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7" r:id="rId2"/>
    <p:sldId id="272" r:id="rId3"/>
    <p:sldId id="256" r:id="rId4"/>
    <p:sldId id="258" r:id="rId5"/>
    <p:sldId id="271" r:id="rId6"/>
    <p:sldId id="261" r:id="rId7"/>
    <p:sldId id="264" r:id="rId8"/>
    <p:sldId id="270" r:id="rId9"/>
    <p:sldId id="267" r:id="rId10"/>
    <p:sldId id="262" r:id="rId11"/>
    <p:sldId id="268" r:id="rId12"/>
    <p:sldId id="269" r:id="rId13"/>
    <p:sldId id="263" r:id="rId14"/>
    <p:sldId id="266" r:id="rId15"/>
  </p:sldIdLst>
  <p:sldSz cx="9144000" cy="6858000" type="screen4x3"/>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a:srgbClr val="A50021"/>
    <a:srgbClr val="990033"/>
    <a:srgbClr val="BA16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2240" autoAdjust="0"/>
  </p:normalViewPr>
  <p:slideViewPr>
    <p:cSldViewPr snapToGrid="0">
      <p:cViewPr varScale="1">
        <p:scale>
          <a:sx n="71" d="100"/>
          <a:sy n="71" d="100"/>
        </p:scale>
        <p:origin x="156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autoTitleDeleted val="0"/>
    <c:plotArea>
      <c:layout/>
      <c:pieChart>
        <c:varyColors val="1"/>
        <c:ser>
          <c:idx val="0"/>
          <c:order val="0"/>
          <c:cat>
            <c:strRef>
              <c:f>Sheet1!$A$1:$A$2</c:f>
              <c:strCache>
                <c:ptCount val="2"/>
                <c:pt idx="0">
                  <c:v>Complaints - 267</c:v>
                </c:pt>
                <c:pt idx="1">
                  <c:v>Enquiries - 59</c:v>
                </c:pt>
              </c:strCache>
            </c:strRef>
          </c:cat>
          <c:val>
            <c:numRef>
              <c:f>Sheet1!$B$1:$B$2</c:f>
              <c:numCache>
                <c:formatCode>General</c:formatCode>
                <c:ptCount val="2"/>
                <c:pt idx="0">
                  <c:v>267</c:v>
                </c:pt>
                <c:pt idx="1">
                  <c:v>59</c:v>
                </c:pt>
              </c:numCache>
            </c:numRef>
          </c:val>
        </c:ser>
        <c:dLbls>
          <c:showLegendKey val="0"/>
          <c:showVal val="0"/>
          <c:showCatName val="0"/>
          <c:showSerName val="0"/>
          <c:showPercent val="0"/>
          <c:showBubbleSize val="0"/>
          <c:showLeaderLines val="1"/>
        </c:dLbls>
        <c:firstSliceAng val="0"/>
      </c:pieChart>
    </c:plotArea>
    <c:legend>
      <c:legendPos val="r"/>
      <c:overlay val="0"/>
      <c:txPr>
        <a:bodyPr/>
        <a:lstStyle/>
        <a:p>
          <a:pPr>
            <a:defRPr sz="2400"/>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568" cy="487918"/>
          </a:xfrm>
          <a:prstGeom prst="rect">
            <a:avLst/>
          </a:prstGeom>
        </p:spPr>
        <p:txBody>
          <a:bodyPr vert="horz" lIns="90999" tIns="45499" rIns="90999" bIns="45499" rtlCol="0"/>
          <a:lstStyle>
            <a:lvl1pPr algn="l">
              <a:defRPr sz="1200"/>
            </a:lvl1pPr>
          </a:lstStyle>
          <a:p>
            <a:endParaRPr lang="en-AU"/>
          </a:p>
        </p:txBody>
      </p:sp>
      <p:sp>
        <p:nvSpPr>
          <p:cNvPr id="3" name="Date Placeholder 2"/>
          <p:cNvSpPr>
            <a:spLocks noGrp="1"/>
          </p:cNvSpPr>
          <p:nvPr>
            <p:ph type="dt" sz="quarter" idx="1"/>
          </p:nvPr>
        </p:nvSpPr>
        <p:spPr>
          <a:xfrm>
            <a:off x="3776946" y="0"/>
            <a:ext cx="2890568" cy="487918"/>
          </a:xfrm>
          <a:prstGeom prst="rect">
            <a:avLst/>
          </a:prstGeom>
        </p:spPr>
        <p:txBody>
          <a:bodyPr vert="horz" lIns="90999" tIns="45499" rIns="90999" bIns="45499" rtlCol="0"/>
          <a:lstStyle>
            <a:lvl1pPr algn="r">
              <a:defRPr sz="1200"/>
            </a:lvl1pPr>
          </a:lstStyle>
          <a:p>
            <a:fld id="{F608F6CF-A1CF-4A69-A307-D77D0305035D}" type="datetimeFigureOut">
              <a:rPr lang="en-AU" smtClean="0"/>
              <a:t>07/09/2016</a:t>
            </a:fld>
            <a:endParaRPr lang="en-AU"/>
          </a:p>
        </p:txBody>
      </p:sp>
      <p:sp>
        <p:nvSpPr>
          <p:cNvPr id="4" name="Footer Placeholder 3"/>
          <p:cNvSpPr>
            <a:spLocks noGrp="1"/>
          </p:cNvSpPr>
          <p:nvPr>
            <p:ph type="ftr" sz="quarter" idx="2"/>
          </p:nvPr>
        </p:nvSpPr>
        <p:spPr>
          <a:xfrm>
            <a:off x="0" y="9264098"/>
            <a:ext cx="2890568" cy="487918"/>
          </a:xfrm>
          <a:prstGeom prst="rect">
            <a:avLst/>
          </a:prstGeom>
        </p:spPr>
        <p:txBody>
          <a:bodyPr vert="horz" lIns="90999" tIns="45499" rIns="90999" bIns="45499" rtlCol="0" anchor="b"/>
          <a:lstStyle>
            <a:lvl1pPr algn="l">
              <a:defRPr sz="1200"/>
            </a:lvl1pPr>
          </a:lstStyle>
          <a:p>
            <a:endParaRPr lang="en-AU"/>
          </a:p>
        </p:txBody>
      </p:sp>
      <p:sp>
        <p:nvSpPr>
          <p:cNvPr id="5" name="Slide Number Placeholder 4"/>
          <p:cNvSpPr>
            <a:spLocks noGrp="1"/>
          </p:cNvSpPr>
          <p:nvPr>
            <p:ph type="sldNum" sz="quarter" idx="3"/>
          </p:nvPr>
        </p:nvSpPr>
        <p:spPr>
          <a:xfrm>
            <a:off x="3776946" y="9264098"/>
            <a:ext cx="2890568" cy="487918"/>
          </a:xfrm>
          <a:prstGeom prst="rect">
            <a:avLst/>
          </a:prstGeom>
        </p:spPr>
        <p:txBody>
          <a:bodyPr vert="horz" lIns="90999" tIns="45499" rIns="90999" bIns="45499" rtlCol="0" anchor="b"/>
          <a:lstStyle>
            <a:lvl1pPr algn="r">
              <a:defRPr sz="1200"/>
            </a:lvl1pPr>
          </a:lstStyle>
          <a:p>
            <a:fld id="{8775D18F-AF3D-442D-A2FD-C2B75987DE71}" type="slidenum">
              <a:rPr lang="en-AU" smtClean="0"/>
              <a:t>‹#›</a:t>
            </a:fld>
            <a:endParaRPr lang="en-AU"/>
          </a:p>
        </p:txBody>
      </p:sp>
    </p:spTree>
    <p:extLst>
      <p:ext uri="{BB962C8B-B14F-4D97-AF65-F5344CB8AC3E}">
        <p14:creationId xmlns:p14="http://schemas.microsoft.com/office/powerpoint/2010/main" val="2635016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90665" cy="489327"/>
          </a:xfrm>
          <a:prstGeom prst="rect">
            <a:avLst/>
          </a:prstGeom>
        </p:spPr>
        <p:txBody>
          <a:bodyPr vert="horz" lIns="90062" tIns="45030" rIns="90062" bIns="45030" rtlCol="0"/>
          <a:lstStyle>
            <a:lvl1pPr algn="l">
              <a:defRPr sz="1200"/>
            </a:lvl1pPr>
          </a:lstStyle>
          <a:p>
            <a:endParaRPr lang="en-AU"/>
          </a:p>
        </p:txBody>
      </p:sp>
      <p:sp>
        <p:nvSpPr>
          <p:cNvPr id="3" name="Date Placeholder 2"/>
          <p:cNvSpPr>
            <a:spLocks noGrp="1"/>
          </p:cNvSpPr>
          <p:nvPr>
            <p:ph type="dt" idx="1"/>
          </p:nvPr>
        </p:nvSpPr>
        <p:spPr>
          <a:xfrm>
            <a:off x="3776867" y="1"/>
            <a:ext cx="2890665" cy="489327"/>
          </a:xfrm>
          <a:prstGeom prst="rect">
            <a:avLst/>
          </a:prstGeom>
        </p:spPr>
        <p:txBody>
          <a:bodyPr vert="horz" lIns="90062" tIns="45030" rIns="90062" bIns="45030" rtlCol="0"/>
          <a:lstStyle>
            <a:lvl1pPr algn="r">
              <a:defRPr sz="1200"/>
            </a:lvl1pPr>
          </a:lstStyle>
          <a:p>
            <a:fld id="{28B27E1E-916C-4BE4-906E-549106B7BFBC}" type="datetimeFigureOut">
              <a:rPr lang="en-AU" smtClean="0"/>
              <a:t>07/09/2016</a:t>
            </a:fld>
            <a:endParaRPr lang="en-AU"/>
          </a:p>
        </p:txBody>
      </p:sp>
      <p:sp>
        <p:nvSpPr>
          <p:cNvPr id="4" name="Slide Image Placeholder 3"/>
          <p:cNvSpPr>
            <a:spLocks noGrp="1" noRot="1" noChangeAspect="1"/>
          </p:cNvSpPr>
          <p:nvPr>
            <p:ph type="sldImg" idx="2"/>
          </p:nvPr>
        </p:nvSpPr>
        <p:spPr>
          <a:xfrm>
            <a:off x="1139825" y="1217613"/>
            <a:ext cx="4389438" cy="3292475"/>
          </a:xfrm>
          <a:prstGeom prst="rect">
            <a:avLst/>
          </a:prstGeom>
          <a:noFill/>
          <a:ln w="12700">
            <a:solidFill>
              <a:prstClr val="black"/>
            </a:solidFill>
          </a:ln>
        </p:spPr>
        <p:txBody>
          <a:bodyPr vert="horz" lIns="90062" tIns="45030" rIns="90062" bIns="45030" rtlCol="0" anchor="ctr"/>
          <a:lstStyle/>
          <a:p>
            <a:endParaRPr lang="en-AU"/>
          </a:p>
        </p:txBody>
      </p:sp>
      <p:sp>
        <p:nvSpPr>
          <p:cNvPr id="5" name="Notes Placeholder 4"/>
          <p:cNvSpPr>
            <a:spLocks noGrp="1"/>
          </p:cNvSpPr>
          <p:nvPr>
            <p:ph type="body" sz="quarter" idx="3"/>
          </p:nvPr>
        </p:nvSpPr>
        <p:spPr>
          <a:xfrm>
            <a:off x="666598" y="4694089"/>
            <a:ext cx="5335893" cy="3840901"/>
          </a:xfrm>
          <a:prstGeom prst="rect">
            <a:avLst/>
          </a:prstGeom>
        </p:spPr>
        <p:txBody>
          <a:bodyPr vert="horz" lIns="90062" tIns="45030" rIns="90062" bIns="450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264273"/>
            <a:ext cx="2890665" cy="489327"/>
          </a:xfrm>
          <a:prstGeom prst="rect">
            <a:avLst/>
          </a:prstGeom>
        </p:spPr>
        <p:txBody>
          <a:bodyPr vert="horz" lIns="90062" tIns="45030" rIns="90062" bIns="45030" rtlCol="0" anchor="b"/>
          <a:lstStyle>
            <a:lvl1pPr algn="l">
              <a:defRPr sz="1200"/>
            </a:lvl1pPr>
          </a:lstStyle>
          <a:p>
            <a:endParaRPr lang="en-AU"/>
          </a:p>
        </p:txBody>
      </p:sp>
      <p:sp>
        <p:nvSpPr>
          <p:cNvPr id="7" name="Slide Number Placeholder 6"/>
          <p:cNvSpPr>
            <a:spLocks noGrp="1"/>
          </p:cNvSpPr>
          <p:nvPr>
            <p:ph type="sldNum" sz="quarter" idx="5"/>
          </p:nvPr>
        </p:nvSpPr>
        <p:spPr>
          <a:xfrm>
            <a:off x="3776867" y="9264273"/>
            <a:ext cx="2890665" cy="489327"/>
          </a:xfrm>
          <a:prstGeom prst="rect">
            <a:avLst/>
          </a:prstGeom>
        </p:spPr>
        <p:txBody>
          <a:bodyPr vert="horz" lIns="90062" tIns="45030" rIns="90062" bIns="45030" rtlCol="0" anchor="b"/>
          <a:lstStyle>
            <a:lvl1pPr algn="r">
              <a:defRPr sz="1200"/>
            </a:lvl1pPr>
          </a:lstStyle>
          <a:p>
            <a:fld id="{CF30B733-7339-4CD2-A355-E34E43D6B3E7}" type="slidenum">
              <a:rPr lang="en-AU" smtClean="0"/>
              <a:t>‹#›</a:t>
            </a:fld>
            <a:endParaRPr lang="en-AU"/>
          </a:p>
        </p:txBody>
      </p:sp>
    </p:spTree>
    <p:extLst>
      <p:ext uri="{BB962C8B-B14F-4D97-AF65-F5344CB8AC3E}">
        <p14:creationId xmlns:p14="http://schemas.microsoft.com/office/powerpoint/2010/main" val="1130311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1</a:t>
            </a:fld>
            <a:endParaRPr lang="en-AU"/>
          </a:p>
        </p:txBody>
      </p:sp>
    </p:spTree>
    <p:extLst>
      <p:ext uri="{BB962C8B-B14F-4D97-AF65-F5344CB8AC3E}">
        <p14:creationId xmlns:p14="http://schemas.microsoft.com/office/powerpoint/2010/main" val="7737112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10</a:t>
            </a:fld>
            <a:endParaRPr lang="en-AU"/>
          </a:p>
        </p:txBody>
      </p:sp>
    </p:spTree>
    <p:extLst>
      <p:ext uri="{BB962C8B-B14F-4D97-AF65-F5344CB8AC3E}">
        <p14:creationId xmlns:p14="http://schemas.microsoft.com/office/powerpoint/2010/main" val="2649219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11</a:t>
            </a:fld>
            <a:endParaRPr lang="en-AU"/>
          </a:p>
        </p:txBody>
      </p:sp>
    </p:spTree>
    <p:extLst>
      <p:ext uri="{BB962C8B-B14F-4D97-AF65-F5344CB8AC3E}">
        <p14:creationId xmlns:p14="http://schemas.microsoft.com/office/powerpoint/2010/main" val="24940227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CF30B733-7339-4CD2-A355-E34E43D6B3E7}" type="slidenum">
              <a:rPr lang="en-AU" smtClean="0"/>
              <a:t>12</a:t>
            </a:fld>
            <a:endParaRPr lang="en-AU"/>
          </a:p>
        </p:txBody>
      </p:sp>
    </p:spTree>
    <p:extLst>
      <p:ext uri="{BB962C8B-B14F-4D97-AF65-F5344CB8AC3E}">
        <p14:creationId xmlns:p14="http://schemas.microsoft.com/office/powerpoint/2010/main" val="4158960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13</a:t>
            </a:fld>
            <a:endParaRPr lang="en-AU"/>
          </a:p>
        </p:txBody>
      </p:sp>
    </p:spTree>
    <p:extLst>
      <p:ext uri="{BB962C8B-B14F-4D97-AF65-F5344CB8AC3E}">
        <p14:creationId xmlns:p14="http://schemas.microsoft.com/office/powerpoint/2010/main" val="1134599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14</a:t>
            </a:fld>
            <a:endParaRPr lang="en-AU"/>
          </a:p>
        </p:txBody>
      </p:sp>
    </p:spTree>
    <p:extLst>
      <p:ext uri="{BB962C8B-B14F-4D97-AF65-F5344CB8AC3E}">
        <p14:creationId xmlns:p14="http://schemas.microsoft.com/office/powerpoint/2010/main" val="1674422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2</a:t>
            </a:fld>
            <a:endParaRPr lang="en-AU"/>
          </a:p>
        </p:txBody>
      </p:sp>
    </p:spTree>
    <p:extLst>
      <p:ext uri="{BB962C8B-B14F-4D97-AF65-F5344CB8AC3E}">
        <p14:creationId xmlns:p14="http://schemas.microsoft.com/office/powerpoint/2010/main" val="773711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3</a:t>
            </a:fld>
            <a:endParaRPr lang="en-AU"/>
          </a:p>
        </p:txBody>
      </p:sp>
    </p:spTree>
    <p:extLst>
      <p:ext uri="{BB962C8B-B14F-4D97-AF65-F5344CB8AC3E}">
        <p14:creationId xmlns:p14="http://schemas.microsoft.com/office/powerpoint/2010/main" val="2230152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4</a:t>
            </a:fld>
            <a:endParaRPr lang="en-AU"/>
          </a:p>
        </p:txBody>
      </p:sp>
    </p:spTree>
    <p:extLst>
      <p:ext uri="{BB962C8B-B14F-4D97-AF65-F5344CB8AC3E}">
        <p14:creationId xmlns:p14="http://schemas.microsoft.com/office/powerpoint/2010/main" val="502429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5</a:t>
            </a:fld>
            <a:endParaRPr lang="en-AU"/>
          </a:p>
        </p:txBody>
      </p:sp>
    </p:spTree>
    <p:extLst>
      <p:ext uri="{BB962C8B-B14F-4D97-AF65-F5344CB8AC3E}">
        <p14:creationId xmlns:p14="http://schemas.microsoft.com/office/powerpoint/2010/main" val="1198273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6</a:t>
            </a:fld>
            <a:endParaRPr lang="en-AU"/>
          </a:p>
        </p:txBody>
      </p:sp>
    </p:spTree>
    <p:extLst>
      <p:ext uri="{BB962C8B-B14F-4D97-AF65-F5344CB8AC3E}">
        <p14:creationId xmlns:p14="http://schemas.microsoft.com/office/powerpoint/2010/main" val="3126028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7</a:t>
            </a:fld>
            <a:endParaRPr lang="en-AU"/>
          </a:p>
        </p:txBody>
      </p:sp>
    </p:spTree>
    <p:extLst>
      <p:ext uri="{BB962C8B-B14F-4D97-AF65-F5344CB8AC3E}">
        <p14:creationId xmlns:p14="http://schemas.microsoft.com/office/powerpoint/2010/main" val="3363004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8</a:t>
            </a:fld>
            <a:endParaRPr lang="en-AU"/>
          </a:p>
        </p:txBody>
      </p:sp>
    </p:spTree>
    <p:extLst>
      <p:ext uri="{BB962C8B-B14F-4D97-AF65-F5344CB8AC3E}">
        <p14:creationId xmlns:p14="http://schemas.microsoft.com/office/powerpoint/2010/main" val="1403627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CF30B733-7339-4CD2-A355-E34E43D6B3E7}" type="slidenum">
              <a:rPr lang="en-AU" smtClean="0"/>
              <a:t>9</a:t>
            </a:fld>
            <a:endParaRPr lang="en-AU"/>
          </a:p>
        </p:txBody>
      </p:sp>
    </p:spTree>
    <p:extLst>
      <p:ext uri="{BB962C8B-B14F-4D97-AF65-F5344CB8AC3E}">
        <p14:creationId xmlns:p14="http://schemas.microsoft.com/office/powerpoint/2010/main" val="873527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AD5D9A9-E137-472A-B4C8-90BE895AACE8}" type="datetimeFigureOut">
              <a:rPr lang="en-AU" smtClean="0"/>
              <a:t>07/09/2016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227029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D5D9A9-E137-472A-B4C8-90BE895AACE8}" type="datetimeFigureOut">
              <a:rPr lang="en-AU" smtClean="0"/>
              <a:t>07/09/2016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3972545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D5D9A9-E137-472A-B4C8-90BE895AACE8}" type="datetimeFigureOut">
              <a:rPr lang="en-AU" smtClean="0"/>
              <a:t>07/09/2016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3315261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AD5D9A9-E137-472A-B4C8-90BE895AACE8}" type="datetimeFigureOut">
              <a:rPr lang="en-AU" smtClean="0"/>
              <a:t>07/09/2016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3594176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D5D9A9-E137-472A-B4C8-90BE895AACE8}" type="datetimeFigureOut">
              <a:rPr lang="en-AU" smtClean="0"/>
              <a:t>07/09/2016</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1258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D5D9A9-E137-472A-B4C8-90BE895AACE8}" type="datetimeFigureOut">
              <a:rPr lang="en-AU" smtClean="0"/>
              <a:t>07/09/2016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833758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D5D9A9-E137-472A-B4C8-90BE895AACE8}" type="datetimeFigureOut">
              <a:rPr lang="en-AU" smtClean="0"/>
              <a:t>07/09/2016</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871280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AD5D9A9-E137-472A-B4C8-90BE895AACE8}" type="datetimeFigureOut">
              <a:rPr lang="en-AU" smtClean="0"/>
              <a:t>07/09/2016</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135996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D5D9A9-E137-472A-B4C8-90BE895AACE8}" type="datetimeFigureOut">
              <a:rPr lang="en-AU" smtClean="0"/>
              <a:t>07/09/2016</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245400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5D9A9-E137-472A-B4C8-90BE895AACE8}" type="datetimeFigureOut">
              <a:rPr lang="en-AU" smtClean="0"/>
              <a:t>07/09/2016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4122503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D5D9A9-E137-472A-B4C8-90BE895AACE8}" type="datetimeFigureOut">
              <a:rPr lang="en-AU" smtClean="0"/>
              <a:t>07/09/2016</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6BD715D-D90E-44CB-AC42-7E576BC0CE57}" type="slidenum">
              <a:rPr lang="en-AU" smtClean="0"/>
              <a:t>‹#›</a:t>
            </a:fld>
            <a:endParaRPr lang="en-AU"/>
          </a:p>
        </p:txBody>
      </p:sp>
    </p:spTree>
    <p:extLst>
      <p:ext uri="{BB962C8B-B14F-4D97-AF65-F5344CB8AC3E}">
        <p14:creationId xmlns:p14="http://schemas.microsoft.com/office/powerpoint/2010/main" val="1750429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D5D9A9-E137-472A-B4C8-90BE895AACE8}" type="datetimeFigureOut">
              <a:rPr lang="en-AU" smtClean="0"/>
              <a:t>07/09/2016</a:t>
            </a:fld>
            <a:endParaRPr lang="en-A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BD715D-D90E-44CB-AC42-7E576BC0CE57}" type="slidenum">
              <a:rPr lang="en-AU" smtClean="0"/>
              <a:t>‹#›</a:t>
            </a:fld>
            <a:endParaRPr lang="en-AU"/>
          </a:p>
        </p:txBody>
      </p:sp>
    </p:spTree>
    <p:extLst>
      <p:ext uri="{BB962C8B-B14F-4D97-AF65-F5344CB8AC3E}">
        <p14:creationId xmlns:p14="http://schemas.microsoft.com/office/powerpoint/2010/main" val="1068393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7.gif"/><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www.trainingombudsman.qld.gov.au/" TargetMode="External"/><Relationship Id="rId5" Type="http://schemas.openxmlformats.org/officeDocument/2006/relationships/hyperlink" Target="mailto:info@trainingombudsman.qld.gov.au" TargetMode="Externa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ctrTitle"/>
          </p:nvPr>
        </p:nvSpPr>
        <p:spPr>
          <a:xfrm>
            <a:off x="783771" y="1660782"/>
            <a:ext cx="7236823" cy="2998304"/>
          </a:xfrm>
        </p:spPr>
        <p:txBody>
          <a:bodyPr>
            <a:normAutofit fontScale="90000"/>
          </a:bodyPr>
          <a:lstStyle/>
          <a:p>
            <a:r>
              <a:rPr lang="en-AU" b="1" dirty="0" smtClean="0"/>
              <a:t>Community Legal Centres </a:t>
            </a:r>
            <a:r>
              <a:rPr lang="en-AU" b="1" smtClean="0"/>
              <a:t>Queensland </a:t>
            </a:r>
            <a:br>
              <a:rPr lang="en-AU" b="1" smtClean="0"/>
            </a:br>
            <a:r>
              <a:rPr lang="en-AU" b="1" dirty="0" smtClean="0"/>
              <a:t/>
            </a:r>
            <a:br>
              <a:rPr lang="en-AU" b="1" dirty="0" smtClean="0"/>
            </a:br>
            <a:r>
              <a:rPr lang="en-AU" b="1" dirty="0" smtClean="0"/>
              <a:t>7 September 2016</a:t>
            </a:r>
            <a:endParaRPr lang="en-AU" b="1"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0" y="6218238"/>
            <a:ext cx="9144000" cy="639762"/>
          </a:xfr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9144000" cy="708660"/>
          </a:xfrm>
          <a:prstGeom prst="rect">
            <a:avLst/>
          </a:prstGeom>
        </p:spPr>
      </p:pic>
      <p:sp>
        <p:nvSpPr>
          <p:cNvPr id="5" name="Content Placeholder 3"/>
          <p:cNvSpPr txBox="1">
            <a:spLocks/>
          </p:cNvSpPr>
          <p:nvPr/>
        </p:nvSpPr>
        <p:spPr>
          <a:xfrm>
            <a:off x="3850275" y="1660782"/>
            <a:ext cx="4937760" cy="402336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AU" sz="4400" dirty="0"/>
          </a:p>
        </p:txBody>
      </p:sp>
    </p:spTree>
    <p:extLst>
      <p:ext uri="{BB962C8B-B14F-4D97-AF65-F5344CB8AC3E}">
        <p14:creationId xmlns:p14="http://schemas.microsoft.com/office/powerpoint/2010/main" val="2391209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4"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19841"/>
            <a:ext cx="7886700" cy="806623"/>
          </a:xfrm>
        </p:spPr>
        <p:txBody>
          <a:bodyPr>
            <a:normAutofit/>
          </a:bodyPr>
          <a:lstStyle/>
          <a:p>
            <a:r>
              <a:rPr lang="en-AU" sz="4000" b="1" dirty="0" smtClean="0"/>
              <a:t>Training Ombudsman so far ….</a:t>
            </a:r>
            <a:endParaRPr lang="en-AU" sz="4000" b="1" dirty="0"/>
          </a:p>
        </p:txBody>
      </p:sp>
      <p:graphicFrame>
        <p:nvGraphicFramePr>
          <p:cNvPr id="7" name="Table 6"/>
          <p:cNvGraphicFramePr>
            <a:graphicFrameLocks noGrp="1"/>
          </p:cNvGraphicFramePr>
          <p:nvPr>
            <p:extLst>
              <p:ext uri="{D42A27DB-BD31-4B8C-83A1-F6EECF244321}">
                <p14:modId xmlns:p14="http://schemas.microsoft.com/office/powerpoint/2010/main" val="3682744180"/>
              </p:ext>
            </p:extLst>
          </p:nvPr>
        </p:nvGraphicFramePr>
        <p:xfrm>
          <a:off x="776370" y="1296445"/>
          <a:ext cx="6949440" cy="5012436"/>
        </p:xfrm>
        <a:graphic>
          <a:graphicData uri="http://schemas.openxmlformats.org/drawingml/2006/table">
            <a:tbl>
              <a:tblPr firstRow="1" firstCol="1" bandRow="1">
                <a:tableStyleId>{5C22544A-7EE6-4342-B048-85BDC9FD1C3A}</a:tableStyleId>
              </a:tblPr>
              <a:tblGrid>
                <a:gridCol w="3743948"/>
                <a:gridCol w="3205492"/>
              </a:tblGrid>
              <a:tr h="221506">
                <a:tc>
                  <a:txBody>
                    <a:bodyPr/>
                    <a:lstStyle/>
                    <a:p>
                      <a:pPr algn="ctr">
                        <a:lnSpc>
                          <a:spcPct val="115000"/>
                        </a:lnSpc>
                        <a:spcBef>
                          <a:spcPts val="200"/>
                        </a:spcBef>
                        <a:spcAft>
                          <a:spcPts val="200"/>
                        </a:spcAft>
                      </a:pPr>
                      <a:r>
                        <a:rPr lang="en-AU" sz="1300" dirty="0">
                          <a:effectLst/>
                        </a:rPr>
                        <a:t>Industry Sector</a:t>
                      </a:r>
                      <a:endParaRPr lang="en-AU" sz="1300" dirty="0">
                        <a:effectLst/>
                        <a:latin typeface="Calibri"/>
                        <a:ea typeface="SimSun"/>
                        <a:cs typeface="Times New Roman"/>
                      </a:endParaRPr>
                    </a:p>
                  </a:txBody>
                  <a:tcPr marL="68580" marR="68580" marT="0" marB="0"/>
                </a:tc>
                <a:tc>
                  <a:txBody>
                    <a:bodyPr/>
                    <a:lstStyle/>
                    <a:p>
                      <a:pPr algn="ctr">
                        <a:lnSpc>
                          <a:spcPct val="115000"/>
                        </a:lnSpc>
                        <a:spcBef>
                          <a:spcPts val="200"/>
                        </a:spcBef>
                        <a:spcAft>
                          <a:spcPts val="200"/>
                        </a:spcAft>
                      </a:pPr>
                      <a:r>
                        <a:rPr lang="en-AU" sz="1300" dirty="0" smtClean="0">
                          <a:effectLst/>
                        </a:rPr>
                        <a:t>Number of Complaints</a:t>
                      </a:r>
                      <a:endParaRPr lang="en-AU" sz="1300" dirty="0">
                        <a:effectLst/>
                        <a:latin typeface="Calibri"/>
                        <a:ea typeface="SimSun"/>
                        <a:cs typeface="Times New Roman"/>
                      </a:endParaRPr>
                    </a:p>
                  </a:txBody>
                  <a:tcPr marL="68580" marR="68580" marT="0" marB="0"/>
                </a:tc>
              </a:tr>
              <a:tr h="221506">
                <a:tc>
                  <a:txBody>
                    <a:bodyPr/>
                    <a:lstStyle/>
                    <a:p>
                      <a:pPr>
                        <a:lnSpc>
                          <a:spcPct val="115000"/>
                        </a:lnSpc>
                        <a:spcBef>
                          <a:spcPts val="200"/>
                        </a:spcBef>
                        <a:spcAft>
                          <a:spcPts val="200"/>
                        </a:spcAft>
                      </a:pPr>
                      <a:r>
                        <a:rPr lang="en-AU" sz="1300" b="0" dirty="0">
                          <a:solidFill>
                            <a:schemeClr val="tx1"/>
                          </a:solidFill>
                          <a:effectLst/>
                        </a:rPr>
                        <a:t>Arts and Entertainment</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22</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Automotive</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4</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Business</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34</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Communications</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8</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Community Services</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66</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Construction</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19</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Engineering</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10</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Food Processing</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2</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Furnishing</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rPr>
                        <a:t>2</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General Education &amp; Training</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3</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Government</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rPr>
                        <a:t>1</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Health</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15</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Hospitality</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latin typeface="+mn-lt"/>
                          <a:ea typeface="+mn-ea"/>
                          <a:cs typeface="+mn-cs"/>
                        </a:rPr>
                        <a:t>7</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Mining</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6</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Multiple</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latin typeface="+mn-lt"/>
                          <a:ea typeface="+mn-ea"/>
                          <a:cs typeface="+mn-cs"/>
                        </a:rPr>
                        <a:t>7</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Not Specified</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20</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Primary Industries</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latin typeface="+mn-lt"/>
                          <a:ea typeface="+mn-ea"/>
                          <a:cs typeface="+mn-cs"/>
                        </a:rPr>
                        <a:t>6</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Retail</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smtClean="0">
                          <a:effectLst/>
                          <a:latin typeface="+mn-lt"/>
                          <a:ea typeface="+mn-ea"/>
                          <a:cs typeface="+mn-cs"/>
                        </a:rPr>
                        <a:t>15</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Sport and Recreation</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latin typeface="+mn-lt"/>
                          <a:ea typeface="+mn-ea"/>
                          <a:cs typeface="+mn-cs"/>
                        </a:rPr>
                        <a:t>5</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Transport &amp; Distribution</a:t>
                      </a:r>
                      <a:endParaRPr lang="en-AU" sz="13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1300" dirty="0">
                          <a:effectLst/>
                          <a:latin typeface="+mn-lt"/>
                          <a:ea typeface="+mn-ea"/>
                          <a:cs typeface="+mn-cs"/>
                        </a:rPr>
                        <a:t>9</a:t>
                      </a:r>
                      <a:endParaRPr lang="en-AU" sz="1300" dirty="0">
                        <a:effectLst/>
                        <a:latin typeface="Calibri"/>
                        <a:ea typeface="SimSun"/>
                        <a:cs typeface="Times New Roman"/>
                      </a:endParaRPr>
                    </a:p>
                  </a:txBody>
                  <a:tcPr marL="68580" marR="68580" marT="0" marB="0" anchor="b"/>
                </a:tc>
              </a:tr>
              <a:tr h="221506">
                <a:tc>
                  <a:txBody>
                    <a:bodyPr/>
                    <a:lstStyle/>
                    <a:p>
                      <a:pPr>
                        <a:lnSpc>
                          <a:spcPct val="115000"/>
                        </a:lnSpc>
                        <a:spcBef>
                          <a:spcPts val="200"/>
                        </a:spcBef>
                        <a:spcAft>
                          <a:spcPts val="200"/>
                        </a:spcAft>
                      </a:pPr>
                      <a:r>
                        <a:rPr lang="en-AU" sz="1300" b="0" dirty="0">
                          <a:solidFill>
                            <a:schemeClr val="tx1"/>
                          </a:solidFill>
                          <a:effectLst/>
                        </a:rPr>
                        <a:t>Utilities</a:t>
                      </a:r>
                      <a:endParaRPr lang="en-AU" sz="13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1300" dirty="0">
                          <a:effectLst/>
                          <a:latin typeface="+mn-lt"/>
                          <a:ea typeface="+mn-ea"/>
                          <a:cs typeface="+mn-cs"/>
                        </a:rPr>
                        <a:t>6</a:t>
                      </a:r>
                      <a:endParaRPr lang="en-AU" sz="1300" dirty="0">
                        <a:effectLst/>
                        <a:latin typeface="Calibri"/>
                        <a:ea typeface="SimSun"/>
                        <a:cs typeface="Times New Roman"/>
                      </a:endParaRPr>
                    </a:p>
                  </a:txBody>
                  <a:tcPr marL="68580" marR="68580" marT="0" marB="0" anchor="b"/>
                </a:tc>
              </a:tr>
            </a:tbl>
          </a:graphicData>
        </a:graphic>
      </p:graphicFrame>
    </p:spTree>
    <p:extLst>
      <p:ext uri="{BB962C8B-B14F-4D97-AF65-F5344CB8AC3E}">
        <p14:creationId xmlns:p14="http://schemas.microsoft.com/office/powerpoint/2010/main" val="3006260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4"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19841"/>
            <a:ext cx="7886700" cy="870632"/>
          </a:xfrm>
        </p:spPr>
        <p:txBody>
          <a:bodyPr>
            <a:normAutofit/>
          </a:bodyPr>
          <a:lstStyle/>
          <a:p>
            <a:r>
              <a:rPr lang="en-AU" sz="4000" b="1" dirty="0" smtClean="0"/>
              <a:t>Training Ombudsman so far ….</a:t>
            </a:r>
            <a:endParaRPr lang="en-AU"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402864"/>
              </p:ext>
            </p:extLst>
          </p:nvPr>
        </p:nvGraphicFramePr>
        <p:xfrm>
          <a:off x="726493" y="1541412"/>
          <a:ext cx="7689668" cy="4206240"/>
        </p:xfrm>
        <a:graphic>
          <a:graphicData uri="http://schemas.openxmlformats.org/drawingml/2006/table">
            <a:tbl>
              <a:tblPr firstRow="1" firstCol="1" bandRow="1">
                <a:tableStyleId>{5C22544A-7EE6-4342-B048-85BDC9FD1C3A}</a:tableStyleId>
              </a:tblPr>
              <a:tblGrid>
                <a:gridCol w="4362994"/>
                <a:gridCol w="3326674"/>
              </a:tblGrid>
              <a:tr h="340966">
                <a:tc>
                  <a:txBody>
                    <a:bodyPr/>
                    <a:lstStyle/>
                    <a:p>
                      <a:pPr algn="ctr">
                        <a:lnSpc>
                          <a:spcPct val="115000"/>
                        </a:lnSpc>
                        <a:spcBef>
                          <a:spcPts val="200"/>
                        </a:spcBef>
                        <a:spcAft>
                          <a:spcPts val="200"/>
                        </a:spcAft>
                      </a:pPr>
                      <a:r>
                        <a:rPr lang="en-AU" sz="2400" dirty="0">
                          <a:effectLst/>
                        </a:rPr>
                        <a:t>Location/Region</a:t>
                      </a:r>
                      <a:endParaRPr lang="en-AU" sz="2400" dirty="0">
                        <a:effectLst/>
                        <a:latin typeface="Calibri"/>
                        <a:ea typeface="SimSun"/>
                        <a:cs typeface="Times New Roman"/>
                      </a:endParaRPr>
                    </a:p>
                  </a:txBody>
                  <a:tcPr marL="68580" marR="68580" marT="0" marB="0"/>
                </a:tc>
                <a:tc>
                  <a:txBody>
                    <a:bodyPr/>
                    <a:lstStyle/>
                    <a:p>
                      <a:pPr algn="ctr">
                        <a:lnSpc>
                          <a:spcPct val="115000"/>
                        </a:lnSpc>
                        <a:spcBef>
                          <a:spcPts val="200"/>
                        </a:spcBef>
                        <a:spcAft>
                          <a:spcPts val="200"/>
                        </a:spcAft>
                      </a:pPr>
                      <a:r>
                        <a:rPr lang="en-AU" sz="2400" dirty="0" smtClean="0">
                          <a:effectLst/>
                        </a:rPr>
                        <a:t>Number of Complaints</a:t>
                      </a:r>
                      <a:endParaRPr lang="en-AU" sz="2400" dirty="0">
                        <a:effectLst/>
                        <a:latin typeface="Calibri"/>
                        <a:ea typeface="SimSun"/>
                        <a:cs typeface="Times New Roman"/>
                      </a:endParaRPr>
                    </a:p>
                  </a:txBody>
                  <a:tcPr marL="68580" marR="68580" marT="0" marB="0"/>
                </a:tc>
              </a:tr>
              <a:tr h="340966">
                <a:tc>
                  <a:txBody>
                    <a:bodyPr/>
                    <a:lstStyle/>
                    <a:p>
                      <a:pPr algn="ctr">
                        <a:lnSpc>
                          <a:spcPct val="115000"/>
                        </a:lnSpc>
                        <a:spcBef>
                          <a:spcPts val="200"/>
                        </a:spcBef>
                        <a:spcAft>
                          <a:spcPts val="200"/>
                        </a:spcAft>
                      </a:pPr>
                      <a:r>
                        <a:rPr lang="en-AU" sz="2400" b="0" dirty="0">
                          <a:solidFill>
                            <a:schemeClr val="tx1"/>
                          </a:solidFill>
                          <a:effectLst/>
                        </a:rPr>
                        <a:t>Central QLD</a:t>
                      </a:r>
                      <a:endParaRPr lang="en-AU" sz="24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21</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DDSW</a:t>
                      </a:r>
                      <a:endParaRPr lang="en-AU" sz="24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12</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Far North QLD</a:t>
                      </a:r>
                      <a:endParaRPr lang="en-AU" sz="24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16</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Interstate</a:t>
                      </a:r>
                      <a:endParaRPr lang="en-AU" sz="24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19</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Metro</a:t>
                      </a:r>
                      <a:endParaRPr lang="en-AU" sz="24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69</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North Coast</a:t>
                      </a:r>
                      <a:endParaRPr lang="en-AU" sz="24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53</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North Queensland</a:t>
                      </a:r>
                      <a:endParaRPr lang="en-AU" sz="24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16</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Not Specified </a:t>
                      </a:r>
                      <a:endParaRPr lang="en-AU" sz="2400" b="0" dirty="0">
                        <a:solidFill>
                          <a:schemeClr val="tx1"/>
                        </a:solidFill>
                        <a:effectLst/>
                        <a:latin typeface="Calibri"/>
                        <a:ea typeface="SimSun"/>
                        <a:cs typeface="Times New Roman"/>
                      </a:endParaRPr>
                    </a:p>
                  </a:txBody>
                  <a:tcPr marL="68580" marR="68580" marT="0" marB="0" anchor="b">
                    <a:solidFill>
                      <a:srgbClr val="EAEFF7"/>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17</a:t>
                      </a:r>
                      <a:endParaRPr lang="en-AU" sz="2400" dirty="0">
                        <a:effectLst/>
                        <a:latin typeface="Calibri"/>
                        <a:ea typeface="SimSun"/>
                        <a:cs typeface="Times New Roman"/>
                      </a:endParaRPr>
                    </a:p>
                  </a:txBody>
                  <a:tcPr marL="68580" marR="68580" marT="0" marB="0" anchor="b"/>
                </a:tc>
              </a:tr>
              <a:tr h="340966">
                <a:tc>
                  <a:txBody>
                    <a:bodyPr/>
                    <a:lstStyle/>
                    <a:p>
                      <a:pPr algn="ctr">
                        <a:lnSpc>
                          <a:spcPct val="115000"/>
                        </a:lnSpc>
                        <a:spcBef>
                          <a:spcPts val="200"/>
                        </a:spcBef>
                        <a:spcAft>
                          <a:spcPts val="200"/>
                        </a:spcAft>
                      </a:pPr>
                      <a:r>
                        <a:rPr lang="en-AU" sz="2400" b="0" dirty="0">
                          <a:solidFill>
                            <a:schemeClr val="tx1"/>
                          </a:solidFill>
                          <a:effectLst/>
                        </a:rPr>
                        <a:t>South East</a:t>
                      </a:r>
                      <a:endParaRPr lang="en-AU" sz="2400" b="0" dirty="0">
                        <a:solidFill>
                          <a:schemeClr val="tx1"/>
                        </a:solidFill>
                        <a:effectLst/>
                        <a:latin typeface="Calibri"/>
                        <a:ea typeface="SimSun"/>
                        <a:cs typeface="Times New Roman"/>
                      </a:endParaRPr>
                    </a:p>
                  </a:txBody>
                  <a:tcPr marL="68580" marR="68580" marT="0" marB="0" anchor="b">
                    <a:solidFill>
                      <a:srgbClr val="D2DEEF"/>
                    </a:solidFill>
                  </a:tcPr>
                </a:tc>
                <a:tc>
                  <a:txBody>
                    <a:bodyPr/>
                    <a:lstStyle/>
                    <a:p>
                      <a:pPr algn="ctr">
                        <a:lnSpc>
                          <a:spcPct val="115000"/>
                        </a:lnSpc>
                        <a:spcBef>
                          <a:spcPts val="200"/>
                        </a:spcBef>
                        <a:spcAft>
                          <a:spcPts val="200"/>
                        </a:spcAft>
                      </a:pPr>
                      <a:r>
                        <a:rPr lang="en-AU" sz="2400" dirty="0" smtClean="0">
                          <a:effectLst/>
                          <a:latin typeface="+mn-lt"/>
                          <a:ea typeface="+mn-ea"/>
                          <a:cs typeface="+mn-cs"/>
                        </a:rPr>
                        <a:t>44</a:t>
                      </a:r>
                      <a:endParaRPr lang="en-AU" sz="2400" dirty="0">
                        <a:effectLst/>
                        <a:latin typeface="Calibri"/>
                        <a:ea typeface="SimSun"/>
                        <a:cs typeface="Times New Roman"/>
                      </a:endParaRPr>
                    </a:p>
                  </a:txBody>
                  <a:tcPr marL="68580" marR="68580" marT="0" marB="0" anchor="b"/>
                </a:tc>
              </a:tr>
            </a:tbl>
          </a:graphicData>
        </a:graphic>
      </p:graphicFrame>
    </p:spTree>
    <p:extLst>
      <p:ext uri="{BB962C8B-B14F-4D97-AF65-F5344CB8AC3E}">
        <p14:creationId xmlns:p14="http://schemas.microsoft.com/office/powerpoint/2010/main" val="2610998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74"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19841"/>
            <a:ext cx="7886700" cy="843200"/>
          </a:xfrm>
        </p:spPr>
        <p:txBody>
          <a:bodyPr>
            <a:normAutofit/>
          </a:bodyPr>
          <a:lstStyle/>
          <a:p>
            <a:r>
              <a:rPr lang="en-AU" sz="4000" b="1" dirty="0" smtClean="0"/>
              <a:t>Training Ombudsman so far ….</a:t>
            </a:r>
            <a:endParaRPr lang="en-AU" sz="40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0449735"/>
              </p:ext>
            </p:extLst>
          </p:nvPr>
        </p:nvGraphicFramePr>
        <p:xfrm>
          <a:off x="704089" y="1294528"/>
          <a:ext cx="7452359" cy="4952818"/>
        </p:xfrm>
        <a:graphic>
          <a:graphicData uri="http://schemas.openxmlformats.org/drawingml/2006/table">
            <a:tbl>
              <a:tblPr firstRow="1" firstCol="1" bandRow="1">
                <a:tableStyleId>{5C22544A-7EE6-4342-B048-85BDC9FD1C3A}</a:tableStyleId>
              </a:tblPr>
              <a:tblGrid>
                <a:gridCol w="3516347"/>
                <a:gridCol w="3936012"/>
              </a:tblGrid>
              <a:tr h="623269">
                <a:tc>
                  <a:txBody>
                    <a:bodyPr/>
                    <a:lstStyle/>
                    <a:p>
                      <a:pPr algn="ctr">
                        <a:lnSpc>
                          <a:spcPct val="115000"/>
                        </a:lnSpc>
                        <a:spcBef>
                          <a:spcPts val="200"/>
                        </a:spcBef>
                        <a:spcAft>
                          <a:spcPts val="200"/>
                        </a:spcAft>
                      </a:pPr>
                      <a:r>
                        <a:rPr lang="en-AU" sz="2300" dirty="0">
                          <a:effectLst/>
                        </a:rPr>
                        <a:t>Month received</a:t>
                      </a:r>
                      <a:endParaRPr lang="en-AU" sz="2300" dirty="0">
                        <a:effectLst/>
                        <a:latin typeface="Calibri"/>
                        <a:ea typeface="SimSun"/>
                        <a:cs typeface="Times New Roman"/>
                      </a:endParaRPr>
                    </a:p>
                  </a:txBody>
                  <a:tcPr marL="68580" marR="68580" marT="0" marB="0"/>
                </a:tc>
                <a:tc>
                  <a:txBody>
                    <a:bodyPr/>
                    <a:lstStyle/>
                    <a:p>
                      <a:pPr algn="ctr">
                        <a:lnSpc>
                          <a:spcPct val="100000"/>
                        </a:lnSpc>
                        <a:spcBef>
                          <a:spcPts val="0"/>
                        </a:spcBef>
                        <a:spcAft>
                          <a:spcPts val="0"/>
                        </a:spcAft>
                      </a:pPr>
                      <a:r>
                        <a:rPr lang="en-AU" sz="2300" dirty="0" smtClean="0">
                          <a:effectLst/>
                        </a:rPr>
                        <a:t>Number of Complaints/Enquiries</a:t>
                      </a:r>
                      <a:endParaRPr lang="en-AU" sz="2300" dirty="0">
                        <a:effectLst/>
                        <a:latin typeface="Calibri"/>
                        <a:ea typeface="SimSun"/>
                        <a:cs typeface="Times New Roman"/>
                      </a:endParaRPr>
                    </a:p>
                  </a:txBody>
                  <a:tcPr marL="68580" marR="68580" marT="0" marB="0"/>
                </a:tc>
              </a:tr>
              <a:tr h="325184">
                <a:tc>
                  <a:txBody>
                    <a:bodyPr/>
                    <a:lstStyle/>
                    <a:p>
                      <a:pPr>
                        <a:lnSpc>
                          <a:spcPct val="100000"/>
                        </a:lnSpc>
                        <a:spcBef>
                          <a:spcPts val="100"/>
                        </a:spcBef>
                        <a:spcAft>
                          <a:spcPts val="0"/>
                        </a:spcAft>
                      </a:pPr>
                      <a:r>
                        <a:rPr lang="en-AU" sz="1600" b="0" dirty="0" smtClean="0">
                          <a:solidFill>
                            <a:schemeClr val="tx1"/>
                          </a:solidFill>
                          <a:effectLst/>
                        </a:rPr>
                        <a:t>September (commenced </a:t>
                      </a:r>
                      <a:r>
                        <a:rPr lang="en-AU" sz="1600" b="0" dirty="0">
                          <a:solidFill>
                            <a:schemeClr val="tx1"/>
                          </a:solidFill>
                          <a:effectLst/>
                        </a:rPr>
                        <a:t>14/9/15)</a:t>
                      </a:r>
                      <a:endParaRPr lang="en-AU" sz="1600" b="0" dirty="0">
                        <a:solidFill>
                          <a:schemeClr val="tx1"/>
                        </a:solidFill>
                        <a:effectLst/>
                        <a:latin typeface="Calibri"/>
                        <a:ea typeface="SimSun"/>
                        <a:cs typeface="Times New Roman"/>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dirty="0">
                          <a:effectLst/>
                        </a:rPr>
                        <a:t>4</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October</a:t>
                      </a:r>
                      <a:endParaRPr lang="en-AU" sz="1600" b="0" dirty="0">
                        <a:solidFill>
                          <a:schemeClr val="tx1"/>
                        </a:solidFill>
                        <a:effectLst/>
                        <a:latin typeface="Calibri"/>
                        <a:ea typeface="SimSun"/>
                        <a:cs typeface="Times New Roman"/>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a:effectLst/>
                        </a:rPr>
                        <a:t>9</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November</a:t>
                      </a:r>
                      <a:endParaRPr lang="en-AU" sz="1600" b="0" dirty="0">
                        <a:solidFill>
                          <a:schemeClr val="tx1"/>
                        </a:solidFill>
                        <a:effectLst/>
                        <a:latin typeface="Calibri"/>
                        <a:ea typeface="SimSun"/>
                        <a:cs typeface="Times New Roman"/>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dirty="0">
                          <a:effectLst/>
                        </a:rPr>
                        <a:t>20</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December</a:t>
                      </a:r>
                      <a:endParaRPr lang="en-AU" sz="1600" b="0" dirty="0">
                        <a:solidFill>
                          <a:schemeClr val="tx1"/>
                        </a:solidFill>
                        <a:effectLst/>
                        <a:latin typeface="Calibri"/>
                        <a:ea typeface="SimSun"/>
                        <a:cs typeface="Times New Roman"/>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a:effectLst/>
                        </a:rPr>
                        <a:t>18</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January</a:t>
                      </a:r>
                      <a:endParaRPr lang="en-AU" sz="1600" b="0" dirty="0">
                        <a:solidFill>
                          <a:schemeClr val="tx1"/>
                        </a:solidFill>
                        <a:effectLst/>
                        <a:latin typeface="Calibri"/>
                        <a:ea typeface="SimSun"/>
                        <a:cs typeface="Times New Roman"/>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dirty="0">
                          <a:effectLst/>
                        </a:rPr>
                        <a:t>14</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February</a:t>
                      </a:r>
                      <a:endParaRPr lang="en-AU" sz="1600" b="0" dirty="0">
                        <a:solidFill>
                          <a:schemeClr val="tx1"/>
                        </a:solidFill>
                        <a:effectLst/>
                        <a:latin typeface="Calibri"/>
                        <a:ea typeface="SimSun"/>
                        <a:cs typeface="Times New Roman"/>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a:effectLst/>
                        </a:rPr>
                        <a:t>33</a:t>
                      </a:r>
                      <a:endParaRPr lang="en-AU" sz="1600" dirty="0">
                        <a:effectLst/>
                        <a:latin typeface="Calibri"/>
                        <a:ea typeface="SimSun"/>
                        <a:cs typeface="Times New Roman"/>
                      </a:endParaRPr>
                    </a:p>
                  </a:txBody>
                  <a:tcPr marL="68580" marR="68580" marT="0" marB="0"/>
                </a:tc>
              </a:tr>
              <a:tr h="280471">
                <a:tc>
                  <a:txBody>
                    <a:bodyPr/>
                    <a:lstStyle/>
                    <a:p>
                      <a:pPr>
                        <a:lnSpc>
                          <a:spcPct val="115000"/>
                        </a:lnSpc>
                        <a:spcBef>
                          <a:spcPts val="100"/>
                        </a:spcBef>
                        <a:spcAft>
                          <a:spcPts val="200"/>
                        </a:spcAft>
                      </a:pPr>
                      <a:r>
                        <a:rPr lang="en-AU" sz="1600" b="0" dirty="0">
                          <a:solidFill>
                            <a:schemeClr val="tx1"/>
                          </a:solidFill>
                          <a:effectLst/>
                        </a:rPr>
                        <a:t>March</a:t>
                      </a:r>
                      <a:endParaRPr lang="en-AU" sz="1600" b="0" dirty="0">
                        <a:solidFill>
                          <a:schemeClr val="tx1"/>
                        </a:solidFill>
                        <a:effectLst/>
                        <a:latin typeface="Calibri"/>
                        <a:ea typeface="SimSun"/>
                        <a:cs typeface="Times New Roman"/>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dirty="0">
                          <a:effectLst/>
                        </a:rPr>
                        <a:t>31</a:t>
                      </a:r>
                      <a:endParaRPr lang="en-AU" sz="160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0" kern="1200" dirty="0" smtClean="0">
                          <a:solidFill>
                            <a:schemeClr val="tx1"/>
                          </a:solidFill>
                          <a:effectLst/>
                          <a:latin typeface="+mn-lt"/>
                          <a:ea typeface="+mn-ea"/>
                          <a:cs typeface="+mn-cs"/>
                        </a:rPr>
                        <a:t>April</a:t>
                      </a:r>
                      <a:endParaRPr lang="en-AU" sz="1600" b="0" kern="1200" dirty="0">
                        <a:solidFill>
                          <a:schemeClr val="tx1"/>
                        </a:solidFill>
                        <a:effectLst/>
                        <a:latin typeface="+mn-lt"/>
                        <a:ea typeface="+mn-ea"/>
                        <a:cs typeface="+mn-cs"/>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smtClean="0">
                          <a:effectLst/>
                        </a:rPr>
                        <a:t>39</a:t>
                      </a:r>
                      <a:endParaRPr lang="en-AU" sz="160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0" kern="1200" dirty="0" smtClean="0">
                          <a:solidFill>
                            <a:schemeClr val="tx1"/>
                          </a:solidFill>
                          <a:effectLst/>
                          <a:latin typeface="+mn-lt"/>
                          <a:ea typeface="+mn-ea"/>
                          <a:cs typeface="+mn-cs"/>
                        </a:rPr>
                        <a:t>May</a:t>
                      </a:r>
                      <a:endParaRPr lang="en-AU" sz="1600" b="0" kern="1200" dirty="0">
                        <a:solidFill>
                          <a:schemeClr val="tx1"/>
                        </a:solidFill>
                        <a:effectLst/>
                        <a:latin typeface="+mn-lt"/>
                        <a:ea typeface="+mn-ea"/>
                        <a:cs typeface="+mn-cs"/>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dirty="0" smtClean="0">
                          <a:effectLst/>
                          <a:latin typeface="Calibri"/>
                          <a:ea typeface="SimSun"/>
                          <a:cs typeface="Times New Roman"/>
                        </a:rPr>
                        <a:t>49</a:t>
                      </a:r>
                      <a:endParaRPr lang="en-AU" sz="160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0" kern="1200" dirty="0" smtClean="0">
                          <a:solidFill>
                            <a:schemeClr val="tx1"/>
                          </a:solidFill>
                          <a:effectLst/>
                          <a:latin typeface="+mn-lt"/>
                          <a:ea typeface="+mn-ea"/>
                          <a:cs typeface="+mn-cs"/>
                        </a:rPr>
                        <a:t>June</a:t>
                      </a:r>
                      <a:endParaRPr lang="en-AU" sz="1600" b="0" kern="1200" dirty="0">
                        <a:solidFill>
                          <a:schemeClr val="tx1"/>
                        </a:solidFill>
                        <a:effectLst/>
                        <a:latin typeface="+mn-lt"/>
                        <a:ea typeface="+mn-ea"/>
                        <a:cs typeface="+mn-cs"/>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smtClean="0">
                          <a:effectLst/>
                          <a:latin typeface="Calibri"/>
                          <a:ea typeface="SimSun"/>
                          <a:cs typeface="Times New Roman"/>
                        </a:rPr>
                        <a:t>38</a:t>
                      </a:r>
                      <a:endParaRPr lang="en-AU" sz="160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1" kern="1200" dirty="0" smtClean="0">
                          <a:solidFill>
                            <a:schemeClr val="tx1"/>
                          </a:solidFill>
                          <a:effectLst/>
                          <a:latin typeface="+mn-lt"/>
                          <a:ea typeface="+mn-ea"/>
                          <a:cs typeface="+mn-cs"/>
                        </a:rPr>
                        <a:t>Total for 2015/16</a:t>
                      </a:r>
                      <a:endParaRPr lang="en-AU" sz="1600" b="1" kern="1200" dirty="0">
                        <a:solidFill>
                          <a:schemeClr val="tx1"/>
                        </a:solidFill>
                        <a:effectLst/>
                        <a:latin typeface="+mn-lt"/>
                        <a:ea typeface="+mn-ea"/>
                        <a:cs typeface="+mn-cs"/>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b="1" dirty="0" smtClean="0">
                          <a:effectLst/>
                          <a:latin typeface="Calibri"/>
                          <a:ea typeface="SimSun"/>
                          <a:cs typeface="Times New Roman"/>
                        </a:rPr>
                        <a:t>255</a:t>
                      </a:r>
                      <a:endParaRPr lang="en-AU" sz="1600" b="1"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0" kern="1200" dirty="0" smtClean="0">
                          <a:solidFill>
                            <a:schemeClr val="tx1"/>
                          </a:solidFill>
                          <a:effectLst/>
                          <a:latin typeface="+mn-lt"/>
                          <a:ea typeface="+mn-ea"/>
                          <a:cs typeface="+mn-cs"/>
                        </a:rPr>
                        <a:t>July</a:t>
                      </a:r>
                      <a:endParaRPr lang="en-AU" sz="1600" b="0" kern="1200" dirty="0">
                        <a:solidFill>
                          <a:schemeClr val="tx1"/>
                        </a:solidFill>
                        <a:effectLst/>
                        <a:latin typeface="+mn-lt"/>
                        <a:ea typeface="+mn-ea"/>
                        <a:cs typeface="+mn-cs"/>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dirty="0" smtClean="0">
                          <a:effectLst/>
                          <a:latin typeface="Calibri"/>
                          <a:ea typeface="SimSun"/>
                          <a:cs typeface="Times New Roman"/>
                        </a:rPr>
                        <a:t>38</a:t>
                      </a:r>
                      <a:endParaRPr lang="en-AU" sz="160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0" kern="1200" dirty="0" smtClean="0">
                          <a:solidFill>
                            <a:schemeClr val="tx1"/>
                          </a:solidFill>
                          <a:effectLst/>
                          <a:latin typeface="+mn-lt"/>
                          <a:ea typeface="+mn-ea"/>
                          <a:cs typeface="+mn-cs"/>
                        </a:rPr>
                        <a:t>August</a:t>
                      </a:r>
                      <a:endParaRPr lang="en-AU" sz="1600" b="0" kern="1200" dirty="0">
                        <a:solidFill>
                          <a:schemeClr val="tx1"/>
                        </a:solidFill>
                        <a:effectLst/>
                        <a:latin typeface="+mn-lt"/>
                        <a:ea typeface="+mn-ea"/>
                        <a:cs typeface="+mn-cs"/>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b="0" dirty="0" smtClean="0">
                          <a:effectLst/>
                          <a:latin typeface="Calibri"/>
                          <a:ea typeface="SimSun"/>
                          <a:cs typeface="Times New Roman"/>
                        </a:rPr>
                        <a:t>33</a:t>
                      </a:r>
                      <a:endParaRPr lang="en-AU" sz="1600" b="0"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1" kern="1200" dirty="0" smtClean="0">
                          <a:solidFill>
                            <a:schemeClr val="tx1"/>
                          </a:solidFill>
                          <a:effectLst/>
                          <a:latin typeface="+mn-lt"/>
                          <a:ea typeface="+mn-ea"/>
                          <a:cs typeface="+mn-cs"/>
                        </a:rPr>
                        <a:t>Total for 2016/17</a:t>
                      </a:r>
                      <a:endParaRPr lang="en-AU" sz="1600" b="1" kern="1200" dirty="0">
                        <a:solidFill>
                          <a:schemeClr val="tx1"/>
                        </a:solidFill>
                        <a:effectLst/>
                        <a:latin typeface="+mn-lt"/>
                        <a:ea typeface="+mn-ea"/>
                        <a:cs typeface="+mn-cs"/>
                      </a:endParaRPr>
                    </a:p>
                  </a:txBody>
                  <a:tcPr marL="68580" marR="68580" marT="0" marB="0">
                    <a:solidFill>
                      <a:srgbClr val="EAEFF7"/>
                    </a:solidFill>
                  </a:tcPr>
                </a:tc>
                <a:tc>
                  <a:txBody>
                    <a:bodyPr/>
                    <a:lstStyle/>
                    <a:p>
                      <a:pPr algn="ctr">
                        <a:lnSpc>
                          <a:spcPct val="115000"/>
                        </a:lnSpc>
                        <a:spcBef>
                          <a:spcPts val="100"/>
                        </a:spcBef>
                        <a:spcAft>
                          <a:spcPts val="200"/>
                        </a:spcAft>
                      </a:pPr>
                      <a:r>
                        <a:rPr lang="en-AU" sz="1600" b="1" dirty="0" smtClean="0">
                          <a:effectLst/>
                          <a:latin typeface="Calibri"/>
                          <a:ea typeface="SimSun"/>
                          <a:cs typeface="Times New Roman"/>
                        </a:rPr>
                        <a:t>71</a:t>
                      </a:r>
                      <a:endParaRPr lang="en-AU" sz="1600" b="1" dirty="0">
                        <a:effectLst/>
                        <a:latin typeface="Calibri"/>
                        <a:ea typeface="SimSun"/>
                        <a:cs typeface="Times New Roman"/>
                      </a:endParaRPr>
                    </a:p>
                  </a:txBody>
                  <a:tcPr marL="68580" marR="68580" marT="0" marB="0"/>
                </a:tc>
              </a:tr>
              <a:tr h="280471">
                <a:tc>
                  <a:txBody>
                    <a:bodyPr/>
                    <a:lstStyle/>
                    <a:p>
                      <a:pPr marL="0" algn="l" defTabSz="914400" rtl="0" eaLnBrk="1" latinLnBrk="0" hangingPunct="1">
                        <a:lnSpc>
                          <a:spcPct val="115000"/>
                        </a:lnSpc>
                        <a:spcBef>
                          <a:spcPts val="100"/>
                        </a:spcBef>
                        <a:spcAft>
                          <a:spcPts val="200"/>
                        </a:spcAft>
                      </a:pPr>
                      <a:r>
                        <a:rPr lang="en-AU" sz="1600" b="1" kern="1200" dirty="0" smtClean="0">
                          <a:solidFill>
                            <a:schemeClr val="tx1"/>
                          </a:solidFill>
                          <a:effectLst/>
                          <a:latin typeface="+mn-lt"/>
                          <a:ea typeface="+mn-ea"/>
                          <a:cs typeface="+mn-cs"/>
                        </a:rPr>
                        <a:t>Total since commencement</a:t>
                      </a:r>
                      <a:endParaRPr lang="en-AU" sz="1600" b="1" kern="1200" dirty="0">
                        <a:solidFill>
                          <a:schemeClr val="tx1"/>
                        </a:solidFill>
                        <a:effectLst/>
                        <a:latin typeface="+mn-lt"/>
                        <a:ea typeface="+mn-ea"/>
                        <a:cs typeface="+mn-cs"/>
                      </a:endParaRPr>
                    </a:p>
                  </a:txBody>
                  <a:tcPr marL="68580" marR="68580" marT="0" marB="0">
                    <a:solidFill>
                      <a:srgbClr val="D2DEEF"/>
                    </a:solidFill>
                  </a:tcPr>
                </a:tc>
                <a:tc>
                  <a:txBody>
                    <a:bodyPr/>
                    <a:lstStyle/>
                    <a:p>
                      <a:pPr algn="ctr">
                        <a:lnSpc>
                          <a:spcPct val="115000"/>
                        </a:lnSpc>
                        <a:spcBef>
                          <a:spcPts val="100"/>
                        </a:spcBef>
                        <a:spcAft>
                          <a:spcPts val="200"/>
                        </a:spcAft>
                      </a:pPr>
                      <a:r>
                        <a:rPr lang="en-AU" sz="1600" b="1" dirty="0" smtClean="0">
                          <a:effectLst/>
                          <a:latin typeface="Calibri"/>
                          <a:ea typeface="SimSun"/>
                          <a:cs typeface="Times New Roman"/>
                        </a:rPr>
                        <a:t>326</a:t>
                      </a:r>
                      <a:endParaRPr lang="en-AU" sz="1600" b="1" dirty="0">
                        <a:effectLst/>
                        <a:latin typeface="Calibri"/>
                        <a:ea typeface="SimSun"/>
                        <a:cs typeface="Times New Roman"/>
                      </a:endParaRPr>
                    </a:p>
                  </a:txBody>
                  <a:tcPr marL="68580" marR="68580" marT="0" marB="0"/>
                </a:tc>
              </a:tr>
            </a:tbl>
          </a:graphicData>
        </a:graphic>
      </p:graphicFrame>
    </p:spTree>
    <p:extLst>
      <p:ext uri="{BB962C8B-B14F-4D97-AF65-F5344CB8AC3E}">
        <p14:creationId xmlns:p14="http://schemas.microsoft.com/office/powerpoint/2010/main" val="462122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13132" y="881392"/>
            <a:ext cx="6858000" cy="4631635"/>
          </a:xfrm>
          <a:prstGeom prst="rect">
            <a:avLst/>
          </a:prstGeom>
        </p:spPr>
      </p:pic>
    </p:spTree>
    <p:extLst>
      <p:ext uri="{BB962C8B-B14F-4D97-AF65-F5344CB8AC3E}">
        <p14:creationId xmlns:p14="http://schemas.microsoft.com/office/powerpoint/2010/main" val="2338460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Rectangle 1"/>
          <p:cNvSpPr/>
          <p:nvPr/>
        </p:nvSpPr>
        <p:spPr>
          <a:xfrm>
            <a:off x="633937" y="1567543"/>
            <a:ext cx="7252765" cy="3077766"/>
          </a:xfrm>
          <a:prstGeom prst="rect">
            <a:avLst/>
          </a:prstGeom>
        </p:spPr>
        <p:txBody>
          <a:bodyPr wrap="square">
            <a:spAutoFit/>
          </a:bodyPr>
          <a:lstStyle/>
          <a:p>
            <a:pPr>
              <a:spcBef>
                <a:spcPts val="600"/>
              </a:spcBef>
              <a:spcAft>
                <a:spcPts val="600"/>
              </a:spcAft>
            </a:pPr>
            <a:r>
              <a:rPr lang="en-AU" sz="2400" dirty="0" smtClean="0"/>
              <a:t>Office </a:t>
            </a:r>
            <a:r>
              <a:rPr lang="en-AU" sz="2400" dirty="0"/>
              <a:t>of the Training Ombudsman</a:t>
            </a:r>
          </a:p>
          <a:p>
            <a:pPr>
              <a:spcBef>
                <a:spcPts val="600"/>
              </a:spcBef>
              <a:spcAft>
                <a:spcPts val="600"/>
              </a:spcAft>
            </a:pPr>
            <a:r>
              <a:rPr lang="en-AU" sz="2400" dirty="0"/>
              <a:t>Level </a:t>
            </a:r>
            <a:r>
              <a:rPr lang="en-AU" sz="2400" dirty="0" smtClean="0"/>
              <a:t>17, 53 Albert </a:t>
            </a:r>
            <a:r>
              <a:rPr lang="en-AU" sz="2400" dirty="0"/>
              <a:t>Street, Brisbane, 4000 </a:t>
            </a:r>
          </a:p>
          <a:p>
            <a:pPr>
              <a:spcBef>
                <a:spcPts val="600"/>
              </a:spcBef>
              <a:spcAft>
                <a:spcPts val="600"/>
              </a:spcAft>
            </a:pPr>
            <a:r>
              <a:rPr lang="en-AU" sz="2400" dirty="0"/>
              <a:t>PO Box </a:t>
            </a:r>
            <a:r>
              <a:rPr lang="en-AU" sz="2400" dirty="0" smtClean="0"/>
              <a:t>15090, </a:t>
            </a:r>
            <a:r>
              <a:rPr lang="en-AU" sz="2400" dirty="0"/>
              <a:t>City East 4002</a:t>
            </a:r>
          </a:p>
          <a:p>
            <a:pPr>
              <a:spcBef>
                <a:spcPts val="600"/>
              </a:spcBef>
              <a:spcAft>
                <a:spcPts val="600"/>
              </a:spcAft>
            </a:pPr>
            <a:r>
              <a:rPr lang="de-DE" sz="2400" dirty="0"/>
              <a:t>Ph: 1800 773 048</a:t>
            </a:r>
            <a:endParaRPr lang="en-AU" sz="2400" dirty="0"/>
          </a:p>
          <a:p>
            <a:pPr>
              <a:spcBef>
                <a:spcPts val="600"/>
              </a:spcBef>
              <a:spcAft>
                <a:spcPts val="600"/>
              </a:spcAft>
            </a:pPr>
            <a:r>
              <a:rPr lang="de-DE" sz="2400" dirty="0"/>
              <a:t>E: </a:t>
            </a:r>
            <a:r>
              <a:rPr lang="de-DE" sz="2400" u="sng" dirty="0">
                <a:hlinkClick r:id="rId5"/>
              </a:rPr>
              <a:t>info@trainingombudsman.qld.gov.au</a:t>
            </a:r>
            <a:endParaRPr lang="en-AU" sz="2400" dirty="0"/>
          </a:p>
          <a:p>
            <a:pPr>
              <a:spcBef>
                <a:spcPts val="600"/>
              </a:spcBef>
              <a:spcAft>
                <a:spcPts val="600"/>
              </a:spcAft>
            </a:pPr>
            <a:r>
              <a:rPr lang="en-AU" sz="2400" dirty="0"/>
              <a:t>W: </a:t>
            </a:r>
            <a:r>
              <a:rPr lang="en-AU" sz="2400" u="sng" dirty="0">
                <a:hlinkClick r:id="rId6"/>
              </a:rPr>
              <a:t>www.trainingombudsman.qld.gov.au</a:t>
            </a:r>
            <a:r>
              <a:rPr lang="en-AU" sz="2400" dirty="0"/>
              <a:t> </a:t>
            </a:r>
          </a:p>
        </p:txBody>
      </p:sp>
      <p:sp>
        <p:nvSpPr>
          <p:cNvPr id="7" name="Title 1"/>
          <p:cNvSpPr txBox="1">
            <a:spLocks/>
          </p:cNvSpPr>
          <p:nvPr/>
        </p:nvSpPr>
        <p:spPr>
          <a:xfrm>
            <a:off x="633937" y="731519"/>
            <a:ext cx="7886700" cy="731521"/>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000" b="1" dirty="0" smtClean="0"/>
              <a:t>Contact Details</a:t>
            </a:r>
            <a:endParaRPr lang="en-AU" sz="4000" b="1" dirty="0"/>
          </a:p>
        </p:txBody>
      </p:sp>
    </p:spTree>
    <p:extLst>
      <p:ext uri="{BB962C8B-B14F-4D97-AF65-F5344CB8AC3E}">
        <p14:creationId xmlns:p14="http://schemas.microsoft.com/office/powerpoint/2010/main" val="764088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9"/>
          <p:cNvSpPr>
            <a:spLocks noGrp="1"/>
          </p:cNvSpPr>
          <p:nvPr>
            <p:ph type="ctrTitle"/>
          </p:nvPr>
        </p:nvSpPr>
        <p:spPr>
          <a:xfrm>
            <a:off x="4278085" y="1660782"/>
            <a:ext cx="4302579" cy="2628899"/>
          </a:xfrm>
        </p:spPr>
        <p:txBody>
          <a:bodyPr>
            <a:normAutofit/>
          </a:bodyPr>
          <a:lstStyle/>
          <a:p>
            <a:r>
              <a:rPr lang="en-AU" b="1" dirty="0" smtClean="0"/>
              <a:t>Queensland Training Ombudsman</a:t>
            </a:r>
            <a:endParaRPr lang="en-AU" b="1" dirty="0"/>
          </a:p>
        </p:txBody>
      </p:sp>
      <p:pic>
        <p:nvPicPr>
          <p:cNvPr id="4" name="Content Placeholder 3"/>
          <p:cNvPicPr>
            <a:picLocks noGrp="1" noChangeAspect="1"/>
          </p:cNvPicPr>
          <p:nvPr>
            <p:ph idx="4294967295"/>
          </p:nvPr>
        </p:nvPicPr>
        <p:blipFill>
          <a:blip r:embed="rId3" cstate="print">
            <a:extLst>
              <a:ext uri="{28A0092B-C50C-407E-A947-70E740481C1C}">
                <a14:useLocalDpi xmlns:a14="http://schemas.microsoft.com/office/drawing/2010/main" val="0"/>
              </a:ext>
            </a:extLst>
          </a:blip>
          <a:stretch>
            <a:fillRect/>
          </a:stretch>
        </p:blipFill>
        <p:spPr>
          <a:xfrm>
            <a:off x="0" y="6218238"/>
            <a:ext cx="9144000" cy="639762"/>
          </a:xfr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0"/>
            <a:ext cx="9144000" cy="708660"/>
          </a:xfrm>
          <a:prstGeom prst="rect">
            <a:avLst/>
          </a:prstGeom>
        </p:spPr>
      </p:pic>
      <p:sp>
        <p:nvSpPr>
          <p:cNvPr id="5" name="Content Placeholder 3"/>
          <p:cNvSpPr txBox="1">
            <a:spLocks/>
          </p:cNvSpPr>
          <p:nvPr/>
        </p:nvSpPr>
        <p:spPr>
          <a:xfrm>
            <a:off x="3850275" y="1660782"/>
            <a:ext cx="4937760" cy="4023360"/>
          </a:xfrm>
          <a:prstGeom prst="rect">
            <a:avLst/>
          </a:prstGeom>
        </p:spPr>
        <p:txBody>
          <a:bodyP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Font typeface="Calibri" panose="020F0502020204030204" pitchFamily="34" charset="0"/>
              <a:buNone/>
            </a:pPr>
            <a:endParaRPr lang="en-AU" sz="4400" dirty="0"/>
          </a:p>
        </p:txBody>
      </p:sp>
      <p:pic>
        <p:nvPicPr>
          <p:cNvPr id="22" name="Picture 2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95992" y="1722664"/>
            <a:ext cx="3357563" cy="2686050"/>
          </a:xfrm>
          <a:prstGeom prst="rect">
            <a:avLst/>
          </a:prstGeom>
        </p:spPr>
      </p:pic>
    </p:spTree>
    <p:extLst>
      <p:ext uri="{BB962C8B-B14F-4D97-AF65-F5344CB8AC3E}">
        <p14:creationId xmlns:p14="http://schemas.microsoft.com/office/powerpoint/2010/main" val="775822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7" name="Subtitle 6"/>
          <p:cNvSpPr>
            <a:spLocks noGrp="1"/>
          </p:cNvSpPr>
          <p:nvPr>
            <p:ph type="subTitle" idx="1"/>
          </p:nvPr>
        </p:nvSpPr>
        <p:spPr>
          <a:xfrm>
            <a:off x="498021" y="1376194"/>
            <a:ext cx="3771900" cy="4081117"/>
          </a:xfrm>
          <a:prstGeom prst="rect">
            <a:avLst/>
          </a:prstGeom>
        </p:spPr>
        <p:txBody>
          <a:bodyPr wrap="square">
            <a:spAutoFit/>
          </a:bodyPr>
          <a:lstStyle/>
          <a:p>
            <a:pPr algn="ctr"/>
            <a:r>
              <a:rPr lang="en-AU" sz="3200" dirty="0" smtClean="0"/>
              <a:t>A high quality system is the only way for VET to effectively match individual aspiration with the opportunities created by employers, industry and communities</a:t>
            </a: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6250" y="1289957"/>
            <a:ext cx="4111757" cy="4253593"/>
          </a:xfrm>
          <a:prstGeom prst="rect">
            <a:avLst/>
          </a:prstGeom>
        </p:spPr>
      </p:pic>
    </p:spTree>
    <p:extLst>
      <p:ext uri="{BB962C8B-B14F-4D97-AF65-F5344CB8AC3E}">
        <p14:creationId xmlns:p14="http://schemas.microsoft.com/office/powerpoint/2010/main" val="23991803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7" name="Title 1"/>
          <p:cNvSpPr txBox="1">
            <a:spLocks/>
          </p:cNvSpPr>
          <p:nvPr/>
        </p:nvSpPr>
        <p:spPr>
          <a:xfrm>
            <a:off x="474785" y="365126"/>
            <a:ext cx="804056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4000" b="1" smtClean="0"/>
              <a:t>What is quality?</a:t>
            </a:r>
            <a:endParaRPr lang="en-AU" sz="4000" b="1" dirty="0"/>
          </a:p>
        </p:txBody>
      </p:sp>
      <p:sp>
        <p:nvSpPr>
          <p:cNvPr id="9" name="Content Placeholder 9"/>
          <p:cNvSpPr>
            <a:spLocks noGrp="1"/>
          </p:cNvSpPr>
          <p:nvPr>
            <p:ph idx="1"/>
          </p:nvPr>
        </p:nvSpPr>
        <p:spPr>
          <a:xfrm>
            <a:off x="474785" y="1466307"/>
            <a:ext cx="8445955" cy="4527776"/>
          </a:xfrm>
        </p:spPr>
        <p:txBody>
          <a:bodyPr>
            <a:normAutofit/>
          </a:bodyPr>
          <a:lstStyle/>
          <a:p>
            <a:pPr marL="0" indent="0">
              <a:buNone/>
            </a:pPr>
            <a:r>
              <a:rPr lang="en-AU" sz="3000" b="1" dirty="0" smtClean="0">
                <a:solidFill>
                  <a:srgbClr val="990033"/>
                </a:solidFill>
                <a:latin typeface="Bradley Hand ITC" panose="03070402050302030203" pitchFamily="66" charset="0"/>
              </a:rPr>
              <a:t>Meeting </a:t>
            </a:r>
            <a:r>
              <a:rPr lang="en-AU" sz="3000" b="1" dirty="0">
                <a:solidFill>
                  <a:srgbClr val="990033"/>
                </a:solidFill>
                <a:latin typeface="Bradley Hand ITC" panose="03070402050302030203" pitchFamily="66" charset="0"/>
              </a:rPr>
              <a:t>or exceeding customer expectations</a:t>
            </a:r>
            <a:r>
              <a:rPr lang="en-AU" sz="3000" b="1" dirty="0" smtClean="0">
                <a:solidFill>
                  <a:srgbClr val="990033"/>
                </a:solidFill>
                <a:latin typeface="Bradley Hand ITC" panose="03070402050302030203" pitchFamily="66" charset="0"/>
              </a:rPr>
              <a:t>…</a:t>
            </a:r>
            <a:endParaRPr lang="en-AU" sz="3000" b="1" dirty="0">
              <a:solidFill>
                <a:srgbClr val="990033"/>
              </a:solidFill>
              <a:latin typeface="Bradley Hand ITC" panose="03070402050302030203" pitchFamily="66" charset="0"/>
            </a:endParaRPr>
          </a:p>
          <a:p>
            <a:pPr marL="0" indent="0">
              <a:buNone/>
            </a:pPr>
            <a:r>
              <a:rPr lang="en-AU" sz="1400" dirty="0" smtClean="0">
                <a:latin typeface="+mj-lt"/>
              </a:rPr>
              <a:t>(Joseph </a:t>
            </a:r>
            <a:r>
              <a:rPr lang="en-AU" sz="1400" dirty="0" err="1" smtClean="0">
                <a:latin typeface="+mj-lt"/>
              </a:rPr>
              <a:t>Juran</a:t>
            </a:r>
            <a:r>
              <a:rPr lang="en-AU" sz="1400" dirty="0" smtClean="0">
                <a:latin typeface="+mj-lt"/>
              </a:rPr>
              <a:t> – Engineer, Western Electrical)</a:t>
            </a:r>
          </a:p>
          <a:p>
            <a:pPr marL="0" indent="0">
              <a:spcBef>
                <a:spcPts val="2400"/>
              </a:spcBef>
              <a:buNone/>
            </a:pPr>
            <a:r>
              <a:rPr lang="en-AU" sz="3000" b="1" dirty="0" smtClean="0">
                <a:solidFill>
                  <a:srgbClr val="990033"/>
                </a:solidFill>
                <a:latin typeface="Bradley Hand ITC" panose="03070402050302030203" pitchFamily="66" charset="0"/>
              </a:rPr>
              <a:t>…the </a:t>
            </a:r>
            <a:r>
              <a:rPr lang="en-AU" sz="3000" b="1" dirty="0">
                <a:solidFill>
                  <a:srgbClr val="990033"/>
                </a:solidFill>
                <a:latin typeface="Bradley Hand ITC" panose="03070402050302030203" pitchFamily="66" charset="0"/>
              </a:rPr>
              <a:t>degree of excellence of a thing…</a:t>
            </a:r>
          </a:p>
          <a:p>
            <a:pPr marL="0" indent="0">
              <a:buNone/>
            </a:pPr>
            <a:r>
              <a:rPr lang="en-AU" sz="1400" dirty="0" smtClean="0">
                <a:latin typeface="+mj-lt"/>
              </a:rPr>
              <a:t>(Oxford Dictionary)</a:t>
            </a:r>
            <a:endParaRPr lang="en-AU" sz="1400" dirty="0">
              <a:latin typeface="+mj-lt"/>
            </a:endParaRPr>
          </a:p>
          <a:p>
            <a:pPr marL="0" indent="0">
              <a:spcBef>
                <a:spcPts val="2400"/>
              </a:spcBef>
              <a:buNone/>
            </a:pPr>
            <a:r>
              <a:rPr lang="en-AU" sz="3000" b="1" dirty="0">
                <a:solidFill>
                  <a:srgbClr val="990033"/>
                </a:solidFill>
                <a:latin typeface="Bradley Hand ITC" panose="03070402050302030203" pitchFamily="66" charset="0"/>
              </a:rPr>
              <a:t>Reconsider your definitions. We are prone to judge success by the index of our salaries or the size of our automobiles rather than by the quality of our service and relationship to mankind.“</a:t>
            </a:r>
          </a:p>
          <a:p>
            <a:pPr marL="0" indent="0">
              <a:lnSpc>
                <a:spcPct val="100000"/>
              </a:lnSpc>
              <a:buNone/>
            </a:pPr>
            <a:r>
              <a:rPr lang="en-AU" sz="1400" dirty="0" smtClean="0">
                <a:latin typeface="+mj-lt"/>
              </a:rPr>
              <a:t>(Martin Luther King Jr)</a:t>
            </a:r>
            <a:endParaRPr lang="en-AU" sz="1400" dirty="0">
              <a:latin typeface="+mj-lt"/>
            </a:endParaRPr>
          </a:p>
          <a:p>
            <a:pPr marL="0" indent="0">
              <a:buNone/>
            </a:pPr>
            <a:endParaRPr lang="en-AU" sz="3200" dirty="0">
              <a:latin typeface="Bradley Hand ITC" panose="03070402050302030203" pitchFamily="66" charset="0"/>
            </a:endParaRPr>
          </a:p>
        </p:txBody>
      </p:sp>
    </p:spTree>
    <p:extLst>
      <p:ext uri="{BB962C8B-B14F-4D97-AF65-F5344CB8AC3E}">
        <p14:creationId xmlns:p14="http://schemas.microsoft.com/office/powerpoint/2010/main" val="1352498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52713"/>
            <a:ext cx="7886700" cy="1135518"/>
          </a:xfrm>
        </p:spPr>
        <p:txBody>
          <a:bodyPr>
            <a:normAutofit fontScale="90000"/>
          </a:bodyPr>
          <a:lstStyle/>
          <a:p>
            <a:r>
              <a:rPr lang="en-AU" b="1" dirty="0"/>
              <a:t>Who</a:t>
            </a:r>
            <a:r>
              <a:rPr lang="en-AU" dirty="0"/>
              <a:t> </a:t>
            </a:r>
            <a:r>
              <a:rPr lang="en-AU" b="1" dirty="0"/>
              <a:t>is responsible for a quality VET sector in Queensland?</a:t>
            </a:r>
          </a:p>
        </p:txBody>
      </p:sp>
      <p:sp>
        <p:nvSpPr>
          <p:cNvPr id="3" name="Content Placeholder 2"/>
          <p:cNvSpPr>
            <a:spLocks noGrp="1"/>
          </p:cNvSpPr>
          <p:nvPr>
            <p:ph idx="1"/>
          </p:nvPr>
        </p:nvSpPr>
        <p:spPr>
          <a:xfrm>
            <a:off x="465365" y="2000249"/>
            <a:ext cx="8245928" cy="4176713"/>
          </a:xfrm>
        </p:spPr>
        <p:txBody>
          <a:bodyPr>
            <a:normAutofit lnSpcReduction="10000"/>
          </a:bodyPr>
          <a:lstStyle/>
          <a:p>
            <a:pPr marL="357188" indent="-357188">
              <a:spcBef>
                <a:spcPts val="1200"/>
              </a:spcBef>
              <a:spcAft>
                <a:spcPts val="600"/>
              </a:spcAft>
              <a:buClr>
                <a:srgbClr val="C00000"/>
              </a:buClr>
              <a:buFont typeface="Wingdings" panose="05000000000000000000" pitchFamily="2" charset="2"/>
              <a:buChar char="ü"/>
            </a:pPr>
            <a:r>
              <a:rPr lang="en-AU" b="1" dirty="0"/>
              <a:t>All stakeholders </a:t>
            </a:r>
            <a:r>
              <a:rPr lang="en-AU" dirty="0"/>
              <a:t>are responsible for quality </a:t>
            </a:r>
          </a:p>
          <a:p>
            <a:pPr marL="357188" indent="-357188">
              <a:spcBef>
                <a:spcPts val="1200"/>
              </a:spcBef>
              <a:spcAft>
                <a:spcPts val="600"/>
              </a:spcAft>
              <a:buClr>
                <a:srgbClr val="C00000"/>
              </a:buClr>
              <a:buFont typeface="Wingdings" panose="05000000000000000000" pitchFamily="2" charset="2"/>
              <a:buChar char="ü"/>
            </a:pPr>
            <a:r>
              <a:rPr lang="en-AU" dirty="0" smtClean="0"/>
              <a:t>ASQA </a:t>
            </a:r>
            <a:r>
              <a:rPr lang="en-AU" dirty="0"/>
              <a:t>is not solely responsible for quality in Queensland’s VET sector</a:t>
            </a:r>
          </a:p>
          <a:p>
            <a:pPr marL="357188" indent="-357188">
              <a:spcBef>
                <a:spcPts val="1200"/>
              </a:spcBef>
              <a:spcAft>
                <a:spcPts val="600"/>
              </a:spcAft>
              <a:buClr>
                <a:srgbClr val="C00000"/>
              </a:buClr>
              <a:buFont typeface="Wingdings" panose="05000000000000000000" pitchFamily="2" charset="2"/>
              <a:buChar char="ü"/>
            </a:pPr>
            <a:r>
              <a:rPr lang="en-AU" dirty="0" smtClean="0"/>
              <a:t>It is </a:t>
            </a:r>
            <a:r>
              <a:rPr lang="en-AU" dirty="0"/>
              <a:t>in everyone’s interest that poor quality, and perceptions of poor quality, are adequately addressed</a:t>
            </a:r>
          </a:p>
          <a:p>
            <a:pPr marL="357188" indent="-357188">
              <a:spcBef>
                <a:spcPts val="1200"/>
              </a:spcBef>
              <a:spcAft>
                <a:spcPts val="600"/>
              </a:spcAft>
              <a:buClr>
                <a:srgbClr val="C00000"/>
              </a:buClr>
              <a:buFont typeface="Wingdings" panose="05000000000000000000" pitchFamily="2" charset="2"/>
              <a:buChar char="ü"/>
            </a:pPr>
            <a:r>
              <a:rPr lang="en-AU" dirty="0" smtClean="0"/>
              <a:t>The </a:t>
            </a:r>
            <a:r>
              <a:rPr lang="en-AU" dirty="0"/>
              <a:t>shared responsibility for quality makes it a confusing and complex environment for students and employers</a:t>
            </a:r>
          </a:p>
          <a:p>
            <a:pPr marL="0" indent="0">
              <a:buNone/>
            </a:pPr>
            <a:endParaRPr lang="en-AU" dirty="0"/>
          </a:p>
        </p:txBody>
      </p:sp>
    </p:spTree>
    <p:extLst>
      <p:ext uri="{BB962C8B-B14F-4D97-AF65-F5344CB8AC3E}">
        <p14:creationId xmlns:p14="http://schemas.microsoft.com/office/powerpoint/2010/main" val="3016244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734786" y="587613"/>
            <a:ext cx="7886700" cy="1074133"/>
          </a:xfrm>
        </p:spPr>
        <p:txBody>
          <a:bodyPr>
            <a:normAutofit/>
          </a:bodyPr>
          <a:lstStyle/>
          <a:p>
            <a:r>
              <a:rPr lang="en-AU" sz="4000" b="1" dirty="0"/>
              <a:t>Queensland Training Ombudsman will</a:t>
            </a:r>
            <a:r>
              <a:rPr lang="en-AU" sz="4000" dirty="0"/>
              <a:t>:</a:t>
            </a:r>
          </a:p>
        </p:txBody>
      </p:sp>
      <p:sp>
        <p:nvSpPr>
          <p:cNvPr id="3" name="Content Placeholder 2"/>
          <p:cNvSpPr>
            <a:spLocks noGrp="1"/>
          </p:cNvSpPr>
          <p:nvPr>
            <p:ph idx="1"/>
          </p:nvPr>
        </p:nvSpPr>
        <p:spPr>
          <a:xfrm>
            <a:off x="628650" y="1714500"/>
            <a:ext cx="7886700" cy="4462463"/>
          </a:xfrm>
        </p:spPr>
        <p:txBody>
          <a:bodyPr>
            <a:normAutofit lnSpcReduction="10000"/>
          </a:bodyPr>
          <a:lstStyle/>
          <a:p>
            <a:pPr marL="357188" indent="-357188">
              <a:spcBef>
                <a:spcPts val="1200"/>
              </a:spcBef>
              <a:spcAft>
                <a:spcPts val="600"/>
              </a:spcAft>
              <a:buClr>
                <a:srgbClr val="C00000"/>
              </a:buClr>
              <a:buFont typeface="Calibri" panose="020F0502020204030204" pitchFamily="34" charset="0"/>
              <a:buChar char="→"/>
            </a:pPr>
            <a:r>
              <a:rPr lang="en-AU" dirty="0"/>
              <a:t>Receive, and where appropriate investigate, complaints about VET</a:t>
            </a:r>
          </a:p>
          <a:p>
            <a:pPr marL="357188" indent="-357188">
              <a:spcBef>
                <a:spcPts val="1200"/>
              </a:spcBef>
              <a:spcAft>
                <a:spcPts val="600"/>
              </a:spcAft>
              <a:buClr>
                <a:srgbClr val="C00000"/>
              </a:buClr>
              <a:buFont typeface="Calibri" panose="020F0502020204030204" pitchFamily="34" charset="0"/>
              <a:buChar char="→"/>
            </a:pPr>
            <a:r>
              <a:rPr lang="en-AU" dirty="0"/>
              <a:t>Establish effective partnerships with all agencies with a role relating to VET in Queensland</a:t>
            </a:r>
          </a:p>
          <a:p>
            <a:pPr marL="357188" indent="-357188">
              <a:spcBef>
                <a:spcPts val="1200"/>
              </a:spcBef>
              <a:spcAft>
                <a:spcPts val="600"/>
              </a:spcAft>
              <a:buClr>
                <a:srgbClr val="C00000"/>
              </a:buClr>
              <a:buFont typeface="Calibri" panose="020F0502020204030204" pitchFamily="34" charset="0"/>
              <a:buChar char="→"/>
            </a:pPr>
            <a:r>
              <a:rPr lang="en-AU" dirty="0"/>
              <a:t>Make recommendations to the Director-General in relation to complaints</a:t>
            </a:r>
          </a:p>
          <a:p>
            <a:pPr marL="357188" indent="-357188">
              <a:spcBef>
                <a:spcPts val="1200"/>
              </a:spcBef>
              <a:spcAft>
                <a:spcPts val="600"/>
              </a:spcAft>
              <a:buClr>
                <a:srgbClr val="C00000"/>
              </a:buClr>
              <a:buFont typeface="Calibri" panose="020F0502020204030204" pitchFamily="34" charset="0"/>
              <a:buChar char="→"/>
            </a:pPr>
            <a:r>
              <a:rPr lang="en-AU" dirty="0"/>
              <a:t>Identify systemic issues arising out of complaints and make recommendations to the Minister for Training and Skills to strengthen DET policies and procedures</a:t>
            </a:r>
          </a:p>
          <a:p>
            <a:pPr marL="0" indent="0">
              <a:buNone/>
            </a:pPr>
            <a:endParaRPr lang="en-AU" dirty="0"/>
          </a:p>
        </p:txBody>
      </p:sp>
    </p:spTree>
    <p:extLst>
      <p:ext uri="{BB962C8B-B14F-4D97-AF65-F5344CB8AC3E}">
        <p14:creationId xmlns:p14="http://schemas.microsoft.com/office/powerpoint/2010/main" val="389885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27977" y="652713"/>
            <a:ext cx="7886700" cy="947487"/>
          </a:xfrm>
        </p:spPr>
        <p:txBody>
          <a:bodyPr>
            <a:normAutofit/>
          </a:bodyPr>
          <a:lstStyle/>
          <a:p>
            <a:r>
              <a:rPr lang="en-AU" sz="4000" b="1" dirty="0"/>
              <a:t>Queensland Training Ombudsman will</a:t>
            </a:r>
            <a:r>
              <a:rPr lang="en-AU" sz="4000" dirty="0"/>
              <a:t>:</a:t>
            </a:r>
          </a:p>
        </p:txBody>
      </p:sp>
      <p:sp>
        <p:nvSpPr>
          <p:cNvPr id="3" name="Content Placeholder 2"/>
          <p:cNvSpPr>
            <a:spLocks noGrp="1"/>
          </p:cNvSpPr>
          <p:nvPr>
            <p:ph idx="1"/>
          </p:nvPr>
        </p:nvSpPr>
        <p:spPr>
          <a:xfrm>
            <a:off x="627977" y="1618489"/>
            <a:ext cx="7886700" cy="3566160"/>
          </a:xfrm>
        </p:spPr>
        <p:txBody>
          <a:bodyPr>
            <a:normAutofit/>
          </a:bodyPr>
          <a:lstStyle/>
          <a:p>
            <a:pPr marL="357188" indent="-357188">
              <a:spcBef>
                <a:spcPts val="1200"/>
              </a:spcBef>
              <a:spcAft>
                <a:spcPts val="600"/>
              </a:spcAft>
              <a:buClr>
                <a:srgbClr val="C00000"/>
              </a:buClr>
              <a:buFont typeface="Calibri" panose="020F0502020204030204" pitchFamily="34" charset="0"/>
              <a:buChar char="→"/>
            </a:pPr>
            <a:r>
              <a:rPr lang="en-AU" dirty="0" smtClean="0"/>
              <a:t>Develop </a:t>
            </a:r>
            <a:r>
              <a:rPr lang="en-AU" dirty="0"/>
              <a:t>strategies and report to the Minister for Training and Skills on ways to improve the quality of VET provision in </a:t>
            </a:r>
            <a:r>
              <a:rPr lang="en-AU" dirty="0" smtClean="0"/>
              <a:t>Queensland</a:t>
            </a:r>
          </a:p>
          <a:p>
            <a:pPr marL="357188" indent="-357188">
              <a:spcBef>
                <a:spcPts val="1200"/>
              </a:spcBef>
              <a:spcAft>
                <a:spcPts val="600"/>
              </a:spcAft>
              <a:buClr>
                <a:srgbClr val="C00000"/>
              </a:buClr>
              <a:buFont typeface="Calibri" panose="020F0502020204030204" pitchFamily="34" charset="0"/>
              <a:buChar char="→"/>
            </a:pPr>
            <a:r>
              <a:rPr lang="en-AU" dirty="0" smtClean="0"/>
              <a:t>Undertake </a:t>
            </a:r>
            <a:r>
              <a:rPr lang="en-AU" dirty="0"/>
              <a:t>or promote reviews or </a:t>
            </a:r>
            <a:r>
              <a:rPr lang="en-AU" dirty="0" smtClean="0"/>
              <a:t>research</a:t>
            </a:r>
          </a:p>
          <a:p>
            <a:pPr marL="357188" indent="-357188">
              <a:spcBef>
                <a:spcPts val="1200"/>
              </a:spcBef>
              <a:spcAft>
                <a:spcPts val="600"/>
              </a:spcAft>
              <a:buClr>
                <a:srgbClr val="C00000"/>
              </a:buClr>
              <a:buFont typeface="Calibri" panose="020F0502020204030204" pitchFamily="34" charset="0"/>
              <a:buChar char="→"/>
            </a:pPr>
            <a:r>
              <a:rPr lang="en-AU" dirty="0" smtClean="0"/>
              <a:t>Perform </a:t>
            </a:r>
            <a:r>
              <a:rPr lang="en-AU" dirty="0"/>
              <a:t>other functions assigned by the </a:t>
            </a:r>
            <a:r>
              <a:rPr lang="en-AU" dirty="0" smtClean="0"/>
              <a:t>Minister</a:t>
            </a:r>
          </a:p>
          <a:p>
            <a:pPr marL="357188" indent="-357188">
              <a:spcBef>
                <a:spcPts val="1200"/>
              </a:spcBef>
              <a:spcAft>
                <a:spcPts val="600"/>
              </a:spcAft>
              <a:buClr>
                <a:srgbClr val="C00000"/>
              </a:buClr>
              <a:buFont typeface="Calibri" panose="020F0502020204030204" pitchFamily="34" charset="0"/>
              <a:buChar char="→"/>
            </a:pPr>
            <a:r>
              <a:rPr lang="en-AU" dirty="0" smtClean="0"/>
              <a:t>Promote </a:t>
            </a:r>
            <a:r>
              <a:rPr lang="en-AU" dirty="0"/>
              <a:t>the quality of VET delivery in Queensland</a:t>
            </a:r>
          </a:p>
          <a:p>
            <a:pPr marL="0" indent="0">
              <a:spcBef>
                <a:spcPts val="1200"/>
              </a:spcBef>
              <a:spcAft>
                <a:spcPts val="600"/>
              </a:spcAft>
              <a:buNone/>
            </a:pPr>
            <a:endParaRPr lang="en-AU" dirty="0"/>
          </a:p>
        </p:txBody>
      </p:sp>
    </p:spTree>
    <p:extLst>
      <p:ext uri="{BB962C8B-B14F-4D97-AF65-F5344CB8AC3E}">
        <p14:creationId xmlns:p14="http://schemas.microsoft.com/office/powerpoint/2010/main" val="1122706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19840"/>
            <a:ext cx="7886700" cy="1325563"/>
          </a:xfrm>
        </p:spPr>
        <p:txBody>
          <a:bodyPr>
            <a:normAutofit/>
          </a:bodyPr>
          <a:lstStyle/>
          <a:p>
            <a:r>
              <a:rPr lang="en-AU" sz="4000" b="1" dirty="0"/>
              <a:t>Update on establishment of the Training Ombudsman</a:t>
            </a:r>
          </a:p>
        </p:txBody>
      </p:sp>
      <p:sp>
        <p:nvSpPr>
          <p:cNvPr id="3" name="Content Placeholder 2"/>
          <p:cNvSpPr>
            <a:spLocks noGrp="1"/>
          </p:cNvSpPr>
          <p:nvPr>
            <p:ph idx="1"/>
          </p:nvPr>
        </p:nvSpPr>
        <p:spPr>
          <a:xfrm>
            <a:off x="627977" y="2037897"/>
            <a:ext cx="7886700" cy="3726089"/>
          </a:xfrm>
        </p:spPr>
        <p:txBody>
          <a:bodyPr>
            <a:normAutofit/>
          </a:bodyPr>
          <a:lstStyle/>
          <a:p>
            <a:pPr marL="357188" indent="-357188">
              <a:buClr>
                <a:srgbClr val="C00000"/>
              </a:buClr>
              <a:buFont typeface="Calibri" panose="020F0502020204030204" pitchFamily="34" charset="0"/>
              <a:buChar char="→"/>
            </a:pPr>
            <a:r>
              <a:rPr lang="en-AU" dirty="0"/>
              <a:t>14 September 2015 – Interim Training Ombudsman appointed operating under Ministerial Charter</a:t>
            </a:r>
          </a:p>
          <a:p>
            <a:pPr marL="357188" indent="-357188">
              <a:buClr>
                <a:srgbClr val="C00000"/>
              </a:buClr>
              <a:buFont typeface="Calibri" panose="020F0502020204030204" pitchFamily="34" charset="0"/>
              <a:buChar char="→"/>
            </a:pPr>
            <a:r>
              <a:rPr lang="en-AU" dirty="0" smtClean="0"/>
              <a:t>25 February </a:t>
            </a:r>
            <a:r>
              <a:rPr lang="en-AU" dirty="0"/>
              <a:t>2016 – legislation to create the role of Training Ombudsman </a:t>
            </a:r>
            <a:r>
              <a:rPr lang="en-AU" dirty="0" smtClean="0"/>
              <a:t>was considered</a:t>
            </a:r>
          </a:p>
          <a:p>
            <a:pPr marL="357188" indent="-357188">
              <a:buClr>
                <a:srgbClr val="C00000"/>
              </a:buClr>
              <a:buFont typeface="Calibri" panose="020F0502020204030204" pitchFamily="34" charset="0"/>
              <a:buChar char="→"/>
            </a:pPr>
            <a:r>
              <a:rPr lang="en-AU" dirty="0" smtClean="0"/>
              <a:t>22 April 2016 – proclamation of legislation</a:t>
            </a:r>
            <a:endParaRPr lang="en-AU" dirty="0"/>
          </a:p>
          <a:p>
            <a:pPr marL="0" indent="0">
              <a:buNone/>
            </a:pPr>
            <a:endParaRPr lang="en-AU" dirty="0"/>
          </a:p>
        </p:txBody>
      </p:sp>
    </p:spTree>
    <p:extLst>
      <p:ext uri="{BB962C8B-B14F-4D97-AF65-F5344CB8AC3E}">
        <p14:creationId xmlns:p14="http://schemas.microsoft.com/office/powerpoint/2010/main" val="239494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69573"/>
            <a:ext cx="9154574" cy="7277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46" y="0"/>
            <a:ext cx="9145346" cy="652713"/>
          </a:xfrm>
          <a:prstGeom prst="rect">
            <a:avLst/>
          </a:prstGeom>
        </p:spPr>
      </p:pic>
      <p:sp>
        <p:nvSpPr>
          <p:cNvPr id="2" name="Title 1"/>
          <p:cNvSpPr>
            <a:spLocks noGrp="1"/>
          </p:cNvSpPr>
          <p:nvPr>
            <p:ph type="title"/>
          </p:nvPr>
        </p:nvSpPr>
        <p:spPr>
          <a:xfrm>
            <a:off x="633937" y="619841"/>
            <a:ext cx="7886700" cy="694610"/>
          </a:xfrm>
        </p:spPr>
        <p:txBody>
          <a:bodyPr>
            <a:normAutofit fontScale="90000"/>
          </a:bodyPr>
          <a:lstStyle/>
          <a:p>
            <a:r>
              <a:rPr lang="en-AU" b="1" dirty="0" smtClean="0"/>
              <a:t>Training Ombudsman so far…</a:t>
            </a:r>
            <a:endParaRPr lang="en-AU" b="1" dirty="0"/>
          </a:p>
        </p:txBody>
      </p:sp>
      <p:sp>
        <p:nvSpPr>
          <p:cNvPr id="3" name="Rectangle 2"/>
          <p:cNvSpPr>
            <a:spLocks noChangeArrowheads="1"/>
          </p:cNvSpPr>
          <p:nvPr/>
        </p:nvSpPr>
        <p:spPr bwMode="auto">
          <a:xfrm>
            <a:off x="1287261" y="435006"/>
            <a:ext cx="1398483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AU"/>
          </a:p>
        </p:txBody>
      </p:sp>
      <p:graphicFrame>
        <p:nvGraphicFramePr>
          <p:cNvPr id="8" name="Chart 7"/>
          <p:cNvGraphicFramePr/>
          <p:nvPr>
            <p:extLst>
              <p:ext uri="{D42A27DB-BD31-4B8C-83A1-F6EECF244321}">
                <p14:modId xmlns:p14="http://schemas.microsoft.com/office/powerpoint/2010/main" val="3364152082"/>
              </p:ext>
            </p:extLst>
          </p:nvPr>
        </p:nvGraphicFramePr>
        <p:xfrm>
          <a:off x="546334" y="1384917"/>
          <a:ext cx="7718777" cy="1814600"/>
        </p:xfrm>
        <a:graphic>
          <a:graphicData uri="http://schemas.openxmlformats.org/drawingml/2006/chart">
            <c:chart xmlns:c="http://schemas.openxmlformats.org/drawingml/2006/chart" xmlns:r="http://schemas.openxmlformats.org/officeDocument/2006/relationships" r:id="rId5"/>
          </a:graphicData>
        </a:graphic>
      </p:graphicFrame>
      <p:sp>
        <p:nvSpPr>
          <p:cNvPr id="7" name="Rectangle 3"/>
          <p:cNvSpPr>
            <a:spLocks noChangeArrowheads="1"/>
          </p:cNvSpPr>
          <p:nvPr/>
        </p:nvSpPr>
        <p:spPr bwMode="auto">
          <a:xfrm>
            <a:off x="1287261" y="2133001"/>
            <a:ext cx="1398483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zh-CN" sz="1100" b="0" i="0" u="none" strike="noStrike" cap="none" normalizeH="0" baseline="0" smtClean="0">
                <a:ln>
                  <a:noFill/>
                </a:ln>
                <a:solidFill>
                  <a:schemeClr val="tx1"/>
                </a:solidFill>
                <a:effectLst/>
                <a:latin typeface="Calibri" panose="020F0502020204030204" pitchFamily="34" charset="0"/>
                <a:ea typeface="SimSun" panose="02010600030101010101" pitchFamily="2" charset="-122"/>
                <a:cs typeface="Times New Roman" panose="02020603050405020304" pitchFamily="18" charset="0"/>
              </a:rPr>
              <a:t>  </a:t>
            </a:r>
            <a:endParaRPr kumimoji="0" lang="en-AU" altLang="zh-CN" sz="1800" b="0" i="0" u="none" strike="noStrike" cap="none" normalizeH="0" baseline="0" smtClean="0">
              <a:ln>
                <a:noFill/>
              </a:ln>
              <a:solidFill>
                <a:schemeClr val="tx1"/>
              </a:solidFill>
              <a:effectLst/>
              <a:latin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10092516"/>
              </p:ext>
            </p:extLst>
          </p:nvPr>
        </p:nvGraphicFramePr>
        <p:xfrm>
          <a:off x="652296" y="3352037"/>
          <a:ext cx="7838061" cy="2728759"/>
        </p:xfrm>
        <a:graphic>
          <a:graphicData uri="http://schemas.openxmlformats.org/drawingml/2006/table">
            <a:tbl>
              <a:tblPr firstRow="1" firstCol="1" bandRow="1">
                <a:tableStyleId>{5C22544A-7EE6-4342-B048-85BDC9FD1C3A}</a:tableStyleId>
              </a:tblPr>
              <a:tblGrid>
                <a:gridCol w="4495360"/>
                <a:gridCol w="3342701"/>
              </a:tblGrid>
              <a:tr h="409406">
                <a:tc>
                  <a:txBody>
                    <a:bodyPr/>
                    <a:lstStyle/>
                    <a:p>
                      <a:pPr algn="ctr">
                        <a:lnSpc>
                          <a:spcPct val="115000"/>
                        </a:lnSpc>
                        <a:spcBef>
                          <a:spcPts val="200"/>
                        </a:spcBef>
                        <a:spcAft>
                          <a:spcPts val="200"/>
                        </a:spcAft>
                      </a:pPr>
                      <a:r>
                        <a:rPr lang="en-AU" sz="2400" baseline="0" dirty="0">
                          <a:effectLst/>
                        </a:rPr>
                        <a:t>Issue</a:t>
                      </a:r>
                      <a:endParaRPr lang="en-AU" sz="2400" baseline="0" dirty="0">
                        <a:effectLst/>
                        <a:latin typeface="Calibri"/>
                        <a:ea typeface="SimSun"/>
                        <a:cs typeface="Times New Roman"/>
                      </a:endParaRPr>
                    </a:p>
                  </a:txBody>
                  <a:tcPr marL="42004" marR="42004" marT="0" marB="0"/>
                </a:tc>
                <a:tc>
                  <a:txBody>
                    <a:bodyPr/>
                    <a:lstStyle/>
                    <a:p>
                      <a:pPr algn="ctr">
                        <a:lnSpc>
                          <a:spcPct val="115000"/>
                        </a:lnSpc>
                        <a:spcBef>
                          <a:spcPts val="200"/>
                        </a:spcBef>
                        <a:spcAft>
                          <a:spcPts val="200"/>
                        </a:spcAft>
                      </a:pPr>
                      <a:r>
                        <a:rPr lang="en-AU" sz="2400" baseline="0" dirty="0" smtClean="0">
                          <a:effectLst/>
                        </a:rPr>
                        <a:t>Number of Complaints</a:t>
                      </a:r>
                      <a:endParaRPr lang="en-AU" sz="2400" baseline="0" dirty="0">
                        <a:effectLst/>
                        <a:latin typeface="Calibri"/>
                        <a:ea typeface="SimSun"/>
                        <a:cs typeface="Times New Roman"/>
                      </a:endParaRPr>
                    </a:p>
                  </a:txBody>
                  <a:tcPr marL="42004" marR="42004" marT="0" marB="0"/>
                </a:tc>
              </a:tr>
              <a:tr h="446562">
                <a:tc>
                  <a:txBody>
                    <a:bodyPr/>
                    <a:lstStyle/>
                    <a:p>
                      <a:pPr algn="just">
                        <a:lnSpc>
                          <a:spcPct val="115000"/>
                        </a:lnSpc>
                        <a:spcBef>
                          <a:spcPts val="200"/>
                        </a:spcBef>
                        <a:spcAft>
                          <a:spcPts val="200"/>
                        </a:spcAft>
                      </a:pPr>
                      <a:r>
                        <a:rPr lang="en-AU" sz="2400" b="0" baseline="0" dirty="0" smtClean="0">
                          <a:solidFill>
                            <a:schemeClr val="tx1"/>
                          </a:solidFill>
                          <a:effectLst/>
                        </a:rPr>
                        <a:t>Apprenticeships/Traineeships</a:t>
                      </a:r>
                      <a:endParaRPr lang="en-AU" sz="2400" b="0" baseline="0" dirty="0">
                        <a:solidFill>
                          <a:schemeClr val="tx1"/>
                        </a:solidFill>
                        <a:effectLst/>
                      </a:endParaRPr>
                    </a:p>
                  </a:txBody>
                  <a:tcPr marL="42004" marR="42004" marT="0" marB="0">
                    <a:solidFill>
                      <a:srgbClr val="D2DEEF"/>
                    </a:solidFill>
                  </a:tcPr>
                </a:tc>
                <a:tc>
                  <a:txBody>
                    <a:bodyPr/>
                    <a:lstStyle/>
                    <a:p>
                      <a:pPr algn="ctr">
                        <a:lnSpc>
                          <a:spcPct val="115000"/>
                        </a:lnSpc>
                        <a:spcBef>
                          <a:spcPts val="200"/>
                        </a:spcBef>
                        <a:spcAft>
                          <a:spcPts val="200"/>
                        </a:spcAft>
                      </a:pPr>
                      <a:r>
                        <a:rPr lang="en-AU" sz="2400" baseline="0" dirty="0" smtClean="0">
                          <a:effectLst/>
                          <a:latin typeface="+mn-lt"/>
                          <a:ea typeface="+mn-ea"/>
                          <a:cs typeface="+mn-cs"/>
                        </a:rPr>
                        <a:t>42</a:t>
                      </a:r>
                      <a:endParaRPr lang="en-AU" sz="2400" baseline="0" dirty="0">
                        <a:effectLst/>
                        <a:latin typeface="Calibri"/>
                        <a:ea typeface="SimSun"/>
                        <a:cs typeface="Times New Roman"/>
                      </a:endParaRPr>
                    </a:p>
                  </a:txBody>
                  <a:tcPr marL="42004" marR="42004" marT="0" marB="0">
                    <a:solidFill>
                      <a:srgbClr val="D2DEEF"/>
                    </a:solidFill>
                  </a:tcPr>
                </a:tc>
              </a:tr>
              <a:tr h="413733">
                <a:tc>
                  <a:txBody>
                    <a:bodyPr/>
                    <a:lstStyle/>
                    <a:p>
                      <a:pPr algn="just">
                        <a:lnSpc>
                          <a:spcPct val="115000"/>
                        </a:lnSpc>
                        <a:spcBef>
                          <a:spcPts val="200"/>
                        </a:spcBef>
                        <a:spcAft>
                          <a:spcPts val="200"/>
                        </a:spcAft>
                      </a:pPr>
                      <a:r>
                        <a:rPr lang="en-AU" sz="2400" b="0" baseline="0" dirty="0" smtClean="0">
                          <a:solidFill>
                            <a:schemeClr val="tx1"/>
                          </a:solidFill>
                          <a:effectLst/>
                        </a:rPr>
                        <a:t>RTO Matter (</a:t>
                      </a:r>
                      <a:r>
                        <a:rPr lang="en-AU" sz="2400" b="0" baseline="0" dirty="0" err="1" smtClean="0">
                          <a:solidFill>
                            <a:schemeClr val="tx1"/>
                          </a:solidFill>
                          <a:effectLst/>
                        </a:rPr>
                        <a:t>incl</a:t>
                      </a:r>
                      <a:r>
                        <a:rPr lang="en-AU" sz="2400" b="0" baseline="0" dirty="0" smtClean="0">
                          <a:solidFill>
                            <a:schemeClr val="tx1"/>
                          </a:solidFill>
                          <a:effectLst/>
                        </a:rPr>
                        <a:t> FFS)</a:t>
                      </a:r>
                      <a:endParaRPr lang="en-AU" sz="2400" b="0" baseline="0" dirty="0">
                        <a:solidFill>
                          <a:schemeClr val="tx1"/>
                        </a:solidFill>
                        <a:effectLst/>
                      </a:endParaRPr>
                    </a:p>
                  </a:txBody>
                  <a:tcPr marL="42004" marR="42004" marT="0" marB="0">
                    <a:solidFill>
                      <a:srgbClr val="EAEFF7"/>
                    </a:solidFill>
                  </a:tcPr>
                </a:tc>
                <a:tc>
                  <a:txBody>
                    <a:bodyPr/>
                    <a:lstStyle/>
                    <a:p>
                      <a:pPr algn="ctr">
                        <a:lnSpc>
                          <a:spcPct val="115000"/>
                        </a:lnSpc>
                        <a:spcBef>
                          <a:spcPts val="200"/>
                        </a:spcBef>
                        <a:spcAft>
                          <a:spcPts val="200"/>
                        </a:spcAft>
                      </a:pPr>
                      <a:r>
                        <a:rPr lang="en-AU" sz="2400" baseline="0" dirty="0" smtClean="0">
                          <a:effectLst/>
                          <a:latin typeface="Calibri"/>
                          <a:ea typeface="SimSun"/>
                          <a:cs typeface="Times New Roman"/>
                        </a:rPr>
                        <a:t>64</a:t>
                      </a:r>
                      <a:endParaRPr lang="en-AU" sz="2400" baseline="0" dirty="0">
                        <a:effectLst/>
                        <a:latin typeface="Calibri"/>
                        <a:ea typeface="SimSun"/>
                        <a:cs typeface="Times New Roman"/>
                      </a:endParaRPr>
                    </a:p>
                  </a:txBody>
                  <a:tcPr marL="42004" marR="42004" marT="0" marB="0">
                    <a:solidFill>
                      <a:srgbClr val="EAEFF7"/>
                    </a:solidFill>
                  </a:tcPr>
                </a:tc>
              </a:tr>
              <a:tr h="491233">
                <a:tc>
                  <a:txBody>
                    <a:bodyPr/>
                    <a:lstStyle/>
                    <a:p>
                      <a:pPr algn="just">
                        <a:lnSpc>
                          <a:spcPct val="115000"/>
                        </a:lnSpc>
                        <a:spcBef>
                          <a:spcPts val="200"/>
                        </a:spcBef>
                        <a:spcAft>
                          <a:spcPts val="200"/>
                        </a:spcAft>
                      </a:pPr>
                      <a:r>
                        <a:rPr lang="en-AU" sz="2400" b="0" baseline="0" dirty="0" smtClean="0">
                          <a:solidFill>
                            <a:schemeClr val="tx1"/>
                          </a:solidFill>
                          <a:effectLst/>
                        </a:rPr>
                        <a:t>RTO/PQS</a:t>
                      </a:r>
                      <a:endParaRPr lang="en-AU" sz="2400" b="0" baseline="0" dirty="0">
                        <a:solidFill>
                          <a:schemeClr val="tx1"/>
                        </a:solidFill>
                        <a:effectLst/>
                      </a:endParaRPr>
                    </a:p>
                  </a:txBody>
                  <a:tcPr marL="42004" marR="42004" marT="0" marB="0">
                    <a:solidFill>
                      <a:srgbClr val="D2DEEF"/>
                    </a:solidFill>
                  </a:tcPr>
                </a:tc>
                <a:tc>
                  <a:txBody>
                    <a:bodyPr/>
                    <a:lstStyle/>
                    <a:p>
                      <a:pPr algn="ctr">
                        <a:lnSpc>
                          <a:spcPct val="115000"/>
                        </a:lnSpc>
                        <a:spcBef>
                          <a:spcPts val="200"/>
                        </a:spcBef>
                        <a:spcAft>
                          <a:spcPts val="200"/>
                        </a:spcAft>
                      </a:pPr>
                      <a:r>
                        <a:rPr lang="en-AU" sz="2400" baseline="0" dirty="0" smtClean="0">
                          <a:effectLst/>
                          <a:latin typeface="Calibri"/>
                          <a:ea typeface="SimSun"/>
                          <a:cs typeface="Times New Roman"/>
                        </a:rPr>
                        <a:t>66</a:t>
                      </a:r>
                      <a:endParaRPr lang="en-AU" sz="2400" baseline="0" dirty="0">
                        <a:effectLst/>
                        <a:latin typeface="Calibri"/>
                        <a:ea typeface="SimSun"/>
                        <a:cs typeface="Times New Roman"/>
                      </a:endParaRPr>
                    </a:p>
                  </a:txBody>
                  <a:tcPr marL="42004" marR="42004" marT="0" marB="0"/>
                </a:tc>
              </a:tr>
              <a:tr h="491233">
                <a:tc>
                  <a:txBody>
                    <a:bodyPr/>
                    <a:lstStyle/>
                    <a:p>
                      <a:pPr algn="just">
                        <a:lnSpc>
                          <a:spcPct val="115000"/>
                        </a:lnSpc>
                        <a:spcBef>
                          <a:spcPts val="200"/>
                        </a:spcBef>
                        <a:spcAft>
                          <a:spcPts val="200"/>
                        </a:spcAft>
                      </a:pPr>
                      <a:r>
                        <a:rPr lang="en-AU" sz="2400" b="0" baseline="0" dirty="0">
                          <a:solidFill>
                            <a:schemeClr val="tx1"/>
                          </a:solidFill>
                          <a:effectLst/>
                        </a:rPr>
                        <a:t>VET FEE </a:t>
                      </a:r>
                      <a:r>
                        <a:rPr lang="en-AU" sz="2400" b="0" baseline="0" dirty="0" smtClean="0">
                          <a:solidFill>
                            <a:schemeClr val="tx1"/>
                          </a:solidFill>
                          <a:effectLst/>
                        </a:rPr>
                        <a:t>HELP</a:t>
                      </a:r>
                      <a:endParaRPr lang="en-AU" sz="2400" b="0" baseline="0" dirty="0">
                        <a:solidFill>
                          <a:schemeClr val="tx1"/>
                        </a:solidFill>
                        <a:effectLst/>
                      </a:endParaRPr>
                    </a:p>
                  </a:txBody>
                  <a:tcPr marL="42004" marR="42004" marT="0" marB="0">
                    <a:solidFill>
                      <a:srgbClr val="EAEFF7"/>
                    </a:solidFill>
                  </a:tcPr>
                </a:tc>
                <a:tc>
                  <a:txBody>
                    <a:bodyPr/>
                    <a:lstStyle/>
                    <a:p>
                      <a:pPr algn="ctr">
                        <a:lnSpc>
                          <a:spcPct val="115000"/>
                        </a:lnSpc>
                        <a:spcBef>
                          <a:spcPts val="200"/>
                        </a:spcBef>
                        <a:spcAft>
                          <a:spcPts val="200"/>
                        </a:spcAft>
                      </a:pPr>
                      <a:r>
                        <a:rPr lang="en-AU" sz="2400" baseline="0" dirty="0" smtClean="0">
                          <a:effectLst/>
                          <a:latin typeface="+mn-lt"/>
                          <a:ea typeface="+mn-ea"/>
                          <a:cs typeface="+mn-cs"/>
                        </a:rPr>
                        <a:t>78</a:t>
                      </a:r>
                      <a:endParaRPr lang="en-AU" sz="2400" baseline="0" dirty="0">
                        <a:effectLst/>
                        <a:latin typeface="Calibri"/>
                        <a:ea typeface="SimSun"/>
                        <a:cs typeface="Times New Roman"/>
                      </a:endParaRPr>
                    </a:p>
                  </a:txBody>
                  <a:tcPr marL="42004" marR="42004" marT="0" marB="0"/>
                </a:tc>
              </a:tr>
              <a:tr h="458483">
                <a:tc>
                  <a:txBody>
                    <a:bodyPr/>
                    <a:lstStyle/>
                    <a:p>
                      <a:pPr algn="just">
                        <a:lnSpc>
                          <a:spcPct val="115000"/>
                        </a:lnSpc>
                        <a:spcBef>
                          <a:spcPts val="200"/>
                        </a:spcBef>
                        <a:spcAft>
                          <a:spcPts val="200"/>
                        </a:spcAft>
                      </a:pPr>
                      <a:r>
                        <a:rPr lang="en-AU" sz="2400" b="0" baseline="0" dirty="0" smtClean="0">
                          <a:solidFill>
                            <a:schemeClr val="tx1"/>
                          </a:solidFill>
                          <a:effectLst/>
                        </a:rPr>
                        <a:t>Other</a:t>
                      </a:r>
                      <a:endParaRPr lang="en-AU" sz="2400" b="0" baseline="0" dirty="0">
                        <a:solidFill>
                          <a:schemeClr val="tx1"/>
                        </a:solidFill>
                        <a:effectLst/>
                      </a:endParaRPr>
                    </a:p>
                  </a:txBody>
                  <a:tcPr marL="42004" marR="42004" marT="0" marB="0">
                    <a:solidFill>
                      <a:srgbClr val="D2DEEF"/>
                    </a:solidFill>
                  </a:tcPr>
                </a:tc>
                <a:tc>
                  <a:txBody>
                    <a:bodyPr/>
                    <a:lstStyle/>
                    <a:p>
                      <a:pPr algn="ctr">
                        <a:lnSpc>
                          <a:spcPct val="115000"/>
                        </a:lnSpc>
                        <a:spcBef>
                          <a:spcPts val="200"/>
                        </a:spcBef>
                        <a:spcAft>
                          <a:spcPts val="200"/>
                        </a:spcAft>
                      </a:pPr>
                      <a:r>
                        <a:rPr lang="en-AU" sz="2400" baseline="0" dirty="0" smtClean="0">
                          <a:effectLst/>
                          <a:latin typeface="+mn-lt"/>
                          <a:ea typeface="+mn-ea"/>
                          <a:cs typeface="+mn-cs"/>
                        </a:rPr>
                        <a:t>17</a:t>
                      </a:r>
                      <a:endParaRPr lang="en-AU" sz="2400" baseline="0" dirty="0">
                        <a:effectLst/>
                        <a:latin typeface="Calibri"/>
                        <a:ea typeface="SimSun"/>
                        <a:cs typeface="Times New Roman"/>
                      </a:endParaRPr>
                    </a:p>
                  </a:txBody>
                  <a:tcPr marL="42004" marR="42004" marT="0" marB="0"/>
                </a:tc>
              </a:tr>
            </a:tbl>
          </a:graphicData>
        </a:graphic>
      </p:graphicFrame>
    </p:spTree>
    <p:extLst>
      <p:ext uri="{BB962C8B-B14F-4D97-AF65-F5344CB8AC3E}">
        <p14:creationId xmlns:p14="http://schemas.microsoft.com/office/powerpoint/2010/main" val="34073840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1116</TotalTime>
  <Words>541</Words>
  <Application>Microsoft Office PowerPoint</Application>
  <PresentationFormat>On-screen Show (4:3)</PresentationFormat>
  <Paragraphs>163</Paragraphs>
  <Slides>14</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宋体</vt:lpstr>
      <vt:lpstr>宋体</vt:lpstr>
      <vt:lpstr>Arial</vt:lpstr>
      <vt:lpstr>Bradley Hand ITC</vt:lpstr>
      <vt:lpstr>Calibri</vt:lpstr>
      <vt:lpstr>Calibri Light</vt:lpstr>
      <vt:lpstr>Times New Roman</vt:lpstr>
      <vt:lpstr>Wingdings</vt:lpstr>
      <vt:lpstr>Office Theme</vt:lpstr>
      <vt:lpstr>Community Legal Centres Queensland   7 September 2016</vt:lpstr>
      <vt:lpstr>Queensland Training Ombudsman</vt:lpstr>
      <vt:lpstr>PowerPoint Presentation</vt:lpstr>
      <vt:lpstr>PowerPoint Presentation</vt:lpstr>
      <vt:lpstr>Who is responsible for a quality VET sector in Queensland?</vt:lpstr>
      <vt:lpstr>Queensland Training Ombudsman will:</vt:lpstr>
      <vt:lpstr>Queensland Training Ombudsman will:</vt:lpstr>
      <vt:lpstr>Update on establishment of the Training Ombudsman</vt:lpstr>
      <vt:lpstr>Training Ombudsman so far…</vt:lpstr>
      <vt:lpstr>Training Ombudsman so far ….</vt:lpstr>
      <vt:lpstr>Training Ombudsman so far ….</vt:lpstr>
      <vt:lpstr>Training Ombudsman so far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Anna Mabin</dc:creator>
  <cp:lastModifiedBy>Director</cp:lastModifiedBy>
  <cp:revision>63</cp:revision>
  <cp:lastPrinted>2016-09-05T06:06:24Z</cp:lastPrinted>
  <dcterms:created xsi:type="dcterms:W3CDTF">2015-08-10T06:01:49Z</dcterms:created>
  <dcterms:modified xsi:type="dcterms:W3CDTF">2016-09-06T23:29:21Z</dcterms:modified>
</cp:coreProperties>
</file>