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4" r:id="rId3"/>
    <p:sldId id="278" r:id="rId4"/>
    <p:sldId id="282" r:id="rId5"/>
    <p:sldId id="260" r:id="rId6"/>
    <p:sldId id="265" r:id="rId7"/>
    <p:sldId id="279" r:id="rId8"/>
    <p:sldId id="266" r:id="rId9"/>
    <p:sldId id="290" r:id="rId10"/>
    <p:sldId id="287" r:id="rId11"/>
    <p:sldId id="267" r:id="rId12"/>
    <p:sldId id="291" r:id="rId13"/>
    <p:sldId id="268" r:id="rId14"/>
    <p:sldId id="269" r:id="rId15"/>
    <p:sldId id="283" r:id="rId16"/>
    <p:sldId id="270" r:id="rId17"/>
    <p:sldId id="284" r:id="rId18"/>
    <p:sldId id="262" r:id="rId19"/>
    <p:sldId id="271" r:id="rId20"/>
    <p:sldId id="289" r:id="rId21"/>
    <p:sldId id="280" r:id="rId22"/>
    <p:sldId id="28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76833" autoAdjust="0"/>
  </p:normalViewPr>
  <p:slideViewPr>
    <p:cSldViewPr>
      <p:cViewPr varScale="1">
        <p:scale>
          <a:sx n="65" d="100"/>
          <a:sy n="65" d="100"/>
        </p:scale>
        <p:origin x="-20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36E54-6075-4311-A627-35012989B851}" type="doc">
      <dgm:prSet loTypeId="urn:microsoft.com/office/officeart/2005/8/layout/venn1" loCatId="relationship" qsTypeId="urn:microsoft.com/office/officeart/2005/8/quickstyle/simple3" qsCatId="simple" csTypeId="urn:microsoft.com/office/officeart/2005/8/colors/colorful1" csCatId="colorful" phldr="1"/>
      <dgm:spPr/>
    </dgm:pt>
    <dgm:pt modelId="{6CD36A13-F9C8-49C4-A69B-A7D1E5A744E0}">
      <dgm:prSet phldrT="[Text]"/>
      <dgm:spPr/>
      <dgm:t>
        <a:bodyPr/>
        <a:lstStyle/>
        <a:p>
          <a:r>
            <a:rPr lang="en-AU" b="1" dirty="0" smtClean="0"/>
            <a:t>Client </a:t>
          </a:r>
          <a:endParaRPr lang="en-AU" b="1" dirty="0" smtClean="0"/>
        </a:p>
        <a:p>
          <a:r>
            <a:rPr lang="en-AU" dirty="0" smtClean="0"/>
            <a:t>[Lived experience or experiencing mental health concerns]</a:t>
          </a:r>
          <a:endParaRPr lang="en-AU" dirty="0"/>
        </a:p>
      </dgm:t>
    </dgm:pt>
    <dgm:pt modelId="{933EE313-4EA4-4EC3-9E1F-EE3ED1AE88F1}" type="parTrans" cxnId="{3E5D78A7-6093-4541-A354-B5F8D6D45F1A}">
      <dgm:prSet/>
      <dgm:spPr/>
      <dgm:t>
        <a:bodyPr/>
        <a:lstStyle/>
        <a:p>
          <a:endParaRPr lang="en-AU"/>
        </a:p>
      </dgm:t>
    </dgm:pt>
    <dgm:pt modelId="{AC49E4D4-A8DE-45A1-B315-4778BB3F4EDC}" type="sibTrans" cxnId="{3E5D78A7-6093-4541-A354-B5F8D6D45F1A}">
      <dgm:prSet/>
      <dgm:spPr/>
      <dgm:t>
        <a:bodyPr/>
        <a:lstStyle/>
        <a:p>
          <a:endParaRPr lang="en-AU"/>
        </a:p>
      </dgm:t>
    </dgm:pt>
    <dgm:pt modelId="{E226587F-D041-43E0-B180-FC07FC1FE4FB}">
      <dgm:prSet phldrT="[Text]" custT="1"/>
      <dgm:spPr/>
      <dgm:t>
        <a:bodyPr/>
        <a:lstStyle/>
        <a:p>
          <a:r>
            <a:rPr lang="en-AU" sz="2400" b="1" dirty="0" smtClean="0"/>
            <a:t>Other Professional/ Service </a:t>
          </a:r>
          <a:r>
            <a:rPr lang="en-AU" sz="2400" dirty="0" smtClean="0"/>
            <a:t/>
          </a:r>
          <a:br>
            <a:rPr lang="en-AU" sz="2400" dirty="0" smtClean="0"/>
          </a:br>
          <a:r>
            <a:rPr lang="en-AU" sz="2000" dirty="0" smtClean="0"/>
            <a:t>[Health, </a:t>
          </a:r>
          <a:br>
            <a:rPr lang="en-AU" sz="2000" dirty="0" smtClean="0"/>
          </a:br>
          <a:r>
            <a:rPr lang="en-AU" sz="2000" dirty="0" smtClean="0"/>
            <a:t>Non-Legal Professionals &amp; Support Persons / Advocates etc]</a:t>
          </a:r>
          <a:endParaRPr lang="en-AU" sz="2400" dirty="0"/>
        </a:p>
      </dgm:t>
    </dgm:pt>
    <dgm:pt modelId="{8915DDB3-3E98-48B9-83C6-59FB3C0C3859}" type="parTrans" cxnId="{DA7273D2-3B64-4CFB-8372-C78C554E9EA1}">
      <dgm:prSet/>
      <dgm:spPr/>
      <dgm:t>
        <a:bodyPr/>
        <a:lstStyle/>
        <a:p>
          <a:endParaRPr lang="en-AU"/>
        </a:p>
      </dgm:t>
    </dgm:pt>
    <dgm:pt modelId="{F0CF879F-A020-4B3E-9E84-CB903BA7B37F}" type="sibTrans" cxnId="{DA7273D2-3B64-4CFB-8372-C78C554E9EA1}">
      <dgm:prSet/>
      <dgm:spPr/>
      <dgm:t>
        <a:bodyPr/>
        <a:lstStyle/>
        <a:p>
          <a:endParaRPr lang="en-AU"/>
        </a:p>
      </dgm:t>
    </dgm:pt>
    <dgm:pt modelId="{49DEEEB6-35D9-49C3-B8C5-09C85C41F18A}">
      <dgm:prSet phldrT="[Text]"/>
      <dgm:spPr/>
      <dgm:t>
        <a:bodyPr/>
        <a:lstStyle/>
        <a:p>
          <a:r>
            <a:rPr lang="en-AU" b="1" dirty="0" smtClean="0"/>
            <a:t>Generalist </a:t>
          </a:r>
          <a:r>
            <a:rPr lang="en-AU" b="1" dirty="0" smtClean="0"/>
            <a:t/>
          </a:r>
          <a:br>
            <a:rPr lang="en-AU" b="1" dirty="0" smtClean="0"/>
          </a:br>
          <a:r>
            <a:rPr lang="en-AU" b="1" dirty="0" smtClean="0"/>
            <a:t>CLC </a:t>
          </a:r>
          <a:r>
            <a:rPr lang="en-AU" b="1" dirty="0" smtClean="0"/>
            <a:t>Lawyer</a:t>
          </a:r>
          <a:endParaRPr lang="en-AU" b="1" dirty="0"/>
        </a:p>
      </dgm:t>
    </dgm:pt>
    <dgm:pt modelId="{9E35B267-B420-401C-92DF-DFC7565ACC7A}" type="parTrans" cxnId="{704743B0-D301-4A83-8BE5-F82C92B16E12}">
      <dgm:prSet/>
      <dgm:spPr/>
      <dgm:t>
        <a:bodyPr/>
        <a:lstStyle/>
        <a:p>
          <a:endParaRPr lang="en-AU"/>
        </a:p>
      </dgm:t>
    </dgm:pt>
    <dgm:pt modelId="{472CFEB4-BD64-4ADE-B9C5-B84D194FFB8F}" type="sibTrans" cxnId="{704743B0-D301-4A83-8BE5-F82C92B16E12}">
      <dgm:prSet/>
      <dgm:spPr/>
      <dgm:t>
        <a:bodyPr/>
        <a:lstStyle/>
        <a:p>
          <a:endParaRPr lang="en-AU"/>
        </a:p>
      </dgm:t>
    </dgm:pt>
    <dgm:pt modelId="{A34BA04E-18CD-49F5-8B90-969FD5992EB6}" type="pres">
      <dgm:prSet presAssocID="{80636E54-6075-4311-A627-35012989B851}" presName="compositeShape" presStyleCnt="0">
        <dgm:presLayoutVars>
          <dgm:chMax val="7"/>
          <dgm:dir/>
          <dgm:resizeHandles val="exact"/>
        </dgm:presLayoutVars>
      </dgm:prSet>
      <dgm:spPr/>
    </dgm:pt>
    <dgm:pt modelId="{2B7E6C4B-1AC7-40F3-8BE9-0B2C3B985651}" type="pres">
      <dgm:prSet presAssocID="{6CD36A13-F9C8-49C4-A69B-A7D1E5A744E0}" presName="circ1" presStyleLbl="vennNode1" presStyleIdx="0" presStyleCnt="3" custLinFactNeighborX="-125" custLinFactNeighborY="14034"/>
      <dgm:spPr/>
      <dgm:t>
        <a:bodyPr/>
        <a:lstStyle/>
        <a:p>
          <a:endParaRPr lang="en-AU"/>
        </a:p>
      </dgm:t>
    </dgm:pt>
    <dgm:pt modelId="{112D99B6-8034-412E-8C1A-EA2BA3ECE677}" type="pres">
      <dgm:prSet presAssocID="{6CD36A13-F9C8-49C4-A69B-A7D1E5A744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1B539A7-0D10-42DD-8D28-B02555BC0674}" type="pres">
      <dgm:prSet presAssocID="{E226587F-D041-43E0-B180-FC07FC1FE4FB}" presName="circ2" presStyleLbl="vennNode1" presStyleIdx="1" presStyleCnt="3" custLinFactNeighborX="48695" custLinFactNeighborY="-22523"/>
      <dgm:spPr/>
      <dgm:t>
        <a:bodyPr/>
        <a:lstStyle/>
        <a:p>
          <a:endParaRPr lang="en-AU"/>
        </a:p>
      </dgm:t>
    </dgm:pt>
    <dgm:pt modelId="{DFD4B9E1-F9DB-49F0-866A-25EC641377B5}" type="pres">
      <dgm:prSet presAssocID="{E226587F-D041-43E0-B180-FC07FC1FE4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F06DAE-52F1-4A6E-9925-BE9F6E1016FA}" type="pres">
      <dgm:prSet presAssocID="{49DEEEB6-35D9-49C3-B8C5-09C85C41F18A}" presName="circ3" presStyleLbl="vennNode1" presStyleIdx="2" presStyleCnt="3" custLinFactNeighborX="-48946" custLinFactNeighborY="-20164"/>
      <dgm:spPr/>
      <dgm:t>
        <a:bodyPr/>
        <a:lstStyle/>
        <a:p>
          <a:endParaRPr lang="en-AU"/>
        </a:p>
      </dgm:t>
    </dgm:pt>
    <dgm:pt modelId="{B0A1B4F2-8AA9-4573-AA4F-75AA420D30FD}" type="pres">
      <dgm:prSet presAssocID="{49DEEEB6-35D9-49C3-B8C5-09C85C41F18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C327E16-B923-4CC0-88DC-611A2ED0612B}" type="presOf" srcId="{6CD36A13-F9C8-49C4-A69B-A7D1E5A744E0}" destId="{112D99B6-8034-412E-8C1A-EA2BA3ECE677}" srcOrd="1" destOrd="0" presId="urn:microsoft.com/office/officeart/2005/8/layout/venn1"/>
    <dgm:cxn modelId="{3434CB77-658B-4FCE-9411-E063258577E8}" type="presOf" srcId="{49DEEEB6-35D9-49C3-B8C5-09C85C41F18A}" destId="{15F06DAE-52F1-4A6E-9925-BE9F6E1016FA}" srcOrd="0" destOrd="0" presId="urn:microsoft.com/office/officeart/2005/8/layout/venn1"/>
    <dgm:cxn modelId="{3E5D78A7-6093-4541-A354-B5F8D6D45F1A}" srcId="{80636E54-6075-4311-A627-35012989B851}" destId="{6CD36A13-F9C8-49C4-A69B-A7D1E5A744E0}" srcOrd="0" destOrd="0" parTransId="{933EE313-4EA4-4EC3-9E1F-EE3ED1AE88F1}" sibTransId="{AC49E4D4-A8DE-45A1-B315-4778BB3F4EDC}"/>
    <dgm:cxn modelId="{FE01A223-B692-4330-848D-AE8A20C1B259}" type="presOf" srcId="{80636E54-6075-4311-A627-35012989B851}" destId="{A34BA04E-18CD-49F5-8B90-969FD5992EB6}" srcOrd="0" destOrd="0" presId="urn:microsoft.com/office/officeart/2005/8/layout/venn1"/>
    <dgm:cxn modelId="{F4517DFA-F3AD-496A-89F2-E0E4A1D6EE22}" type="presOf" srcId="{E226587F-D041-43E0-B180-FC07FC1FE4FB}" destId="{B1B539A7-0D10-42DD-8D28-B02555BC0674}" srcOrd="0" destOrd="0" presId="urn:microsoft.com/office/officeart/2005/8/layout/venn1"/>
    <dgm:cxn modelId="{A873199F-4207-41B7-99D7-DE42C0C727F3}" type="presOf" srcId="{E226587F-D041-43E0-B180-FC07FC1FE4FB}" destId="{DFD4B9E1-F9DB-49F0-866A-25EC641377B5}" srcOrd="1" destOrd="0" presId="urn:microsoft.com/office/officeart/2005/8/layout/venn1"/>
    <dgm:cxn modelId="{C18733EF-93EC-4F9C-85E5-243C0B9AACD4}" type="presOf" srcId="{6CD36A13-F9C8-49C4-A69B-A7D1E5A744E0}" destId="{2B7E6C4B-1AC7-40F3-8BE9-0B2C3B985651}" srcOrd="0" destOrd="0" presId="urn:microsoft.com/office/officeart/2005/8/layout/venn1"/>
    <dgm:cxn modelId="{DA7273D2-3B64-4CFB-8372-C78C554E9EA1}" srcId="{80636E54-6075-4311-A627-35012989B851}" destId="{E226587F-D041-43E0-B180-FC07FC1FE4FB}" srcOrd="1" destOrd="0" parTransId="{8915DDB3-3E98-48B9-83C6-59FB3C0C3859}" sibTransId="{F0CF879F-A020-4B3E-9E84-CB903BA7B37F}"/>
    <dgm:cxn modelId="{704743B0-D301-4A83-8BE5-F82C92B16E12}" srcId="{80636E54-6075-4311-A627-35012989B851}" destId="{49DEEEB6-35D9-49C3-B8C5-09C85C41F18A}" srcOrd="2" destOrd="0" parTransId="{9E35B267-B420-401C-92DF-DFC7565ACC7A}" sibTransId="{472CFEB4-BD64-4ADE-B9C5-B84D194FFB8F}"/>
    <dgm:cxn modelId="{9F54568E-33A1-491F-A738-5059B33E8C36}" type="presOf" srcId="{49DEEEB6-35D9-49C3-B8C5-09C85C41F18A}" destId="{B0A1B4F2-8AA9-4573-AA4F-75AA420D30FD}" srcOrd="1" destOrd="0" presId="urn:microsoft.com/office/officeart/2005/8/layout/venn1"/>
    <dgm:cxn modelId="{76F72FF4-6C74-49B6-82DE-58763E00B2A3}" type="presParOf" srcId="{A34BA04E-18CD-49F5-8B90-969FD5992EB6}" destId="{2B7E6C4B-1AC7-40F3-8BE9-0B2C3B985651}" srcOrd="0" destOrd="0" presId="urn:microsoft.com/office/officeart/2005/8/layout/venn1"/>
    <dgm:cxn modelId="{6F08826E-A486-487F-A785-A5C7576971F2}" type="presParOf" srcId="{A34BA04E-18CD-49F5-8B90-969FD5992EB6}" destId="{112D99B6-8034-412E-8C1A-EA2BA3ECE677}" srcOrd="1" destOrd="0" presId="urn:microsoft.com/office/officeart/2005/8/layout/venn1"/>
    <dgm:cxn modelId="{E9BEE7C5-3B0E-4982-BA99-D530C6B54BB0}" type="presParOf" srcId="{A34BA04E-18CD-49F5-8B90-969FD5992EB6}" destId="{B1B539A7-0D10-42DD-8D28-B02555BC0674}" srcOrd="2" destOrd="0" presId="urn:microsoft.com/office/officeart/2005/8/layout/venn1"/>
    <dgm:cxn modelId="{0F2660D5-0A05-4A86-BAF9-9E361516F459}" type="presParOf" srcId="{A34BA04E-18CD-49F5-8B90-969FD5992EB6}" destId="{DFD4B9E1-F9DB-49F0-866A-25EC641377B5}" srcOrd="3" destOrd="0" presId="urn:microsoft.com/office/officeart/2005/8/layout/venn1"/>
    <dgm:cxn modelId="{69241498-67A1-4C17-AA87-ADA71BA468FA}" type="presParOf" srcId="{A34BA04E-18CD-49F5-8B90-969FD5992EB6}" destId="{15F06DAE-52F1-4A6E-9925-BE9F6E1016FA}" srcOrd="4" destOrd="0" presId="urn:microsoft.com/office/officeart/2005/8/layout/venn1"/>
    <dgm:cxn modelId="{97D067BB-323B-4C45-9D36-015616CE688C}" type="presParOf" srcId="{A34BA04E-18CD-49F5-8B90-969FD5992EB6}" destId="{B0A1B4F2-8AA9-4573-AA4F-75AA420D30F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7E6C4B-1AC7-40F3-8BE9-0B2C3B985651}">
      <dsp:nvSpPr>
        <dsp:cNvPr id="0" name=""/>
        <dsp:cNvSpPr/>
      </dsp:nvSpPr>
      <dsp:spPr>
        <a:xfrm>
          <a:off x="2915826" y="576056"/>
          <a:ext cx="3053194" cy="305319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b="1" kern="1200" dirty="0" smtClean="0"/>
            <a:t>Client </a:t>
          </a:r>
          <a:endParaRPr lang="en-AU" sz="2300" b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[Lived experience or experiencing mental health concerns]</a:t>
          </a:r>
          <a:endParaRPr lang="en-AU" sz="2300" kern="1200" dirty="0"/>
        </a:p>
      </dsp:txBody>
      <dsp:txXfrm>
        <a:off x="3322918" y="1110365"/>
        <a:ext cx="2239009" cy="1373937"/>
      </dsp:txXfrm>
    </dsp:sp>
    <dsp:sp modelId="{B1B539A7-0D10-42DD-8D28-B02555BC0674}">
      <dsp:nvSpPr>
        <dsp:cNvPr id="0" name=""/>
        <dsp:cNvSpPr/>
      </dsp:nvSpPr>
      <dsp:spPr>
        <a:xfrm>
          <a:off x="5508090" y="1368146"/>
          <a:ext cx="3053194" cy="305319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/>
            <a:t>Other Professional/ Service </a:t>
          </a:r>
          <a:r>
            <a:rPr lang="en-AU" sz="2400" kern="1200" dirty="0" smtClean="0"/>
            <a:t/>
          </a:r>
          <a:br>
            <a:rPr lang="en-AU" sz="2400" kern="1200" dirty="0" smtClean="0"/>
          </a:br>
          <a:r>
            <a:rPr lang="en-AU" sz="2000" kern="1200" dirty="0" smtClean="0"/>
            <a:t>[Health, </a:t>
          </a:r>
          <a:br>
            <a:rPr lang="en-AU" sz="2000" kern="1200" dirty="0" smtClean="0"/>
          </a:br>
          <a:r>
            <a:rPr lang="en-AU" sz="2000" kern="1200" dirty="0" smtClean="0"/>
            <a:t>Non-Legal Professionals &amp; Support Persons / Advocates etc]</a:t>
          </a:r>
          <a:endParaRPr lang="en-AU" sz="2400" kern="1200" dirty="0"/>
        </a:p>
      </dsp:txBody>
      <dsp:txXfrm>
        <a:off x="6441859" y="2156888"/>
        <a:ext cx="1831916" cy="1679257"/>
      </dsp:txXfrm>
    </dsp:sp>
    <dsp:sp modelId="{15F06DAE-52F1-4A6E-9925-BE9F6E1016FA}">
      <dsp:nvSpPr>
        <dsp:cNvPr id="0" name=""/>
        <dsp:cNvSpPr/>
      </dsp:nvSpPr>
      <dsp:spPr>
        <a:xfrm>
          <a:off x="323531" y="1440171"/>
          <a:ext cx="3053194" cy="305319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b="1" kern="1200" dirty="0" smtClean="0"/>
            <a:t>Generalist </a:t>
          </a:r>
          <a:r>
            <a:rPr lang="en-AU" sz="2300" b="1" kern="1200" dirty="0" smtClean="0"/>
            <a:t/>
          </a:r>
          <a:br>
            <a:rPr lang="en-AU" sz="2300" b="1" kern="1200" dirty="0" smtClean="0"/>
          </a:br>
          <a:r>
            <a:rPr lang="en-AU" sz="2300" b="1" kern="1200" dirty="0" smtClean="0"/>
            <a:t>CLC </a:t>
          </a:r>
          <a:r>
            <a:rPr lang="en-AU" sz="2300" b="1" kern="1200" dirty="0" smtClean="0"/>
            <a:t>Lawyer</a:t>
          </a:r>
          <a:endParaRPr lang="en-AU" sz="2300" b="1" kern="1200" dirty="0"/>
        </a:p>
      </dsp:txBody>
      <dsp:txXfrm>
        <a:off x="611040" y="2228913"/>
        <a:ext cx="1831916" cy="167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C17A7-DDB7-413E-B36D-407AE21B3E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F05C-B732-4D46-8BBF-C7197D4D91C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pace.library.uq.edu.au/view/UQ:320601/UQ320601_OA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qld.gov.au/clinical-practice/guidelines-procedures/clinical-staff/mental-health/act/act-2016/implementation/default.asp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foundation.net.au/ljf/app/&amp;id=FC6F890AA7D0835ACA257A90008300D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foundation.net.au/ljf/app/&amp;id=FC6F890AA7D0835ACA257A90008300D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qai.org.au/images/stories/docs/2016/ITO_Review_Handbook_v5.pdf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knot.org.au/WHAT-WE-DO/For-Legal-and-Justice-Practition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Thursday 6</a:t>
            </a:r>
            <a:r>
              <a:rPr lang="en-AU" baseline="30000" dirty="0" smtClean="0"/>
              <a:t>th</a:t>
            </a:r>
            <a:r>
              <a:rPr lang="en-AU" dirty="0" smtClean="0"/>
              <a:t> October 2016 </a:t>
            </a:r>
            <a:r>
              <a:rPr lang="en-AU" dirty="0" smtClean="0"/>
              <a:t>–  Purpose of webinar is to showcase MHCP and raise awareness</a:t>
            </a:r>
            <a:r>
              <a:rPr lang="en-AU" baseline="0" dirty="0" smtClean="0"/>
              <a:t> about better assisting clients with MI through collaboration </a:t>
            </a:r>
            <a:br>
              <a:rPr lang="en-AU" baseline="0" dirty="0" smtClean="0"/>
            </a:br>
            <a:r>
              <a:rPr lang="en-AU" baseline="0" dirty="0" smtClean="0"/>
              <a:t>Target:  CLC lawyers engaging with non-legal professionals and support workers</a:t>
            </a:r>
          </a:p>
          <a:p>
            <a:pPr>
              <a:buFontTx/>
              <a:buChar char="-"/>
            </a:pPr>
            <a:r>
              <a:rPr lang="en-AU" baseline="0" dirty="0" smtClean="0"/>
              <a:t>What does this look like? </a:t>
            </a:r>
          </a:p>
          <a:p>
            <a:pPr>
              <a:buFontTx/>
              <a:buChar char="-"/>
            </a:pPr>
            <a:r>
              <a:rPr lang="en-AU" baseline="0" dirty="0" smtClean="0"/>
              <a:t>- exploring how to deliver legal services in collaboration with client’s support workers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 lvl="0"/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Discuss stigma</a:t>
            </a:r>
            <a:r>
              <a:rPr lang="en-AU" baseline="0" dirty="0" smtClean="0"/>
              <a:t> , human rights, identifying/addressing all needs, and how this impacts the client – collaboration can aim to stamp out stigma</a:t>
            </a:r>
          </a:p>
          <a:p>
            <a:endParaRPr lang="en-AU" baseline="0" dirty="0" smtClean="0"/>
          </a:p>
          <a:p>
            <a:r>
              <a:rPr lang="en-AU" baseline="0" dirty="0" smtClean="0"/>
              <a:t>EG:  Health and Legal Advisory Clinics (HALC) – A QPILCH initiative – Health Justice Partnership </a:t>
            </a:r>
          </a:p>
          <a:p>
            <a:endParaRPr lang="en-AU" baseline="0" dirty="0" smtClean="0"/>
          </a:p>
          <a:p>
            <a:r>
              <a:rPr lang="en-AU" baseline="0" dirty="0" smtClean="0"/>
              <a:t>Focus is on treating the client as an individual, identify &amp; address all needs, increase their access to justice to improve outcomes for client (health, legal, social etc)</a:t>
            </a:r>
          </a:p>
          <a:p>
            <a:r>
              <a:rPr lang="en-AU" baseline="0" dirty="0" smtClean="0"/>
              <a:t>MH stats – 1 in 5 will be treated for MH issue at some point, some stats suggest as many as 1 in 2 will experience a MH concern in their lifetime.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Deb to discuss – importance</a:t>
            </a:r>
            <a:r>
              <a:rPr lang="en-AU" baseline="0" dirty="0" smtClean="0"/>
              <a:t> of constantly engaging (CW/SW) and agency/partners to ensuring continuity and consistency of presence and approach to ensure client needs are met, outcomes etc</a:t>
            </a:r>
          </a:p>
          <a:p>
            <a:r>
              <a:rPr lang="en-AU" dirty="0" smtClean="0"/>
              <a:t>NOTE</a:t>
            </a:r>
            <a:r>
              <a:rPr lang="en-AU" dirty="0" smtClean="0"/>
              <a:t>:</a:t>
            </a:r>
          </a:p>
          <a:p>
            <a:r>
              <a:rPr lang="en-AU" dirty="0" smtClean="0"/>
              <a:t>This webinar</a:t>
            </a:r>
            <a:r>
              <a:rPr lang="en-AU" baseline="0" dirty="0" smtClean="0"/>
              <a:t> is specifically focussing on assisting clients with mental health concerns /issues under MH law</a:t>
            </a:r>
            <a:br>
              <a:rPr lang="en-AU" baseline="0" dirty="0" smtClean="0"/>
            </a:br>
            <a:r>
              <a:rPr lang="en-AU" baseline="0" dirty="0" smtClean="0"/>
              <a:t>-- </a:t>
            </a:r>
            <a:r>
              <a:rPr lang="en-AU" dirty="0" smtClean="0"/>
              <a:t>Deb to provide examples of QPILCH – Health and Advisory Legal</a:t>
            </a:r>
            <a:r>
              <a:rPr lang="en-AU" baseline="0" dirty="0" smtClean="0"/>
              <a:t> Clinics [1] St Vincent’s; &amp; [2] Mater; Mental Health Civil Law Clinics - [1] Footprints; [2] Open Minds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Deb then to ask Q to</a:t>
            </a:r>
            <a:r>
              <a:rPr lang="en-AU" baseline="0" dirty="0" smtClean="0"/>
              <a:t> panel members re: collaborating to better assist client group</a:t>
            </a:r>
          </a:p>
          <a:p>
            <a:endParaRPr lang="en-AU" dirty="0" smtClean="0"/>
          </a:p>
          <a:p>
            <a:r>
              <a:rPr lang="en-AU" dirty="0" smtClean="0"/>
              <a:t>Tony / Catherine – to briefly</a:t>
            </a:r>
            <a:r>
              <a:rPr lang="en-AU" baseline="0" dirty="0" smtClean="0"/>
              <a:t> </a:t>
            </a:r>
            <a:r>
              <a:rPr lang="en-AU" dirty="0" smtClean="0"/>
              <a:t>discuss collaboration</a:t>
            </a:r>
            <a:r>
              <a:rPr lang="en-AU" baseline="0" dirty="0" smtClean="0"/>
              <a:t> between QADA/QAI to create handout (to be given to webinar participants) “SDM within MH” – and how this has helped those assisting this vulnerable client group / creates a valuable resource</a:t>
            </a:r>
          </a:p>
          <a:p>
            <a:endParaRPr lang="en-AU" baseline="0" dirty="0" smtClean="0"/>
          </a:p>
          <a:p>
            <a:r>
              <a:rPr lang="en-AU" baseline="0" dirty="0" smtClean="0"/>
              <a:t>Tony -  anything else important you would like to add?</a:t>
            </a:r>
          </a:p>
          <a:p>
            <a:r>
              <a:rPr lang="en-AU" baseline="0" dirty="0" smtClean="0"/>
              <a:t>Anthony – anything else important you would like to add?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Focus on Partnerships and delivery of services to this vulnerable client group </a:t>
            </a:r>
          </a:p>
          <a:p>
            <a:endParaRPr lang="en-AU" baseline="0" dirty="0" smtClean="0"/>
          </a:p>
          <a:p>
            <a:r>
              <a:rPr lang="en-AU" baseline="0" dirty="0" smtClean="0"/>
              <a:t>To address all client needs (legal and non-legal) … consistently engage with </a:t>
            </a:r>
          </a:p>
          <a:p>
            <a:r>
              <a:rPr lang="en-AU" baseline="0" dirty="0" smtClean="0"/>
              <a:t>Caseworkers / Social workers (if client consented)</a:t>
            </a:r>
          </a:p>
          <a:p>
            <a:r>
              <a:rPr lang="en-AU" baseline="0" dirty="0" smtClean="0"/>
              <a:t>Agencies / partners involved with client care (if client consented)</a:t>
            </a:r>
          </a:p>
          <a:p>
            <a:r>
              <a:rPr lang="en-AU" baseline="0" dirty="0" smtClean="0"/>
              <a:t>Support/carers (if client consented)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Walsh, ‘Lawyers and social workers working together: ethic of care and feminist legal practice in community law’ (2013) 21 Griffith Law Review 3:752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http://espace.library.uq.edu.au/view/UQ:320601/UQ320601_OA.pdf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dirty="0" smtClean="0"/>
              <a:t>This article demonstrates</a:t>
            </a:r>
            <a:r>
              <a:rPr lang="en-AU" baseline="0" dirty="0" smtClean="0"/>
              <a:t> that 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organisations that reported close, supportive and successful working relationships between lawyers and social workers tended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adopt a particular feminist approach</a:t>
            </a:r>
            <a:r>
              <a:rPr lang="en-A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their delivery of services.  </a:t>
            </a:r>
            <a:b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 This includes not only an ‘ethic of care’ orientation, but also a commitment to feminist political values related to </a:t>
            </a:r>
            <a:r>
              <a:rPr lang="en-A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empowerment, partnership and acknowledgement </a:t>
            </a:r>
            <a:r>
              <a:rPr lang="en-A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structural influences on disadvantage.</a:t>
            </a: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NB:  </a:t>
            </a:r>
            <a:r>
              <a:rPr lang="en-AU" b="1" dirty="0" smtClean="0"/>
              <a:t>A national framework for recovery-oriented mental health services </a:t>
            </a:r>
            <a:r>
              <a:rPr lang="en-AU" dirty="0" smtClean="0"/>
              <a:t>http://www.mhima.org.au/pdfs/Recovery%20Framework%202013_Policy_theory.pdf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u="sng" dirty="0" smtClean="0"/>
              <a:t>Mental </a:t>
            </a:r>
            <a:r>
              <a:rPr lang="en-AU" b="1" u="sng" dirty="0" smtClean="0"/>
              <a:t>Health</a:t>
            </a:r>
            <a:r>
              <a:rPr lang="en-AU" b="1" u="sng" baseline="0" dirty="0" smtClean="0"/>
              <a:t> Act –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noted that a recent review of the current legislation, the </a:t>
            </a:r>
            <a:r>
              <a:rPr lang="en-A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 Health Act 2000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(Qld), was conducted by the Queensland Government – Department of Health and resulted in amendment of the current legislation.  </a:t>
            </a:r>
            <a:b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 Health Act 2016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(Qld) was passed on 18 February 2016 (assented to on 4 March 2016). </a:t>
            </a:r>
            <a:b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time of publishing this resource, a commencement date had not been fixed by proclamation but was proposed for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February/March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2017. </a:t>
            </a:r>
            <a:b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information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https://www.health.qld.gov.au/clinical-practice/guidelines-procedures/clinical-staff/mental-health/act/act-2016/implementation/default.asp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 better assist this client</a:t>
            </a:r>
            <a:r>
              <a:rPr lang="en-AU" baseline="0" dirty="0" smtClean="0"/>
              <a:t> group – </a:t>
            </a:r>
            <a:r>
              <a:rPr lang="en-AU" baseline="0" dirty="0" err="1" smtClean="0"/>
              <a:t>CLCs</a:t>
            </a:r>
            <a:r>
              <a:rPr lang="en-AU" baseline="0" dirty="0" smtClean="0"/>
              <a:t> are encouraged to know </a:t>
            </a:r>
            <a:r>
              <a:rPr lang="en-AU" baseline="0" dirty="0" smtClean="0"/>
              <a:t>/ be familiar with useful resources </a:t>
            </a:r>
            <a:r>
              <a:rPr lang="en-AU" baseline="0" dirty="0" smtClean="0"/>
              <a:t>and services </a:t>
            </a:r>
            <a:r>
              <a:rPr lang="en-AU" baseline="0" dirty="0" smtClean="0"/>
              <a:t>to </a:t>
            </a:r>
            <a:r>
              <a:rPr lang="en-AU" baseline="0" dirty="0" smtClean="0"/>
              <a:t>link with to assist clients with all issues/needs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u="sng" dirty="0" smtClean="0"/>
              <a:t>Panel Introductions</a:t>
            </a:r>
            <a:endParaRPr lang="en-AU" b="1" u="sng" dirty="0" smtClean="0"/>
          </a:p>
          <a:p>
            <a:endParaRPr lang="en-AU" dirty="0" smtClean="0"/>
          </a:p>
          <a:p>
            <a:r>
              <a:rPr lang="en-AU" dirty="0" smtClean="0"/>
              <a:t>Deb </a:t>
            </a:r>
            <a:r>
              <a:rPr lang="en-AU" dirty="0" smtClean="0"/>
              <a:t>Stafford – QPILCH</a:t>
            </a:r>
            <a:r>
              <a:rPr lang="en-AU" baseline="0" dirty="0" smtClean="0"/>
              <a:t> Mental Health Law Practice (MHLP) – Project Lawyer for “Best practice in collaborative service delivery – mental health law” [Mental Health Collaboration Project]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Anthony</a:t>
            </a:r>
            <a:r>
              <a:rPr lang="en-AU" baseline="0" dirty="0" smtClean="0"/>
              <a:t> </a:t>
            </a:r>
            <a:r>
              <a:rPr lang="en-AU" baseline="0" dirty="0" smtClean="0"/>
              <a:t>Skelton – </a:t>
            </a:r>
            <a:r>
              <a:rPr lang="en-AU" baseline="0" dirty="0" smtClean="0"/>
              <a:t>Barrister-at-Law, Queensland </a:t>
            </a:r>
            <a:r>
              <a:rPr lang="en-AU" baseline="0" dirty="0" smtClean="0"/>
              <a:t>(background in Mental Health Nursing)</a:t>
            </a:r>
          </a:p>
          <a:p>
            <a:endParaRPr lang="en-AU" baseline="0" dirty="0" smtClean="0"/>
          </a:p>
          <a:p>
            <a:r>
              <a:rPr lang="en-AU" baseline="0" dirty="0" smtClean="0"/>
              <a:t>Tony </a:t>
            </a:r>
            <a:r>
              <a:rPr lang="en-AU" baseline="0" dirty="0" smtClean="0"/>
              <a:t>McCarthy – Specialist Solicitor, Mental Health Legal Service (MHLS), </a:t>
            </a:r>
            <a:r>
              <a:rPr lang="en-AU" baseline="0" dirty="0" smtClean="0"/>
              <a:t>Queensland Advocacy Incorporated (QAI)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Catherine </a:t>
            </a:r>
            <a:r>
              <a:rPr lang="en-AU" baseline="0" dirty="0" smtClean="0"/>
              <a:t>Aitken – Senior Project Officer, ADA Australia (formerly QADA)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 better assist this client</a:t>
            </a:r>
            <a:r>
              <a:rPr lang="en-AU" baseline="0" dirty="0" smtClean="0"/>
              <a:t> group – </a:t>
            </a:r>
            <a:r>
              <a:rPr lang="en-AU" baseline="0" dirty="0" err="1" smtClean="0"/>
              <a:t>CLCs</a:t>
            </a:r>
            <a:r>
              <a:rPr lang="en-AU" baseline="0" dirty="0" smtClean="0"/>
              <a:t> are encouraged to know / be familiar with useful resources and services to link with to assist clients with all issues/needs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QPILCH Project Aim &amp; Target Audience</a:t>
            </a:r>
          </a:p>
          <a:p>
            <a:pPr lvl="1"/>
            <a:r>
              <a:rPr lang="en-AU" dirty="0" smtClean="0"/>
              <a:t>To address the civil legal needs of </a:t>
            </a:r>
            <a:r>
              <a:rPr lang="en-AU" b="1" dirty="0" smtClean="0"/>
              <a:t>clients experiencing mental health concerns </a:t>
            </a:r>
            <a:r>
              <a:rPr lang="en-AU" dirty="0" smtClean="0"/>
              <a:t>(the client group) by developing </a:t>
            </a:r>
            <a:r>
              <a:rPr lang="en-AU" b="1" dirty="0" smtClean="0"/>
              <a:t>resources </a:t>
            </a:r>
            <a:r>
              <a:rPr lang="en-AU" dirty="0" smtClean="0"/>
              <a:t>for generalist lawyers working in partnership with non-legal caseworkers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Improving the delivery of legal services in collaboration with client’s support workers </a:t>
            </a:r>
          </a:p>
          <a:p>
            <a:r>
              <a:rPr lang="en-AU" dirty="0" smtClean="0"/>
              <a:t>Deliberate practice changes to be more effective at seeing mental illness; and addressing the client’s issues</a:t>
            </a:r>
            <a:r>
              <a:rPr lang="en-AU" baseline="0" dirty="0" smtClean="0"/>
              <a:t> (currently ad-hoc).</a:t>
            </a:r>
            <a:endParaRPr lang="en-AU" dirty="0" smtClean="0"/>
          </a:p>
          <a:p>
            <a:pPr lvl="1"/>
            <a:endParaRPr lang="en-AU" dirty="0" smtClean="0"/>
          </a:p>
          <a:p>
            <a:r>
              <a:rPr lang="en-AU" dirty="0" smtClean="0"/>
              <a:t>Project challenges and limitations</a:t>
            </a:r>
          </a:p>
          <a:p>
            <a:endParaRPr lang="en-AU" dirty="0" smtClean="0"/>
          </a:p>
          <a:p>
            <a:r>
              <a:rPr lang="en-AU" dirty="0" smtClean="0"/>
              <a:t>Two specialist</a:t>
            </a:r>
            <a:r>
              <a:rPr lang="en-AU" baseline="0" dirty="0" smtClean="0"/>
              <a:t> MH Legal Services n Queensland – QAI and QPILCH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Collaborated</a:t>
            </a:r>
            <a:r>
              <a:rPr lang="en-AU" baseline="0" dirty="0" smtClean="0"/>
              <a:t> service delivery / integration of services – this approach is consistent with findings in the report</a:t>
            </a:r>
            <a:endParaRPr lang="en-AU" i="1" baseline="0" dirty="0" smtClean="0"/>
          </a:p>
          <a:p>
            <a:r>
              <a:rPr lang="en-AU" b="1" dirty="0" smtClean="0"/>
              <a:t>C </a:t>
            </a:r>
            <a:r>
              <a:rPr lang="en-AU" b="1" dirty="0" err="1" smtClean="0"/>
              <a:t>Coumarelos</a:t>
            </a:r>
            <a:r>
              <a:rPr lang="en-AU" b="1" dirty="0" smtClean="0"/>
              <a:t> et al., ‘Legal Australia-Wide Survey: Legal Need in Australia (LAW Survey Report, Law and Justice Foundation of New South Wales, 2012) </a:t>
            </a:r>
            <a:r>
              <a:rPr lang="en-AU" dirty="0" smtClean="0"/>
              <a:t>Available</a:t>
            </a:r>
          </a:p>
          <a:p>
            <a:r>
              <a:rPr lang="en-AU" u="sng" dirty="0" smtClean="0">
                <a:hlinkClick r:id="rId3"/>
              </a:rPr>
              <a:t>http://www.lawfoundation.net.au/ljf/app/&amp;id=FC6F890AA7D0835ACA257A90008300DB</a:t>
            </a:r>
            <a:r>
              <a:rPr lang="en-AU" dirty="0" smtClean="0"/>
              <a:t> </a:t>
            </a:r>
          </a:p>
          <a:p>
            <a:endParaRPr lang="en-AU" i="0" baseline="0" dirty="0" smtClean="0"/>
          </a:p>
          <a:p>
            <a:r>
              <a:rPr lang="en-AU" i="0" baseline="0" dirty="0" smtClean="0"/>
              <a:t>Access to Justice report – Productivity Commission</a:t>
            </a:r>
          </a:p>
          <a:p>
            <a:r>
              <a:rPr lang="en-AU" i="0" baseline="0" dirty="0" smtClean="0"/>
              <a:t>National Partnership Agreement – Legal Assistance Services:  underpins principles and desired outcomes align with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</a:t>
            </a:r>
            <a:r>
              <a:rPr lang="en-AU" baseline="0" dirty="0" smtClean="0"/>
              <a:t>roject framework, resources will address key project deliverables – </a:t>
            </a:r>
            <a:r>
              <a:rPr lang="en-AU" b="1" baseline="0" dirty="0" smtClean="0"/>
              <a:t>encourage, empower, effect change to enable more collaborative partnerships</a:t>
            </a:r>
          </a:p>
          <a:p>
            <a:r>
              <a:rPr lang="en-AU" baseline="0" dirty="0" smtClean="0"/>
              <a:t>RESOURCES = literature review, guidelines and training package, webpage with resources mentioned + videos + fact sheets + links to key resources</a:t>
            </a:r>
          </a:p>
          <a:p>
            <a:endParaRPr lang="en-AU" baseline="0" dirty="0" smtClean="0"/>
          </a:p>
          <a:p>
            <a:r>
              <a:rPr lang="en-AU" dirty="0" smtClean="0"/>
              <a:t>In this practical webinar we will examine elements of collaborative service-delivery which best meet the legal needs of clients with mental illness.</a:t>
            </a:r>
          </a:p>
          <a:p>
            <a:r>
              <a:rPr lang="en-AU" dirty="0" smtClean="0"/>
              <a:t>This webinar will provide you with best practice</a:t>
            </a:r>
            <a:r>
              <a:rPr lang="en-AU" baseline="0" dirty="0" smtClean="0"/>
              <a:t> </a:t>
            </a:r>
            <a:r>
              <a:rPr lang="en-AU" dirty="0" smtClean="0"/>
              <a:t>practical tips on collaborative practice when assisting this vulnerable client group . </a:t>
            </a:r>
            <a:br>
              <a:rPr lang="en-AU" dirty="0" smtClean="0"/>
            </a:br>
            <a:r>
              <a:rPr lang="en-AU" dirty="0" smtClean="0"/>
              <a:t>Webinar</a:t>
            </a:r>
            <a:r>
              <a:rPr lang="en-AU" baseline="0" dirty="0" smtClean="0"/>
              <a:t> discussions will look at</a:t>
            </a:r>
            <a:r>
              <a:rPr lang="en-AU" dirty="0" smtClean="0"/>
              <a:t>: </a:t>
            </a:r>
          </a:p>
          <a:p>
            <a:pPr lvl="1"/>
            <a:r>
              <a:rPr lang="en-AU" dirty="0" smtClean="0"/>
              <a:t>Communicating with clients</a:t>
            </a:r>
          </a:p>
          <a:p>
            <a:pPr lvl="1"/>
            <a:r>
              <a:rPr lang="en-AU" dirty="0" smtClean="0"/>
              <a:t>Collaborating with services to improve</a:t>
            </a:r>
            <a:r>
              <a:rPr lang="en-AU" baseline="0" dirty="0" smtClean="0"/>
              <a:t> client outcomes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Outreach clinics</a:t>
            </a:r>
          </a:p>
          <a:p>
            <a:pPr lvl="1"/>
            <a:endParaRPr lang="en-AU" dirty="0" smtClean="0"/>
          </a:p>
          <a:p>
            <a:pPr lvl="0"/>
            <a:r>
              <a:rPr lang="en-US" dirty="0" smtClean="0"/>
              <a:t>Resources aimed to support lawyers within the CLC sector to help those </a:t>
            </a:r>
            <a:r>
              <a:rPr lang="en-US" dirty="0" err="1" smtClean="0"/>
              <a:t>centres</a:t>
            </a:r>
            <a:r>
              <a:rPr lang="en-US" dirty="0" smtClean="0"/>
              <a:t> to assist </a:t>
            </a:r>
            <a:r>
              <a:rPr lang="en-US" u="sng" dirty="0" smtClean="0"/>
              <a:t>their</a:t>
            </a:r>
            <a:r>
              <a:rPr lang="en-US" dirty="0" smtClean="0"/>
              <a:t> clients, </a:t>
            </a:r>
            <a:r>
              <a:rPr lang="en-US" dirty="0" smtClean="0">
                <a:solidFill>
                  <a:srgbClr val="0000CC"/>
                </a:solidFill>
              </a:rPr>
              <a:t>create access, improve outcomes </a:t>
            </a:r>
            <a:r>
              <a:rPr lang="en-AU" dirty="0" smtClean="0">
                <a:solidFill>
                  <a:schemeClr val="tx1"/>
                </a:solidFill>
              </a:rPr>
              <a:t>(health</a:t>
            </a:r>
            <a:r>
              <a:rPr lang="en-AU" baseline="0" dirty="0" smtClean="0">
                <a:solidFill>
                  <a:schemeClr val="tx1"/>
                </a:solidFill>
              </a:rPr>
              <a:t>, legal, social etc)</a:t>
            </a:r>
            <a:endParaRPr lang="en-AU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LAW Survey Available  </a:t>
            </a:r>
            <a:r>
              <a:rPr lang="en-AU" u="sng" dirty="0" smtClean="0">
                <a:hlinkClick r:id="rId3"/>
              </a:rPr>
              <a:t>http://www.lawfoundation.net.au/ljf/app/&amp;id=FC6F890AA7D0835ACA257A90008300DB</a:t>
            </a:r>
            <a:endParaRPr lang="en-AU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CLCs</a:t>
            </a:r>
            <a:r>
              <a:rPr lang="en-AU" dirty="0" smtClean="0"/>
              <a:t>  have</a:t>
            </a:r>
            <a:r>
              <a:rPr lang="en-AU" baseline="0" dirty="0" smtClean="0"/>
              <a:t> </a:t>
            </a:r>
            <a:r>
              <a:rPr lang="en-AU" dirty="0" smtClean="0"/>
              <a:t>pioneered many lawyer/social service collaborations  “lawyers working with social services” - </a:t>
            </a:r>
            <a:r>
              <a:rPr lang="en-AU" dirty="0" err="1" smtClean="0"/>
              <a:t>eg</a:t>
            </a:r>
            <a:r>
              <a:rPr lang="en-AU" dirty="0" smtClean="0"/>
              <a:t> tenancy, DV, health, etc. </a:t>
            </a:r>
            <a:br>
              <a:rPr lang="en-AU" dirty="0" smtClean="0"/>
            </a:br>
            <a:r>
              <a:rPr lang="en-AU" dirty="0" smtClean="0"/>
              <a:t>Often,</a:t>
            </a:r>
            <a:r>
              <a:rPr lang="en-AU" baseline="0" dirty="0" smtClean="0"/>
              <a:t> it is </a:t>
            </a:r>
            <a:r>
              <a:rPr lang="en-AU" dirty="0" smtClean="0"/>
              <a:t>the non-legal</a:t>
            </a:r>
            <a:r>
              <a:rPr lang="en-AU" baseline="0" dirty="0" smtClean="0"/>
              <a:t> services referring (or bringing) the client to the lawyer.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http://www.lawfoundation.net.au/ljf/site/templates/LAW_AUS/$file/AustraliaChapter1.pdf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‘</a:t>
            </a:r>
            <a:r>
              <a:rPr lang="en-AU" b="1" dirty="0" smtClean="0"/>
              <a:t>legal capability</a:t>
            </a:r>
            <a:r>
              <a:rPr lang="en-AU" dirty="0" smtClean="0"/>
              <a:t>’</a:t>
            </a:r>
            <a:r>
              <a:rPr lang="en-AU" baseline="0" dirty="0" smtClean="0"/>
              <a:t> </a:t>
            </a:r>
            <a:r>
              <a:rPr lang="en-AU" baseline="0" dirty="0" smtClean="0">
                <a:sym typeface="Wingdings" pitchFamily="2" charset="2"/>
              </a:rPr>
              <a:t>  I</a:t>
            </a:r>
            <a:r>
              <a:rPr lang="en-AU" dirty="0" smtClean="0"/>
              <a:t>t has been argued that some people lack the capability to solve legal problems alone and may require broader non-legal support in addition to legal assistance in order to achieve legal resolution (</a:t>
            </a:r>
            <a:r>
              <a:rPr lang="en-AU" dirty="0" err="1" smtClean="0"/>
              <a:t>Coumarelos</a:t>
            </a:r>
            <a:r>
              <a:rPr lang="en-AU" dirty="0" smtClean="0"/>
              <a:t> et al. 2006; </a:t>
            </a:r>
            <a:r>
              <a:rPr lang="en-AU" dirty="0" err="1" smtClean="0"/>
              <a:t>Forell</a:t>
            </a:r>
            <a:r>
              <a:rPr lang="en-AU" dirty="0" smtClean="0"/>
              <a:t> et al. 2005; </a:t>
            </a:r>
            <a:r>
              <a:rPr lang="en-AU" dirty="0" err="1" smtClean="0"/>
              <a:t>Genn</a:t>
            </a:r>
            <a:r>
              <a:rPr lang="en-AU" dirty="0" smtClean="0"/>
              <a:t> &amp; Paterson 2001; </a:t>
            </a:r>
            <a:r>
              <a:rPr lang="en-AU" dirty="0" err="1" smtClean="0"/>
              <a:t>Mulherin</a:t>
            </a:r>
            <a:r>
              <a:rPr lang="en-AU" dirty="0" smtClean="0"/>
              <a:t> &amp; </a:t>
            </a:r>
            <a:r>
              <a:rPr lang="en-AU" dirty="0" err="1" smtClean="0"/>
              <a:t>Coumarelos</a:t>
            </a:r>
            <a:r>
              <a:rPr lang="en-AU" dirty="0" smtClean="0"/>
              <a:t> 2007; </a:t>
            </a:r>
            <a:r>
              <a:rPr lang="en-AU" dirty="0" err="1" smtClean="0"/>
              <a:t>Pleasence</a:t>
            </a:r>
            <a:r>
              <a:rPr lang="en-AU" dirty="0" smtClean="0"/>
              <a:t> 2006). </a:t>
            </a:r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Knowledge –</a:t>
            </a:r>
            <a:r>
              <a:rPr lang="en-AU" baseline="0" dirty="0" smtClean="0"/>
              <a:t> One must have knowledge to know rights have been violated.</a:t>
            </a:r>
          </a:p>
          <a:p>
            <a:pPr marL="228600" indent="-228600">
              <a:buAutoNum type="arabicPeriod"/>
            </a:pPr>
            <a:r>
              <a:rPr lang="en-AU" dirty="0" smtClean="0"/>
              <a:t>beyond legal knowledge, people must have the necessary skills to pursue legal resolution effectively. At the most elementary level, they must have adequate literacy, language, communication and information-processing skills (</a:t>
            </a:r>
            <a:r>
              <a:rPr lang="en-AU" dirty="0" err="1" smtClean="0"/>
              <a:t>Genn</a:t>
            </a:r>
            <a:r>
              <a:rPr lang="en-AU" dirty="0" smtClean="0"/>
              <a:t> &amp; Paterson 2001; Jones 2010; Kirby 2011; </a:t>
            </a:r>
            <a:r>
              <a:rPr lang="en-AU" dirty="0" err="1" smtClean="0"/>
              <a:t>Nheu</a:t>
            </a:r>
            <a:r>
              <a:rPr lang="en-AU" dirty="0" smtClean="0"/>
              <a:t> &amp; McDonald 2010). </a:t>
            </a:r>
          </a:p>
          <a:p>
            <a:pPr marL="228600" indent="-228600">
              <a:buAutoNum type="arabicPeriod"/>
            </a:pPr>
            <a:r>
              <a:rPr lang="en-AU" dirty="0" smtClean="0"/>
              <a:t>legal capability requires the psychological readiness to act and persevere until legal resolution is achieved. (for </a:t>
            </a:r>
            <a:r>
              <a:rPr lang="en-AU" dirty="0" err="1" smtClean="0"/>
              <a:t>eg</a:t>
            </a:r>
            <a:r>
              <a:rPr lang="en-AU" dirty="0" smtClean="0"/>
              <a:t>. confidence, determination, emotional fortitude)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Access to justice</a:t>
            </a:r>
          </a:p>
          <a:p>
            <a:r>
              <a:rPr lang="en-AU" dirty="0" smtClean="0"/>
              <a:t>To help increase representation before MHRT – QAI have developed guide to assist advocates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Advocate’s Guide to Involuntary Treatment Orders</a:t>
            </a:r>
          </a:p>
          <a:p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http://www.qai.org.au/images/stories/docs/2016/ITO_Review_Handbook_v5.pdf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Expectations – general</a:t>
            </a:r>
            <a:r>
              <a:rPr lang="en-AU" baseline="0" dirty="0" smtClean="0"/>
              <a:t> understanding of MH conditions</a:t>
            </a:r>
            <a:endParaRPr lang="en-AU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Communication:  Build trust &amp; rapport, then d</a:t>
            </a:r>
            <a:r>
              <a:rPr lang="en-AU" baseline="0" dirty="0" smtClean="0"/>
              <a:t>iscuss MH diagnosis/diagnoses -- </a:t>
            </a:r>
            <a:r>
              <a:rPr lang="en-AU" dirty="0" smtClean="0"/>
              <a:t>Does client agree?  What does client think the issue is?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Trauma informed Practice   http://www.blueknot.org.au/WHAT-WE-DO/For-Legal-and-Justice-Practitioners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Trauma related?   If so, identify triggers to better assist … (ensure those triggers not in the CLC</a:t>
            </a:r>
            <a:r>
              <a:rPr lang="en-AU" baseline="0" dirty="0" smtClean="0"/>
              <a:t> environment)</a:t>
            </a:r>
            <a:endParaRPr lang="en-AU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 smtClean="0"/>
              <a:t>Training – see Blue Knot Foundation In-house</a:t>
            </a:r>
            <a:r>
              <a:rPr lang="en-AU" sz="900" baseline="0" dirty="0" smtClean="0"/>
              <a:t> training options (brochure)</a:t>
            </a:r>
            <a:endParaRPr lang="en-AU" sz="900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 smtClean="0"/>
              <a:t>Source </a:t>
            </a:r>
            <a:r>
              <a:rPr lang="en-AU" sz="1200" dirty="0" smtClean="0">
                <a:hlinkClick r:id="rId3"/>
              </a:rPr>
              <a:t>http://www.blueknot.org.au/WHAT-WE-DO/For-Legal-and-Justice-Practitioners</a:t>
            </a:r>
            <a:r>
              <a:rPr lang="en-AU" sz="1200" dirty="0" smtClean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F05C-B732-4D46-8BBF-C7197D4D91C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07B432-678C-4590-8AE8-D671445322DF}" type="datetimeFigureOut">
              <a:rPr lang="en-AU" smtClean="0"/>
              <a:pPr/>
              <a:t>5/10/2016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927AC53-7E22-4DD7-98C6-AB2BFA10E0F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HLP.Secondee@QPILCH.org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ls.com.au/For_the_profession/Advocacy/Domestic_and_Family_Violence_Best_Practice_Guidelines" TargetMode="External"/><Relationship Id="rId3" Type="http://schemas.openxmlformats.org/officeDocument/2006/relationships/hyperlink" Target="http://www.qpilch.org.au/cms/page.asp?ID=60736" TargetMode="External"/><Relationship Id="rId7" Type="http://schemas.openxmlformats.org/officeDocument/2006/relationships/hyperlink" Target="http://www.wlsq.org.a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alaid.qld.gov.au/Find-legal-information/Relationships-and-children/Domestic-and-family-violence" TargetMode="External"/><Relationship Id="rId5" Type="http://schemas.openxmlformats.org/officeDocument/2006/relationships/hyperlink" Target="http://www.qpilch.org.au/" TargetMode="External"/><Relationship Id="rId10" Type="http://schemas.openxmlformats.org/officeDocument/2006/relationships/hyperlink" Target="https://healthjustice.org.au/where-is-my-local-hjp/" TargetMode="External"/><Relationship Id="rId4" Type="http://schemas.openxmlformats.org/officeDocument/2006/relationships/hyperlink" Target="http://www.qai.org.au/" TargetMode="External"/><Relationship Id="rId9" Type="http://schemas.openxmlformats.org/officeDocument/2006/relationships/hyperlink" Target="http://www.qpilch.org.au/cms/page.asp?ID=610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hyperlink" Target="http://www.legalhealthcheck.org.a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pilch.org.a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health.qld.gov.au/clinical-practice/guidelines-procedures/clinical-staff/mental-health/act/2016/default.a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alaid.qld.gov.au/For-lawyers/Criminal-Law-Duty-Lawyer-Handbook" TargetMode="External"/><Relationship Id="rId3" Type="http://schemas.openxmlformats.org/officeDocument/2006/relationships/hyperlink" Target="http://www.blueknot.org.au/WHAT-WE-DO/For-Legal-and-Justice-Practitioners" TargetMode="External"/><Relationship Id="rId7" Type="http://schemas.openxmlformats.org/officeDocument/2006/relationships/hyperlink" Target="http://www.legalaid.qld.gov.au/About-us/Policies-and-procedures/Best-practice-guidelines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alaid.qld.gov.au/" TargetMode="External"/><Relationship Id="rId11" Type="http://schemas.openxmlformats.org/officeDocument/2006/relationships/hyperlink" Target="http://www.mifq.org.au/" TargetMode="External"/><Relationship Id="rId5" Type="http://schemas.openxmlformats.org/officeDocument/2006/relationships/hyperlink" Target="http://www.healthjustice.org.au/" TargetMode="External"/><Relationship Id="rId10" Type="http://schemas.openxmlformats.org/officeDocument/2006/relationships/hyperlink" Target="http://www.mhrt.qld.gov.au/" TargetMode="External"/><Relationship Id="rId4" Type="http://schemas.openxmlformats.org/officeDocument/2006/relationships/hyperlink" Target="http://www.queenslandlawhandbook.org.au/" TargetMode="External"/><Relationship Id="rId9" Type="http://schemas.openxmlformats.org/officeDocument/2006/relationships/hyperlink" Target="http://www.legalhealthcheck.org.a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ls.com.au/For_the_profession/Advocacy/Domestic_and_Family_Violence_Best_Practice_Guidelines" TargetMode="External"/><Relationship Id="rId13" Type="http://schemas.openxmlformats.org/officeDocument/2006/relationships/hyperlink" Target="http://www.wlsq.org.au/" TargetMode="External"/><Relationship Id="rId3" Type="http://schemas.openxmlformats.org/officeDocument/2006/relationships/hyperlink" Target="http://www.qai.org.au/" TargetMode="External"/><Relationship Id="rId7" Type="http://schemas.openxmlformats.org/officeDocument/2006/relationships/hyperlink" Target="http://www.qls.com.au/Knowledge_centre/Access_to_justice" TargetMode="External"/><Relationship Id="rId12" Type="http://schemas.openxmlformats.org/officeDocument/2006/relationships/hyperlink" Target="http://www.tascnational.org.a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ls.com.au/" TargetMode="External"/><Relationship Id="rId11" Type="http://schemas.openxmlformats.org/officeDocument/2006/relationships/hyperlink" Target="http://www.rightsinaction.org/" TargetMode="External"/><Relationship Id="rId5" Type="http://schemas.openxmlformats.org/officeDocument/2006/relationships/hyperlink" Target="http://www.qai.org.au/images/stories/docs/2016/ITO_Review_Handbook_v5.pdf" TargetMode="External"/><Relationship Id="rId10" Type="http://schemas.openxmlformats.org/officeDocument/2006/relationships/hyperlink" Target="http://www.qpilch.org.au/" TargetMode="External"/><Relationship Id="rId4" Type="http://schemas.openxmlformats.org/officeDocument/2006/relationships/hyperlink" Target="http://www.qai.org.au/images/stories/docs/2015/Queensland_Handbook_for_Practitioners_on_Legal_Capacity.pdf" TargetMode="External"/><Relationship Id="rId9" Type="http://schemas.openxmlformats.org/officeDocument/2006/relationships/hyperlink" Target="http://www.qls.com.au/Knowledge_centre/Ethics" TargetMode="External"/><Relationship Id="rId1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cover.com.au/wp-content/uploads/2015/09/3324-The-Resilient-Lawyer_V7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humanrights.gov.au/publications/2010-workers-mental-illness-practical-guide-managers/1-mental-health-workplace" TargetMode="External"/><Relationship Id="rId4" Type="http://schemas.openxmlformats.org/officeDocument/2006/relationships/hyperlink" Target="http://www.qls.com.au/For_the_profession/Love_Law_Live_Lif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knot.org.au/Portals/2/Reports%20and%20Docs/Legal%20and%20Justice%20Background%20Paper%20with%20Abstract%20FINA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blueknot.org.au/WHAT-WE-DO/For-Legal-and-Justice-Practition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6864" cy="3933056"/>
          </a:xfrm>
        </p:spPr>
        <p:txBody>
          <a:bodyPr>
            <a:normAutofit fontScale="77500" lnSpcReduction="20000"/>
          </a:bodyPr>
          <a:lstStyle/>
          <a:p>
            <a:endParaRPr lang="en-AU" sz="1400" dirty="0" smtClean="0"/>
          </a:p>
          <a:p>
            <a:r>
              <a:rPr lang="en-AU" dirty="0" smtClean="0"/>
              <a:t>Thursday 6</a:t>
            </a:r>
            <a:r>
              <a:rPr lang="en-AU" baseline="30000" dirty="0" smtClean="0"/>
              <a:t>th</a:t>
            </a:r>
            <a:r>
              <a:rPr lang="en-AU" dirty="0" smtClean="0"/>
              <a:t> October 2016</a:t>
            </a:r>
          </a:p>
          <a:p>
            <a:endParaRPr lang="en-AU" b="1" i="1" dirty="0" smtClean="0">
              <a:solidFill>
                <a:srgbClr val="002060"/>
              </a:solidFill>
            </a:endParaRPr>
          </a:p>
          <a:p>
            <a:r>
              <a:rPr lang="en-AU" sz="3800" b="1" i="1" dirty="0" smtClean="0">
                <a:solidFill>
                  <a:srgbClr val="002060"/>
                </a:solidFill>
              </a:rPr>
              <a:t>The Mental Health Collaboration Project</a:t>
            </a:r>
          </a:p>
          <a:p>
            <a:r>
              <a:rPr lang="en-AU" sz="3800" dirty="0" smtClean="0"/>
              <a:t>An Initiative  of QPILCH – Funded by DJAG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sz="900" dirty="0" smtClean="0"/>
          </a:p>
          <a:p>
            <a:endParaRPr lang="en-AU" dirty="0" smtClean="0"/>
          </a:p>
          <a:p>
            <a:r>
              <a:rPr lang="en-AU" dirty="0" smtClean="0"/>
              <a:t>Project Lawyer:  Deborah Stafford</a:t>
            </a:r>
          </a:p>
          <a:p>
            <a:r>
              <a:rPr lang="en-AU" dirty="0" err="1" smtClean="0">
                <a:hlinkClick r:id="rId3"/>
              </a:rPr>
              <a:t>MHLP.Secondee@QPILCH.org.au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3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en-AU" sz="4800" b="1" dirty="0" smtClean="0"/>
              <a:t>Best practice in collaborative service delivery – mental health law</a:t>
            </a:r>
            <a:endParaRPr lang="en-AU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404664"/>
            <a:ext cx="7990656" cy="1224136"/>
          </a:xfrm>
          <a:prstGeom prst="rect">
            <a:avLst/>
          </a:prstGeom>
        </p:spPr>
        <p:txBody>
          <a:bodyPr bIns="91440" anchor="ctr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CLCQ Webinar</a:t>
            </a:r>
            <a:b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QPILCH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653136"/>
            <a:ext cx="1130608" cy="1296144"/>
          </a:xfrm>
          <a:prstGeom prst="rect">
            <a:avLst/>
          </a:prstGeom>
        </p:spPr>
      </p:pic>
      <p:pic>
        <p:nvPicPr>
          <p:cNvPr id="6" name="Picture 5" descr="qld-crest-on-left-2linesidestacked-b-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941168"/>
            <a:ext cx="2016224" cy="658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980728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The Reality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68952" cy="5328592"/>
          </a:xfrm>
        </p:spPr>
        <p:txBody>
          <a:bodyPr>
            <a:normAutofit fontScale="92500"/>
          </a:bodyPr>
          <a:lstStyle/>
          <a:p>
            <a:r>
              <a:rPr lang="en-AU" sz="3200" i="1" dirty="0" smtClean="0"/>
              <a:t>“There </a:t>
            </a:r>
            <a:r>
              <a:rPr lang="en-AU" sz="3200" i="1" dirty="0" smtClean="0"/>
              <a:t>are many factors that contribute to the poor physical health of people with </a:t>
            </a:r>
            <a:r>
              <a:rPr lang="en-AU" sz="3200" b="1" i="1" dirty="0" smtClean="0">
                <a:solidFill>
                  <a:srgbClr val="C00000"/>
                </a:solidFill>
              </a:rPr>
              <a:t>severe mental illness </a:t>
            </a:r>
            <a:r>
              <a:rPr lang="en-AU" sz="3200" i="1" dirty="0" smtClean="0"/>
              <a:t>(SMI), including lifestyle factors and </a:t>
            </a:r>
            <a:r>
              <a:rPr lang="en-AU" sz="3200" b="1" i="1" dirty="0" smtClean="0">
                <a:solidFill>
                  <a:srgbClr val="C00000"/>
                </a:solidFill>
              </a:rPr>
              <a:t>medication side effects</a:t>
            </a:r>
            <a:r>
              <a:rPr lang="en-AU" sz="3200" i="1" dirty="0" smtClean="0"/>
              <a:t>. However, there is increasing evidence that disparities in </a:t>
            </a:r>
            <a:r>
              <a:rPr lang="en-AU" sz="3200" i="1" dirty="0" smtClean="0">
                <a:solidFill>
                  <a:srgbClr val="C00000"/>
                </a:solidFill>
              </a:rPr>
              <a:t>healthcare provision </a:t>
            </a:r>
            <a:r>
              <a:rPr lang="en-AU" sz="3200" i="1" dirty="0" smtClean="0"/>
              <a:t>contribute to poor physical health outcomes. These </a:t>
            </a:r>
            <a:r>
              <a:rPr lang="en-AU" sz="3200" b="1" i="1" dirty="0" smtClean="0">
                <a:solidFill>
                  <a:srgbClr val="C00000"/>
                </a:solidFill>
              </a:rPr>
              <a:t>inequalities</a:t>
            </a:r>
            <a:r>
              <a:rPr lang="en-AU" sz="3200" i="1" dirty="0" smtClean="0">
                <a:solidFill>
                  <a:srgbClr val="C00000"/>
                </a:solidFill>
              </a:rPr>
              <a:t> </a:t>
            </a:r>
            <a:r>
              <a:rPr lang="en-AU" sz="3200" i="1" dirty="0" smtClean="0"/>
              <a:t>have been attributed to a combination of factors including systemic issues, such as the separation of mental health services from other medical services, healthcare provider issues including the pervasive </a:t>
            </a:r>
            <a:r>
              <a:rPr lang="en-AU" sz="3200" b="1" i="1" dirty="0" smtClean="0">
                <a:solidFill>
                  <a:srgbClr val="C00000"/>
                </a:solidFill>
              </a:rPr>
              <a:t>stigma associated with mental illness</a:t>
            </a:r>
            <a:r>
              <a:rPr lang="en-AU" sz="3200" i="1" dirty="0" smtClean="0"/>
              <a:t>, and consequences of mental illness and side effects of its </a:t>
            </a:r>
            <a:r>
              <a:rPr lang="en-AU" sz="3200" i="1" dirty="0" smtClean="0"/>
              <a:t>treatment.”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/>
              <a:t>David </a:t>
            </a:r>
            <a:r>
              <a:rPr lang="en-AU" sz="2000" dirty="0" smtClean="0"/>
              <a:t>Lawrence &amp; Stephen </a:t>
            </a:r>
            <a:r>
              <a:rPr lang="en-AU" sz="2000" dirty="0" err="1" smtClean="0"/>
              <a:t>Kisely</a:t>
            </a:r>
            <a:r>
              <a:rPr lang="en-AU" sz="2000" dirty="0" smtClean="0"/>
              <a:t>, “Inequalities in healthcare provision for people with severe mental illness” (2010) 24(11) Supplement 4 </a:t>
            </a:r>
            <a:r>
              <a:rPr lang="en-AU" sz="2000" i="1" dirty="0" smtClean="0"/>
              <a:t>Journal of Psychopharmacology </a:t>
            </a:r>
            <a:r>
              <a:rPr lang="en-AU" sz="2000" dirty="0" smtClean="0"/>
              <a:t> </a:t>
            </a:r>
            <a:r>
              <a:rPr lang="en-AU" sz="2000" dirty="0" smtClean="0"/>
              <a:t>61</a:t>
            </a:r>
            <a:endParaRPr lang="en-AU" dirty="0" smtClean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864096" cy="9906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772400" cy="1143000"/>
          </a:xfrm>
        </p:spPr>
        <p:txBody>
          <a:bodyPr/>
          <a:lstStyle/>
          <a:p>
            <a:r>
              <a:rPr lang="en-AU" sz="4800" b="1" dirty="0" smtClean="0"/>
              <a:t>Collaboration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748464" cy="5661248"/>
          </a:xfrm>
        </p:spPr>
        <p:txBody>
          <a:bodyPr>
            <a:normAutofit fontScale="92500"/>
          </a:bodyPr>
          <a:lstStyle/>
          <a:p>
            <a:pPr lvl="0"/>
            <a:r>
              <a:rPr lang="en-AU" b="1" dirty="0" smtClean="0"/>
              <a:t>Client Centred</a:t>
            </a:r>
            <a:r>
              <a:rPr lang="en-AU" dirty="0" smtClean="0"/>
              <a:t>:  Collaboratively providing health, social and legal assistance where possible to improve client outcomes</a:t>
            </a:r>
          </a:p>
          <a:p>
            <a:pPr lvl="1"/>
            <a:r>
              <a:rPr lang="en-US" dirty="0" smtClean="0"/>
              <a:t>BEST PRACTICE:  Working with fellow CLCs, legal assistance services, and non-legal services to develop warm referral relationships.</a:t>
            </a:r>
            <a:endParaRPr lang="en-AU" dirty="0" smtClean="0"/>
          </a:p>
          <a:p>
            <a:endParaRPr lang="en-AU" sz="1100" dirty="0" smtClean="0"/>
          </a:p>
          <a:p>
            <a:r>
              <a:rPr lang="en-AU" b="1" dirty="0" smtClean="0"/>
              <a:t>Negotiating another professional into the room</a:t>
            </a:r>
          </a:p>
          <a:p>
            <a:pPr lvl="1"/>
            <a:r>
              <a:rPr lang="en-AU" dirty="0" smtClean="0"/>
              <a:t>BEST PRACTICE: 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Identify </a:t>
            </a:r>
            <a:r>
              <a:rPr lang="en-AU" dirty="0" smtClean="0"/>
              <a:t>client </a:t>
            </a:r>
            <a:r>
              <a:rPr lang="en-AU" dirty="0" smtClean="0"/>
              <a:t>needs &amp; </a:t>
            </a:r>
            <a:r>
              <a:rPr lang="en-AU" dirty="0" smtClean="0"/>
              <a:t>link to relevant service/</a:t>
            </a:r>
            <a:r>
              <a:rPr lang="en-AU" dirty="0" err="1" smtClean="0"/>
              <a:t>s</a:t>
            </a:r>
            <a:endParaRPr lang="en-AU" dirty="0" smtClean="0"/>
          </a:p>
          <a:p>
            <a:pPr lvl="2"/>
            <a:r>
              <a:rPr lang="en-AU" dirty="0" smtClean="0"/>
              <a:t>Importance of explaining why to client </a:t>
            </a:r>
          </a:p>
          <a:p>
            <a:pPr lvl="2"/>
            <a:r>
              <a:rPr lang="en-AU" dirty="0" smtClean="0"/>
              <a:t>Consent</a:t>
            </a:r>
          </a:p>
          <a:p>
            <a:pPr lvl="2"/>
            <a:r>
              <a:rPr lang="en-AU" dirty="0" smtClean="0"/>
              <a:t>Caseworker involvement to ensure client understanding</a:t>
            </a:r>
          </a:p>
          <a:p>
            <a:pPr>
              <a:buNone/>
            </a:pPr>
            <a:endParaRPr lang="en-AU" sz="1100" dirty="0" smtClean="0"/>
          </a:p>
          <a:p>
            <a:r>
              <a:rPr lang="en-AU" b="1" dirty="0" smtClean="0"/>
              <a:t>Nurture formal &amp; informal collaborations </a:t>
            </a:r>
          </a:p>
          <a:p>
            <a:pPr lvl="1"/>
            <a:r>
              <a:rPr lang="en-AU" dirty="0" smtClean="0"/>
              <a:t>BEST PRACTICE: Know &amp; understand role of services within your region</a:t>
            </a:r>
          </a:p>
          <a:p>
            <a:pPr lvl="1"/>
            <a:r>
              <a:rPr lang="en-AU" dirty="0" smtClean="0"/>
              <a:t>Regular contact to review, discuss, improve referral process , collaboration etc.</a:t>
            </a:r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  <p:pic>
        <p:nvPicPr>
          <p:cNvPr id="5" name="Picture 4" descr="circle of hand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356992"/>
            <a:ext cx="21526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620688"/>
          <a:ext cx="8712968" cy="603110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87810"/>
                <a:gridCol w="6825158"/>
              </a:tblGrid>
              <a:tr h="149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Homelessness and Tenancy Issues</a:t>
                      </a:r>
                    </a:p>
                    <a:p>
                      <a:endParaRPr kumimoji="0" lang="en-AU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/>
                      <a:r>
                        <a:rPr lang="en-AU" dirty="0" smtClean="0"/>
                        <a:t>QPILCH Homeless Person Legal Clinic (HPLC)</a:t>
                      </a:r>
                    </a:p>
                    <a:p>
                      <a:pPr lvl="2">
                        <a:buNone/>
                      </a:pPr>
                      <a:r>
                        <a:rPr lang="en-AU" dirty="0" smtClean="0">
                          <a:hlinkClick r:id="rId3"/>
                        </a:rPr>
                        <a:t>http://www.qpilch.org.au/cms/page.asp?ID=60736</a:t>
                      </a:r>
                      <a:r>
                        <a:rPr lang="en-AU" dirty="0" smtClean="0"/>
                        <a:t> </a:t>
                      </a:r>
                    </a:p>
                    <a:p>
                      <a:pPr marL="354013" lvl="1" indent="0"/>
                      <a:r>
                        <a:rPr lang="en-AU" dirty="0" smtClean="0"/>
                        <a:t>Queensland </a:t>
                      </a:r>
                      <a:r>
                        <a:rPr lang="en-AU" dirty="0" err="1" smtClean="0"/>
                        <a:t>Statewide</a:t>
                      </a:r>
                      <a:r>
                        <a:rPr lang="en-AU" dirty="0" smtClean="0"/>
                        <a:t> Tenants’ Advice and Referral Service (QSTARS)  1300 744 263 </a:t>
                      </a:r>
                    </a:p>
                    <a:p>
                      <a:pPr marL="530225" lvl="2" indent="0"/>
                      <a:r>
                        <a:rPr lang="en-AU" dirty="0" smtClean="0"/>
                        <a:t>Provides all QLD renters with high quality, free, independent tenant advisory services that assist tenants to manage &amp; sustain their</a:t>
                      </a:r>
                      <a:r>
                        <a:rPr lang="en-AU" baseline="0" dirty="0" smtClean="0"/>
                        <a:t> t</a:t>
                      </a:r>
                      <a:r>
                        <a:rPr lang="en-AU" dirty="0" smtClean="0"/>
                        <a:t>enancy. </a:t>
                      </a:r>
                      <a:endParaRPr lang="en-AU" b="0" dirty="0" smtClean="0"/>
                    </a:p>
                  </a:txBody>
                  <a:tcPr/>
                </a:tc>
              </a:tr>
              <a:tr h="1022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Mental Health Law Issues &amp;/or </a:t>
                      </a:r>
                      <a:br>
                        <a:rPr kumimoji="0" lang="en-A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A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Debt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/>
                      <a:r>
                        <a:rPr lang="en-AU" dirty="0" smtClean="0"/>
                        <a:t>Specialist Mental Health Legal Services – </a:t>
                      </a:r>
                    </a:p>
                    <a:p>
                      <a:pPr lvl="2"/>
                      <a:r>
                        <a:rPr lang="en-AU" dirty="0" smtClean="0"/>
                        <a:t>QAI </a:t>
                      </a:r>
                      <a:r>
                        <a:rPr lang="en-AU" dirty="0" smtClean="0">
                          <a:hlinkClick r:id="rId4"/>
                        </a:rPr>
                        <a:t>–</a:t>
                      </a:r>
                      <a:r>
                        <a:rPr lang="en-AU" dirty="0" smtClean="0"/>
                        <a:t> Mental Health Legal Service </a:t>
                      </a:r>
                      <a:r>
                        <a:rPr lang="en-AU" dirty="0" err="1" smtClean="0">
                          <a:hlinkClick r:id="rId4"/>
                        </a:rPr>
                        <a:t>www.qai.org.au</a:t>
                      </a:r>
                      <a:r>
                        <a:rPr lang="en-AU" dirty="0" smtClean="0"/>
                        <a:t> </a:t>
                      </a:r>
                    </a:p>
                    <a:p>
                      <a:pPr lvl="2"/>
                      <a:r>
                        <a:rPr lang="en-AU" dirty="0" smtClean="0"/>
                        <a:t>QPILCH – Mental</a:t>
                      </a:r>
                      <a:r>
                        <a:rPr lang="en-AU" baseline="0" dirty="0" smtClean="0"/>
                        <a:t> Health Law Practice</a:t>
                      </a:r>
                      <a:r>
                        <a:rPr lang="en-AU" dirty="0" smtClean="0"/>
                        <a:t>  </a:t>
                      </a:r>
                      <a:r>
                        <a:rPr lang="en-AU" dirty="0" err="1" smtClean="0">
                          <a:hlinkClick r:id="rId5"/>
                        </a:rPr>
                        <a:t>www.qpilch.org.au</a:t>
                      </a:r>
                      <a:r>
                        <a:rPr lang="en-AU" dirty="0" smtClean="0"/>
                        <a:t> </a:t>
                      </a:r>
                    </a:p>
                  </a:txBody>
                  <a:tcPr/>
                </a:tc>
              </a:tr>
              <a:tr h="149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Domestic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Legal Aid Queensland </a:t>
                      </a:r>
                      <a:r>
                        <a:rPr lang="en-AU" dirty="0" smtClean="0">
                          <a:hlinkClick r:id="rId6"/>
                        </a:rPr>
                        <a:t>http://www.legalaid.qld.gov.au/Find-legal-information/Relationships-and-children/Domestic-and-family-violence</a:t>
                      </a:r>
                      <a:r>
                        <a:rPr lang="en-AU" dirty="0" smtClean="0"/>
                        <a:t> </a:t>
                      </a:r>
                    </a:p>
                    <a:p>
                      <a:r>
                        <a:rPr lang="en-AU" dirty="0" smtClean="0"/>
                        <a:t>Women’s Legal Service   </a:t>
                      </a:r>
                      <a:r>
                        <a:rPr lang="en-AU" dirty="0" err="1" smtClean="0">
                          <a:hlinkClick r:id="rId7"/>
                        </a:rPr>
                        <a:t>www.wlsq.org.au</a:t>
                      </a:r>
                      <a:r>
                        <a:rPr lang="en-AU" dirty="0" smtClean="0"/>
                        <a:t> </a:t>
                      </a:r>
                    </a:p>
                    <a:p>
                      <a:r>
                        <a:rPr lang="en-AU" dirty="0" smtClean="0"/>
                        <a:t>QLS Guidelines – </a:t>
                      </a:r>
                      <a:r>
                        <a:rPr lang="en-AU" dirty="0" smtClean="0">
                          <a:hlinkClick r:id="rId8"/>
                        </a:rPr>
                        <a:t>http://www.qls.com.au/For_the_profession/Advocacy/Domestic_and_Family_Violence_Best_Practice_Guidelines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125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</a:t>
                      </a:r>
                    </a:p>
                    <a:p>
                      <a:endParaRPr kumimoji="0" lang="en-AU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/>
                      <a:r>
                        <a:rPr lang="en-AU" dirty="0" smtClean="0"/>
                        <a:t>Health Justice Partnerships (HJP)</a:t>
                      </a:r>
                    </a:p>
                    <a:p>
                      <a:pPr marL="354013" lvl="2" indent="0"/>
                      <a:r>
                        <a:rPr lang="en-AU" dirty="0" smtClean="0"/>
                        <a:t>Brisbane:  QPILCH Health and Advisory Legal Clinics (HALC) </a:t>
                      </a:r>
                      <a:r>
                        <a:rPr lang="en-AU" dirty="0" smtClean="0">
                          <a:hlinkClick r:id="rId9"/>
                        </a:rPr>
                        <a:t>http://www.qpilch.org.au/cms/page.asp?ID=61014</a:t>
                      </a:r>
                      <a:r>
                        <a:rPr lang="en-AU" dirty="0" smtClean="0"/>
                        <a:t> </a:t>
                      </a:r>
                    </a:p>
                    <a:p>
                      <a:pPr marL="88900" lvl="2" indent="0"/>
                      <a:r>
                        <a:rPr lang="en-AU" b="1" dirty="0" smtClean="0"/>
                        <a:t>Find your local HJP  </a:t>
                      </a:r>
                      <a:r>
                        <a:rPr lang="en-AU" dirty="0" smtClean="0">
                          <a:hlinkClick r:id="rId10"/>
                        </a:rPr>
                        <a:t>https://healthjustice.org.au/where-is-my-local-hjp/</a:t>
                      </a:r>
                      <a:r>
                        <a:rPr lang="en-AU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886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000" b="1" dirty="0" smtClean="0"/>
              <a:t>Clients often experience severe mental illness + </a:t>
            </a:r>
            <a:r>
              <a:rPr lang="en-AU" sz="1600" b="1" i="1" dirty="0" smtClean="0"/>
              <a:t>(for </a:t>
            </a:r>
            <a:r>
              <a:rPr lang="en-AU" sz="1600" b="1" i="1" dirty="0" err="1" smtClean="0"/>
              <a:t>eg</a:t>
            </a:r>
            <a:r>
              <a:rPr lang="en-AU" sz="1600" b="1" i="1" dirty="0" smtClean="0"/>
              <a:t>) </a:t>
            </a:r>
            <a:endParaRPr lang="en-AU" sz="2000" b="1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772400" cy="1143000"/>
          </a:xfrm>
        </p:spPr>
        <p:txBody>
          <a:bodyPr/>
          <a:lstStyle/>
          <a:p>
            <a:r>
              <a:rPr lang="en-AU" sz="4800" b="1" dirty="0" smtClean="0"/>
              <a:t>Diagnostic</a:t>
            </a:r>
            <a:r>
              <a:rPr lang="en-AU" dirty="0" smtClean="0"/>
              <a:t> </a:t>
            </a:r>
            <a:r>
              <a:rPr lang="en-AU" sz="4800" b="1" dirty="0" smtClean="0"/>
              <a:t>tools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568952" cy="5256584"/>
          </a:xfrm>
        </p:spPr>
        <p:txBody>
          <a:bodyPr>
            <a:normAutofit/>
          </a:bodyPr>
          <a:lstStyle/>
          <a:p>
            <a:r>
              <a:rPr lang="en-AU" dirty="0" smtClean="0"/>
              <a:t>Client:  Multiple </a:t>
            </a:r>
            <a:r>
              <a:rPr lang="en-AU" dirty="0" smtClean="0"/>
              <a:t>and complex </a:t>
            </a:r>
            <a:r>
              <a:rPr lang="en-AU" dirty="0" smtClean="0"/>
              <a:t>issues + severe Mental Illness</a:t>
            </a:r>
            <a:endParaRPr lang="en-AU" dirty="0" smtClean="0"/>
          </a:p>
          <a:p>
            <a:pPr lvl="1"/>
            <a:r>
              <a:rPr lang="en-AU" dirty="0" smtClean="0"/>
              <a:t>Importance of identifying actual legal need </a:t>
            </a:r>
            <a:r>
              <a:rPr lang="en-AU" dirty="0" smtClean="0"/>
              <a:t>&amp; all client </a:t>
            </a:r>
            <a:r>
              <a:rPr lang="en-AU" dirty="0" smtClean="0"/>
              <a:t>needs</a:t>
            </a:r>
          </a:p>
          <a:p>
            <a:endParaRPr lang="en-AU" b="1" dirty="0" smtClean="0">
              <a:solidFill>
                <a:srgbClr val="002060"/>
              </a:solidFill>
            </a:endParaRPr>
          </a:p>
          <a:p>
            <a:r>
              <a:rPr lang="en-AU" b="1" dirty="0" smtClean="0">
                <a:solidFill>
                  <a:srgbClr val="002060"/>
                </a:solidFill>
              </a:rPr>
              <a:t>Legal </a:t>
            </a:r>
            <a:r>
              <a:rPr lang="en-AU" b="1" dirty="0" smtClean="0">
                <a:solidFill>
                  <a:srgbClr val="002060"/>
                </a:solidFill>
              </a:rPr>
              <a:t>Health Check </a:t>
            </a:r>
            <a:r>
              <a:rPr lang="en-AU" dirty="0" smtClean="0">
                <a:solidFill>
                  <a:srgbClr val="002060"/>
                </a:solidFill>
              </a:rPr>
              <a:t>(LHC)</a:t>
            </a:r>
          </a:p>
          <a:p>
            <a:pPr lvl="1"/>
            <a:r>
              <a:rPr lang="en-AU" dirty="0" smtClean="0"/>
              <a:t>The LHC identifies </a:t>
            </a:r>
            <a:r>
              <a:rPr lang="en-AU" dirty="0" smtClean="0"/>
              <a:t>potential/actual </a:t>
            </a:r>
            <a:r>
              <a:rPr lang="en-AU" dirty="0" smtClean="0"/>
              <a:t>legal need. </a:t>
            </a:r>
          </a:p>
          <a:p>
            <a:pPr lvl="1"/>
            <a:r>
              <a:rPr lang="en-AU" dirty="0" smtClean="0"/>
              <a:t>View the training module at </a:t>
            </a:r>
            <a:r>
              <a:rPr lang="en-AU" dirty="0" err="1" smtClean="0">
                <a:hlinkClick r:id="rId4"/>
              </a:rPr>
              <a:t>www.legalhealthcheck.org.au</a:t>
            </a:r>
            <a:r>
              <a:rPr lang="en-AU" dirty="0" smtClean="0"/>
              <a:t> </a:t>
            </a:r>
          </a:p>
          <a:p>
            <a:pPr lvl="1"/>
            <a:r>
              <a:rPr lang="en-AU" b="1" i="1" dirty="0" smtClean="0"/>
              <a:t>LHC Tools</a:t>
            </a:r>
          </a:p>
          <a:p>
            <a:pPr lvl="2"/>
            <a:r>
              <a:rPr lang="en-AU" dirty="0" smtClean="0"/>
              <a:t>[1] </a:t>
            </a:r>
            <a:r>
              <a:rPr lang="en-AU" b="1" dirty="0" smtClean="0"/>
              <a:t>Mental </a:t>
            </a:r>
            <a:r>
              <a:rPr lang="en-AU" b="1" dirty="0" smtClean="0"/>
              <a:t>Health </a:t>
            </a:r>
            <a:r>
              <a:rPr lang="en-AU" b="1" dirty="0" smtClean="0"/>
              <a:t>    </a:t>
            </a:r>
            <a:r>
              <a:rPr lang="en-AU" dirty="0" smtClean="0"/>
              <a:t>[2] Basic      [3]  Youth    [4] Newly arrived    [5] Housing</a:t>
            </a:r>
            <a:endParaRPr lang="en-AU" dirty="0" smtClean="0"/>
          </a:p>
          <a:p>
            <a:pPr lvl="1"/>
            <a:r>
              <a:rPr lang="en-AU" dirty="0" smtClean="0"/>
              <a:t>LHC Postcard </a:t>
            </a:r>
          </a:p>
          <a:p>
            <a:pPr>
              <a:buNone/>
            </a:pPr>
            <a:endParaRPr lang="en-AU" sz="1000" dirty="0" smtClean="0"/>
          </a:p>
          <a:p>
            <a:pPr>
              <a:buNone/>
            </a:pPr>
            <a:r>
              <a:rPr lang="en-AU" dirty="0" smtClean="0"/>
              <a:t>BEST </a:t>
            </a:r>
            <a:r>
              <a:rPr lang="en-AU" dirty="0" smtClean="0"/>
              <a:t>PRACTICE:</a:t>
            </a:r>
          </a:p>
          <a:p>
            <a:r>
              <a:rPr lang="en-AU" dirty="0" smtClean="0"/>
              <a:t>Use tool as guide &amp; a conversation starter with </a:t>
            </a:r>
            <a:r>
              <a:rPr lang="en-AU" dirty="0" smtClean="0"/>
              <a:t>client</a:t>
            </a:r>
            <a:endParaRPr lang="en-AU" dirty="0" smtClean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35280" cy="1156990"/>
          </a:xfrm>
        </p:spPr>
        <p:txBody>
          <a:bodyPr>
            <a:normAutofit/>
          </a:bodyPr>
          <a:lstStyle/>
          <a:p>
            <a:r>
              <a:rPr lang="en-AU" sz="4800" b="1" dirty="0" smtClean="0"/>
              <a:t>Approach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140968"/>
            <a:ext cx="8640960" cy="3429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BEST PRACTICE:  </a:t>
            </a:r>
          </a:p>
          <a:p>
            <a:r>
              <a:rPr lang="en-AU" b="1" dirty="0" smtClean="0"/>
              <a:t>Non-adversarial </a:t>
            </a:r>
            <a:r>
              <a:rPr lang="en-AU" b="1" dirty="0" smtClean="0"/>
              <a:t>approach </a:t>
            </a:r>
            <a:r>
              <a:rPr lang="en-AU" dirty="0" smtClean="0"/>
              <a:t>when collaborating</a:t>
            </a:r>
          </a:p>
          <a:p>
            <a:endParaRPr lang="en-AU" dirty="0" smtClean="0"/>
          </a:p>
          <a:p>
            <a:r>
              <a:rPr lang="en-AU" dirty="0" smtClean="0"/>
              <a:t>Client </a:t>
            </a:r>
            <a:r>
              <a:rPr lang="en-AU" dirty="0" smtClean="0"/>
              <a:t>centred, </a:t>
            </a:r>
            <a:r>
              <a:rPr lang="en-AU" b="1" dirty="0" smtClean="0"/>
              <a:t>holistic</a:t>
            </a:r>
            <a:r>
              <a:rPr lang="en-AU" dirty="0" smtClean="0"/>
              <a:t>, recovery-oriented approach</a:t>
            </a:r>
          </a:p>
          <a:p>
            <a:endParaRPr lang="en-AU" dirty="0" smtClean="0"/>
          </a:p>
          <a:p>
            <a:r>
              <a:rPr lang="en-AU" dirty="0" smtClean="0"/>
              <a:t>Consider </a:t>
            </a:r>
            <a:r>
              <a:rPr lang="en-AU" dirty="0" smtClean="0"/>
              <a:t>Walsh article – feminist legal approach</a:t>
            </a:r>
          </a:p>
          <a:p>
            <a:pPr lvl="1"/>
            <a:r>
              <a:rPr lang="en-AU" b="1" i="1" dirty="0" smtClean="0"/>
              <a:t>Empowerment, partnership, and acknowledgement 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412776"/>
            <a:ext cx="864096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Shift</a:t>
            </a:r>
            <a:r>
              <a:rPr kumimoji="0" lang="en-A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focus </a:t>
            </a:r>
            <a:r>
              <a:rPr kumimoji="0" lang="en-A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lawyer-centric model of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service-delivery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AU" sz="2600" dirty="0" smtClean="0"/>
              <a:t>Focus </a:t>
            </a:r>
            <a:r>
              <a:rPr lang="en-AU" sz="2600" dirty="0" err="1" smtClean="0"/>
              <a:t>f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lawyers </a:t>
            </a:r>
            <a:r>
              <a:rPr kumimoji="0" lang="en-A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develop collaborative practice skills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AU" sz="2600" dirty="0" smtClean="0"/>
              <a:t>in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increase access to justice for this vulnerable client group. </a:t>
            </a:r>
            <a:endParaRPr kumimoji="0" lang="en-A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whole-pers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052736"/>
            <a:ext cx="5498926" cy="50175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-171400"/>
            <a:ext cx="8435280" cy="115699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</a:t>
            </a: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QPILCH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7008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Holistic</a:t>
            </a:r>
            <a:endParaRPr lang="en-A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Client-Centred</a:t>
            </a:r>
            <a:endParaRPr lang="en-A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11247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 smtClean="0"/>
              <a:t>Recovery Oriented</a:t>
            </a:r>
            <a:endParaRPr lang="en-A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17008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 smtClean="0"/>
              <a:t>Collaborative</a:t>
            </a:r>
            <a:endParaRPr lang="en-A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2373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C00000"/>
                </a:solidFill>
              </a:rPr>
              <a:t>View the client as an individual – not as a mental illness</a:t>
            </a:r>
            <a:endParaRPr lang="en-A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1143000"/>
          </a:xfrm>
        </p:spPr>
        <p:txBody>
          <a:bodyPr/>
          <a:lstStyle/>
          <a:p>
            <a:r>
              <a:rPr lang="en-AU" sz="4800" b="1" dirty="0" smtClean="0"/>
              <a:t>Client</a:t>
            </a:r>
            <a:r>
              <a:rPr lang="en-AU" dirty="0" smtClean="0"/>
              <a:t> </a:t>
            </a:r>
            <a:r>
              <a:rPr lang="en-AU" sz="4800" b="1" dirty="0" smtClean="0"/>
              <a:t>Support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352928" cy="5077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BEST </a:t>
            </a:r>
            <a:r>
              <a:rPr lang="en-AU" dirty="0" smtClean="0"/>
              <a:t>PRACTICE</a:t>
            </a:r>
          </a:p>
          <a:p>
            <a:r>
              <a:rPr lang="en-AU" dirty="0" smtClean="0"/>
              <a:t>Standar</a:t>
            </a:r>
            <a:r>
              <a:rPr lang="en-AU" dirty="0" smtClean="0"/>
              <a:t>d practice – L</a:t>
            </a:r>
            <a:r>
              <a:rPr lang="en-AU" dirty="0" smtClean="0"/>
              <a:t>awyer </a:t>
            </a:r>
            <a:r>
              <a:rPr lang="en-AU" dirty="0" smtClean="0"/>
              <a:t>to </a:t>
            </a:r>
            <a:r>
              <a:rPr lang="en-AU" dirty="0" smtClean="0"/>
              <a:t>seek client consent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Communicate </a:t>
            </a:r>
            <a:r>
              <a:rPr lang="en-AU" dirty="0" smtClean="0"/>
              <a:t>openly, honestly, and </a:t>
            </a:r>
            <a:r>
              <a:rPr lang="en-AU" dirty="0" smtClean="0"/>
              <a:t>clearly to both parties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Explain </a:t>
            </a:r>
            <a:r>
              <a:rPr lang="en-AU" dirty="0" smtClean="0"/>
              <a:t>lawyer role and obligation to act on instructions of client – even if support does not think it is in best interests of client</a:t>
            </a:r>
          </a:p>
          <a:p>
            <a:endParaRPr lang="en-AU" dirty="0" smtClean="0"/>
          </a:p>
          <a:p>
            <a:r>
              <a:rPr lang="en-AU" dirty="0" smtClean="0"/>
              <a:t>Communication </a:t>
            </a:r>
            <a:r>
              <a:rPr lang="en-AU" dirty="0" smtClean="0"/>
              <a:t>Strategies</a:t>
            </a:r>
          </a:p>
          <a:p>
            <a:pPr lvl="1"/>
            <a:r>
              <a:rPr lang="en-AU" dirty="0" smtClean="0"/>
              <a:t>Caseworkers</a:t>
            </a:r>
          </a:p>
          <a:p>
            <a:pPr lvl="1"/>
            <a:r>
              <a:rPr lang="en-AU" dirty="0" smtClean="0"/>
              <a:t>Other partners / agencies  where relevant and consent provided </a:t>
            </a:r>
          </a:p>
          <a:p>
            <a:endParaRPr lang="en-AU" b="1" dirty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712968" cy="1143000"/>
          </a:xfrm>
        </p:spPr>
        <p:txBody>
          <a:bodyPr>
            <a:normAutofit/>
          </a:bodyPr>
          <a:lstStyle/>
          <a:p>
            <a:r>
              <a:rPr lang="en-AU" sz="4800" b="1" dirty="0" smtClean="0"/>
              <a:t>Take home messages … 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496944" cy="56886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AU" sz="3800" dirty="0" smtClean="0"/>
              <a:t>Lawyers:  </a:t>
            </a:r>
            <a:r>
              <a:rPr lang="en-AU" sz="3800" b="1" dirty="0" smtClean="0"/>
              <a:t>Self-reflect </a:t>
            </a:r>
            <a:r>
              <a:rPr lang="en-AU" sz="3800" dirty="0" smtClean="0"/>
              <a:t>– practice, approach, communication style, skills</a:t>
            </a:r>
          </a:p>
          <a:p>
            <a:pPr>
              <a:lnSpc>
                <a:spcPct val="120000"/>
              </a:lnSpc>
            </a:pPr>
            <a:r>
              <a:rPr lang="en-AU" sz="3800" b="1" dirty="0" smtClean="0"/>
              <a:t>A</a:t>
            </a:r>
            <a:r>
              <a:rPr lang="en-AU" sz="3800" b="1" dirty="0" smtClean="0"/>
              <a:t>cknowledge</a:t>
            </a:r>
            <a:r>
              <a:rPr lang="en-AU" sz="3800" dirty="0" smtClean="0"/>
              <a:t> </a:t>
            </a:r>
            <a:r>
              <a:rPr lang="en-AU" sz="3800" dirty="0" smtClean="0"/>
              <a:t>client group often severe mental illness with multiple/complex needs + disadvantaged &amp; vulnerable</a:t>
            </a:r>
            <a:endParaRPr lang="en-AU" sz="3800" dirty="0" smtClean="0"/>
          </a:p>
          <a:p>
            <a:pPr>
              <a:lnSpc>
                <a:spcPct val="120000"/>
              </a:lnSpc>
            </a:pPr>
            <a:r>
              <a:rPr lang="en-AU" sz="3800" b="1" dirty="0" smtClean="0"/>
              <a:t>Encourage, empower, &amp; effect change </a:t>
            </a:r>
            <a:r>
              <a:rPr lang="en-AU" sz="3800" dirty="0" smtClean="0"/>
              <a:t>if possible (CLC &amp; Client level)</a:t>
            </a:r>
          </a:p>
          <a:p>
            <a:pPr>
              <a:lnSpc>
                <a:spcPct val="120000"/>
              </a:lnSpc>
            </a:pPr>
            <a:r>
              <a:rPr lang="en-AU" sz="3800" b="1" dirty="0" smtClean="0"/>
              <a:t>Reprioritise to create access </a:t>
            </a:r>
            <a:r>
              <a:rPr lang="en-AU" sz="3800" dirty="0" smtClean="0"/>
              <a:t>/ increase access to justice</a:t>
            </a:r>
          </a:p>
          <a:p>
            <a:pPr>
              <a:lnSpc>
                <a:spcPct val="120000"/>
              </a:lnSpc>
            </a:pPr>
            <a:r>
              <a:rPr lang="en-AU" sz="3800" dirty="0" smtClean="0"/>
              <a:t>Understand mental illness &amp; its impacts + consider </a:t>
            </a:r>
            <a:r>
              <a:rPr lang="en-AU" sz="3800" b="1" dirty="0" smtClean="0"/>
              <a:t>trauma informed practice</a:t>
            </a:r>
          </a:p>
          <a:p>
            <a:pPr lvl="1">
              <a:lnSpc>
                <a:spcPct val="120000"/>
              </a:lnSpc>
            </a:pPr>
            <a:r>
              <a:rPr lang="en-AU" sz="3800" dirty="0" smtClean="0"/>
              <a:t>Treat each client as an </a:t>
            </a:r>
            <a:r>
              <a:rPr lang="en-AU" sz="3800" b="1" dirty="0" smtClean="0"/>
              <a:t>individual</a:t>
            </a:r>
            <a:r>
              <a:rPr lang="en-AU" sz="3800" dirty="0" smtClean="0"/>
              <a:t> – what affects one may not affect another</a:t>
            </a:r>
          </a:p>
          <a:p>
            <a:pPr>
              <a:lnSpc>
                <a:spcPct val="120000"/>
              </a:lnSpc>
            </a:pPr>
            <a:r>
              <a:rPr lang="en-AU" sz="3800" dirty="0" smtClean="0"/>
              <a:t>Identify and address </a:t>
            </a:r>
            <a:r>
              <a:rPr lang="en-AU" sz="3800" b="1" dirty="0" smtClean="0"/>
              <a:t>actual legal need</a:t>
            </a:r>
            <a:r>
              <a:rPr lang="en-AU" sz="3800" dirty="0" smtClean="0"/>
              <a:t>/</a:t>
            </a:r>
            <a:r>
              <a:rPr lang="en-AU" sz="3800" dirty="0" err="1" smtClean="0"/>
              <a:t>s</a:t>
            </a:r>
            <a:r>
              <a:rPr lang="en-AU" sz="3800" dirty="0" smtClean="0"/>
              <a:t> and non-legal need/</a:t>
            </a:r>
            <a:r>
              <a:rPr lang="en-AU" sz="3800" dirty="0" err="1" smtClean="0"/>
              <a:t>s</a:t>
            </a:r>
            <a:endParaRPr lang="en-AU" sz="3800" dirty="0" smtClean="0"/>
          </a:p>
          <a:p>
            <a:pPr lvl="1">
              <a:lnSpc>
                <a:spcPct val="120000"/>
              </a:lnSpc>
            </a:pPr>
            <a:r>
              <a:rPr lang="en-AU" sz="3800" dirty="0" smtClean="0"/>
              <a:t>Utilise </a:t>
            </a:r>
            <a:r>
              <a:rPr lang="en-AU" sz="3800" dirty="0" smtClean="0"/>
              <a:t>Legal Health Check</a:t>
            </a:r>
          </a:p>
          <a:p>
            <a:pPr>
              <a:lnSpc>
                <a:spcPct val="120000"/>
              </a:lnSpc>
            </a:pPr>
            <a:r>
              <a:rPr lang="en-AU" sz="3800" b="1" dirty="0" smtClean="0"/>
              <a:t>Focus on partnerships + Collaborative </a:t>
            </a:r>
            <a:r>
              <a:rPr lang="en-AU" sz="3800" b="1" dirty="0" smtClean="0"/>
              <a:t>practice</a:t>
            </a:r>
          </a:p>
          <a:p>
            <a:pPr lvl="1">
              <a:lnSpc>
                <a:spcPct val="120000"/>
              </a:lnSpc>
            </a:pPr>
            <a:r>
              <a:rPr lang="en-AU" sz="3800" dirty="0" smtClean="0"/>
              <a:t>Know the services / professionals to link with</a:t>
            </a:r>
          </a:p>
          <a:p>
            <a:pPr lvl="1">
              <a:lnSpc>
                <a:spcPct val="120000"/>
              </a:lnSpc>
            </a:pPr>
            <a:r>
              <a:rPr lang="en-AU" sz="3800" dirty="0" smtClean="0"/>
              <a:t>Non-adversarial, client-centred approach </a:t>
            </a:r>
          </a:p>
          <a:p>
            <a:pPr lvl="1">
              <a:lnSpc>
                <a:spcPct val="120000"/>
              </a:lnSpc>
            </a:pPr>
            <a:r>
              <a:rPr lang="en-AU" sz="3800" dirty="0" smtClean="0"/>
              <a:t>Link with services to address client needs</a:t>
            </a:r>
            <a:endParaRPr lang="en-AU" sz="3800" dirty="0" smtClean="0"/>
          </a:p>
          <a:p>
            <a:pPr>
              <a:lnSpc>
                <a:spcPct val="120000"/>
              </a:lnSpc>
            </a:pPr>
            <a:r>
              <a:rPr lang="en-AU" sz="3800" dirty="0" smtClean="0"/>
              <a:t>Client support often important part of recovery proces</a:t>
            </a:r>
            <a:r>
              <a:rPr lang="en-AU" sz="3800" dirty="0" smtClean="0"/>
              <a:t>s </a:t>
            </a:r>
            <a:endParaRPr lang="en-AU" sz="3800" dirty="0" smtClean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63272" cy="1156990"/>
          </a:xfrm>
        </p:spPr>
        <p:txBody>
          <a:bodyPr>
            <a:normAutofit/>
          </a:bodyPr>
          <a:lstStyle/>
          <a:p>
            <a:r>
              <a:rPr lang="en-AU" sz="4800" b="1" dirty="0" smtClean="0"/>
              <a:t>Watch this space!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40960" cy="5877272"/>
          </a:xfrm>
        </p:spPr>
        <p:txBody>
          <a:bodyPr>
            <a:normAutofit/>
          </a:bodyPr>
          <a:lstStyle/>
          <a:p>
            <a:r>
              <a:rPr lang="en-AU" b="1" dirty="0" smtClean="0"/>
              <a:t>Queensland </a:t>
            </a:r>
            <a:r>
              <a:rPr lang="en-AU" b="1" dirty="0" err="1" smtClean="0"/>
              <a:t>Roadshow</a:t>
            </a:r>
            <a:r>
              <a:rPr lang="en-AU" dirty="0" smtClean="0"/>
              <a:t> – Face-to-face </a:t>
            </a:r>
            <a:r>
              <a:rPr lang="en-AU" dirty="0" smtClean="0"/>
              <a:t>training </a:t>
            </a:r>
            <a:r>
              <a:rPr lang="en-AU" dirty="0" smtClean="0"/>
              <a:t>sessions</a:t>
            </a:r>
            <a:endParaRPr lang="en-AU" dirty="0" smtClean="0"/>
          </a:p>
          <a:p>
            <a:pPr lvl="1"/>
            <a:r>
              <a:rPr lang="en-AU" dirty="0" smtClean="0"/>
              <a:t>Cairns, Townsville, Sunshine Coast, Gold Coast</a:t>
            </a:r>
          </a:p>
          <a:p>
            <a:endParaRPr lang="en-AU" sz="1000" dirty="0" smtClean="0"/>
          </a:p>
          <a:p>
            <a:r>
              <a:rPr lang="en-AU" b="1" dirty="0" smtClean="0"/>
              <a:t>Webpage launch </a:t>
            </a:r>
            <a:r>
              <a:rPr lang="en-AU" dirty="0" smtClean="0"/>
              <a:t>in November 2016	</a:t>
            </a:r>
          </a:p>
          <a:p>
            <a:pPr lvl="1"/>
            <a:r>
              <a:rPr lang="en-AU" dirty="0" smtClean="0"/>
              <a:t>Access will be via QPILCH webpage </a:t>
            </a:r>
            <a:r>
              <a:rPr lang="en-AU" dirty="0" err="1" smtClean="0">
                <a:hlinkClick r:id="rId3"/>
              </a:rPr>
              <a:t>www.qpilch.org.au</a:t>
            </a:r>
            <a:r>
              <a:rPr lang="en-AU" dirty="0" smtClean="0"/>
              <a:t> </a:t>
            </a:r>
          </a:p>
          <a:p>
            <a:pPr lvl="2"/>
            <a:r>
              <a:rPr lang="en-AU" dirty="0" smtClean="0"/>
              <a:t>Guidelines and training package</a:t>
            </a:r>
          </a:p>
          <a:p>
            <a:pPr lvl="2"/>
            <a:r>
              <a:rPr lang="en-AU" dirty="0" smtClean="0"/>
              <a:t>Online learning videos</a:t>
            </a:r>
          </a:p>
          <a:p>
            <a:pPr lvl="2"/>
            <a:r>
              <a:rPr lang="en-AU" dirty="0" smtClean="0"/>
              <a:t>Fact sheets</a:t>
            </a:r>
          </a:p>
          <a:p>
            <a:pPr lvl="2"/>
            <a:r>
              <a:rPr lang="en-AU" dirty="0" smtClean="0"/>
              <a:t>Links to existing resources </a:t>
            </a:r>
          </a:p>
          <a:p>
            <a:endParaRPr lang="en-AU" sz="1000" dirty="0" smtClean="0"/>
          </a:p>
          <a:p>
            <a:r>
              <a:rPr lang="en-AU" dirty="0" smtClean="0"/>
              <a:t> Implementation of </a:t>
            </a:r>
            <a:r>
              <a:rPr lang="en-AU" b="1" dirty="0" smtClean="0"/>
              <a:t>new mental health act legislation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dirty="0" smtClean="0"/>
              <a:t>– </a:t>
            </a:r>
            <a:r>
              <a:rPr lang="en-AU" dirty="0" smtClean="0"/>
              <a:t>March 2017</a:t>
            </a:r>
          </a:p>
          <a:p>
            <a:pPr lvl="1"/>
            <a:r>
              <a:rPr lang="en-AU" dirty="0" smtClean="0"/>
              <a:t>More information</a:t>
            </a:r>
            <a:br>
              <a:rPr lang="en-AU" dirty="0" smtClean="0"/>
            </a:br>
            <a:r>
              <a:rPr lang="en-AU" dirty="0" smtClean="0">
                <a:solidFill>
                  <a:srgbClr val="0000CC"/>
                </a:solidFill>
                <a:hlinkClick r:id="rId4"/>
              </a:rPr>
              <a:t>https://www.health.qld.gov.au/clinical-practice/guidelines-procedures/clinical-staff/mental-health/act/2016/default.asp</a:t>
            </a:r>
            <a:endParaRPr lang="en-AU" dirty="0">
              <a:solidFill>
                <a:srgbClr val="0000CC"/>
              </a:solidFill>
            </a:endParaRPr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772400" cy="1143000"/>
          </a:xfrm>
        </p:spPr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pic>
        <p:nvPicPr>
          <p:cNvPr id="1026" name="Picture 2" descr="C:\Users\Secondee2\AppData\Local\Microsoft\Windows\Temporary Internet Files\Content.IE5\83MNOQVF\question_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/>
              <a:t>Best practice in collaborative service delivery – mental health law</a:t>
            </a:r>
            <a:endParaRPr lang="en-AU" sz="3200" dirty="0"/>
          </a:p>
        </p:txBody>
      </p:sp>
      <p:pic>
        <p:nvPicPr>
          <p:cNvPr id="5" name="Picture 4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301208"/>
            <a:ext cx="1152128" cy="1320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en-AU" sz="5400" b="1" dirty="0" smtClean="0"/>
              <a:t>Panel Introductions</a:t>
            </a:r>
            <a:endParaRPr lang="en-AU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195896" cy="5221560"/>
          </a:xfrm>
        </p:spPr>
        <p:txBody>
          <a:bodyPr>
            <a:normAutofit/>
          </a:bodyPr>
          <a:lstStyle/>
          <a:p>
            <a:r>
              <a:rPr lang="en-AU" dirty="0" smtClean="0"/>
              <a:t>Deb –   </a:t>
            </a:r>
            <a:br>
              <a:rPr lang="en-AU" dirty="0" smtClean="0"/>
            </a:br>
            <a:r>
              <a:rPr lang="en-AU" dirty="0" smtClean="0"/>
              <a:t>QPILCH </a:t>
            </a:r>
            <a:br>
              <a:rPr lang="en-AU" dirty="0" smtClean="0"/>
            </a:br>
            <a:r>
              <a:rPr lang="en-AU" dirty="0" smtClean="0"/>
              <a:t>Project </a:t>
            </a:r>
            <a:br>
              <a:rPr lang="en-AU" dirty="0" smtClean="0"/>
            </a:br>
            <a:r>
              <a:rPr lang="en-AU" dirty="0" smtClean="0"/>
              <a:t>Lawyer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Catherine – </a:t>
            </a:r>
            <a:br>
              <a:rPr lang="en-AU" dirty="0" smtClean="0"/>
            </a:br>
            <a:r>
              <a:rPr lang="en-AU" dirty="0" smtClean="0"/>
              <a:t>ADA </a:t>
            </a:r>
            <a:br>
              <a:rPr lang="en-AU" dirty="0" smtClean="0"/>
            </a:br>
            <a:r>
              <a:rPr lang="en-AU" dirty="0" smtClean="0"/>
              <a:t>Australia </a:t>
            </a:r>
            <a:br>
              <a:rPr lang="en-AU" dirty="0" smtClean="0"/>
            </a:br>
            <a:r>
              <a:rPr lang="en-AU" dirty="0" smtClean="0"/>
              <a:t>(Training) </a:t>
            </a:r>
            <a:br>
              <a:rPr lang="en-AU" dirty="0" smtClean="0"/>
            </a:b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886522" cy="5149552"/>
          </a:xfrm>
        </p:spPr>
        <p:txBody>
          <a:bodyPr>
            <a:normAutofit/>
          </a:bodyPr>
          <a:lstStyle/>
          <a:p>
            <a:r>
              <a:rPr lang="en-AU" dirty="0" smtClean="0"/>
              <a:t>Tony – </a:t>
            </a:r>
            <a:br>
              <a:rPr lang="en-AU" dirty="0" smtClean="0"/>
            </a:br>
            <a:r>
              <a:rPr lang="en-AU" dirty="0" smtClean="0"/>
              <a:t>Solicitor</a:t>
            </a:r>
            <a:br>
              <a:rPr lang="en-AU" dirty="0" smtClean="0"/>
            </a:br>
            <a:r>
              <a:rPr lang="en-AU" dirty="0" smtClean="0"/>
              <a:t>(Mental </a:t>
            </a:r>
            <a:br>
              <a:rPr lang="en-AU" dirty="0" smtClean="0"/>
            </a:br>
            <a:r>
              <a:rPr lang="en-AU" dirty="0" smtClean="0"/>
              <a:t>Health Legal</a:t>
            </a:r>
            <a:br>
              <a:rPr lang="en-AU" dirty="0" smtClean="0"/>
            </a:br>
            <a:r>
              <a:rPr lang="en-AU" dirty="0" smtClean="0"/>
              <a:t>Specialist) 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Anthony – </a:t>
            </a:r>
            <a:br>
              <a:rPr lang="en-AU" dirty="0" smtClean="0"/>
            </a:br>
            <a:r>
              <a:rPr lang="en-AU" dirty="0" smtClean="0"/>
              <a:t>Barrister </a:t>
            </a:r>
            <a:br>
              <a:rPr lang="en-AU" dirty="0" smtClean="0"/>
            </a:br>
            <a:r>
              <a:rPr lang="en-AU" dirty="0" smtClean="0"/>
              <a:t>(background </a:t>
            </a:r>
            <a:br>
              <a:rPr lang="en-AU" dirty="0" smtClean="0"/>
            </a:br>
            <a:r>
              <a:rPr lang="en-AU" dirty="0" smtClean="0"/>
              <a:t>MH nursing)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864096" cy="990611"/>
          </a:xfrm>
          <a:prstGeom prst="rect">
            <a:avLst/>
          </a:prstGeom>
        </p:spPr>
      </p:pic>
      <p:pic>
        <p:nvPicPr>
          <p:cNvPr id="5" name="Picture 4" descr="Catherine Aitken_ADA Austr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509120"/>
            <a:ext cx="2688299" cy="201622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99792" y="1484782"/>
            <a:ext cx="1624930" cy="232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Tony McCarthy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412776"/>
            <a:ext cx="1584176" cy="2382175"/>
          </a:xfrm>
          <a:prstGeom prst="rect">
            <a:avLst/>
          </a:prstGeom>
        </p:spPr>
      </p:pic>
      <p:pic>
        <p:nvPicPr>
          <p:cNvPr id="12" name="Picture 11" descr="Anthony Skelt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841" y="4509120"/>
            <a:ext cx="2038529" cy="20552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63272" cy="1156990"/>
          </a:xfrm>
        </p:spPr>
        <p:txBody>
          <a:bodyPr>
            <a:normAutofit/>
          </a:bodyPr>
          <a:lstStyle/>
          <a:p>
            <a:r>
              <a:rPr lang="en-AU" sz="4800" b="1" dirty="0" smtClean="0"/>
              <a:t>Some Useful Resources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40960" cy="5688632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Blue Knot Foundation </a:t>
            </a:r>
            <a:r>
              <a:rPr lang="en-AU" dirty="0" smtClean="0"/>
              <a:t>(Trauma Informed Practice / In-house training)</a:t>
            </a:r>
            <a:br>
              <a:rPr lang="en-AU" dirty="0" smtClean="0"/>
            </a:br>
            <a:r>
              <a:rPr lang="en-AU" sz="2000" dirty="0" smtClean="0">
                <a:hlinkClick r:id="rId3"/>
              </a:rPr>
              <a:t>http</a:t>
            </a:r>
            <a:r>
              <a:rPr lang="en-AU" sz="2000" dirty="0" smtClean="0">
                <a:hlinkClick r:id="rId3"/>
              </a:rPr>
              <a:t>://</a:t>
            </a:r>
            <a:r>
              <a:rPr lang="en-AU" sz="2000" dirty="0" smtClean="0">
                <a:hlinkClick r:id="rId3"/>
              </a:rPr>
              <a:t>www.blueknot.org.au/WHAT-WE-DO/For-Legal-and-Justice-Practitioners</a:t>
            </a:r>
            <a:r>
              <a:rPr lang="en-AU" sz="2000" dirty="0" smtClean="0"/>
              <a:t> </a:t>
            </a:r>
            <a:endParaRPr lang="en-AU" sz="2000" dirty="0" smtClean="0"/>
          </a:p>
          <a:p>
            <a:r>
              <a:rPr lang="en-AU" dirty="0" smtClean="0"/>
              <a:t>Caxton </a:t>
            </a:r>
            <a:r>
              <a:rPr lang="en-AU" dirty="0" smtClean="0"/>
              <a:t>Legal Centre Inc “Queensland Law Handbook”</a:t>
            </a:r>
            <a:br>
              <a:rPr lang="en-AU" dirty="0" smtClean="0"/>
            </a:br>
            <a:r>
              <a:rPr lang="en-AU" sz="2200" u="sng" dirty="0" err="1" smtClean="0">
                <a:hlinkClick r:id="rId4"/>
              </a:rPr>
              <a:t>www.queenslandlawhandbook.org.au</a:t>
            </a:r>
            <a:endParaRPr lang="en-AU" dirty="0" smtClean="0"/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AU" dirty="0" smtClean="0"/>
              <a:t>Health Justice Australia  </a:t>
            </a:r>
            <a:r>
              <a:rPr lang="en-AU" sz="2200" dirty="0" err="1" smtClean="0">
                <a:hlinkClick r:id="rId5"/>
              </a:rPr>
              <a:t>www.healthjustice.org.au</a:t>
            </a:r>
            <a:r>
              <a:rPr lang="en-AU" dirty="0" smtClean="0"/>
              <a:t> </a:t>
            </a:r>
          </a:p>
          <a:p>
            <a:r>
              <a:rPr lang="en-AU" dirty="0" smtClean="0"/>
              <a:t>Legal Aid Queensland </a:t>
            </a:r>
            <a:r>
              <a:rPr lang="en-AU" sz="2200" u="sng" dirty="0" err="1" smtClean="0">
                <a:hlinkClick r:id="rId6"/>
              </a:rPr>
              <a:t>www.legalaid.qld.gov.au</a:t>
            </a:r>
            <a:r>
              <a:rPr lang="en-AU" sz="3000" u="sng" dirty="0" smtClean="0"/>
              <a:t> </a:t>
            </a:r>
            <a:endParaRPr lang="en-AU" u="sng" dirty="0" smtClean="0"/>
          </a:p>
          <a:p>
            <a:pPr lvl="1"/>
            <a:r>
              <a:rPr lang="en-AU" dirty="0" smtClean="0"/>
              <a:t>Best Practice Guidelines/frameworks</a:t>
            </a:r>
            <a:br>
              <a:rPr lang="en-AU" dirty="0" smtClean="0"/>
            </a:br>
            <a:r>
              <a:rPr lang="en-AU" sz="2200" u="sng" dirty="0" smtClean="0">
                <a:hlinkClick r:id="rId7"/>
              </a:rPr>
              <a:t>http://www.legalaid.qld.gov.au/About-us/Policies-and-procedures/Best-practice-guidelines</a:t>
            </a:r>
            <a:endParaRPr lang="en-AU" sz="2200" dirty="0" smtClean="0"/>
          </a:p>
          <a:p>
            <a:pPr lvl="1"/>
            <a:r>
              <a:rPr lang="en-AU" dirty="0" smtClean="0"/>
              <a:t>“Criminal Law Duty Lawyer Handbook” – </a:t>
            </a:r>
            <a:r>
              <a:rPr lang="en-AU" b="1" i="1" dirty="0" smtClean="0"/>
              <a:t>Ch 14: MH&amp; capacity</a:t>
            </a:r>
            <a:r>
              <a:rPr lang="en-AU" dirty="0" smtClean="0"/>
              <a:t>  </a:t>
            </a:r>
            <a:br>
              <a:rPr lang="en-AU" dirty="0" smtClean="0"/>
            </a:br>
            <a:r>
              <a:rPr lang="en-AU" sz="2200" u="sng" dirty="0" smtClean="0">
                <a:hlinkClick r:id="rId8"/>
              </a:rPr>
              <a:t>http://www.legalaid.qld.gov.au/For-lawyers/Criminal-Law-Duty-Lawyer-Handbook</a:t>
            </a:r>
            <a:r>
              <a:rPr lang="en-AU" sz="2200" u="sng" dirty="0" smtClean="0"/>
              <a:t> </a:t>
            </a:r>
            <a:endParaRPr lang="en-AU" dirty="0" smtClean="0"/>
          </a:p>
          <a:p>
            <a:r>
              <a:rPr lang="en-AU" dirty="0" smtClean="0"/>
              <a:t>Legal Health Check </a:t>
            </a:r>
            <a:r>
              <a:rPr lang="en-AU" sz="2200" u="sng" dirty="0" err="1" smtClean="0">
                <a:hlinkClick r:id="rId9"/>
              </a:rPr>
              <a:t>www.legalhealthcheck.org.au</a:t>
            </a:r>
            <a:r>
              <a:rPr lang="en-AU" u="sng" dirty="0" smtClean="0"/>
              <a:t> </a:t>
            </a:r>
            <a:endParaRPr lang="en-AU" dirty="0" smtClean="0"/>
          </a:p>
          <a:p>
            <a:r>
              <a:rPr lang="en-AU" dirty="0" smtClean="0"/>
              <a:t>Mental Health Review Tribunal </a:t>
            </a:r>
            <a:r>
              <a:rPr lang="en-AU" sz="2200" u="sng" dirty="0" err="1" smtClean="0">
                <a:hlinkClick r:id="rId10"/>
              </a:rPr>
              <a:t>www.mhrt.qld.gov.au</a:t>
            </a:r>
            <a:r>
              <a:rPr lang="en-AU" sz="2200" u="sng" dirty="0" smtClean="0"/>
              <a:t> </a:t>
            </a:r>
            <a:endParaRPr lang="en-AU" dirty="0" smtClean="0"/>
          </a:p>
          <a:p>
            <a:r>
              <a:rPr lang="en-AU" dirty="0" smtClean="0"/>
              <a:t>Mental Illness Fellowship Queensland (MIFQ) </a:t>
            </a:r>
            <a:r>
              <a:rPr lang="en-AU" sz="2200" u="sng" dirty="0" err="1" smtClean="0">
                <a:hlinkClick r:id="rId11"/>
              </a:rPr>
              <a:t>www.mifq.org.au</a:t>
            </a:r>
            <a:r>
              <a:rPr lang="en-AU" sz="2200" u="sng" dirty="0" smtClean="0"/>
              <a:t> </a:t>
            </a:r>
            <a:endParaRPr lang="en-AU" dirty="0" smtClean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63272" cy="1156990"/>
          </a:xfrm>
        </p:spPr>
        <p:txBody>
          <a:bodyPr>
            <a:normAutofit/>
          </a:bodyPr>
          <a:lstStyle/>
          <a:p>
            <a:r>
              <a:rPr lang="en-AU" sz="4800" b="1" dirty="0" smtClean="0"/>
              <a:t>Some </a:t>
            </a:r>
            <a:r>
              <a:rPr lang="en-AU" sz="4800" b="1" dirty="0" smtClean="0"/>
              <a:t>Useful </a:t>
            </a:r>
            <a:r>
              <a:rPr lang="en-AU" sz="4800" b="1" dirty="0" smtClean="0"/>
              <a:t>Resources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587727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Queensland Advocacy Incorporated (QAI)</a:t>
            </a:r>
            <a:r>
              <a:rPr lang="en-AU" sz="3000" dirty="0" smtClean="0"/>
              <a:t> </a:t>
            </a:r>
            <a:r>
              <a:rPr lang="en-AU" sz="2200" u="sng" dirty="0" err="1" smtClean="0">
                <a:hlinkClick r:id="rId3"/>
              </a:rPr>
              <a:t>www.qai.org.au</a:t>
            </a:r>
            <a:r>
              <a:rPr lang="en-AU" sz="3000" u="sng" dirty="0" smtClean="0"/>
              <a:t> </a:t>
            </a:r>
            <a:endParaRPr lang="en-AU" dirty="0" smtClean="0"/>
          </a:p>
          <a:p>
            <a:pPr lvl="1"/>
            <a:r>
              <a:rPr lang="en-AU" dirty="0" smtClean="0"/>
              <a:t>Queensland Handbook for Practitioners on Legal Capacity </a:t>
            </a:r>
            <a:r>
              <a:rPr lang="en-AU" sz="2000" u="sng" dirty="0" smtClean="0">
                <a:hlinkClick r:id="rId4"/>
              </a:rPr>
              <a:t>www.qai.org.au/images/stories/docs/2015/Queensland_Handbook_for_Practitioners_on_Legal_Capacity.pdf</a:t>
            </a:r>
            <a:r>
              <a:rPr lang="en-AU" sz="2000" u="sng" dirty="0" smtClean="0">
                <a:hlinkClick r:id="rId5"/>
              </a:rPr>
              <a:t> </a:t>
            </a:r>
          </a:p>
          <a:p>
            <a:pPr lvl="1"/>
            <a:r>
              <a:rPr lang="en-AU" dirty="0" smtClean="0"/>
              <a:t>Advocates Guide to Involuntary Treatment Order (ITO)</a:t>
            </a:r>
            <a:br>
              <a:rPr lang="en-AU" dirty="0" smtClean="0"/>
            </a:br>
            <a:r>
              <a:rPr lang="en-AU" sz="2000" u="sng" dirty="0" smtClean="0">
                <a:hlinkClick r:id="rId5"/>
              </a:rPr>
              <a:t>http</a:t>
            </a:r>
            <a:r>
              <a:rPr lang="en-AU" sz="2000" u="sng" dirty="0" smtClean="0">
                <a:hlinkClick r:id="rId5"/>
              </a:rPr>
              <a:t>://</a:t>
            </a:r>
            <a:r>
              <a:rPr lang="en-AU" sz="2000" u="sng" dirty="0" smtClean="0">
                <a:hlinkClick r:id="rId5"/>
              </a:rPr>
              <a:t>www.qai.org.au/images/stories/docs/2016/ITO_Review_Handbook_v5.pdf</a:t>
            </a:r>
            <a:r>
              <a:rPr lang="en-AU" sz="2000" u="sng" dirty="0" smtClean="0"/>
              <a:t> </a:t>
            </a:r>
            <a:endParaRPr lang="en-AU" dirty="0" smtClean="0"/>
          </a:p>
          <a:p>
            <a:r>
              <a:rPr lang="en-AU" dirty="0" smtClean="0"/>
              <a:t>Queensland Law Society (QLS) </a:t>
            </a:r>
            <a:r>
              <a:rPr lang="en-AU" sz="2000" u="sng" dirty="0" err="1" smtClean="0">
                <a:hlinkClick r:id="rId6"/>
              </a:rPr>
              <a:t>www.qls.com.au</a:t>
            </a:r>
            <a:r>
              <a:rPr lang="en-AU" sz="2000" u="sng" dirty="0" smtClean="0"/>
              <a:t> </a:t>
            </a:r>
            <a:endParaRPr lang="en-AU" sz="1900" u="sng" dirty="0" smtClean="0"/>
          </a:p>
          <a:p>
            <a:pPr lvl="1"/>
            <a:r>
              <a:rPr lang="en-AU" sz="1700" dirty="0" smtClean="0"/>
              <a:t>Access </a:t>
            </a:r>
            <a:r>
              <a:rPr lang="en-AU" sz="1700" dirty="0" smtClean="0"/>
              <a:t>to Justice </a:t>
            </a:r>
            <a:r>
              <a:rPr lang="en-AU" sz="2000" dirty="0" smtClean="0">
                <a:hlinkClick r:id="rId7"/>
              </a:rPr>
              <a:t>http://</a:t>
            </a:r>
            <a:r>
              <a:rPr lang="en-AU" sz="2000" dirty="0" smtClean="0">
                <a:hlinkClick r:id="rId7"/>
              </a:rPr>
              <a:t>www.qls.com.au/Knowledge_centre/Access_to_justice</a:t>
            </a:r>
            <a:r>
              <a:rPr lang="en-AU" sz="2000" dirty="0" smtClean="0"/>
              <a:t> </a:t>
            </a:r>
            <a:endParaRPr lang="en-AU" sz="1700" dirty="0" smtClean="0"/>
          </a:p>
          <a:p>
            <a:pPr lvl="1"/>
            <a:r>
              <a:rPr lang="en-AU" sz="1700" dirty="0" smtClean="0"/>
              <a:t>DV </a:t>
            </a:r>
            <a:r>
              <a:rPr lang="en-AU" sz="2000" dirty="0" smtClean="0">
                <a:hlinkClick r:id="rId8"/>
              </a:rPr>
              <a:t>http://</a:t>
            </a:r>
            <a:r>
              <a:rPr lang="en-AU" sz="2000" dirty="0" smtClean="0">
                <a:hlinkClick r:id="rId8"/>
              </a:rPr>
              <a:t>www.qls.com.au/For_the_profession/Advocacy/Domestic_and_Family_Violence_Best_Practice_Guidelines</a:t>
            </a:r>
            <a:r>
              <a:rPr lang="en-AU" sz="2000" dirty="0" smtClean="0"/>
              <a:t> </a:t>
            </a:r>
            <a:endParaRPr lang="en-AU" sz="1700" dirty="0" smtClean="0"/>
          </a:p>
          <a:p>
            <a:pPr lvl="1"/>
            <a:r>
              <a:rPr lang="en-AU" sz="1700" dirty="0" smtClean="0"/>
              <a:t>Ethics </a:t>
            </a:r>
            <a:r>
              <a:rPr lang="en-AU" sz="2000" u="sng" dirty="0" smtClean="0">
                <a:hlinkClick r:id="rId9"/>
              </a:rPr>
              <a:t>http://</a:t>
            </a:r>
            <a:r>
              <a:rPr lang="en-AU" sz="2000" u="sng" dirty="0" smtClean="0">
                <a:hlinkClick r:id="rId9"/>
              </a:rPr>
              <a:t>www.qls.com.au/Knowledge_centre/Ethics</a:t>
            </a:r>
            <a:r>
              <a:rPr lang="en-AU" sz="2000" u="sng" dirty="0" smtClean="0"/>
              <a:t> </a:t>
            </a:r>
            <a:endParaRPr lang="en-AU" dirty="0" smtClean="0"/>
          </a:p>
          <a:p>
            <a:r>
              <a:rPr lang="en-AU" dirty="0" smtClean="0"/>
              <a:t>QPILCH </a:t>
            </a:r>
            <a:r>
              <a:rPr lang="en-AU" sz="2000" dirty="0" err="1" smtClean="0">
                <a:hlinkClick r:id="rId10"/>
              </a:rPr>
              <a:t>www.qpilch.org.au</a:t>
            </a:r>
            <a:r>
              <a:rPr lang="en-AU" sz="2000" dirty="0" smtClean="0"/>
              <a:t> </a:t>
            </a:r>
            <a:endParaRPr lang="en-AU" dirty="0" smtClean="0"/>
          </a:p>
          <a:p>
            <a:r>
              <a:rPr lang="en-AU" dirty="0" smtClean="0"/>
              <a:t>Rights in Action (North Queensland) </a:t>
            </a:r>
            <a:r>
              <a:rPr lang="en-AU" sz="2000" u="sng" dirty="0" err="1" smtClean="0">
                <a:hlinkClick r:id="rId11"/>
              </a:rPr>
              <a:t>www.rightsinaction.org</a:t>
            </a:r>
            <a:r>
              <a:rPr lang="en-AU" sz="2000" u="sng" dirty="0" smtClean="0">
                <a:hlinkClick r:id="rId11"/>
              </a:rPr>
              <a:t>/</a:t>
            </a:r>
            <a:r>
              <a:rPr lang="en-AU" sz="2000" u="sng" dirty="0" smtClean="0"/>
              <a:t> </a:t>
            </a:r>
            <a:endParaRPr lang="en-AU" dirty="0" smtClean="0"/>
          </a:p>
          <a:p>
            <a:r>
              <a:rPr lang="en-AU" dirty="0" smtClean="0"/>
              <a:t>TASC National (South-West Queensland) </a:t>
            </a:r>
            <a:r>
              <a:rPr lang="en-AU" sz="2000" u="sng" dirty="0" err="1" smtClean="0">
                <a:hlinkClick r:id="rId12"/>
              </a:rPr>
              <a:t>www.tascnational.org.au</a:t>
            </a:r>
            <a:r>
              <a:rPr lang="en-AU" sz="2000" u="sng" dirty="0" smtClean="0">
                <a:hlinkClick r:id="rId12"/>
              </a:rPr>
              <a:t>/</a:t>
            </a:r>
            <a:r>
              <a:rPr lang="en-AU" sz="2000" u="sng" dirty="0" smtClean="0"/>
              <a:t> </a:t>
            </a:r>
            <a:endParaRPr lang="en-AU" dirty="0" smtClean="0"/>
          </a:p>
          <a:p>
            <a:r>
              <a:rPr lang="en-AU" dirty="0" smtClean="0"/>
              <a:t>Women’s Legal Service </a:t>
            </a:r>
            <a:r>
              <a:rPr lang="en-AU" sz="2000" u="sng" dirty="0" err="1" smtClean="0">
                <a:hlinkClick r:id="rId13"/>
              </a:rPr>
              <a:t>www.wlsq.org.au</a:t>
            </a:r>
            <a:r>
              <a:rPr lang="en-AU" sz="2000" u="sng" dirty="0" smtClean="0"/>
              <a:t> </a:t>
            </a:r>
            <a:endParaRPr lang="en-AU" dirty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363272" cy="1156990"/>
          </a:xfrm>
        </p:spPr>
        <p:txBody>
          <a:bodyPr>
            <a:normAutofit/>
          </a:bodyPr>
          <a:lstStyle/>
          <a:p>
            <a:r>
              <a:rPr lang="en-AU" sz="4800" b="1" dirty="0" smtClean="0"/>
              <a:t>Lawyer Well-Being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640960" cy="5112568"/>
          </a:xfrm>
        </p:spPr>
        <p:txBody>
          <a:bodyPr>
            <a:normAutofit/>
          </a:bodyPr>
          <a:lstStyle/>
          <a:p>
            <a:r>
              <a:rPr lang="en-AU" b="1" dirty="0" smtClean="0"/>
              <a:t>R </a:t>
            </a:r>
            <a:r>
              <a:rPr lang="en-AU" b="1" dirty="0" err="1" smtClean="0"/>
              <a:t>Bradey</a:t>
            </a:r>
            <a:r>
              <a:rPr lang="en-AU" b="1" dirty="0" smtClean="0"/>
              <a:t>, ‘The Resilient Lawyer – A Manual for Staying Well @ Work’ (version 7, 2014) </a:t>
            </a:r>
            <a:r>
              <a:rPr lang="en-AU" u="sng" dirty="0" smtClean="0">
                <a:hlinkClick r:id="rId3"/>
              </a:rPr>
              <a:t>http</a:t>
            </a:r>
            <a:r>
              <a:rPr lang="en-AU" u="sng" dirty="0" smtClean="0">
                <a:hlinkClick r:id="rId3"/>
              </a:rPr>
              <a:t>://www.lawcover.com.au/wp-content/uploads/2015/09/3324-The-Resilient-Lawyer_V7.pdf</a:t>
            </a:r>
            <a:endParaRPr lang="en-AU" dirty="0" smtClean="0">
              <a:solidFill>
                <a:srgbClr val="0000CC"/>
              </a:solidFill>
            </a:endParaRPr>
          </a:p>
          <a:p>
            <a:endParaRPr lang="en-AU" b="1" dirty="0" smtClean="0"/>
          </a:p>
          <a:p>
            <a:r>
              <a:rPr lang="en-AU" b="1" dirty="0" smtClean="0"/>
              <a:t>Queensland </a:t>
            </a:r>
            <a:r>
              <a:rPr lang="en-AU" b="1" dirty="0" smtClean="0"/>
              <a:t>Law Society, ‘love law, live life’ (</a:t>
            </a:r>
            <a:r>
              <a:rPr lang="en-AU" b="1" dirty="0" smtClean="0"/>
              <a:t>webpage)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u="sng" dirty="0" smtClean="0">
                <a:hlinkClick r:id="rId4"/>
              </a:rPr>
              <a:t>http</a:t>
            </a:r>
            <a:r>
              <a:rPr lang="en-AU" u="sng" dirty="0" smtClean="0">
                <a:hlinkClick r:id="rId4"/>
              </a:rPr>
              <a:t>://www.qls.com.au/For_the_profession/Love_Law_Live_Life</a:t>
            </a:r>
            <a:r>
              <a:rPr lang="en-AU" dirty="0" smtClean="0"/>
              <a:t> </a:t>
            </a:r>
          </a:p>
          <a:p>
            <a:endParaRPr lang="en-AU" dirty="0" smtClean="0">
              <a:solidFill>
                <a:srgbClr val="0000CC"/>
              </a:solidFill>
            </a:endParaRPr>
          </a:p>
          <a:p>
            <a:r>
              <a:rPr lang="en-AU" b="1" dirty="0" smtClean="0"/>
              <a:t>Mental Health in the workplace – a practical guide</a:t>
            </a:r>
            <a:r>
              <a:rPr lang="en-AU" dirty="0" smtClean="0">
                <a:solidFill>
                  <a:srgbClr val="0000CC"/>
                </a:solidFill>
              </a:rPr>
              <a:t/>
            </a:r>
            <a:br>
              <a:rPr lang="en-AU" dirty="0" smtClean="0">
                <a:solidFill>
                  <a:srgbClr val="0000CC"/>
                </a:solidFill>
              </a:rPr>
            </a:br>
            <a:r>
              <a:rPr lang="en-AU" u="sng" dirty="0" smtClean="0">
                <a:hlinkClick r:id="rId5"/>
              </a:rPr>
              <a:t>https</a:t>
            </a:r>
            <a:r>
              <a:rPr lang="en-AU" u="sng" dirty="0" smtClean="0">
                <a:hlinkClick r:id="rId5"/>
              </a:rPr>
              <a:t>://www.humanrights.gov.au/publications/2010-workers-mental-illness-practical-guide-managers/1-mental-health-workplace</a:t>
            </a:r>
            <a:endParaRPr lang="en-AU" dirty="0" smtClean="0"/>
          </a:p>
          <a:p>
            <a:endParaRPr lang="en-AU" dirty="0">
              <a:solidFill>
                <a:srgbClr val="0000CC"/>
              </a:solidFill>
            </a:endParaRPr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772400" cy="1143000"/>
          </a:xfrm>
        </p:spPr>
        <p:txBody>
          <a:bodyPr/>
          <a:lstStyle/>
          <a:p>
            <a:r>
              <a:rPr lang="en-AU" dirty="0" smtClean="0"/>
              <a:t>Special thanks to …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5472608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Specialist Mental Health Legal Services – QAI &amp; QPILCH </a:t>
            </a:r>
          </a:p>
          <a:p>
            <a:r>
              <a:rPr lang="en-AU" dirty="0" smtClean="0"/>
              <a:t>QPILCH staff / services (Brisbane, Townsville, Cairns)</a:t>
            </a:r>
          </a:p>
          <a:p>
            <a:r>
              <a:rPr lang="en-AU" dirty="0" smtClean="0"/>
              <a:t>QPILCH Mental Health Civil Law Clinics – Volunteer firms</a:t>
            </a:r>
          </a:p>
          <a:p>
            <a:r>
              <a:rPr lang="en-AU" dirty="0" smtClean="0"/>
              <a:t>Barristers:  Karen Williams, Dr Kim Forrester, Anthony Skelton</a:t>
            </a:r>
          </a:p>
          <a:p>
            <a:r>
              <a:rPr lang="en-AU" dirty="0" smtClean="0"/>
              <a:t>Professor Harry McConnell &amp; St Vincent’s Private Hospital Brisbane </a:t>
            </a:r>
          </a:p>
          <a:p>
            <a:r>
              <a:rPr lang="en-AU" dirty="0" smtClean="0"/>
              <a:t>MH Specialist Nurses – Helen Webster, Todd Bagshaw </a:t>
            </a:r>
          </a:p>
          <a:p>
            <a:r>
              <a:rPr lang="en-AU" dirty="0" smtClean="0"/>
              <a:t>Queensland Health – Metro North AMHS</a:t>
            </a:r>
          </a:p>
          <a:p>
            <a:r>
              <a:rPr lang="en-AU" dirty="0" smtClean="0"/>
              <a:t>Community Legal Centres Queensland (formerly QAILS)</a:t>
            </a:r>
          </a:p>
          <a:p>
            <a:r>
              <a:rPr lang="en-AU" dirty="0" smtClean="0"/>
              <a:t>ADA Australia (formerly QADA)</a:t>
            </a:r>
          </a:p>
          <a:p>
            <a:r>
              <a:rPr lang="en-AU" dirty="0" smtClean="0"/>
              <a:t>Caxton Legal</a:t>
            </a:r>
          </a:p>
          <a:p>
            <a:r>
              <a:rPr lang="en-AU" dirty="0" smtClean="0"/>
              <a:t>knowmore </a:t>
            </a:r>
          </a:p>
          <a:p>
            <a:r>
              <a:rPr lang="en-AU" dirty="0" smtClean="0"/>
              <a:t>Legal Aid Queensland  (LAQ)</a:t>
            </a:r>
          </a:p>
          <a:p>
            <a:r>
              <a:rPr lang="en-AU" dirty="0" smtClean="0"/>
              <a:t>Open Minds</a:t>
            </a:r>
          </a:p>
          <a:p>
            <a:r>
              <a:rPr lang="en-AU" dirty="0" smtClean="0"/>
              <a:t>TASC National</a:t>
            </a:r>
          </a:p>
          <a:p>
            <a:r>
              <a:rPr lang="en-AU" dirty="0" smtClean="0"/>
              <a:t>Women’s Legal </a:t>
            </a:r>
            <a:r>
              <a:rPr lang="en-AU" dirty="0" smtClean="0"/>
              <a:t>Service (Brisbane)</a:t>
            </a:r>
            <a:endParaRPr lang="en-AU" dirty="0" smtClean="0"/>
          </a:p>
          <a:p>
            <a:r>
              <a:rPr lang="en-AU" dirty="0" smtClean="0"/>
              <a:t>Community LAS – Cairns , Gold Coast, Sunshine Coast, and Townsville</a:t>
            </a:r>
          </a:p>
          <a:p>
            <a:r>
              <a:rPr lang="en-AU" dirty="0" smtClean="0"/>
              <a:t>Inner Melbourne CLC – Dan Stubbs </a:t>
            </a:r>
          </a:p>
          <a:p>
            <a:r>
              <a:rPr lang="en-AU" dirty="0" smtClean="0"/>
              <a:t>Relevant resources:  Caxton Legal, Health Justice Australia, LAQ, </a:t>
            </a:r>
            <a:r>
              <a:rPr lang="en-AU" dirty="0" smtClean="0"/>
              <a:t>QAI, QLS, QPILCH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en-AU" sz="5400" b="1" dirty="0" smtClean="0"/>
              <a:t>Project </a:t>
            </a:r>
            <a:r>
              <a:rPr lang="en-AU" sz="5400" b="1" dirty="0" smtClean="0"/>
              <a:t>Focus</a:t>
            </a:r>
            <a:endParaRPr lang="en-AU" sz="5400" b="1" dirty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864096" cy="990611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892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602128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 collaborative client-centred approach using an integrated framework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41277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>
                <a:solidFill>
                  <a:srgbClr val="002060"/>
                </a:solidFill>
              </a:rPr>
              <a:t>Mental Health Collaboration Project</a:t>
            </a:r>
            <a:endParaRPr lang="en-A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268760"/>
          <a:ext cx="8568952" cy="5237185"/>
        </p:xfrm>
        <a:graphic>
          <a:graphicData uri="http://schemas.openxmlformats.org/drawingml/2006/table">
            <a:tbl>
              <a:tblPr/>
              <a:tblGrid>
                <a:gridCol w="1912712"/>
                <a:gridCol w="6656240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</a:pPr>
                      <a:r>
                        <a:rPr kumimoji="0" lang="en-AU" sz="22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Creating access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4013" lvl="1" indent="-315913" algn="l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  <a:buClr>
                          <a:schemeClr val="accent2"/>
                        </a:buClr>
                        <a:buSzPct val="85000"/>
                        <a:buFont typeface="Wingdings 2"/>
                        <a:buChar char=""/>
                      </a:pP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Developing and maintaining holistic legal services in generalist community legal settings and other relevant non-legal settings assisting the client group.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</a:pPr>
                      <a:r>
                        <a:rPr kumimoji="0" lang="en-AU" sz="22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Mental health conditions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4013" lvl="1" indent="-315913" algn="l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  <a:buClr>
                          <a:schemeClr val="accent2"/>
                        </a:buClr>
                        <a:buSzPct val="85000"/>
                        <a:buFont typeface="Wingdings 2"/>
                        <a:buChar char=""/>
                      </a:pP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spectrum and presentation of different mental health conditions.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63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</a:pPr>
                      <a:r>
                        <a:rPr kumimoji="0" lang="en-AU" sz="22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4013" lvl="1" indent="-315913" algn="l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  <a:buClr>
                          <a:schemeClr val="accent2"/>
                        </a:buClr>
                        <a:buSzPct val="85000"/>
                        <a:buFont typeface="Wingdings 2"/>
                        <a:buChar char=""/>
                      </a:pP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Negotiating “another professional in the room” </a:t>
                      </a:r>
                      <a:b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including issues of confidentiality, privacy, taking instructions, delivering legal services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 maintaining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trust in collaborative settings.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</a:pPr>
                      <a:r>
                        <a:rPr kumimoji="0" lang="en-AU" sz="22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Diagnostic tools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4013" lvl="1" indent="-315913" algn="l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  <a:buClr>
                          <a:schemeClr val="accent2"/>
                        </a:buClr>
                        <a:buSzPct val="85000"/>
                        <a:buFont typeface="Wingdings 2"/>
                        <a:buChar char=""/>
                      </a:pP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of legal needs diagnostic tools in mental health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settings.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 Health Check</a:t>
                      </a:r>
                      <a:endParaRPr kumimoji="0" lang="en-A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</a:pPr>
                      <a:r>
                        <a:rPr kumimoji="0" lang="en-AU" sz="22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Approach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4013" lvl="1" indent="-315913" algn="l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  <a:buClr>
                          <a:schemeClr val="accent2"/>
                        </a:buClr>
                        <a:buSzPct val="85000"/>
                        <a:buFont typeface="Wingdings 2"/>
                        <a:buChar char=""/>
                      </a:pP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case-management approach – the alignment of legal services with recovery oriented health practices.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</a:pPr>
                      <a:r>
                        <a:rPr kumimoji="0" lang="en-AU" sz="22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Client support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4013" lvl="1" indent="-315913" algn="l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40"/>
                        </a:spcAft>
                        <a:buClr>
                          <a:schemeClr val="accent2"/>
                        </a:buClr>
                        <a:buSzPct val="85000"/>
                        <a:buFont typeface="Wingdings 2"/>
                        <a:buChar char=""/>
                      </a:pP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Family, carers and supporters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practical tips, ethical duties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augmented </a:t>
                      </a:r>
                      <a:r>
                        <a:rPr kumimoji="0" lang="en-A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strategies.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5536" y="188640"/>
            <a:ext cx="8291264" cy="108498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Project Deliverables </a:t>
            </a: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88640"/>
            <a:ext cx="842576" cy="9659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980728"/>
          </a:xfrm>
        </p:spPr>
        <p:txBody>
          <a:bodyPr>
            <a:normAutofit/>
          </a:bodyPr>
          <a:lstStyle/>
          <a:p>
            <a:r>
              <a:rPr lang="en-AU" sz="5400" b="1" dirty="0" smtClean="0"/>
              <a:t>Definitions</a:t>
            </a:r>
            <a:endParaRPr lang="en-AU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568952" cy="4968552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b="1" dirty="0" smtClean="0"/>
              <a:t>Caseworker </a:t>
            </a:r>
            <a:br>
              <a:rPr lang="en-AU" b="1" dirty="0" smtClean="0"/>
            </a:br>
            <a:r>
              <a:rPr lang="en-AU" sz="2000" b="1" dirty="0" smtClean="0"/>
              <a:t>(</a:t>
            </a:r>
            <a:r>
              <a:rPr lang="en-AU" sz="2000" b="1" dirty="0" smtClean="0"/>
              <a:t>used interchangeably Community </a:t>
            </a:r>
            <a:r>
              <a:rPr lang="en-AU" sz="2000" b="1" dirty="0" smtClean="0"/>
              <a:t>/ </a:t>
            </a:r>
            <a:r>
              <a:rPr lang="en-AU" sz="2000" b="1" dirty="0" smtClean="0"/>
              <a:t>Support </a:t>
            </a:r>
            <a:r>
              <a:rPr lang="en-AU" sz="2000" b="1" dirty="0" smtClean="0"/>
              <a:t>/ Social Worker)</a:t>
            </a:r>
            <a:endParaRPr lang="en-AU" b="1" dirty="0" smtClean="0"/>
          </a:p>
          <a:p>
            <a:pPr lvl="1"/>
            <a:r>
              <a:rPr lang="en-AU" dirty="0" smtClean="0"/>
              <a:t>Includes any worker at any community, health or social service setting who is assisting vulnerable clients with non-legal need.</a:t>
            </a:r>
          </a:p>
          <a:p>
            <a:endParaRPr lang="en-AU" b="1" dirty="0" smtClean="0"/>
          </a:p>
          <a:p>
            <a:r>
              <a:rPr lang="en-AU" b="1" dirty="0" smtClean="0"/>
              <a:t>Actual </a:t>
            </a:r>
            <a:r>
              <a:rPr lang="en-AU" b="1" dirty="0" smtClean="0"/>
              <a:t>Legal Need</a:t>
            </a:r>
          </a:p>
          <a:p>
            <a:pPr lvl="1"/>
            <a:r>
              <a:rPr lang="en-AU" dirty="0" smtClean="0"/>
              <a:t>The recognised and unrecognised clustered legal needs of vulnerable clients.</a:t>
            </a:r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864096" cy="9906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772400" cy="1143000"/>
          </a:xfrm>
        </p:spPr>
        <p:txBody>
          <a:bodyPr/>
          <a:lstStyle/>
          <a:p>
            <a:r>
              <a:rPr lang="en-AU" sz="4800" b="1" dirty="0" smtClean="0"/>
              <a:t>Creating</a:t>
            </a:r>
            <a:r>
              <a:rPr lang="en-AU" dirty="0" smtClean="0"/>
              <a:t> </a:t>
            </a:r>
            <a:r>
              <a:rPr lang="en-AU" sz="4800" b="1" dirty="0" smtClean="0"/>
              <a:t>Access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5048" y="4365104"/>
            <a:ext cx="8568952" cy="2304256"/>
          </a:xfrm>
        </p:spPr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en-AU" i="1" dirty="0" smtClean="0"/>
              <a:t>Collaborative </a:t>
            </a:r>
            <a:r>
              <a:rPr lang="en-AU" i="1" dirty="0" smtClean="0"/>
              <a:t>Planning Resource – Service Planning 2015 Law and Justice Foundation  </a:t>
            </a:r>
            <a:r>
              <a:rPr lang="en-AU" sz="1900" i="1" u="sng" dirty="0" smtClean="0">
                <a:solidFill>
                  <a:srgbClr val="0000CC"/>
                </a:solidFill>
              </a:rPr>
              <a:t>http://www.lawfoundation.net.au/ljf/site/templates/reports/$file/CPR_Service_Planning_Nov2015.pdf</a:t>
            </a:r>
            <a:endParaRPr lang="en-AU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AU" sz="1100" dirty="0" smtClean="0"/>
          </a:p>
          <a:p>
            <a:pPr>
              <a:buNone/>
            </a:pPr>
            <a:r>
              <a:rPr lang="en-AU" sz="3600" dirty="0" smtClean="0"/>
              <a:t>BEST </a:t>
            </a:r>
            <a:r>
              <a:rPr lang="en-AU" sz="3600" dirty="0" smtClean="0"/>
              <a:t>PRACTICE:  </a:t>
            </a:r>
          </a:p>
          <a:p>
            <a:r>
              <a:rPr lang="en-AU" sz="3600" dirty="0" smtClean="0"/>
              <a:t>Identify and address actual legal need</a:t>
            </a:r>
          </a:p>
          <a:p>
            <a:pPr lvl="1"/>
            <a:r>
              <a:rPr lang="en-AU" sz="3100" dirty="0" smtClean="0"/>
              <a:t>Outreach clinics</a:t>
            </a:r>
          </a:p>
          <a:p>
            <a:r>
              <a:rPr lang="en-AU" sz="3600" dirty="0" smtClean="0"/>
              <a:t>Training and Education – </a:t>
            </a:r>
            <a:r>
              <a:rPr lang="en-AU" sz="3600" dirty="0" smtClean="0"/>
              <a:t>equip and empower </a:t>
            </a:r>
            <a:r>
              <a:rPr lang="en-AU" sz="3600" dirty="0" smtClean="0"/>
              <a:t>staff</a:t>
            </a:r>
            <a:endParaRPr lang="en-AU" sz="3600" dirty="0" smtClean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606" y="188641"/>
            <a:ext cx="879362" cy="100811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2204864"/>
          <a:ext cx="7846993" cy="2072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04107"/>
                <a:gridCol w="604288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Targeted 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/>
                        <a:t>to reach those with the highest need and lowest capability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Joined up 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/>
                        <a:t>with other services to address complex life problems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Timely 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/>
                        <a:t>to minimise the impact of problems and maximise the utility of services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Appropriate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 smtClean="0"/>
                        <a:t>to the needs and capabilities of users.”</a:t>
                      </a:r>
                      <a:endParaRPr lang="en-AU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124744"/>
            <a:ext cx="8721352" cy="201622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Collaborative Service Planning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“…to most efficiently and effectively assist those with the disproportionate amount of legal need, services should be increasingly client-focused, i.e.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A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980728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Creating Access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640960" cy="4536504"/>
          </a:xfrm>
        </p:spPr>
        <p:txBody>
          <a:bodyPr>
            <a:normAutofit fontScale="92500" lnSpcReduction="10000"/>
          </a:bodyPr>
          <a:lstStyle/>
          <a:p>
            <a:r>
              <a:rPr lang="en-AU" sz="3000" i="1" dirty="0" smtClean="0"/>
              <a:t>People </a:t>
            </a:r>
            <a:r>
              <a:rPr lang="en-AU" sz="3000" i="1" dirty="0" smtClean="0"/>
              <a:t>with chronic illness/disability with legal problems require </a:t>
            </a:r>
            <a:r>
              <a:rPr lang="en-AU" sz="3000" b="1" i="1" dirty="0" smtClean="0">
                <a:solidFill>
                  <a:srgbClr val="C00000"/>
                </a:solidFill>
              </a:rPr>
              <a:t>joined-up responses </a:t>
            </a:r>
            <a:r>
              <a:rPr lang="en-AU" sz="3000" i="1" dirty="0" smtClean="0"/>
              <a:t>from legal and broader human services in order</a:t>
            </a:r>
            <a:r>
              <a:rPr lang="en-AU" sz="3000" b="1" i="1" dirty="0" smtClean="0"/>
              <a:t> </a:t>
            </a:r>
            <a:r>
              <a:rPr lang="en-AU" sz="3000" b="1" i="1" dirty="0" smtClean="0">
                <a:solidFill>
                  <a:srgbClr val="C00000"/>
                </a:solidFill>
              </a:rPr>
              <a:t>to</a:t>
            </a:r>
            <a:r>
              <a:rPr lang="en-AU" sz="3000" b="1" i="1" dirty="0" smtClean="0">
                <a:solidFill>
                  <a:srgbClr val="FF0000"/>
                </a:solidFill>
              </a:rPr>
              <a:t> </a:t>
            </a:r>
            <a:r>
              <a:rPr lang="en-AU" sz="3000" b="1" i="1" dirty="0" smtClean="0">
                <a:solidFill>
                  <a:srgbClr val="C00000"/>
                </a:solidFill>
              </a:rPr>
              <a:t>address all of their needs</a:t>
            </a:r>
            <a:r>
              <a:rPr lang="en-AU" sz="3000" b="1" i="1" dirty="0" smtClean="0"/>
              <a:t>.  </a:t>
            </a:r>
            <a:endParaRPr lang="en-AU" sz="3000" b="1" i="1" dirty="0" smtClean="0"/>
          </a:p>
          <a:p>
            <a:r>
              <a:rPr lang="en-AU" sz="3000" i="1" dirty="0" smtClean="0"/>
              <a:t>A </a:t>
            </a:r>
            <a:r>
              <a:rPr lang="en-AU" sz="3000" i="1" dirty="0" smtClean="0"/>
              <a:t>holistic approach to justice </a:t>
            </a:r>
            <a:r>
              <a:rPr lang="en-AU" sz="3000" i="1" dirty="0" smtClean="0"/>
              <a:t>in Australia is </a:t>
            </a:r>
            <a:r>
              <a:rPr lang="en-AU" sz="3000" i="1" dirty="0" smtClean="0"/>
              <a:t>required – Justice </a:t>
            </a:r>
            <a:r>
              <a:rPr lang="en-AU" sz="3000" i="1" dirty="0" smtClean="0"/>
              <a:t>should be </a:t>
            </a:r>
            <a:r>
              <a:rPr lang="en-AU" sz="3000" b="1" i="1" dirty="0" smtClean="0">
                <a:solidFill>
                  <a:srgbClr val="C00000"/>
                </a:solidFill>
              </a:rPr>
              <a:t>‘made </a:t>
            </a:r>
            <a:r>
              <a:rPr lang="en-AU" sz="3000" b="1" i="1" dirty="0" smtClean="0">
                <a:solidFill>
                  <a:srgbClr val="C00000"/>
                </a:solidFill>
              </a:rPr>
              <a:t>to measure’ according to the varying legal needs </a:t>
            </a:r>
            <a:r>
              <a:rPr lang="en-AU" sz="3000" i="1" dirty="0" smtClean="0"/>
              <a:t>and capabilities of people and </a:t>
            </a:r>
            <a:r>
              <a:rPr lang="en-AU" sz="3000" i="1" dirty="0" smtClean="0"/>
              <a:t>groups </a:t>
            </a:r>
            <a:r>
              <a:rPr lang="en-AU" sz="3000" i="1" dirty="0" smtClean="0"/>
              <a:t>across the whole community. </a:t>
            </a:r>
          </a:p>
          <a:p>
            <a:r>
              <a:rPr lang="en-AU" sz="3000" b="1" i="1" dirty="0" smtClean="0">
                <a:solidFill>
                  <a:srgbClr val="C00000"/>
                </a:solidFill>
              </a:rPr>
              <a:t>Marking pathways to legal assistance </a:t>
            </a:r>
            <a:r>
              <a:rPr lang="en-AU" sz="3000" i="1" dirty="0" smtClean="0"/>
              <a:t>via ‘problem noticers’ and other non-legal gateways at points that coincide with when a person may perceive a problem or become psychologically ready to act may also be a feature of the </a:t>
            </a:r>
            <a:r>
              <a:rPr lang="en-AU" sz="3000" b="1" i="1" dirty="0" smtClean="0">
                <a:solidFill>
                  <a:srgbClr val="C00000"/>
                </a:solidFill>
              </a:rPr>
              <a:t>more holistic approach to access to justice </a:t>
            </a:r>
            <a:r>
              <a:rPr lang="en-AU" sz="3000" i="1" dirty="0" smtClean="0"/>
              <a:t/>
            </a:r>
            <a:br>
              <a:rPr lang="en-AU" sz="3000" i="1" dirty="0" smtClean="0"/>
            </a:br>
            <a:r>
              <a:rPr lang="en-AU" sz="3000" i="1" dirty="0" smtClean="0"/>
              <a:t>(</a:t>
            </a:r>
            <a:r>
              <a:rPr lang="en-AU" sz="3000" i="1" dirty="0" smtClean="0"/>
              <a:t>see </a:t>
            </a:r>
            <a:r>
              <a:rPr lang="en-AU" sz="3000" i="1" dirty="0" err="1" smtClean="0"/>
              <a:t>Coumarelos</a:t>
            </a:r>
            <a:r>
              <a:rPr lang="en-AU" sz="3000" i="1" dirty="0" smtClean="0"/>
              <a:t> et al. 2012; </a:t>
            </a:r>
            <a:r>
              <a:rPr lang="en-AU" sz="3000" i="1" dirty="0" err="1" smtClean="0"/>
              <a:t>Genn</a:t>
            </a:r>
            <a:r>
              <a:rPr lang="en-AU" sz="3000" i="1" dirty="0" smtClean="0"/>
              <a:t> 1999; </a:t>
            </a:r>
            <a:r>
              <a:rPr lang="en-AU" sz="3000" i="1" dirty="0" err="1" smtClean="0"/>
              <a:t>Pleasence</a:t>
            </a:r>
            <a:r>
              <a:rPr lang="en-AU" sz="3000" i="1" dirty="0" smtClean="0"/>
              <a:t> 2006).</a:t>
            </a:r>
          </a:p>
          <a:p>
            <a:endParaRPr lang="en-AU" dirty="0" smtClean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864096" cy="9906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196752"/>
            <a:ext cx="8640960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AU" sz="2400" b="1" dirty="0" smtClean="0">
                <a:solidFill>
                  <a:srgbClr val="002060"/>
                </a:solidFill>
              </a:rPr>
              <a:t>‘</a:t>
            </a:r>
            <a:r>
              <a:rPr lang="en-AU" sz="2400" b="1" dirty="0" smtClean="0">
                <a:solidFill>
                  <a:srgbClr val="002060"/>
                </a:solidFill>
              </a:rPr>
              <a:t>Legal Australia-Wide Survey: Legal Need in Australia </a:t>
            </a:r>
            <a:r>
              <a:rPr lang="en-AU" sz="2400" b="1" dirty="0" smtClean="0">
                <a:solidFill>
                  <a:srgbClr val="002060"/>
                </a:solidFill>
              </a:rPr>
              <a:t/>
            </a:r>
            <a:br>
              <a:rPr lang="en-AU" sz="2400" b="1" dirty="0" smtClean="0">
                <a:solidFill>
                  <a:srgbClr val="002060"/>
                </a:solidFill>
              </a:rPr>
            </a:b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LAW Survey Report, Law and Justice Foundation of New South Wales, 2012)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A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Coumarelos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endParaRPr lang="en-A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68952" cy="1228998"/>
          </a:xfrm>
        </p:spPr>
        <p:txBody>
          <a:bodyPr>
            <a:noAutofit/>
          </a:bodyPr>
          <a:lstStyle/>
          <a:p>
            <a:r>
              <a:rPr lang="en-AU" sz="4800" b="1" dirty="0" smtClean="0"/>
              <a:t>Understanding Mental Health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85392"/>
            <a:ext cx="8712968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dirty="0" smtClean="0"/>
              <a:t>BEST PRACTICE:</a:t>
            </a:r>
          </a:p>
          <a:p>
            <a:r>
              <a:rPr lang="en-AU" sz="2800" dirty="0" smtClean="0"/>
              <a:t>General understanding of mental health conditions / diagnoses</a:t>
            </a:r>
          </a:p>
          <a:p>
            <a:pPr lvl="1"/>
            <a:r>
              <a:rPr lang="en-AU" dirty="0" smtClean="0"/>
              <a:t>Trauma Informed Practice </a:t>
            </a:r>
            <a:endParaRPr lang="en-AU" sz="1400" dirty="0" smtClean="0"/>
          </a:p>
          <a:p>
            <a:endParaRPr lang="en-AU" sz="1200" b="1" dirty="0" smtClean="0"/>
          </a:p>
          <a:p>
            <a:r>
              <a:rPr lang="en-AU" sz="2800" b="1" dirty="0" smtClean="0"/>
              <a:t>Client connection &amp; communication </a:t>
            </a:r>
            <a:endParaRPr lang="en-AU" sz="2800" b="1" dirty="0" smtClean="0"/>
          </a:p>
          <a:p>
            <a:pPr lvl="1"/>
            <a:r>
              <a:rPr lang="en-AU" dirty="0" smtClean="0"/>
              <a:t>Involve caseworker to better understand </a:t>
            </a:r>
            <a:r>
              <a:rPr lang="en-AU" dirty="0" smtClean="0"/>
              <a:t>client &amp;communication style</a:t>
            </a:r>
          </a:p>
          <a:p>
            <a:pPr lvl="1"/>
            <a:r>
              <a:rPr lang="en-AU" dirty="0" smtClean="0"/>
              <a:t>Client Interview considerations</a:t>
            </a:r>
          </a:p>
          <a:p>
            <a:pPr lvl="1"/>
            <a:r>
              <a:rPr lang="en-AU" dirty="0" smtClean="0"/>
              <a:t>How to </a:t>
            </a:r>
            <a:r>
              <a:rPr lang="en-AU" dirty="0" smtClean="0"/>
              <a:t>effectively and sensitively communicate with the client</a:t>
            </a:r>
            <a:endParaRPr lang="en-AU" dirty="0" smtClean="0"/>
          </a:p>
          <a:p>
            <a:endParaRPr lang="en-AU" sz="1200" b="1" dirty="0" smtClean="0"/>
          </a:p>
          <a:p>
            <a:r>
              <a:rPr lang="en-AU" sz="2800" b="1" dirty="0" smtClean="0"/>
              <a:t>Taking </a:t>
            </a:r>
            <a:r>
              <a:rPr lang="en-AU" sz="2800" b="1" dirty="0" smtClean="0"/>
              <a:t>instructions </a:t>
            </a:r>
            <a:endParaRPr lang="en-AU" sz="2800" dirty="0" smtClean="0"/>
          </a:p>
          <a:p>
            <a:pPr lvl="1"/>
            <a:r>
              <a:rPr lang="en-AU" dirty="0" smtClean="0"/>
              <a:t>Capacity considerations</a:t>
            </a:r>
          </a:p>
          <a:p>
            <a:pPr lvl="1"/>
            <a:r>
              <a:rPr lang="en-AU" dirty="0" smtClean="0"/>
              <a:t>Medications </a:t>
            </a:r>
            <a:r>
              <a:rPr lang="en-AU" dirty="0" smtClean="0"/>
              <a:t>+ identify </a:t>
            </a:r>
            <a:r>
              <a:rPr lang="en-AU" dirty="0" smtClean="0"/>
              <a:t>any </a:t>
            </a:r>
            <a:r>
              <a:rPr lang="en-AU" dirty="0" smtClean="0"/>
              <a:t>side </a:t>
            </a:r>
            <a:r>
              <a:rPr lang="en-AU" dirty="0" smtClean="0"/>
              <a:t>– effects </a:t>
            </a:r>
            <a:endParaRPr lang="en-AU" dirty="0"/>
          </a:p>
        </p:txBody>
      </p:sp>
      <p:pic>
        <p:nvPicPr>
          <p:cNvPr id="4" name="Picture 3" descr="QPILC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96944" cy="5221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AU" b="1" dirty="0" smtClean="0"/>
              <a:t>Trauma-Informed Practice</a:t>
            </a:r>
          </a:p>
          <a:p>
            <a:endParaRPr lang="en-AU" dirty="0" smtClean="0"/>
          </a:p>
          <a:p>
            <a:r>
              <a:rPr lang="en-AU" dirty="0" smtClean="0"/>
              <a:t>Blue Knot </a:t>
            </a:r>
            <a:r>
              <a:rPr lang="en-AU" dirty="0" smtClean="0"/>
              <a:t>Foundation – Background Paper </a:t>
            </a:r>
            <a:br>
              <a:rPr lang="en-AU" dirty="0" smtClean="0"/>
            </a:br>
            <a:r>
              <a:rPr lang="en-AU" i="1" dirty="0" smtClean="0">
                <a:hlinkClick r:id="rId3"/>
              </a:rPr>
              <a:t>Trauma </a:t>
            </a:r>
            <a:r>
              <a:rPr lang="en-AU" i="1" dirty="0" smtClean="0">
                <a:hlinkClick r:id="rId3"/>
              </a:rPr>
              <a:t>and the Law: Applying trauma informed practice to legal and judicial contexts</a:t>
            </a:r>
            <a:r>
              <a:rPr lang="en-AU" i="1" dirty="0" smtClean="0"/>
              <a:t> 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i="1" dirty="0" smtClean="0"/>
          </a:p>
          <a:p>
            <a:pPr lvl="1"/>
            <a:r>
              <a:rPr lang="en-AU" dirty="0" smtClean="0"/>
              <a:t>establishes </a:t>
            </a:r>
            <a:r>
              <a:rPr lang="en-AU" dirty="0" smtClean="0"/>
              <a:t>the need to apply trauma-informed practice within and across the legal and judiciary system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pPr marL="639763" indent="-6350">
              <a:buNone/>
            </a:pPr>
            <a:r>
              <a:rPr lang="en-AU" sz="2800" i="1" dirty="0" smtClean="0"/>
              <a:t>Most </a:t>
            </a:r>
            <a:r>
              <a:rPr lang="en-AU" sz="2800" i="1" dirty="0" smtClean="0"/>
              <a:t>if not all, situations of conflict and harm involve questions of justice and injustice, and situations of injustice frequently involve trauma. </a:t>
            </a:r>
            <a:r>
              <a:rPr lang="en-AU" sz="2800" dirty="0" smtClean="0"/>
              <a:t>(</a:t>
            </a:r>
            <a:r>
              <a:rPr lang="en-AU" sz="2800" dirty="0" err="1" smtClean="0"/>
              <a:t>Zehr</a:t>
            </a:r>
            <a:r>
              <a:rPr lang="en-AU" sz="2800" dirty="0" smtClean="0"/>
              <a:t>, 2009) </a:t>
            </a:r>
            <a:endParaRPr lang="en-AU" sz="2800" dirty="0" smtClean="0"/>
          </a:p>
          <a:p>
            <a:pPr marL="639763" indent="-6350"/>
            <a:endParaRPr lang="en-AU" sz="2800" dirty="0" smtClean="0"/>
          </a:p>
          <a:p>
            <a:pPr marL="639763" indent="-6350">
              <a:buNone/>
            </a:pPr>
            <a:r>
              <a:rPr lang="en-AU" sz="2800" i="1" dirty="0" smtClean="0"/>
              <a:t>Trauma </a:t>
            </a:r>
            <a:r>
              <a:rPr lang="en-AU" sz="2800" i="1" dirty="0" smtClean="0"/>
              <a:t>and law...are interconnected. </a:t>
            </a:r>
            <a:r>
              <a:rPr lang="en-AU" sz="2800" dirty="0" smtClean="0"/>
              <a:t>(Randall &amp; Haskell, </a:t>
            </a:r>
            <a:r>
              <a:rPr lang="en-AU" sz="2800" dirty="0" smtClean="0"/>
              <a:t>2013:503)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sz="2200" dirty="0" smtClean="0"/>
              <a:t>Source </a:t>
            </a:r>
            <a:r>
              <a:rPr lang="en-AU" sz="1900" dirty="0" smtClean="0">
                <a:hlinkClick r:id="rId4"/>
              </a:rPr>
              <a:t>http</a:t>
            </a:r>
            <a:r>
              <a:rPr lang="en-AU" sz="1900" dirty="0" smtClean="0">
                <a:hlinkClick r:id="rId4"/>
              </a:rPr>
              <a:t>://</a:t>
            </a:r>
            <a:r>
              <a:rPr lang="en-AU" sz="1900" dirty="0" smtClean="0">
                <a:hlinkClick r:id="rId4"/>
              </a:rPr>
              <a:t>www.blueknot.org.au/WHAT-WE-DO/For-Legal-and-Justice-Practitioners</a:t>
            </a:r>
            <a:r>
              <a:rPr lang="en-AU" sz="1900" dirty="0" smtClean="0"/>
              <a:t> </a:t>
            </a:r>
            <a:endParaRPr lang="en-AU" sz="1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68952" cy="1228998"/>
          </a:xfrm>
        </p:spPr>
        <p:txBody>
          <a:bodyPr>
            <a:noAutofit/>
          </a:bodyPr>
          <a:lstStyle/>
          <a:p>
            <a:r>
              <a:rPr lang="en-AU" sz="4800" b="1" dirty="0" smtClean="0"/>
              <a:t>Understanding Mental Health</a:t>
            </a:r>
            <a:endParaRPr lang="en-AU" sz="4800" b="1" dirty="0"/>
          </a:p>
        </p:txBody>
      </p:sp>
      <p:pic>
        <p:nvPicPr>
          <p:cNvPr id="5" name="Picture 4" descr="QPILCH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2128" y="188640"/>
            <a:ext cx="753739" cy="8640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2195</Words>
  <Application>Microsoft Office PowerPoint</Application>
  <PresentationFormat>On-screen Show (4:3)</PresentationFormat>
  <Paragraphs>365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Best practice in collaborative service delivery – mental health law</vt:lpstr>
      <vt:lpstr>Panel Introductions</vt:lpstr>
      <vt:lpstr>Project Focus</vt:lpstr>
      <vt:lpstr>Slide 4</vt:lpstr>
      <vt:lpstr>Definitions</vt:lpstr>
      <vt:lpstr>Creating Access</vt:lpstr>
      <vt:lpstr>Creating Access</vt:lpstr>
      <vt:lpstr>Understanding Mental Health</vt:lpstr>
      <vt:lpstr>Understanding Mental Health</vt:lpstr>
      <vt:lpstr>The Reality</vt:lpstr>
      <vt:lpstr>Collaboration</vt:lpstr>
      <vt:lpstr>Slide 12</vt:lpstr>
      <vt:lpstr>Diagnostic tools</vt:lpstr>
      <vt:lpstr>Approach</vt:lpstr>
      <vt:lpstr>Slide 15</vt:lpstr>
      <vt:lpstr>Client Support</vt:lpstr>
      <vt:lpstr>Take home messages … </vt:lpstr>
      <vt:lpstr>Watch this space!</vt:lpstr>
      <vt:lpstr>Questions</vt:lpstr>
      <vt:lpstr>Some Useful Resources</vt:lpstr>
      <vt:lpstr>Some Useful Resources</vt:lpstr>
      <vt:lpstr>Lawyer Well-Being</vt:lpstr>
      <vt:lpstr>Special thanks to 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creator>Windows User</dc:creator>
  <cp:lastModifiedBy>Windows User</cp:lastModifiedBy>
  <cp:revision>248</cp:revision>
  <dcterms:created xsi:type="dcterms:W3CDTF">2016-09-28T00:37:13Z</dcterms:created>
  <dcterms:modified xsi:type="dcterms:W3CDTF">2016-10-05T06:33:08Z</dcterms:modified>
</cp:coreProperties>
</file>