
<file path=[Content_Types].xml><?xml version="1.0" encoding="utf-8"?>
<Types xmlns="http://schemas.openxmlformats.org/package/2006/content-types">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Masters/slideMaster8.xml" ContentType="application/vnd.openxmlformats-officedocument.presentationml.slideMaster+xml"/>
  <Override PartName="/ppt/theme/theme8.xml" ContentType="application/vnd.openxmlformats-officedocument.theme+xml"/>
  <Override PartName="/ppt/slideLayouts/slideLayout53.xml" ContentType="application/vnd.openxmlformats-officedocument.presentationml.slideLayout+xml"/>
  <Override PartName="/ppt/slideLayouts/slideLayout57.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viewProps.xml" ContentType="application/vnd.openxmlformats-officedocument.presentationml.viewProps+xml"/>
  <Override PartName="/ppt/slideMasters/slideMaster3.xml" ContentType="application/vnd.openxmlformats-officedocument.presentationml.slideMaster+xml"/>
  <Override PartName="/ppt/theme/theme3.xml" ContentType="application/vnd.openxmlformats-officedocument.theme+xml"/>
  <Override PartName="/ppt/slideLayouts/slideLayout18.xml" ContentType="application/vnd.openxmlformats-officedocument.presentationml.slideLayout+xml"/>
  <Override PartName="/ppt/slideLayouts/slideLayout22.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Masters/slideMaster7.xml" ContentType="application/vnd.openxmlformats-officedocument.presentationml.slideMaster+xml"/>
  <Override PartName="/ppt/theme/theme7.xml" ContentType="application/vnd.openxmlformats-officedocument.theme+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presProps.xml" ContentType="application/vnd.openxmlformats-officedocument.presentationml.presProps+xml"/>
  <Override PartName="/ppt/slideMasters/slideMaster2.xml" ContentType="application/vnd.openxmlformats-officedocument.presentationml.slideMaster+xml"/>
  <Override PartName="/ppt/theme/theme2.xml" ContentType="application/vnd.openxmlformats-officedocument.theme+xml"/>
  <Override PartName="/ppt/slideLayouts/slideLayout11.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tableStyles.xml" ContentType="application/vnd.openxmlformats-officedocument.presentationml.tableStyles+xml"/>
  <Override PartName="/ppt/slideMasters/slideMaster6.xml" ContentType="application/vnd.openxmlformats-officedocument.presentationml.slideMaster+xml"/>
  <Override PartName="/ppt/theme/theme6.xml" ContentType="application/vnd.openxmlformats-officedocument.theme+xml"/>
  <Override PartName="/ppt/slideLayouts/slideLayout39.xml" ContentType="application/vnd.openxmlformats-officedocument.presentationml.slideLayout+xml"/>
  <Override PartName="/ppt/slideLayouts/slideLayout43.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Masters/slideMaster11.xml" ContentType="application/vnd.openxmlformats-officedocument.presentationml.slideMaster+xml"/>
  <Override PartName="/ppt/theme/theme11.xml" ContentType="application/vnd.openxmlformats-officedocument.theme+xml"/>
  <Override PartName="/ppt/slideLayouts/slideLayout74.xml" ContentType="application/vnd.openxmlformats-officedocument.presentationml.slideLayout+xml"/>
  <Override PartName="/ppt/slideLayouts/slideLayout78.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handoutMasters/handoutMaster1.xml" ContentType="application/vnd.openxmlformats-officedocument.presentationml.handoutMaster+xml"/>
  <Override PartName="/ppt/theme/theme13.xml" ContentType="application/vnd.openxmlformats-officedocument.theme+xml"/>
  <Override PartName="/ppt/slideMasters/slideMaster5.xml" ContentType="application/vnd.openxmlformats-officedocument.presentationml.slideMaster+xml"/>
  <Override PartName="/ppt/theme/theme5.xml" ContentType="application/vnd.openxmlformats-officedocument.theme+xml"/>
  <Override PartName="/ppt/slideLayouts/slideLayout32.xml" ContentType="application/vnd.openxmlformats-officedocument.presentationml.slideLayout+xml"/>
  <Override PartName="/ppt/slideLayouts/slideLayout36.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notesMasters/notesMaster1.xml" ContentType="application/vnd.openxmlformats-officedocument.presentationml.notesMaster+xml"/>
  <Override PartName="/ppt/theme/theme12.xml" ContentType="application/vnd.openxmlformats-officedocument.theme+xml"/>
  <Override PartName="/ppt/slideMasters/slideMaster10.xml" ContentType="application/vnd.openxmlformats-officedocument.presentationml.slideMaster+xml"/>
  <Override PartName="/ppt/theme/theme10.xml" ContentType="application/vnd.openxmlformats-officedocument.theme+xml"/>
  <Override PartName="/ppt/slideLayouts/slideLayout67.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68.xml" ContentType="application/vnd.openxmlformats-officedocument.presentationml.slideLayout+xml"/>
  <Override PartName="/ppt/slideMasters/slideMaster4.xml" ContentType="application/vnd.openxmlformats-officedocument.presentationml.slideMaster+xml"/>
  <Override PartName="/ppt/theme/theme4.xml" ContentType="application/vnd.openxmlformats-officedocument.theme+xml"/>
  <Override PartName="/ppt/slideLayouts/slideLayout25.xml" ContentType="application/vnd.openxmlformats-officedocument.presentationml.slideLayout+xml"/>
  <Override PartName="/ppt/slideLayouts/slideLayout2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Masters/slideMaster9.xml" ContentType="application/vnd.openxmlformats-officedocument.presentationml.slideMaster+xml"/>
  <Override PartName="/ppt/theme/theme9.xml" ContentType="application/vnd.openxmlformats-officedocument.theme+xml"/>
  <Override PartName="/ppt/slideLayouts/slideLayout60.xml" ContentType="application/vnd.openxmlformats-officedocument.presentationml.slideLayout+xml"/>
  <Override PartName="/ppt/slideLayouts/slideLayout64.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Default Extension="png" ContentType="image/png"/>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8" r:id="rId2"/>
    <p:sldMasterId id="2147483746" r:id="rId3"/>
    <p:sldMasterId id="2147483754" r:id="rId4"/>
    <p:sldMasterId id="2147483762" r:id="rId5"/>
    <p:sldMasterId id="2147483770" r:id="rId6"/>
    <p:sldMasterId id="2147483778" r:id="rId7"/>
    <p:sldMasterId id="2147483786" r:id="rId8"/>
    <p:sldMasterId id="2147483794" r:id="rId9"/>
    <p:sldMasterId id="2147483802" r:id="rId10"/>
    <p:sldMasterId id="2147483810" r:id="rId11"/>
  </p:sldMasterIdLst>
  <p:notesMasterIdLst>
    <p:notesMasterId r:id="rId36"/>
  </p:notesMasterIdLst>
  <p:handoutMasterIdLst>
    <p:handoutMasterId r:id="rId37"/>
  </p:handoutMasterIdLst>
  <p:sldIdLst>
    <p:sldId id="256" r:id="rId12"/>
    <p:sldId id="282" r:id="rId13"/>
    <p:sldId id="283" r:id="rId14"/>
    <p:sldId id="284" r:id="rId15"/>
    <p:sldId id="285" r:id="rId16"/>
    <p:sldId id="287" r:id="rId17"/>
    <p:sldId id="286" r:id="rId18"/>
    <p:sldId id="288" r:id="rId19"/>
    <p:sldId id="290" r:id="rId20"/>
    <p:sldId id="257" r:id="rId21"/>
    <p:sldId id="260" r:id="rId22"/>
    <p:sldId id="262" r:id="rId23"/>
    <p:sldId id="264" r:id="rId24"/>
    <p:sldId id="266" r:id="rId25"/>
    <p:sldId id="268" r:id="rId26"/>
    <p:sldId id="270" r:id="rId27"/>
    <p:sldId id="274" r:id="rId28"/>
    <p:sldId id="276" r:id="rId29"/>
    <p:sldId id="278" r:id="rId30"/>
    <p:sldId id="280" r:id="rId31"/>
    <p:sldId id="289" r:id="rId32"/>
    <p:sldId id="294" r:id="rId33"/>
    <p:sldId id="292" r:id="rId34"/>
    <p:sldId id="281" r:id="rId3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674" y="-324"/>
      </p:cViewPr>
      <p:guideLst>
        <p:guide orient="horz" pos="4319"/>
        <p:guide pos="5942"/>
      </p:guideLst>
    </p:cSldViewPr>
  </p:slideViewPr>
  <p:notesTextViewPr>
    <p:cViewPr>
      <p:scale>
        <a:sx n="1" d="1"/>
        <a:sy n="1" d="1"/>
      </p:scale>
      <p:origin x="0" y="0"/>
    </p:cViewPr>
  </p:notesTextViewPr>
  <p:notesViewPr>
    <p:cSldViewPr>
      <p:cViewPr varScale="1">
        <p:scale>
          <a:sx n="67" d="100"/>
          <a:sy n="67" d="100"/>
        </p:scale>
        <p:origin x="-2562" y="-102"/>
      </p:cViewPr>
      <p:guideLst>
        <p:guide orient="horz" pos="2880"/>
        <p:guide pos="2160"/>
      </p:guideLst>
    </p:cSldViewPr>
  </p:notesViewPr>
  <p:gridSpacing cx="72008" cy="72008"/>
</p:viewPr>
</file>

<file path=ppt/_rels/presentation.xml.rels>&#65279;<?xml version="1.0" encoding="UTF-8" standalone="yes"?>
<Relationships xmlns="http://schemas.openxmlformats.org/package/2006/relationships">
  <Relationship Id="rId12" Type="http://schemas.openxmlformats.org/officeDocument/2006/relationships/slide" Target="slides/slide1.xml" />
  <Relationship Id="rId13" Type="http://schemas.openxmlformats.org/officeDocument/2006/relationships/slide" Target="slides/slide2.xml" />
  <Relationship Id="rId14" Type="http://schemas.openxmlformats.org/officeDocument/2006/relationships/slide" Target="slides/slide3.xml" />
  <Relationship Id="rId15" Type="http://schemas.openxmlformats.org/officeDocument/2006/relationships/slide" Target="slides/slide4.xml" />
  <Relationship Id="rId16" Type="http://schemas.openxmlformats.org/officeDocument/2006/relationships/slide" Target="slides/slide5.xml" />
  <Relationship Id="rId17" Type="http://schemas.openxmlformats.org/officeDocument/2006/relationships/slide" Target="slides/slide6.xml" />
  <Relationship Id="rId18" Type="http://schemas.openxmlformats.org/officeDocument/2006/relationships/slide" Target="slides/slide7.xml" />
  <Relationship Id="rId19" Type="http://schemas.openxmlformats.org/officeDocument/2006/relationships/slide" Target="slides/slide8.xml" />
  <Relationship Id="rId20" Type="http://schemas.openxmlformats.org/officeDocument/2006/relationships/slide" Target="slides/slide9.xml" />
  <Relationship Id="rId21" Type="http://schemas.openxmlformats.org/officeDocument/2006/relationships/slide" Target="slides/slide10.xml" />
  <Relationship Id="rId22" Type="http://schemas.openxmlformats.org/officeDocument/2006/relationships/slide" Target="slides/slide11.xml" />
  <Relationship Id="rId23" Type="http://schemas.openxmlformats.org/officeDocument/2006/relationships/slide" Target="slides/slide12.xml" />
  <Relationship Id="rId24" Type="http://schemas.openxmlformats.org/officeDocument/2006/relationships/slide" Target="slides/slide13.xml" />
  <Relationship Id="rId25" Type="http://schemas.openxmlformats.org/officeDocument/2006/relationships/slide" Target="slides/slide14.xml" />
  <Relationship Id="rId26" Type="http://schemas.openxmlformats.org/officeDocument/2006/relationships/slide" Target="slides/slide15.xml" />
  <Relationship Id="rId27" Type="http://schemas.openxmlformats.org/officeDocument/2006/relationships/slide" Target="slides/slide16.xml" />
  <Relationship Id="rId28" Type="http://schemas.openxmlformats.org/officeDocument/2006/relationships/slide" Target="slides/slide17.xml" />
  <Relationship Id="rId29" Type="http://schemas.openxmlformats.org/officeDocument/2006/relationships/slide" Target="slides/slide18.xml" />
  <Relationship Id="rId30" Type="http://schemas.openxmlformats.org/officeDocument/2006/relationships/slide" Target="slides/slide19.xml" />
  <Relationship Id="rId31" Type="http://schemas.openxmlformats.org/officeDocument/2006/relationships/slide" Target="slides/slide20.xml" />
  <Relationship Id="rId32" Type="http://schemas.openxmlformats.org/officeDocument/2006/relationships/slide" Target="slides/slide21.xml" />
  <Relationship Id="rId33" Type="http://schemas.openxmlformats.org/officeDocument/2006/relationships/slide" Target="slides/slide22.xml" />
  <Relationship Id="rId34" Type="http://schemas.openxmlformats.org/officeDocument/2006/relationships/slide" Target="slides/slide23.xml" />
  <Relationship Id="rId35" Type="http://schemas.openxmlformats.org/officeDocument/2006/relationships/slide" Target="slides/slide24.xml" />
  <Relationship Id="rId8" Type="http://schemas.openxmlformats.org/officeDocument/2006/relationships/slideMaster" Target="slideMasters/slideMaster8.xml" />
  <Relationship Id="rId39" Type="http://schemas.openxmlformats.org/officeDocument/2006/relationships/viewProps" Target="viewProps.xml" />
  <Relationship Id="rId3" Type="http://schemas.openxmlformats.org/officeDocument/2006/relationships/slideMaster" Target="slideMasters/slideMaster3.xml" />
  <Relationship Id="rId7" Type="http://schemas.openxmlformats.org/officeDocument/2006/relationships/slideMaster" Target="slideMasters/slideMaster7.xml" />
  <Relationship Id="rId38" Type="http://schemas.openxmlformats.org/officeDocument/2006/relationships/presProps" Target="presProps.xml" />
  <Relationship Id="rId2" Type="http://schemas.openxmlformats.org/officeDocument/2006/relationships/slideMaster" Target="slideMasters/slideMaster2.xml" />
  <Relationship Id="rId41"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Master" Target="slideMasters/slideMaster6.xml" />
  <Relationship Id="rId11" Type="http://schemas.openxmlformats.org/officeDocument/2006/relationships/slideMaster" Target="slideMasters/slideMaster11.xml" />
  <Relationship Id="rId37" Type="http://schemas.openxmlformats.org/officeDocument/2006/relationships/handoutMaster" Target="handoutMasters/handoutMaster1.xml" />
  <Relationship Id="rId40" Type="http://schemas.openxmlformats.org/officeDocument/2006/relationships/theme" Target="theme/theme1.xml" />
  <Relationship Id="rId5" Type="http://schemas.openxmlformats.org/officeDocument/2006/relationships/slideMaster" Target="slideMasters/slideMaster5.xml" />
  <Relationship Id="rId36" Type="http://schemas.openxmlformats.org/officeDocument/2006/relationships/notesMaster" Target="notesMasters/notesMaster1.xml" />
  <Relationship Id="rId10" Type="http://schemas.openxmlformats.org/officeDocument/2006/relationships/slideMaster" Target="slideMasters/slideMaster10.xml" />
  <Relationship Id="rId4" Type="http://schemas.openxmlformats.org/officeDocument/2006/relationships/slideMaster" Target="slideMasters/slideMaster4.xml" />
  <Relationship Id="rId9" Type="http://schemas.openxmlformats.org/officeDocument/2006/relationships/slideMaster" Target="slideMasters/slideMaster9.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1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1080F0-F41A-4B3A-9685-CDB1A5A0092C}" type="datetimeFigureOut">
              <a:rPr lang="en-AU" smtClean="0">
                <a:latin typeface="Verdana" pitchFamily="34" charset="0"/>
                <a:ea typeface="Verdana" pitchFamily="34" charset="0"/>
                <a:cs typeface="Verdana" pitchFamily="34" charset="0"/>
              </a:rPr>
              <a:t>5/10/2016</a:t>
            </a:fld>
            <a:endParaRPr lang="en-AU">
              <a:latin typeface="Verdana" pitchFamily="34" charset="0"/>
              <a:ea typeface="Verdana" pitchFamily="34" charset="0"/>
              <a:cs typeface="Verdana"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latin typeface="Verdana" pitchFamily="34" charset="0"/>
              <a:ea typeface="Verdana" pitchFamily="34" charset="0"/>
              <a:cs typeface="Verdana"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BADDB9-817B-4D74-9A40-E0125C37821C}" type="slidenum">
              <a:rPr lang="en-AU" smtClean="0">
                <a:latin typeface="Verdana" pitchFamily="34" charset="0"/>
                <a:ea typeface="Verdana" pitchFamily="34" charset="0"/>
                <a:cs typeface="Verdana" pitchFamily="34" charset="0"/>
              </a:rPr>
              <a:t>‹#›</a:t>
            </a:fld>
            <a:endParaRPr lang="en-AU">
              <a:latin typeface="Verdana" pitchFamily="34" charset="0"/>
              <a:ea typeface="Verdana" pitchFamily="34" charset="0"/>
              <a:cs typeface="Verdana" pitchFamily="34" charset="0"/>
            </a:endParaRPr>
          </a:p>
        </p:txBody>
      </p:sp>
      <p:sp>
        <p:nvSpPr>
          <p:cNvPr id="6" name="Header Placeholder 5"/>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212732346"/>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1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7E606B-7AA0-432A-A02C-F2DB424BC21B}" type="datetimeFigureOut">
              <a:rPr lang="en-AU" smtClean="0"/>
              <a:t>5/10/2016</a:t>
            </a:fld>
            <a:endParaRPr lang="en-AU"/>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547C30-9F98-478C-A9C7-E5704E7CB4E1}" type="slidenum">
              <a:rPr lang="en-AU" smtClean="0"/>
              <a:t>‹#›</a:t>
            </a:fld>
            <a:endParaRPr lang="en-AU"/>
          </a:p>
        </p:txBody>
      </p:sp>
    </p:spTree>
    <p:extLst>
      <p:ext uri="{BB962C8B-B14F-4D97-AF65-F5344CB8AC3E}">
        <p14:creationId xmlns:p14="http://schemas.microsoft.com/office/powerpoint/2010/main" val="1547864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image" Target="../media/image3.jpeg" />
  <Relationship Id="rId1" Type="http://schemas.openxmlformats.org/officeDocument/2006/relationships/slideMaster" Target="../slideMasters/slideMaster1.xml" />
  <Relationship Id="rId4" Type="http://schemas.openxmlformats.org/officeDocument/2006/relationships/image" Target="../media/image1.jpeg"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3" Type="http://schemas.openxmlformats.org/officeDocument/2006/relationships/image" Target="../media/image8.jpeg" />
  <Relationship Id="rId2" Type="http://schemas.openxmlformats.org/officeDocument/2006/relationships/image" Target="../media/image10.jpeg" />
  <Relationship Id="rId1" Type="http://schemas.openxmlformats.org/officeDocument/2006/relationships/slideMaster" Target="../slideMasters/slideMaster3.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3.xml.rels>&#65279;<?xml version="1.0" encoding="UTF-8" standalone="yes"?>
<Relationships xmlns="http://schemas.openxmlformats.org/package/2006/relationships">
  <Relationship Id="rId3" Type="http://schemas.openxmlformats.org/officeDocument/2006/relationships/image" Target="../media/image12.jpeg" />
  <Relationship Id="rId2" Type="http://schemas.openxmlformats.org/officeDocument/2006/relationships/image" Target="../media/image13.jpeg" />
  <Relationship Id="rId1" Type="http://schemas.openxmlformats.org/officeDocument/2006/relationships/slideMaster" Target="../slideMasters/slideMaster4.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3" Type="http://schemas.openxmlformats.org/officeDocument/2006/relationships/image" Target="../media/image15.jpeg" />
  <Relationship Id="rId2" Type="http://schemas.openxmlformats.org/officeDocument/2006/relationships/image" Target="../media/image16.jpeg" />
  <Relationship Id="rId1" Type="http://schemas.openxmlformats.org/officeDocument/2006/relationships/slideMaster" Target="../slideMasters/slideMaster5.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37.xml.rels>&#65279;<?xml version="1.0" encoding="UTF-8" standalone="yes"?>
<Relationships xmlns="http://schemas.openxmlformats.org/package/2006/relationships">
  <Relationship Id="rId3" Type="http://schemas.openxmlformats.org/officeDocument/2006/relationships/image" Target="../media/image18.jpeg" />
  <Relationship Id="rId2" Type="http://schemas.openxmlformats.org/officeDocument/2006/relationships/image" Target="../media/image19.jpeg" />
  <Relationship Id="rId1" Type="http://schemas.openxmlformats.org/officeDocument/2006/relationships/slideMaster" Target="../slideMasters/slideMaster6.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44.xml.rels>&#65279;<?xml version="1.0" encoding="UTF-8" standalone="yes"?>
<Relationships xmlns="http://schemas.openxmlformats.org/package/2006/relationships">
  <Relationship Id="rId3" Type="http://schemas.openxmlformats.org/officeDocument/2006/relationships/image" Target="../media/image21.jpeg" />
  <Relationship Id="rId2" Type="http://schemas.openxmlformats.org/officeDocument/2006/relationships/image" Target="../media/image22.jpeg" />
  <Relationship Id="rId1" Type="http://schemas.openxmlformats.org/officeDocument/2006/relationships/slideMaster" Target="../slideMasters/slideMaster7.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7.xml" />
</Relationships>
</file>

<file path=ppt/slideLayouts/_rels/slideLayout51.xml.rels>&#65279;<?xml version="1.0" encoding="UTF-8" standalone="yes"?>
<Relationships xmlns="http://schemas.openxmlformats.org/package/2006/relationships">
  <Relationship Id="rId3" Type="http://schemas.openxmlformats.org/officeDocument/2006/relationships/image" Target="../media/image24.jpeg" />
  <Relationship Id="rId2" Type="http://schemas.openxmlformats.org/officeDocument/2006/relationships/image" Target="../media/image25.jpeg" />
  <Relationship Id="rId1" Type="http://schemas.openxmlformats.org/officeDocument/2006/relationships/slideMaster" Target="../slideMasters/slideMaster8.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8.xml" />
</Relationships>
</file>

<file path=ppt/slideLayouts/_rels/slideLayout58.xml.rels>&#65279;<?xml version="1.0" encoding="UTF-8" standalone="yes"?>
<Relationships xmlns="http://schemas.openxmlformats.org/package/2006/relationships">
  <Relationship Id="rId3" Type="http://schemas.openxmlformats.org/officeDocument/2006/relationships/image" Target="../media/image12.jpeg" />
  <Relationship Id="rId2" Type="http://schemas.openxmlformats.org/officeDocument/2006/relationships/image" Target="../media/image27.jpeg" />
  <Relationship Id="rId1" Type="http://schemas.openxmlformats.org/officeDocument/2006/relationships/slideMaster" Target="../slideMasters/slideMaster9.xml" />
</Relationships>
</file>

<file path=ppt/slideLayouts/_rels/slideLayout59.xml.rels>&#65279;<?xml version="1.0" encoding="UTF-8" standalone="yes"?>
<Relationships xmlns="http://schemas.openxmlformats.org/package/2006/relationships">
  <Relationship Id="rId1" Type="http://schemas.openxmlformats.org/officeDocument/2006/relationships/slideMaster" Target="../slideMasters/slideMaster9.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0.xml.rels>&#65279;<?xml version="1.0" encoding="UTF-8" standalone="yes"?>
<Relationships xmlns="http://schemas.openxmlformats.org/package/2006/relationships">
  <Relationship Id="rId1" Type="http://schemas.openxmlformats.org/officeDocument/2006/relationships/slideMaster" Target="../slideMasters/slideMaster9.xml" />
</Relationships>
</file>

<file path=ppt/slideLayouts/_rels/slideLayout61.xml.rels>&#65279;<?xml version="1.0" encoding="UTF-8" standalone="yes"?>
<Relationships xmlns="http://schemas.openxmlformats.org/package/2006/relationships">
  <Relationship Id="rId1" Type="http://schemas.openxmlformats.org/officeDocument/2006/relationships/slideMaster" Target="../slideMasters/slideMaster9.xml" />
</Relationships>
</file>

<file path=ppt/slideLayouts/_rels/slideLayout62.xml.rels>&#65279;<?xml version="1.0" encoding="UTF-8" standalone="yes"?>
<Relationships xmlns="http://schemas.openxmlformats.org/package/2006/relationships">
  <Relationship Id="rId1" Type="http://schemas.openxmlformats.org/officeDocument/2006/relationships/slideMaster" Target="../slideMasters/slideMaster9.xml" />
</Relationships>
</file>

<file path=ppt/slideLayouts/_rels/slideLayout63.xml.rels>&#65279;<?xml version="1.0" encoding="UTF-8" standalone="yes"?>
<Relationships xmlns="http://schemas.openxmlformats.org/package/2006/relationships">
  <Relationship Id="rId1" Type="http://schemas.openxmlformats.org/officeDocument/2006/relationships/slideMaster" Target="../slideMasters/slideMaster9.xml" />
</Relationships>
</file>

<file path=ppt/slideLayouts/_rels/slideLayout64.xml.rels>&#65279;<?xml version="1.0" encoding="UTF-8" standalone="yes"?>
<Relationships xmlns="http://schemas.openxmlformats.org/package/2006/relationships">
  <Relationship Id="rId1" Type="http://schemas.openxmlformats.org/officeDocument/2006/relationships/slideMaster" Target="../slideMasters/slideMaster9.xml" />
</Relationships>
</file>

<file path=ppt/slideLayouts/_rels/slideLayout65.xml.rels>&#65279;<?xml version="1.0" encoding="UTF-8" standalone="yes"?>
<Relationships xmlns="http://schemas.openxmlformats.org/package/2006/relationships">
  <Relationship Id="rId3" Type="http://schemas.openxmlformats.org/officeDocument/2006/relationships/image" Target="../media/image5.jpeg" />
  <Relationship Id="rId2" Type="http://schemas.openxmlformats.org/officeDocument/2006/relationships/image" Target="../media/image29.jpeg" />
  <Relationship Id="rId1" Type="http://schemas.openxmlformats.org/officeDocument/2006/relationships/slideMaster" Target="../slideMasters/slideMaster10.xml" />
</Relationships>
</file>

<file path=ppt/slideLayouts/_rels/slideLayout66.xml.rels>&#65279;<?xml version="1.0" encoding="UTF-8" standalone="yes"?>
<Relationships xmlns="http://schemas.openxmlformats.org/package/2006/relationships">
  <Relationship Id="rId1" Type="http://schemas.openxmlformats.org/officeDocument/2006/relationships/slideMaster" Target="../slideMasters/slideMaster10.xml" />
</Relationships>
</file>

<file path=ppt/slideLayouts/_rels/slideLayout67.xml.rels>&#65279;<?xml version="1.0" encoding="UTF-8" standalone="yes"?>
<Relationships xmlns="http://schemas.openxmlformats.org/package/2006/relationships">
  <Relationship Id="rId1" Type="http://schemas.openxmlformats.org/officeDocument/2006/relationships/slideMaster" Target="../slideMasters/slideMaster10.xml" />
</Relationships>
</file>

<file path=ppt/slideLayouts/_rels/slideLayout68.xml.rels>&#65279;<?xml version="1.0" encoding="UTF-8" standalone="yes"?>
<Relationships xmlns="http://schemas.openxmlformats.org/package/2006/relationships">
  <Relationship Id="rId1" Type="http://schemas.openxmlformats.org/officeDocument/2006/relationships/slideMaster" Target="../slideMasters/slideMaster10.xml" />
</Relationships>
</file>

<file path=ppt/slideLayouts/_rels/slideLayout69.xml.rels>&#65279;<?xml version="1.0" encoding="UTF-8" standalone="yes"?>
<Relationships xmlns="http://schemas.openxmlformats.org/package/2006/relationships">
  <Relationship Id="rId1" Type="http://schemas.openxmlformats.org/officeDocument/2006/relationships/slideMaster" Target="../slideMasters/slideMaster10.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0.xml.rels>&#65279;<?xml version="1.0" encoding="UTF-8" standalone="yes"?>
<Relationships xmlns="http://schemas.openxmlformats.org/package/2006/relationships">
  <Relationship Id="rId1" Type="http://schemas.openxmlformats.org/officeDocument/2006/relationships/slideMaster" Target="../slideMasters/slideMaster10.xml" />
</Relationships>
</file>

<file path=ppt/slideLayouts/_rels/slideLayout71.xml.rels>&#65279;<?xml version="1.0" encoding="UTF-8" standalone="yes"?>
<Relationships xmlns="http://schemas.openxmlformats.org/package/2006/relationships">
  <Relationship Id="rId1" Type="http://schemas.openxmlformats.org/officeDocument/2006/relationships/slideMaster" Target="../slideMasters/slideMaster10.xml" />
</Relationships>
</file>

<file path=ppt/slideLayouts/_rels/slideLayout72.xml.rels>&#65279;<?xml version="1.0" encoding="UTF-8" standalone="yes"?>
<Relationships xmlns="http://schemas.openxmlformats.org/package/2006/relationships">
  <Relationship Id="rId3" Type="http://schemas.openxmlformats.org/officeDocument/2006/relationships/image" Target="../media/image1.jpeg" />
  <Relationship Id="rId2" Type="http://schemas.openxmlformats.org/officeDocument/2006/relationships/image" Target="../media/image31.jpeg" />
  <Relationship Id="rId1" Type="http://schemas.openxmlformats.org/officeDocument/2006/relationships/slideMaster" Target="../slideMasters/slideMaster11.xml" />
</Relationships>
</file>

<file path=ppt/slideLayouts/_rels/slideLayout73.xml.rels>&#65279;<?xml version="1.0" encoding="UTF-8" standalone="yes"?>
<Relationships xmlns="http://schemas.openxmlformats.org/package/2006/relationships">
  <Relationship Id="rId1" Type="http://schemas.openxmlformats.org/officeDocument/2006/relationships/slideMaster" Target="../slideMasters/slideMaster11.xml" />
</Relationships>
</file>

<file path=ppt/slideLayouts/_rels/slideLayout74.xml.rels>&#65279;<?xml version="1.0" encoding="UTF-8" standalone="yes"?>
<Relationships xmlns="http://schemas.openxmlformats.org/package/2006/relationships">
  <Relationship Id="rId1" Type="http://schemas.openxmlformats.org/officeDocument/2006/relationships/slideMaster" Target="../slideMasters/slideMaster11.xml" />
</Relationships>
</file>

<file path=ppt/slideLayouts/_rels/slideLayout75.xml.rels>&#65279;<?xml version="1.0" encoding="UTF-8" standalone="yes"?>
<Relationships xmlns="http://schemas.openxmlformats.org/package/2006/relationships">
  <Relationship Id="rId1" Type="http://schemas.openxmlformats.org/officeDocument/2006/relationships/slideMaster" Target="../slideMasters/slideMaster11.xml" />
</Relationships>
</file>

<file path=ppt/slideLayouts/_rels/slideLayout76.xml.rels>&#65279;<?xml version="1.0" encoding="UTF-8" standalone="yes"?>
<Relationships xmlns="http://schemas.openxmlformats.org/package/2006/relationships">
  <Relationship Id="rId1" Type="http://schemas.openxmlformats.org/officeDocument/2006/relationships/slideMaster" Target="../slideMasters/slideMaster11.xml" />
</Relationships>
</file>

<file path=ppt/slideLayouts/_rels/slideLayout77.xml.rels>&#65279;<?xml version="1.0" encoding="UTF-8" standalone="yes"?>
<Relationships xmlns="http://schemas.openxmlformats.org/package/2006/relationships">
  <Relationship Id="rId1" Type="http://schemas.openxmlformats.org/officeDocument/2006/relationships/slideMaster" Target="../slideMasters/slideMaster11.xml" />
</Relationships>
</file>

<file path=ppt/slideLayouts/_rels/slideLayout78.xml.rels>&#65279;<?xml version="1.0" encoding="UTF-8" standalone="yes"?>
<Relationships xmlns="http://schemas.openxmlformats.org/package/2006/relationships">
  <Relationship Id="rId1" Type="http://schemas.openxmlformats.org/officeDocument/2006/relationships/slideMaster" Target="../slideMasters/slideMaster1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3" Type="http://schemas.openxmlformats.org/officeDocument/2006/relationships/image" Target="../media/image5.jpeg" />
  <Relationship Id="rId2" Type="http://schemas.openxmlformats.org/officeDocument/2006/relationships/image" Target="../media/image7.jpeg" />
  <Relationship Id="rId1" Type="http://schemas.openxmlformats.org/officeDocument/2006/relationships/slideMaster" Target="../slideMasters/slideMaster2.xml" />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52266" y="630967"/>
            <a:ext cx="1475235" cy="493777"/>
          </a:xfrm>
          <a:prstGeom prst="rect">
            <a:avLst/>
          </a:prstGeom>
        </p:spPr>
      </p:pic>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21130676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620000"/>
            <a:ext cx="8717688" cy="4140000"/>
          </a:xfrm>
        </p:spPr>
        <p:txBody>
          <a:bodyPr lIns="0" tIns="0" rIns="0" bIns="0"/>
          <a:lstStyle>
            <a:lvl1pPr>
              <a:defRPr/>
            </a:lvl1pPr>
            <a:lvl2pPr>
              <a:defRPr baseline="0"/>
            </a:lvl2pPr>
            <a:lvl3pPr>
              <a:defRPr baseline="0"/>
            </a:lvl3pPr>
            <a:lvl4pPr>
              <a:defRPr baseline="0"/>
            </a:lvl4pPr>
            <a:lvl5pPr>
              <a:defRPr/>
            </a:lvl5pPr>
          </a:lstStyle>
          <a:p>
            <a:pPr lvl="0"/>
            <a:r>
              <a:rPr lang="en-US" dirty="0" smtClean="0"/>
              <a:t>Level one 20 point</a:t>
            </a:r>
          </a:p>
          <a:p>
            <a:pPr lvl="1"/>
            <a:r>
              <a:rPr lang="en-US" dirty="0" smtClean="0"/>
              <a:t>Level two 18</a:t>
            </a:r>
          </a:p>
          <a:p>
            <a:pPr lvl="2"/>
            <a:r>
              <a:rPr lang="en-US" dirty="0" smtClean="0"/>
              <a:t>Level three 16</a:t>
            </a:r>
          </a:p>
          <a:p>
            <a:pPr lvl="3"/>
            <a:r>
              <a:rPr lang="en-US" dirty="0" smtClean="0"/>
              <a:t>Next two levels are 14 point</a:t>
            </a:r>
          </a:p>
          <a:p>
            <a:pPr lvl="4"/>
            <a:r>
              <a:rPr lang="en-US" dirty="0" smtClean="0"/>
              <a:t>14 point</a:t>
            </a:r>
          </a:p>
        </p:txBody>
      </p:sp>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2447524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304106608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842203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84208293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423471253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805214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2"/>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spTree>
    <p:extLst>
      <p:ext uri="{BB962C8B-B14F-4D97-AF65-F5344CB8AC3E}">
        <p14:creationId xmlns:p14="http://schemas.microsoft.com/office/powerpoint/2010/main" val="405612218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2" name="Title 1"/>
          <p:cNvSpPr>
            <a:spLocks noGrp="1"/>
          </p:cNvSpPr>
          <p:nvPr>
            <p:ph type="title"/>
          </p:nvPr>
        </p:nvSpPr>
        <p:spPr/>
        <p:txBody>
          <a:bodyPr/>
          <a:lstStyle/>
          <a:p>
            <a:r>
              <a:rPr lang="en-US" dirty="0" smtClean="0"/>
              <a:t>Click to edit Master title style</a:t>
            </a:r>
            <a:endParaRPr lang="en-AU" dirty="0"/>
          </a:p>
        </p:txBody>
      </p:sp>
      <p:sp>
        <p:nvSpPr>
          <p:cNvPr id="5" name="Content Placeholder 4"/>
          <p:cNvSpPr>
            <a:spLocks noGrp="1"/>
          </p:cNvSpPr>
          <p:nvPr>
            <p:ph sz="quarter" idx="12"/>
          </p:nvPr>
        </p:nvSpPr>
        <p:spPr>
          <a:xfrm>
            <a:off x="720000" y="1620000"/>
            <a:ext cx="8719200" cy="414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17392917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11904199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117156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0000" y="1620000"/>
            <a:ext cx="8717688" cy="4140000"/>
          </a:xfrm>
        </p:spPr>
        <p:txBody>
          <a:bodyPr lIns="0" tIns="0" rIns="0" bIns="0"/>
          <a:lstStyle>
            <a:lvl1pPr>
              <a:defRPr/>
            </a:lvl1pPr>
            <a:lvl2pPr>
              <a:defRPr baseline="0"/>
            </a:lvl2pPr>
            <a:lvl3pPr>
              <a:defRPr baseline="0"/>
            </a:lvl3pPr>
            <a:lvl4pPr>
              <a:defRPr baseline="0"/>
            </a:lvl4pPr>
            <a:lvl5pPr>
              <a:defRPr/>
            </a:lvl5pPr>
          </a:lstStyle>
          <a:p>
            <a:pPr lvl="0"/>
            <a:r>
              <a:rPr lang="en-US" dirty="0" smtClean="0"/>
              <a:t>Level one 20 point</a:t>
            </a:r>
          </a:p>
          <a:p>
            <a:pPr lvl="1"/>
            <a:r>
              <a:rPr lang="en-US" dirty="0" smtClean="0"/>
              <a:t>Level two 18</a:t>
            </a:r>
          </a:p>
          <a:p>
            <a:pPr lvl="2"/>
            <a:r>
              <a:rPr lang="en-US" dirty="0" smtClean="0"/>
              <a:t>Level three 16</a:t>
            </a:r>
          </a:p>
          <a:p>
            <a:pPr lvl="3"/>
            <a:r>
              <a:rPr lang="en-US" dirty="0" smtClean="0"/>
              <a:t>Next two levels are 14 point</a:t>
            </a:r>
          </a:p>
          <a:p>
            <a:pPr lvl="4"/>
            <a:r>
              <a:rPr lang="en-US" dirty="0" smtClean="0"/>
              <a:t>14 point</a:t>
            </a:r>
          </a:p>
        </p:txBody>
      </p:sp>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20030413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82928975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249877297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903759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76136605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3" name="Title 2"/>
          <p:cNvSpPr>
            <a:spLocks noGrp="1"/>
          </p:cNvSpPr>
          <p:nvPr>
            <p:ph type="title"/>
          </p:nvPr>
        </p:nvSpPr>
        <p:spPr/>
        <p:txBody>
          <a:bodyPr/>
          <a:lstStyle/>
          <a:p>
            <a:r>
              <a:rPr lang="en-US" smtClean="0"/>
              <a:t>Click to edit Master title style</a:t>
            </a:r>
            <a:endParaRPr lang="en-AU"/>
          </a:p>
        </p:txBody>
      </p:sp>
      <p:sp>
        <p:nvSpPr>
          <p:cNvPr id="6" name="Content Placeholder 5"/>
          <p:cNvSpPr>
            <a:spLocks noGrp="1"/>
          </p:cNvSpPr>
          <p:nvPr>
            <p:ph sz="quarter" idx="12"/>
          </p:nvPr>
        </p:nvSpPr>
        <p:spPr>
          <a:xfrm>
            <a:off x="720000" y="1620000"/>
            <a:ext cx="8719200" cy="4140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extLst>
      <p:ext uri="{BB962C8B-B14F-4D97-AF65-F5344CB8AC3E}">
        <p14:creationId xmlns:p14="http://schemas.microsoft.com/office/powerpoint/2010/main" val="105646042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00870559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318787276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87950722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148629372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56660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61583973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2"/>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385799264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2" name="Title 1"/>
          <p:cNvSpPr>
            <a:spLocks noGrp="1"/>
          </p:cNvSpPr>
          <p:nvPr>
            <p:ph type="title"/>
          </p:nvPr>
        </p:nvSpPr>
        <p:spPr/>
        <p:txBody>
          <a:bodyPr/>
          <a:lstStyle/>
          <a:p>
            <a:r>
              <a:rPr lang="en-US" smtClean="0"/>
              <a:t>Click to edit Master title style</a:t>
            </a:r>
            <a:endParaRPr lang="en-AU"/>
          </a:p>
        </p:txBody>
      </p:sp>
      <p:sp>
        <p:nvSpPr>
          <p:cNvPr id="9" name="Content Placeholder 8"/>
          <p:cNvSpPr>
            <a:spLocks noGrp="1"/>
          </p:cNvSpPr>
          <p:nvPr>
            <p:ph sz="quarter" idx="12"/>
          </p:nvPr>
        </p:nvSpPr>
        <p:spPr>
          <a:xfrm>
            <a:off x="719999" y="1619999"/>
            <a:ext cx="8719200" cy="414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44921639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0004827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705469755"/>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95925249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2264290394"/>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210616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accent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847680961"/>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2" name="Title 1"/>
          <p:cNvSpPr>
            <a:spLocks noGrp="1"/>
          </p:cNvSpPr>
          <p:nvPr>
            <p:ph type="title"/>
          </p:nvPr>
        </p:nvSpPr>
        <p:spPr/>
        <p:txBody>
          <a:bodyPr/>
          <a:lstStyle/>
          <a:p>
            <a:r>
              <a:rPr lang="en-US" smtClean="0"/>
              <a:t>Click to edit Master title style</a:t>
            </a:r>
            <a:endParaRPr lang="en-AU"/>
          </a:p>
        </p:txBody>
      </p:sp>
      <p:sp>
        <p:nvSpPr>
          <p:cNvPr id="4" name="Content Placeholder 3"/>
          <p:cNvSpPr>
            <a:spLocks noGrp="1"/>
          </p:cNvSpPr>
          <p:nvPr>
            <p:ph sz="quarter" idx="12"/>
          </p:nvPr>
        </p:nvSpPr>
        <p:spPr>
          <a:xfrm>
            <a:off x="720000" y="1620000"/>
            <a:ext cx="8719200" cy="414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142587645"/>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7761902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items</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69443065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57665696"/>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634334918"/>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2489087881"/>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4055988"/>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2"/>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2678447234"/>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2" name="Title 1"/>
          <p:cNvSpPr>
            <a:spLocks noGrp="1"/>
          </p:cNvSpPr>
          <p:nvPr>
            <p:ph type="title"/>
          </p:nvPr>
        </p:nvSpPr>
        <p:spPr/>
        <p:txBody>
          <a:bodyPr/>
          <a:lstStyle/>
          <a:p>
            <a:r>
              <a:rPr lang="en-US" smtClean="0"/>
              <a:t>Click to edit Master title style</a:t>
            </a:r>
            <a:endParaRPr lang="en-AU"/>
          </a:p>
        </p:txBody>
      </p:sp>
      <p:sp>
        <p:nvSpPr>
          <p:cNvPr id="4" name="Content Placeholder 3"/>
          <p:cNvSpPr>
            <a:spLocks noGrp="1"/>
          </p:cNvSpPr>
          <p:nvPr>
            <p:ph sz="quarter" idx="12"/>
          </p:nvPr>
        </p:nvSpPr>
        <p:spPr>
          <a:xfrm>
            <a:off x="720000" y="1620000"/>
            <a:ext cx="8719200" cy="414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73003026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95996930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336407326"/>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727352075"/>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34603901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767188081"/>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112099"/>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1426106692"/>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2" name="Title 1"/>
          <p:cNvSpPr>
            <a:spLocks noGrp="1"/>
          </p:cNvSpPr>
          <p:nvPr>
            <p:ph type="title"/>
          </p:nvPr>
        </p:nvSpPr>
        <p:spPr/>
        <p:txBody>
          <a:bodyPr/>
          <a:lstStyle/>
          <a:p>
            <a:r>
              <a:rPr lang="en-US" smtClean="0"/>
              <a:t>Click to edit Master title style</a:t>
            </a:r>
            <a:endParaRPr lang="en-AU"/>
          </a:p>
        </p:txBody>
      </p:sp>
      <p:sp>
        <p:nvSpPr>
          <p:cNvPr id="4" name="Content Placeholder 3"/>
          <p:cNvSpPr>
            <a:spLocks noGrp="1"/>
          </p:cNvSpPr>
          <p:nvPr>
            <p:ph sz="quarter" idx="12"/>
          </p:nvPr>
        </p:nvSpPr>
        <p:spPr>
          <a:xfrm>
            <a:off x="720000" y="1620000"/>
            <a:ext cx="8719200" cy="414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024265337"/>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32069637"/>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044649628"/>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3982272220"/>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1781597612"/>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9378749"/>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9" name="Picture 8"/>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2631722286"/>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4" name="Content Placeholder 3"/>
          <p:cNvSpPr>
            <a:spLocks noGrp="1"/>
          </p:cNvSpPr>
          <p:nvPr>
            <p:ph sz="quarter" idx="12"/>
          </p:nvPr>
        </p:nvSpPr>
        <p:spPr>
          <a:xfrm>
            <a:off x="720000" y="1620000"/>
            <a:ext cx="8719200" cy="4140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3" name="Title 2"/>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0505519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413836575"/>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556783941"/>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800181375"/>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238698881"/>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2420703930"/>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83732"/>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2"/>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3875634526"/>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4" name="Content Placeholder 3"/>
          <p:cNvSpPr>
            <a:spLocks noGrp="1"/>
          </p:cNvSpPr>
          <p:nvPr>
            <p:ph sz="quarter" idx="12"/>
          </p:nvPr>
        </p:nvSpPr>
        <p:spPr>
          <a:xfrm>
            <a:off x="720000" y="1620000"/>
            <a:ext cx="8719200" cy="4140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3" name="Title 2"/>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738080940"/>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3705458291"/>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885822349"/>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31752550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0557474"/>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595540371"/>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5642139"/>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accent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159684057"/>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Multi level list">
    <p:spTree>
      <p:nvGrpSpPr>
        <p:cNvPr id="1" name=""/>
        <p:cNvGrpSpPr/>
        <p:nvPr/>
      </p:nvGrpSpPr>
      <p:grpSpPr>
        <a:xfrm>
          <a:off x="0" y="0"/>
          <a:ext cx="0" cy="0"/>
          <a:chOff x="0" y="0"/>
          <a:chExt cx="0" cy="0"/>
        </a:xfrm>
      </p:grpSpPr>
      <p:sp>
        <p:nvSpPr>
          <p:cNvPr id="10" name="Slide Number Placeholder 9"/>
          <p:cNvSpPr>
            <a:spLocks noGrp="1"/>
          </p:cNvSpPr>
          <p:nvPr>
            <p:ph type="sldNum" sz="quarter" idx="11"/>
          </p:nvPr>
        </p:nvSpPr>
        <p:spPr>
          <a:xfrm>
            <a:off x="9437688" y="6491288"/>
            <a:ext cx="483668" cy="365125"/>
          </a:xfrm>
        </p:spPr>
        <p:txBody>
          <a:bodyPr/>
          <a:lstStyle/>
          <a:p>
            <a:fld id="{DAD01F7F-BAF6-49AC-BE15-298EE18137FB}" type="slidenum">
              <a:rPr lang="en-AU" smtClean="0"/>
              <a:pPr/>
              <a:t>‹#›</a:t>
            </a:fld>
            <a:endParaRPr lang="en-AU" dirty="0"/>
          </a:p>
        </p:txBody>
      </p:sp>
      <p:sp>
        <p:nvSpPr>
          <p:cNvPr id="4" name="Content Placeholder 3"/>
          <p:cNvSpPr>
            <a:spLocks noGrp="1"/>
          </p:cNvSpPr>
          <p:nvPr>
            <p:ph sz="quarter" idx="12"/>
          </p:nvPr>
        </p:nvSpPr>
        <p:spPr>
          <a:xfrm>
            <a:off x="720000" y="1620000"/>
            <a:ext cx="8719200" cy="4140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3" name="Title 2"/>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451709942"/>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Bullet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7688" cy="4140000"/>
          </a:xfrm>
        </p:spPr>
        <p:txBody>
          <a:bodyPr/>
          <a:lstStyle>
            <a:lvl1pPr>
              <a:defRPr>
                <a:solidFill>
                  <a:schemeClr val="tx1"/>
                </a:solidFill>
              </a:defRPr>
            </a:lvl1pPr>
          </a:lstStyle>
          <a:p>
            <a:pPr lvl="0"/>
            <a:r>
              <a:rPr lang="en-US" dirty="0" smtClean="0"/>
              <a:t>Limit each slide to eight bullet points</a:t>
            </a:r>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1268797943"/>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Numbered Text">
    <p:spTree>
      <p:nvGrpSpPr>
        <p:cNvPr id="1" name=""/>
        <p:cNvGrpSpPr/>
        <p:nvPr/>
      </p:nvGrpSpPr>
      <p:grpSpPr>
        <a:xfrm>
          <a:off x="0" y="0"/>
          <a:ext cx="0" cy="0"/>
          <a:chOff x="0" y="0"/>
          <a:chExt cx="0" cy="0"/>
        </a:xfrm>
      </p:grpSpPr>
      <p:sp>
        <p:nvSpPr>
          <p:cNvPr id="6" name="Text Placeholder 5"/>
          <p:cNvSpPr>
            <a:spLocks noGrp="1"/>
          </p:cNvSpPr>
          <p:nvPr>
            <p:ph type="body" sz="quarter" idx="12" hasCustomPrompt="1"/>
          </p:nvPr>
        </p:nvSpPr>
        <p:spPr>
          <a:xfrm>
            <a:off x="720000" y="1620000"/>
            <a:ext cx="8719200" cy="4140000"/>
          </a:xfrm>
        </p:spPr>
        <p:txBody>
          <a:bodyPr/>
          <a:lstStyle>
            <a:lvl1pPr marL="457200" indent="-457200">
              <a:buFont typeface="+mj-lt"/>
              <a:buAutoNum type="arabicPeriod"/>
              <a:defRPr/>
            </a:lvl1pPr>
            <a:lvl2pPr marL="449263" indent="0">
              <a:buNone/>
              <a:defRPr/>
            </a:lvl2pPr>
          </a:lstStyle>
          <a:p>
            <a:pPr lvl="0"/>
            <a:r>
              <a:rPr lang="en-US" dirty="0" smtClean="0"/>
              <a:t>Use numbers if you are presenting a list of item</a:t>
            </a:r>
          </a:p>
          <a:p>
            <a:pPr lvl="0"/>
            <a:endParaRPr lang="en-US" dirty="0" smtClean="0"/>
          </a:p>
        </p:txBody>
      </p:sp>
      <p:sp>
        <p:nvSpPr>
          <p:cNvPr id="3" name="Slide Number Placeholder 2"/>
          <p:cNvSpPr>
            <a:spLocks noGrp="1"/>
          </p:cNvSpPr>
          <p:nvPr>
            <p:ph type="sldNum" sz="quarter" idx="13"/>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3257044418"/>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AD01F7F-BAF6-49AC-BE15-298EE18137FB}" type="slidenum">
              <a:rPr lang="en-AU" smtClean="0"/>
              <a:pPr/>
              <a:t>‹#›</a:t>
            </a:fld>
            <a:endParaRPr lang="en-AU" dirty="0"/>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233020612"/>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AD01F7F-BAF6-49AC-BE15-298EE18137FB}" type="slidenum">
              <a:rPr lang="en-AU" smtClean="0"/>
              <a:pPr/>
              <a:t>‹#›</a:t>
            </a:fld>
            <a:endParaRPr lang="en-AU" dirty="0"/>
          </a:p>
        </p:txBody>
      </p:sp>
    </p:spTree>
    <p:extLst>
      <p:ext uri="{BB962C8B-B14F-4D97-AF65-F5344CB8AC3E}">
        <p14:creationId xmlns:p14="http://schemas.microsoft.com/office/powerpoint/2010/main" val="1876313547"/>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Complete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1587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a:xfrm>
            <a:off x="538163" y="6477000"/>
            <a:ext cx="6007100" cy="381000"/>
          </a:xfrm>
          <a:prstGeom prst="rect">
            <a:avLst/>
          </a:prstGeom>
        </p:spPr>
        <p:txBody>
          <a:bodyPr/>
          <a:lstStyle>
            <a:lvl1pPr>
              <a:defRPr/>
            </a:lvl1pPr>
          </a:lstStyle>
          <a:p>
            <a:r>
              <a:rPr lang="en-AU" altLang="en-US"/>
              <a:t>SLIDE </a:t>
            </a:r>
            <a:fld id="{FB4D81C7-9269-43B0-BEA8-C01DF2F59389}" type="slidenum">
              <a:rPr lang="en-AU" altLang="en-US"/>
              <a:pPr/>
              <a:t>‹#›</a:t>
            </a:fld>
            <a:r>
              <a:rPr lang="en-AU" altLang="en-US"/>
              <a:t>   LITIGATION - FUNDAMENTALS - SETTLEMENTS - GRAYDON DOWD                                               26 AUGUST 2009</a:t>
            </a:r>
          </a:p>
        </p:txBody>
      </p:sp>
    </p:spTree>
    <p:extLst>
      <p:ext uri="{BB962C8B-B14F-4D97-AF65-F5344CB8AC3E}">
        <p14:creationId xmlns:p14="http://schemas.microsoft.com/office/powerpoint/2010/main" val="3199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3798000"/>
            <a:ext cx="9906000" cy="3060000"/>
          </a:xfrm>
          <a:prstGeom prst="rect">
            <a:avLst/>
          </a:prstGeom>
        </p:spPr>
      </p:pic>
      <p:sp>
        <p:nvSpPr>
          <p:cNvPr id="2" name="Title"/>
          <p:cNvSpPr>
            <a:spLocks noGrp="1"/>
          </p:cNvSpPr>
          <p:nvPr>
            <p:ph type="ctrTitle"/>
          </p:nvPr>
        </p:nvSpPr>
        <p:spPr>
          <a:xfrm>
            <a:off x="1220400" y="1854200"/>
            <a:ext cx="8217288" cy="1206000"/>
          </a:xfrm>
        </p:spPr>
        <p:txBody>
          <a:bodyPr lIns="0" tIns="0" rIns="0" bIns="0" anchor="b" anchorCtr="0"/>
          <a:lstStyle>
            <a:lvl1pPr>
              <a:defRPr sz="3600">
                <a:solidFill>
                  <a:schemeClr val="tx2"/>
                </a:solidFill>
              </a:defRPr>
            </a:lvl1pPr>
          </a:lstStyle>
          <a:p>
            <a:r>
              <a:rPr lang="en-US" dirty="0" smtClean="0"/>
              <a:t>Click to edit Master title style</a:t>
            </a:r>
            <a:endParaRPr lang="en-AU" dirty="0"/>
          </a:p>
        </p:txBody>
      </p:sp>
      <p:sp>
        <p:nvSpPr>
          <p:cNvPr id="13" name="Text Box 7"/>
          <p:cNvSpPr txBox="1">
            <a:spLocks noChangeArrowheads="1"/>
          </p:cNvSpPr>
          <p:nvPr userDrawn="1"/>
        </p:nvSpPr>
        <p:spPr bwMode="auto">
          <a:xfrm>
            <a:off x="1220400" y="5949950"/>
            <a:ext cx="8202613"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lIns="0" tIns="0" rIns="0" bIns="0"/>
          <a:lstStyle/>
          <a:p>
            <a:pPr eaLnBrk="0" hangingPunct="0">
              <a:lnSpc>
                <a:spcPct val="120000"/>
              </a:lnSpc>
              <a:spcBef>
                <a:spcPct val="0"/>
              </a:spcBef>
            </a:pPr>
            <a:r>
              <a:rPr lang="en-AU" sz="1100" cap="all" dirty="0" smtClean="0">
                <a:solidFill>
                  <a:schemeClr val="bg1"/>
                </a:solidFill>
              </a:rPr>
              <a:t>A</a:t>
            </a:r>
            <a:r>
              <a:rPr lang="en-AU" sz="950" cap="all" dirty="0" smtClean="0">
                <a:solidFill>
                  <a:schemeClr val="bg1"/>
                </a:solidFill>
              </a:rPr>
              <a:t>ustralia</a:t>
            </a:r>
            <a:r>
              <a:rPr lang="en-AU" sz="950" cap="all" baseline="0" dirty="0" smtClean="0">
                <a:solidFill>
                  <a:schemeClr val="bg1"/>
                </a:solidFill>
              </a:rPr>
              <a:t>  </a:t>
            </a:r>
            <a:r>
              <a:rPr lang="en-AU" sz="1100" cap="all" baseline="0" dirty="0" smtClean="0">
                <a:solidFill>
                  <a:schemeClr val="bg1"/>
                </a:solidFill>
              </a:rPr>
              <a:t>B</a:t>
            </a:r>
            <a:r>
              <a:rPr lang="en-AU" sz="950" cap="all" baseline="0" dirty="0" smtClean="0">
                <a:solidFill>
                  <a:schemeClr val="bg1"/>
                </a:solidFill>
              </a:rPr>
              <a:t>elgium  </a:t>
            </a:r>
            <a:r>
              <a:rPr lang="en-AU" sz="1100" cap="all" baseline="0" dirty="0" smtClean="0">
                <a:solidFill>
                  <a:schemeClr val="bg1"/>
                </a:solidFill>
              </a:rPr>
              <a:t>C</a:t>
            </a:r>
            <a:r>
              <a:rPr lang="en-AU" sz="950" cap="all" baseline="0" dirty="0" smtClean="0">
                <a:solidFill>
                  <a:schemeClr val="bg1"/>
                </a:solidFill>
              </a:rPr>
              <a:t>hina  </a:t>
            </a:r>
            <a:r>
              <a:rPr lang="en-AU" sz="1100" cap="all" baseline="0" dirty="0" smtClean="0">
                <a:solidFill>
                  <a:schemeClr val="bg1"/>
                </a:solidFill>
              </a:rPr>
              <a:t>F</a:t>
            </a:r>
            <a:r>
              <a:rPr lang="en-AU" sz="950" cap="all" baseline="0" dirty="0" smtClean="0">
                <a:solidFill>
                  <a:schemeClr val="bg1"/>
                </a:solidFill>
              </a:rPr>
              <a:t>rance  </a:t>
            </a:r>
            <a:r>
              <a:rPr lang="en-AU" sz="1100" cap="all" baseline="0" dirty="0" smtClean="0">
                <a:solidFill>
                  <a:schemeClr val="bg1"/>
                </a:solidFill>
              </a:rPr>
              <a:t>G</a:t>
            </a:r>
            <a:r>
              <a:rPr lang="en-AU" sz="950" cap="all" baseline="0" dirty="0" smtClean="0">
                <a:solidFill>
                  <a:schemeClr val="bg1"/>
                </a:solidFill>
              </a:rPr>
              <a:t>ermany  </a:t>
            </a:r>
            <a:r>
              <a:rPr lang="en-AU" sz="1100" cap="all" baseline="0" dirty="0" smtClean="0">
                <a:solidFill>
                  <a:schemeClr val="bg1"/>
                </a:solidFill>
              </a:rPr>
              <a:t>H</a:t>
            </a:r>
            <a:r>
              <a:rPr lang="en-AU" sz="950" cap="all" baseline="0" dirty="0" smtClean="0">
                <a:solidFill>
                  <a:schemeClr val="bg1"/>
                </a:solidFill>
              </a:rPr>
              <a:t>ong </a:t>
            </a:r>
            <a:r>
              <a:rPr lang="en-AU" sz="1100" cap="all" baseline="0" dirty="0" smtClean="0">
                <a:solidFill>
                  <a:schemeClr val="bg1"/>
                </a:solidFill>
              </a:rPr>
              <a:t>K</a:t>
            </a:r>
            <a:r>
              <a:rPr lang="en-AU" sz="950" cap="all" baseline="0" dirty="0" smtClean="0">
                <a:solidFill>
                  <a:schemeClr val="bg1"/>
                </a:solidFill>
              </a:rPr>
              <a:t>ong </a:t>
            </a:r>
            <a:r>
              <a:rPr lang="en-AU" sz="1100" cap="all" baseline="0" dirty="0" smtClean="0">
                <a:solidFill>
                  <a:schemeClr val="bg1"/>
                </a:solidFill>
              </a:rPr>
              <a:t>SAR</a:t>
            </a:r>
            <a:r>
              <a:rPr lang="en-AU" sz="950" cap="all" baseline="0" dirty="0" smtClean="0">
                <a:solidFill>
                  <a:schemeClr val="bg1"/>
                </a:solidFill>
              </a:rPr>
              <a:t>  </a:t>
            </a:r>
            <a:r>
              <a:rPr lang="en-AU" sz="1100" cap="all" baseline="0" dirty="0" smtClean="0">
                <a:solidFill>
                  <a:schemeClr val="bg1"/>
                </a:solidFill>
              </a:rPr>
              <a:t>I</a:t>
            </a:r>
            <a:r>
              <a:rPr lang="en-AU" sz="950" cap="all" baseline="0" dirty="0" smtClean="0">
                <a:solidFill>
                  <a:schemeClr val="bg1"/>
                </a:solidFill>
              </a:rPr>
              <a:t>ndonesia (</a:t>
            </a:r>
            <a:r>
              <a:rPr lang="en-AU" sz="1100" cap="all" baseline="0" dirty="0" smtClean="0">
                <a:solidFill>
                  <a:schemeClr val="bg1"/>
                </a:solidFill>
              </a:rPr>
              <a:t>A</a:t>
            </a:r>
            <a:r>
              <a:rPr lang="en-AU" sz="950" cap="all" baseline="0" dirty="0" smtClean="0">
                <a:solidFill>
                  <a:schemeClr val="bg1"/>
                </a:solidFill>
              </a:rPr>
              <a:t>ssociated </a:t>
            </a:r>
            <a:r>
              <a:rPr lang="en-AU" sz="1100" cap="all" baseline="0" dirty="0" smtClean="0">
                <a:solidFill>
                  <a:schemeClr val="bg1"/>
                </a:solidFill>
              </a:rPr>
              <a:t>O</a:t>
            </a:r>
            <a:r>
              <a:rPr lang="en-AU" sz="950" cap="all" baseline="0" dirty="0" smtClean="0">
                <a:solidFill>
                  <a:schemeClr val="bg1"/>
                </a:solidFill>
              </a:rPr>
              <a:t>ffice)  </a:t>
            </a:r>
            <a:r>
              <a:rPr lang="en-AU" sz="1100" cap="all" baseline="0" dirty="0" smtClean="0">
                <a:solidFill>
                  <a:schemeClr val="bg1"/>
                </a:solidFill>
              </a:rPr>
              <a:t>I</a:t>
            </a:r>
            <a:r>
              <a:rPr lang="en-AU" sz="950" cap="all" baseline="0" dirty="0" smtClean="0">
                <a:solidFill>
                  <a:schemeClr val="bg1"/>
                </a:solidFill>
              </a:rPr>
              <a:t>taly  </a:t>
            </a:r>
            <a:r>
              <a:rPr lang="en-AU" sz="1100" cap="all" baseline="0" dirty="0" smtClean="0">
                <a:solidFill>
                  <a:schemeClr val="bg1"/>
                </a:solidFill>
              </a:rPr>
              <a:t>J</a:t>
            </a:r>
            <a:r>
              <a:rPr lang="en-AU" sz="950" cap="all" baseline="0" dirty="0" smtClean="0">
                <a:solidFill>
                  <a:schemeClr val="bg1"/>
                </a:solidFill>
              </a:rPr>
              <a:t>apan </a:t>
            </a:r>
          </a:p>
          <a:p>
            <a:pPr eaLnBrk="0" hangingPunct="0">
              <a:lnSpc>
                <a:spcPct val="120000"/>
              </a:lnSpc>
              <a:spcBef>
                <a:spcPct val="0"/>
              </a:spcBef>
            </a:pPr>
            <a:r>
              <a:rPr lang="en-AU" sz="1100" cap="all" baseline="0" dirty="0" smtClean="0">
                <a:solidFill>
                  <a:schemeClr val="bg1"/>
                </a:solidFill>
              </a:rPr>
              <a:t>P</a:t>
            </a:r>
            <a:r>
              <a:rPr lang="en-AU" sz="950" cap="all" baseline="0" dirty="0" smtClean="0">
                <a:solidFill>
                  <a:schemeClr val="bg1"/>
                </a:solidFill>
              </a:rPr>
              <a:t>apua </a:t>
            </a:r>
            <a:r>
              <a:rPr lang="en-AU" sz="1100" cap="all" baseline="0" dirty="0" smtClean="0">
                <a:solidFill>
                  <a:schemeClr val="bg1"/>
                </a:solidFill>
              </a:rPr>
              <a:t>N</a:t>
            </a:r>
            <a:r>
              <a:rPr lang="en-AU" sz="950" cap="all" baseline="0" dirty="0" smtClean="0">
                <a:solidFill>
                  <a:schemeClr val="bg1"/>
                </a:solidFill>
              </a:rPr>
              <a:t>ew </a:t>
            </a:r>
            <a:r>
              <a:rPr lang="en-AU" sz="1100" cap="all" baseline="0" dirty="0" smtClean="0">
                <a:solidFill>
                  <a:schemeClr val="bg1"/>
                </a:solidFill>
              </a:rPr>
              <a:t>G</a:t>
            </a:r>
            <a:r>
              <a:rPr lang="en-AU" sz="950" cap="all" baseline="0" dirty="0" smtClean="0">
                <a:solidFill>
                  <a:schemeClr val="bg1"/>
                </a:solidFill>
              </a:rPr>
              <a:t>uinea  </a:t>
            </a:r>
            <a:r>
              <a:rPr lang="en-AU" sz="1100" cap="all" baseline="0" dirty="0" smtClean="0">
                <a:solidFill>
                  <a:schemeClr val="bg1"/>
                </a:solidFill>
              </a:rPr>
              <a:t>S</a:t>
            </a:r>
            <a:r>
              <a:rPr lang="en-AU" sz="950" cap="all" baseline="0" dirty="0" smtClean="0">
                <a:solidFill>
                  <a:schemeClr val="bg1"/>
                </a:solidFill>
              </a:rPr>
              <a:t>ingapore  </a:t>
            </a:r>
            <a:r>
              <a:rPr lang="en-AU" sz="1100" cap="all" baseline="0" dirty="0" smtClean="0">
                <a:solidFill>
                  <a:schemeClr val="bg1"/>
                </a:solidFill>
              </a:rPr>
              <a:t>S</a:t>
            </a:r>
            <a:r>
              <a:rPr lang="en-AU" sz="950" cap="all" baseline="0" dirty="0" smtClean="0">
                <a:solidFill>
                  <a:schemeClr val="bg1"/>
                </a:solidFill>
              </a:rPr>
              <a:t>pain  </a:t>
            </a:r>
            <a:r>
              <a:rPr lang="en-AU" sz="1100" cap="all" baseline="0" dirty="0" smtClean="0">
                <a:solidFill>
                  <a:schemeClr val="bg1"/>
                </a:solidFill>
              </a:rPr>
              <a:t>S</a:t>
            </a:r>
            <a:r>
              <a:rPr lang="en-AU" sz="950" cap="all" baseline="0" dirty="0" smtClean="0">
                <a:solidFill>
                  <a:schemeClr val="bg1"/>
                </a:solidFill>
              </a:rPr>
              <a:t>weden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A</a:t>
            </a:r>
            <a:r>
              <a:rPr lang="en-AU" sz="950" cap="all" baseline="0" dirty="0" smtClean="0">
                <a:solidFill>
                  <a:schemeClr val="bg1"/>
                </a:solidFill>
              </a:rPr>
              <a:t>rab </a:t>
            </a:r>
            <a:r>
              <a:rPr lang="en-AU" sz="1100" cap="all" baseline="0" dirty="0" smtClean="0">
                <a:solidFill>
                  <a:schemeClr val="bg1"/>
                </a:solidFill>
              </a:rPr>
              <a:t>E</a:t>
            </a:r>
            <a:r>
              <a:rPr lang="en-AU" sz="950" cap="all" baseline="0" dirty="0" smtClean="0">
                <a:solidFill>
                  <a:schemeClr val="bg1"/>
                </a:solidFill>
              </a:rPr>
              <a:t>mirates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K</a:t>
            </a:r>
            <a:r>
              <a:rPr lang="en-AU" sz="950" cap="all" baseline="0" dirty="0" smtClean="0">
                <a:solidFill>
                  <a:schemeClr val="bg1"/>
                </a:solidFill>
              </a:rPr>
              <a:t>ingdom  </a:t>
            </a:r>
            <a:r>
              <a:rPr lang="en-AU" sz="1100" cap="all" baseline="0" dirty="0" smtClean="0">
                <a:solidFill>
                  <a:schemeClr val="bg1"/>
                </a:solidFill>
              </a:rPr>
              <a:t>U</a:t>
            </a:r>
            <a:r>
              <a:rPr lang="en-AU" sz="950" cap="all" baseline="0" dirty="0" smtClean="0">
                <a:solidFill>
                  <a:schemeClr val="bg1"/>
                </a:solidFill>
              </a:rPr>
              <a:t>nited </a:t>
            </a:r>
            <a:r>
              <a:rPr lang="en-AU" sz="1100" cap="all" baseline="0" dirty="0" smtClean="0">
                <a:solidFill>
                  <a:schemeClr val="bg1"/>
                </a:solidFill>
              </a:rPr>
              <a:t>S</a:t>
            </a:r>
            <a:r>
              <a:rPr lang="en-AU" sz="950" cap="all" baseline="0" dirty="0" smtClean="0">
                <a:solidFill>
                  <a:schemeClr val="bg1"/>
                </a:solidFill>
              </a:rPr>
              <a:t>tates of </a:t>
            </a:r>
            <a:r>
              <a:rPr lang="en-AU" sz="1100" cap="all" baseline="0" dirty="0" smtClean="0">
                <a:solidFill>
                  <a:schemeClr val="bg1"/>
                </a:solidFill>
              </a:rPr>
              <a:t>A</a:t>
            </a:r>
            <a:r>
              <a:rPr lang="en-AU" sz="950" cap="all" baseline="0" dirty="0" smtClean="0">
                <a:solidFill>
                  <a:schemeClr val="bg1"/>
                </a:solidFill>
              </a:rPr>
              <a:t>merica</a:t>
            </a:r>
            <a:endParaRPr lang="en-AU" sz="950" cap="all" dirty="0">
              <a:solidFill>
                <a:schemeClr val="bg1"/>
              </a:solidFill>
            </a:endParaRPr>
          </a:p>
        </p:txBody>
      </p:sp>
      <p:sp>
        <p:nvSpPr>
          <p:cNvPr id="8" name="Text Placeholder 4"/>
          <p:cNvSpPr>
            <a:spLocks noGrp="1"/>
          </p:cNvSpPr>
          <p:nvPr>
            <p:ph type="body" sz="quarter" idx="10" hasCustomPrompt="1"/>
          </p:nvPr>
        </p:nvSpPr>
        <p:spPr>
          <a:xfrm>
            <a:off x="1220400" y="4220816"/>
            <a:ext cx="2808436" cy="360710"/>
          </a:xfrm>
        </p:spPr>
        <p:txBody>
          <a:bodyPr/>
          <a:lstStyle>
            <a:lvl1pPr marL="0" indent="0">
              <a:buNone/>
              <a:defRPr>
                <a:solidFill>
                  <a:schemeClr val="bg1"/>
                </a:solidFill>
              </a:defRPr>
            </a:lvl1pPr>
          </a:lstStyle>
          <a:p>
            <a:pPr lvl="0"/>
            <a:r>
              <a:rPr lang="en-AU" dirty="0" smtClean="0"/>
              <a:t>Date/time</a:t>
            </a:r>
            <a:endParaRPr lang="en-AU" dirty="0"/>
          </a:p>
        </p:txBody>
      </p:sp>
      <p:sp>
        <p:nvSpPr>
          <p:cNvPr id="5" name="Text Placeholder 4"/>
          <p:cNvSpPr>
            <a:spLocks noGrp="1"/>
          </p:cNvSpPr>
          <p:nvPr>
            <p:ph type="body" sz="quarter" idx="11" hasCustomPrompt="1"/>
          </p:nvPr>
        </p:nvSpPr>
        <p:spPr>
          <a:xfrm>
            <a:off x="1220400" y="3140199"/>
            <a:ext cx="6454775" cy="504825"/>
          </a:xfrm>
        </p:spPr>
        <p:txBody>
          <a:bodyPr>
            <a:noAutofit/>
          </a:bodyPr>
          <a:lstStyle>
            <a:lvl1pPr marL="0" indent="0">
              <a:spcBef>
                <a:spcPts val="672"/>
              </a:spcBef>
              <a:buNone/>
              <a:defRPr sz="2800"/>
            </a:lvl1pPr>
            <a:lvl5pPr>
              <a:defRPr sz="2800"/>
            </a:lvl5pPr>
          </a:lstStyle>
          <a:p>
            <a:pPr lvl="0"/>
            <a:r>
              <a:rPr lang="en-US" dirty="0" smtClean="0"/>
              <a:t>Click to edit Master subtitle style</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000" y="511200"/>
            <a:ext cx="1691640" cy="737616"/>
          </a:xfrm>
          <a:prstGeom prst="rect">
            <a:avLst/>
          </a:prstGeom>
        </p:spPr>
      </p:pic>
    </p:spTree>
    <p:extLst>
      <p:ext uri="{BB962C8B-B14F-4D97-AF65-F5344CB8AC3E}">
        <p14:creationId xmlns:p14="http://schemas.microsoft.com/office/powerpoint/2010/main" val="171339252"/>
      </p:ext>
    </p:extLst>
  </p:cSld>
  <p:clrMapOvr>
    <a:masterClrMapping/>
  </p:clrMapOvr>
  <p:timing>
    <p:tnLst>
      <p:par>
        <p:cTn id="1" dur="indefinite" restart="never" nodeType="tmRoot"/>
      </p:par>
    </p:tnLst>
  </p:timing>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image" Target="../media/image2.jpeg" />
  <Relationship Id="rId5" Type="http://schemas.openxmlformats.org/officeDocument/2006/relationships/slideLayout" Target="../slideLayouts/slideLayout5.xml" />
  <Relationship Id="rId10" Type="http://schemas.openxmlformats.org/officeDocument/2006/relationships/image" Target="../media/image1.jpeg" />
  <Relationship Id="rId4" Type="http://schemas.openxmlformats.org/officeDocument/2006/relationships/slideLayout" Target="../slideLayouts/slideLayout4.xml" />
  <Relationship Id="rId9" Type="http://schemas.openxmlformats.org/officeDocument/2006/relationships/theme" Target="../theme/theme1.xml" />
</Relationships>
</file>

<file path=ppt/slideMasters/_rels/slideMaster10.xml.rels>&#65279;<?xml version="1.0" encoding="UTF-8" standalone="yes"?>
<Relationships xmlns="http://schemas.openxmlformats.org/package/2006/relationships">
  <Relationship Id="rId8" Type="http://schemas.openxmlformats.org/officeDocument/2006/relationships/theme" Target="../theme/theme10.xml" />
  <Relationship Id="rId3" Type="http://schemas.openxmlformats.org/officeDocument/2006/relationships/slideLayout" Target="../slideLayouts/slideLayout67.xml" />
  <Relationship Id="rId7" Type="http://schemas.openxmlformats.org/officeDocument/2006/relationships/slideLayout" Target="../slideLayouts/slideLayout71.xml" />
  <Relationship Id="rId2" Type="http://schemas.openxmlformats.org/officeDocument/2006/relationships/slideLayout" Target="../slideLayouts/slideLayout66.xml" />
  <Relationship Id="rId1" Type="http://schemas.openxmlformats.org/officeDocument/2006/relationships/slideLayout" Target="../slideLayouts/slideLayout65.xml" />
  <Relationship Id="rId6" Type="http://schemas.openxmlformats.org/officeDocument/2006/relationships/slideLayout" Target="../slideLayouts/slideLayout70.xml" />
  <Relationship Id="rId5" Type="http://schemas.openxmlformats.org/officeDocument/2006/relationships/slideLayout" Target="../slideLayouts/slideLayout69.xml" />
  <Relationship Id="rId10" Type="http://schemas.openxmlformats.org/officeDocument/2006/relationships/image" Target="../media/image28.jpeg" />
  <Relationship Id="rId4" Type="http://schemas.openxmlformats.org/officeDocument/2006/relationships/slideLayout" Target="../slideLayouts/slideLayout68.xml" />
  <Relationship Id="rId9" Type="http://schemas.openxmlformats.org/officeDocument/2006/relationships/image" Target="../media/image5.jpeg" />
</Relationships>
</file>

<file path=ppt/slideMasters/_rels/slideMaster11.xml.rels>&#65279;<?xml version="1.0" encoding="UTF-8" standalone="yes"?>
<Relationships xmlns="http://schemas.openxmlformats.org/package/2006/relationships">
  <Relationship Id="rId8" Type="http://schemas.openxmlformats.org/officeDocument/2006/relationships/theme" Target="../theme/theme11.xml" />
  <Relationship Id="rId3" Type="http://schemas.openxmlformats.org/officeDocument/2006/relationships/slideLayout" Target="../slideLayouts/slideLayout74.xml" />
  <Relationship Id="rId7" Type="http://schemas.openxmlformats.org/officeDocument/2006/relationships/slideLayout" Target="../slideLayouts/slideLayout78.xml" />
  <Relationship Id="rId2" Type="http://schemas.openxmlformats.org/officeDocument/2006/relationships/slideLayout" Target="../slideLayouts/slideLayout73.xml" />
  <Relationship Id="rId1" Type="http://schemas.openxmlformats.org/officeDocument/2006/relationships/slideLayout" Target="../slideLayouts/slideLayout72.xml" />
  <Relationship Id="rId6" Type="http://schemas.openxmlformats.org/officeDocument/2006/relationships/slideLayout" Target="../slideLayouts/slideLayout77.xml" />
  <Relationship Id="rId5" Type="http://schemas.openxmlformats.org/officeDocument/2006/relationships/slideLayout" Target="../slideLayouts/slideLayout76.xml" />
  <Relationship Id="rId10" Type="http://schemas.openxmlformats.org/officeDocument/2006/relationships/image" Target="../media/image1.jpeg" />
  <Relationship Id="rId4" Type="http://schemas.openxmlformats.org/officeDocument/2006/relationships/slideLayout" Target="../slideLayouts/slideLayout75.xml" />
  <Relationship Id="rId9" Type="http://schemas.openxmlformats.org/officeDocument/2006/relationships/image" Target="../media/image30.jpeg" />
</Relationships>
</file>

<file path=ppt/slideMasters/_rels/slideMaster2.xml.rels>&#65279;<?xml version="1.0" encoding="UTF-8" standalone="yes"?>
<Relationships xmlns="http://schemas.openxmlformats.org/package/2006/relationships">
  <Relationship Id="rId8" Type="http://schemas.openxmlformats.org/officeDocument/2006/relationships/theme" Target="../theme/theme2.xml" />
  <Relationship Id="rId3" Type="http://schemas.openxmlformats.org/officeDocument/2006/relationships/slideLayout" Target="../slideLayouts/slideLayout11.xml" />
  <Relationship Id="rId7" Type="http://schemas.openxmlformats.org/officeDocument/2006/relationships/slideLayout" Target="../slideLayouts/slideLayout15.xml" />
  <Relationship Id="rId2" Type="http://schemas.openxmlformats.org/officeDocument/2006/relationships/slideLayout" Target="../slideLayouts/slideLayout10.xml" />
  <Relationship Id="rId1" Type="http://schemas.openxmlformats.org/officeDocument/2006/relationships/slideLayout" Target="../slideLayouts/slideLayout9.xml" />
  <Relationship Id="rId6" Type="http://schemas.openxmlformats.org/officeDocument/2006/relationships/slideLayout" Target="../slideLayouts/slideLayout14.xml" />
  <Relationship Id="rId5" Type="http://schemas.openxmlformats.org/officeDocument/2006/relationships/slideLayout" Target="../slideLayouts/slideLayout13.xml" />
  <Relationship Id="rId10" Type="http://schemas.openxmlformats.org/officeDocument/2006/relationships/image" Target="../media/image6.jpeg" />
  <Relationship Id="rId4" Type="http://schemas.openxmlformats.org/officeDocument/2006/relationships/slideLayout" Target="../slideLayouts/slideLayout12.xml" />
  <Relationship Id="rId9" Type="http://schemas.openxmlformats.org/officeDocument/2006/relationships/image" Target="../media/image5.jpeg" />
</Relationships>
</file>

<file path=ppt/slideMasters/_rels/slideMaster3.xml.rels>&#65279;<?xml version="1.0" encoding="UTF-8" standalone="yes"?>
<Relationships xmlns="http://schemas.openxmlformats.org/package/2006/relationships">
  <Relationship Id="rId8" Type="http://schemas.openxmlformats.org/officeDocument/2006/relationships/theme" Target="../theme/theme3.xml" />
  <Relationship Id="rId3" Type="http://schemas.openxmlformats.org/officeDocument/2006/relationships/slideLayout" Target="../slideLayouts/slideLayout18.xml" />
  <Relationship Id="rId7" Type="http://schemas.openxmlformats.org/officeDocument/2006/relationships/slideLayout" Target="../slideLayouts/slideLayout22.xml" />
  <Relationship Id="rId2" Type="http://schemas.openxmlformats.org/officeDocument/2006/relationships/slideLayout" Target="../slideLayouts/slideLayout17.xml" />
  <Relationship Id="rId1" Type="http://schemas.openxmlformats.org/officeDocument/2006/relationships/slideLayout" Target="../slideLayouts/slideLayout16.xml" />
  <Relationship Id="rId6" Type="http://schemas.openxmlformats.org/officeDocument/2006/relationships/slideLayout" Target="../slideLayouts/slideLayout21.xml" />
  <Relationship Id="rId5" Type="http://schemas.openxmlformats.org/officeDocument/2006/relationships/slideLayout" Target="../slideLayouts/slideLayout20.xml" />
  <Relationship Id="rId10" Type="http://schemas.openxmlformats.org/officeDocument/2006/relationships/image" Target="../media/image9.jpeg" />
  <Relationship Id="rId4" Type="http://schemas.openxmlformats.org/officeDocument/2006/relationships/slideLayout" Target="../slideLayouts/slideLayout19.xml" />
  <Relationship Id="rId9" Type="http://schemas.openxmlformats.org/officeDocument/2006/relationships/image" Target="../media/image8.jpeg" />
</Relationships>
</file>

<file path=ppt/slideMasters/_rels/slideMaster4.xml.rels>&#65279;<?xml version="1.0" encoding="UTF-8" standalone="yes"?>
<Relationships xmlns="http://schemas.openxmlformats.org/package/2006/relationships">
  <Relationship Id="rId8" Type="http://schemas.openxmlformats.org/officeDocument/2006/relationships/theme" Target="../theme/theme4.xml" />
  <Relationship Id="rId3" Type="http://schemas.openxmlformats.org/officeDocument/2006/relationships/slideLayout" Target="../slideLayouts/slideLayout25.xml" />
  <Relationship Id="rId7" Type="http://schemas.openxmlformats.org/officeDocument/2006/relationships/slideLayout" Target="../slideLayouts/slideLayout29.xml" />
  <Relationship Id="rId2" Type="http://schemas.openxmlformats.org/officeDocument/2006/relationships/slideLayout" Target="../slideLayouts/slideLayout24.xml" />
  <Relationship Id="rId1" Type="http://schemas.openxmlformats.org/officeDocument/2006/relationships/slideLayout" Target="../slideLayouts/slideLayout23.xml" />
  <Relationship Id="rId6" Type="http://schemas.openxmlformats.org/officeDocument/2006/relationships/slideLayout" Target="../slideLayouts/slideLayout28.xml" />
  <Relationship Id="rId5" Type="http://schemas.openxmlformats.org/officeDocument/2006/relationships/slideLayout" Target="../slideLayouts/slideLayout27.xml" />
  <Relationship Id="rId10" Type="http://schemas.openxmlformats.org/officeDocument/2006/relationships/image" Target="../media/image12.jpeg" />
  <Relationship Id="rId4" Type="http://schemas.openxmlformats.org/officeDocument/2006/relationships/slideLayout" Target="../slideLayouts/slideLayout26.xml" />
  <Relationship Id="rId9" Type="http://schemas.openxmlformats.org/officeDocument/2006/relationships/image" Target="../media/image11.jpeg" />
</Relationships>
</file>

<file path=ppt/slideMasters/_rels/slideMaster5.xml.rels>&#65279;<?xml version="1.0" encoding="UTF-8" standalone="yes"?>
<Relationships xmlns="http://schemas.openxmlformats.org/package/2006/relationships">
  <Relationship Id="rId8" Type="http://schemas.openxmlformats.org/officeDocument/2006/relationships/theme" Target="../theme/theme5.xml" />
  <Relationship Id="rId3" Type="http://schemas.openxmlformats.org/officeDocument/2006/relationships/slideLayout" Target="../slideLayouts/slideLayout32.xml" />
  <Relationship Id="rId7" Type="http://schemas.openxmlformats.org/officeDocument/2006/relationships/slideLayout" Target="../slideLayouts/slideLayout36.xml" />
  <Relationship Id="rId2" Type="http://schemas.openxmlformats.org/officeDocument/2006/relationships/slideLayout" Target="../slideLayouts/slideLayout31.xml" />
  <Relationship Id="rId1" Type="http://schemas.openxmlformats.org/officeDocument/2006/relationships/slideLayout" Target="../slideLayouts/slideLayout30.xml" />
  <Relationship Id="rId6" Type="http://schemas.openxmlformats.org/officeDocument/2006/relationships/slideLayout" Target="../slideLayouts/slideLayout35.xml" />
  <Relationship Id="rId5" Type="http://schemas.openxmlformats.org/officeDocument/2006/relationships/slideLayout" Target="../slideLayouts/slideLayout34.xml" />
  <Relationship Id="rId10" Type="http://schemas.openxmlformats.org/officeDocument/2006/relationships/image" Target="../media/image15.jpeg" />
  <Relationship Id="rId4" Type="http://schemas.openxmlformats.org/officeDocument/2006/relationships/slideLayout" Target="../slideLayouts/slideLayout33.xml" />
  <Relationship Id="rId9" Type="http://schemas.openxmlformats.org/officeDocument/2006/relationships/image" Target="../media/image14.jpeg" />
</Relationships>
</file>

<file path=ppt/slideMasters/_rels/slideMaster6.xml.rels>&#65279;<?xml version="1.0" encoding="UTF-8" standalone="yes"?>
<Relationships xmlns="http://schemas.openxmlformats.org/package/2006/relationships">
  <Relationship Id="rId8" Type="http://schemas.openxmlformats.org/officeDocument/2006/relationships/theme" Target="../theme/theme6.xml" />
  <Relationship Id="rId3" Type="http://schemas.openxmlformats.org/officeDocument/2006/relationships/slideLayout" Target="../slideLayouts/slideLayout39.xml" />
  <Relationship Id="rId7" Type="http://schemas.openxmlformats.org/officeDocument/2006/relationships/slideLayout" Target="../slideLayouts/slideLayout43.xml" />
  <Relationship Id="rId2" Type="http://schemas.openxmlformats.org/officeDocument/2006/relationships/slideLayout" Target="../slideLayouts/slideLayout38.xml" />
  <Relationship Id="rId1" Type="http://schemas.openxmlformats.org/officeDocument/2006/relationships/slideLayout" Target="../slideLayouts/slideLayout37.xml" />
  <Relationship Id="rId6" Type="http://schemas.openxmlformats.org/officeDocument/2006/relationships/slideLayout" Target="../slideLayouts/slideLayout42.xml" />
  <Relationship Id="rId5" Type="http://schemas.openxmlformats.org/officeDocument/2006/relationships/slideLayout" Target="../slideLayouts/slideLayout41.xml" />
  <Relationship Id="rId10" Type="http://schemas.openxmlformats.org/officeDocument/2006/relationships/image" Target="../media/image18.jpeg" />
  <Relationship Id="rId4" Type="http://schemas.openxmlformats.org/officeDocument/2006/relationships/slideLayout" Target="../slideLayouts/slideLayout40.xml" />
  <Relationship Id="rId9" Type="http://schemas.openxmlformats.org/officeDocument/2006/relationships/image" Target="../media/image17.jpeg" />
</Relationships>
</file>

<file path=ppt/slideMasters/_rels/slideMaster7.xml.rels>&#65279;<?xml version="1.0" encoding="UTF-8" standalone="yes"?>
<Relationships xmlns="http://schemas.openxmlformats.org/package/2006/relationships">
  <Relationship Id="rId8" Type="http://schemas.openxmlformats.org/officeDocument/2006/relationships/theme" Target="../theme/theme7.xml" />
  <Relationship Id="rId3" Type="http://schemas.openxmlformats.org/officeDocument/2006/relationships/slideLayout" Target="../slideLayouts/slideLayout46.xml" />
  <Relationship Id="rId7" Type="http://schemas.openxmlformats.org/officeDocument/2006/relationships/slideLayout" Target="../slideLayouts/slideLayout50.xml" />
  <Relationship Id="rId2" Type="http://schemas.openxmlformats.org/officeDocument/2006/relationships/slideLayout" Target="../slideLayouts/slideLayout45.xml" />
  <Relationship Id="rId1" Type="http://schemas.openxmlformats.org/officeDocument/2006/relationships/slideLayout" Target="../slideLayouts/slideLayout44.xml" />
  <Relationship Id="rId6" Type="http://schemas.openxmlformats.org/officeDocument/2006/relationships/slideLayout" Target="../slideLayouts/slideLayout49.xml" />
  <Relationship Id="rId5" Type="http://schemas.openxmlformats.org/officeDocument/2006/relationships/slideLayout" Target="../slideLayouts/slideLayout48.xml" />
  <Relationship Id="rId10" Type="http://schemas.openxmlformats.org/officeDocument/2006/relationships/image" Target="../media/image21.jpeg" />
  <Relationship Id="rId4" Type="http://schemas.openxmlformats.org/officeDocument/2006/relationships/slideLayout" Target="../slideLayouts/slideLayout47.xml" />
  <Relationship Id="rId9" Type="http://schemas.openxmlformats.org/officeDocument/2006/relationships/image" Target="../media/image20.jpeg" />
</Relationships>
</file>

<file path=ppt/slideMasters/_rels/slideMaster8.xml.rels>&#65279;<?xml version="1.0" encoding="UTF-8" standalone="yes"?>
<Relationships xmlns="http://schemas.openxmlformats.org/package/2006/relationships">
  <Relationship Id="rId8" Type="http://schemas.openxmlformats.org/officeDocument/2006/relationships/theme" Target="../theme/theme8.xml" />
  <Relationship Id="rId3" Type="http://schemas.openxmlformats.org/officeDocument/2006/relationships/slideLayout" Target="../slideLayouts/slideLayout53.xml" />
  <Relationship Id="rId7" Type="http://schemas.openxmlformats.org/officeDocument/2006/relationships/slideLayout" Target="../slideLayouts/slideLayout57.xml" />
  <Relationship Id="rId2" Type="http://schemas.openxmlformats.org/officeDocument/2006/relationships/slideLayout" Target="../slideLayouts/slideLayout52.xml" />
  <Relationship Id="rId1" Type="http://schemas.openxmlformats.org/officeDocument/2006/relationships/slideLayout" Target="../slideLayouts/slideLayout51.xml" />
  <Relationship Id="rId6" Type="http://schemas.openxmlformats.org/officeDocument/2006/relationships/slideLayout" Target="../slideLayouts/slideLayout56.xml" />
  <Relationship Id="rId5" Type="http://schemas.openxmlformats.org/officeDocument/2006/relationships/slideLayout" Target="../slideLayouts/slideLayout55.xml" />
  <Relationship Id="rId10" Type="http://schemas.openxmlformats.org/officeDocument/2006/relationships/image" Target="../media/image24.jpeg" />
  <Relationship Id="rId4" Type="http://schemas.openxmlformats.org/officeDocument/2006/relationships/slideLayout" Target="../slideLayouts/slideLayout54.xml" />
  <Relationship Id="rId9" Type="http://schemas.openxmlformats.org/officeDocument/2006/relationships/image" Target="../media/image23.jpeg" />
</Relationships>
</file>

<file path=ppt/slideMasters/_rels/slideMaster9.xml.rels>&#65279;<?xml version="1.0" encoding="UTF-8" standalone="yes"?>
<Relationships xmlns="http://schemas.openxmlformats.org/package/2006/relationships">
  <Relationship Id="rId8" Type="http://schemas.openxmlformats.org/officeDocument/2006/relationships/theme" Target="../theme/theme9.xml" />
  <Relationship Id="rId3" Type="http://schemas.openxmlformats.org/officeDocument/2006/relationships/slideLayout" Target="../slideLayouts/slideLayout60.xml" />
  <Relationship Id="rId7" Type="http://schemas.openxmlformats.org/officeDocument/2006/relationships/slideLayout" Target="../slideLayouts/slideLayout64.xml" />
  <Relationship Id="rId2" Type="http://schemas.openxmlformats.org/officeDocument/2006/relationships/slideLayout" Target="../slideLayouts/slideLayout59.xml" />
  <Relationship Id="rId1" Type="http://schemas.openxmlformats.org/officeDocument/2006/relationships/slideLayout" Target="../slideLayouts/slideLayout58.xml" />
  <Relationship Id="rId6" Type="http://schemas.openxmlformats.org/officeDocument/2006/relationships/slideLayout" Target="../slideLayouts/slideLayout63.xml" />
  <Relationship Id="rId11" Type="http://schemas.openxmlformats.org/officeDocument/2006/relationships/image" Target="../media/image12.jpeg" />
  <Relationship Id="rId5" Type="http://schemas.openxmlformats.org/officeDocument/2006/relationships/slideLayout" Target="../slideLayouts/slideLayout62.xml" />
  <Relationship Id="rId10" Type="http://schemas.openxmlformats.org/officeDocument/2006/relationships/image" Target="../media/image26.jpeg" />
  <Relationship Id="rId4" Type="http://schemas.openxmlformats.org/officeDocument/2006/relationships/slideLayout" Target="../slideLayouts/slideLayout61.xml" />
  <Relationship Id="rId9" Type="http://schemas.openxmlformats.org/officeDocument/2006/relationships/image" Target="../media/image5.jpeg"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7" name="Picture 6"/>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spTree>
    <p:extLst>
      <p:ext uri="{BB962C8B-B14F-4D97-AF65-F5344CB8AC3E}">
        <p14:creationId xmlns:p14="http://schemas.microsoft.com/office/powerpoint/2010/main" val="352164909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31" r:id="rId3"/>
    <p:sldLayoutId id="2147483732" r:id="rId4"/>
    <p:sldLayoutId id="2147483726" r:id="rId5"/>
    <p:sldLayoutId id="2147483727" r:id="rId6"/>
    <p:sldLayoutId id="2147483737" r:id="rId7"/>
    <p:sldLayoutId id="2147483818" r:id="rId8"/>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pic>
        <p:nvPicPr>
          <p:cNvPr id="5" name="Picture 4"/>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spTree>
    <p:extLst>
      <p:ext uri="{BB962C8B-B14F-4D97-AF65-F5344CB8AC3E}">
        <p14:creationId xmlns:p14="http://schemas.microsoft.com/office/powerpoint/2010/main" val="819108071"/>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7" name="Picture 6"/>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Tree>
    <p:extLst>
      <p:ext uri="{BB962C8B-B14F-4D97-AF65-F5344CB8AC3E}">
        <p14:creationId xmlns:p14="http://schemas.microsoft.com/office/powerpoint/2010/main" val="10258911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accent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accent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accent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accent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accent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pic>
        <p:nvPicPr>
          <p:cNvPr id="7" name="Picture 6"/>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spTree>
    <p:extLst>
      <p:ext uri="{BB962C8B-B14F-4D97-AF65-F5344CB8AC3E}">
        <p14:creationId xmlns:p14="http://schemas.microsoft.com/office/powerpoint/2010/main" val="213800004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4" name="Picture 3"/>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spTree>
    <p:extLst>
      <p:ext uri="{BB962C8B-B14F-4D97-AF65-F5344CB8AC3E}">
        <p14:creationId xmlns:p14="http://schemas.microsoft.com/office/powerpoint/2010/main" val="119470122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7" name="Picture 6"/>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pic>
        <p:nvPicPr>
          <p:cNvPr id="9" name="Picture 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Tree>
    <p:extLst>
      <p:ext uri="{BB962C8B-B14F-4D97-AF65-F5344CB8AC3E}">
        <p14:creationId xmlns:p14="http://schemas.microsoft.com/office/powerpoint/2010/main" val="3904826631"/>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4" name="Picture 3"/>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pic>
        <p:nvPicPr>
          <p:cNvPr id="5" name="Pictur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Tree>
    <p:extLst>
      <p:ext uri="{BB962C8B-B14F-4D97-AF65-F5344CB8AC3E}">
        <p14:creationId xmlns:p14="http://schemas.microsoft.com/office/powerpoint/2010/main" val="420003195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7" name="Picture 6"/>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Tree>
    <p:extLst>
      <p:ext uri="{BB962C8B-B14F-4D97-AF65-F5344CB8AC3E}">
        <p14:creationId xmlns:p14="http://schemas.microsoft.com/office/powerpoint/2010/main" val="4241532623"/>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accent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accent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accent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accent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accent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accent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4" name="Picture 3"/>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pic>
        <p:nvPicPr>
          <p:cNvPr id="5" name="Pictur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Tree>
    <p:extLst>
      <p:ext uri="{BB962C8B-B14F-4D97-AF65-F5344CB8AC3E}">
        <p14:creationId xmlns:p14="http://schemas.microsoft.com/office/powerpoint/2010/main" val="615480909"/>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7" name="Picture 6"/>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Tree>
    <p:extLst>
      <p:ext uri="{BB962C8B-B14F-4D97-AF65-F5344CB8AC3E}">
        <p14:creationId xmlns:p14="http://schemas.microsoft.com/office/powerpoint/2010/main" val="2964442463"/>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540000"/>
            <a:ext cx="8719200" cy="936000"/>
          </a:xfrm>
          <a:prstGeom prst="rect">
            <a:avLst/>
          </a:prstGeom>
        </p:spPr>
        <p:txBody>
          <a:bodyPr vert="horz" lIns="0" tIns="0" rIns="0" bIns="0" rtlCol="0" anchor="ctr" anchorCtr="0">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720000" y="1620000"/>
            <a:ext cx="8717688" cy="4140000"/>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Slide Number Placeholder 5"/>
          <p:cNvSpPr>
            <a:spLocks noGrp="1"/>
          </p:cNvSpPr>
          <p:nvPr>
            <p:ph type="sldNum" sz="quarter" idx="4"/>
          </p:nvPr>
        </p:nvSpPr>
        <p:spPr>
          <a:xfrm>
            <a:off x="9437687" y="6492875"/>
            <a:ext cx="472911" cy="365125"/>
          </a:xfrm>
          <a:prstGeom prst="rect">
            <a:avLst/>
          </a:prstGeom>
        </p:spPr>
        <p:txBody>
          <a:bodyPr vert="horz" lIns="91440" tIns="45720" rIns="91440" bIns="45720" rtlCol="0" anchor="ctr" anchorCtr="0"/>
          <a:lstStyle>
            <a:lvl1pPr algn="l">
              <a:defRPr sz="1000">
                <a:solidFill>
                  <a:schemeClr val="tx1">
                    <a:tint val="75000"/>
                  </a:schemeClr>
                </a:solidFill>
              </a:defRPr>
            </a:lvl1pPr>
          </a:lstStyle>
          <a:p>
            <a:fld id="{DAD01F7F-BAF6-49AC-BE15-298EE18137FB}" type="slidenum">
              <a:rPr lang="en-AU" smtClean="0"/>
              <a:pPr/>
              <a:t>‹#›</a:t>
            </a:fld>
            <a:endParaRPr lang="en-AU" dirty="0"/>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pic>
        <p:nvPicPr>
          <p:cNvPr id="9" name="Picture 8"/>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0" y="0"/>
            <a:ext cx="9906000" cy="288000"/>
          </a:xfrm>
          <a:prstGeom prst="rect">
            <a:avLst/>
          </a:prstGeom>
        </p:spPr>
      </p:pic>
      <p:pic>
        <p:nvPicPr>
          <p:cNvPr id="10" name="Picture 9"/>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848000" y="5853600"/>
            <a:ext cx="1691640" cy="737616"/>
          </a:xfrm>
          <a:prstGeom prst="rect">
            <a:avLst/>
          </a:prstGeom>
        </p:spPr>
      </p:pic>
    </p:spTree>
    <p:extLst>
      <p:ext uri="{BB962C8B-B14F-4D97-AF65-F5344CB8AC3E}">
        <p14:creationId xmlns:p14="http://schemas.microsoft.com/office/powerpoint/2010/main" val="1742483908"/>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Lst>
  <p:timing>
    <p:tnLst>
      <p:par>
        <p:cTn id="1" dur="indefinite" restart="never" nodeType="tmRoot"/>
      </p:par>
    </p:tnLst>
  </p:timing>
  <p:hf hdr="0" ftr="0" dt="0"/>
  <p:txStyles>
    <p:title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000" indent="-342000" algn="l" defTabSz="914400" rtl="0" eaLnBrk="1" latinLnBrk="0" hangingPunct="1">
        <a:spcBef>
          <a:spcPts val="480"/>
        </a:spcBef>
        <a:buClr>
          <a:schemeClr val="tx2"/>
        </a:buClr>
        <a:buFont typeface="Verdana" pitchFamily="34" charset="0"/>
        <a:buChar char="•"/>
        <a:defRPr sz="2000" kern="1200">
          <a:solidFill>
            <a:schemeClr val="tx1"/>
          </a:solidFill>
          <a:latin typeface="+mn-lt"/>
          <a:ea typeface="+mn-ea"/>
          <a:cs typeface="+mn-cs"/>
        </a:defRPr>
      </a:lvl1pPr>
      <a:lvl2pPr marL="741600" indent="-284400" algn="l" defTabSz="914400" rtl="0" eaLnBrk="1" latinLnBrk="0" hangingPunct="1">
        <a:spcBef>
          <a:spcPts val="480"/>
        </a:spcBef>
        <a:buClr>
          <a:schemeClr val="tx2"/>
        </a:buClr>
        <a:buFont typeface="Verdana" pitchFamily="34" charset="0"/>
        <a:buChar char="–"/>
        <a:defRPr sz="1800" kern="1200">
          <a:solidFill>
            <a:schemeClr val="tx1"/>
          </a:solidFill>
          <a:latin typeface="+mn-lt"/>
          <a:ea typeface="+mn-ea"/>
          <a:cs typeface="+mn-cs"/>
        </a:defRPr>
      </a:lvl2pPr>
      <a:lvl3pPr marL="1144800" indent="-230400" algn="l" defTabSz="914400" rtl="0" eaLnBrk="1" latinLnBrk="0" hangingPunct="1">
        <a:spcBef>
          <a:spcPts val="480"/>
        </a:spcBef>
        <a:buClr>
          <a:schemeClr val="tx2"/>
        </a:buClr>
        <a:buFont typeface="Verdana" pitchFamily="34" charset="0"/>
        <a:buChar char="•"/>
        <a:defRPr sz="1600" kern="1200">
          <a:solidFill>
            <a:schemeClr val="tx1"/>
          </a:solidFill>
          <a:latin typeface="+mn-lt"/>
          <a:ea typeface="+mn-ea"/>
          <a:cs typeface="+mn-cs"/>
        </a:defRPr>
      </a:lvl3pPr>
      <a:lvl4pPr marL="16020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4pPr>
      <a:lvl5pPr marL="2059200" indent="-230400" algn="l" defTabSz="914400" rtl="0" eaLnBrk="1" latinLnBrk="0" hangingPunct="1">
        <a:spcBef>
          <a:spcPts val="480"/>
        </a:spcBef>
        <a:buClr>
          <a:schemeClr val="tx2"/>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image" Target="../media/image26.jpeg" />
  <Relationship Id="rId1" Type="http://schemas.openxmlformats.org/officeDocument/2006/relationships/slideLayout" Target="../slideLayouts/slideLayout1.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2" Type="http://schemas.openxmlformats.org/officeDocument/2006/relationships/image" Target="../media/image26.jpeg" />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8.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8.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AATitle"/>
          <p:cNvSpPr>
            <a:spLocks noGrp="1"/>
          </p:cNvSpPr>
          <p:nvPr>
            <p:ph type="ctrTitle"/>
          </p:nvPr>
        </p:nvSpPr>
        <p:spPr>
          <a:xfrm>
            <a:off x="1208088" y="1341438"/>
            <a:ext cx="8216900" cy="1295400"/>
          </a:xfrm>
        </p:spPr>
        <p:txBody>
          <a:bodyPr/>
          <a:lstStyle/>
          <a:p>
            <a:pPr eaLnBrk="1" hangingPunct="1"/>
            <a:r>
              <a:rPr lang="en-AU" b="1" dirty="0" smtClean="0"/>
              <a:t>Helping Clients Recover Debts</a:t>
            </a:r>
            <a:br>
              <a:rPr lang="en-AU" b="1" dirty="0" smtClean="0"/>
            </a:br>
            <a:r>
              <a:rPr lang="en-AU" b="1" dirty="0" smtClean="0"/>
              <a:t>Community Legal Queensland</a:t>
            </a:r>
          </a:p>
        </p:txBody>
      </p:sp>
      <p:sp>
        <p:nvSpPr>
          <p:cNvPr id="93186" name="AADate"/>
          <p:cNvSpPr>
            <a:spLocks noGrp="1"/>
          </p:cNvSpPr>
          <p:nvPr>
            <p:ph type="body" sz="quarter" idx="10"/>
          </p:nvPr>
        </p:nvSpPr>
        <p:spPr>
          <a:xfrm>
            <a:off x="1220788" y="4221163"/>
            <a:ext cx="2808287" cy="360362"/>
          </a:xfrm>
        </p:spPr>
        <p:txBody>
          <a:bodyPr/>
          <a:lstStyle/>
          <a:p>
            <a:pPr eaLnBrk="1" hangingPunct="1"/>
            <a:r>
              <a:rPr lang="en-AU" dirty="0"/>
              <a:t>5</a:t>
            </a:r>
            <a:r>
              <a:rPr lang="en-AU" dirty="0" smtClean="0"/>
              <a:t> October 2016</a:t>
            </a:r>
          </a:p>
        </p:txBody>
      </p:sp>
      <p:sp>
        <p:nvSpPr>
          <p:cNvPr id="93187" name="AASubTitle"/>
          <p:cNvSpPr>
            <a:spLocks noGrp="1"/>
          </p:cNvSpPr>
          <p:nvPr>
            <p:ph type="body" sz="quarter" idx="11"/>
          </p:nvPr>
        </p:nvSpPr>
        <p:spPr>
          <a:xfrm>
            <a:off x="1220788" y="2852738"/>
            <a:ext cx="6756400" cy="936302"/>
          </a:xfrm>
        </p:spPr>
        <p:txBody>
          <a:bodyPr/>
          <a:lstStyle/>
          <a:p>
            <a:pPr eaLnBrk="1" hangingPunct="1">
              <a:lnSpc>
                <a:spcPct val="90000"/>
              </a:lnSpc>
              <a:spcBef>
                <a:spcPts val="675"/>
              </a:spcBef>
            </a:pPr>
            <a:r>
              <a:rPr lang="en-AU" b="1" dirty="0" smtClean="0">
                <a:solidFill>
                  <a:srgbClr val="FF3300"/>
                </a:solidFill>
              </a:rPr>
              <a:t>Meredith Bennett </a:t>
            </a:r>
          </a:p>
          <a:p>
            <a:pPr eaLnBrk="1" hangingPunct="1">
              <a:lnSpc>
                <a:spcPct val="90000"/>
              </a:lnSpc>
              <a:spcBef>
                <a:spcPts val="675"/>
              </a:spcBef>
            </a:pPr>
            <a:r>
              <a:rPr lang="en-AU" b="1" dirty="0" smtClean="0">
                <a:solidFill>
                  <a:srgbClr val="FF3300"/>
                </a:solidFill>
              </a:rPr>
              <a:t>Partner</a:t>
            </a:r>
            <a:r>
              <a:rPr lang="en-AU" b="1" dirty="0">
                <a:solidFill>
                  <a:srgbClr val="FF3300"/>
                </a:solidFill>
              </a:rPr>
              <a:t> </a:t>
            </a:r>
            <a:r>
              <a:rPr lang="en-AU" b="1" dirty="0" smtClean="0">
                <a:solidFill>
                  <a:srgbClr val="FF3300"/>
                </a:solidFill>
              </a:rPr>
              <a:t>– Disputes</a:t>
            </a:r>
          </a:p>
        </p:txBody>
      </p:sp>
    </p:spTree>
    <p:extLst>
      <p:ext uri="{BB962C8B-B14F-4D97-AF65-F5344CB8AC3E}">
        <p14:creationId xmlns:p14="http://schemas.microsoft.com/office/powerpoint/2010/main" val="2955212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txBox="1">
            <a:spLocks noGrp="1"/>
          </p:cNvSpPr>
          <p:nvPr/>
        </p:nvSpPr>
        <p:spPr>
          <a:xfrm>
            <a:off x="9437688" y="6492875"/>
            <a:ext cx="473075" cy="365125"/>
          </a:xfrm>
          <a:prstGeom prst="rect">
            <a:avLst/>
          </a:prstGeom>
          <a:noFill/>
        </p:spPr>
        <p:txBody>
          <a:bodyPr anchor="ctr"/>
          <a:lstStyle/>
          <a:p>
            <a:pPr fontAlgn="auto">
              <a:spcBef>
                <a:spcPts val="0"/>
              </a:spcBef>
              <a:spcAft>
                <a:spcPts val="0"/>
              </a:spcAft>
              <a:defRPr/>
            </a:pPr>
            <a:fld id="{3697A627-5E08-4805-AD77-BBC79B4A93D2}" type="slidenum">
              <a:rPr lang="en-AU" sz="1000">
                <a:solidFill>
                  <a:schemeClr val="tx1">
                    <a:tint val="75000"/>
                  </a:schemeClr>
                </a:solidFill>
                <a:latin typeface="+mn-lt"/>
                <a:ea typeface="+mn-ea"/>
                <a:cs typeface="+mn-cs"/>
              </a:rPr>
              <a:pPr fontAlgn="auto">
                <a:spcBef>
                  <a:spcPts val="0"/>
                </a:spcBef>
                <a:spcAft>
                  <a:spcPts val="0"/>
                </a:spcAft>
                <a:defRPr/>
              </a:pPr>
              <a:t>10</a:t>
            </a:fld>
            <a:endParaRPr lang="en-AU" sz="1000" dirty="0">
              <a:solidFill>
                <a:schemeClr val="tx1">
                  <a:tint val="75000"/>
                </a:schemeClr>
              </a:solidFill>
              <a:latin typeface="+mn-lt"/>
              <a:ea typeface="+mn-ea"/>
              <a:cs typeface="+mn-cs"/>
            </a:endParaRPr>
          </a:p>
        </p:txBody>
      </p:sp>
      <p:sp>
        <p:nvSpPr>
          <p:cNvPr id="94210" name="Title 2"/>
          <p:cNvSpPr>
            <a:spLocks noGrp="1"/>
          </p:cNvSpPr>
          <p:nvPr>
            <p:ph type="title" idx="4294967295"/>
          </p:nvPr>
        </p:nvSpPr>
        <p:spPr>
          <a:xfrm>
            <a:off x="719138" y="548680"/>
            <a:ext cx="8718550" cy="936625"/>
          </a:xfrm>
        </p:spPr>
        <p:txBody>
          <a:bodyPr/>
          <a:lstStyle/>
          <a:p>
            <a:pPr eaLnBrk="1" hangingPunct="1"/>
            <a:r>
              <a:rPr lang="en-AU" dirty="0" smtClean="0">
                <a:solidFill>
                  <a:srgbClr val="FF0000"/>
                </a:solidFill>
              </a:rPr>
              <a:t>Statutory Demands</a:t>
            </a:r>
          </a:p>
        </p:txBody>
      </p:sp>
      <p:graphicFrame>
        <p:nvGraphicFramePr>
          <p:cNvPr id="94256" name="Group 48"/>
          <p:cNvGraphicFramePr>
            <a:graphicFrameLocks noGrp="1"/>
          </p:cNvGraphicFramePr>
          <p:nvPr>
            <p:ph idx="4294967295"/>
          </p:nvPr>
        </p:nvGraphicFramePr>
        <p:xfrm>
          <a:off x="704850" y="1989138"/>
          <a:ext cx="8716963" cy="2498784"/>
        </p:xfrm>
        <a:graphic>
          <a:graphicData uri="http://schemas.openxmlformats.org/drawingml/2006/table">
            <a:tbl>
              <a:tblPr/>
              <a:tblGrid>
                <a:gridCol w="1743075"/>
                <a:gridCol w="6973888"/>
              </a:tblGrid>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dirty="0" smtClean="0">
                          <a:ln>
                            <a:noFill/>
                          </a:ln>
                          <a:solidFill>
                            <a:schemeClr val="bg1"/>
                          </a:solidFill>
                          <a:effectLst/>
                          <a:latin typeface="Verdana" pitchFamily="34" charset="0"/>
                          <a:ea typeface="SimSun" pitchFamily="2" charset="-122"/>
                        </a:rPr>
                        <a:t>Use</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000000"/>
                          </a:solidFill>
                          <a:effectLst/>
                          <a:latin typeface="Verdana" pitchFamily="34" charset="0"/>
                          <a:ea typeface="SimSun" pitchFamily="2" charset="-122"/>
                        </a:rPr>
                        <a:t>Purpose and use of Statutory Demands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Form</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How to complete Statutory Demand and supporting Affidavit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Service</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How to effect proper service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Setting Aside</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Challenging as Statutory Demand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Defending</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Acting for creditor in an application to set aside a Statutory Demand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bl>
          </a:graphicData>
        </a:graphic>
      </p:graphicFrame>
    </p:spTree>
    <p:extLst>
      <p:ext uri="{BB962C8B-B14F-4D97-AF65-F5344CB8AC3E}">
        <p14:creationId xmlns:p14="http://schemas.microsoft.com/office/powerpoint/2010/main" val="3098686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p:cNvSpPr>
          <p:nvPr>
            <p:ph type="title" idx="4294967295"/>
          </p:nvPr>
        </p:nvSpPr>
        <p:spPr/>
        <p:txBody>
          <a:bodyPr/>
          <a:lstStyle/>
          <a:p>
            <a:pPr eaLnBrk="1" hangingPunct="1"/>
            <a:r>
              <a:rPr lang="en-AU" b="1" smtClean="0">
                <a:solidFill>
                  <a:srgbClr val="FF3300"/>
                </a:solidFill>
              </a:rPr>
              <a:t>Key Points</a:t>
            </a:r>
          </a:p>
        </p:txBody>
      </p:sp>
      <p:sp>
        <p:nvSpPr>
          <p:cNvPr id="97282" name="Rectangle 3"/>
          <p:cNvSpPr>
            <a:spLocks noGrp="1" noChangeArrowheads="1"/>
          </p:cNvSpPr>
          <p:nvPr>
            <p:ph type="body" idx="4294967295"/>
          </p:nvPr>
        </p:nvSpPr>
        <p:spPr>
          <a:xfrm>
            <a:off x="704850" y="1557338"/>
            <a:ext cx="8716963" cy="4427537"/>
          </a:xfrm>
        </p:spPr>
        <p:txBody>
          <a:bodyPr/>
          <a:lstStyle/>
          <a:p>
            <a:pPr marL="381000" indent="-381000" eaLnBrk="1" hangingPunct="1">
              <a:lnSpc>
                <a:spcPct val="90000"/>
              </a:lnSpc>
            </a:pPr>
            <a:r>
              <a:rPr lang="en-AU" b="1" dirty="0" smtClean="0">
                <a:solidFill>
                  <a:schemeClr val="accent1"/>
                </a:solidFill>
              </a:rPr>
              <a:t>Prescribed form</a:t>
            </a:r>
          </a:p>
          <a:p>
            <a:pPr marL="795338" lvl="1" indent="-342900" eaLnBrk="1" hangingPunct="1">
              <a:lnSpc>
                <a:spcPct val="90000"/>
              </a:lnSpc>
            </a:pPr>
            <a:r>
              <a:rPr lang="en-AU" dirty="0" smtClean="0">
                <a:solidFill>
                  <a:schemeClr val="accent1"/>
                </a:solidFill>
              </a:rPr>
              <a:t>Form 509H (Schedule 2 </a:t>
            </a:r>
            <a:r>
              <a:rPr lang="en-AU" i="1" dirty="0" smtClean="0">
                <a:solidFill>
                  <a:schemeClr val="accent1"/>
                </a:solidFill>
              </a:rPr>
              <a:t>Corporations Regulations</a:t>
            </a:r>
            <a:r>
              <a:rPr lang="en-AU" dirty="0" smtClean="0">
                <a:solidFill>
                  <a:schemeClr val="accent1"/>
                </a:solidFill>
              </a:rPr>
              <a:t>)</a:t>
            </a:r>
          </a:p>
          <a:p>
            <a:pPr marL="795338" lvl="1" indent="-342900" eaLnBrk="1" hangingPunct="1">
              <a:lnSpc>
                <a:spcPct val="90000"/>
              </a:lnSpc>
            </a:pPr>
            <a:endParaRPr lang="en-AU" dirty="0" smtClean="0">
              <a:solidFill>
                <a:schemeClr val="accent1"/>
              </a:solidFill>
            </a:endParaRPr>
          </a:p>
          <a:p>
            <a:pPr marL="381000" indent="-381000" eaLnBrk="1" hangingPunct="1">
              <a:lnSpc>
                <a:spcPct val="90000"/>
              </a:lnSpc>
            </a:pPr>
            <a:r>
              <a:rPr lang="en-AU" b="1" dirty="0" smtClean="0">
                <a:solidFill>
                  <a:schemeClr val="accent1"/>
                </a:solidFill>
              </a:rPr>
              <a:t>Particulars of Debt</a:t>
            </a:r>
          </a:p>
          <a:p>
            <a:pPr marL="795338" lvl="1" indent="-342900" eaLnBrk="1" hangingPunct="1">
              <a:lnSpc>
                <a:spcPct val="90000"/>
              </a:lnSpc>
            </a:pPr>
            <a:r>
              <a:rPr lang="en-AU" dirty="0" smtClean="0">
                <a:solidFill>
                  <a:schemeClr val="accent1"/>
                </a:solidFill>
              </a:rPr>
              <a:t>Sufficient details so debtor company can’t be confused</a:t>
            </a:r>
          </a:p>
          <a:p>
            <a:pPr marL="795338" lvl="1" indent="-342900" eaLnBrk="1" hangingPunct="1">
              <a:lnSpc>
                <a:spcPct val="90000"/>
              </a:lnSpc>
            </a:pPr>
            <a:r>
              <a:rPr lang="en-AU" dirty="0" smtClean="0">
                <a:solidFill>
                  <a:schemeClr val="accent1"/>
                </a:solidFill>
              </a:rPr>
              <a:t>Foreign currency debts permitted</a:t>
            </a:r>
          </a:p>
          <a:p>
            <a:pPr marL="795338" lvl="1" indent="-342900" eaLnBrk="1" hangingPunct="1">
              <a:lnSpc>
                <a:spcPct val="90000"/>
              </a:lnSpc>
              <a:buFont typeface="Verdana" pitchFamily="34" charset="0"/>
              <a:buNone/>
            </a:pPr>
            <a:endParaRPr lang="en-AU" b="1" dirty="0" smtClean="0">
              <a:solidFill>
                <a:schemeClr val="accent1"/>
              </a:solidFill>
            </a:endParaRPr>
          </a:p>
          <a:p>
            <a:pPr marL="381000" indent="-381000" eaLnBrk="1" hangingPunct="1">
              <a:lnSpc>
                <a:spcPct val="90000"/>
              </a:lnSpc>
            </a:pPr>
            <a:r>
              <a:rPr lang="en-AU" b="1" dirty="0" smtClean="0">
                <a:solidFill>
                  <a:schemeClr val="accent1"/>
                </a:solidFill>
              </a:rPr>
              <a:t>Supporting affidavit</a:t>
            </a:r>
          </a:p>
          <a:p>
            <a:pPr marL="795338" lvl="1" indent="-342900" eaLnBrk="1" hangingPunct="1">
              <a:lnSpc>
                <a:spcPct val="90000"/>
              </a:lnSpc>
            </a:pPr>
            <a:r>
              <a:rPr lang="en-AU" dirty="0" smtClean="0">
                <a:solidFill>
                  <a:schemeClr val="accent1"/>
                </a:solidFill>
              </a:rPr>
              <a:t>Required </a:t>
            </a:r>
            <a:r>
              <a:rPr lang="en-AU" b="1" dirty="0" smtClean="0">
                <a:solidFill>
                  <a:schemeClr val="accent1"/>
                </a:solidFill>
              </a:rPr>
              <a:t>unless judgment debt</a:t>
            </a:r>
          </a:p>
          <a:p>
            <a:pPr marL="795338" lvl="1" indent="-342900" eaLnBrk="1" hangingPunct="1">
              <a:lnSpc>
                <a:spcPct val="90000"/>
              </a:lnSpc>
            </a:pPr>
            <a:r>
              <a:rPr lang="en-AU" dirty="0" smtClean="0">
                <a:solidFill>
                  <a:schemeClr val="accent1"/>
                </a:solidFill>
              </a:rPr>
              <a:t>Must match </a:t>
            </a:r>
            <a:r>
              <a:rPr lang="en-AU" b="1" dirty="0" smtClean="0">
                <a:solidFill>
                  <a:srgbClr val="FF3300"/>
                </a:solidFill>
              </a:rPr>
              <a:t>description</a:t>
            </a:r>
            <a:r>
              <a:rPr lang="en-AU" dirty="0" smtClean="0">
                <a:solidFill>
                  <a:schemeClr val="accent1"/>
                </a:solidFill>
              </a:rPr>
              <a:t> of debt in statutory demand</a:t>
            </a:r>
          </a:p>
          <a:p>
            <a:pPr marL="795338" lvl="1" indent="-342900" eaLnBrk="1" hangingPunct="1">
              <a:lnSpc>
                <a:spcPct val="90000"/>
              </a:lnSpc>
            </a:pPr>
            <a:r>
              <a:rPr lang="en-AU" dirty="0" smtClean="0">
                <a:solidFill>
                  <a:schemeClr val="accent1"/>
                </a:solidFill>
              </a:rPr>
              <a:t>By person with knowledge of debt</a:t>
            </a:r>
          </a:p>
          <a:p>
            <a:pPr marL="795338" lvl="1" indent="-342900" eaLnBrk="1" hangingPunct="1">
              <a:lnSpc>
                <a:spcPct val="90000"/>
              </a:lnSpc>
            </a:pPr>
            <a:endParaRPr lang="en-AU" dirty="0" smtClean="0">
              <a:solidFill>
                <a:schemeClr val="accent1"/>
              </a:solidFill>
            </a:endParaRPr>
          </a:p>
          <a:p>
            <a:pPr marL="381000" indent="-381000" eaLnBrk="1" hangingPunct="1">
              <a:lnSpc>
                <a:spcPct val="90000"/>
              </a:lnSpc>
            </a:pPr>
            <a:r>
              <a:rPr lang="en-AU" b="1" dirty="0" smtClean="0">
                <a:solidFill>
                  <a:schemeClr val="accent1"/>
                </a:solidFill>
              </a:rPr>
              <a:t>Timing</a:t>
            </a:r>
          </a:p>
          <a:p>
            <a:pPr marL="795338" lvl="1" indent="-342900" eaLnBrk="1" hangingPunct="1">
              <a:lnSpc>
                <a:spcPct val="90000"/>
              </a:lnSpc>
            </a:pPr>
            <a:r>
              <a:rPr lang="en-AU" dirty="0" smtClean="0">
                <a:solidFill>
                  <a:schemeClr val="accent1"/>
                </a:solidFill>
              </a:rPr>
              <a:t>Statutory demand must be dated </a:t>
            </a:r>
            <a:r>
              <a:rPr lang="en-AU" b="1" dirty="0" smtClean="0">
                <a:solidFill>
                  <a:srgbClr val="FF3300"/>
                </a:solidFill>
              </a:rPr>
              <a:t>same</a:t>
            </a:r>
            <a:r>
              <a:rPr lang="en-AU" dirty="0" smtClean="0">
                <a:solidFill>
                  <a:schemeClr val="accent1"/>
                </a:solidFill>
              </a:rPr>
              <a:t> date as supporting affidavit</a:t>
            </a:r>
          </a:p>
          <a:p>
            <a:pPr marL="795338" lvl="1" indent="-342900" eaLnBrk="1" hangingPunct="1">
              <a:lnSpc>
                <a:spcPct val="90000"/>
              </a:lnSpc>
            </a:pPr>
            <a:endParaRPr lang="en-AU" dirty="0" smtClean="0"/>
          </a:p>
          <a:p>
            <a:pPr marL="381000" indent="-381000" eaLnBrk="1" hangingPunct="1">
              <a:lnSpc>
                <a:spcPct val="90000"/>
              </a:lnSpc>
            </a:pPr>
            <a:endParaRPr lang="en-AU" sz="1400" dirty="0" smtClean="0"/>
          </a:p>
        </p:txBody>
      </p:sp>
    </p:spTree>
    <p:extLst>
      <p:ext uri="{BB962C8B-B14F-4D97-AF65-F5344CB8AC3E}">
        <p14:creationId xmlns:p14="http://schemas.microsoft.com/office/powerpoint/2010/main" val="1396580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p:cNvSpPr>
          <p:nvPr>
            <p:ph type="title" idx="4294967295"/>
          </p:nvPr>
        </p:nvSpPr>
        <p:spPr/>
        <p:txBody>
          <a:bodyPr/>
          <a:lstStyle/>
          <a:p>
            <a:pPr eaLnBrk="1" hangingPunct="1"/>
            <a:r>
              <a:rPr lang="en-AU" smtClean="0">
                <a:solidFill>
                  <a:srgbClr val="FF3300"/>
                </a:solidFill>
              </a:rPr>
              <a:t>Tips for completing statutory demand</a:t>
            </a:r>
            <a:r>
              <a:rPr lang="en-AU" smtClean="0">
                <a:solidFill>
                  <a:schemeClr val="tx1"/>
                </a:solidFill>
              </a:rPr>
              <a:t/>
            </a:r>
            <a:br>
              <a:rPr lang="en-AU" smtClean="0">
                <a:solidFill>
                  <a:schemeClr val="tx1"/>
                </a:solidFill>
              </a:rPr>
            </a:br>
            <a:endParaRPr lang="en-AU" smtClean="0">
              <a:solidFill>
                <a:schemeClr val="tx1"/>
              </a:solidFill>
            </a:endParaRPr>
          </a:p>
        </p:txBody>
      </p:sp>
      <p:sp>
        <p:nvSpPr>
          <p:cNvPr id="99330" name="Rectangle 3"/>
          <p:cNvSpPr>
            <a:spLocks noGrp="1"/>
          </p:cNvSpPr>
          <p:nvPr>
            <p:ph type="body" idx="4294967295"/>
          </p:nvPr>
        </p:nvSpPr>
        <p:spPr/>
        <p:txBody>
          <a:bodyPr/>
          <a:lstStyle/>
          <a:p>
            <a:pPr eaLnBrk="1" hangingPunct="1">
              <a:buFont typeface="Verdana" pitchFamily="34" charset="0"/>
              <a:buNone/>
            </a:pPr>
            <a:endParaRPr lang="en-AU" smtClean="0"/>
          </a:p>
        </p:txBody>
      </p:sp>
      <p:sp>
        <p:nvSpPr>
          <p:cNvPr id="99331" name="Rectangle 2"/>
          <p:cNvSpPr>
            <a:spLocks noChangeArrowheads="1"/>
          </p:cNvSpPr>
          <p:nvPr/>
        </p:nvSpPr>
        <p:spPr bwMode="auto">
          <a:xfrm>
            <a:off x="849313" y="2565400"/>
            <a:ext cx="3984625" cy="2592388"/>
          </a:xfrm>
          <a:prstGeom prst="rect">
            <a:avLst/>
          </a:prstGeom>
          <a:solidFill>
            <a:schemeClr val="tx2"/>
          </a:solidFill>
          <a:ln w="9525" algn="ctr">
            <a:noFill/>
            <a:miter lim="800000"/>
            <a:headEnd/>
            <a:tailEnd/>
          </a:ln>
        </p:spPr>
        <p:txBody>
          <a:bodyPr lIns="90000" tIns="144000" rIns="72000" bIns="72000"/>
          <a:lstStyle/>
          <a:p>
            <a:pPr marL="361950" indent="-361950">
              <a:spcAft>
                <a:spcPct val="50000"/>
              </a:spcAft>
              <a:buClr>
                <a:schemeClr val="tx1"/>
              </a:buClr>
              <a:buFontTx/>
              <a:buChar char="•"/>
            </a:pPr>
            <a:r>
              <a:rPr lang="en-US" sz="1600">
                <a:solidFill>
                  <a:schemeClr val="bg1"/>
                </a:solidFill>
              </a:rPr>
              <a:t>Company search to confirm address and ACN</a:t>
            </a:r>
          </a:p>
          <a:p>
            <a:pPr marL="361950" indent="-361950">
              <a:spcAft>
                <a:spcPct val="50000"/>
              </a:spcAft>
              <a:buClr>
                <a:schemeClr val="tx1"/>
              </a:buClr>
              <a:buFontTx/>
              <a:buChar char="•"/>
            </a:pPr>
            <a:r>
              <a:rPr lang="en-US" sz="1600">
                <a:solidFill>
                  <a:schemeClr val="bg1"/>
                </a:solidFill>
              </a:rPr>
              <a:t>Sufficient particulars of debt</a:t>
            </a:r>
          </a:p>
          <a:p>
            <a:pPr marL="361950" indent="-361950">
              <a:spcAft>
                <a:spcPct val="50000"/>
              </a:spcAft>
              <a:buClr>
                <a:schemeClr val="tx1"/>
              </a:buClr>
              <a:buFontTx/>
              <a:buChar char="•"/>
            </a:pPr>
            <a:r>
              <a:rPr lang="en-US" sz="1600">
                <a:solidFill>
                  <a:schemeClr val="bg1"/>
                </a:solidFill>
              </a:rPr>
              <a:t>Signed by solicitor (no issue with capacity)</a:t>
            </a:r>
          </a:p>
        </p:txBody>
      </p:sp>
      <p:sp>
        <p:nvSpPr>
          <p:cNvPr id="99332" name="Rectangle 3"/>
          <p:cNvSpPr>
            <a:spLocks noChangeArrowheads="1"/>
          </p:cNvSpPr>
          <p:nvPr/>
        </p:nvSpPr>
        <p:spPr bwMode="auto">
          <a:xfrm>
            <a:off x="849313" y="1730375"/>
            <a:ext cx="3984625" cy="835025"/>
          </a:xfrm>
          <a:prstGeom prst="rect">
            <a:avLst/>
          </a:prstGeom>
          <a:solidFill>
            <a:schemeClr val="tx1"/>
          </a:solidFill>
          <a:ln w="9525" algn="ctr">
            <a:noFill/>
            <a:miter lim="800000"/>
            <a:headEnd/>
            <a:tailEnd/>
          </a:ln>
        </p:spPr>
        <p:txBody>
          <a:bodyPr lIns="90000" tIns="0" rIns="72000" bIns="0" anchor="ctr"/>
          <a:lstStyle/>
          <a:p>
            <a:pPr marL="85725">
              <a:buClr>
                <a:schemeClr val="tx1"/>
              </a:buClr>
            </a:pPr>
            <a:endParaRPr lang="en-AU" sz="2000">
              <a:solidFill>
                <a:schemeClr val="bg1"/>
              </a:solidFill>
            </a:endParaRPr>
          </a:p>
          <a:p>
            <a:pPr marL="85725">
              <a:buClr>
                <a:schemeClr val="tx1"/>
              </a:buClr>
            </a:pPr>
            <a:r>
              <a:rPr lang="en-AU" sz="2000" b="1">
                <a:solidFill>
                  <a:schemeClr val="bg1"/>
                </a:solidFill>
              </a:rPr>
              <a:t>Statutory Demand</a:t>
            </a:r>
          </a:p>
          <a:p>
            <a:pPr marL="85725">
              <a:buClr>
                <a:schemeClr val="tx1"/>
              </a:buClr>
            </a:pPr>
            <a:endParaRPr lang="en-AU" sz="2000" b="1">
              <a:solidFill>
                <a:schemeClr val="bg1"/>
              </a:solidFill>
            </a:endParaRPr>
          </a:p>
        </p:txBody>
      </p:sp>
      <p:sp>
        <p:nvSpPr>
          <p:cNvPr id="99333" name="Rectangle 4"/>
          <p:cNvSpPr>
            <a:spLocks noChangeArrowheads="1"/>
          </p:cNvSpPr>
          <p:nvPr/>
        </p:nvSpPr>
        <p:spPr bwMode="auto">
          <a:xfrm>
            <a:off x="4833938" y="2466975"/>
            <a:ext cx="4151312" cy="2690813"/>
          </a:xfrm>
          <a:prstGeom prst="rect">
            <a:avLst/>
          </a:prstGeom>
          <a:solidFill>
            <a:schemeClr val="tx2"/>
          </a:solidFill>
          <a:ln w="9525" algn="ctr">
            <a:noFill/>
            <a:miter lim="800000"/>
            <a:headEnd/>
            <a:tailEnd/>
          </a:ln>
        </p:spPr>
        <p:txBody>
          <a:bodyPr lIns="90000" tIns="144000" rIns="72000" bIns="72000"/>
          <a:lstStyle/>
          <a:p>
            <a:pPr marL="361950" indent="-361950">
              <a:spcAft>
                <a:spcPct val="50000"/>
              </a:spcAft>
              <a:buClr>
                <a:schemeClr val="tx1"/>
              </a:buClr>
              <a:buFontTx/>
              <a:buChar char="•"/>
            </a:pPr>
            <a:r>
              <a:rPr lang="en-US" sz="1600">
                <a:solidFill>
                  <a:schemeClr val="bg1"/>
                </a:solidFill>
              </a:rPr>
              <a:t>Sworn same date as statutory demand</a:t>
            </a:r>
          </a:p>
          <a:p>
            <a:pPr marL="361950" indent="-361950">
              <a:spcAft>
                <a:spcPct val="50000"/>
              </a:spcAft>
              <a:buClr>
                <a:schemeClr val="tx1"/>
              </a:buClr>
              <a:buFontTx/>
              <a:buChar char="•"/>
            </a:pPr>
            <a:r>
              <a:rPr lang="en-US" sz="1600">
                <a:solidFill>
                  <a:schemeClr val="bg1"/>
                </a:solidFill>
              </a:rPr>
              <a:t>Personal knowledge of debt or access to books and records</a:t>
            </a:r>
          </a:p>
          <a:p>
            <a:pPr marL="361950" indent="-361950">
              <a:spcAft>
                <a:spcPct val="50000"/>
              </a:spcAft>
              <a:buClr>
                <a:schemeClr val="tx1"/>
              </a:buClr>
              <a:buFontTx/>
              <a:buChar char="•"/>
            </a:pPr>
            <a:r>
              <a:rPr lang="en-US" sz="1600">
                <a:solidFill>
                  <a:schemeClr val="bg1"/>
                </a:solidFill>
              </a:rPr>
              <a:t>Must say debt is due and payable and no genuine dispute</a:t>
            </a:r>
            <a:endParaRPr lang="en-AU" sz="1600">
              <a:solidFill>
                <a:schemeClr val="bg1"/>
              </a:solidFill>
            </a:endParaRPr>
          </a:p>
        </p:txBody>
      </p:sp>
      <p:sp>
        <p:nvSpPr>
          <p:cNvPr id="99334" name="Rectangle 5"/>
          <p:cNvSpPr>
            <a:spLocks noChangeArrowheads="1"/>
          </p:cNvSpPr>
          <p:nvPr/>
        </p:nvSpPr>
        <p:spPr bwMode="auto">
          <a:xfrm>
            <a:off x="4833938" y="1730375"/>
            <a:ext cx="4151312" cy="835025"/>
          </a:xfrm>
          <a:prstGeom prst="rect">
            <a:avLst/>
          </a:prstGeom>
          <a:solidFill>
            <a:schemeClr val="tx1"/>
          </a:solidFill>
          <a:ln w="9525" algn="ctr">
            <a:noFill/>
            <a:miter lim="800000"/>
            <a:headEnd/>
            <a:tailEnd/>
          </a:ln>
        </p:spPr>
        <p:txBody>
          <a:bodyPr lIns="90000" tIns="0" rIns="72000" bIns="0" anchor="ctr"/>
          <a:lstStyle/>
          <a:p>
            <a:pPr marL="85725">
              <a:buClr>
                <a:schemeClr val="tx1"/>
              </a:buClr>
            </a:pPr>
            <a:r>
              <a:rPr lang="en-AU" sz="2000" b="1">
                <a:solidFill>
                  <a:schemeClr val="bg1"/>
                </a:solidFill>
              </a:rPr>
              <a:t>Affidavit</a:t>
            </a:r>
          </a:p>
        </p:txBody>
      </p:sp>
    </p:spTree>
    <p:extLst>
      <p:ext uri="{BB962C8B-B14F-4D97-AF65-F5344CB8AC3E}">
        <p14:creationId xmlns:p14="http://schemas.microsoft.com/office/powerpoint/2010/main" val="2461304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p:cNvSpPr>
          <p:nvPr>
            <p:ph type="title" idx="4294967295"/>
          </p:nvPr>
        </p:nvSpPr>
        <p:spPr>
          <a:xfrm>
            <a:off x="704850" y="333375"/>
            <a:ext cx="8718550" cy="936625"/>
          </a:xfrm>
        </p:spPr>
        <p:txBody>
          <a:bodyPr/>
          <a:lstStyle/>
          <a:p>
            <a:pPr eaLnBrk="1" hangingPunct="1"/>
            <a:r>
              <a:rPr lang="en-AU" smtClean="0">
                <a:solidFill>
                  <a:srgbClr val="FF3300"/>
                </a:solidFill>
              </a:rPr>
              <a:t>Service</a:t>
            </a:r>
          </a:p>
        </p:txBody>
      </p:sp>
      <p:sp>
        <p:nvSpPr>
          <p:cNvPr id="101378" name="Rectangle 3"/>
          <p:cNvSpPr>
            <a:spLocks noGrp="1"/>
          </p:cNvSpPr>
          <p:nvPr>
            <p:ph type="body" idx="4294967295"/>
          </p:nvPr>
        </p:nvSpPr>
        <p:spPr/>
        <p:txBody>
          <a:bodyPr/>
          <a:lstStyle/>
          <a:p>
            <a:pPr eaLnBrk="1" hangingPunct="1">
              <a:buFont typeface="Verdana" pitchFamily="34" charset="0"/>
              <a:buNone/>
            </a:pPr>
            <a:endParaRPr lang="en-AU" smtClean="0"/>
          </a:p>
        </p:txBody>
      </p:sp>
      <p:sp>
        <p:nvSpPr>
          <p:cNvPr id="101379" name="AutoShape 15"/>
          <p:cNvSpPr>
            <a:spLocks noChangeArrowheads="1"/>
          </p:cNvSpPr>
          <p:nvPr/>
        </p:nvSpPr>
        <p:spPr bwMode="auto">
          <a:xfrm>
            <a:off x="704850" y="1412875"/>
            <a:ext cx="4314825" cy="1057275"/>
          </a:xfrm>
          <a:prstGeom prst="roundRect">
            <a:avLst>
              <a:gd name="adj" fmla="val 0"/>
            </a:avLst>
          </a:prstGeom>
          <a:solidFill>
            <a:srgbClr val="FF3300"/>
          </a:solidFill>
          <a:ln w="9525">
            <a:noFill/>
            <a:round/>
            <a:headEnd/>
            <a:tailEnd/>
          </a:ln>
        </p:spPr>
        <p:txBody>
          <a:bodyPr lIns="180000" tIns="54000" rIns="180000" bIns="36000" anchor="ctr"/>
          <a:lstStyle/>
          <a:p>
            <a:pPr fontAlgn="ctr"/>
            <a:r>
              <a:rPr lang="en-AU" sz="1600" b="1">
                <a:solidFill>
                  <a:schemeClr val="bg1"/>
                </a:solidFill>
              </a:rPr>
              <a:t>Perform company search at date of service</a:t>
            </a:r>
          </a:p>
        </p:txBody>
      </p:sp>
      <p:sp>
        <p:nvSpPr>
          <p:cNvPr id="101380" name="AutoShape 17"/>
          <p:cNvSpPr>
            <a:spLocks noChangeArrowheads="1"/>
          </p:cNvSpPr>
          <p:nvPr/>
        </p:nvSpPr>
        <p:spPr bwMode="auto">
          <a:xfrm>
            <a:off x="5114925" y="1404938"/>
            <a:ext cx="4314825" cy="1057275"/>
          </a:xfrm>
          <a:prstGeom prst="roundRect">
            <a:avLst>
              <a:gd name="adj" fmla="val 0"/>
            </a:avLst>
          </a:prstGeom>
          <a:solidFill>
            <a:schemeClr val="accent1"/>
          </a:solidFill>
          <a:ln w="9525">
            <a:noFill/>
            <a:round/>
            <a:headEnd/>
            <a:tailEnd/>
          </a:ln>
        </p:spPr>
        <p:txBody>
          <a:bodyPr lIns="180000" tIns="54000" rIns="180000" bIns="36000" anchor="ctr"/>
          <a:lstStyle/>
          <a:p>
            <a:pPr fontAlgn="ctr"/>
            <a:r>
              <a:rPr lang="en-AU" sz="1600">
                <a:solidFill>
                  <a:schemeClr val="bg1"/>
                </a:solidFill>
              </a:rPr>
              <a:t>Confirms address at date service</a:t>
            </a:r>
          </a:p>
        </p:txBody>
      </p:sp>
      <p:sp>
        <p:nvSpPr>
          <p:cNvPr id="101381" name="AutoShape 18"/>
          <p:cNvSpPr>
            <a:spLocks noChangeArrowheads="1"/>
          </p:cNvSpPr>
          <p:nvPr/>
        </p:nvSpPr>
        <p:spPr bwMode="auto">
          <a:xfrm>
            <a:off x="709613" y="2593975"/>
            <a:ext cx="4314825" cy="1057275"/>
          </a:xfrm>
          <a:prstGeom prst="roundRect">
            <a:avLst>
              <a:gd name="adj" fmla="val 0"/>
            </a:avLst>
          </a:prstGeom>
          <a:solidFill>
            <a:srgbClr val="FF3300"/>
          </a:solidFill>
          <a:ln w="9525">
            <a:noFill/>
            <a:round/>
            <a:headEnd/>
            <a:tailEnd/>
          </a:ln>
        </p:spPr>
        <p:txBody>
          <a:bodyPr lIns="180000" tIns="54000" rIns="180000" bIns="36000" anchor="ctr"/>
          <a:lstStyle/>
          <a:p>
            <a:pPr fontAlgn="ctr"/>
            <a:r>
              <a:rPr lang="en-AU" sz="1600" b="1">
                <a:solidFill>
                  <a:schemeClr val="bg1"/>
                </a:solidFill>
              </a:rPr>
              <a:t>Serve in accordance with s109X </a:t>
            </a:r>
            <a:r>
              <a:rPr lang="en-AU" sz="1600" b="1" i="1">
                <a:solidFill>
                  <a:schemeClr val="bg1"/>
                </a:solidFill>
              </a:rPr>
              <a:t>Corporations Act</a:t>
            </a:r>
            <a:r>
              <a:rPr lang="en-AU" sz="1600" b="1">
                <a:solidFill>
                  <a:schemeClr val="bg1"/>
                </a:solidFill>
              </a:rPr>
              <a:t> and s29 </a:t>
            </a:r>
            <a:r>
              <a:rPr lang="en-AU" sz="1600" b="1" i="1">
                <a:solidFill>
                  <a:schemeClr val="bg1"/>
                </a:solidFill>
              </a:rPr>
              <a:t>Acts Interpretation Act</a:t>
            </a:r>
            <a:endParaRPr lang="en-AU" sz="1600" b="1">
              <a:solidFill>
                <a:schemeClr val="bg1"/>
              </a:solidFill>
            </a:endParaRPr>
          </a:p>
        </p:txBody>
      </p:sp>
      <p:sp>
        <p:nvSpPr>
          <p:cNvPr id="101382" name="AutoShape 20"/>
          <p:cNvSpPr>
            <a:spLocks noChangeArrowheads="1"/>
          </p:cNvSpPr>
          <p:nvPr/>
        </p:nvSpPr>
        <p:spPr bwMode="auto">
          <a:xfrm>
            <a:off x="5121275" y="2598738"/>
            <a:ext cx="4314825" cy="1057275"/>
          </a:xfrm>
          <a:prstGeom prst="roundRect">
            <a:avLst>
              <a:gd name="adj" fmla="val 0"/>
            </a:avLst>
          </a:prstGeom>
          <a:solidFill>
            <a:schemeClr val="accent1"/>
          </a:solidFill>
          <a:ln w="9525">
            <a:noFill/>
            <a:round/>
            <a:headEnd/>
            <a:tailEnd/>
          </a:ln>
        </p:spPr>
        <p:txBody>
          <a:bodyPr lIns="180000" tIns="54000" rIns="180000" bIns="36000" anchor="ctr"/>
          <a:lstStyle/>
          <a:p>
            <a:pPr fontAlgn="ctr"/>
            <a:r>
              <a:rPr lang="en-AU" sz="1600">
                <a:solidFill>
                  <a:schemeClr val="bg1"/>
                </a:solidFill>
              </a:rPr>
              <a:t>Leaving or posting to registered office</a:t>
            </a:r>
          </a:p>
        </p:txBody>
      </p:sp>
      <p:sp>
        <p:nvSpPr>
          <p:cNvPr id="101383" name="AutoShape 18"/>
          <p:cNvSpPr>
            <a:spLocks noChangeArrowheads="1"/>
          </p:cNvSpPr>
          <p:nvPr/>
        </p:nvSpPr>
        <p:spPr bwMode="auto">
          <a:xfrm>
            <a:off x="717550" y="3763963"/>
            <a:ext cx="4314825" cy="1057275"/>
          </a:xfrm>
          <a:prstGeom prst="roundRect">
            <a:avLst>
              <a:gd name="adj" fmla="val 0"/>
            </a:avLst>
          </a:prstGeom>
          <a:solidFill>
            <a:srgbClr val="FF3300"/>
          </a:solidFill>
          <a:ln w="9525">
            <a:noFill/>
            <a:round/>
            <a:headEnd/>
            <a:tailEnd/>
          </a:ln>
        </p:spPr>
        <p:txBody>
          <a:bodyPr lIns="180000" tIns="54000" rIns="180000" bIns="36000" anchor="ctr"/>
          <a:lstStyle/>
          <a:p>
            <a:pPr fontAlgn="ctr"/>
            <a:r>
              <a:rPr lang="en-AU" sz="1600" b="1">
                <a:solidFill>
                  <a:schemeClr val="bg1"/>
                </a:solidFill>
              </a:rPr>
              <a:t>Must place documents in envelope and place in post box with a stamp	 - express post or process server is best</a:t>
            </a:r>
          </a:p>
        </p:txBody>
      </p:sp>
      <p:sp>
        <p:nvSpPr>
          <p:cNvPr id="101384" name="AutoShape 20"/>
          <p:cNvSpPr>
            <a:spLocks noChangeArrowheads="1"/>
          </p:cNvSpPr>
          <p:nvPr/>
        </p:nvSpPr>
        <p:spPr bwMode="auto">
          <a:xfrm>
            <a:off x="5119688" y="3768725"/>
            <a:ext cx="4314825" cy="1057275"/>
          </a:xfrm>
          <a:prstGeom prst="roundRect">
            <a:avLst>
              <a:gd name="adj" fmla="val 0"/>
            </a:avLst>
          </a:prstGeom>
          <a:solidFill>
            <a:schemeClr val="accent1"/>
          </a:solidFill>
          <a:ln w="9525">
            <a:noFill/>
            <a:round/>
            <a:headEnd/>
            <a:tailEnd/>
          </a:ln>
        </p:spPr>
        <p:txBody>
          <a:bodyPr lIns="180000" tIns="54000" rIns="180000" bIns="36000" anchor="ctr"/>
          <a:lstStyle/>
          <a:p>
            <a:pPr fontAlgn="ctr"/>
            <a:r>
              <a:rPr lang="en-AU" sz="1600">
                <a:solidFill>
                  <a:schemeClr val="bg1"/>
                </a:solidFill>
              </a:rPr>
              <a:t>Leaving in out tray </a:t>
            </a:r>
            <a:r>
              <a:rPr lang="en-AU" sz="1600" b="1">
                <a:solidFill>
                  <a:srgbClr val="FF3300"/>
                </a:solidFill>
              </a:rPr>
              <a:t>not</a:t>
            </a:r>
            <a:r>
              <a:rPr lang="en-AU" sz="1600">
                <a:solidFill>
                  <a:schemeClr val="bg1"/>
                </a:solidFill>
              </a:rPr>
              <a:t> service – s29 </a:t>
            </a:r>
            <a:r>
              <a:rPr lang="en-AU" sz="1600" i="1">
                <a:solidFill>
                  <a:schemeClr val="bg1"/>
                </a:solidFill>
              </a:rPr>
              <a:t>Acts Interpretation Act</a:t>
            </a:r>
          </a:p>
        </p:txBody>
      </p:sp>
      <p:sp>
        <p:nvSpPr>
          <p:cNvPr id="101385" name="AutoShape 18"/>
          <p:cNvSpPr>
            <a:spLocks noChangeArrowheads="1"/>
          </p:cNvSpPr>
          <p:nvPr/>
        </p:nvSpPr>
        <p:spPr bwMode="auto">
          <a:xfrm>
            <a:off x="728663" y="4918075"/>
            <a:ext cx="4314825" cy="1057275"/>
          </a:xfrm>
          <a:prstGeom prst="roundRect">
            <a:avLst>
              <a:gd name="adj" fmla="val 0"/>
            </a:avLst>
          </a:prstGeom>
          <a:solidFill>
            <a:srgbClr val="FF3300"/>
          </a:solidFill>
          <a:ln w="9525">
            <a:noFill/>
            <a:round/>
            <a:headEnd/>
            <a:tailEnd/>
          </a:ln>
        </p:spPr>
        <p:txBody>
          <a:bodyPr lIns="180000" tIns="54000" rIns="180000" bIns="36000" anchor="ctr"/>
          <a:lstStyle/>
          <a:p>
            <a:pPr fontAlgn="ctr"/>
            <a:r>
              <a:rPr lang="en-AU" sz="1600" b="1">
                <a:solidFill>
                  <a:schemeClr val="bg1"/>
                </a:solidFill>
              </a:rPr>
              <a:t>Registered post is </a:t>
            </a:r>
            <a:r>
              <a:rPr lang="en-AU" sz="1600" b="1">
                <a:solidFill>
                  <a:schemeClr val="accent1"/>
                </a:solidFill>
              </a:rPr>
              <a:t>not</a:t>
            </a:r>
            <a:r>
              <a:rPr lang="en-AU" sz="1600" b="1">
                <a:solidFill>
                  <a:schemeClr val="bg1"/>
                </a:solidFill>
              </a:rPr>
              <a:t> service</a:t>
            </a:r>
          </a:p>
        </p:txBody>
      </p:sp>
      <p:sp>
        <p:nvSpPr>
          <p:cNvPr id="101386" name="AutoShape 20"/>
          <p:cNvSpPr>
            <a:spLocks noChangeArrowheads="1"/>
          </p:cNvSpPr>
          <p:nvPr/>
        </p:nvSpPr>
        <p:spPr bwMode="auto">
          <a:xfrm>
            <a:off x="5138738" y="4908550"/>
            <a:ext cx="4314825" cy="1057275"/>
          </a:xfrm>
          <a:prstGeom prst="roundRect">
            <a:avLst>
              <a:gd name="adj" fmla="val 0"/>
            </a:avLst>
          </a:prstGeom>
          <a:solidFill>
            <a:schemeClr val="accent1"/>
          </a:solidFill>
          <a:ln w="9525">
            <a:noFill/>
            <a:round/>
            <a:headEnd/>
            <a:tailEnd/>
          </a:ln>
        </p:spPr>
        <p:txBody>
          <a:bodyPr lIns="180000" tIns="54000" rIns="180000" bIns="36000" anchor="ctr"/>
          <a:lstStyle/>
          <a:p>
            <a:pPr fontAlgn="ctr"/>
            <a:r>
              <a:rPr lang="en-AU" sz="1600">
                <a:solidFill>
                  <a:schemeClr val="bg1"/>
                </a:solidFill>
              </a:rPr>
              <a:t>Must be able to swear affidavit of personal knowledge of postage</a:t>
            </a:r>
          </a:p>
        </p:txBody>
      </p:sp>
    </p:spTree>
    <p:extLst>
      <p:ext uri="{BB962C8B-B14F-4D97-AF65-F5344CB8AC3E}">
        <p14:creationId xmlns:p14="http://schemas.microsoft.com/office/powerpoint/2010/main" val="3444415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9"/>
          <p:cNvSpPr>
            <a:spLocks noGrp="1"/>
          </p:cNvSpPr>
          <p:nvPr>
            <p:ph type="title" idx="4294967295"/>
          </p:nvPr>
        </p:nvSpPr>
        <p:spPr/>
        <p:txBody>
          <a:bodyPr/>
          <a:lstStyle/>
          <a:p>
            <a:pPr eaLnBrk="1" hangingPunct="1"/>
            <a:r>
              <a:rPr lang="en-AU" dirty="0" smtClean="0">
                <a:solidFill>
                  <a:srgbClr val="FF3300"/>
                </a:solidFill>
              </a:rPr>
              <a:t>How will the debtor respond?</a:t>
            </a:r>
          </a:p>
        </p:txBody>
      </p:sp>
      <p:graphicFrame>
        <p:nvGraphicFramePr>
          <p:cNvPr id="729129" name="Group 41"/>
          <p:cNvGraphicFramePr>
            <a:graphicFrameLocks noGrp="1"/>
          </p:cNvGraphicFramePr>
          <p:nvPr>
            <p:ph idx="4294967295"/>
          </p:nvPr>
        </p:nvGraphicFramePr>
        <p:xfrm>
          <a:off x="720725" y="1619250"/>
          <a:ext cx="8716963" cy="4140200"/>
        </p:xfrm>
        <a:graphic>
          <a:graphicData uri="http://schemas.openxmlformats.org/drawingml/2006/table">
            <a:tbl>
              <a:tblPr/>
              <a:tblGrid>
                <a:gridCol w="1982788"/>
                <a:gridCol w="244475"/>
                <a:gridCol w="1993900"/>
                <a:gridCol w="242887"/>
                <a:gridCol w="1993900"/>
                <a:gridCol w="280988"/>
                <a:gridCol w="1978025"/>
              </a:tblGrid>
              <a:tr h="1041400">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smtClean="0">
                          <a:ln>
                            <a:noFill/>
                          </a:ln>
                          <a:solidFill>
                            <a:srgbClr val="FF3300"/>
                          </a:solidFill>
                          <a:effectLst/>
                          <a:latin typeface="Verdana" pitchFamily="34" charset="0"/>
                          <a:ea typeface="SimSun" pitchFamily="2" charset="-122"/>
                        </a:rPr>
                        <a:t>21 Days to Act</a:t>
                      </a:r>
                    </a:p>
                  </a:txBody>
                  <a:tcPr marL="90000" marR="72000" marT="90000" marB="36000" horzOverflow="overflow">
                    <a:lnL>
                      <a:noFill/>
                    </a:lnL>
                    <a:lnR>
                      <a:noFill/>
                    </a:lnR>
                    <a:lnT>
                      <a:noFill/>
                    </a:lnT>
                    <a:lnB>
                      <a:noFill/>
                    </a:lnB>
                    <a:lnTlToBr>
                      <a:noFill/>
                    </a:lnTlToBr>
                    <a:lnBlToTr>
                      <a:noFill/>
                    </a:lnBlToTr>
                    <a:solidFill>
                      <a:schemeClr val="tx1"/>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1"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smtClean="0">
                          <a:ln>
                            <a:noFill/>
                          </a:ln>
                          <a:solidFill>
                            <a:srgbClr val="FF3300"/>
                          </a:solidFill>
                          <a:effectLst/>
                          <a:latin typeface="Verdana" pitchFamily="34" charset="0"/>
                          <a:ea typeface="SimSun" pitchFamily="2" charset="-122"/>
                        </a:rPr>
                        <a:t>Genuine Dispute</a:t>
                      </a:r>
                    </a:p>
                  </a:txBody>
                  <a:tcPr marL="90000" marR="72000" marT="90000" marB="36000" horzOverflow="overflow">
                    <a:lnL>
                      <a:noFill/>
                    </a:lnL>
                    <a:lnR>
                      <a:noFill/>
                    </a:lnR>
                    <a:lnT>
                      <a:noFill/>
                    </a:lnT>
                    <a:lnB>
                      <a:noFill/>
                    </a:lnB>
                    <a:lnTlToBr>
                      <a:noFill/>
                    </a:lnTlToBr>
                    <a:lnBlToTr>
                      <a:noFill/>
                    </a:lnBlToTr>
                    <a:solidFill>
                      <a:schemeClr val="tx1"/>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1"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smtClean="0">
                          <a:ln>
                            <a:noFill/>
                          </a:ln>
                          <a:solidFill>
                            <a:srgbClr val="FF3300"/>
                          </a:solidFill>
                          <a:effectLst/>
                          <a:latin typeface="Verdana" pitchFamily="34" charset="0"/>
                          <a:ea typeface="SimSun" pitchFamily="2" charset="-122"/>
                        </a:rPr>
                        <a:t>Offsetting Claim</a:t>
                      </a:r>
                    </a:p>
                  </a:txBody>
                  <a:tcPr marL="90000" marR="72000" marT="90000" marB="36000" horzOverflow="overflow">
                    <a:lnL>
                      <a:noFill/>
                    </a:lnL>
                    <a:lnR>
                      <a:noFill/>
                    </a:lnR>
                    <a:lnT>
                      <a:noFill/>
                    </a:lnT>
                    <a:lnB>
                      <a:noFill/>
                    </a:lnB>
                    <a:lnTlToBr>
                      <a:noFill/>
                    </a:lnTlToBr>
                    <a:lnBlToTr>
                      <a:noFill/>
                    </a:lnBlToTr>
                    <a:solidFill>
                      <a:schemeClr val="tx1"/>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1"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smtClean="0">
                          <a:ln>
                            <a:noFill/>
                          </a:ln>
                          <a:solidFill>
                            <a:srgbClr val="FF3300"/>
                          </a:solidFill>
                          <a:effectLst/>
                          <a:latin typeface="Verdana" pitchFamily="34" charset="0"/>
                          <a:ea typeface="SimSun" pitchFamily="2" charset="-122"/>
                        </a:rPr>
                        <a:t>Other Grounds</a:t>
                      </a:r>
                    </a:p>
                  </a:txBody>
                  <a:tcPr marL="90000" marR="72000" marT="90000" marB="36000" horzOverflow="overflow">
                    <a:lnL>
                      <a:noFill/>
                    </a:lnL>
                    <a:lnR>
                      <a:noFill/>
                    </a:lnR>
                    <a:lnT>
                      <a:noFill/>
                    </a:lnT>
                    <a:lnB>
                      <a:noFill/>
                    </a:lnB>
                    <a:lnTlToBr>
                      <a:noFill/>
                    </a:lnTlToBr>
                    <a:lnBlToTr>
                      <a:noFill/>
                    </a:lnBlToTr>
                    <a:solidFill>
                      <a:schemeClr val="tx1"/>
                    </a:solidFill>
                  </a:tcPr>
                </a:tc>
              </a:tr>
              <a:tr h="3098800">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Demand withdrawn or application to set aside made within 21 days of service - must file and serve</a:t>
                      </a:r>
                      <a:br>
                        <a:rPr kumimoji="0" lang="en-US" sz="1600" b="0" i="0" u="none" strike="noStrike" cap="none" normalizeH="0" baseline="0" smtClean="0">
                          <a:ln>
                            <a:noFill/>
                          </a:ln>
                          <a:solidFill>
                            <a:schemeClr val="bg1"/>
                          </a:solidFill>
                          <a:effectLst/>
                          <a:latin typeface="Verdana" pitchFamily="34" charset="0"/>
                          <a:ea typeface="SimSun" pitchFamily="2" charset="-122"/>
                        </a:rPr>
                      </a:br>
                      <a:r>
                        <a:rPr kumimoji="0" lang="en-US" sz="1600" b="0" i="0" u="none" strike="noStrike" cap="none" normalizeH="0" baseline="0" smtClean="0">
                          <a:ln>
                            <a:noFill/>
                          </a:ln>
                          <a:solidFill>
                            <a:schemeClr val="bg1"/>
                          </a:solidFill>
                          <a:effectLst/>
                          <a:latin typeface="Verdana" pitchFamily="34" charset="0"/>
                          <a:ea typeface="SimSun" pitchFamily="2" charset="-122"/>
                        </a:rPr>
                        <a:t/>
                      </a:r>
                      <a:br>
                        <a:rPr kumimoji="0" lang="en-US" sz="1600" b="0" i="0" u="none" strike="noStrike" cap="none" normalizeH="0" baseline="0" smtClean="0">
                          <a:ln>
                            <a:noFill/>
                          </a:ln>
                          <a:solidFill>
                            <a:schemeClr val="bg1"/>
                          </a:solidFill>
                          <a:effectLst/>
                          <a:latin typeface="Verdana" pitchFamily="34" charset="0"/>
                          <a:ea typeface="SimSun" pitchFamily="2" charset="-122"/>
                        </a:rPr>
                      </a:br>
                      <a:r>
                        <a:rPr kumimoji="0" lang="en-US" sz="1600" b="0" i="0" u="none" strike="noStrike" cap="none" normalizeH="0" baseline="0" smtClean="0">
                          <a:ln>
                            <a:noFill/>
                          </a:ln>
                          <a:solidFill>
                            <a:schemeClr val="bg1"/>
                          </a:solidFill>
                          <a:effectLst/>
                          <a:latin typeface="Verdana" pitchFamily="34" charset="0"/>
                          <a:ea typeface="SimSun" pitchFamily="2" charset="-122"/>
                        </a:rPr>
                        <a:t>Note concept of </a:t>
                      </a:r>
                      <a:r>
                        <a:rPr kumimoji="0" lang="en-US" sz="1600" b="0" i="1" u="none" strike="noStrike" cap="none" normalizeH="0" baseline="0" smtClean="0">
                          <a:ln>
                            <a:noFill/>
                          </a:ln>
                          <a:solidFill>
                            <a:schemeClr val="bg1"/>
                          </a:solidFill>
                          <a:effectLst/>
                          <a:latin typeface="Verdana" pitchFamily="34" charset="0"/>
                          <a:ea typeface="SimSun" pitchFamily="2" charset="-122"/>
                        </a:rPr>
                        <a:t>ordinary course of post</a:t>
                      </a:r>
                      <a:endParaRPr kumimoji="0" lang="en-AU" sz="1600" b="0"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900" b="0" i="0" u="none" strike="noStrike" cap="none" normalizeH="0" baseline="0" smtClean="0">
                        <a:ln>
                          <a:noFill/>
                        </a:ln>
                        <a:solidFill>
                          <a:schemeClr val="tx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Akin to </a:t>
                      </a:r>
                      <a:r>
                        <a:rPr kumimoji="0" lang="en-US" sz="1600" b="0" i="1" u="none" strike="noStrike" cap="none" normalizeH="0" baseline="0" smtClean="0">
                          <a:ln>
                            <a:noFill/>
                          </a:ln>
                          <a:solidFill>
                            <a:schemeClr val="bg1"/>
                          </a:solidFill>
                          <a:effectLst/>
                          <a:latin typeface="Verdana" pitchFamily="34" charset="0"/>
                          <a:ea typeface="SimSun" pitchFamily="2" charset="-122"/>
                        </a:rPr>
                        <a:t>interlocutory injunction</a:t>
                      </a:r>
                      <a:r>
                        <a:rPr kumimoji="0" lang="en-US" sz="1600" b="0" i="0" u="none" strike="noStrike" cap="none" normalizeH="0" baseline="0" smtClean="0">
                          <a:ln>
                            <a:noFill/>
                          </a:ln>
                          <a:solidFill>
                            <a:schemeClr val="bg1"/>
                          </a:solidFill>
                          <a:effectLst/>
                          <a:latin typeface="Verdana" pitchFamily="34" charset="0"/>
                          <a:ea typeface="SimSun" pitchFamily="2" charset="-122"/>
                        </a:rPr>
                        <a:t> or </a:t>
                      </a:r>
                      <a:r>
                        <a:rPr kumimoji="0" lang="en-US" sz="1600" b="0" i="1" u="none" strike="noStrike" cap="none" normalizeH="0" baseline="0" smtClean="0">
                          <a:ln>
                            <a:noFill/>
                          </a:ln>
                          <a:solidFill>
                            <a:schemeClr val="bg1"/>
                          </a:solidFill>
                          <a:effectLst/>
                          <a:latin typeface="Verdana" pitchFamily="34" charset="0"/>
                          <a:ea typeface="SimSun" pitchFamily="2" charset="-122"/>
                        </a:rPr>
                        <a:t>summary judgment</a:t>
                      </a:r>
                      <a:endParaRPr kumimoji="0" lang="en-US" sz="1600" b="0" i="0" u="none" strike="noStrike" cap="none" normalizeH="0" baseline="0" smtClean="0">
                        <a:ln>
                          <a:noFill/>
                        </a:ln>
                        <a:solidFill>
                          <a:schemeClr val="bg1"/>
                        </a:solidFill>
                        <a:effectLst/>
                        <a:latin typeface="Verdana" pitchFamily="34" charset="0"/>
                        <a:ea typeface="SimSun" pitchFamily="2" charset="-122"/>
                      </a:endParaRP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smtClean="0">
                        <a:ln>
                          <a:noFill/>
                        </a:ln>
                        <a:solidFill>
                          <a:schemeClr val="bg1"/>
                        </a:solidFill>
                        <a:effectLst/>
                        <a:latin typeface="Verdana" pitchFamily="34" charset="0"/>
                        <a:ea typeface="SimSun" pitchFamily="2" charset="-122"/>
                      </a:endParaRP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Low threshold</a:t>
                      </a: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smtClean="0">
                        <a:ln>
                          <a:noFill/>
                        </a:ln>
                        <a:solidFill>
                          <a:schemeClr val="bg1"/>
                        </a:solidFill>
                        <a:effectLst/>
                        <a:latin typeface="Verdana" pitchFamily="34" charset="0"/>
                        <a:ea typeface="SimSun" pitchFamily="2" charset="-122"/>
                      </a:endParaRP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Indemnity costs if record of dispute</a:t>
                      </a:r>
                      <a:endParaRPr kumimoji="0" lang="en-AU" sz="1600" b="0"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smtClean="0">
                        <a:ln>
                          <a:noFill/>
                        </a:ln>
                        <a:solidFill>
                          <a:schemeClr val="tx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Set off or cross demand equal to amount of debt  </a:t>
                      </a: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smtClean="0">
                        <a:ln>
                          <a:noFill/>
                        </a:ln>
                        <a:solidFill>
                          <a:schemeClr val="bg1"/>
                        </a:solidFill>
                        <a:effectLst/>
                        <a:latin typeface="Verdana" pitchFamily="34" charset="0"/>
                        <a:ea typeface="SimSun" pitchFamily="2" charset="-122"/>
                      </a:endParaRP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Doesn’t have to arise from the Debt</a:t>
                      </a: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smtClean="0">
                        <a:ln>
                          <a:noFill/>
                        </a:ln>
                        <a:solidFill>
                          <a:schemeClr val="bg1"/>
                        </a:solidFill>
                        <a:effectLst/>
                        <a:latin typeface="Verdana" pitchFamily="34" charset="0"/>
                        <a:ea typeface="SimSun" pitchFamily="2" charset="-122"/>
                      </a:endParaRP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Can be sounding only in damages</a:t>
                      </a:r>
                      <a:endParaRPr kumimoji="0" lang="en-AU" sz="1600" b="0"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900" b="0" i="0" u="none" strike="noStrike" cap="none" normalizeH="0" baseline="0" smtClean="0">
                        <a:ln>
                          <a:noFill/>
                        </a:ln>
                        <a:solidFill>
                          <a:schemeClr val="tx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Some defect that causes substantial injustice or </a:t>
                      </a:r>
                      <a:r>
                        <a:rPr kumimoji="0" lang="en-US" sz="1600" b="0" i="1" u="none" strike="noStrike" cap="none" normalizeH="0" baseline="0" smtClean="0">
                          <a:ln>
                            <a:noFill/>
                          </a:ln>
                          <a:solidFill>
                            <a:schemeClr val="bg1"/>
                          </a:solidFill>
                          <a:effectLst/>
                          <a:latin typeface="Verdana" pitchFamily="34" charset="0"/>
                          <a:ea typeface="SimSun" pitchFamily="2" charset="-122"/>
                        </a:rPr>
                        <a:t>other reason</a:t>
                      </a:r>
                      <a:endParaRPr kumimoji="0" lang="en-AU" sz="1600" b="0"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r>
            </a:tbl>
          </a:graphicData>
        </a:graphic>
      </p:graphicFrame>
    </p:spTree>
    <p:extLst>
      <p:ext uri="{BB962C8B-B14F-4D97-AF65-F5344CB8AC3E}">
        <p14:creationId xmlns:p14="http://schemas.microsoft.com/office/powerpoint/2010/main" val="695441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473" name="Group 1"/>
          <p:cNvGrpSpPr>
            <a:grpSpLocks/>
          </p:cNvGrpSpPr>
          <p:nvPr/>
        </p:nvGrpSpPr>
        <p:grpSpPr bwMode="auto">
          <a:xfrm>
            <a:off x="0" y="1125538"/>
            <a:ext cx="9906000" cy="4175125"/>
            <a:chOff x="0" y="1412776"/>
            <a:chExt cx="9906000" cy="3888432"/>
          </a:xfrm>
        </p:grpSpPr>
        <p:pic>
          <p:nvPicPr>
            <p:cNvPr id="105477" name="Picture 5"/>
            <p:cNvPicPr>
              <a:picLocks/>
            </p:cNvPicPr>
            <p:nvPr/>
          </p:nvPicPr>
          <p:blipFill>
            <a:blip r:embed="rId2"/>
            <a:srcRect/>
            <a:stretch>
              <a:fillRect/>
            </a:stretch>
          </p:blipFill>
          <p:spPr bwMode="auto">
            <a:xfrm>
              <a:off x="0" y="1412776"/>
              <a:ext cx="9906000" cy="3888432"/>
            </a:xfrm>
            <a:prstGeom prst="rect">
              <a:avLst/>
            </a:prstGeom>
            <a:noFill/>
            <a:ln w="9525">
              <a:noFill/>
              <a:miter lim="800000"/>
              <a:headEnd/>
              <a:tailEnd/>
            </a:ln>
          </p:spPr>
        </p:pic>
        <p:sp>
          <p:nvSpPr>
            <p:cNvPr id="105478" name="Rectangle 2"/>
            <p:cNvSpPr txBox="1">
              <a:spLocks/>
            </p:cNvSpPr>
            <p:nvPr/>
          </p:nvSpPr>
          <p:spPr bwMode="auto">
            <a:xfrm>
              <a:off x="720000" y="1846263"/>
              <a:ext cx="8408988" cy="3095625"/>
            </a:xfrm>
            <a:prstGeom prst="rect">
              <a:avLst/>
            </a:prstGeom>
            <a:noFill/>
            <a:ln w="9525">
              <a:noFill/>
              <a:miter lim="800000"/>
              <a:headEnd/>
              <a:tailEnd/>
            </a:ln>
          </p:spPr>
          <p:txBody>
            <a:bodyPr lIns="0" tIns="0" rIns="0" bIns="0" anchor="ctr"/>
            <a:lstStyle/>
            <a:p>
              <a:pPr marL="180975" indent="-180975"/>
              <a:endParaRPr lang="en-GB" sz="3200">
                <a:solidFill>
                  <a:schemeClr val="bg1"/>
                </a:solidFill>
                <a:latin typeface="Verdana" pitchFamily="34" charset="0"/>
              </a:endParaRPr>
            </a:p>
          </p:txBody>
        </p:sp>
      </p:grpSp>
      <p:sp>
        <p:nvSpPr>
          <p:cNvPr id="7" name="Rectangle 6"/>
          <p:cNvSpPr/>
          <p:nvPr/>
        </p:nvSpPr>
        <p:spPr>
          <a:xfrm>
            <a:off x="0" y="0"/>
            <a:ext cx="9906000" cy="476250"/>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AU"/>
          </a:p>
        </p:txBody>
      </p:sp>
      <p:sp>
        <p:nvSpPr>
          <p:cNvPr id="105475" name="Rectangle 6"/>
          <p:cNvSpPr>
            <a:spLocks noChangeArrowheads="1"/>
          </p:cNvSpPr>
          <p:nvPr/>
        </p:nvSpPr>
        <p:spPr bwMode="auto">
          <a:xfrm>
            <a:off x="0" y="1196975"/>
            <a:ext cx="3836988" cy="3267075"/>
          </a:xfrm>
          <a:prstGeom prst="rect">
            <a:avLst/>
          </a:prstGeom>
          <a:noFill/>
          <a:ln w="9525">
            <a:noFill/>
            <a:miter lim="800000"/>
            <a:headEnd/>
            <a:tailEnd/>
          </a:ln>
        </p:spPr>
        <p:txBody>
          <a:bodyPr>
            <a:spAutoFit/>
          </a:bodyPr>
          <a:lstStyle/>
          <a:p>
            <a:r>
              <a:rPr lang="en-AU" sz="2600" b="1">
                <a:solidFill>
                  <a:schemeClr val="bg1"/>
                </a:solidFill>
              </a:rPr>
              <a:t>Effective means of creating statutory presumption of insolvency and getting paid </a:t>
            </a:r>
            <a:br>
              <a:rPr lang="en-AU" sz="2600" b="1">
                <a:solidFill>
                  <a:schemeClr val="bg1"/>
                </a:solidFill>
              </a:rPr>
            </a:br>
            <a:r>
              <a:rPr lang="en-AU" sz="2600" b="1">
                <a:solidFill>
                  <a:schemeClr val="bg1"/>
                </a:solidFill>
              </a:rPr>
              <a:t/>
            </a:r>
            <a:br>
              <a:rPr lang="en-AU" sz="2600" b="1">
                <a:solidFill>
                  <a:schemeClr val="bg1"/>
                </a:solidFill>
              </a:rPr>
            </a:br>
            <a:r>
              <a:rPr lang="en-AU" sz="2600" b="1">
                <a:solidFill>
                  <a:schemeClr val="bg1"/>
                </a:solidFill>
              </a:rPr>
              <a:t>Not a debt collection tool</a:t>
            </a:r>
            <a:r>
              <a:rPr lang="en-AU">
                <a:solidFill>
                  <a:schemeClr val="bg1"/>
                </a:solidFill>
              </a:rPr>
              <a:t> </a:t>
            </a:r>
          </a:p>
        </p:txBody>
      </p:sp>
      <p:sp>
        <p:nvSpPr>
          <p:cNvPr id="105476" name="Rectangle 5"/>
          <p:cNvSpPr>
            <a:spLocks noChangeArrowheads="1"/>
          </p:cNvSpPr>
          <p:nvPr/>
        </p:nvSpPr>
        <p:spPr bwMode="auto">
          <a:xfrm>
            <a:off x="4953000" y="2492375"/>
            <a:ext cx="4627563" cy="2517775"/>
          </a:xfrm>
          <a:prstGeom prst="rect">
            <a:avLst/>
          </a:prstGeom>
          <a:noFill/>
          <a:ln w="9525">
            <a:noFill/>
            <a:miter lim="800000"/>
            <a:headEnd/>
            <a:tailEnd/>
          </a:ln>
        </p:spPr>
        <p:txBody>
          <a:bodyPr lIns="0" tIns="0" rIns="0" bIns="0"/>
          <a:lstStyle/>
          <a:p>
            <a:r>
              <a:rPr lang="en-AU" sz="2600" b="1">
                <a:solidFill>
                  <a:schemeClr val="bg1"/>
                </a:solidFill>
              </a:rPr>
              <a:t>Must only be issued where creditor has intention of winding up if payment not received </a:t>
            </a:r>
            <a:br>
              <a:rPr lang="en-AU" sz="2600" b="1">
                <a:solidFill>
                  <a:schemeClr val="bg1"/>
                </a:solidFill>
              </a:rPr>
            </a:br>
            <a:r>
              <a:rPr lang="en-AU" sz="2600" b="1">
                <a:solidFill>
                  <a:schemeClr val="bg1"/>
                </a:solidFill>
              </a:rPr>
              <a:t/>
            </a:r>
            <a:br>
              <a:rPr lang="en-AU" sz="2600" b="1">
                <a:solidFill>
                  <a:schemeClr val="bg1"/>
                </a:solidFill>
              </a:rPr>
            </a:br>
            <a:r>
              <a:rPr lang="en-AU" sz="2600" b="1">
                <a:solidFill>
                  <a:schemeClr val="bg1"/>
                </a:solidFill>
              </a:rPr>
              <a:t>Payments received likely to be deemed preferences</a:t>
            </a:r>
          </a:p>
        </p:txBody>
      </p:sp>
    </p:spTree>
    <p:extLst>
      <p:ext uri="{BB962C8B-B14F-4D97-AF65-F5344CB8AC3E}">
        <p14:creationId xmlns:p14="http://schemas.microsoft.com/office/powerpoint/2010/main" val="1718220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txBox="1">
            <a:spLocks noGrp="1"/>
          </p:cNvSpPr>
          <p:nvPr/>
        </p:nvSpPr>
        <p:spPr>
          <a:xfrm>
            <a:off x="9437688" y="6492875"/>
            <a:ext cx="473075" cy="365125"/>
          </a:xfrm>
          <a:prstGeom prst="rect">
            <a:avLst/>
          </a:prstGeom>
          <a:noFill/>
        </p:spPr>
        <p:txBody>
          <a:bodyPr anchor="ctr"/>
          <a:lstStyle/>
          <a:p>
            <a:pPr fontAlgn="auto">
              <a:spcBef>
                <a:spcPts val="0"/>
              </a:spcBef>
              <a:spcAft>
                <a:spcPts val="0"/>
              </a:spcAft>
              <a:defRPr/>
            </a:pPr>
            <a:fld id="{13DC4A18-6DB5-4430-AB18-9508ACA5A87A}" type="slidenum">
              <a:rPr lang="en-AU" sz="1000">
                <a:solidFill>
                  <a:schemeClr val="tx1">
                    <a:tint val="75000"/>
                  </a:schemeClr>
                </a:solidFill>
                <a:latin typeface="+mn-lt"/>
                <a:ea typeface="+mn-ea"/>
                <a:cs typeface="+mn-cs"/>
              </a:rPr>
              <a:pPr fontAlgn="auto">
                <a:spcBef>
                  <a:spcPts val="0"/>
                </a:spcBef>
                <a:spcAft>
                  <a:spcPts val="0"/>
                </a:spcAft>
                <a:defRPr/>
              </a:pPr>
              <a:t>16</a:t>
            </a:fld>
            <a:endParaRPr lang="en-AU" sz="1000" dirty="0">
              <a:solidFill>
                <a:schemeClr val="tx1">
                  <a:tint val="75000"/>
                </a:schemeClr>
              </a:solidFill>
              <a:latin typeface="+mn-lt"/>
              <a:ea typeface="+mn-ea"/>
              <a:cs typeface="+mn-cs"/>
            </a:endParaRPr>
          </a:p>
        </p:txBody>
      </p:sp>
      <p:sp>
        <p:nvSpPr>
          <p:cNvPr id="107522" name="Title 2"/>
          <p:cNvSpPr>
            <a:spLocks noGrp="1"/>
          </p:cNvSpPr>
          <p:nvPr>
            <p:ph type="title" idx="4294967295"/>
          </p:nvPr>
        </p:nvSpPr>
        <p:spPr>
          <a:xfrm>
            <a:off x="704850" y="549275"/>
            <a:ext cx="8718550" cy="936625"/>
          </a:xfrm>
        </p:spPr>
        <p:txBody>
          <a:bodyPr/>
          <a:lstStyle/>
          <a:p>
            <a:pPr eaLnBrk="1" hangingPunct="1"/>
            <a:r>
              <a:rPr lang="en-AU" smtClean="0">
                <a:solidFill>
                  <a:srgbClr val="FF3300"/>
                </a:solidFill>
              </a:rPr>
              <a:t>Outline – Bankruptcy Notices</a:t>
            </a:r>
          </a:p>
        </p:txBody>
      </p:sp>
      <p:graphicFrame>
        <p:nvGraphicFramePr>
          <p:cNvPr id="107570" name="Group 50"/>
          <p:cNvGraphicFramePr>
            <a:graphicFrameLocks noGrp="1"/>
          </p:cNvGraphicFramePr>
          <p:nvPr>
            <p:ph idx="4294967295"/>
          </p:nvPr>
        </p:nvGraphicFramePr>
        <p:xfrm>
          <a:off x="704850" y="1989138"/>
          <a:ext cx="8716963" cy="3199824"/>
        </p:xfrm>
        <a:graphic>
          <a:graphicData uri="http://schemas.openxmlformats.org/drawingml/2006/table">
            <a:tbl>
              <a:tblPr/>
              <a:tblGrid>
                <a:gridCol w="1743075"/>
                <a:gridCol w="6973888"/>
              </a:tblGrid>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Use</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Purpose and use of Bankruptcy Notices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600" b="0" i="0" u="none" strike="noStrike" cap="none" normalizeH="0" baseline="0" smtClean="0">
                        <a:ln>
                          <a:noFill/>
                        </a:ln>
                        <a:solidFill>
                          <a:srgbClr val="000000"/>
                        </a:solidFill>
                        <a:effectLst/>
                        <a:latin typeface="Verdana" pitchFamily="34" charset="0"/>
                        <a:ea typeface="SimSun"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Jurisdiction</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Federal Court and Federal Magistrates Court only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Form</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How to complete a Bankruptcy Notice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Service</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How to effect proper service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AU" sz="1600" b="0" i="0" u="none" strike="noStrike" cap="none" normalizeH="0" baseline="0" smtClean="0">
                        <a:ln>
                          <a:noFill/>
                        </a:ln>
                        <a:solidFill>
                          <a:srgbClr val="000000"/>
                        </a:solidFill>
                        <a:effectLst/>
                        <a:latin typeface="Verdana" pitchFamily="34" charset="0"/>
                        <a:ea typeface="SimSun" pitchFamily="2" charset="-122"/>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Setting Aside</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Challenging a Bankruptcy Notice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r h="457200">
                <a:tc>
                  <a:txBody>
                    <a:bodyPr/>
                    <a:lstStyle/>
                    <a:p>
                      <a:pPr marL="0" marR="0" lvl="0" indent="0" algn="ctr" defTabSz="914400" rtl="0" eaLnBrk="1" fontAlgn="base" latinLnBrk="0" hangingPunct="1">
                        <a:lnSpc>
                          <a:spcPct val="105000"/>
                        </a:lnSpc>
                        <a:spcBef>
                          <a:spcPct val="20000"/>
                        </a:spcBef>
                        <a:spcAft>
                          <a:spcPct val="0"/>
                        </a:spcAft>
                        <a:buClr>
                          <a:schemeClr val="tx1"/>
                        </a:buClr>
                        <a:buSzTx/>
                        <a:buFontTx/>
                        <a:buNone/>
                        <a:tabLst/>
                      </a:pPr>
                      <a:r>
                        <a:rPr kumimoji="0" lang="en-AU" sz="1600" b="1" i="0" u="none" strike="noStrike" cap="none" normalizeH="0" baseline="0" smtClean="0">
                          <a:ln>
                            <a:noFill/>
                          </a:ln>
                          <a:solidFill>
                            <a:schemeClr val="bg1"/>
                          </a:solidFill>
                          <a:effectLst/>
                          <a:latin typeface="Verdana" pitchFamily="34" charset="0"/>
                          <a:ea typeface="SimSun" pitchFamily="2" charset="-122"/>
                        </a:rPr>
                        <a:t>Defending</a:t>
                      </a:r>
                    </a:p>
                  </a:txBody>
                  <a:tcPr marL="144000" marR="144000" marT="18000" marB="18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0" i="0" u="none" strike="noStrike" cap="none" normalizeH="0" baseline="0" smtClean="0">
                          <a:ln>
                            <a:noFill/>
                          </a:ln>
                          <a:solidFill>
                            <a:srgbClr val="000000"/>
                          </a:solidFill>
                          <a:effectLst/>
                          <a:latin typeface="Verdana" pitchFamily="34" charset="0"/>
                          <a:ea typeface="SimSun" pitchFamily="2" charset="-122"/>
                        </a:rPr>
                        <a:t>Acting for creditor in an application to set aside a Bankruptcy Notice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CCD9"/>
                    </a:solidFill>
                  </a:tcPr>
                </a:tc>
              </a:tr>
            </a:tbl>
          </a:graphicData>
        </a:graphic>
      </p:graphicFrame>
    </p:spTree>
    <p:extLst>
      <p:ext uri="{BB962C8B-B14F-4D97-AF65-F5344CB8AC3E}">
        <p14:creationId xmlns:p14="http://schemas.microsoft.com/office/powerpoint/2010/main" val="1807025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p:cNvSpPr>
          <p:nvPr>
            <p:ph type="title" idx="4294967295"/>
          </p:nvPr>
        </p:nvSpPr>
        <p:spPr/>
        <p:txBody>
          <a:bodyPr/>
          <a:lstStyle/>
          <a:p>
            <a:pPr eaLnBrk="1" hangingPunct="1"/>
            <a:r>
              <a:rPr lang="en-AU" b="1" smtClean="0">
                <a:solidFill>
                  <a:srgbClr val="FF3300"/>
                </a:solidFill>
              </a:rPr>
              <a:t>Key Points</a:t>
            </a:r>
          </a:p>
        </p:txBody>
      </p:sp>
      <p:sp>
        <p:nvSpPr>
          <p:cNvPr id="111618" name="Rectangle 3"/>
          <p:cNvSpPr>
            <a:spLocks noGrp="1" noChangeArrowheads="1"/>
          </p:cNvSpPr>
          <p:nvPr>
            <p:ph type="body" idx="4294967295"/>
          </p:nvPr>
        </p:nvSpPr>
        <p:spPr>
          <a:xfrm>
            <a:off x="631825" y="1341438"/>
            <a:ext cx="9001125" cy="4787900"/>
          </a:xfrm>
        </p:spPr>
        <p:txBody>
          <a:bodyPr/>
          <a:lstStyle/>
          <a:p>
            <a:pPr marL="381000" indent="-381000" eaLnBrk="1" hangingPunct="1">
              <a:lnSpc>
                <a:spcPct val="90000"/>
              </a:lnSpc>
            </a:pPr>
            <a:r>
              <a:rPr lang="en-AU" b="1" dirty="0" smtClean="0">
                <a:solidFill>
                  <a:schemeClr val="accent1"/>
                </a:solidFill>
              </a:rPr>
              <a:t>Prescribed form</a:t>
            </a:r>
          </a:p>
          <a:p>
            <a:pPr marL="795338" lvl="1" indent="-342900" eaLnBrk="1" hangingPunct="1">
              <a:lnSpc>
                <a:spcPct val="90000"/>
              </a:lnSpc>
            </a:pPr>
            <a:r>
              <a:rPr lang="en-AU" dirty="0" smtClean="0">
                <a:solidFill>
                  <a:schemeClr val="accent1"/>
                </a:solidFill>
              </a:rPr>
              <a:t>Form 4 (s41(2) and Rule 8 </a:t>
            </a:r>
            <a:r>
              <a:rPr lang="en-AU" i="1" dirty="0" smtClean="0">
                <a:solidFill>
                  <a:schemeClr val="accent1"/>
                </a:solidFill>
              </a:rPr>
              <a:t>Bankruptcy Rules)</a:t>
            </a:r>
            <a:r>
              <a:rPr lang="en-AU" dirty="0" smtClean="0">
                <a:solidFill>
                  <a:schemeClr val="accent1"/>
                </a:solidFill>
              </a:rPr>
              <a:t>. </a:t>
            </a:r>
            <a:br>
              <a:rPr lang="en-AU" dirty="0" smtClean="0">
                <a:solidFill>
                  <a:schemeClr val="accent1"/>
                </a:solidFill>
              </a:rPr>
            </a:br>
            <a:r>
              <a:rPr lang="en-AU" b="1" dirty="0" smtClean="0">
                <a:solidFill>
                  <a:srgbClr val="FF3300"/>
                </a:solidFill>
              </a:rPr>
              <a:t>Strict</a:t>
            </a:r>
            <a:r>
              <a:rPr lang="en-AU" sz="1400" dirty="0" smtClean="0"/>
              <a:t> </a:t>
            </a:r>
            <a:r>
              <a:rPr lang="en-AU" dirty="0" smtClean="0">
                <a:solidFill>
                  <a:schemeClr val="accent1"/>
                </a:solidFill>
              </a:rPr>
              <a:t>compliance necessary – </a:t>
            </a:r>
            <a:r>
              <a:rPr lang="en-AU" dirty="0" smtClean="0">
                <a:solidFill>
                  <a:srgbClr val="FF3300"/>
                </a:solidFill>
              </a:rPr>
              <a:t>Rule 7</a:t>
            </a:r>
            <a:r>
              <a:rPr lang="en-AU" dirty="0" smtClean="0">
                <a:solidFill>
                  <a:schemeClr val="accent1"/>
                </a:solidFill>
              </a:rPr>
              <a:t> </a:t>
            </a:r>
            <a:r>
              <a:rPr lang="en-AU" i="1" dirty="0" smtClean="0">
                <a:solidFill>
                  <a:schemeClr val="accent1"/>
                </a:solidFill>
              </a:rPr>
              <a:t>Bankruptcy Rules</a:t>
            </a:r>
            <a:br>
              <a:rPr lang="en-AU" i="1" dirty="0" smtClean="0">
                <a:solidFill>
                  <a:schemeClr val="accent1"/>
                </a:solidFill>
              </a:rPr>
            </a:br>
            <a:endParaRPr lang="en-AU" dirty="0" smtClean="0">
              <a:solidFill>
                <a:schemeClr val="accent1"/>
              </a:solidFill>
            </a:endParaRPr>
          </a:p>
          <a:p>
            <a:pPr marL="381000" indent="-381000" eaLnBrk="1" hangingPunct="1">
              <a:lnSpc>
                <a:spcPct val="90000"/>
              </a:lnSpc>
            </a:pPr>
            <a:r>
              <a:rPr lang="en-AU" b="1" dirty="0" smtClean="0">
                <a:solidFill>
                  <a:schemeClr val="accent1"/>
                </a:solidFill>
              </a:rPr>
              <a:t>Final Judgment</a:t>
            </a:r>
          </a:p>
          <a:p>
            <a:pPr marL="795338" lvl="1" indent="-342900" eaLnBrk="1" hangingPunct="1">
              <a:lnSpc>
                <a:spcPct val="90000"/>
              </a:lnSpc>
            </a:pPr>
            <a:r>
              <a:rPr lang="en-AU" dirty="0" smtClean="0">
                <a:solidFill>
                  <a:srgbClr val="FF0000"/>
                </a:solidFill>
              </a:rPr>
              <a:t>Attaches sealed copy of judgment (bearing original stamp of court). Judgment must not be stayed</a:t>
            </a:r>
          </a:p>
          <a:p>
            <a:pPr marL="795338" lvl="1" indent="-342900" eaLnBrk="1" hangingPunct="1">
              <a:lnSpc>
                <a:spcPct val="90000"/>
              </a:lnSpc>
            </a:pPr>
            <a:r>
              <a:rPr lang="en-AU" dirty="0" smtClean="0">
                <a:solidFill>
                  <a:schemeClr val="accent1"/>
                </a:solidFill>
              </a:rPr>
              <a:t>Joint judgment creditors all named</a:t>
            </a:r>
          </a:p>
          <a:p>
            <a:pPr marL="795338" lvl="1" indent="-342900" eaLnBrk="1" hangingPunct="1">
              <a:lnSpc>
                <a:spcPct val="90000"/>
              </a:lnSpc>
            </a:pPr>
            <a:r>
              <a:rPr lang="en-AU" dirty="0" smtClean="0">
                <a:solidFill>
                  <a:schemeClr val="accent1"/>
                </a:solidFill>
              </a:rPr>
              <a:t>Foreign currency permitted</a:t>
            </a:r>
            <a:br>
              <a:rPr lang="en-AU" dirty="0" smtClean="0">
                <a:solidFill>
                  <a:schemeClr val="accent1"/>
                </a:solidFill>
              </a:rPr>
            </a:br>
            <a:endParaRPr lang="en-AU" dirty="0" smtClean="0">
              <a:solidFill>
                <a:schemeClr val="accent1"/>
              </a:solidFill>
            </a:endParaRPr>
          </a:p>
          <a:p>
            <a:pPr marL="381000" indent="-381000" eaLnBrk="1" hangingPunct="1">
              <a:lnSpc>
                <a:spcPct val="90000"/>
              </a:lnSpc>
            </a:pPr>
            <a:r>
              <a:rPr lang="en-AU" b="1" dirty="0" err="1" smtClean="0">
                <a:solidFill>
                  <a:schemeClr val="accent1"/>
                </a:solidFill>
              </a:rPr>
              <a:t>ITSA</a:t>
            </a:r>
            <a:endParaRPr lang="en-AU" b="1" dirty="0" smtClean="0">
              <a:solidFill>
                <a:schemeClr val="accent1"/>
              </a:solidFill>
            </a:endParaRPr>
          </a:p>
          <a:p>
            <a:pPr marL="795338" lvl="1" indent="-342900" eaLnBrk="1" hangingPunct="1">
              <a:lnSpc>
                <a:spcPct val="90000"/>
              </a:lnSpc>
            </a:pPr>
            <a:r>
              <a:rPr lang="en-AU" dirty="0" smtClean="0">
                <a:solidFill>
                  <a:schemeClr val="accent1"/>
                </a:solidFill>
              </a:rPr>
              <a:t>Once prepared must be filed at </a:t>
            </a:r>
            <a:r>
              <a:rPr lang="en-AU" dirty="0" err="1" smtClean="0">
                <a:solidFill>
                  <a:schemeClr val="accent1"/>
                </a:solidFill>
              </a:rPr>
              <a:t>ITSA</a:t>
            </a:r>
            <a:endParaRPr lang="en-AU" dirty="0" smtClean="0">
              <a:solidFill>
                <a:schemeClr val="accent1"/>
              </a:solidFill>
            </a:endParaRPr>
          </a:p>
          <a:p>
            <a:pPr marL="795338" lvl="1" indent="-342900" eaLnBrk="1" hangingPunct="1">
              <a:lnSpc>
                <a:spcPct val="90000"/>
              </a:lnSpc>
            </a:pPr>
            <a:r>
              <a:rPr lang="en-AU" dirty="0" smtClean="0">
                <a:solidFill>
                  <a:schemeClr val="accent1"/>
                </a:solidFill>
              </a:rPr>
              <a:t>Once issued by </a:t>
            </a:r>
            <a:r>
              <a:rPr lang="en-AU" dirty="0" err="1" smtClean="0">
                <a:solidFill>
                  <a:schemeClr val="accent1"/>
                </a:solidFill>
              </a:rPr>
              <a:t>ITSA</a:t>
            </a:r>
            <a:r>
              <a:rPr lang="en-AU" dirty="0" smtClean="0">
                <a:solidFill>
                  <a:schemeClr val="accent1"/>
                </a:solidFill>
              </a:rPr>
              <a:t> bearing </a:t>
            </a:r>
            <a:r>
              <a:rPr lang="en-AU" dirty="0" err="1" smtClean="0">
                <a:solidFill>
                  <a:schemeClr val="accent1"/>
                </a:solidFill>
              </a:rPr>
              <a:t>ITSA’s</a:t>
            </a:r>
            <a:r>
              <a:rPr lang="en-AU" dirty="0" smtClean="0">
                <a:solidFill>
                  <a:schemeClr val="accent1"/>
                </a:solidFill>
              </a:rPr>
              <a:t> seal becomes a Bankruptcy Notice</a:t>
            </a:r>
            <a:br>
              <a:rPr lang="en-AU" dirty="0" smtClean="0">
                <a:solidFill>
                  <a:schemeClr val="accent1"/>
                </a:solidFill>
              </a:rPr>
            </a:br>
            <a:endParaRPr lang="en-AU" dirty="0" smtClean="0">
              <a:solidFill>
                <a:schemeClr val="accent1"/>
              </a:solidFill>
            </a:endParaRPr>
          </a:p>
          <a:p>
            <a:pPr marL="381000" indent="-381000" eaLnBrk="1" hangingPunct="1">
              <a:lnSpc>
                <a:spcPct val="90000"/>
              </a:lnSpc>
            </a:pPr>
            <a:r>
              <a:rPr lang="en-AU" b="1" dirty="0" smtClean="0">
                <a:solidFill>
                  <a:schemeClr val="accent1"/>
                </a:solidFill>
              </a:rPr>
              <a:t>No supporting Affidavit</a:t>
            </a:r>
          </a:p>
          <a:p>
            <a:pPr marL="795338" lvl="1" indent="-342900" eaLnBrk="1" hangingPunct="1">
              <a:lnSpc>
                <a:spcPct val="90000"/>
              </a:lnSpc>
            </a:pPr>
            <a:r>
              <a:rPr lang="en-AU" dirty="0" smtClean="0">
                <a:solidFill>
                  <a:schemeClr val="accent1"/>
                </a:solidFill>
              </a:rPr>
              <a:t>Unless cant produce sealed judgment as per Rule 7(2)(a)</a:t>
            </a:r>
          </a:p>
        </p:txBody>
      </p:sp>
    </p:spTree>
    <p:extLst>
      <p:ext uri="{BB962C8B-B14F-4D97-AF65-F5344CB8AC3E}">
        <p14:creationId xmlns:p14="http://schemas.microsoft.com/office/powerpoint/2010/main" val="11157646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2"/>
          <p:cNvSpPr>
            <a:spLocks noGrp="1"/>
          </p:cNvSpPr>
          <p:nvPr>
            <p:ph type="title" idx="4294967295"/>
          </p:nvPr>
        </p:nvSpPr>
        <p:spPr>
          <a:xfrm>
            <a:off x="704850" y="333375"/>
            <a:ext cx="8718550" cy="936625"/>
          </a:xfrm>
        </p:spPr>
        <p:txBody>
          <a:bodyPr/>
          <a:lstStyle/>
          <a:p>
            <a:pPr eaLnBrk="1" hangingPunct="1"/>
            <a:r>
              <a:rPr lang="en-AU" smtClean="0">
                <a:solidFill>
                  <a:srgbClr val="FF3300"/>
                </a:solidFill>
              </a:rPr>
              <a:t>Service</a:t>
            </a:r>
          </a:p>
        </p:txBody>
      </p:sp>
      <p:sp>
        <p:nvSpPr>
          <p:cNvPr id="113667" name="AutoShape 15"/>
          <p:cNvSpPr>
            <a:spLocks noChangeArrowheads="1"/>
          </p:cNvSpPr>
          <p:nvPr/>
        </p:nvSpPr>
        <p:spPr bwMode="auto">
          <a:xfrm>
            <a:off x="704850" y="1412875"/>
            <a:ext cx="4314825" cy="1057275"/>
          </a:xfrm>
          <a:prstGeom prst="roundRect">
            <a:avLst>
              <a:gd name="adj" fmla="val 0"/>
            </a:avLst>
          </a:prstGeom>
          <a:solidFill>
            <a:srgbClr val="FF3300"/>
          </a:solidFill>
          <a:ln w="9525">
            <a:noFill/>
            <a:round/>
            <a:headEnd/>
            <a:tailEnd/>
          </a:ln>
        </p:spPr>
        <p:txBody>
          <a:bodyPr lIns="180000" tIns="54000" rIns="180000" bIns="36000" anchor="ctr"/>
          <a:lstStyle/>
          <a:p>
            <a:pPr fontAlgn="ctr"/>
            <a:r>
              <a:rPr lang="en-AU" sz="1600" b="1">
                <a:solidFill>
                  <a:schemeClr val="bg1"/>
                </a:solidFill>
              </a:rPr>
              <a:t>Personal Service not required but recommended – see Bankruptcy Rule 15</a:t>
            </a:r>
          </a:p>
        </p:txBody>
      </p:sp>
      <p:sp>
        <p:nvSpPr>
          <p:cNvPr id="113668" name="AutoShape 17"/>
          <p:cNvSpPr>
            <a:spLocks noChangeArrowheads="1"/>
          </p:cNvSpPr>
          <p:nvPr/>
        </p:nvSpPr>
        <p:spPr bwMode="auto">
          <a:xfrm>
            <a:off x="5114925" y="1404938"/>
            <a:ext cx="4314825" cy="1057275"/>
          </a:xfrm>
          <a:prstGeom prst="roundRect">
            <a:avLst>
              <a:gd name="adj" fmla="val 0"/>
            </a:avLst>
          </a:prstGeom>
          <a:solidFill>
            <a:schemeClr val="accent1"/>
          </a:solidFill>
          <a:ln w="9525">
            <a:noFill/>
            <a:round/>
            <a:headEnd/>
            <a:tailEnd/>
          </a:ln>
        </p:spPr>
        <p:txBody>
          <a:bodyPr lIns="180000" tIns="54000" rIns="180000" bIns="36000" anchor="ctr"/>
          <a:lstStyle/>
          <a:p>
            <a:pPr fontAlgn="ctr"/>
            <a:r>
              <a:rPr lang="en-AU" sz="1600">
                <a:solidFill>
                  <a:schemeClr val="bg1"/>
                </a:solidFill>
              </a:rPr>
              <a:t>Affidavit of Service confirms service effected – must be able to establish Bankruptcy Notice brought to the attention of the debtor</a:t>
            </a:r>
          </a:p>
        </p:txBody>
      </p:sp>
      <p:sp>
        <p:nvSpPr>
          <p:cNvPr id="113669" name="AutoShape 18"/>
          <p:cNvSpPr>
            <a:spLocks noChangeArrowheads="1"/>
          </p:cNvSpPr>
          <p:nvPr/>
        </p:nvSpPr>
        <p:spPr bwMode="auto">
          <a:xfrm>
            <a:off x="704850" y="4941888"/>
            <a:ext cx="4314825" cy="1057275"/>
          </a:xfrm>
          <a:prstGeom prst="roundRect">
            <a:avLst>
              <a:gd name="adj" fmla="val 0"/>
            </a:avLst>
          </a:prstGeom>
          <a:solidFill>
            <a:srgbClr val="FF3300"/>
          </a:solidFill>
          <a:ln w="9525">
            <a:noFill/>
            <a:round/>
            <a:headEnd/>
            <a:tailEnd/>
          </a:ln>
        </p:spPr>
        <p:txBody>
          <a:bodyPr lIns="180000" tIns="54000" rIns="180000" bIns="36000" anchor="ctr"/>
          <a:lstStyle/>
          <a:p>
            <a:pPr fontAlgn="ctr"/>
            <a:r>
              <a:rPr lang="en-AU" sz="1600" b="1">
                <a:solidFill>
                  <a:schemeClr val="bg1"/>
                </a:solidFill>
              </a:rPr>
              <a:t>Must serve within 6 months of issue – see Bankruptcy Rule 9</a:t>
            </a:r>
          </a:p>
        </p:txBody>
      </p:sp>
      <p:sp>
        <p:nvSpPr>
          <p:cNvPr id="113670" name="AutoShape 20"/>
          <p:cNvSpPr>
            <a:spLocks noChangeArrowheads="1"/>
          </p:cNvSpPr>
          <p:nvPr/>
        </p:nvSpPr>
        <p:spPr bwMode="auto">
          <a:xfrm>
            <a:off x="5097463" y="2636838"/>
            <a:ext cx="4314825" cy="1057275"/>
          </a:xfrm>
          <a:prstGeom prst="roundRect">
            <a:avLst>
              <a:gd name="adj" fmla="val 0"/>
            </a:avLst>
          </a:prstGeom>
          <a:solidFill>
            <a:schemeClr val="accent1"/>
          </a:solidFill>
          <a:ln w="9525">
            <a:noFill/>
            <a:round/>
            <a:headEnd/>
            <a:tailEnd/>
          </a:ln>
        </p:spPr>
        <p:txBody>
          <a:bodyPr lIns="180000" tIns="54000" rIns="180000" bIns="36000" anchor="ctr"/>
          <a:lstStyle/>
          <a:p>
            <a:pPr fontAlgn="ctr"/>
            <a:r>
              <a:rPr lang="en-AU" sz="1600">
                <a:solidFill>
                  <a:schemeClr val="bg1"/>
                </a:solidFill>
              </a:rPr>
              <a:t>Identify debtor, explain document and leave document in their presence and unimpeded access </a:t>
            </a:r>
          </a:p>
        </p:txBody>
      </p:sp>
      <p:sp>
        <p:nvSpPr>
          <p:cNvPr id="113671" name="AutoShape 20"/>
          <p:cNvSpPr>
            <a:spLocks noChangeArrowheads="1"/>
          </p:cNvSpPr>
          <p:nvPr/>
        </p:nvSpPr>
        <p:spPr bwMode="auto">
          <a:xfrm>
            <a:off x="5097463" y="3789363"/>
            <a:ext cx="4314825" cy="1057275"/>
          </a:xfrm>
          <a:prstGeom prst="roundRect">
            <a:avLst>
              <a:gd name="adj" fmla="val 0"/>
            </a:avLst>
          </a:prstGeom>
          <a:solidFill>
            <a:schemeClr val="accent1"/>
          </a:solidFill>
          <a:ln w="9525">
            <a:noFill/>
            <a:round/>
            <a:headEnd/>
            <a:tailEnd/>
          </a:ln>
        </p:spPr>
        <p:txBody>
          <a:bodyPr lIns="180000" tIns="54000" rIns="180000" bIns="36000" anchor="ctr"/>
          <a:lstStyle/>
          <a:p>
            <a:pPr fontAlgn="ctr"/>
            <a:r>
              <a:rPr lang="en-AU" sz="1600">
                <a:solidFill>
                  <a:schemeClr val="bg1"/>
                </a:solidFill>
              </a:rPr>
              <a:t>Must be able to swear affidavit of personal knowledge of service - cant leave in out tray</a:t>
            </a:r>
          </a:p>
        </p:txBody>
      </p:sp>
      <p:sp>
        <p:nvSpPr>
          <p:cNvPr id="113676" name="AutoShape 18"/>
          <p:cNvSpPr>
            <a:spLocks noChangeArrowheads="1"/>
          </p:cNvSpPr>
          <p:nvPr/>
        </p:nvSpPr>
        <p:spPr bwMode="auto">
          <a:xfrm>
            <a:off x="704850" y="2636838"/>
            <a:ext cx="4314825" cy="1057275"/>
          </a:xfrm>
          <a:prstGeom prst="roundRect">
            <a:avLst>
              <a:gd name="adj" fmla="val 0"/>
            </a:avLst>
          </a:prstGeom>
          <a:solidFill>
            <a:srgbClr val="FF3300"/>
          </a:solidFill>
          <a:ln w="9525">
            <a:noFill/>
            <a:round/>
            <a:headEnd/>
            <a:tailEnd/>
          </a:ln>
        </p:spPr>
        <p:txBody>
          <a:bodyPr lIns="180000" tIns="54000" rIns="180000" bIns="36000" anchor="ctr"/>
          <a:lstStyle/>
          <a:p>
            <a:pPr fontAlgn="ctr"/>
            <a:r>
              <a:rPr lang="en-AU" sz="1600" b="1">
                <a:solidFill>
                  <a:schemeClr val="bg1"/>
                </a:solidFill>
              </a:rPr>
              <a:t>Instruct Process Server</a:t>
            </a:r>
          </a:p>
        </p:txBody>
      </p:sp>
    </p:spTree>
    <p:extLst>
      <p:ext uri="{BB962C8B-B14F-4D97-AF65-F5344CB8AC3E}">
        <p14:creationId xmlns:p14="http://schemas.microsoft.com/office/powerpoint/2010/main" val="10256798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p:cNvSpPr>
          <p:nvPr>
            <p:ph type="title" idx="4294967295"/>
          </p:nvPr>
        </p:nvSpPr>
        <p:spPr/>
        <p:txBody>
          <a:bodyPr/>
          <a:lstStyle/>
          <a:p>
            <a:pPr eaLnBrk="1" hangingPunct="1"/>
            <a:r>
              <a:rPr lang="en-AU" dirty="0" smtClean="0">
                <a:solidFill>
                  <a:srgbClr val="FF3300"/>
                </a:solidFill>
              </a:rPr>
              <a:t>How will the debtor respond? </a:t>
            </a:r>
          </a:p>
        </p:txBody>
      </p:sp>
      <p:graphicFrame>
        <p:nvGraphicFramePr>
          <p:cNvPr id="115738" name="Group 26"/>
          <p:cNvGraphicFramePr>
            <a:graphicFrameLocks noGrp="1"/>
          </p:cNvGraphicFramePr>
          <p:nvPr>
            <p:ph idx="4294967295"/>
            <p:extLst>
              <p:ext uri="{D42A27DB-BD31-4B8C-83A1-F6EECF244321}">
                <p14:modId xmlns:p14="http://schemas.microsoft.com/office/powerpoint/2010/main" val="1488781238"/>
              </p:ext>
            </p:extLst>
          </p:nvPr>
        </p:nvGraphicFramePr>
        <p:xfrm>
          <a:off x="720725" y="1619250"/>
          <a:ext cx="8716963" cy="4140200"/>
        </p:xfrm>
        <a:graphic>
          <a:graphicData uri="http://schemas.openxmlformats.org/drawingml/2006/table">
            <a:tbl>
              <a:tblPr/>
              <a:tblGrid>
                <a:gridCol w="1982788"/>
                <a:gridCol w="244475"/>
                <a:gridCol w="1993900"/>
                <a:gridCol w="242887"/>
                <a:gridCol w="1993900"/>
                <a:gridCol w="280988"/>
                <a:gridCol w="1978025"/>
              </a:tblGrid>
              <a:tr h="1041400">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dirty="0" smtClean="0">
                          <a:ln>
                            <a:noFill/>
                          </a:ln>
                          <a:solidFill>
                            <a:srgbClr val="FF3300"/>
                          </a:solidFill>
                          <a:effectLst/>
                          <a:latin typeface="Verdana" pitchFamily="34" charset="0"/>
                          <a:ea typeface="SimSun" pitchFamily="2" charset="-122"/>
                        </a:rPr>
                        <a:t>21 Days to Act</a:t>
                      </a:r>
                    </a:p>
                  </a:txBody>
                  <a:tcPr marL="90000" marR="72000" marT="90000" marB="36000" horzOverflow="overflow">
                    <a:lnL>
                      <a:noFill/>
                    </a:lnL>
                    <a:lnR>
                      <a:noFill/>
                    </a:lnR>
                    <a:lnT>
                      <a:noFill/>
                    </a:lnT>
                    <a:lnB>
                      <a:noFill/>
                    </a:lnB>
                    <a:lnTlToBr>
                      <a:noFill/>
                    </a:lnTlToBr>
                    <a:lnBlToTr>
                      <a:noFill/>
                    </a:lnBlToTr>
                    <a:solidFill>
                      <a:schemeClr val="tx1"/>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AU" sz="1600" b="1"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smtClean="0">
                          <a:ln>
                            <a:noFill/>
                          </a:ln>
                          <a:solidFill>
                            <a:srgbClr val="FF3300"/>
                          </a:solidFill>
                          <a:effectLst/>
                          <a:latin typeface="Verdana" pitchFamily="34" charset="0"/>
                          <a:ea typeface="SimSun" pitchFamily="2" charset="-122"/>
                        </a:rPr>
                        <a:t>Default Judgment</a:t>
                      </a:r>
                    </a:p>
                  </a:txBody>
                  <a:tcPr marL="90000" marR="72000" marT="90000" marB="36000" horzOverflow="overflow">
                    <a:lnL>
                      <a:noFill/>
                    </a:lnL>
                    <a:lnR>
                      <a:noFill/>
                    </a:lnR>
                    <a:lnT>
                      <a:noFill/>
                    </a:lnT>
                    <a:lnB>
                      <a:noFill/>
                    </a:lnB>
                    <a:lnTlToBr>
                      <a:noFill/>
                    </a:lnTlToBr>
                    <a:lnBlToTr>
                      <a:noFill/>
                    </a:lnBlToTr>
                    <a:solidFill>
                      <a:schemeClr val="tx1"/>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AU" sz="1600" b="1"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smtClean="0">
                          <a:ln>
                            <a:noFill/>
                          </a:ln>
                          <a:solidFill>
                            <a:srgbClr val="FF3300"/>
                          </a:solidFill>
                          <a:effectLst/>
                          <a:latin typeface="Verdana" pitchFamily="34" charset="0"/>
                          <a:ea typeface="SimSun" pitchFamily="2" charset="-122"/>
                        </a:rPr>
                        <a:t>Offsetting Claim – s41(7) Rule 10</a:t>
                      </a:r>
                    </a:p>
                  </a:txBody>
                  <a:tcPr marL="90000" marR="72000" marT="90000" marB="36000" horzOverflow="overflow">
                    <a:lnL>
                      <a:noFill/>
                    </a:lnL>
                    <a:lnR>
                      <a:noFill/>
                    </a:lnR>
                    <a:lnT>
                      <a:noFill/>
                    </a:lnT>
                    <a:lnB>
                      <a:noFill/>
                    </a:lnB>
                    <a:lnTlToBr>
                      <a:noFill/>
                    </a:lnTlToBr>
                    <a:lnBlToTr>
                      <a:noFill/>
                    </a:lnBlToTr>
                    <a:solidFill>
                      <a:schemeClr val="tx1"/>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AU" sz="1600" b="1"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AU" sz="1600" b="1" i="0" u="none" strike="noStrike" cap="none" normalizeH="0" baseline="0" smtClean="0">
                          <a:ln>
                            <a:noFill/>
                          </a:ln>
                          <a:solidFill>
                            <a:srgbClr val="FF3300"/>
                          </a:solidFill>
                          <a:effectLst/>
                          <a:latin typeface="Verdana" pitchFamily="34" charset="0"/>
                          <a:ea typeface="SimSun" pitchFamily="2" charset="-122"/>
                        </a:rPr>
                        <a:t>Other Grounds</a:t>
                      </a:r>
                    </a:p>
                  </a:txBody>
                  <a:tcPr marL="90000" marR="72000" marT="90000" marB="36000" horzOverflow="overflow">
                    <a:lnL>
                      <a:noFill/>
                    </a:lnL>
                    <a:lnR>
                      <a:noFill/>
                    </a:lnR>
                    <a:lnT>
                      <a:noFill/>
                    </a:lnT>
                    <a:lnB>
                      <a:noFill/>
                    </a:lnB>
                    <a:lnTlToBr>
                      <a:noFill/>
                    </a:lnTlToBr>
                    <a:lnBlToTr>
                      <a:noFill/>
                    </a:lnBlToTr>
                    <a:solidFill>
                      <a:schemeClr val="tx1"/>
                    </a:solidFill>
                  </a:tcPr>
                </a:tc>
              </a:tr>
              <a:tr h="3098800">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Application to set aside made within 21 days of service - must file application to extend time of compliance</a:t>
                      </a:r>
                      <a:br>
                        <a:rPr kumimoji="0" lang="en-US" sz="1600" b="0" i="0" u="none" strike="noStrike" cap="none" normalizeH="0" baseline="0" smtClean="0">
                          <a:ln>
                            <a:noFill/>
                          </a:ln>
                          <a:solidFill>
                            <a:schemeClr val="bg1"/>
                          </a:solidFill>
                          <a:effectLst/>
                          <a:latin typeface="Verdana" pitchFamily="34" charset="0"/>
                          <a:ea typeface="SimSun" pitchFamily="2" charset="-122"/>
                        </a:rPr>
                      </a:br>
                      <a:endParaRPr kumimoji="0" lang="en-AU" sz="1600" b="0"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AU" sz="900" b="0" i="0" u="none" strike="noStrike" cap="none" normalizeH="0" baseline="0" smtClean="0">
                        <a:ln>
                          <a:noFill/>
                        </a:ln>
                        <a:solidFill>
                          <a:schemeClr val="tx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dirty="0" smtClean="0">
                          <a:ln>
                            <a:noFill/>
                          </a:ln>
                          <a:solidFill>
                            <a:schemeClr val="bg1"/>
                          </a:solidFill>
                          <a:effectLst/>
                          <a:latin typeface="Verdana" pitchFamily="34" charset="0"/>
                          <a:ea typeface="SimSun" pitchFamily="2" charset="-122"/>
                        </a:rPr>
                        <a:t>Must file application to set aside judgment</a:t>
                      </a: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dirty="0" smtClean="0">
                        <a:ln>
                          <a:noFill/>
                        </a:ln>
                        <a:solidFill>
                          <a:schemeClr val="bg1"/>
                        </a:solidFill>
                        <a:effectLst/>
                        <a:latin typeface="Verdana" pitchFamily="34" charset="0"/>
                        <a:ea typeface="SimSun" pitchFamily="2" charset="-122"/>
                      </a:endParaRP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dirty="0" smtClean="0">
                          <a:ln>
                            <a:noFill/>
                          </a:ln>
                          <a:solidFill>
                            <a:schemeClr val="bg1"/>
                          </a:solidFill>
                          <a:effectLst/>
                          <a:latin typeface="Verdana" pitchFamily="34" charset="0"/>
                          <a:ea typeface="SimSun" pitchFamily="2" charset="-122"/>
                        </a:rPr>
                        <a:t>Must establish that judgment should be set aside</a:t>
                      </a:r>
                      <a:endParaRPr kumimoji="0" lang="en-AU" sz="1600" b="0" i="0" u="none" strike="noStrike" cap="none" normalizeH="0" baseline="0" dirty="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AU" sz="1600" b="0" i="0" u="none" strike="noStrike" cap="none" normalizeH="0" baseline="0" smtClean="0">
                        <a:ln>
                          <a:noFill/>
                        </a:ln>
                        <a:solidFill>
                          <a:schemeClr val="tx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Counter-claim, set-off or cross demand that could not be raised in the judgment proceedings</a:t>
                      </a: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c>
                  <a:txBody>
                    <a:bodyPr/>
                    <a:lstStyle/>
                    <a:p>
                      <a:pPr marL="274638" marR="0" lvl="0" indent="-274638"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AU" sz="900" b="0" i="0" u="none" strike="noStrike" cap="none" normalizeH="0" baseline="0" smtClean="0">
                        <a:ln>
                          <a:noFill/>
                        </a:ln>
                        <a:solidFill>
                          <a:schemeClr val="tx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r>
                        <a:rPr kumimoji="0" lang="en-US" sz="1600" b="0" i="0" u="none" strike="noStrike" cap="none" normalizeH="0" baseline="0" smtClean="0">
                          <a:ln>
                            <a:noFill/>
                          </a:ln>
                          <a:solidFill>
                            <a:schemeClr val="bg1"/>
                          </a:solidFill>
                          <a:effectLst/>
                          <a:latin typeface="Verdana" pitchFamily="34" charset="0"/>
                          <a:ea typeface="SimSun" pitchFamily="2" charset="-122"/>
                        </a:rPr>
                        <a:t>Some defect in Bankruptcy Notice – minor errors do not invalidate, but substantive errors that lead to injustice </a:t>
                      </a: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US" sz="1600" b="0" i="0" u="none" strike="noStrike" cap="none" normalizeH="0" baseline="0" smtClean="0">
                        <a:ln>
                          <a:noFill/>
                        </a:ln>
                        <a:solidFill>
                          <a:schemeClr val="bg1"/>
                        </a:solidFill>
                        <a:effectLst/>
                        <a:latin typeface="Verdana" pitchFamily="34" charset="0"/>
                        <a:ea typeface="SimSun" pitchFamily="2" charset="-122"/>
                      </a:endParaRPr>
                    </a:p>
                    <a:p>
                      <a:pPr marL="0" marR="0" lvl="0" indent="0" algn="l" defTabSz="914400" rtl="0" eaLnBrk="1" fontAlgn="base" latinLnBrk="0" hangingPunct="1">
                        <a:lnSpc>
                          <a:spcPct val="100000"/>
                        </a:lnSpc>
                        <a:spcBef>
                          <a:spcPct val="0"/>
                        </a:spcBef>
                        <a:spcAft>
                          <a:spcPct val="0"/>
                        </a:spcAft>
                        <a:buClr>
                          <a:schemeClr val="tx2"/>
                        </a:buClr>
                        <a:buSzTx/>
                        <a:buFont typeface="Verdana" pitchFamily="34" charset="0"/>
                        <a:buNone/>
                        <a:tabLst/>
                      </a:pPr>
                      <a:endParaRPr kumimoji="0" lang="en-AU" sz="1600" b="0" i="0" u="none" strike="noStrike" cap="none" normalizeH="0" baseline="0" smtClean="0">
                        <a:ln>
                          <a:noFill/>
                        </a:ln>
                        <a:solidFill>
                          <a:schemeClr val="bg1"/>
                        </a:solidFill>
                        <a:effectLst/>
                        <a:latin typeface="Verdana" pitchFamily="34" charset="0"/>
                        <a:ea typeface="SimSun" pitchFamily="2" charset="-122"/>
                      </a:endParaRPr>
                    </a:p>
                  </a:txBody>
                  <a:tcPr marL="90000" marR="72000" marT="90000" marB="36000" horzOverflow="overflow">
                    <a:lnL>
                      <a:noFill/>
                    </a:lnL>
                    <a:lnR>
                      <a:noFill/>
                    </a:lnR>
                    <a:lnT>
                      <a:noFill/>
                    </a:lnT>
                    <a:lnB>
                      <a:noFill/>
                    </a:lnB>
                    <a:lnTlToBr>
                      <a:noFill/>
                    </a:lnTlToBr>
                    <a:lnBlToTr>
                      <a:noFill/>
                    </a:lnBlToTr>
                    <a:solidFill>
                      <a:schemeClr val="tx2"/>
                    </a:solidFill>
                  </a:tcPr>
                </a:tc>
              </a:tr>
            </a:tbl>
          </a:graphicData>
        </a:graphic>
      </p:graphicFrame>
    </p:spTree>
    <p:extLst>
      <p:ext uri="{BB962C8B-B14F-4D97-AF65-F5344CB8AC3E}">
        <p14:creationId xmlns:p14="http://schemas.microsoft.com/office/powerpoint/2010/main" val="931924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What to consider before you start a debt collection process</a:t>
            </a:r>
          </a:p>
          <a:p>
            <a:r>
              <a:rPr lang="en-AU" dirty="0" smtClean="0"/>
              <a:t>Letters of Demand</a:t>
            </a:r>
          </a:p>
          <a:p>
            <a:r>
              <a:rPr lang="en-AU" dirty="0" smtClean="0"/>
              <a:t>Commencing Proceedings – Magistrates Court</a:t>
            </a:r>
          </a:p>
          <a:p>
            <a:r>
              <a:rPr lang="en-AU" dirty="0" smtClean="0"/>
              <a:t>Commencing Proceedings – </a:t>
            </a:r>
            <a:r>
              <a:rPr lang="en-AU" dirty="0" err="1" smtClean="0"/>
              <a:t>QCAT</a:t>
            </a:r>
            <a:endParaRPr lang="en-AU" dirty="0" smtClean="0"/>
          </a:p>
          <a:p>
            <a:r>
              <a:rPr lang="en-AU" dirty="0" smtClean="0"/>
              <a:t>Statutory demands</a:t>
            </a:r>
          </a:p>
          <a:p>
            <a:r>
              <a:rPr lang="en-AU" dirty="0" smtClean="0"/>
              <a:t>Bankruptcy notices</a:t>
            </a:r>
          </a:p>
          <a:p>
            <a:r>
              <a:rPr lang="en-AU" dirty="0" err="1" smtClean="0"/>
              <a:t>ADR</a:t>
            </a:r>
            <a:r>
              <a:rPr lang="en-AU" dirty="0" smtClean="0"/>
              <a:t> and debt collection agencies</a:t>
            </a:r>
          </a:p>
          <a:p>
            <a:r>
              <a:rPr lang="en-AU" dirty="0" smtClean="0"/>
              <a:t>Settlement and deeds of release</a:t>
            </a:r>
          </a:p>
          <a:p>
            <a:r>
              <a:rPr lang="en-AU" b="1" dirty="0" smtClean="0"/>
              <a:t>Questions </a:t>
            </a:r>
            <a:endParaRPr lang="en-AU" b="1" dirty="0"/>
          </a:p>
          <a:p>
            <a:pPr marL="0" indent="0">
              <a:buNone/>
            </a:pPr>
            <a:endParaRPr lang="en-AU" dirty="0" smtClean="0"/>
          </a:p>
          <a:p>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2</a:t>
            </a:fld>
            <a:endParaRPr lang="en-AU" dirty="0"/>
          </a:p>
        </p:txBody>
      </p:sp>
      <p:sp>
        <p:nvSpPr>
          <p:cNvPr id="4" name="Title 3"/>
          <p:cNvSpPr>
            <a:spLocks noGrp="1"/>
          </p:cNvSpPr>
          <p:nvPr>
            <p:ph type="title"/>
          </p:nvPr>
        </p:nvSpPr>
        <p:spPr/>
        <p:txBody>
          <a:bodyPr/>
          <a:lstStyle/>
          <a:p>
            <a:r>
              <a:rPr lang="en-AU" dirty="0" smtClean="0">
                <a:solidFill>
                  <a:srgbClr val="FF0000"/>
                </a:solidFill>
              </a:rPr>
              <a:t>What we will cover?</a:t>
            </a:r>
            <a:endParaRPr lang="en-AU" dirty="0">
              <a:solidFill>
                <a:srgbClr val="FF0000"/>
              </a:solidFill>
            </a:endParaRPr>
          </a:p>
        </p:txBody>
      </p:sp>
    </p:spTree>
    <p:extLst>
      <p:ext uri="{BB962C8B-B14F-4D97-AF65-F5344CB8AC3E}">
        <p14:creationId xmlns:p14="http://schemas.microsoft.com/office/powerpoint/2010/main" val="4145525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7761" name="Group 1"/>
          <p:cNvGrpSpPr>
            <a:grpSpLocks/>
          </p:cNvGrpSpPr>
          <p:nvPr/>
        </p:nvGrpSpPr>
        <p:grpSpPr bwMode="auto">
          <a:xfrm>
            <a:off x="0" y="1125538"/>
            <a:ext cx="9906000" cy="4175125"/>
            <a:chOff x="0" y="1412776"/>
            <a:chExt cx="9906000" cy="3888432"/>
          </a:xfrm>
        </p:grpSpPr>
        <p:pic>
          <p:nvPicPr>
            <p:cNvPr id="117765" name="Picture 5"/>
            <p:cNvPicPr>
              <a:picLocks/>
            </p:cNvPicPr>
            <p:nvPr/>
          </p:nvPicPr>
          <p:blipFill>
            <a:blip r:embed="rId2"/>
            <a:srcRect/>
            <a:stretch>
              <a:fillRect/>
            </a:stretch>
          </p:blipFill>
          <p:spPr bwMode="auto">
            <a:xfrm>
              <a:off x="0" y="1412776"/>
              <a:ext cx="9906000" cy="3888432"/>
            </a:xfrm>
            <a:prstGeom prst="rect">
              <a:avLst/>
            </a:prstGeom>
            <a:noFill/>
            <a:ln w="9525">
              <a:noFill/>
              <a:miter lim="800000"/>
              <a:headEnd/>
              <a:tailEnd/>
            </a:ln>
          </p:spPr>
        </p:pic>
        <p:sp>
          <p:nvSpPr>
            <p:cNvPr id="117766" name="Rectangle 2"/>
            <p:cNvSpPr txBox="1">
              <a:spLocks/>
            </p:cNvSpPr>
            <p:nvPr/>
          </p:nvSpPr>
          <p:spPr bwMode="auto">
            <a:xfrm>
              <a:off x="720000" y="1846263"/>
              <a:ext cx="8408988" cy="3095625"/>
            </a:xfrm>
            <a:prstGeom prst="rect">
              <a:avLst/>
            </a:prstGeom>
            <a:noFill/>
            <a:ln w="9525">
              <a:noFill/>
              <a:miter lim="800000"/>
              <a:headEnd/>
              <a:tailEnd/>
            </a:ln>
          </p:spPr>
          <p:txBody>
            <a:bodyPr lIns="0" tIns="0" rIns="0" bIns="0" anchor="ctr"/>
            <a:lstStyle/>
            <a:p>
              <a:pPr marL="180975" indent="-180975"/>
              <a:endParaRPr lang="en-GB" sz="3200">
                <a:solidFill>
                  <a:schemeClr val="bg1"/>
                </a:solidFill>
                <a:latin typeface="Verdana" pitchFamily="34" charset="0"/>
              </a:endParaRPr>
            </a:p>
          </p:txBody>
        </p:sp>
      </p:grpSp>
      <p:sp>
        <p:nvSpPr>
          <p:cNvPr id="7" name="Rectangle 6"/>
          <p:cNvSpPr/>
          <p:nvPr/>
        </p:nvSpPr>
        <p:spPr>
          <a:xfrm>
            <a:off x="0" y="0"/>
            <a:ext cx="9906000" cy="476250"/>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AU"/>
          </a:p>
        </p:txBody>
      </p:sp>
      <p:sp>
        <p:nvSpPr>
          <p:cNvPr id="117763" name="Rectangle 6"/>
          <p:cNvSpPr>
            <a:spLocks noChangeArrowheads="1"/>
          </p:cNvSpPr>
          <p:nvPr/>
        </p:nvSpPr>
        <p:spPr bwMode="auto">
          <a:xfrm>
            <a:off x="0" y="1196975"/>
            <a:ext cx="3836988" cy="2747963"/>
          </a:xfrm>
          <a:prstGeom prst="rect">
            <a:avLst/>
          </a:prstGeom>
          <a:noFill/>
          <a:ln w="9525">
            <a:noFill/>
            <a:miter lim="800000"/>
            <a:headEnd/>
            <a:tailEnd/>
          </a:ln>
        </p:spPr>
        <p:txBody>
          <a:bodyPr>
            <a:spAutoFit/>
          </a:bodyPr>
          <a:lstStyle/>
          <a:p>
            <a:r>
              <a:rPr lang="en-AU" sz="2600" b="1">
                <a:solidFill>
                  <a:schemeClr val="bg1"/>
                </a:solidFill>
              </a:rPr>
              <a:t>Requires judgment debt</a:t>
            </a:r>
          </a:p>
          <a:p>
            <a:endParaRPr lang="en-AU" sz="2600" b="1">
              <a:solidFill>
                <a:schemeClr val="bg1"/>
              </a:solidFill>
            </a:endParaRPr>
          </a:p>
          <a:p>
            <a:r>
              <a:rPr lang="en-AU" sz="2600" b="1">
                <a:solidFill>
                  <a:schemeClr val="bg1"/>
                </a:solidFill>
              </a:rPr>
              <a:t>Effective means of getting paid </a:t>
            </a:r>
            <a:br>
              <a:rPr lang="en-AU" sz="2600" b="1">
                <a:solidFill>
                  <a:schemeClr val="bg1"/>
                </a:solidFill>
              </a:rPr>
            </a:br>
            <a:r>
              <a:rPr lang="en-AU" sz="2600" b="1">
                <a:solidFill>
                  <a:schemeClr val="bg1"/>
                </a:solidFill>
              </a:rPr>
              <a:t/>
            </a:r>
            <a:br>
              <a:rPr lang="en-AU" sz="2600" b="1">
                <a:solidFill>
                  <a:schemeClr val="bg1"/>
                </a:solidFill>
              </a:rPr>
            </a:br>
            <a:endParaRPr lang="en-AU">
              <a:solidFill>
                <a:schemeClr val="bg1"/>
              </a:solidFill>
            </a:endParaRPr>
          </a:p>
        </p:txBody>
      </p:sp>
      <p:sp>
        <p:nvSpPr>
          <p:cNvPr id="117764" name="Rectangle 5"/>
          <p:cNvSpPr>
            <a:spLocks noChangeArrowheads="1"/>
          </p:cNvSpPr>
          <p:nvPr/>
        </p:nvSpPr>
        <p:spPr bwMode="auto">
          <a:xfrm>
            <a:off x="4953000" y="2924175"/>
            <a:ext cx="4627563" cy="2517775"/>
          </a:xfrm>
          <a:prstGeom prst="rect">
            <a:avLst/>
          </a:prstGeom>
          <a:noFill/>
          <a:ln w="9525">
            <a:noFill/>
            <a:miter lim="800000"/>
            <a:headEnd/>
            <a:tailEnd/>
          </a:ln>
        </p:spPr>
        <p:txBody>
          <a:bodyPr lIns="0" tIns="0" rIns="0" bIns="0"/>
          <a:lstStyle/>
          <a:p>
            <a:r>
              <a:rPr lang="en-AU" sz="2600" b="1">
                <a:solidFill>
                  <a:schemeClr val="bg1"/>
                </a:solidFill>
              </a:rPr>
              <a:t>Not a debt collection tool </a:t>
            </a:r>
          </a:p>
          <a:p>
            <a:endParaRPr lang="en-AU" sz="2600" b="1">
              <a:solidFill>
                <a:schemeClr val="bg1"/>
              </a:solidFill>
            </a:endParaRPr>
          </a:p>
          <a:p>
            <a:endParaRPr lang="en-AU" sz="2600" b="1">
              <a:solidFill>
                <a:schemeClr val="bg1"/>
              </a:solidFill>
            </a:endParaRPr>
          </a:p>
          <a:p>
            <a:r>
              <a:rPr lang="en-AU" sz="2600" b="1">
                <a:solidFill>
                  <a:schemeClr val="bg1"/>
                </a:solidFill>
              </a:rPr>
              <a:t>Payments received likely to be deemed preferences</a:t>
            </a:r>
          </a:p>
        </p:txBody>
      </p:sp>
    </p:spTree>
    <p:extLst>
      <p:ext uri="{BB962C8B-B14F-4D97-AF65-F5344CB8AC3E}">
        <p14:creationId xmlns:p14="http://schemas.microsoft.com/office/powerpoint/2010/main" val="32071277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err="1" smtClean="0"/>
              <a:t>ADR</a:t>
            </a:r>
            <a:r>
              <a:rPr lang="en-AU" dirty="0" smtClean="0"/>
              <a:t> </a:t>
            </a:r>
          </a:p>
          <a:p>
            <a:endParaRPr lang="en-AU" dirty="0" smtClean="0"/>
          </a:p>
          <a:p>
            <a:r>
              <a:rPr lang="en-AU" dirty="0" smtClean="0"/>
              <a:t>Third party debt collection agencies – consider costs, control over the correspondence, reputation.  Laws regulating agencies with respect to privacy, contact hours and frequency of contact and style of communication </a:t>
            </a:r>
          </a:p>
          <a:p>
            <a:pPr marL="0" indent="0">
              <a:buNone/>
            </a:pPr>
            <a:endParaRPr lang="en-AU" dirty="0" smtClean="0"/>
          </a:p>
          <a:p>
            <a:r>
              <a:rPr lang="en-AU" dirty="0" smtClean="0"/>
              <a:t>Assigning / selling the debt</a:t>
            </a:r>
          </a:p>
          <a:p>
            <a:pPr marL="0" indent="0">
              <a:buNone/>
            </a:pPr>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21</a:t>
            </a:fld>
            <a:endParaRPr lang="en-AU" dirty="0"/>
          </a:p>
        </p:txBody>
      </p:sp>
      <p:sp>
        <p:nvSpPr>
          <p:cNvPr id="4" name="Title 3"/>
          <p:cNvSpPr>
            <a:spLocks noGrp="1"/>
          </p:cNvSpPr>
          <p:nvPr>
            <p:ph type="title"/>
          </p:nvPr>
        </p:nvSpPr>
        <p:spPr/>
        <p:txBody>
          <a:bodyPr/>
          <a:lstStyle/>
          <a:p>
            <a:r>
              <a:rPr lang="en-AU" dirty="0" smtClean="0">
                <a:solidFill>
                  <a:srgbClr val="FF0000"/>
                </a:solidFill>
              </a:rPr>
              <a:t>Alternatives</a:t>
            </a:r>
            <a:endParaRPr lang="en-AU" dirty="0">
              <a:solidFill>
                <a:srgbClr val="FF0000"/>
              </a:solidFill>
            </a:endParaRPr>
          </a:p>
        </p:txBody>
      </p:sp>
    </p:spTree>
    <p:extLst>
      <p:ext uri="{BB962C8B-B14F-4D97-AF65-F5344CB8AC3E}">
        <p14:creationId xmlns:p14="http://schemas.microsoft.com/office/powerpoint/2010/main" val="3514233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AU" altLang="en-US" sz="4000" dirty="0" smtClean="0">
                <a:latin typeface="Comic Sans MS" pitchFamily="66" charset="0"/>
              </a:rPr>
              <a:t/>
            </a:r>
            <a:br>
              <a:rPr lang="en-AU" altLang="en-US" sz="4000" dirty="0" smtClean="0">
                <a:latin typeface="Comic Sans MS" pitchFamily="66" charset="0"/>
              </a:rPr>
            </a:br>
            <a:r>
              <a:rPr lang="en-AU" altLang="en-US" sz="4000" dirty="0" smtClean="0">
                <a:latin typeface="Comic Sans MS" pitchFamily="66" charset="0"/>
              </a:rPr>
              <a:t/>
            </a:r>
            <a:br>
              <a:rPr lang="en-AU" altLang="en-US" sz="4000" dirty="0" smtClean="0">
                <a:latin typeface="Comic Sans MS" pitchFamily="66" charset="0"/>
              </a:rPr>
            </a:br>
            <a:r>
              <a:rPr lang="en-AU" altLang="en-US" dirty="0" smtClean="0">
                <a:solidFill>
                  <a:srgbClr val="FF0000"/>
                </a:solidFill>
                <a:latin typeface="+mn-lt"/>
                <a:cs typeface="Vijaya" panose="020B0604020202020204" pitchFamily="34" charset="0"/>
              </a:rPr>
              <a:t>Australian </a:t>
            </a:r>
            <a:r>
              <a:rPr lang="en-AU" altLang="en-US" dirty="0">
                <a:solidFill>
                  <a:srgbClr val="FF0000"/>
                </a:solidFill>
                <a:latin typeface="+mn-lt"/>
                <a:cs typeface="Vijaya" panose="020B0604020202020204" pitchFamily="34" charset="0"/>
              </a:rPr>
              <a:t>Consumer Law and Debt </a:t>
            </a:r>
            <a:r>
              <a:rPr lang="en-AU" altLang="en-US" dirty="0" smtClean="0">
                <a:solidFill>
                  <a:srgbClr val="FF0000"/>
                </a:solidFill>
                <a:latin typeface="+mn-lt"/>
                <a:cs typeface="Vijaya" panose="020B0604020202020204" pitchFamily="34" charset="0"/>
              </a:rPr>
              <a:t>Collection</a:t>
            </a:r>
            <a:r>
              <a:rPr lang="en-AU" altLang="en-US" sz="2000" dirty="0" smtClean="0">
                <a:latin typeface="+mn-lt"/>
              </a:rPr>
              <a:t/>
            </a:r>
            <a:br>
              <a:rPr lang="en-AU" altLang="en-US" sz="2000" dirty="0" smtClean="0">
                <a:latin typeface="+mn-lt"/>
              </a:rPr>
            </a:br>
            <a:r>
              <a:rPr lang="en-AU" altLang="en-US" sz="4000" dirty="0" smtClean="0">
                <a:latin typeface="Comic Sans MS" pitchFamily="66" charset="0"/>
              </a:rPr>
              <a:t/>
            </a:r>
            <a:br>
              <a:rPr lang="en-AU" altLang="en-US" sz="4000" dirty="0" smtClean="0">
                <a:latin typeface="Comic Sans MS" pitchFamily="66" charset="0"/>
              </a:rPr>
            </a:br>
            <a:endParaRPr lang="en-AU" altLang="en-US" sz="4000" dirty="0">
              <a:latin typeface="Comic Sans MS" pitchFamily="66" charset="0"/>
            </a:endParaRPr>
          </a:p>
        </p:txBody>
      </p:sp>
      <p:sp>
        <p:nvSpPr>
          <p:cNvPr id="168963" name="Rectangle 3"/>
          <p:cNvSpPr>
            <a:spLocks noGrp="1" noChangeArrowheads="1"/>
          </p:cNvSpPr>
          <p:nvPr>
            <p:ph type="body" idx="1"/>
          </p:nvPr>
        </p:nvSpPr>
        <p:spPr/>
        <p:txBody>
          <a:bodyPr/>
          <a:lstStyle/>
          <a:p>
            <a:r>
              <a:rPr lang="en-AU" altLang="en-US" dirty="0">
                <a:latin typeface="+mj-lt"/>
              </a:rPr>
              <a:t>Prohibition of the use of physical force, undue harassment and coercion</a:t>
            </a:r>
          </a:p>
          <a:p>
            <a:r>
              <a:rPr lang="en-AU" altLang="en-US" dirty="0">
                <a:latin typeface="+mj-lt"/>
              </a:rPr>
              <a:t>Prohibition of misleading &amp; deceptive conduct</a:t>
            </a:r>
          </a:p>
          <a:p>
            <a:r>
              <a:rPr lang="en-AU" altLang="en-US" dirty="0">
                <a:latin typeface="+mj-lt"/>
              </a:rPr>
              <a:t>Prohibition of unconscionable conduct</a:t>
            </a:r>
          </a:p>
        </p:txBody>
      </p:sp>
    </p:spTree>
    <p:extLst>
      <p:ext uri="{BB962C8B-B14F-4D97-AF65-F5344CB8AC3E}">
        <p14:creationId xmlns:p14="http://schemas.microsoft.com/office/powerpoint/2010/main" val="3132824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a:xfrm flipV="1">
            <a:off x="538163" y="7199704"/>
            <a:ext cx="6007100" cy="45719"/>
          </a:xfrm>
        </p:spPr>
        <p:txBody>
          <a:bodyPr/>
          <a:lstStyle/>
          <a:p>
            <a:endParaRPr lang="en-AU" altLang="en-US" dirty="0"/>
          </a:p>
        </p:txBody>
      </p:sp>
      <p:sp>
        <p:nvSpPr>
          <p:cNvPr id="652290" name="Rectangle 2"/>
          <p:cNvSpPr>
            <a:spLocks noGrp="1" noChangeArrowheads="1"/>
          </p:cNvSpPr>
          <p:nvPr>
            <p:ph type="title"/>
          </p:nvPr>
        </p:nvSpPr>
        <p:spPr/>
        <p:txBody>
          <a:bodyPr/>
          <a:lstStyle/>
          <a:p>
            <a:r>
              <a:rPr lang="en-AU" altLang="en-US" dirty="0" smtClean="0">
                <a:solidFill>
                  <a:srgbClr val="FF0000"/>
                </a:solidFill>
              </a:rPr>
              <a:t>Agreement </a:t>
            </a:r>
            <a:r>
              <a:rPr lang="en-AU" altLang="en-US" dirty="0">
                <a:solidFill>
                  <a:srgbClr val="FF0000"/>
                </a:solidFill>
              </a:rPr>
              <a:t>to </a:t>
            </a:r>
            <a:r>
              <a:rPr lang="en-AU" altLang="en-US" dirty="0" smtClean="0">
                <a:solidFill>
                  <a:srgbClr val="FF0000"/>
                </a:solidFill>
              </a:rPr>
              <a:t>settle</a:t>
            </a:r>
            <a:r>
              <a:rPr lang="en-AU" altLang="en-US" dirty="0" smtClean="0"/>
              <a:t/>
            </a:r>
            <a:br>
              <a:rPr lang="en-AU" altLang="en-US" dirty="0" smtClean="0"/>
            </a:br>
            <a:endParaRPr lang="en-AU" altLang="en-US" dirty="0"/>
          </a:p>
        </p:txBody>
      </p:sp>
      <p:sp>
        <p:nvSpPr>
          <p:cNvPr id="652291" name="Rectangle 3"/>
          <p:cNvSpPr>
            <a:spLocks noGrp="1" noChangeArrowheads="1"/>
          </p:cNvSpPr>
          <p:nvPr>
            <p:ph type="body" idx="1"/>
          </p:nvPr>
        </p:nvSpPr>
        <p:spPr>
          <a:xfrm>
            <a:off x="539750" y="1233488"/>
            <a:ext cx="8904288" cy="4564062"/>
          </a:xfrm>
        </p:spPr>
        <p:txBody>
          <a:bodyPr>
            <a:normAutofit/>
          </a:bodyPr>
          <a:lstStyle/>
          <a:p>
            <a:r>
              <a:rPr lang="en-AU" altLang="en-US" sz="2200" dirty="0"/>
              <a:t>When dispute resolves, reduce the terms to writing</a:t>
            </a:r>
          </a:p>
          <a:p>
            <a:r>
              <a:rPr lang="en-AU" altLang="en-US" sz="2200" dirty="0"/>
              <a:t>If dispute is subject of legal proceedings, need to prepare terms of settlement</a:t>
            </a:r>
          </a:p>
          <a:p>
            <a:r>
              <a:rPr lang="en-AU" altLang="en-US" sz="2200" dirty="0" smtClean="0"/>
              <a:t>Different </a:t>
            </a:r>
            <a:r>
              <a:rPr lang="en-AU" altLang="en-US" sz="2200" dirty="0"/>
              <a:t>considerations apply depending on whether you are acting for plaintiff or defendant. eg often, there are some subtle differences</a:t>
            </a:r>
          </a:p>
          <a:p>
            <a:pPr lvl="1"/>
            <a:r>
              <a:rPr lang="en-AU" altLang="en-US" sz="2000" dirty="0"/>
              <a:t>scope/width of release</a:t>
            </a:r>
          </a:p>
          <a:p>
            <a:pPr lvl="1"/>
            <a:r>
              <a:rPr lang="en-AU" altLang="en-US" sz="2000" dirty="0"/>
              <a:t>mutual or unilateral releases</a:t>
            </a:r>
          </a:p>
          <a:p>
            <a:pPr lvl="1"/>
            <a:r>
              <a:rPr lang="en-AU" altLang="en-US" sz="2000" dirty="0"/>
              <a:t>defendant may wish to avoid being subjected to a "judgment</a:t>
            </a:r>
            <a:r>
              <a:rPr lang="en-AU" altLang="en-US" sz="2000" dirty="0" smtClean="0"/>
              <a:t>" if they default under the deed </a:t>
            </a:r>
            <a:endParaRPr lang="en-AU" altLang="en-US" sz="2000" dirty="0"/>
          </a:p>
          <a:p>
            <a:pPr lvl="1"/>
            <a:r>
              <a:rPr lang="en-AU" altLang="en-US" sz="2000" dirty="0"/>
              <a:t>plaintiff may wish to "discontinue" proceedings, rather than having them "dismissed"</a:t>
            </a:r>
          </a:p>
        </p:txBody>
      </p:sp>
    </p:spTree>
    <p:extLst>
      <p:ext uri="{BB962C8B-B14F-4D97-AF65-F5344CB8AC3E}">
        <p14:creationId xmlns:p14="http://schemas.microsoft.com/office/powerpoint/2010/main" val="1486075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AATrainingDisclaimer"/>
          <p:cNvSpPr>
            <a:spLocks noChangeArrowheads="1"/>
          </p:cNvSpPr>
          <p:nvPr/>
        </p:nvSpPr>
        <p:spPr bwMode="auto">
          <a:xfrm>
            <a:off x="1208088" y="4221163"/>
            <a:ext cx="8247062" cy="1230312"/>
          </a:xfrm>
          <a:prstGeom prst="rect">
            <a:avLst/>
          </a:prstGeom>
          <a:noFill/>
          <a:ln w="9525">
            <a:noFill/>
            <a:miter lim="800000"/>
            <a:headEnd/>
            <a:tailEnd/>
          </a:ln>
        </p:spPr>
        <p:txBody>
          <a:bodyPr lIns="0" tIns="0" rIns="0" bIns="0">
            <a:spAutoFit/>
          </a:bodyPr>
          <a:lstStyle/>
          <a:p>
            <a:r>
              <a:rPr lang="en-AU" sz="1600" i="1">
                <a:latin typeface="Verdana" pitchFamily="34" charset="0"/>
              </a:rPr>
              <a:t>This presentation material is intended to provide a summary of the subject matter covered for training purposes only. It does not purport to be comprehensive or to render legal advice. No reader should act on the basis of any matter contained in this presentation without first obtaining specific professional advice.</a:t>
            </a:r>
          </a:p>
        </p:txBody>
      </p:sp>
      <p:sp>
        <p:nvSpPr>
          <p:cNvPr id="118786" name="AADocID"/>
          <p:cNvSpPr txBox="1">
            <a:spLocks noChangeArrowheads="1"/>
          </p:cNvSpPr>
          <p:nvPr/>
        </p:nvSpPr>
        <p:spPr bwMode="auto">
          <a:xfrm>
            <a:off x="7470775" y="6534150"/>
            <a:ext cx="1981200" cy="153988"/>
          </a:xfrm>
          <a:prstGeom prst="rect">
            <a:avLst/>
          </a:prstGeom>
          <a:noFill/>
          <a:ln w="9525">
            <a:noFill/>
            <a:miter lim="800000"/>
            <a:headEnd/>
            <a:tailEnd/>
          </a:ln>
        </p:spPr>
        <p:txBody>
          <a:bodyPr lIns="0" tIns="0" rIns="0" bIns="0">
            <a:spAutoFit/>
          </a:bodyPr>
          <a:lstStyle/>
          <a:p>
            <a:pPr algn="r"/>
            <a:r>
              <a:rPr lang="en-AU" sz="1000">
                <a:latin typeface="Verdana" pitchFamily="34" charset="0"/>
              </a:rPr>
              <a:t>220572756</a:t>
            </a:r>
          </a:p>
        </p:txBody>
      </p:sp>
      <p:sp>
        <p:nvSpPr>
          <p:cNvPr id="118788" name="Rectangle 6"/>
          <p:cNvSpPr>
            <a:spLocks noChangeArrowheads="1"/>
          </p:cNvSpPr>
          <p:nvPr/>
        </p:nvSpPr>
        <p:spPr bwMode="auto">
          <a:xfrm>
            <a:off x="2505075" y="1412875"/>
            <a:ext cx="4679950" cy="1281113"/>
          </a:xfrm>
          <a:prstGeom prst="rect">
            <a:avLst/>
          </a:prstGeom>
          <a:noFill/>
          <a:ln w="9525">
            <a:noFill/>
            <a:miter lim="800000"/>
            <a:headEnd/>
            <a:tailEnd/>
          </a:ln>
        </p:spPr>
        <p:txBody>
          <a:bodyPr>
            <a:spAutoFit/>
          </a:bodyPr>
          <a:lstStyle/>
          <a:p>
            <a:pPr algn="ctr"/>
            <a:r>
              <a:rPr lang="en-AU" sz="6000" b="1">
                <a:solidFill>
                  <a:srgbClr val="FF3300"/>
                </a:solidFill>
              </a:rPr>
              <a:t>Questions ?</a:t>
            </a:r>
            <a:r>
              <a:rPr lang="en-AU" sz="2600" b="1">
                <a:solidFill>
                  <a:srgbClr val="FF3300"/>
                </a:solidFill>
              </a:rPr>
              <a:t/>
            </a:r>
            <a:br>
              <a:rPr lang="en-AU" sz="2600" b="1">
                <a:solidFill>
                  <a:srgbClr val="FF3300"/>
                </a:solidFill>
              </a:rPr>
            </a:br>
            <a:endParaRPr lang="en-AU">
              <a:solidFill>
                <a:srgbClr val="FF3300"/>
              </a:solidFill>
            </a:endParaRPr>
          </a:p>
        </p:txBody>
      </p:sp>
    </p:spTree>
    <p:extLst>
      <p:ext uri="{BB962C8B-B14F-4D97-AF65-F5344CB8AC3E}">
        <p14:creationId xmlns:p14="http://schemas.microsoft.com/office/powerpoint/2010/main" val="1357148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0000" y="1620000"/>
            <a:ext cx="8717688" cy="5049360"/>
          </a:xfrm>
        </p:spPr>
        <p:txBody>
          <a:bodyPr>
            <a:normAutofit lnSpcReduction="10000"/>
          </a:bodyPr>
          <a:lstStyle/>
          <a:p>
            <a:r>
              <a:rPr lang="en-AU" sz="1900" dirty="0" smtClean="0"/>
              <a:t>To whom the debt is owed?</a:t>
            </a:r>
          </a:p>
          <a:p>
            <a:pPr lvl="1"/>
            <a:r>
              <a:rPr lang="en-AU" sz="1900" dirty="0" smtClean="0"/>
              <a:t>company or individual?</a:t>
            </a:r>
          </a:p>
          <a:p>
            <a:r>
              <a:rPr lang="en-AU" sz="1900" dirty="0" smtClean="0"/>
              <a:t>How much is the debt? </a:t>
            </a:r>
          </a:p>
          <a:p>
            <a:pPr marL="685350" lvl="1" indent="-285750"/>
            <a:r>
              <a:rPr lang="en-AU" sz="1900" dirty="0" smtClean="0"/>
              <a:t>important for determining the method of recovery</a:t>
            </a:r>
          </a:p>
          <a:p>
            <a:r>
              <a:rPr lang="en-AU" sz="1900" dirty="0" smtClean="0"/>
              <a:t>How did the debt arise?</a:t>
            </a:r>
          </a:p>
          <a:p>
            <a:pPr lvl="1"/>
            <a:r>
              <a:rPr lang="en-AU" sz="1900" dirty="0"/>
              <a:t>a</a:t>
            </a:r>
            <a:r>
              <a:rPr lang="en-AU" sz="1900" dirty="0" smtClean="0"/>
              <a:t>greement between two individuals (money lent)</a:t>
            </a:r>
          </a:p>
          <a:p>
            <a:pPr lvl="1"/>
            <a:r>
              <a:rPr lang="en-AU" sz="1900" dirty="0" smtClean="0"/>
              <a:t>consumer / service provider relationship</a:t>
            </a:r>
          </a:p>
          <a:p>
            <a:r>
              <a:rPr lang="en-AU" sz="1900" dirty="0" smtClean="0"/>
              <a:t>What documentation do you have in support of the debt?  </a:t>
            </a:r>
          </a:p>
          <a:p>
            <a:pPr lvl="1"/>
            <a:r>
              <a:rPr lang="en-AU" sz="1900" dirty="0" smtClean="0"/>
              <a:t>agreement – what are the terms?  If verbal, scrutinise earlier rather than later  </a:t>
            </a:r>
          </a:p>
          <a:p>
            <a:pPr lvl="1"/>
            <a:r>
              <a:rPr lang="en-AU" sz="1900" dirty="0" smtClean="0"/>
              <a:t>email / correspondence / text messages </a:t>
            </a:r>
          </a:p>
          <a:p>
            <a:r>
              <a:rPr lang="en-AU" sz="1900" dirty="0" smtClean="0"/>
              <a:t>Could there be any counterclaim or set-off raised? </a:t>
            </a:r>
          </a:p>
          <a:p>
            <a:r>
              <a:rPr lang="en-AU" sz="1900" dirty="0" smtClean="0"/>
              <a:t>Be realistic about recovery sooner rather than later</a:t>
            </a:r>
          </a:p>
          <a:p>
            <a:r>
              <a:rPr lang="en-AU" sz="1900" dirty="0" smtClean="0"/>
              <a:t>Useful searches to conduct</a:t>
            </a:r>
          </a:p>
          <a:p>
            <a:r>
              <a:rPr lang="en-AU" sz="1900" dirty="0" smtClean="0"/>
              <a:t>Is the debtor represented </a:t>
            </a:r>
          </a:p>
          <a:p>
            <a:pPr marL="0" indent="0">
              <a:buNone/>
            </a:pPr>
            <a:endParaRPr lang="en-AU" sz="1900" dirty="0" smtClean="0"/>
          </a:p>
          <a:p>
            <a:endParaRPr lang="en-AU" sz="1900" dirty="0" smtClean="0"/>
          </a:p>
          <a:p>
            <a:pPr lvl="1"/>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3</a:t>
            </a:fld>
            <a:endParaRPr lang="en-AU" dirty="0"/>
          </a:p>
        </p:txBody>
      </p:sp>
      <p:sp>
        <p:nvSpPr>
          <p:cNvPr id="4" name="Title 3"/>
          <p:cNvSpPr>
            <a:spLocks noGrp="1"/>
          </p:cNvSpPr>
          <p:nvPr>
            <p:ph type="title"/>
          </p:nvPr>
        </p:nvSpPr>
        <p:spPr/>
        <p:txBody>
          <a:bodyPr/>
          <a:lstStyle/>
          <a:p>
            <a:r>
              <a:rPr lang="en-AU" dirty="0" smtClean="0">
                <a:solidFill>
                  <a:srgbClr val="FF0000"/>
                </a:solidFill>
              </a:rPr>
              <a:t>What to consider </a:t>
            </a:r>
            <a:endParaRPr lang="en-AU" dirty="0">
              <a:solidFill>
                <a:srgbClr val="FF0000"/>
              </a:solidFill>
            </a:endParaRPr>
          </a:p>
        </p:txBody>
      </p:sp>
    </p:spTree>
    <p:extLst>
      <p:ext uri="{BB962C8B-B14F-4D97-AF65-F5344CB8AC3E}">
        <p14:creationId xmlns:p14="http://schemas.microsoft.com/office/powerpoint/2010/main" val="1752330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AU" dirty="0" smtClean="0"/>
              <a:t>Should follow attempts to contact the debtor by way of reminder.</a:t>
            </a:r>
          </a:p>
          <a:p>
            <a:r>
              <a:rPr lang="en-AU" dirty="0" smtClean="0"/>
              <a:t>If possible, letter of demand should state clearly:</a:t>
            </a:r>
          </a:p>
          <a:p>
            <a:endParaRPr lang="en-AU" dirty="0" smtClean="0"/>
          </a:p>
          <a:p>
            <a:pPr lvl="1"/>
            <a:r>
              <a:rPr lang="en-AU" dirty="0" smtClean="0"/>
              <a:t>Refer to previous correspondence </a:t>
            </a:r>
          </a:p>
          <a:p>
            <a:pPr lvl="1"/>
            <a:r>
              <a:rPr lang="en-AU" dirty="0" smtClean="0"/>
              <a:t>Set out precisely but in a summary way the debt is owed</a:t>
            </a:r>
          </a:p>
          <a:p>
            <a:pPr lvl="1"/>
            <a:r>
              <a:rPr lang="en-AU" dirty="0" smtClean="0"/>
              <a:t>How much the debt is</a:t>
            </a:r>
          </a:p>
          <a:p>
            <a:pPr lvl="1"/>
            <a:r>
              <a:rPr lang="en-AU" dirty="0" smtClean="0"/>
              <a:t>Why the debt is due and outstanding</a:t>
            </a:r>
          </a:p>
          <a:p>
            <a:pPr lvl="1"/>
            <a:r>
              <a:rPr lang="en-AU" dirty="0" smtClean="0"/>
              <a:t>A period of time for the debt to repaid (unless there are clear terms providing otherwise)</a:t>
            </a:r>
          </a:p>
          <a:p>
            <a:pPr lvl="1"/>
            <a:r>
              <a:rPr lang="en-AU" dirty="0" smtClean="0"/>
              <a:t>Consequences of not paying within the time frame and/or reservation of rights (this may vary depending on circumstances)</a:t>
            </a:r>
          </a:p>
          <a:p>
            <a:pPr lvl="1"/>
            <a:r>
              <a:rPr lang="en-AU" dirty="0" smtClean="0"/>
              <a:t>Remember, this document will end up before the Court and be evidence</a:t>
            </a:r>
          </a:p>
          <a:p>
            <a:pPr lvl="1"/>
            <a:r>
              <a:rPr lang="en-AU" dirty="0" smtClean="0"/>
              <a:t>Resist over-reaching in order to strengthen your case for summary judgment should proceedings be commenced</a:t>
            </a:r>
          </a:p>
          <a:p>
            <a:pPr lvl="1"/>
            <a:endParaRPr lang="en-AU" dirty="0" smtClean="0"/>
          </a:p>
          <a:p>
            <a:r>
              <a:rPr lang="en-AU" dirty="0" smtClean="0"/>
              <a:t>Consider enclosing relevant </a:t>
            </a:r>
            <a:r>
              <a:rPr lang="en-AU" dirty="0"/>
              <a:t>supporting </a:t>
            </a:r>
            <a:r>
              <a:rPr lang="en-AU" dirty="0" smtClean="0"/>
              <a:t>documentation</a:t>
            </a:r>
            <a:br>
              <a:rPr lang="en-AU" dirty="0" smtClean="0"/>
            </a:br>
            <a:endParaRPr lang="en-AU" dirty="0"/>
          </a:p>
          <a:p>
            <a:r>
              <a:rPr lang="en-AU" dirty="0" smtClean="0"/>
              <a:t>Keep a </a:t>
            </a:r>
            <a:r>
              <a:rPr lang="en-AU" dirty="0"/>
              <a:t>copy of the original documents and the signed letter of </a:t>
            </a:r>
            <a:r>
              <a:rPr lang="en-AU" dirty="0" smtClean="0"/>
              <a:t>demand</a:t>
            </a:r>
            <a:br>
              <a:rPr lang="en-AU" dirty="0" smtClean="0"/>
            </a:br>
            <a:endParaRPr lang="en-AU" dirty="0"/>
          </a:p>
          <a:p>
            <a:r>
              <a:rPr lang="en-AU" dirty="0" smtClean="0"/>
              <a:t>Do you have up to date address details for the debtor, consider several methods of service</a:t>
            </a:r>
            <a:endParaRPr lang="en-AU" dirty="0"/>
          </a:p>
          <a:p>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4</a:t>
            </a:fld>
            <a:endParaRPr lang="en-AU" dirty="0"/>
          </a:p>
        </p:txBody>
      </p:sp>
      <p:sp>
        <p:nvSpPr>
          <p:cNvPr id="4" name="Title 3"/>
          <p:cNvSpPr>
            <a:spLocks noGrp="1"/>
          </p:cNvSpPr>
          <p:nvPr>
            <p:ph type="title"/>
          </p:nvPr>
        </p:nvSpPr>
        <p:spPr/>
        <p:txBody>
          <a:bodyPr/>
          <a:lstStyle/>
          <a:p>
            <a:r>
              <a:rPr lang="en-AU" dirty="0" smtClean="0">
                <a:solidFill>
                  <a:srgbClr val="FF0000"/>
                </a:solidFill>
              </a:rPr>
              <a:t>Letter of Demand</a:t>
            </a:r>
            <a:r>
              <a:rPr lang="en-AU" dirty="0" smtClean="0"/>
              <a:t> </a:t>
            </a:r>
            <a:endParaRPr lang="en-AU" dirty="0"/>
          </a:p>
        </p:txBody>
      </p:sp>
    </p:spTree>
    <p:extLst>
      <p:ext uri="{BB962C8B-B14F-4D97-AF65-F5344CB8AC3E}">
        <p14:creationId xmlns:p14="http://schemas.microsoft.com/office/powerpoint/2010/main" val="166188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AU" sz="1600" dirty="0" smtClean="0">
                <a:latin typeface="+mj-lt"/>
              </a:rPr>
              <a:t>Minor debt dispute process </a:t>
            </a:r>
          </a:p>
          <a:p>
            <a:r>
              <a:rPr lang="en-AU" sz="1600" dirty="0">
                <a:latin typeface="+mj-lt"/>
              </a:rPr>
              <a:t>I</a:t>
            </a:r>
            <a:r>
              <a:rPr lang="en-AU" sz="1600" dirty="0" smtClean="0">
                <a:latin typeface="+mj-lt"/>
              </a:rPr>
              <a:t>ndividuals, businesses and traders</a:t>
            </a:r>
          </a:p>
          <a:p>
            <a:r>
              <a:rPr lang="en-AU" sz="1600" dirty="0" smtClean="0">
                <a:latin typeface="+mj-lt"/>
              </a:rPr>
              <a:t>Debt must be no more than $25,000</a:t>
            </a:r>
          </a:p>
          <a:p>
            <a:r>
              <a:rPr lang="en-AU" sz="1600" dirty="0" smtClean="0">
                <a:latin typeface="+mj-lt"/>
              </a:rPr>
              <a:t>Cause of action arose in Queensland</a:t>
            </a:r>
          </a:p>
          <a:p>
            <a:r>
              <a:rPr lang="en-AU" sz="1600" dirty="0" smtClean="0">
                <a:latin typeface="+mj-lt"/>
              </a:rPr>
              <a:t>Liquidated debt or clear terms of an agreement for money to be paid </a:t>
            </a:r>
          </a:p>
          <a:p>
            <a:pPr marL="0" indent="0">
              <a:buNone/>
            </a:pPr>
            <a:endParaRPr lang="en-AU" sz="1600" dirty="0">
              <a:latin typeface="+mj-lt"/>
            </a:endParaRPr>
          </a:p>
          <a:p>
            <a:pPr marL="0" indent="0">
              <a:buNone/>
            </a:pPr>
            <a:r>
              <a:rPr lang="en-AU" sz="1600" dirty="0" smtClean="0">
                <a:latin typeface="+mj-lt"/>
              </a:rPr>
              <a:t>Cannot use </a:t>
            </a:r>
            <a:r>
              <a:rPr lang="en-AU" sz="1600" dirty="0" err="1" smtClean="0">
                <a:latin typeface="+mj-lt"/>
              </a:rPr>
              <a:t>QCAT</a:t>
            </a:r>
            <a:r>
              <a:rPr lang="en-AU" sz="1600" dirty="0" smtClean="0">
                <a:latin typeface="+mj-lt"/>
              </a:rPr>
              <a:t> if:</a:t>
            </a:r>
          </a:p>
          <a:p>
            <a:pPr marL="0" indent="0">
              <a:buNone/>
            </a:pPr>
            <a:endParaRPr lang="en-AU" sz="1600" dirty="0">
              <a:latin typeface="+mj-lt"/>
            </a:endParaRPr>
          </a:p>
          <a:p>
            <a:r>
              <a:rPr lang="en-AU" sz="1600" dirty="0" smtClean="0">
                <a:latin typeface="+mj-lt"/>
              </a:rPr>
              <a:t>no </a:t>
            </a:r>
            <a:r>
              <a:rPr lang="en-AU" sz="1600" dirty="0">
                <a:latin typeface="+mj-lt"/>
              </a:rPr>
              <a:t>previous agreement for the money to be </a:t>
            </a:r>
            <a:r>
              <a:rPr lang="en-AU" sz="1600" dirty="0" smtClean="0">
                <a:latin typeface="+mj-lt"/>
              </a:rPr>
              <a:t>paid – eg. claims in equity</a:t>
            </a:r>
            <a:endParaRPr lang="en-AU" sz="1600" dirty="0">
              <a:latin typeface="+mj-lt"/>
            </a:endParaRPr>
          </a:p>
          <a:p>
            <a:r>
              <a:rPr lang="en-AU" sz="1600" dirty="0" smtClean="0">
                <a:latin typeface="+mj-lt"/>
              </a:rPr>
              <a:t>the </a:t>
            </a:r>
            <a:r>
              <a:rPr lang="en-AU" sz="1600" dirty="0">
                <a:latin typeface="+mj-lt"/>
              </a:rPr>
              <a:t>debt is for the repair of a defect on a motor vehicle</a:t>
            </a:r>
          </a:p>
          <a:p>
            <a:r>
              <a:rPr lang="en-AU" sz="1600" dirty="0">
                <a:latin typeface="+mj-lt"/>
              </a:rPr>
              <a:t>the debt is for damage to property caused by a motor vehicle or from the use of a motor vehicle</a:t>
            </a:r>
          </a:p>
          <a:p>
            <a:r>
              <a:rPr lang="en-AU" sz="1600" dirty="0" smtClean="0">
                <a:latin typeface="+mj-lt"/>
              </a:rPr>
              <a:t>unpaid </a:t>
            </a:r>
            <a:r>
              <a:rPr lang="en-AU" sz="1600" dirty="0">
                <a:latin typeface="+mj-lt"/>
              </a:rPr>
              <a:t>wages covered under the </a:t>
            </a:r>
            <a:r>
              <a:rPr lang="en-AU" sz="1600" i="1" dirty="0">
                <a:latin typeface="+mj-lt"/>
              </a:rPr>
              <a:t>Fair Work Act</a:t>
            </a:r>
            <a:r>
              <a:rPr lang="en-AU" sz="1600" dirty="0" smtClean="0">
                <a:latin typeface="+mj-lt"/>
              </a:rPr>
              <a:t>.</a:t>
            </a:r>
          </a:p>
          <a:p>
            <a:endParaRPr lang="en-AU" sz="1600" dirty="0">
              <a:latin typeface="+mj-lt"/>
            </a:endParaRPr>
          </a:p>
          <a:p>
            <a:r>
              <a:rPr lang="en-AU" sz="1600" dirty="0" err="1" smtClean="0">
                <a:latin typeface="+mj-lt"/>
              </a:rPr>
              <a:t>QCAT</a:t>
            </a:r>
            <a:r>
              <a:rPr lang="en-AU" sz="1600" dirty="0" smtClean="0">
                <a:latin typeface="+mj-lt"/>
              </a:rPr>
              <a:t> can be unpredictable – better for straight forward disputes</a:t>
            </a:r>
            <a:endParaRPr lang="en-AU" sz="1600" dirty="0">
              <a:latin typeface="+mj-lt"/>
            </a:endParaRPr>
          </a:p>
          <a:p>
            <a:pPr marL="0" indent="0">
              <a:buNone/>
            </a:pPr>
            <a:endParaRPr lang="en-AU" dirty="0" smtClean="0"/>
          </a:p>
          <a:p>
            <a:pPr marL="0" indent="0">
              <a:buNone/>
            </a:pPr>
            <a:endParaRPr lang="en-AU" dirty="0"/>
          </a:p>
          <a:p>
            <a:pPr marL="0" indent="0">
              <a:buNone/>
            </a:pPr>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5</a:t>
            </a:fld>
            <a:endParaRPr lang="en-AU" dirty="0"/>
          </a:p>
        </p:txBody>
      </p:sp>
      <p:sp>
        <p:nvSpPr>
          <p:cNvPr id="4" name="Title 3"/>
          <p:cNvSpPr>
            <a:spLocks noGrp="1"/>
          </p:cNvSpPr>
          <p:nvPr>
            <p:ph type="title"/>
          </p:nvPr>
        </p:nvSpPr>
        <p:spPr/>
        <p:txBody>
          <a:bodyPr/>
          <a:lstStyle/>
          <a:p>
            <a:r>
              <a:rPr lang="en-AU" dirty="0" smtClean="0">
                <a:solidFill>
                  <a:srgbClr val="FF0000"/>
                </a:solidFill>
              </a:rPr>
              <a:t>Commencing Proceedings  - </a:t>
            </a:r>
            <a:r>
              <a:rPr lang="en-AU" dirty="0" err="1" smtClean="0">
                <a:solidFill>
                  <a:srgbClr val="FF0000"/>
                </a:solidFill>
              </a:rPr>
              <a:t>QCAT</a:t>
            </a:r>
            <a:endParaRPr lang="en-AU" dirty="0">
              <a:solidFill>
                <a:srgbClr val="FF0000"/>
              </a:solidFill>
            </a:endParaRPr>
          </a:p>
        </p:txBody>
      </p:sp>
    </p:spTree>
    <p:extLst>
      <p:ext uri="{BB962C8B-B14F-4D97-AF65-F5344CB8AC3E}">
        <p14:creationId xmlns:p14="http://schemas.microsoft.com/office/powerpoint/2010/main" val="844115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Application</a:t>
            </a:r>
          </a:p>
          <a:p>
            <a:r>
              <a:rPr lang="en-AU" dirty="0" smtClean="0"/>
              <a:t>Response within 28 days</a:t>
            </a:r>
          </a:p>
          <a:p>
            <a:r>
              <a:rPr lang="en-AU" dirty="0"/>
              <a:t>N</a:t>
            </a:r>
            <a:r>
              <a:rPr lang="en-AU" dirty="0" smtClean="0"/>
              <a:t>otice </a:t>
            </a:r>
            <a:r>
              <a:rPr lang="en-AU" dirty="0"/>
              <a:t>to </a:t>
            </a:r>
            <a:r>
              <a:rPr lang="en-AU" dirty="0" smtClean="0"/>
              <a:t>attend mediation</a:t>
            </a:r>
          </a:p>
          <a:p>
            <a:r>
              <a:rPr lang="en-AU" dirty="0" smtClean="0"/>
              <a:t>Hearing</a:t>
            </a:r>
          </a:p>
          <a:p>
            <a:r>
              <a:rPr lang="en-AU" dirty="0" smtClean="0"/>
              <a:t>Appeal </a:t>
            </a:r>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6</a:t>
            </a:fld>
            <a:endParaRPr lang="en-AU" dirty="0"/>
          </a:p>
        </p:txBody>
      </p:sp>
      <p:sp>
        <p:nvSpPr>
          <p:cNvPr id="4" name="Title 3"/>
          <p:cNvSpPr>
            <a:spLocks noGrp="1"/>
          </p:cNvSpPr>
          <p:nvPr>
            <p:ph type="title"/>
          </p:nvPr>
        </p:nvSpPr>
        <p:spPr/>
        <p:txBody>
          <a:bodyPr/>
          <a:lstStyle/>
          <a:p>
            <a:r>
              <a:rPr lang="en-AU" dirty="0" err="1" smtClean="0">
                <a:solidFill>
                  <a:srgbClr val="FF0000"/>
                </a:solidFill>
              </a:rPr>
              <a:t>QCAT</a:t>
            </a:r>
            <a:r>
              <a:rPr lang="en-AU" dirty="0" smtClean="0">
                <a:solidFill>
                  <a:srgbClr val="FF0000"/>
                </a:solidFill>
              </a:rPr>
              <a:t> - continued</a:t>
            </a:r>
            <a:endParaRPr lang="en-AU" dirty="0">
              <a:solidFill>
                <a:srgbClr val="FF0000"/>
              </a:solidFill>
            </a:endParaRPr>
          </a:p>
        </p:txBody>
      </p:sp>
    </p:spTree>
    <p:extLst>
      <p:ext uri="{BB962C8B-B14F-4D97-AF65-F5344CB8AC3E}">
        <p14:creationId xmlns:p14="http://schemas.microsoft.com/office/powerpoint/2010/main" val="2509102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Magistrates </a:t>
            </a:r>
            <a:r>
              <a:rPr lang="en-AU" dirty="0"/>
              <a:t>Court can issue a claim </a:t>
            </a:r>
            <a:r>
              <a:rPr lang="en-AU" dirty="0" smtClean="0"/>
              <a:t>to recover a debt up </a:t>
            </a:r>
            <a:r>
              <a:rPr lang="en-AU" dirty="0"/>
              <a:t>to $</a:t>
            </a:r>
            <a:r>
              <a:rPr lang="en-AU" dirty="0" smtClean="0"/>
              <a:t>150,000 </a:t>
            </a:r>
            <a:endParaRPr lang="en-AU" dirty="0"/>
          </a:p>
          <a:p>
            <a:r>
              <a:rPr lang="en-AU" dirty="0" smtClean="0"/>
              <a:t>Can address claims where the amount of money is unknown eg. damages for </a:t>
            </a:r>
            <a:r>
              <a:rPr lang="en-AU" dirty="0"/>
              <a:t>breach of </a:t>
            </a:r>
            <a:r>
              <a:rPr lang="en-AU" dirty="0" smtClean="0"/>
              <a:t>contract</a:t>
            </a:r>
          </a:p>
          <a:p>
            <a:r>
              <a:rPr lang="en-AU" dirty="0" smtClean="0"/>
              <a:t>Proceeding commenced by way of claim and statement of claim</a:t>
            </a:r>
          </a:p>
          <a:p>
            <a:r>
              <a:rPr lang="en-AU" dirty="0" smtClean="0"/>
              <a:t>Be aware of sliding court fees scale </a:t>
            </a:r>
          </a:p>
          <a:p>
            <a:r>
              <a:rPr lang="en-AU" dirty="0" smtClean="0"/>
              <a:t>For more complex declaratory relief, consider District or Supreme Court </a:t>
            </a:r>
          </a:p>
          <a:p>
            <a:endParaRPr lang="en-AU" dirty="0" smtClean="0"/>
          </a:p>
          <a:p>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7</a:t>
            </a:fld>
            <a:endParaRPr lang="en-AU" dirty="0"/>
          </a:p>
        </p:txBody>
      </p:sp>
      <p:sp>
        <p:nvSpPr>
          <p:cNvPr id="4" name="Title 3"/>
          <p:cNvSpPr>
            <a:spLocks noGrp="1"/>
          </p:cNvSpPr>
          <p:nvPr>
            <p:ph type="title"/>
          </p:nvPr>
        </p:nvSpPr>
        <p:spPr/>
        <p:txBody>
          <a:bodyPr/>
          <a:lstStyle/>
          <a:p>
            <a:r>
              <a:rPr lang="en-AU" dirty="0" smtClean="0">
                <a:solidFill>
                  <a:srgbClr val="FF0000"/>
                </a:solidFill>
              </a:rPr>
              <a:t>Commencing Proceedings – Magistrates Court </a:t>
            </a:r>
            <a:endParaRPr lang="en-AU" dirty="0">
              <a:solidFill>
                <a:srgbClr val="FF0000"/>
              </a:solidFill>
            </a:endParaRPr>
          </a:p>
        </p:txBody>
      </p:sp>
    </p:spTree>
    <p:extLst>
      <p:ext uri="{BB962C8B-B14F-4D97-AF65-F5344CB8AC3E}">
        <p14:creationId xmlns:p14="http://schemas.microsoft.com/office/powerpoint/2010/main" val="301449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Defence filed?</a:t>
            </a:r>
          </a:p>
          <a:p>
            <a:r>
              <a:rPr lang="en-AU" dirty="0" smtClean="0"/>
              <a:t>Default Judgment</a:t>
            </a:r>
          </a:p>
          <a:p>
            <a:r>
              <a:rPr lang="en-AU" dirty="0" smtClean="0"/>
              <a:t>Summary judgment</a:t>
            </a:r>
          </a:p>
          <a:p>
            <a:r>
              <a:rPr lang="en-AU" dirty="0" smtClean="0"/>
              <a:t>Strike out </a:t>
            </a:r>
          </a:p>
          <a:p>
            <a:endParaRPr lang="en-AU" dirty="0" smtClean="0"/>
          </a:p>
          <a:p>
            <a:r>
              <a:rPr lang="en-AU" dirty="0" smtClean="0"/>
              <a:t>Reply </a:t>
            </a:r>
          </a:p>
          <a:p>
            <a:r>
              <a:rPr lang="en-AU" dirty="0" smtClean="0"/>
              <a:t>Directions Hearing</a:t>
            </a:r>
          </a:p>
          <a:p>
            <a:r>
              <a:rPr lang="en-AU" dirty="0" smtClean="0"/>
              <a:t>Mediation</a:t>
            </a:r>
          </a:p>
          <a:p>
            <a:pPr marL="0" indent="0">
              <a:buNone/>
            </a:pPr>
            <a:endParaRPr lang="en-AU" dirty="0" smtClean="0"/>
          </a:p>
          <a:p>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8</a:t>
            </a:fld>
            <a:endParaRPr lang="en-AU" dirty="0"/>
          </a:p>
        </p:txBody>
      </p:sp>
      <p:sp>
        <p:nvSpPr>
          <p:cNvPr id="4" name="Title 3"/>
          <p:cNvSpPr>
            <a:spLocks noGrp="1"/>
          </p:cNvSpPr>
          <p:nvPr>
            <p:ph type="title"/>
          </p:nvPr>
        </p:nvSpPr>
        <p:spPr/>
        <p:txBody>
          <a:bodyPr/>
          <a:lstStyle/>
          <a:p>
            <a:r>
              <a:rPr lang="en-AU" dirty="0" smtClean="0">
                <a:solidFill>
                  <a:srgbClr val="FF0000"/>
                </a:solidFill>
              </a:rPr>
              <a:t>How will the debtor respond?</a:t>
            </a:r>
            <a:endParaRPr lang="en-AU" dirty="0">
              <a:solidFill>
                <a:srgbClr val="FF0000"/>
              </a:solidFill>
            </a:endParaRPr>
          </a:p>
        </p:txBody>
      </p:sp>
    </p:spTree>
    <p:extLst>
      <p:ext uri="{BB962C8B-B14F-4D97-AF65-F5344CB8AC3E}">
        <p14:creationId xmlns:p14="http://schemas.microsoft.com/office/powerpoint/2010/main" val="464120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Re-do searches</a:t>
            </a:r>
          </a:p>
          <a:p>
            <a:r>
              <a:rPr lang="en-AU" dirty="0" smtClean="0"/>
              <a:t>Enforcement hearings</a:t>
            </a:r>
          </a:p>
          <a:p>
            <a:r>
              <a:rPr lang="en-AU" dirty="0" smtClean="0"/>
              <a:t>Enforcement warrants</a:t>
            </a:r>
          </a:p>
          <a:p>
            <a:r>
              <a:rPr lang="en-AU" dirty="0" smtClean="0"/>
              <a:t>Sale and seizure of property  / garnishee of wages </a:t>
            </a:r>
          </a:p>
          <a:p>
            <a:r>
              <a:rPr lang="en-AU" dirty="0" smtClean="0"/>
              <a:t>Bankruptcy notices and statutory demands – more about those later </a:t>
            </a:r>
            <a:endParaRPr lang="en-AU" dirty="0"/>
          </a:p>
        </p:txBody>
      </p:sp>
      <p:sp>
        <p:nvSpPr>
          <p:cNvPr id="3" name="Slide Number Placeholder 2"/>
          <p:cNvSpPr>
            <a:spLocks noGrp="1"/>
          </p:cNvSpPr>
          <p:nvPr>
            <p:ph type="sldNum" sz="quarter" idx="11"/>
          </p:nvPr>
        </p:nvSpPr>
        <p:spPr/>
        <p:txBody>
          <a:bodyPr/>
          <a:lstStyle/>
          <a:p>
            <a:fld id="{DAD01F7F-BAF6-49AC-BE15-298EE18137FB}" type="slidenum">
              <a:rPr lang="en-AU" smtClean="0"/>
              <a:pPr/>
              <a:t>9</a:t>
            </a:fld>
            <a:endParaRPr lang="en-AU" dirty="0"/>
          </a:p>
        </p:txBody>
      </p:sp>
      <p:sp>
        <p:nvSpPr>
          <p:cNvPr id="4" name="Title 3"/>
          <p:cNvSpPr>
            <a:spLocks noGrp="1"/>
          </p:cNvSpPr>
          <p:nvPr>
            <p:ph type="title"/>
          </p:nvPr>
        </p:nvSpPr>
        <p:spPr/>
        <p:txBody>
          <a:bodyPr/>
          <a:lstStyle/>
          <a:p>
            <a:r>
              <a:rPr lang="en-AU" dirty="0" smtClean="0">
                <a:solidFill>
                  <a:srgbClr val="FF0000"/>
                </a:solidFill>
              </a:rPr>
              <a:t>Enforcing a judgment</a:t>
            </a:r>
            <a:endParaRPr lang="en-AU" dirty="0">
              <a:solidFill>
                <a:srgbClr val="FF0000"/>
              </a:solidFill>
            </a:endParaRPr>
          </a:p>
        </p:txBody>
      </p:sp>
    </p:spTree>
    <p:extLst>
      <p:ext uri="{BB962C8B-B14F-4D97-AF65-F5344CB8AC3E}">
        <p14:creationId xmlns:p14="http://schemas.microsoft.com/office/powerpoint/2010/main" val="57434718"/>
      </p:ext>
    </p:extLst>
  </p:cSld>
  <p:clrMapOvr>
    <a:masterClrMapping/>
  </p:clrMapOvr>
</p:sld>
</file>

<file path=ppt/theme/theme1.xml><?xml version="1.0" encoding="utf-8"?>
<a:theme xmlns:a="http://schemas.openxmlformats.org/drawingml/2006/main" name="Ashurst Fuchsia">
  <a:themeElements>
    <a:clrScheme name="Fushia">
      <a:dk1>
        <a:sysClr val="windowText" lastClr="000000"/>
      </a:dk1>
      <a:lt1>
        <a:sysClr val="window" lastClr="FFFFFF"/>
      </a:lt1>
      <a:dk2>
        <a:srgbClr val="7F1183"/>
      </a:dk2>
      <a:lt2>
        <a:srgbClr val="000000"/>
      </a:lt2>
      <a:accent1>
        <a:srgbClr val="7F1183"/>
      </a:accent1>
      <a:accent2>
        <a:srgbClr val="99CCFF"/>
      </a:accent2>
      <a:accent3>
        <a:srgbClr val="FFFFFF"/>
      </a:accent3>
      <a:accent4>
        <a:srgbClr val="000000"/>
      </a:accent4>
      <a:accent5>
        <a:srgbClr val="956582"/>
      </a:accent5>
      <a:accent6>
        <a:srgbClr val="8AB9E7"/>
      </a:accent6>
      <a:hlink>
        <a:srgbClr val="120C80"/>
      </a:hlink>
      <a:folHlink>
        <a:srgbClr val="956582"/>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Ashurst Multi 2">
  <a:themeElements>
    <a:clrScheme name="Multi 2">
      <a:dk1>
        <a:sysClr val="windowText" lastClr="000000"/>
      </a:dk1>
      <a:lt1>
        <a:sysClr val="window" lastClr="FFFFFF"/>
      </a:lt1>
      <a:dk2>
        <a:srgbClr val="E57A05"/>
      </a:dk2>
      <a:lt2>
        <a:srgbClr val="000000"/>
      </a:lt2>
      <a:accent1>
        <a:srgbClr val="E57A05"/>
      </a:accent1>
      <a:accent2>
        <a:srgbClr val="7F1183"/>
      </a:accent2>
      <a:accent3>
        <a:srgbClr val="FFFFFF"/>
      </a:accent3>
      <a:accent4>
        <a:srgbClr val="000000"/>
      </a:accent4>
      <a:accent5>
        <a:srgbClr val="708109"/>
      </a:accent5>
      <a:accent6>
        <a:srgbClr val="720E76"/>
      </a:accent6>
      <a:hlink>
        <a:srgbClr val="F0AF00"/>
      </a:hlink>
      <a:folHlink>
        <a:srgbClr val="708109"/>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Ashurst Multi 3">
  <a:themeElements>
    <a:clrScheme name="Multi 3">
      <a:dk1>
        <a:sysClr val="windowText" lastClr="000000"/>
      </a:dk1>
      <a:lt1>
        <a:sysClr val="window" lastClr="FFFFFF"/>
      </a:lt1>
      <a:dk2>
        <a:srgbClr val="7F1183"/>
      </a:dk2>
      <a:lt2>
        <a:srgbClr val="000000"/>
      </a:lt2>
      <a:accent1>
        <a:srgbClr val="7F1183"/>
      </a:accent1>
      <a:accent2>
        <a:srgbClr val="120C80"/>
      </a:accent2>
      <a:accent3>
        <a:srgbClr val="FFFFFF"/>
      </a:accent3>
      <a:accent4>
        <a:srgbClr val="000000"/>
      </a:accent4>
      <a:accent5>
        <a:srgbClr val="8674A0"/>
      </a:accent5>
      <a:accent6>
        <a:srgbClr val="0F0A73"/>
      </a:accent6>
      <a:hlink>
        <a:srgbClr val="99CCFF"/>
      </a:hlink>
      <a:folHlink>
        <a:srgbClr val="8674A0"/>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Fushia">
      <a:dk1>
        <a:sysClr val="windowText" lastClr="000000"/>
      </a:dk1>
      <a:lt1>
        <a:sysClr val="window" lastClr="FFFFFF"/>
      </a:lt1>
      <a:dk2>
        <a:srgbClr val="7F1183"/>
      </a:dk2>
      <a:lt2>
        <a:srgbClr val="000000"/>
      </a:lt2>
      <a:accent1>
        <a:srgbClr val="7F1183"/>
      </a:accent1>
      <a:accent2>
        <a:srgbClr val="99CCFF"/>
      </a:accent2>
      <a:accent3>
        <a:srgbClr val="FFFFFF"/>
      </a:accent3>
      <a:accent4>
        <a:srgbClr val="000000"/>
      </a:accent4>
      <a:accent5>
        <a:srgbClr val="956582"/>
      </a:accent5>
      <a:accent6>
        <a:srgbClr val="8AB9E7"/>
      </a:accent6>
      <a:hlink>
        <a:srgbClr val="120C80"/>
      </a:hlink>
      <a:folHlink>
        <a:srgbClr val="956582"/>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Fushia">
      <a:dk1>
        <a:sysClr val="windowText" lastClr="000000"/>
      </a:dk1>
      <a:lt1>
        <a:sysClr val="window" lastClr="FFFFFF"/>
      </a:lt1>
      <a:dk2>
        <a:srgbClr val="7F1183"/>
      </a:dk2>
      <a:lt2>
        <a:srgbClr val="000000"/>
      </a:lt2>
      <a:accent1>
        <a:srgbClr val="7F1183"/>
      </a:accent1>
      <a:accent2>
        <a:srgbClr val="99CCFF"/>
      </a:accent2>
      <a:accent3>
        <a:srgbClr val="FFFFFF"/>
      </a:accent3>
      <a:accent4>
        <a:srgbClr val="000000"/>
      </a:accent4>
      <a:accent5>
        <a:srgbClr val="956582"/>
      </a:accent5>
      <a:accent6>
        <a:srgbClr val="8AB9E7"/>
      </a:accent6>
      <a:hlink>
        <a:srgbClr val="120C80"/>
      </a:hlink>
      <a:folHlink>
        <a:srgbClr val="956582"/>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hurst Rust">
  <a:themeElements>
    <a:clrScheme name="Rust">
      <a:dk1>
        <a:sysClr val="windowText" lastClr="000000"/>
      </a:dk1>
      <a:lt1>
        <a:sysClr val="window" lastClr="FFFFFF"/>
      </a:lt1>
      <a:dk2>
        <a:srgbClr val="D97405"/>
      </a:dk2>
      <a:lt2>
        <a:srgbClr val="000000"/>
      </a:lt2>
      <a:accent1>
        <a:srgbClr val="D97405"/>
      </a:accent1>
      <a:accent2>
        <a:srgbClr val="F0AF00"/>
      </a:accent2>
      <a:accent3>
        <a:srgbClr val="FFFFFF"/>
      </a:accent3>
      <a:accent4>
        <a:srgbClr val="000000"/>
      </a:accent4>
      <a:accent5>
        <a:srgbClr val="754937"/>
      </a:accent5>
      <a:accent6>
        <a:srgbClr val="D99E00"/>
      </a:accent6>
      <a:hlink>
        <a:srgbClr val="CF3535"/>
      </a:hlink>
      <a:folHlink>
        <a:srgbClr val="754937"/>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shurst Teal">
  <a:themeElements>
    <a:clrScheme name="Teal">
      <a:dk1>
        <a:sysClr val="windowText" lastClr="000000"/>
      </a:dk1>
      <a:lt1>
        <a:sysClr val="window" lastClr="FFFFFF"/>
      </a:lt1>
      <a:dk2>
        <a:srgbClr val="0F7C7F"/>
      </a:dk2>
      <a:lt2>
        <a:srgbClr val="000000"/>
      </a:lt2>
      <a:accent1>
        <a:srgbClr val="0F7C7F"/>
      </a:accent1>
      <a:accent2>
        <a:srgbClr val="F0AF00"/>
      </a:accent2>
      <a:accent3>
        <a:srgbClr val="FFFFFF"/>
      </a:accent3>
      <a:accent4>
        <a:srgbClr val="000000"/>
      </a:accent4>
      <a:accent5>
        <a:srgbClr val="5F5F5F"/>
      </a:accent5>
      <a:accent6>
        <a:srgbClr val="D99E00"/>
      </a:accent6>
      <a:hlink>
        <a:srgbClr val="99CCFF"/>
      </a:hlink>
      <a:folHlink>
        <a:srgbClr val="5F5F5F"/>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Ashurst Red">
  <a:themeElements>
    <a:clrScheme name="Red">
      <a:dk1>
        <a:sysClr val="windowText" lastClr="000000"/>
      </a:dk1>
      <a:lt1>
        <a:sysClr val="window" lastClr="FFFFFF"/>
      </a:lt1>
      <a:dk2>
        <a:srgbClr val="D12901"/>
      </a:dk2>
      <a:lt2>
        <a:srgbClr val="000000"/>
      </a:lt2>
      <a:accent1>
        <a:srgbClr val="000000"/>
      </a:accent1>
      <a:accent2>
        <a:srgbClr val="D12901"/>
      </a:accent2>
      <a:accent3>
        <a:srgbClr val="FFFFFF"/>
      </a:accent3>
      <a:accent4>
        <a:srgbClr val="000000"/>
      </a:accent4>
      <a:accent5>
        <a:srgbClr val="CD9933"/>
      </a:accent5>
      <a:accent6>
        <a:srgbClr val="BD2401"/>
      </a:accent6>
      <a:hlink>
        <a:srgbClr val="FFCC00"/>
      </a:hlink>
      <a:folHlink>
        <a:srgbClr val="CD9933"/>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Ashurst Dark Blue">
  <a:themeElements>
    <a:clrScheme name="Blue">
      <a:dk1>
        <a:sysClr val="windowText" lastClr="000000"/>
      </a:dk1>
      <a:lt1>
        <a:sysClr val="window" lastClr="FFFFFF"/>
      </a:lt1>
      <a:dk2>
        <a:srgbClr val="120C80"/>
      </a:dk2>
      <a:lt2>
        <a:srgbClr val="000000"/>
      </a:lt2>
      <a:accent1>
        <a:srgbClr val="120C80"/>
      </a:accent1>
      <a:accent2>
        <a:srgbClr val="99CCFF"/>
      </a:accent2>
      <a:accent3>
        <a:srgbClr val="FFFFFF"/>
      </a:accent3>
      <a:accent4>
        <a:srgbClr val="000000"/>
      </a:accent4>
      <a:accent5>
        <a:srgbClr val="906E96"/>
      </a:accent5>
      <a:accent6>
        <a:srgbClr val="8AB9E7"/>
      </a:accent6>
      <a:hlink>
        <a:srgbClr val="9631BF"/>
      </a:hlink>
      <a:folHlink>
        <a:srgbClr val="906E96"/>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Ashurst Light Blue">
  <a:themeElements>
    <a:clrScheme name="Blue">
      <a:dk1>
        <a:sysClr val="windowText" lastClr="000000"/>
      </a:dk1>
      <a:lt1>
        <a:sysClr val="window" lastClr="FFFFFF"/>
      </a:lt1>
      <a:dk2>
        <a:srgbClr val="120C80"/>
      </a:dk2>
      <a:lt2>
        <a:srgbClr val="000000"/>
      </a:lt2>
      <a:accent1>
        <a:srgbClr val="120C80"/>
      </a:accent1>
      <a:accent2>
        <a:srgbClr val="99CCFF"/>
      </a:accent2>
      <a:accent3>
        <a:srgbClr val="FFFFFF"/>
      </a:accent3>
      <a:accent4>
        <a:srgbClr val="000000"/>
      </a:accent4>
      <a:accent5>
        <a:srgbClr val="906E96"/>
      </a:accent5>
      <a:accent6>
        <a:srgbClr val="8AB9E7"/>
      </a:accent6>
      <a:hlink>
        <a:srgbClr val="9631BF"/>
      </a:hlink>
      <a:folHlink>
        <a:srgbClr val="906E96"/>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Ashurst Moss">
  <a:themeElements>
    <a:clrScheme name="Moss">
      <a:dk1>
        <a:sysClr val="windowText" lastClr="000000"/>
      </a:dk1>
      <a:lt1>
        <a:sysClr val="window" lastClr="FFFFFF"/>
      </a:lt1>
      <a:dk2>
        <a:srgbClr val="577B0F"/>
      </a:dk2>
      <a:lt2>
        <a:srgbClr val="000000"/>
      </a:lt2>
      <a:accent1>
        <a:srgbClr val="577B0F"/>
      </a:accent1>
      <a:accent2>
        <a:srgbClr val="FFCC00"/>
      </a:accent2>
      <a:accent3>
        <a:srgbClr val="FFFFFF"/>
      </a:accent3>
      <a:accent4>
        <a:srgbClr val="000000"/>
      </a:accent4>
      <a:accent5>
        <a:srgbClr val="808000"/>
      </a:accent5>
      <a:accent6>
        <a:srgbClr val="E7B900"/>
      </a:accent6>
      <a:hlink>
        <a:srgbClr val="009900"/>
      </a:hlink>
      <a:folHlink>
        <a:srgbClr val="808000"/>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Ashurst Mustard">
  <a:themeElements>
    <a:clrScheme name="Mustard">
      <a:dk1>
        <a:sysClr val="windowText" lastClr="000000"/>
      </a:dk1>
      <a:lt1>
        <a:sysClr val="window" lastClr="FFFFFF"/>
      </a:lt1>
      <a:dk2>
        <a:srgbClr val="F0AF00"/>
      </a:dk2>
      <a:lt2>
        <a:srgbClr val="000000"/>
      </a:lt2>
      <a:accent1>
        <a:srgbClr val="F0AF00"/>
      </a:accent1>
      <a:accent2>
        <a:srgbClr val="FF9900"/>
      </a:accent2>
      <a:accent3>
        <a:srgbClr val="FFFFFF"/>
      </a:accent3>
      <a:accent4>
        <a:srgbClr val="000000"/>
      </a:accent4>
      <a:accent5>
        <a:srgbClr val="753F3F"/>
      </a:accent5>
      <a:accent6>
        <a:srgbClr val="E78A00"/>
      </a:accent6>
      <a:hlink>
        <a:srgbClr val="D31D1D"/>
      </a:hlink>
      <a:folHlink>
        <a:srgbClr val="753F3F"/>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Ashurst Multi 1">
  <a:themeElements>
    <a:clrScheme name="Multi 1">
      <a:dk1>
        <a:sysClr val="windowText" lastClr="000000"/>
      </a:dk1>
      <a:lt1>
        <a:sysClr val="window" lastClr="FFFFFF"/>
      </a:lt1>
      <a:dk2>
        <a:srgbClr val="CF3535"/>
      </a:dk2>
      <a:lt2>
        <a:srgbClr val="000000"/>
      </a:lt2>
      <a:accent1>
        <a:srgbClr val="CF3535"/>
      </a:accent1>
      <a:accent2>
        <a:srgbClr val="7F1183"/>
      </a:accent2>
      <a:accent3>
        <a:srgbClr val="FFFFFF"/>
      </a:accent3>
      <a:accent4>
        <a:srgbClr val="000000"/>
      </a:accent4>
      <a:accent5>
        <a:srgbClr val="F0AF00"/>
      </a:accent5>
      <a:accent6>
        <a:srgbClr val="720E76"/>
      </a:accent6>
      <a:hlink>
        <a:srgbClr val="708109"/>
      </a:hlink>
      <a:folHlink>
        <a:srgbClr val="F0AF00"/>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1325</Words>
  <Application>Microsoft Office PowerPoint</Application>
  <PresentationFormat>A4 Paper (210x297 mm)</PresentationFormat>
  <Paragraphs>235</Paragraphs>
  <Slides>24</Slides>
  <Notes>0</Notes>
  <HiddenSlides>0</HiddenSlides>
  <MMClips>0</MMClips>
  <ScaleCrop>false</ScaleCrop>
  <HeadingPairs>
    <vt:vector size="4" baseType="variant">
      <vt:variant>
        <vt:lpstr>Theme</vt:lpstr>
      </vt:variant>
      <vt:variant>
        <vt:i4>11</vt:i4>
      </vt:variant>
      <vt:variant>
        <vt:lpstr>Slide Titles</vt:lpstr>
      </vt:variant>
      <vt:variant>
        <vt:i4>24</vt:i4>
      </vt:variant>
    </vt:vector>
  </HeadingPairs>
  <TitlesOfParts>
    <vt:vector size="35" baseType="lpstr">
      <vt:lpstr>Ashurst Fuchsia</vt:lpstr>
      <vt:lpstr>Ashurst Rust</vt:lpstr>
      <vt:lpstr>Ashurst Teal</vt:lpstr>
      <vt:lpstr>Ashurst Red</vt:lpstr>
      <vt:lpstr>Ashurst Dark Blue</vt:lpstr>
      <vt:lpstr>Ashurst Light Blue</vt:lpstr>
      <vt:lpstr>Ashurst Moss</vt:lpstr>
      <vt:lpstr>Ashurst Mustard</vt:lpstr>
      <vt:lpstr>Ashurst Multi 1</vt:lpstr>
      <vt:lpstr>Ashurst Multi 2</vt:lpstr>
      <vt:lpstr>Ashurst Multi 3</vt:lpstr>
      <vt:lpstr>Helping Clients Recover Debts Community Legal Queensland</vt:lpstr>
      <vt:lpstr>What we will cover?</vt:lpstr>
      <vt:lpstr>What to consider </vt:lpstr>
      <vt:lpstr>Letter of Demand </vt:lpstr>
      <vt:lpstr>Commencing Proceedings  - QCAT</vt:lpstr>
      <vt:lpstr>QCAT - continued</vt:lpstr>
      <vt:lpstr>Commencing Proceedings – Magistrates Court </vt:lpstr>
      <vt:lpstr>How will the debtor respond?</vt:lpstr>
      <vt:lpstr>Enforcing a judgment</vt:lpstr>
      <vt:lpstr>Statutory Demands</vt:lpstr>
      <vt:lpstr>Key Points</vt:lpstr>
      <vt:lpstr>Tips for completing statutory demand </vt:lpstr>
      <vt:lpstr>Service</vt:lpstr>
      <vt:lpstr>How will the debtor respond?</vt:lpstr>
      <vt:lpstr>PowerPoint Presentation</vt:lpstr>
      <vt:lpstr>Outline – Bankruptcy Notices</vt:lpstr>
      <vt:lpstr>Key Points</vt:lpstr>
      <vt:lpstr>Service</vt:lpstr>
      <vt:lpstr>How will the debtor respond? </vt:lpstr>
      <vt:lpstr>PowerPoint Presentation</vt:lpstr>
      <vt:lpstr>Alternatives</vt:lpstr>
      <vt:lpstr>  Australian Consumer Law and Debt Collection  </vt:lpstr>
      <vt:lpstr>Agreement to settle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