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265" r:id="rId4"/>
    <p:sldId id="270" r:id="rId5"/>
    <p:sldId id="272" r:id="rId6"/>
    <p:sldId id="273" r:id="rId7"/>
    <p:sldId id="279" r:id="rId8"/>
    <p:sldId id="280" r:id="rId9"/>
    <p:sldId id="274" r:id="rId10"/>
    <p:sldId id="275" r:id="rId11"/>
    <p:sldId id="277" r:id="rId12"/>
    <p:sldId id="281" r:id="rId13"/>
    <p:sldId id="286" r:id="rId14"/>
    <p:sldId id="287" r:id="rId15"/>
    <p:sldId id="284" r:id="rId16"/>
    <p:sldId id="296" r:id="rId17"/>
    <p:sldId id="276" r:id="rId18"/>
    <p:sldId id="283" r:id="rId19"/>
    <p:sldId id="295" r:id="rId20"/>
    <p:sldId id="288" r:id="rId21"/>
    <p:sldId id="290" r:id="rId22"/>
    <p:sldId id="293" r:id="rId23"/>
    <p:sldId id="292" r:id="rId24"/>
    <p:sldId id="294" r:id="rId25"/>
    <p:sldId id="264" r:id="rId2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A583"/>
    <a:srgbClr val="5373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9" autoAdjust="0"/>
    <p:restoredTop sz="86398" autoAdjust="0"/>
  </p:normalViewPr>
  <p:slideViewPr>
    <p:cSldViewPr snapToGrid="0" snapToObjects="1">
      <p:cViewPr varScale="1">
        <p:scale>
          <a:sx n="100" d="100"/>
          <a:sy n="100" d="100"/>
        </p:scale>
        <p:origin x="1542" y="-558"/>
      </p:cViewPr>
      <p:guideLst>
        <p:guide orient="horz" pos="2160"/>
        <p:guide pos="2880"/>
      </p:guideLst>
    </p:cSldViewPr>
  </p:slideViewPr>
  <p:outlineViewPr>
    <p:cViewPr>
      <p:scale>
        <a:sx n="33" d="100"/>
        <a:sy n="33" d="100"/>
      </p:scale>
      <p:origin x="0" y="-1514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0EA2E-8FC2-420C-8EC4-80830762DF56}"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AU"/>
        </a:p>
      </dgm:t>
    </dgm:pt>
    <dgm:pt modelId="{E6B5EBD3-D003-42E8-A64C-82F4B6B4B6A0}">
      <dgm:prSet phldrT="[Text]"/>
      <dgm:spPr>
        <a:xfrm>
          <a:off x="0" y="662"/>
          <a:ext cx="2123694" cy="358529"/>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AU">
              <a:solidFill>
                <a:sysClr val="window" lastClr="FFFFFF"/>
              </a:solidFill>
              <a:latin typeface="Calibri"/>
              <a:ea typeface="+mn-ea"/>
              <a:cs typeface="+mn-cs"/>
            </a:rPr>
            <a:t>Acknowledge</a:t>
          </a:r>
        </a:p>
      </dgm:t>
    </dgm:pt>
    <dgm:pt modelId="{A86A54AF-12F7-449B-B877-5F9C852E06A2}" type="parTrans" cxnId="{242CA65E-9C3A-4F49-ACC5-481992322798}">
      <dgm:prSet/>
      <dgm:spPr/>
      <dgm:t>
        <a:bodyPr/>
        <a:lstStyle/>
        <a:p>
          <a:endParaRPr lang="en-AU"/>
        </a:p>
      </dgm:t>
    </dgm:pt>
    <dgm:pt modelId="{FDD08F72-1DA2-4D49-8E79-82505D83F213}" type="sibTrans" cxnId="{242CA65E-9C3A-4F49-ACC5-481992322798}">
      <dgm:prSet/>
      <dgm:spPr/>
      <dgm:t>
        <a:bodyPr/>
        <a:lstStyle/>
        <a:p>
          <a:endParaRPr lang="en-AU"/>
        </a:p>
      </dgm:t>
    </dgm:pt>
    <dgm:pt modelId="{5366C4B8-8C9B-4659-980B-9BBF55C56F24}">
      <dgm:prSet phldrT="[Text]"/>
      <dgm:spPr>
        <a:xfrm>
          <a:off x="2123694" y="662"/>
          <a:ext cx="3185541" cy="358529"/>
        </a:xfrm>
        <a:prstGeom prst="rightArrow">
          <a:avLst>
            <a:gd name="adj1" fmla="val 75000"/>
            <a:gd name="adj2" fmla="val 50000"/>
          </a:avLst>
        </a:pr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the issue, local community, Aboriginal diversity, Service Providers</a:t>
          </a:r>
        </a:p>
      </dgm:t>
    </dgm:pt>
    <dgm:pt modelId="{AB1306C7-0A32-4CB5-9611-13794504E8C4}" type="parTrans" cxnId="{49B3F30D-E8BA-43D7-9EAD-F8CE67ED9F1B}">
      <dgm:prSet/>
      <dgm:spPr/>
      <dgm:t>
        <a:bodyPr/>
        <a:lstStyle/>
        <a:p>
          <a:endParaRPr lang="en-AU"/>
        </a:p>
      </dgm:t>
    </dgm:pt>
    <dgm:pt modelId="{3B30A3AC-3A5B-4FC6-92A6-7AA8A7A0B0FC}" type="sibTrans" cxnId="{49B3F30D-E8BA-43D7-9EAD-F8CE67ED9F1B}">
      <dgm:prSet/>
      <dgm:spPr/>
      <dgm:t>
        <a:bodyPr/>
        <a:lstStyle/>
        <a:p>
          <a:endParaRPr lang="en-AU"/>
        </a:p>
      </dgm:t>
    </dgm:pt>
    <dgm:pt modelId="{D5E4EDCD-4275-4BB3-80F2-7381B96E9EC6}">
      <dgm:prSet phldrT="[Text]"/>
      <dgm:spPr>
        <a:xfrm>
          <a:off x="0" y="789427"/>
          <a:ext cx="2123694" cy="358529"/>
        </a:xfrm>
        <a:prstGeom prst="roundRect">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dgm:spPr>
      <dgm:t>
        <a:bodyPr/>
        <a:lstStyle/>
        <a:p>
          <a:r>
            <a:rPr lang="en-AU">
              <a:solidFill>
                <a:sysClr val="window" lastClr="FFFFFF"/>
              </a:solidFill>
              <a:latin typeface="Calibri"/>
              <a:ea typeface="+mn-ea"/>
              <a:cs typeface="+mn-cs"/>
            </a:rPr>
            <a:t>Feedback</a:t>
          </a:r>
        </a:p>
      </dgm:t>
    </dgm:pt>
    <dgm:pt modelId="{38D999D6-36CD-4086-A925-8B200071BFEC}" type="parTrans" cxnId="{DCECC020-C4BA-43AB-9AA3-21D6EEC33E81}">
      <dgm:prSet/>
      <dgm:spPr/>
      <dgm:t>
        <a:bodyPr/>
        <a:lstStyle/>
        <a:p>
          <a:endParaRPr lang="en-AU"/>
        </a:p>
      </dgm:t>
    </dgm:pt>
    <dgm:pt modelId="{7CB08BF2-CAFB-4C23-AECE-3324567207AD}" type="sibTrans" cxnId="{DCECC020-C4BA-43AB-9AA3-21D6EEC33E81}">
      <dgm:prSet/>
      <dgm:spPr/>
      <dgm:t>
        <a:bodyPr/>
        <a:lstStyle/>
        <a:p>
          <a:endParaRPr lang="en-AU"/>
        </a:p>
      </dgm:t>
    </dgm:pt>
    <dgm:pt modelId="{A865B212-5C26-4C09-AD54-9CD6DC8FC93D}">
      <dgm:prSet phldrT="[Text]"/>
      <dgm:spPr>
        <a:xfrm>
          <a:off x="2123694" y="789427"/>
          <a:ext cx="3185541" cy="358529"/>
        </a:xfrm>
        <a:prstGeom prst="rightArrow">
          <a:avLst>
            <a:gd name="adj1" fmla="val 75000"/>
            <a:gd name="adj2" fmla="val 50000"/>
          </a:avLst>
        </a:prstGeom>
        <a:solidFill>
          <a:srgbClr val="9BBB59">
            <a:tint val="40000"/>
            <a:alpha val="90000"/>
            <a:hueOff val="5358427"/>
            <a:satOff val="-6896"/>
            <a:lumOff val="-537"/>
            <a:alphaOff val="0"/>
          </a:srgbClr>
        </a:solidFill>
        <a:ln w="25400" cap="flat" cmpd="sng" algn="ctr">
          <a:solidFill>
            <a:srgbClr val="9BBB59">
              <a:tint val="40000"/>
              <a:alpha val="90000"/>
              <a:hueOff val="5358427"/>
              <a:satOff val="-6896"/>
              <a:lumOff val="-537"/>
              <a:alphaOff val="0"/>
            </a:srgbClr>
          </a:solidFill>
          <a:prstDash val="solid"/>
        </a:ln>
        <a:effectLst/>
      </dgm:spPr>
      <dgm:t>
        <a:bodyPr/>
        <a:lstStyle/>
        <a:p>
          <a:r>
            <a:rPr lang="en-AU" dirty="0" smtClean="0">
              <a:solidFill>
                <a:sysClr val="windowText" lastClr="000000">
                  <a:hueOff val="0"/>
                  <a:satOff val="0"/>
                  <a:lumOff val="0"/>
                  <a:alphaOff val="0"/>
                </a:sysClr>
              </a:solidFill>
              <a:latin typeface="Calibri"/>
              <a:ea typeface="+mn-ea"/>
              <a:cs typeface="+mn-cs"/>
            </a:rPr>
            <a:t>Complete </a:t>
          </a:r>
          <a:r>
            <a:rPr lang="en-AU" dirty="0">
              <a:solidFill>
                <a:sysClr val="windowText" lastClr="000000">
                  <a:hueOff val="0"/>
                  <a:satOff val="0"/>
                  <a:lumOff val="0"/>
                  <a:alphaOff val="0"/>
                </a:sysClr>
              </a:solidFill>
              <a:latin typeface="Calibri"/>
              <a:ea typeface="+mn-ea"/>
              <a:cs typeface="+mn-cs"/>
            </a:rPr>
            <a:t>CLE Report, send acknowledgement to service providers and clients</a:t>
          </a:r>
        </a:p>
      </dgm:t>
    </dgm:pt>
    <dgm:pt modelId="{D7F3F7FA-6ECA-412B-B176-93A72167F24D}" type="parTrans" cxnId="{60315664-FBCC-4E52-8F07-3110E8B0EF78}">
      <dgm:prSet/>
      <dgm:spPr/>
      <dgm:t>
        <a:bodyPr/>
        <a:lstStyle/>
        <a:p>
          <a:endParaRPr lang="en-AU"/>
        </a:p>
      </dgm:t>
    </dgm:pt>
    <dgm:pt modelId="{16E6CFAD-6779-4B54-BB82-2B66C93FCFDD}" type="sibTrans" cxnId="{60315664-FBCC-4E52-8F07-3110E8B0EF78}">
      <dgm:prSet/>
      <dgm:spPr/>
      <dgm:t>
        <a:bodyPr/>
        <a:lstStyle/>
        <a:p>
          <a:endParaRPr lang="en-AU"/>
        </a:p>
      </dgm:t>
    </dgm:pt>
    <dgm:pt modelId="{F6C78B5C-94C1-4C27-B43D-57CF02604BD2}">
      <dgm:prSet phldrT="[Text]"/>
      <dgm:spPr>
        <a:xfrm>
          <a:off x="0" y="1183810"/>
          <a:ext cx="2123694" cy="358529"/>
        </a:xfrm>
        <a:prstGeom prst="roundRect">
          <a:avLst/>
        </a:prstGeom>
        <a:solidFill>
          <a:srgbClr val="9BBB59">
            <a:hueOff val="8437698"/>
            <a:satOff val="-12660"/>
            <a:lumOff val="-2059"/>
            <a:alphaOff val="0"/>
          </a:srgbClr>
        </a:solidFill>
        <a:ln w="25400" cap="flat" cmpd="sng" algn="ctr">
          <a:solidFill>
            <a:sysClr val="window" lastClr="FFFFFF">
              <a:hueOff val="0"/>
              <a:satOff val="0"/>
              <a:lumOff val="0"/>
              <a:alphaOff val="0"/>
            </a:sysClr>
          </a:solidFill>
          <a:prstDash val="solid"/>
        </a:ln>
        <a:effectLst/>
      </dgm:spPr>
      <dgm:t>
        <a:bodyPr/>
        <a:lstStyle/>
        <a:p>
          <a:r>
            <a:rPr lang="en-AU">
              <a:solidFill>
                <a:sysClr val="window" lastClr="FFFFFF"/>
              </a:solidFill>
              <a:latin typeface="Calibri"/>
              <a:ea typeface="+mn-ea"/>
              <a:cs typeface="+mn-cs"/>
            </a:rPr>
            <a:t>Follow-up</a:t>
          </a:r>
        </a:p>
      </dgm:t>
    </dgm:pt>
    <dgm:pt modelId="{CCC46EE7-2E9C-4A47-9DB2-9C45E7C4A21E}" type="parTrans" cxnId="{A09FA407-60B5-4038-98E9-3C78BD7606E4}">
      <dgm:prSet/>
      <dgm:spPr/>
      <dgm:t>
        <a:bodyPr/>
        <a:lstStyle/>
        <a:p>
          <a:endParaRPr lang="en-AU"/>
        </a:p>
      </dgm:t>
    </dgm:pt>
    <dgm:pt modelId="{9985FFC4-B54E-4E24-8B3E-97380EFAB400}" type="sibTrans" cxnId="{A09FA407-60B5-4038-98E9-3C78BD7606E4}">
      <dgm:prSet/>
      <dgm:spPr/>
      <dgm:t>
        <a:bodyPr/>
        <a:lstStyle/>
        <a:p>
          <a:endParaRPr lang="en-AU"/>
        </a:p>
      </dgm:t>
    </dgm:pt>
    <dgm:pt modelId="{75E8504C-2856-4940-A6F8-466C11A9E1AB}">
      <dgm:prSet phldrT="[Text]"/>
      <dgm:spPr>
        <a:xfrm>
          <a:off x="2123694" y="1183810"/>
          <a:ext cx="3185541" cy="358529"/>
        </a:xfrm>
        <a:prstGeom prst="rightArrow">
          <a:avLst>
            <a:gd name="adj1" fmla="val 75000"/>
            <a:gd name="adj2" fmla="val 50000"/>
          </a:avLst>
        </a:prstGeom>
        <a:solidFill>
          <a:srgbClr val="9BBB59">
            <a:tint val="40000"/>
            <a:alpha val="90000"/>
            <a:hueOff val="8037640"/>
            <a:satOff val="-10345"/>
            <a:lumOff val="-806"/>
            <a:alphaOff val="0"/>
          </a:srgbClr>
        </a:solidFill>
        <a:ln w="25400" cap="flat" cmpd="sng" algn="ctr">
          <a:solidFill>
            <a:srgbClr val="9BBB59">
              <a:tint val="40000"/>
              <a:alpha val="90000"/>
              <a:hueOff val="8037640"/>
              <a:satOff val="-10345"/>
              <a:lumOff val="-806"/>
              <a:alphaOff val="0"/>
            </a:srgbClr>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Provide updates on the activity and meet  the agreed dates</a:t>
          </a:r>
        </a:p>
      </dgm:t>
    </dgm:pt>
    <dgm:pt modelId="{6414B482-4A3A-48DB-9FA0-41A9949D0A28}" type="parTrans" cxnId="{C783B3CF-7D13-4010-92B7-9756365B365F}">
      <dgm:prSet/>
      <dgm:spPr/>
      <dgm:t>
        <a:bodyPr/>
        <a:lstStyle/>
        <a:p>
          <a:endParaRPr lang="en-AU"/>
        </a:p>
      </dgm:t>
    </dgm:pt>
    <dgm:pt modelId="{56FEEE08-2468-4B57-B66D-1BA23777C8FD}" type="sibTrans" cxnId="{C783B3CF-7D13-4010-92B7-9756365B365F}">
      <dgm:prSet/>
      <dgm:spPr/>
      <dgm:t>
        <a:bodyPr/>
        <a:lstStyle/>
        <a:p>
          <a:endParaRPr lang="en-AU"/>
        </a:p>
      </dgm:t>
    </dgm:pt>
    <dgm:pt modelId="{094F3487-DCD9-42C7-85CE-DA917FD826E1}">
      <dgm:prSet phldrT="[Text]"/>
      <dgm:spPr>
        <a:xfrm>
          <a:off x="0" y="395044"/>
          <a:ext cx="2123694" cy="358529"/>
        </a:xfrm>
        <a:prstGeom prst="roundRect">
          <a:avLst/>
        </a:prstGeom>
        <a:solidFill>
          <a:srgbClr val="9BBB59">
            <a:hueOff val="2812566"/>
            <a:satOff val="-4220"/>
            <a:lumOff val="-686"/>
            <a:alphaOff val="0"/>
          </a:srgbClr>
        </a:solidFill>
        <a:ln w="25400" cap="flat" cmpd="sng" algn="ctr">
          <a:solidFill>
            <a:sysClr val="window" lastClr="FFFFFF">
              <a:hueOff val="0"/>
              <a:satOff val="0"/>
              <a:lumOff val="0"/>
              <a:alphaOff val="0"/>
            </a:sysClr>
          </a:solidFill>
          <a:prstDash val="solid"/>
        </a:ln>
        <a:effectLst/>
      </dgm:spPr>
      <dgm:t>
        <a:bodyPr/>
        <a:lstStyle/>
        <a:p>
          <a:r>
            <a:rPr lang="en-AU">
              <a:solidFill>
                <a:sysClr val="window" lastClr="FFFFFF"/>
              </a:solidFill>
              <a:latin typeface="Calibri"/>
              <a:ea typeface="+mn-ea"/>
              <a:cs typeface="+mn-cs"/>
            </a:rPr>
            <a:t>Respect</a:t>
          </a:r>
        </a:p>
      </dgm:t>
    </dgm:pt>
    <dgm:pt modelId="{80B7A05F-1D98-42E1-BEE9-2A1925222B1F}" type="parTrans" cxnId="{20679506-4444-4A5A-A6A4-C60BBDDDBC2A}">
      <dgm:prSet/>
      <dgm:spPr/>
      <dgm:t>
        <a:bodyPr/>
        <a:lstStyle/>
        <a:p>
          <a:endParaRPr lang="en-AU"/>
        </a:p>
      </dgm:t>
    </dgm:pt>
    <dgm:pt modelId="{75A6452B-61A4-4DF5-9871-6513694A1ED1}" type="sibTrans" cxnId="{20679506-4444-4A5A-A6A4-C60BBDDDBC2A}">
      <dgm:prSet/>
      <dgm:spPr/>
      <dgm:t>
        <a:bodyPr/>
        <a:lstStyle/>
        <a:p>
          <a:endParaRPr lang="en-AU"/>
        </a:p>
      </dgm:t>
    </dgm:pt>
    <dgm:pt modelId="{CA4A09DB-928B-44F0-B6BB-53D736ABA9D5}">
      <dgm:prSet phldrT="[Text]"/>
      <dgm:spPr>
        <a:xfrm>
          <a:off x="2123694" y="395044"/>
          <a:ext cx="3185541" cy="358529"/>
        </a:xfrm>
        <a:prstGeom prst="rightArrow">
          <a:avLst>
            <a:gd name="adj1" fmla="val 75000"/>
            <a:gd name="adj2" fmla="val 50000"/>
          </a:avLst>
        </a:prstGeom>
        <a:solidFill>
          <a:srgbClr val="9BBB59">
            <a:tint val="40000"/>
            <a:alpha val="90000"/>
            <a:hueOff val="2679213"/>
            <a:satOff val="-3448"/>
            <a:lumOff val="-269"/>
            <a:alphaOff val="0"/>
          </a:srgbClr>
        </a:solidFill>
        <a:ln w="25400" cap="flat" cmpd="sng" algn="ctr">
          <a:solidFill>
            <a:srgbClr val="9BBB59">
              <a:tint val="40000"/>
              <a:alpha val="90000"/>
              <a:hueOff val="2679213"/>
              <a:satOff val="-3448"/>
              <a:lumOff val="-269"/>
              <a:alphaOff val="0"/>
            </a:srgbClr>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the clients, partners and local community</a:t>
          </a:r>
        </a:p>
      </dgm:t>
    </dgm:pt>
    <dgm:pt modelId="{63A14746-D28D-4D37-901C-1784140310E9}" type="parTrans" cxnId="{F284BDED-C4CB-4EAF-9671-038320FE70D6}">
      <dgm:prSet/>
      <dgm:spPr/>
      <dgm:t>
        <a:bodyPr/>
        <a:lstStyle/>
        <a:p>
          <a:endParaRPr lang="en-AU"/>
        </a:p>
      </dgm:t>
    </dgm:pt>
    <dgm:pt modelId="{79753773-FB1B-492B-A457-93451B26B10C}" type="sibTrans" cxnId="{F284BDED-C4CB-4EAF-9671-038320FE70D6}">
      <dgm:prSet/>
      <dgm:spPr/>
      <dgm:t>
        <a:bodyPr/>
        <a:lstStyle/>
        <a:p>
          <a:endParaRPr lang="en-AU"/>
        </a:p>
      </dgm:t>
    </dgm:pt>
    <dgm:pt modelId="{450ACF9C-D174-4F97-9E70-3DE914CB79E1}">
      <dgm:prSet phldrT="[Text]"/>
      <dgm:spPr>
        <a:xfrm>
          <a:off x="0" y="1578193"/>
          <a:ext cx="2123694" cy="358529"/>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r>
            <a:rPr lang="en-AU">
              <a:solidFill>
                <a:sysClr val="window" lastClr="FFFFFF"/>
              </a:solidFill>
              <a:latin typeface="Calibri"/>
              <a:ea typeface="+mn-ea"/>
              <a:cs typeface="+mn-cs"/>
            </a:rPr>
            <a:t>Review</a:t>
          </a:r>
        </a:p>
      </dgm:t>
    </dgm:pt>
    <dgm:pt modelId="{F15E11C8-FA0F-46C9-A19F-ABFCE7A60ED5}" type="parTrans" cxnId="{5C7E1F59-95A8-4BD9-8AB5-73E8DB71A426}">
      <dgm:prSet/>
      <dgm:spPr/>
      <dgm:t>
        <a:bodyPr/>
        <a:lstStyle/>
        <a:p>
          <a:endParaRPr lang="en-AU"/>
        </a:p>
      </dgm:t>
    </dgm:pt>
    <dgm:pt modelId="{14D06EC6-9EC4-4CAE-83C7-4078B04D8B7C}" type="sibTrans" cxnId="{5C7E1F59-95A8-4BD9-8AB5-73E8DB71A426}">
      <dgm:prSet/>
      <dgm:spPr/>
      <dgm:t>
        <a:bodyPr/>
        <a:lstStyle/>
        <a:p>
          <a:endParaRPr lang="en-AU"/>
        </a:p>
      </dgm:t>
    </dgm:pt>
    <dgm:pt modelId="{E9EC421D-49E1-47C2-9655-F103F2635C51}">
      <dgm:prSet phldrT="[Text]"/>
      <dgm:spPr>
        <a:xfrm>
          <a:off x="2123694" y="1578193"/>
          <a:ext cx="3185541" cy="358529"/>
        </a:xfrm>
        <a:prstGeom prst="rightArrow">
          <a:avLst>
            <a:gd name="adj1" fmla="val 75000"/>
            <a:gd name="adj2" fmla="val 50000"/>
          </a:avLst>
        </a:prstGeom>
        <a:solidFill>
          <a:srgbClr val="9BBB59">
            <a:tint val="40000"/>
            <a:alpha val="90000"/>
            <a:hueOff val="10716854"/>
            <a:satOff val="-13793"/>
            <a:lumOff val="-1075"/>
            <a:alphaOff val="0"/>
          </a:srgbClr>
        </a:solidFill>
        <a:ln w="25400" cap="flat" cmpd="sng" algn="ctr">
          <a:solidFill>
            <a:srgbClr val="9BBB59">
              <a:tint val="40000"/>
              <a:alpha val="90000"/>
              <a:hueOff val="10716854"/>
              <a:satOff val="-13793"/>
              <a:lumOff val="-1075"/>
              <a:alphaOff val="0"/>
            </a:srgbClr>
          </a:solidFill>
          <a:prstDash val="solid"/>
        </a:ln>
        <a:effectLst/>
      </dgm:spPr>
      <dgm:t>
        <a:bodyPr/>
        <a:lstStyle/>
        <a:p>
          <a:r>
            <a:rPr lang="en-AU">
              <a:solidFill>
                <a:sysClr val="windowText" lastClr="000000">
                  <a:hueOff val="0"/>
                  <a:satOff val="0"/>
                  <a:lumOff val="0"/>
                  <a:alphaOff val="0"/>
                </a:sysClr>
              </a:solidFill>
              <a:latin typeface="Calibri"/>
              <a:ea typeface="+mn-ea"/>
              <a:cs typeface="+mn-cs"/>
            </a:rPr>
            <a:t>the activity and our actions, and look for improvements</a:t>
          </a:r>
        </a:p>
      </dgm:t>
    </dgm:pt>
    <dgm:pt modelId="{6C266E45-5AAD-4C92-AC99-A963A34CFD16}" type="parTrans" cxnId="{779A477B-8CFA-4E4F-AB54-9B4BEC1734AF}">
      <dgm:prSet/>
      <dgm:spPr/>
      <dgm:t>
        <a:bodyPr/>
        <a:lstStyle/>
        <a:p>
          <a:endParaRPr lang="en-AU"/>
        </a:p>
      </dgm:t>
    </dgm:pt>
    <dgm:pt modelId="{85F99498-8391-4898-8BA7-1F9D02BB7696}" type="sibTrans" cxnId="{779A477B-8CFA-4E4F-AB54-9B4BEC1734AF}">
      <dgm:prSet/>
      <dgm:spPr/>
      <dgm:t>
        <a:bodyPr/>
        <a:lstStyle/>
        <a:p>
          <a:endParaRPr lang="en-AU"/>
        </a:p>
      </dgm:t>
    </dgm:pt>
    <dgm:pt modelId="{DF57D96C-F115-4819-A62F-3557D15DEA72}" type="pres">
      <dgm:prSet presAssocID="{AED0EA2E-8FC2-420C-8EC4-80830762DF56}" presName="Name0" presStyleCnt="0">
        <dgm:presLayoutVars>
          <dgm:dir/>
          <dgm:animLvl val="lvl"/>
          <dgm:resizeHandles/>
        </dgm:presLayoutVars>
      </dgm:prSet>
      <dgm:spPr/>
      <dgm:t>
        <a:bodyPr/>
        <a:lstStyle/>
        <a:p>
          <a:endParaRPr lang="en-AU"/>
        </a:p>
      </dgm:t>
    </dgm:pt>
    <dgm:pt modelId="{C06E0702-ABBA-49E5-A3D7-DE8C762A2607}" type="pres">
      <dgm:prSet presAssocID="{E6B5EBD3-D003-42E8-A64C-82F4B6B4B6A0}" presName="linNode" presStyleCnt="0"/>
      <dgm:spPr/>
      <dgm:t>
        <a:bodyPr/>
        <a:lstStyle/>
        <a:p>
          <a:endParaRPr lang="en-AU"/>
        </a:p>
      </dgm:t>
    </dgm:pt>
    <dgm:pt modelId="{66C888C6-3B39-46BC-8836-2B01EB4DEEF7}" type="pres">
      <dgm:prSet presAssocID="{E6B5EBD3-D003-42E8-A64C-82F4B6B4B6A0}" presName="parentShp" presStyleLbl="node1" presStyleIdx="0" presStyleCnt="5">
        <dgm:presLayoutVars>
          <dgm:bulletEnabled val="1"/>
        </dgm:presLayoutVars>
      </dgm:prSet>
      <dgm:spPr/>
      <dgm:t>
        <a:bodyPr/>
        <a:lstStyle/>
        <a:p>
          <a:endParaRPr lang="en-AU"/>
        </a:p>
      </dgm:t>
    </dgm:pt>
    <dgm:pt modelId="{0A5AF506-743D-4483-BF14-B9F6327F35AB}" type="pres">
      <dgm:prSet presAssocID="{E6B5EBD3-D003-42E8-A64C-82F4B6B4B6A0}" presName="childShp" presStyleLbl="bgAccFollowNode1" presStyleIdx="0" presStyleCnt="5" custAng="0">
        <dgm:presLayoutVars>
          <dgm:bulletEnabled val="1"/>
        </dgm:presLayoutVars>
      </dgm:prSet>
      <dgm:spPr/>
      <dgm:t>
        <a:bodyPr/>
        <a:lstStyle/>
        <a:p>
          <a:endParaRPr lang="en-AU"/>
        </a:p>
      </dgm:t>
    </dgm:pt>
    <dgm:pt modelId="{467C6161-1B22-4BA3-B4C0-5A8AD1B653DD}" type="pres">
      <dgm:prSet presAssocID="{FDD08F72-1DA2-4D49-8E79-82505D83F213}" presName="spacing" presStyleCnt="0"/>
      <dgm:spPr/>
      <dgm:t>
        <a:bodyPr/>
        <a:lstStyle/>
        <a:p>
          <a:endParaRPr lang="en-AU"/>
        </a:p>
      </dgm:t>
    </dgm:pt>
    <dgm:pt modelId="{D2786C6D-142A-471E-8716-82919C873E3F}" type="pres">
      <dgm:prSet presAssocID="{094F3487-DCD9-42C7-85CE-DA917FD826E1}" presName="linNode" presStyleCnt="0"/>
      <dgm:spPr/>
      <dgm:t>
        <a:bodyPr/>
        <a:lstStyle/>
        <a:p>
          <a:endParaRPr lang="en-AU"/>
        </a:p>
      </dgm:t>
    </dgm:pt>
    <dgm:pt modelId="{B369024B-CC13-416F-B667-CCDE9A5CE015}" type="pres">
      <dgm:prSet presAssocID="{094F3487-DCD9-42C7-85CE-DA917FD826E1}" presName="parentShp" presStyleLbl="node1" presStyleIdx="1" presStyleCnt="5">
        <dgm:presLayoutVars>
          <dgm:bulletEnabled val="1"/>
        </dgm:presLayoutVars>
      </dgm:prSet>
      <dgm:spPr/>
      <dgm:t>
        <a:bodyPr/>
        <a:lstStyle/>
        <a:p>
          <a:endParaRPr lang="en-AU"/>
        </a:p>
      </dgm:t>
    </dgm:pt>
    <dgm:pt modelId="{F837B3DA-9CAC-483B-BADC-F52BAE96D8B6}" type="pres">
      <dgm:prSet presAssocID="{094F3487-DCD9-42C7-85CE-DA917FD826E1}" presName="childShp" presStyleLbl="bgAccFollowNode1" presStyleIdx="1" presStyleCnt="5">
        <dgm:presLayoutVars>
          <dgm:bulletEnabled val="1"/>
        </dgm:presLayoutVars>
      </dgm:prSet>
      <dgm:spPr/>
      <dgm:t>
        <a:bodyPr/>
        <a:lstStyle/>
        <a:p>
          <a:endParaRPr lang="en-AU"/>
        </a:p>
      </dgm:t>
    </dgm:pt>
    <dgm:pt modelId="{14B0B5AA-2489-493E-81C6-02B37396F9DB}" type="pres">
      <dgm:prSet presAssocID="{75A6452B-61A4-4DF5-9871-6513694A1ED1}" presName="spacing" presStyleCnt="0"/>
      <dgm:spPr/>
      <dgm:t>
        <a:bodyPr/>
        <a:lstStyle/>
        <a:p>
          <a:endParaRPr lang="en-AU"/>
        </a:p>
      </dgm:t>
    </dgm:pt>
    <dgm:pt modelId="{542D4D39-24F8-41D0-91B9-BF3213EB89AF}" type="pres">
      <dgm:prSet presAssocID="{D5E4EDCD-4275-4BB3-80F2-7381B96E9EC6}" presName="linNode" presStyleCnt="0"/>
      <dgm:spPr/>
      <dgm:t>
        <a:bodyPr/>
        <a:lstStyle/>
        <a:p>
          <a:endParaRPr lang="en-AU"/>
        </a:p>
      </dgm:t>
    </dgm:pt>
    <dgm:pt modelId="{590EE50E-69D4-49CE-A5B8-122EAA218592}" type="pres">
      <dgm:prSet presAssocID="{D5E4EDCD-4275-4BB3-80F2-7381B96E9EC6}" presName="parentShp" presStyleLbl="node1" presStyleIdx="2" presStyleCnt="5">
        <dgm:presLayoutVars>
          <dgm:bulletEnabled val="1"/>
        </dgm:presLayoutVars>
      </dgm:prSet>
      <dgm:spPr/>
      <dgm:t>
        <a:bodyPr/>
        <a:lstStyle/>
        <a:p>
          <a:endParaRPr lang="en-AU"/>
        </a:p>
      </dgm:t>
    </dgm:pt>
    <dgm:pt modelId="{C5AB917E-AC1C-4832-BA3D-A2446C862C0C}" type="pres">
      <dgm:prSet presAssocID="{D5E4EDCD-4275-4BB3-80F2-7381B96E9EC6}" presName="childShp" presStyleLbl="bgAccFollowNode1" presStyleIdx="2" presStyleCnt="5">
        <dgm:presLayoutVars>
          <dgm:bulletEnabled val="1"/>
        </dgm:presLayoutVars>
      </dgm:prSet>
      <dgm:spPr/>
      <dgm:t>
        <a:bodyPr/>
        <a:lstStyle/>
        <a:p>
          <a:endParaRPr lang="en-AU"/>
        </a:p>
      </dgm:t>
    </dgm:pt>
    <dgm:pt modelId="{3C53BC19-8A6D-4156-99A0-25C014B62907}" type="pres">
      <dgm:prSet presAssocID="{7CB08BF2-CAFB-4C23-AECE-3324567207AD}" presName="spacing" presStyleCnt="0"/>
      <dgm:spPr/>
      <dgm:t>
        <a:bodyPr/>
        <a:lstStyle/>
        <a:p>
          <a:endParaRPr lang="en-AU"/>
        </a:p>
      </dgm:t>
    </dgm:pt>
    <dgm:pt modelId="{2FD356B8-B46A-4BD2-8629-59E0FAEA0C35}" type="pres">
      <dgm:prSet presAssocID="{F6C78B5C-94C1-4C27-B43D-57CF02604BD2}" presName="linNode" presStyleCnt="0"/>
      <dgm:spPr/>
      <dgm:t>
        <a:bodyPr/>
        <a:lstStyle/>
        <a:p>
          <a:endParaRPr lang="en-AU"/>
        </a:p>
      </dgm:t>
    </dgm:pt>
    <dgm:pt modelId="{58ED28AF-303C-4C3A-AAFF-65CCBD93B82A}" type="pres">
      <dgm:prSet presAssocID="{F6C78B5C-94C1-4C27-B43D-57CF02604BD2}" presName="parentShp" presStyleLbl="node1" presStyleIdx="3" presStyleCnt="5">
        <dgm:presLayoutVars>
          <dgm:bulletEnabled val="1"/>
        </dgm:presLayoutVars>
      </dgm:prSet>
      <dgm:spPr/>
      <dgm:t>
        <a:bodyPr/>
        <a:lstStyle/>
        <a:p>
          <a:endParaRPr lang="en-AU"/>
        </a:p>
      </dgm:t>
    </dgm:pt>
    <dgm:pt modelId="{92D633E0-0A0A-4281-99B6-7FF90EDFAB6E}" type="pres">
      <dgm:prSet presAssocID="{F6C78B5C-94C1-4C27-B43D-57CF02604BD2}" presName="childShp" presStyleLbl="bgAccFollowNode1" presStyleIdx="3" presStyleCnt="5">
        <dgm:presLayoutVars>
          <dgm:bulletEnabled val="1"/>
        </dgm:presLayoutVars>
      </dgm:prSet>
      <dgm:spPr/>
      <dgm:t>
        <a:bodyPr/>
        <a:lstStyle/>
        <a:p>
          <a:endParaRPr lang="en-AU"/>
        </a:p>
      </dgm:t>
    </dgm:pt>
    <dgm:pt modelId="{55F68D44-C995-4151-9F1A-8FE35EEAA149}" type="pres">
      <dgm:prSet presAssocID="{9985FFC4-B54E-4E24-8B3E-97380EFAB400}" presName="spacing" presStyleCnt="0"/>
      <dgm:spPr/>
      <dgm:t>
        <a:bodyPr/>
        <a:lstStyle/>
        <a:p>
          <a:endParaRPr lang="en-AU"/>
        </a:p>
      </dgm:t>
    </dgm:pt>
    <dgm:pt modelId="{F989244C-BD0E-446D-BBD3-E417A4A0A188}" type="pres">
      <dgm:prSet presAssocID="{450ACF9C-D174-4F97-9E70-3DE914CB79E1}" presName="linNode" presStyleCnt="0"/>
      <dgm:spPr/>
      <dgm:t>
        <a:bodyPr/>
        <a:lstStyle/>
        <a:p>
          <a:endParaRPr lang="en-AU"/>
        </a:p>
      </dgm:t>
    </dgm:pt>
    <dgm:pt modelId="{DB8C6501-F3E0-44D8-8C94-9FE9689E2156}" type="pres">
      <dgm:prSet presAssocID="{450ACF9C-D174-4F97-9E70-3DE914CB79E1}" presName="parentShp" presStyleLbl="node1" presStyleIdx="4" presStyleCnt="5">
        <dgm:presLayoutVars>
          <dgm:bulletEnabled val="1"/>
        </dgm:presLayoutVars>
      </dgm:prSet>
      <dgm:spPr/>
      <dgm:t>
        <a:bodyPr/>
        <a:lstStyle/>
        <a:p>
          <a:endParaRPr lang="en-AU"/>
        </a:p>
      </dgm:t>
    </dgm:pt>
    <dgm:pt modelId="{A5B774F8-61D8-4D92-A353-4D5D356A9147}" type="pres">
      <dgm:prSet presAssocID="{450ACF9C-D174-4F97-9E70-3DE914CB79E1}" presName="childShp" presStyleLbl="bgAccFollowNode1" presStyleIdx="4" presStyleCnt="5">
        <dgm:presLayoutVars>
          <dgm:bulletEnabled val="1"/>
        </dgm:presLayoutVars>
      </dgm:prSet>
      <dgm:spPr/>
      <dgm:t>
        <a:bodyPr/>
        <a:lstStyle/>
        <a:p>
          <a:endParaRPr lang="en-AU"/>
        </a:p>
      </dgm:t>
    </dgm:pt>
  </dgm:ptLst>
  <dgm:cxnLst>
    <dgm:cxn modelId="{DC0CB285-E93D-4678-BF4A-AED594733F17}" type="presOf" srcId="{D5E4EDCD-4275-4BB3-80F2-7381B96E9EC6}" destId="{590EE50E-69D4-49CE-A5B8-122EAA218592}" srcOrd="0" destOrd="0" presId="urn:microsoft.com/office/officeart/2005/8/layout/vList6"/>
    <dgm:cxn modelId="{60315664-FBCC-4E52-8F07-3110E8B0EF78}" srcId="{D5E4EDCD-4275-4BB3-80F2-7381B96E9EC6}" destId="{A865B212-5C26-4C09-AD54-9CD6DC8FC93D}" srcOrd="0" destOrd="0" parTransId="{D7F3F7FA-6ECA-412B-B176-93A72167F24D}" sibTransId="{16E6CFAD-6779-4B54-BB82-2B66C93FCFDD}"/>
    <dgm:cxn modelId="{49B3F30D-E8BA-43D7-9EAD-F8CE67ED9F1B}" srcId="{E6B5EBD3-D003-42E8-A64C-82F4B6B4B6A0}" destId="{5366C4B8-8C9B-4659-980B-9BBF55C56F24}" srcOrd="0" destOrd="0" parTransId="{AB1306C7-0A32-4CB5-9611-13794504E8C4}" sibTransId="{3B30A3AC-3A5B-4FC6-92A6-7AA8A7A0B0FC}"/>
    <dgm:cxn modelId="{3486C7F2-05F7-4CEE-AD7A-93637E65E260}" type="presOf" srcId="{094F3487-DCD9-42C7-85CE-DA917FD826E1}" destId="{B369024B-CC13-416F-B667-CCDE9A5CE015}" srcOrd="0" destOrd="0" presId="urn:microsoft.com/office/officeart/2005/8/layout/vList6"/>
    <dgm:cxn modelId="{1D0174A9-CB3F-4DF8-A57B-8801D5E30DE1}" type="presOf" srcId="{F6C78B5C-94C1-4C27-B43D-57CF02604BD2}" destId="{58ED28AF-303C-4C3A-AAFF-65CCBD93B82A}" srcOrd="0" destOrd="0" presId="urn:microsoft.com/office/officeart/2005/8/layout/vList6"/>
    <dgm:cxn modelId="{5C7E1F59-95A8-4BD9-8AB5-73E8DB71A426}" srcId="{AED0EA2E-8FC2-420C-8EC4-80830762DF56}" destId="{450ACF9C-D174-4F97-9E70-3DE914CB79E1}" srcOrd="4" destOrd="0" parTransId="{F15E11C8-FA0F-46C9-A19F-ABFCE7A60ED5}" sibTransId="{14D06EC6-9EC4-4CAE-83C7-4078B04D8B7C}"/>
    <dgm:cxn modelId="{41130CB4-322B-4888-9746-2C626B176F19}" type="presOf" srcId="{450ACF9C-D174-4F97-9E70-3DE914CB79E1}" destId="{DB8C6501-F3E0-44D8-8C94-9FE9689E2156}" srcOrd="0" destOrd="0" presId="urn:microsoft.com/office/officeart/2005/8/layout/vList6"/>
    <dgm:cxn modelId="{D780A103-F36E-4D2A-9B44-1756890FE447}" type="presOf" srcId="{AED0EA2E-8FC2-420C-8EC4-80830762DF56}" destId="{DF57D96C-F115-4819-A62F-3557D15DEA72}" srcOrd="0" destOrd="0" presId="urn:microsoft.com/office/officeart/2005/8/layout/vList6"/>
    <dgm:cxn modelId="{A09FA407-60B5-4038-98E9-3C78BD7606E4}" srcId="{AED0EA2E-8FC2-420C-8EC4-80830762DF56}" destId="{F6C78B5C-94C1-4C27-B43D-57CF02604BD2}" srcOrd="3" destOrd="0" parTransId="{CCC46EE7-2E9C-4A47-9DB2-9C45E7C4A21E}" sibTransId="{9985FFC4-B54E-4E24-8B3E-97380EFAB400}"/>
    <dgm:cxn modelId="{C783B3CF-7D13-4010-92B7-9756365B365F}" srcId="{F6C78B5C-94C1-4C27-B43D-57CF02604BD2}" destId="{75E8504C-2856-4940-A6F8-466C11A9E1AB}" srcOrd="0" destOrd="0" parTransId="{6414B482-4A3A-48DB-9FA0-41A9949D0A28}" sibTransId="{56FEEE08-2468-4B57-B66D-1BA23777C8FD}"/>
    <dgm:cxn modelId="{438A8975-0443-48C5-A997-D10A58AF3509}" type="presOf" srcId="{E6B5EBD3-D003-42E8-A64C-82F4B6B4B6A0}" destId="{66C888C6-3B39-46BC-8836-2B01EB4DEEF7}" srcOrd="0" destOrd="0" presId="urn:microsoft.com/office/officeart/2005/8/layout/vList6"/>
    <dgm:cxn modelId="{779A477B-8CFA-4E4F-AB54-9B4BEC1734AF}" srcId="{450ACF9C-D174-4F97-9E70-3DE914CB79E1}" destId="{E9EC421D-49E1-47C2-9655-F103F2635C51}" srcOrd="0" destOrd="0" parTransId="{6C266E45-5AAD-4C92-AC99-A963A34CFD16}" sibTransId="{85F99498-8391-4898-8BA7-1F9D02BB7696}"/>
    <dgm:cxn modelId="{AB8A35E0-D083-4F5E-B3F0-ED9CA24588F3}" type="presOf" srcId="{CA4A09DB-928B-44F0-B6BB-53D736ABA9D5}" destId="{F837B3DA-9CAC-483B-BADC-F52BAE96D8B6}" srcOrd="0" destOrd="0" presId="urn:microsoft.com/office/officeart/2005/8/layout/vList6"/>
    <dgm:cxn modelId="{B1653EB4-9A69-44DE-A876-34818FCB9053}" type="presOf" srcId="{5366C4B8-8C9B-4659-980B-9BBF55C56F24}" destId="{0A5AF506-743D-4483-BF14-B9F6327F35AB}" srcOrd="0" destOrd="0" presId="urn:microsoft.com/office/officeart/2005/8/layout/vList6"/>
    <dgm:cxn modelId="{DCECC020-C4BA-43AB-9AA3-21D6EEC33E81}" srcId="{AED0EA2E-8FC2-420C-8EC4-80830762DF56}" destId="{D5E4EDCD-4275-4BB3-80F2-7381B96E9EC6}" srcOrd="2" destOrd="0" parTransId="{38D999D6-36CD-4086-A925-8B200071BFEC}" sibTransId="{7CB08BF2-CAFB-4C23-AECE-3324567207AD}"/>
    <dgm:cxn modelId="{20679506-4444-4A5A-A6A4-C60BBDDDBC2A}" srcId="{AED0EA2E-8FC2-420C-8EC4-80830762DF56}" destId="{094F3487-DCD9-42C7-85CE-DA917FD826E1}" srcOrd="1" destOrd="0" parTransId="{80B7A05F-1D98-42E1-BEE9-2A1925222B1F}" sibTransId="{75A6452B-61A4-4DF5-9871-6513694A1ED1}"/>
    <dgm:cxn modelId="{53835D93-AAF6-41A0-B600-2D7FE4CF326D}" type="presOf" srcId="{75E8504C-2856-4940-A6F8-466C11A9E1AB}" destId="{92D633E0-0A0A-4281-99B6-7FF90EDFAB6E}" srcOrd="0" destOrd="0" presId="urn:microsoft.com/office/officeart/2005/8/layout/vList6"/>
    <dgm:cxn modelId="{D53C909B-BF9C-4EE2-B8D2-8EF0F4CB8844}" type="presOf" srcId="{A865B212-5C26-4C09-AD54-9CD6DC8FC93D}" destId="{C5AB917E-AC1C-4832-BA3D-A2446C862C0C}" srcOrd="0" destOrd="0" presId="urn:microsoft.com/office/officeart/2005/8/layout/vList6"/>
    <dgm:cxn modelId="{242CA65E-9C3A-4F49-ACC5-481992322798}" srcId="{AED0EA2E-8FC2-420C-8EC4-80830762DF56}" destId="{E6B5EBD3-D003-42E8-A64C-82F4B6B4B6A0}" srcOrd="0" destOrd="0" parTransId="{A86A54AF-12F7-449B-B877-5F9C852E06A2}" sibTransId="{FDD08F72-1DA2-4D49-8E79-82505D83F213}"/>
    <dgm:cxn modelId="{4CFA2517-0E1B-4DE8-B2F5-E59AC8915A4B}" type="presOf" srcId="{E9EC421D-49E1-47C2-9655-F103F2635C51}" destId="{A5B774F8-61D8-4D92-A353-4D5D356A9147}" srcOrd="0" destOrd="0" presId="urn:microsoft.com/office/officeart/2005/8/layout/vList6"/>
    <dgm:cxn modelId="{F284BDED-C4CB-4EAF-9671-038320FE70D6}" srcId="{094F3487-DCD9-42C7-85CE-DA917FD826E1}" destId="{CA4A09DB-928B-44F0-B6BB-53D736ABA9D5}" srcOrd="0" destOrd="0" parTransId="{63A14746-D28D-4D37-901C-1784140310E9}" sibTransId="{79753773-FB1B-492B-A457-93451B26B10C}"/>
    <dgm:cxn modelId="{F8BD438D-5366-404C-8E03-D49F4C63D65D}" type="presParOf" srcId="{DF57D96C-F115-4819-A62F-3557D15DEA72}" destId="{C06E0702-ABBA-49E5-A3D7-DE8C762A2607}" srcOrd="0" destOrd="0" presId="urn:microsoft.com/office/officeart/2005/8/layout/vList6"/>
    <dgm:cxn modelId="{7058C38E-B24C-481C-A625-6529AFB37E9C}" type="presParOf" srcId="{C06E0702-ABBA-49E5-A3D7-DE8C762A2607}" destId="{66C888C6-3B39-46BC-8836-2B01EB4DEEF7}" srcOrd="0" destOrd="0" presId="urn:microsoft.com/office/officeart/2005/8/layout/vList6"/>
    <dgm:cxn modelId="{9DCDDB4A-2DD4-4049-8E10-414AB94BB742}" type="presParOf" srcId="{C06E0702-ABBA-49E5-A3D7-DE8C762A2607}" destId="{0A5AF506-743D-4483-BF14-B9F6327F35AB}" srcOrd="1" destOrd="0" presId="urn:microsoft.com/office/officeart/2005/8/layout/vList6"/>
    <dgm:cxn modelId="{FFE3DB61-798C-444B-A056-B86822BF533A}" type="presParOf" srcId="{DF57D96C-F115-4819-A62F-3557D15DEA72}" destId="{467C6161-1B22-4BA3-B4C0-5A8AD1B653DD}" srcOrd="1" destOrd="0" presId="urn:microsoft.com/office/officeart/2005/8/layout/vList6"/>
    <dgm:cxn modelId="{09A3EFBA-4896-4BD3-B348-0789BC508642}" type="presParOf" srcId="{DF57D96C-F115-4819-A62F-3557D15DEA72}" destId="{D2786C6D-142A-471E-8716-82919C873E3F}" srcOrd="2" destOrd="0" presId="urn:microsoft.com/office/officeart/2005/8/layout/vList6"/>
    <dgm:cxn modelId="{676C60AA-3917-4C09-B3D1-C273B08F1A77}" type="presParOf" srcId="{D2786C6D-142A-471E-8716-82919C873E3F}" destId="{B369024B-CC13-416F-B667-CCDE9A5CE015}" srcOrd="0" destOrd="0" presId="urn:microsoft.com/office/officeart/2005/8/layout/vList6"/>
    <dgm:cxn modelId="{659E2175-D606-40C6-B869-96BA22DE66F7}" type="presParOf" srcId="{D2786C6D-142A-471E-8716-82919C873E3F}" destId="{F837B3DA-9CAC-483B-BADC-F52BAE96D8B6}" srcOrd="1" destOrd="0" presId="urn:microsoft.com/office/officeart/2005/8/layout/vList6"/>
    <dgm:cxn modelId="{218A366D-1A0D-420B-B5AA-91FF39D3FBAD}" type="presParOf" srcId="{DF57D96C-F115-4819-A62F-3557D15DEA72}" destId="{14B0B5AA-2489-493E-81C6-02B37396F9DB}" srcOrd="3" destOrd="0" presId="urn:microsoft.com/office/officeart/2005/8/layout/vList6"/>
    <dgm:cxn modelId="{F0EADAC4-7F72-4933-B917-C07468C17ADB}" type="presParOf" srcId="{DF57D96C-F115-4819-A62F-3557D15DEA72}" destId="{542D4D39-24F8-41D0-91B9-BF3213EB89AF}" srcOrd="4" destOrd="0" presId="urn:microsoft.com/office/officeart/2005/8/layout/vList6"/>
    <dgm:cxn modelId="{3B15159B-5FB0-4E89-905E-0A0EC12EE885}" type="presParOf" srcId="{542D4D39-24F8-41D0-91B9-BF3213EB89AF}" destId="{590EE50E-69D4-49CE-A5B8-122EAA218592}" srcOrd="0" destOrd="0" presId="urn:microsoft.com/office/officeart/2005/8/layout/vList6"/>
    <dgm:cxn modelId="{D7533D0F-165F-4FC5-9D9E-03E9DE3451E0}" type="presParOf" srcId="{542D4D39-24F8-41D0-91B9-BF3213EB89AF}" destId="{C5AB917E-AC1C-4832-BA3D-A2446C862C0C}" srcOrd="1" destOrd="0" presId="urn:microsoft.com/office/officeart/2005/8/layout/vList6"/>
    <dgm:cxn modelId="{D7C70835-2226-4B12-91D6-98805E2ED36A}" type="presParOf" srcId="{DF57D96C-F115-4819-A62F-3557D15DEA72}" destId="{3C53BC19-8A6D-4156-99A0-25C014B62907}" srcOrd="5" destOrd="0" presId="urn:microsoft.com/office/officeart/2005/8/layout/vList6"/>
    <dgm:cxn modelId="{319BA64A-46B2-427B-B849-634327CDE46C}" type="presParOf" srcId="{DF57D96C-F115-4819-A62F-3557D15DEA72}" destId="{2FD356B8-B46A-4BD2-8629-59E0FAEA0C35}" srcOrd="6" destOrd="0" presId="urn:microsoft.com/office/officeart/2005/8/layout/vList6"/>
    <dgm:cxn modelId="{C362E5DD-90AD-44AA-9D36-8474EF5EC237}" type="presParOf" srcId="{2FD356B8-B46A-4BD2-8629-59E0FAEA0C35}" destId="{58ED28AF-303C-4C3A-AAFF-65CCBD93B82A}" srcOrd="0" destOrd="0" presId="urn:microsoft.com/office/officeart/2005/8/layout/vList6"/>
    <dgm:cxn modelId="{C87413BE-CAB4-4A5B-97F6-41F8ABC4B86C}" type="presParOf" srcId="{2FD356B8-B46A-4BD2-8629-59E0FAEA0C35}" destId="{92D633E0-0A0A-4281-99B6-7FF90EDFAB6E}" srcOrd="1" destOrd="0" presId="urn:microsoft.com/office/officeart/2005/8/layout/vList6"/>
    <dgm:cxn modelId="{5644E7A6-15BB-4FF2-B93F-C0E3EB978C76}" type="presParOf" srcId="{DF57D96C-F115-4819-A62F-3557D15DEA72}" destId="{55F68D44-C995-4151-9F1A-8FE35EEAA149}" srcOrd="7" destOrd="0" presId="urn:microsoft.com/office/officeart/2005/8/layout/vList6"/>
    <dgm:cxn modelId="{1B35FC12-926F-43A3-AADF-A0262BF78B73}" type="presParOf" srcId="{DF57D96C-F115-4819-A62F-3557D15DEA72}" destId="{F989244C-BD0E-446D-BBD3-E417A4A0A188}" srcOrd="8" destOrd="0" presId="urn:microsoft.com/office/officeart/2005/8/layout/vList6"/>
    <dgm:cxn modelId="{3F3BBE5D-219A-4857-BEE5-D138180CECD3}" type="presParOf" srcId="{F989244C-BD0E-446D-BBD3-E417A4A0A188}" destId="{DB8C6501-F3E0-44D8-8C94-9FE9689E2156}" srcOrd="0" destOrd="0" presId="urn:microsoft.com/office/officeart/2005/8/layout/vList6"/>
    <dgm:cxn modelId="{BFD15981-E739-41FE-AD79-65C4F61BF122}" type="presParOf" srcId="{F989244C-BD0E-446D-BBD3-E417A4A0A188}" destId="{A5B774F8-61D8-4D92-A353-4D5D356A9147}"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879347-BD6C-4049-AFF5-46F2859F64B9}"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en-AU"/>
        </a:p>
      </dgm:t>
    </dgm:pt>
    <dgm:pt modelId="{30973965-3F27-4DCC-A381-98D2B0E43313}">
      <dgm:prSet phldrT="[Text]"/>
      <dgm:spPr/>
      <dgm:t>
        <a:bodyPr/>
        <a:lstStyle/>
        <a:p>
          <a:r>
            <a:rPr lang="en-AU"/>
            <a:t>Research</a:t>
          </a:r>
        </a:p>
      </dgm:t>
    </dgm:pt>
    <dgm:pt modelId="{ADB55DF4-05D7-45DB-8E95-0B7FCE9C2B2A}" type="parTrans" cxnId="{43406B0E-DC7A-4B70-BAEB-BDDCB9FEBB7F}">
      <dgm:prSet/>
      <dgm:spPr/>
      <dgm:t>
        <a:bodyPr/>
        <a:lstStyle/>
        <a:p>
          <a:endParaRPr lang="en-AU"/>
        </a:p>
      </dgm:t>
    </dgm:pt>
    <dgm:pt modelId="{6EF12777-FAD5-489E-8A04-9BCDA9833D7F}" type="sibTrans" cxnId="{43406B0E-DC7A-4B70-BAEB-BDDCB9FEBB7F}">
      <dgm:prSet/>
      <dgm:spPr/>
      <dgm:t>
        <a:bodyPr/>
        <a:lstStyle/>
        <a:p>
          <a:endParaRPr lang="en-AU"/>
        </a:p>
      </dgm:t>
    </dgm:pt>
    <dgm:pt modelId="{6D8C7824-F2D3-4FD4-B71A-877EC7745C70}">
      <dgm:prSet phldrT="[Text]"/>
      <dgm:spPr/>
      <dgm:t>
        <a:bodyPr/>
        <a:lstStyle/>
        <a:p>
          <a:r>
            <a:rPr lang="en-AU"/>
            <a:t>Identify</a:t>
          </a:r>
        </a:p>
      </dgm:t>
    </dgm:pt>
    <dgm:pt modelId="{D467578F-DE25-44D1-A14F-2FCC89A12048}" type="parTrans" cxnId="{EAD0E4D8-CF30-4300-A1BD-8FFCA20E4B53}">
      <dgm:prSet/>
      <dgm:spPr/>
      <dgm:t>
        <a:bodyPr/>
        <a:lstStyle/>
        <a:p>
          <a:endParaRPr lang="en-AU"/>
        </a:p>
      </dgm:t>
    </dgm:pt>
    <dgm:pt modelId="{C0592C0C-533F-450E-865F-792E3EB46BF8}" type="sibTrans" cxnId="{EAD0E4D8-CF30-4300-A1BD-8FFCA20E4B53}">
      <dgm:prSet/>
      <dgm:spPr/>
      <dgm:t>
        <a:bodyPr/>
        <a:lstStyle/>
        <a:p>
          <a:endParaRPr lang="en-AU"/>
        </a:p>
      </dgm:t>
    </dgm:pt>
    <dgm:pt modelId="{91449B7F-51F8-4535-A1E3-A8FF23D76742}">
      <dgm:prSet phldrT="[Text]"/>
      <dgm:spPr/>
      <dgm:t>
        <a:bodyPr/>
        <a:lstStyle/>
        <a:p>
          <a:r>
            <a:rPr lang="en-AU"/>
            <a:t>Consultation</a:t>
          </a:r>
        </a:p>
      </dgm:t>
    </dgm:pt>
    <dgm:pt modelId="{596D3F6D-B261-42A3-A84C-968034A1BE6A}" type="parTrans" cxnId="{1C365DA8-EA41-44B2-AAB7-10271E9E45B9}">
      <dgm:prSet/>
      <dgm:spPr/>
      <dgm:t>
        <a:bodyPr/>
        <a:lstStyle/>
        <a:p>
          <a:endParaRPr lang="en-AU"/>
        </a:p>
      </dgm:t>
    </dgm:pt>
    <dgm:pt modelId="{9B6B5FB0-6E33-418A-923D-BEF3688061DC}" type="sibTrans" cxnId="{1C365DA8-EA41-44B2-AAB7-10271E9E45B9}">
      <dgm:prSet/>
      <dgm:spPr/>
      <dgm:t>
        <a:bodyPr/>
        <a:lstStyle/>
        <a:p>
          <a:endParaRPr lang="en-AU"/>
        </a:p>
      </dgm:t>
    </dgm:pt>
    <dgm:pt modelId="{2DB1DDAA-3512-4DB0-9EC7-3DB43B95B24F}">
      <dgm:prSet phldrT="[Text]"/>
      <dgm:spPr/>
      <dgm:t>
        <a:bodyPr/>
        <a:lstStyle/>
        <a:p>
          <a:r>
            <a:rPr lang="en-AU"/>
            <a:t>the community in the proposed area of outreach</a:t>
          </a:r>
        </a:p>
      </dgm:t>
    </dgm:pt>
    <dgm:pt modelId="{750DF015-A08A-49BC-9457-85C44FE18EAE}" type="parTrans" cxnId="{E4777F23-6E9D-4727-843E-F8230D2C9FD4}">
      <dgm:prSet/>
      <dgm:spPr/>
      <dgm:t>
        <a:bodyPr/>
        <a:lstStyle/>
        <a:p>
          <a:endParaRPr lang="en-AU"/>
        </a:p>
      </dgm:t>
    </dgm:pt>
    <dgm:pt modelId="{DCD4ADBE-1C08-4BD1-A5F6-017900D579A6}" type="sibTrans" cxnId="{E4777F23-6E9D-4727-843E-F8230D2C9FD4}">
      <dgm:prSet/>
      <dgm:spPr/>
      <dgm:t>
        <a:bodyPr/>
        <a:lstStyle/>
        <a:p>
          <a:endParaRPr lang="en-AU"/>
        </a:p>
      </dgm:t>
    </dgm:pt>
    <dgm:pt modelId="{24DC520F-DB74-47C1-B4EC-F152DE2C0CD7}">
      <dgm:prSet phldrT="[Text]"/>
      <dgm:spPr/>
      <dgm:t>
        <a:bodyPr/>
        <a:lstStyle/>
        <a:p>
          <a:r>
            <a:rPr lang="en-AU"/>
            <a:t>the relevant service providers in the proposed area of outreach</a:t>
          </a:r>
        </a:p>
      </dgm:t>
    </dgm:pt>
    <dgm:pt modelId="{EACDA9E2-79DA-4C18-86A9-E8A06CBFDCB4}" type="parTrans" cxnId="{97C50240-096D-4506-82BB-4395B91DD631}">
      <dgm:prSet/>
      <dgm:spPr/>
      <dgm:t>
        <a:bodyPr/>
        <a:lstStyle/>
        <a:p>
          <a:endParaRPr lang="en-AU"/>
        </a:p>
      </dgm:t>
    </dgm:pt>
    <dgm:pt modelId="{C76CE799-6394-4F4C-A2E5-5A4CF354397B}" type="sibTrans" cxnId="{97C50240-096D-4506-82BB-4395B91DD631}">
      <dgm:prSet/>
      <dgm:spPr/>
      <dgm:t>
        <a:bodyPr/>
        <a:lstStyle/>
        <a:p>
          <a:endParaRPr lang="en-AU"/>
        </a:p>
      </dgm:t>
    </dgm:pt>
    <dgm:pt modelId="{1CB372FC-5BD0-4358-B298-C37FBC0897A9}">
      <dgm:prSet phldrT="[Text]"/>
      <dgm:spPr/>
      <dgm:t>
        <a:bodyPr/>
        <a:lstStyle/>
        <a:p>
          <a:r>
            <a:rPr lang="en-AU"/>
            <a:t>with lawyer, the Aboriginal engagement team and s/w to determine whether there are any clients in the proposed outreach location</a:t>
          </a:r>
        </a:p>
      </dgm:t>
    </dgm:pt>
    <dgm:pt modelId="{A77E20AE-8CBA-45EC-9970-FA155D2092A8}" type="parTrans" cxnId="{00078CE9-183B-4C2E-96A3-B14941EAE4A8}">
      <dgm:prSet/>
      <dgm:spPr/>
      <dgm:t>
        <a:bodyPr/>
        <a:lstStyle/>
        <a:p>
          <a:endParaRPr lang="en-AU"/>
        </a:p>
      </dgm:t>
    </dgm:pt>
    <dgm:pt modelId="{B1DE39BF-71F1-46C5-AEE0-2E26B63EB213}" type="sibTrans" cxnId="{00078CE9-183B-4C2E-96A3-B14941EAE4A8}">
      <dgm:prSet/>
      <dgm:spPr/>
      <dgm:t>
        <a:bodyPr/>
        <a:lstStyle/>
        <a:p>
          <a:endParaRPr lang="en-AU"/>
        </a:p>
      </dgm:t>
    </dgm:pt>
    <dgm:pt modelId="{172AAAD7-8464-4DBF-913F-AA86AAC9A8EA}">
      <dgm:prSet phldrT="[Text]"/>
      <dgm:spPr/>
      <dgm:t>
        <a:bodyPr/>
        <a:lstStyle/>
        <a:p>
          <a:r>
            <a:rPr lang="en-AU"/>
            <a:t>Develop</a:t>
          </a:r>
        </a:p>
      </dgm:t>
    </dgm:pt>
    <dgm:pt modelId="{DDD28120-8683-470C-8BCC-96A5574B576B}" type="parTrans" cxnId="{18FDB12D-CF3B-46EC-BE0A-738697E0DCD1}">
      <dgm:prSet/>
      <dgm:spPr/>
      <dgm:t>
        <a:bodyPr/>
        <a:lstStyle/>
        <a:p>
          <a:endParaRPr lang="en-AU"/>
        </a:p>
      </dgm:t>
    </dgm:pt>
    <dgm:pt modelId="{88FD192A-BBA6-4C05-89D3-18B92658A3F3}" type="sibTrans" cxnId="{18FDB12D-CF3B-46EC-BE0A-738697E0DCD1}">
      <dgm:prSet/>
      <dgm:spPr/>
      <dgm:t>
        <a:bodyPr/>
        <a:lstStyle/>
        <a:p>
          <a:endParaRPr lang="en-AU"/>
        </a:p>
      </dgm:t>
    </dgm:pt>
    <dgm:pt modelId="{12B75AD2-6702-40C5-BB64-224F185D66FF}">
      <dgm:prSet phldrT="[Text]"/>
      <dgm:spPr/>
      <dgm:t>
        <a:bodyPr/>
        <a:lstStyle/>
        <a:p>
          <a:r>
            <a:rPr lang="en-AU"/>
            <a:t>a detailed travel proposal for approval from the management team based on service providers and clients; and</a:t>
          </a:r>
        </a:p>
      </dgm:t>
    </dgm:pt>
    <dgm:pt modelId="{7D172DEA-9CA4-4AAF-B876-BA385C949F34}" type="parTrans" cxnId="{8A40DF54-7F2E-46B1-83DD-10F60758D8F3}">
      <dgm:prSet/>
      <dgm:spPr/>
      <dgm:t>
        <a:bodyPr/>
        <a:lstStyle/>
        <a:p>
          <a:endParaRPr lang="en-AU"/>
        </a:p>
      </dgm:t>
    </dgm:pt>
    <dgm:pt modelId="{050BFBAF-2309-460E-BD00-7ECCD615D550}" type="sibTrans" cxnId="{8A40DF54-7F2E-46B1-83DD-10F60758D8F3}">
      <dgm:prSet/>
      <dgm:spPr/>
      <dgm:t>
        <a:bodyPr/>
        <a:lstStyle/>
        <a:p>
          <a:endParaRPr lang="en-AU"/>
        </a:p>
      </dgm:t>
    </dgm:pt>
    <dgm:pt modelId="{62337904-B273-4232-9374-70FE2776C05A}">
      <dgm:prSet phldrT="[Text]"/>
      <dgm:spPr/>
      <dgm:t>
        <a:bodyPr/>
        <a:lstStyle/>
        <a:p>
          <a:r>
            <a:rPr lang="en-AU"/>
            <a:t>Approval</a:t>
          </a:r>
        </a:p>
      </dgm:t>
    </dgm:pt>
    <dgm:pt modelId="{57552133-B492-4BD8-A1FF-DD8211FD7EE7}" type="parTrans" cxnId="{66C743F9-613E-4743-A549-0D5E897B2A33}">
      <dgm:prSet/>
      <dgm:spPr/>
      <dgm:t>
        <a:bodyPr/>
        <a:lstStyle/>
        <a:p>
          <a:endParaRPr lang="en-AU"/>
        </a:p>
      </dgm:t>
    </dgm:pt>
    <dgm:pt modelId="{2C0E175A-7289-4E97-A188-1FF37C6AFC26}" type="sibTrans" cxnId="{66C743F9-613E-4743-A549-0D5E897B2A33}">
      <dgm:prSet/>
      <dgm:spPr/>
      <dgm:t>
        <a:bodyPr/>
        <a:lstStyle/>
        <a:p>
          <a:endParaRPr lang="en-AU"/>
        </a:p>
      </dgm:t>
    </dgm:pt>
    <dgm:pt modelId="{FD977313-D734-40D1-8D5C-6C8E55807BED}">
      <dgm:prSet phldrT="[Text]"/>
      <dgm:spPr/>
      <dgm:t>
        <a:bodyPr/>
        <a:lstStyle/>
        <a:p>
          <a:r>
            <a:rPr lang="en-AU"/>
            <a:t>subject to approval, carry out the outreach activity </a:t>
          </a:r>
        </a:p>
      </dgm:t>
    </dgm:pt>
    <dgm:pt modelId="{3F892007-F608-4AA8-B158-E650DE1CA9FA}" type="parTrans" cxnId="{180BF5FA-73DC-4312-9EDF-7F24D98E1216}">
      <dgm:prSet/>
      <dgm:spPr/>
      <dgm:t>
        <a:bodyPr/>
        <a:lstStyle/>
        <a:p>
          <a:endParaRPr lang="en-AU"/>
        </a:p>
      </dgm:t>
    </dgm:pt>
    <dgm:pt modelId="{6047D6E4-5BDB-42DE-BD8F-35C72258561A}" type="sibTrans" cxnId="{180BF5FA-73DC-4312-9EDF-7F24D98E1216}">
      <dgm:prSet/>
      <dgm:spPr/>
      <dgm:t>
        <a:bodyPr/>
        <a:lstStyle/>
        <a:p>
          <a:endParaRPr lang="en-AU"/>
        </a:p>
      </dgm:t>
    </dgm:pt>
    <dgm:pt modelId="{CF1AA493-F7C0-4524-A4FC-392DE1106E29}" type="pres">
      <dgm:prSet presAssocID="{B5879347-BD6C-4049-AFF5-46F2859F64B9}" presName="Name0" presStyleCnt="0">
        <dgm:presLayoutVars>
          <dgm:dir/>
          <dgm:animLvl val="lvl"/>
          <dgm:resizeHandles val="exact"/>
        </dgm:presLayoutVars>
      </dgm:prSet>
      <dgm:spPr/>
      <dgm:t>
        <a:bodyPr/>
        <a:lstStyle/>
        <a:p>
          <a:endParaRPr lang="en-AU"/>
        </a:p>
      </dgm:t>
    </dgm:pt>
    <dgm:pt modelId="{1A58CFC1-C9A1-485F-AE58-F81FF3F39A10}" type="pres">
      <dgm:prSet presAssocID="{B5879347-BD6C-4049-AFF5-46F2859F64B9}" presName="tSp" presStyleCnt="0"/>
      <dgm:spPr/>
    </dgm:pt>
    <dgm:pt modelId="{0552E49E-52AE-4A4B-8F1B-866356B9E8AB}" type="pres">
      <dgm:prSet presAssocID="{B5879347-BD6C-4049-AFF5-46F2859F64B9}" presName="bSp" presStyleCnt="0"/>
      <dgm:spPr/>
    </dgm:pt>
    <dgm:pt modelId="{5F89EF6C-68F2-4785-9C7C-2415DCE7843C}" type="pres">
      <dgm:prSet presAssocID="{B5879347-BD6C-4049-AFF5-46F2859F64B9}" presName="process" presStyleCnt="0"/>
      <dgm:spPr/>
    </dgm:pt>
    <dgm:pt modelId="{59492E0B-5981-4E33-84C9-4BD7E884A671}" type="pres">
      <dgm:prSet presAssocID="{30973965-3F27-4DCC-A381-98D2B0E43313}" presName="composite1" presStyleCnt="0"/>
      <dgm:spPr/>
    </dgm:pt>
    <dgm:pt modelId="{9D48885E-28AF-487C-B0DA-C39C369E8E18}" type="pres">
      <dgm:prSet presAssocID="{30973965-3F27-4DCC-A381-98D2B0E43313}" presName="dummyNode1" presStyleLbl="node1" presStyleIdx="0" presStyleCnt="5"/>
      <dgm:spPr/>
    </dgm:pt>
    <dgm:pt modelId="{A368D418-32EE-4EDA-995E-D3CD0D5EE941}" type="pres">
      <dgm:prSet presAssocID="{30973965-3F27-4DCC-A381-98D2B0E43313}" presName="childNode1" presStyleLbl="bgAcc1" presStyleIdx="0" presStyleCnt="5">
        <dgm:presLayoutVars>
          <dgm:bulletEnabled val="1"/>
        </dgm:presLayoutVars>
      </dgm:prSet>
      <dgm:spPr/>
      <dgm:t>
        <a:bodyPr/>
        <a:lstStyle/>
        <a:p>
          <a:endParaRPr lang="en-AU"/>
        </a:p>
      </dgm:t>
    </dgm:pt>
    <dgm:pt modelId="{AC7974F2-A9F1-4257-BA50-8AFEFCECF258}" type="pres">
      <dgm:prSet presAssocID="{30973965-3F27-4DCC-A381-98D2B0E43313}" presName="childNode1tx" presStyleLbl="bgAcc1" presStyleIdx="0" presStyleCnt="5">
        <dgm:presLayoutVars>
          <dgm:bulletEnabled val="1"/>
        </dgm:presLayoutVars>
      </dgm:prSet>
      <dgm:spPr/>
      <dgm:t>
        <a:bodyPr/>
        <a:lstStyle/>
        <a:p>
          <a:endParaRPr lang="en-AU"/>
        </a:p>
      </dgm:t>
    </dgm:pt>
    <dgm:pt modelId="{1C48A884-C9DF-4ECC-B62D-03E7BFA89760}" type="pres">
      <dgm:prSet presAssocID="{30973965-3F27-4DCC-A381-98D2B0E43313}" presName="parentNode1" presStyleLbl="node1" presStyleIdx="0" presStyleCnt="5">
        <dgm:presLayoutVars>
          <dgm:chMax val="1"/>
          <dgm:bulletEnabled val="1"/>
        </dgm:presLayoutVars>
      </dgm:prSet>
      <dgm:spPr/>
      <dgm:t>
        <a:bodyPr/>
        <a:lstStyle/>
        <a:p>
          <a:endParaRPr lang="en-AU"/>
        </a:p>
      </dgm:t>
    </dgm:pt>
    <dgm:pt modelId="{07C1D3A7-74D8-4CDA-9B30-C0C411258779}" type="pres">
      <dgm:prSet presAssocID="{30973965-3F27-4DCC-A381-98D2B0E43313}" presName="connSite1" presStyleCnt="0"/>
      <dgm:spPr/>
    </dgm:pt>
    <dgm:pt modelId="{B796076C-F729-47C9-B054-48D44077FC1A}" type="pres">
      <dgm:prSet presAssocID="{6EF12777-FAD5-489E-8A04-9BCDA9833D7F}" presName="Name9" presStyleLbl="sibTrans2D1" presStyleIdx="0" presStyleCnt="4"/>
      <dgm:spPr/>
      <dgm:t>
        <a:bodyPr/>
        <a:lstStyle/>
        <a:p>
          <a:endParaRPr lang="en-AU"/>
        </a:p>
      </dgm:t>
    </dgm:pt>
    <dgm:pt modelId="{04681140-0166-44F1-8611-AEAD13087FAD}" type="pres">
      <dgm:prSet presAssocID="{6D8C7824-F2D3-4FD4-B71A-877EC7745C70}" presName="composite2" presStyleCnt="0"/>
      <dgm:spPr/>
    </dgm:pt>
    <dgm:pt modelId="{B58E5A40-EA15-49F1-BDEA-F7BE9C8DB92D}" type="pres">
      <dgm:prSet presAssocID="{6D8C7824-F2D3-4FD4-B71A-877EC7745C70}" presName="dummyNode2" presStyleLbl="node1" presStyleIdx="0" presStyleCnt="5"/>
      <dgm:spPr/>
    </dgm:pt>
    <dgm:pt modelId="{BF76FA5C-23D4-4D04-8E3B-9FB7D8952FF6}" type="pres">
      <dgm:prSet presAssocID="{6D8C7824-F2D3-4FD4-B71A-877EC7745C70}" presName="childNode2" presStyleLbl="bgAcc1" presStyleIdx="1" presStyleCnt="5">
        <dgm:presLayoutVars>
          <dgm:bulletEnabled val="1"/>
        </dgm:presLayoutVars>
      </dgm:prSet>
      <dgm:spPr/>
      <dgm:t>
        <a:bodyPr/>
        <a:lstStyle/>
        <a:p>
          <a:endParaRPr lang="en-AU"/>
        </a:p>
      </dgm:t>
    </dgm:pt>
    <dgm:pt modelId="{269CA768-6A02-4909-892C-A9CDAFBCA946}" type="pres">
      <dgm:prSet presAssocID="{6D8C7824-F2D3-4FD4-B71A-877EC7745C70}" presName="childNode2tx" presStyleLbl="bgAcc1" presStyleIdx="1" presStyleCnt="5">
        <dgm:presLayoutVars>
          <dgm:bulletEnabled val="1"/>
        </dgm:presLayoutVars>
      </dgm:prSet>
      <dgm:spPr/>
      <dgm:t>
        <a:bodyPr/>
        <a:lstStyle/>
        <a:p>
          <a:endParaRPr lang="en-AU"/>
        </a:p>
      </dgm:t>
    </dgm:pt>
    <dgm:pt modelId="{A074F6F6-2D8D-4A99-996D-AA8FC947FE44}" type="pres">
      <dgm:prSet presAssocID="{6D8C7824-F2D3-4FD4-B71A-877EC7745C70}" presName="parentNode2" presStyleLbl="node1" presStyleIdx="1" presStyleCnt="5">
        <dgm:presLayoutVars>
          <dgm:chMax val="0"/>
          <dgm:bulletEnabled val="1"/>
        </dgm:presLayoutVars>
      </dgm:prSet>
      <dgm:spPr/>
      <dgm:t>
        <a:bodyPr/>
        <a:lstStyle/>
        <a:p>
          <a:endParaRPr lang="en-AU"/>
        </a:p>
      </dgm:t>
    </dgm:pt>
    <dgm:pt modelId="{8E60D6D1-56CE-45AE-B3E0-5B6DEB5D59C7}" type="pres">
      <dgm:prSet presAssocID="{6D8C7824-F2D3-4FD4-B71A-877EC7745C70}" presName="connSite2" presStyleCnt="0"/>
      <dgm:spPr/>
    </dgm:pt>
    <dgm:pt modelId="{BDD856C8-E51F-4317-BF37-DAD6E4756FF2}" type="pres">
      <dgm:prSet presAssocID="{C0592C0C-533F-450E-865F-792E3EB46BF8}" presName="Name18" presStyleLbl="sibTrans2D1" presStyleIdx="1" presStyleCnt="4"/>
      <dgm:spPr/>
      <dgm:t>
        <a:bodyPr/>
        <a:lstStyle/>
        <a:p>
          <a:endParaRPr lang="en-AU"/>
        </a:p>
      </dgm:t>
    </dgm:pt>
    <dgm:pt modelId="{DAE09EDE-BE89-4D42-920C-8DCC189C0DD6}" type="pres">
      <dgm:prSet presAssocID="{91449B7F-51F8-4535-A1E3-A8FF23D76742}" presName="composite1" presStyleCnt="0"/>
      <dgm:spPr/>
    </dgm:pt>
    <dgm:pt modelId="{3219FF97-C4AF-41B9-8368-A43748F49B6D}" type="pres">
      <dgm:prSet presAssocID="{91449B7F-51F8-4535-A1E3-A8FF23D76742}" presName="dummyNode1" presStyleLbl="node1" presStyleIdx="1" presStyleCnt="5"/>
      <dgm:spPr/>
    </dgm:pt>
    <dgm:pt modelId="{B2887752-FA71-47D1-AAE5-121E3B662AC6}" type="pres">
      <dgm:prSet presAssocID="{91449B7F-51F8-4535-A1E3-A8FF23D76742}" presName="childNode1" presStyleLbl="bgAcc1" presStyleIdx="2" presStyleCnt="5">
        <dgm:presLayoutVars>
          <dgm:bulletEnabled val="1"/>
        </dgm:presLayoutVars>
      </dgm:prSet>
      <dgm:spPr/>
      <dgm:t>
        <a:bodyPr/>
        <a:lstStyle/>
        <a:p>
          <a:endParaRPr lang="en-AU"/>
        </a:p>
      </dgm:t>
    </dgm:pt>
    <dgm:pt modelId="{E9657D52-8C1A-453F-BA8B-01C2DBBD729E}" type="pres">
      <dgm:prSet presAssocID="{91449B7F-51F8-4535-A1E3-A8FF23D76742}" presName="childNode1tx" presStyleLbl="bgAcc1" presStyleIdx="2" presStyleCnt="5">
        <dgm:presLayoutVars>
          <dgm:bulletEnabled val="1"/>
        </dgm:presLayoutVars>
      </dgm:prSet>
      <dgm:spPr/>
      <dgm:t>
        <a:bodyPr/>
        <a:lstStyle/>
        <a:p>
          <a:endParaRPr lang="en-AU"/>
        </a:p>
      </dgm:t>
    </dgm:pt>
    <dgm:pt modelId="{ED7001F0-4EF1-4785-B904-D933E4938A71}" type="pres">
      <dgm:prSet presAssocID="{91449B7F-51F8-4535-A1E3-A8FF23D76742}" presName="parentNode1" presStyleLbl="node1" presStyleIdx="2" presStyleCnt="5">
        <dgm:presLayoutVars>
          <dgm:chMax val="1"/>
          <dgm:bulletEnabled val="1"/>
        </dgm:presLayoutVars>
      </dgm:prSet>
      <dgm:spPr/>
      <dgm:t>
        <a:bodyPr/>
        <a:lstStyle/>
        <a:p>
          <a:endParaRPr lang="en-AU"/>
        </a:p>
      </dgm:t>
    </dgm:pt>
    <dgm:pt modelId="{FDA75259-996F-4A26-912F-3D395B429E0E}" type="pres">
      <dgm:prSet presAssocID="{91449B7F-51F8-4535-A1E3-A8FF23D76742}" presName="connSite1" presStyleCnt="0"/>
      <dgm:spPr/>
    </dgm:pt>
    <dgm:pt modelId="{906C2ACF-F8D3-4DB1-A44F-0FAD278CA8D3}" type="pres">
      <dgm:prSet presAssocID="{9B6B5FB0-6E33-418A-923D-BEF3688061DC}" presName="Name9" presStyleLbl="sibTrans2D1" presStyleIdx="2" presStyleCnt="4"/>
      <dgm:spPr/>
      <dgm:t>
        <a:bodyPr/>
        <a:lstStyle/>
        <a:p>
          <a:endParaRPr lang="en-AU"/>
        </a:p>
      </dgm:t>
    </dgm:pt>
    <dgm:pt modelId="{5BBAB2AA-C7FF-4416-9706-CCB55310D6E6}" type="pres">
      <dgm:prSet presAssocID="{172AAAD7-8464-4DBF-913F-AA86AAC9A8EA}" presName="composite2" presStyleCnt="0"/>
      <dgm:spPr/>
    </dgm:pt>
    <dgm:pt modelId="{2130BEB2-FBFE-4B42-9FAB-73E51BC51C95}" type="pres">
      <dgm:prSet presAssocID="{172AAAD7-8464-4DBF-913F-AA86AAC9A8EA}" presName="dummyNode2" presStyleLbl="node1" presStyleIdx="2" presStyleCnt="5"/>
      <dgm:spPr/>
    </dgm:pt>
    <dgm:pt modelId="{837E786F-91D4-43DE-A35E-1BE5079FE0B4}" type="pres">
      <dgm:prSet presAssocID="{172AAAD7-8464-4DBF-913F-AA86AAC9A8EA}" presName="childNode2" presStyleLbl="bgAcc1" presStyleIdx="3" presStyleCnt="5">
        <dgm:presLayoutVars>
          <dgm:bulletEnabled val="1"/>
        </dgm:presLayoutVars>
      </dgm:prSet>
      <dgm:spPr/>
      <dgm:t>
        <a:bodyPr/>
        <a:lstStyle/>
        <a:p>
          <a:endParaRPr lang="en-AU"/>
        </a:p>
      </dgm:t>
    </dgm:pt>
    <dgm:pt modelId="{8454AFED-2456-4403-AD78-8906E15A125D}" type="pres">
      <dgm:prSet presAssocID="{172AAAD7-8464-4DBF-913F-AA86AAC9A8EA}" presName="childNode2tx" presStyleLbl="bgAcc1" presStyleIdx="3" presStyleCnt="5">
        <dgm:presLayoutVars>
          <dgm:bulletEnabled val="1"/>
        </dgm:presLayoutVars>
      </dgm:prSet>
      <dgm:spPr/>
      <dgm:t>
        <a:bodyPr/>
        <a:lstStyle/>
        <a:p>
          <a:endParaRPr lang="en-AU"/>
        </a:p>
      </dgm:t>
    </dgm:pt>
    <dgm:pt modelId="{28481F9B-745E-46B1-A530-B5A52A6BA5EC}" type="pres">
      <dgm:prSet presAssocID="{172AAAD7-8464-4DBF-913F-AA86AAC9A8EA}" presName="parentNode2" presStyleLbl="node1" presStyleIdx="3" presStyleCnt="5">
        <dgm:presLayoutVars>
          <dgm:chMax val="0"/>
          <dgm:bulletEnabled val="1"/>
        </dgm:presLayoutVars>
      </dgm:prSet>
      <dgm:spPr/>
      <dgm:t>
        <a:bodyPr/>
        <a:lstStyle/>
        <a:p>
          <a:endParaRPr lang="en-AU"/>
        </a:p>
      </dgm:t>
    </dgm:pt>
    <dgm:pt modelId="{2275007F-BF1D-484C-8F8B-46F2B3765090}" type="pres">
      <dgm:prSet presAssocID="{172AAAD7-8464-4DBF-913F-AA86AAC9A8EA}" presName="connSite2" presStyleCnt="0"/>
      <dgm:spPr/>
    </dgm:pt>
    <dgm:pt modelId="{0D753E59-8B6E-42F3-B45D-505CAFFF0EB4}" type="pres">
      <dgm:prSet presAssocID="{88FD192A-BBA6-4C05-89D3-18B92658A3F3}" presName="Name18" presStyleLbl="sibTrans2D1" presStyleIdx="3" presStyleCnt="4"/>
      <dgm:spPr/>
      <dgm:t>
        <a:bodyPr/>
        <a:lstStyle/>
        <a:p>
          <a:endParaRPr lang="en-AU"/>
        </a:p>
      </dgm:t>
    </dgm:pt>
    <dgm:pt modelId="{8E940DCE-6FEA-41AD-A46A-E2742881F7EC}" type="pres">
      <dgm:prSet presAssocID="{62337904-B273-4232-9374-70FE2776C05A}" presName="composite1" presStyleCnt="0"/>
      <dgm:spPr/>
    </dgm:pt>
    <dgm:pt modelId="{59AAF72F-4A06-45B1-B6B6-4B7582F747F7}" type="pres">
      <dgm:prSet presAssocID="{62337904-B273-4232-9374-70FE2776C05A}" presName="dummyNode1" presStyleLbl="node1" presStyleIdx="3" presStyleCnt="5"/>
      <dgm:spPr/>
    </dgm:pt>
    <dgm:pt modelId="{53FC16AA-9636-4AB6-8E4A-2B7B1D380F80}" type="pres">
      <dgm:prSet presAssocID="{62337904-B273-4232-9374-70FE2776C05A}" presName="childNode1" presStyleLbl="bgAcc1" presStyleIdx="4" presStyleCnt="5">
        <dgm:presLayoutVars>
          <dgm:bulletEnabled val="1"/>
        </dgm:presLayoutVars>
      </dgm:prSet>
      <dgm:spPr/>
      <dgm:t>
        <a:bodyPr/>
        <a:lstStyle/>
        <a:p>
          <a:endParaRPr lang="en-AU"/>
        </a:p>
      </dgm:t>
    </dgm:pt>
    <dgm:pt modelId="{EAF8EF6A-DDFB-4FE9-A87A-C7C1A87F7F5C}" type="pres">
      <dgm:prSet presAssocID="{62337904-B273-4232-9374-70FE2776C05A}" presName="childNode1tx" presStyleLbl="bgAcc1" presStyleIdx="4" presStyleCnt="5">
        <dgm:presLayoutVars>
          <dgm:bulletEnabled val="1"/>
        </dgm:presLayoutVars>
      </dgm:prSet>
      <dgm:spPr/>
      <dgm:t>
        <a:bodyPr/>
        <a:lstStyle/>
        <a:p>
          <a:endParaRPr lang="en-AU"/>
        </a:p>
      </dgm:t>
    </dgm:pt>
    <dgm:pt modelId="{288C3AB9-6127-4234-91E7-11CC41EB8193}" type="pres">
      <dgm:prSet presAssocID="{62337904-B273-4232-9374-70FE2776C05A}" presName="parentNode1" presStyleLbl="node1" presStyleIdx="4" presStyleCnt="5">
        <dgm:presLayoutVars>
          <dgm:chMax val="1"/>
          <dgm:bulletEnabled val="1"/>
        </dgm:presLayoutVars>
      </dgm:prSet>
      <dgm:spPr/>
      <dgm:t>
        <a:bodyPr/>
        <a:lstStyle/>
        <a:p>
          <a:endParaRPr lang="en-AU"/>
        </a:p>
      </dgm:t>
    </dgm:pt>
    <dgm:pt modelId="{65C9BBB5-5197-4071-B2D5-35A0760CC63A}" type="pres">
      <dgm:prSet presAssocID="{62337904-B273-4232-9374-70FE2776C05A}" presName="connSite1" presStyleCnt="0"/>
      <dgm:spPr/>
    </dgm:pt>
  </dgm:ptLst>
  <dgm:cxnLst>
    <dgm:cxn modelId="{362E7569-0FCD-4313-AE83-DF017D98F6F8}" type="presOf" srcId="{1CB372FC-5BD0-4358-B298-C37FBC0897A9}" destId="{E9657D52-8C1A-453F-BA8B-01C2DBBD729E}" srcOrd="1" destOrd="0" presId="urn:microsoft.com/office/officeart/2005/8/layout/hProcess4"/>
    <dgm:cxn modelId="{B87679AA-542E-40A1-8965-143D6EF1075C}" type="presOf" srcId="{30973965-3F27-4DCC-A381-98D2B0E43313}" destId="{1C48A884-C9DF-4ECC-B62D-03E7BFA89760}" srcOrd="0" destOrd="0" presId="urn:microsoft.com/office/officeart/2005/8/layout/hProcess4"/>
    <dgm:cxn modelId="{43406B0E-DC7A-4B70-BAEB-BDDCB9FEBB7F}" srcId="{B5879347-BD6C-4049-AFF5-46F2859F64B9}" destId="{30973965-3F27-4DCC-A381-98D2B0E43313}" srcOrd="0" destOrd="0" parTransId="{ADB55DF4-05D7-45DB-8E95-0B7FCE9C2B2A}" sibTransId="{6EF12777-FAD5-489E-8A04-9BCDA9833D7F}"/>
    <dgm:cxn modelId="{8A40DF54-7F2E-46B1-83DD-10F60758D8F3}" srcId="{172AAAD7-8464-4DBF-913F-AA86AAC9A8EA}" destId="{12B75AD2-6702-40C5-BB64-224F185D66FF}" srcOrd="0" destOrd="0" parTransId="{7D172DEA-9CA4-4AAF-B876-BA385C949F34}" sibTransId="{050BFBAF-2309-460E-BD00-7ECCD615D550}"/>
    <dgm:cxn modelId="{E8BF45EE-526F-4133-9B20-6AD686E2184F}" type="presOf" srcId="{B5879347-BD6C-4049-AFF5-46F2859F64B9}" destId="{CF1AA493-F7C0-4524-A4FC-392DE1106E29}" srcOrd="0" destOrd="0" presId="urn:microsoft.com/office/officeart/2005/8/layout/hProcess4"/>
    <dgm:cxn modelId="{180BF5FA-73DC-4312-9EDF-7F24D98E1216}" srcId="{62337904-B273-4232-9374-70FE2776C05A}" destId="{FD977313-D734-40D1-8D5C-6C8E55807BED}" srcOrd="0" destOrd="0" parTransId="{3F892007-F608-4AA8-B158-E650DE1CA9FA}" sibTransId="{6047D6E4-5BDB-42DE-BD8F-35C72258561A}"/>
    <dgm:cxn modelId="{B7432129-12FB-4216-ADA7-151DC9A3A8A7}" type="presOf" srcId="{91449B7F-51F8-4535-A1E3-A8FF23D76742}" destId="{ED7001F0-4EF1-4785-B904-D933E4938A71}" srcOrd="0" destOrd="0" presId="urn:microsoft.com/office/officeart/2005/8/layout/hProcess4"/>
    <dgm:cxn modelId="{75548921-712A-4DDE-8F62-CF499DAD38CC}" type="presOf" srcId="{C0592C0C-533F-450E-865F-792E3EB46BF8}" destId="{BDD856C8-E51F-4317-BF37-DAD6E4756FF2}" srcOrd="0" destOrd="0" presId="urn:microsoft.com/office/officeart/2005/8/layout/hProcess4"/>
    <dgm:cxn modelId="{7D458E69-49DC-411F-98AA-6AFC4A6FC408}" type="presOf" srcId="{172AAAD7-8464-4DBF-913F-AA86AAC9A8EA}" destId="{28481F9B-745E-46B1-A530-B5A52A6BA5EC}" srcOrd="0" destOrd="0" presId="urn:microsoft.com/office/officeart/2005/8/layout/hProcess4"/>
    <dgm:cxn modelId="{F8B8391E-27C0-4FD3-B9C4-0AE444184B0D}" type="presOf" srcId="{24DC520F-DB74-47C1-B4EC-F152DE2C0CD7}" destId="{BF76FA5C-23D4-4D04-8E3B-9FB7D8952FF6}" srcOrd="0" destOrd="0" presId="urn:microsoft.com/office/officeart/2005/8/layout/hProcess4"/>
    <dgm:cxn modelId="{1C365DA8-EA41-44B2-AAB7-10271E9E45B9}" srcId="{B5879347-BD6C-4049-AFF5-46F2859F64B9}" destId="{91449B7F-51F8-4535-A1E3-A8FF23D76742}" srcOrd="2" destOrd="0" parTransId="{596D3F6D-B261-42A3-A84C-968034A1BE6A}" sibTransId="{9B6B5FB0-6E33-418A-923D-BEF3688061DC}"/>
    <dgm:cxn modelId="{5100E557-A10B-4DF3-ABD1-500DB0C1BCCD}" type="presOf" srcId="{2DB1DDAA-3512-4DB0-9EC7-3DB43B95B24F}" destId="{A368D418-32EE-4EDA-995E-D3CD0D5EE941}" srcOrd="0" destOrd="0" presId="urn:microsoft.com/office/officeart/2005/8/layout/hProcess4"/>
    <dgm:cxn modelId="{C3D0697F-F3F7-4E54-8172-AE4007D23677}" type="presOf" srcId="{6D8C7824-F2D3-4FD4-B71A-877EC7745C70}" destId="{A074F6F6-2D8D-4A99-996D-AA8FC947FE44}" srcOrd="0" destOrd="0" presId="urn:microsoft.com/office/officeart/2005/8/layout/hProcess4"/>
    <dgm:cxn modelId="{51A282CC-0596-4BFE-8780-FE1E9D7CFBAD}" type="presOf" srcId="{FD977313-D734-40D1-8D5C-6C8E55807BED}" destId="{53FC16AA-9636-4AB6-8E4A-2B7B1D380F80}" srcOrd="0" destOrd="0" presId="urn:microsoft.com/office/officeart/2005/8/layout/hProcess4"/>
    <dgm:cxn modelId="{EAD0E4D8-CF30-4300-A1BD-8FFCA20E4B53}" srcId="{B5879347-BD6C-4049-AFF5-46F2859F64B9}" destId="{6D8C7824-F2D3-4FD4-B71A-877EC7745C70}" srcOrd="1" destOrd="0" parTransId="{D467578F-DE25-44D1-A14F-2FCC89A12048}" sibTransId="{C0592C0C-533F-450E-865F-792E3EB46BF8}"/>
    <dgm:cxn modelId="{F6386F97-955D-412B-88F0-7FCCA6C34970}" type="presOf" srcId="{12B75AD2-6702-40C5-BB64-224F185D66FF}" destId="{8454AFED-2456-4403-AD78-8906E15A125D}" srcOrd="1" destOrd="0" presId="urn:microsoft.com/office/officeart/2005/8/layout/hProcess4"/>
    <dgm:cxn modelId="{66C743F9-613E-4743-A549-0D5E897B2A33}" srcId="{B5879347-BD6C-4049-AFF5-46F2859F64B9}" destId="{62337904-B273-4232-9374-70FE2776C05A}" srcOrd="4" destOrd="0" parTransId="{57552133-B492-4BD8-A1FF-DD8211FD7EE7}" sibTransId="{2C0E175A-7289-4E97-A188-1FF37C6AFC26}"/>
    <dgm:cxn modelId="{A194A261-AB1E-4631-AF2C-6AD8F7743B32}" type="presOf" srcId="{6EF12777-FAD5-489E-8A04-9BCDA9833D7F}" destId="{B796076C-F729-47C9-B054-48D44077FC1A}" srcOrd="0" destOrd="0" presId="urn:microsoft.com/office/officeart/2005/8/layout/hProcess4"/>
    <dgm:cxn modelId="{67381C44-3C5A-4B0C-A2FF-5B88133AB381}" type="presOf" srcId="{1CB372FC-5BD0-4358-B298-C37FBC0897A9}" destId="{B2887752-FA71-47D1-AAE5-121E3B662AC6}" srcOrd="0" destOrd="0" presId="urn:microsoft.com/office/officeart/2005/8/layout/hProcess4"/>
    <dgm:cxn modelId="{E4777F23-6E9D-4727-843E-F8230D2C9FD4}" srcId="{30973965-3F27-4DCC-A381-98D2B0E43313}" destId="{2DB1DDAA-3512-4DB0-9EC7-3DB43B95B24F}" srcOrd="0" destOrd="0" parTransId="{750DF015-A08A-49BC-9457-85C44FE18EAE}" sibTransId="{DCD4ADBE-1C08-4BD1-A5F6-017900D579A6}"/>
    <dgm:cxn modelId="{AFF3357B-D016-4AC6-B26C-F52304DB71BC}" type="presOf" srcId="{2DB1DDAA-3512-4DB0-9EC7-3DB43B95B24F}" destId="{AC7974F2-A9F1-4257-BA50-8AFEFCECF258}" srcOrd="1" destOrd="0" presId="urn:microsoft.com/office/officeart/2005/8/layout/hProcess4"/>
    <dgm:cxn modelId="{7DD5A0AD-D44A-4D6B-9BA7-8CF0E9565D29}" type="presOf" srcId="{12B75AD2-6702-40C5-BB64-224F185D66FF}" destId="{837E786F-91D4-43DE-A35E-1BE5079FE0B4}" srcOrd="0" destOrd="0" presId="urn:microsoft.com/office/officeart/2005/8/layout/hProcess4"/>
    <dgm:cxn modelId="{97C50240-096D-4506-82BB-4395B91DD631}" srcId="{6D8C7824-F2D3-4FD4-B71A-877EC7745C70}" destId="{24DC520F-DB74-47C1-B4EC-F152DE2C0CD7}" srcOrd="0" destOrd="0" parTransId="{EACDA9E2-79DA-4C18-86A9-E8A06CBFDCB4}" sibTransId="{C76CE799-6394-4F4C-A2E5-5A4CF354397B}"/>
    <dgm:cxn modelId="{E64D9AD6-5112-41EA-99F7-D1BA32815E1D}" type="presOf" srcId="{88FD192A-BBA6-4C05-89D3-18B92658A3F3}" destId="{0D753E59-8B6E-42F3-B45D-505CAFFF0EB4}" srcOrd="0" destOrd="0" presId="urn:microsoft.com/office/officeart/2005/8/layout/hProcess4"/>
    <dgm:cxn modelId="{E14CF2FC-C5F7-4C7F-A8AF-991F4DE5E087}" type="presOf" srcId="{24DC520F-DB74-47C1-B4EC-F152DE2C0CD7}" destId="{269CA768-6A02-4909-892C-A9CDAFBCA946}" srcOrd="1" destOrd="0" presId="urn:microsoft.com/office/officeart/2005/8/layout/hProcess4"/>
    <dgm:cxn modelId="{74F7F8E3-2F57-4431-997D-C64C9F4740A1}" type="presOf" srcId="{62337904-B273-4232-9374-70FE2776C05A}" destId="{288C3AB9-6127-4234-91E7-11CC41EB8193}" srcOrd="0" destOrd="0" presId="urn:microsoft.com/office/officeart/2005/8/layout/hProcess4"/>
    <dgm:cxn modelId="{18FDB12D-CF3B-46EC-BE0A-738697E0DCD1}" srcId="{B5879347-BD6C-4049-AFF5-46F2859F64B9}" destId="{172AAAD7-8464-4DBF-913F-AA86AAC9A8EA}" srcOrd="3" destOrd="0" parTransId="{DDD28120-8683-470C-8BCC-96A5574B576B}" sibTransId="{88FD192A-BBA6-4C05-89D3-18B92658A3F3}"/>
    <dgm:cxn modelId="{512483A8-DD56-4D42-A627-13E199A1F589}" type="presOf" srcId="{FD977313-D734-40D1-8D5C-6C8E55807BED}" destId="{EAF8EF6A-DDFB-4FE9-A87A-C7C1A87F7F5C}" srcOrd="1" destOrd="0" presId="urn:microsoft.com/office/officeart/2005/8/layout/hProcess4"/>
    <dgm:cxn modelId="{00078CE9-183B-4C2E-96A3-B14941EAE4A8}" srcId="{91449B7F-51F8-4535-A1E3-A8FF23D76742}" destId="{1CB372FC-5BD0-4358-B298-C37FBC0897A9}" srcOrd="0" destOrd="0" parTransId="{A77E20AE-8CBA-45EC-9970-FA155D2092A8}" sibTransId="{B1DE39BF-71F1-46C5-AEE0-2E26B63EB213}"/>
    <dgm:cxn modelId="{D46E11AA-23AD-449F-A24E-9F8525D484BC}" type="presOf" srcId="{9B6B5FB0-6E33-418A-923D-BEF3688061DC}" destId="{906C2ACF-F8D3-4DB1-A44F-0FAD278CA8D3}" srcOrd="0" destOrd="0" presId="urn:microsoft.com/office/officeart/2005/8/layout/hProcess4"/>
    <dgm:cxn modelId="{5A92BAF6-474E-44E6-8F5F-C003BAF1D7C0}" type="presParOf" srcId="{CF1AA493-F7C0-4524-A4FC-392DE1106E29}" destId="{1A58CFC1-C9A1-485F-AE58-F81FF3F39A10}" srcOrd="0" destOrd="0" presId="urn:microsoft.com/office/officeart/2005/8/layout/hProcess4"/>
    <dgm:cxn modelId="{64E3FD75-1061-488B-BB4A-8CE62DF7177C}" type="presParOf" srcId="{CF1AA493-F7C0-4524-A4FC-392DE1106E29}" destId="{0552E49E-52AE-4A4B-8F1B-866356B9E8AB}" srcOrd="1" destOrd="0" presId="urn:microsoft.com/office/officeart/2005/8/layout/hProcess4"/>
    <dgm:cxn modelId="{88C4B9CD-F9B9-49E9-8AA0-7DA191A187A6}" type="presParOf" srcId="{CF1AA493-F7C0-4524-A4FC-392DE1106E29}" destId="{5F89EF6C-68F2-4785-9C7C-2415DCE7843C}" srcOrd="2" destOrd="0" presId="urn:microsoft.com/office/officeart/2005/8/layout/hProcess4"/>
    <dgm:cxn modelId="{2F8829CA-724E-46CA-BBCC-2357C50E5B49}" type="presParOf" srcId="{5F89EF6C-68F2-4785-9C7C-2415DCE7843C}" destId="{59492E0B-5981-4E33-84C9-4BD7E884A671}" srcOrd="0" destOrd="0" presId="urn:microsoft.com/office/officeart/2005/8/layout/hProcess4"/>
    <dgm:cxn modelId="{0D537012-F37A-42D3-9FA1-1AE8D1F06B86}" type="presParOf" srcId="{59492E0B-5981-4E33-84C9-4BD7E884A671}" destId="{9D48885E-28AF-487C-B0DA-C39C369E8E18}" srcOrd="0" destOrd="0" presId="urn:microsoft.com/office/officeart/2005/8/layout/hProcess4"/>
    <dgm:cxn modelId="{3F10BD44-7E9B-4F59-A45B-6DEBCEF9020B}" type="presParOf" srcId="{59492E0B-5981-4E33-84C9-4BD7E884A671}" destId="{A368D418-32EE-4EDA-995E-D3CD0D5EE941}" srcOrd="1" destOrd="0" presId="urn:microsoft.com/office/officeart/2005/8/layout/hProcess4"/>
    <dgm:cxn modelId="{59F1393A-E9ED-48A5-A0EC-F076A0EC2660}" type="presParOf" srcId="{59492E0B-5981-4E33-84C9-4BD7E884A671}" destId="{AC7974F2-A9F1-4257-BA50-8AFEFCECF258}" srcOrd="2" destOrd="0" presId="urn:microsoft.com/office/officeart/2005/8/layout/hProcess4"/>
    <dgm:cxn modelId="{39ACE8C5-7983-40D2-9800-CFE4ABD5474C}" type="presParOf" srcId="{59492E0B-5981-4E33-84C9-4BD7E884A671}" destId="{1C48A884-C9DF-4ECC-B62D-03E7BFA89760}" srcOrd="3" destOrd="0" presId="urn:microsoft.com/office/officeart/2005/8/layout/hProcess4"/>
    <dgm:cxn modelId="{3AD98471-9780-4617-BABF-C28B34D40025}" type="presParOf" srcId="{59492E0B-5981-4E33-84C9-4BD7E884A671}" destId="{07C1D3A7-74D8-4CDA-9B30-C0C411258779}" srcOrd="4" destOrd="0" presId="urn:microsoft.com/office/officeart/2005/8/layout/hProcess4"/>
    <dgm:cxn modelId="{B8C64880-8A87-485D-B646-CFA9F6397127}" type="presParOf" srcId="{5F89EF6C-68F2-4785-9C7C-2415DCE7843C}" destId="{B796076C-F729-47C9-B054-48D44077FC1A}" srcOrd="1" destOrd="0" presId="urn:microsoft.com/office/officeart/2005/8/layout/hProcess4"/>
    <dgm:cxn modelId="{E896FE1A-E244-4EF2-B200-AC78474A5CD8}" type="presParOf" srcId="{5F89EF6C-68F2-4785-9C7C-2415DCE7843C}" destId="{04681140-0166-44F1-8611-AEAD13087FAD}" srcOrd="2" destOrd="0" presId="urn:microsoft.com/office/officeart/2005/8/layout/hProcess4"/>
    <dgm:cxn modelId="{B1833009-1F03-4CAD-AE7B-0BF3786386C7}" type="presParOf" srcId="{04681140-0166-44F1-8611-AEAD13087FAD}" destId="{B58E5A40-EA15-49F1-BDEA-F7BE9C8DB92D}" srcOrd="0" destOrd="0" presId="urn:microsoft.com/office/officeart/2005/8/layout/hProcess4"/>
    <dgm:cxn modelId="{424C3B20-60A6-45B7-8A1D-2FDA2ABB967A}" type="presParOf" srcId="{04681140-0166-44F1-8611-AEAD13087FAD}" destId="{BF76FA5C-23D4-4D04-8E3B-9FB7D8952FF6}" srcOrd="1" destOrd="0" presId="urn:microsoft.com/office/officeart/2005/8/layout/hProcess4"/>
    <dgm:cxn modelId="{58D83EB0-F716-403E-859A-4FF541E29D85}" type="presParOf" srcId="{04681140-0166-44F1-8611-AEAD13087FAD}" destId="{269CA768-6A02-4909-892C-A9CDAFBCA946}" srcOrd="2" destOrd="0" presId="urn:microsoft.com/office/officeart/2005/8/layout/hProcess4"/>
    <dgm:cxn modelId="{3FD72FCC-5576-4690-82B6-91641DCF3E35}" type="presParOf" srcId="{04681140-0166-44F1-8611-AEAD13087FAD}" destId="{A074F6F6-2D8D-4A99-996D-AA8FC947FE44}" srcOrd="3" destOrd="0" presId="urn:microsoft.com/office/officeart/2005/8/layout/hProcess4"/>
    <dgm:cxn modelId="{092F7B5D-AEDA-4E0C-8D45-74E05BA28443}" type="presParOf" srcId="{04681140-0166-44F1-8611-AEAD13087FAD}" destId="{8E60D6D1-56CE-45AE-B3E0-5B6DEB5D59C7}" srcOrd="4" destOrd="0" presId="urn:microsoft.com/office/officeart/2005/8/layout/hProcess4"/>
    <dgm:cxn modelId="{B41ED6E8-1886-43AB-B408-9BCE1934FB9F}" type="presParOf" srcId="{5F89EF6C-68F2-4785-9C7C-2415DCE7843C}" destId="{BDD856C8-E51F-4317-BF37-DAD6E4756FF2}" srcOrd="3" destOrd="0" presId="urn:microsoft.com/office/officeart/2005/8/layout/hProcess4"/>
    <dgm:cxn modelId="{74F17B1C-2045-4C9F-BDEB-237B99438F9C}" type="presParOf" srcId="{5F89EF6C-68F2-4785-9C7C-2415DCE7843C}" destId="{DAE09EDE-BE89-4D42-920C-8DCC189C0DD6}" srcOrd="4" destOrd="0" presId="urn:microsoft.com/office/officeart/2005/8/layout/hProcess4"/>
    <dgm:cxn modelId="{32BCD386-3FD3-4603-9DDF-B45EB44DFDC2}" type="presParOf" srcId="{DAE09EDE-BE89-4D42-920C-8DCC189C0DD6}" destId="{3219FF97-C4AF-41B9-8368-A43748F49B6D}" srcOrd="0" destOrd="0" presId="urn:microsoft.com/office/officeart/2005/8/layout/hProcess4"/>
    <dgm:cxn modelId="{85E0E36F-244B-4846-8F04-CE121E75EFAB}" type="presParOf" srcId="{DAE09EDE-BE89-4D42-920C-8DCC189C0DD6}" destId="{B2887752-FA71-47D1-AAE5-121E3B662AC6}" srcOrd="1" destOrd="0" presId="urn:microsoft.com/office/officeart/2005/8/layout/hProcess4"/>
    <dgm:cxn modelId="{DA4368C3-2CF7-4DE1-9FEF-8C6CA52C8973}" type="presParOf" srcId="{DAE09EDE-BE89-4D42-920C-8DCC189C0DD6}" destId="{E9657D52-8C1A-453F-BA8B-01C2DBBD729E}" srcOrd="2" destOrd="0" presId="urn:microsoft.com/office/officeart/2005/8/layout/hProcess4"/>
    <dgm:cxn modelId="{7F24C2B2-48C0-4B91-B294-583FC4F29B1B}" type="presParOf" srcId="{DAE09EDE-BE89-4D42-920C-8DCC189C0DD6}" destId="{ED7001F0-4EF1-4785-B904-D933E4938A71}" srcOrd="3" destOrd="0" presId="urn:microsoft.com/office/officeart/2005/8/layout/hProcess4"/>
    <dgm:cxn modelId="{2E9839F4-ED46-48B1-8AA7-02167736239C}" type="presParOf" srcId="{DAE09EDE-BE89-4D42-920C-8DCC189C0DD6}" destId="{FDA75259-996F-4A26-912F-3D395B429E0E}" srcOrd="4" destOrd="0" presId="urn:microsoft.com/office/officeart/2005/8/layout/hProcess4"/>
    <dgm:cxn modelId="{347A599D-B062-40D6-8ED2-85D0C73D4C34}" type="presParOf" srcId="{5F89EF6C-68F2-4785-9C7C-2415DCE7843C}" destId="{906C2ACF-F8D3-4DB1-A44F-0FAD278CA8D3}" srcOrd="5" destOrd="0" presId="urn:microsoft.com/office/officeart/2005/8/layout/hProcess4"/>
    <dgm:cxn modelId="{86DAAEE9-6F0B-4409-8189-B111601F8350}" type="presParOf" srcId="{5F89EF6C-68F2-4785-9C7C-2415DCE7843C}" destId="{5BBAB2AA-C7FF-4416-9706-CCB55310D6E6}" srcOrd="6" destOrd="0" presId="urn:microsoft.com/office/officeart/2005/8/layout/hProcess4"/>
    <dgm:cxn modelId="{5ABE2BE6-5C59-42A7-A558-404873109A90}" type="presParOf" srcId="{5BBAB2AA-C7FF-4416-9706-CCB55310D6E6}" destId="{2130BEB2-FBFE-4B42-9FAB-73E51BC51C95}" srcOrd="0" destOrd="0" presId="urn:microsoft.com/office/officeart/2005/8/layout/hProcess4"/>
    <dgm:cxn modelId="{11EEB4E4-DEA4-4413-8EE3-DCCE80D8F0CB}" type="presParOf" srcId="{5BBAB2AA-C7FF-4416-9706-CCB55310D6E6}" destId="{837E786F-91D4-43DE-A35E-1BE5079FE0B4}" srcOrd="1" destOrd="0" presId="urn:microsoft.com/office/officeart/2005/8/layout/hProcess4"/>
    <dgm:cxn modelId="{F09A47F5-4747-4672-824E-2020C4115096}" type="presParOf" srcId="{5BBAB2AA-C7FF-4416-9706-CCB55310D6E6}" destId="{8454AFED-2456-4403-AD78-8906E15A125D}" srcOrd="2" destOrd="0" presId="urn:microsoft.com/office/officeart/2005/8/layout/hProcess4"/>
    <dgm:cxn modelId="{E24776AE-9A49-4763-8D71-EBE951CFB1E9}" type="presParOf" srcId="{5BBAB2AA-C7FF-4416-9706-CCB55310D6E6}" destId="{28481F9B-745E-46B1-A530-B5A52A6BA5EC}" srcOrd="3" destOrd="0" presId="urn:microsoft.com/office/officeart/2005/8/layout/hProcess4"/>
    <dgm:cxn modelId="{9C7C524A-EFCD-462E-BD98-297034A5C404}" type="presParOf" srcId="{5BBAB2AA-C7FF-4416-9706-CCB55310D6E6}" destId="{2275007F-BF1D-484C-8F8B-46F2B3765090}" srcOrd="4" destOrd="0" presId="urn:microsoft.com/office/officeart/2005/8/layout/hProcess4"/>
    <dgm:cxn modelId="{2E2D3CE3-C918-4199-A977-B1337BA47D81}" type="presParOf" srcId="{5F89EF6C-68F2-4785-9C7C-2415DCE7843C}" destId="{0D753E59-8B6E-42F3-B45D-505CAFFF0EB4}" srcOrd="7" destOrd="0" presId="urn:microsoft.com/office/officeart/2005/8/layout/hProcess4"/>
    <dgm:cxn modelId="{507C38D5-8FBE-46C7-99E6-F2790FF2708D}" type="presParOf" srcId="{5F89EF6C-68F2-4785-9C7C-2415DCE7843C}" destId="{8E940DCE-6FEA-41AD-A46A-E2742881F7EC}" srcOrd="8" destOrd="0" presId="urn:microsoft.com/office/officeart/2005/8/layout/hProcess4"/>
    <dgm:cxn modelId="{5443D58D-5FE6-4D35-8A96-60847710549C}" type="presParOf" srcId="{8E940DCE-6FEA-41AD-A46A-E2742881F7EC}" destId="{59AAF72F-4A06-45B1-B6B6-4B7582F747F7}" srcOrd="0" destOrd="0" presId="urn:microsoft.com/office/officeart/2005/8/layout/hProcess4"/>
    <dgm:cxn modelId="{F42BF623-9777-4ACD-9CE2-03E6637941D8}" type="presParOf" srcId="{8E940DCE-6FEA-41AD-A46A-E2742881F7EC}" destId="{53FC16AA-9636-4AB6-8E4A-2B7B1D380F80}" srcOrd="1" destOrd="0" presId="urn:microsoft.com/office/officeart/2005/8/layout/hProcess4"/>
    <dgm:cxn modelId="{D7D6B1B4-7CD9-4EFA-99A5-76B4501BC2B2}" type="presParOf" srcId="{8E940DCE-6FEA-41AD-A46A-E2742881F7EC}" destId="{EAF8EF6A-DDFB-4FE9-A87A-C7C1A87F7F5C}" srcOrd="2" destOrd="0" presId="urn:microsoft.com/office/officeart/2005/8/layout/hProcess4"/>
    <dgm:cxn modelId="{61DE9C93-102E-45EE-8F9F-538EFEB3782C}" type="presParOf" srcId="{8E940DCE-6FEA-41AD-A46A-E2742881F7EC}" destId="{288C3AB9-6127-4234-91E7-11CC41EB8193}" srcOrd="3" destOrd="0" presId="urn:microsoft.com/office/officeart/2005/8/layout/hProcess4"/>
    <dgm:cxn modelId="{D712E3DD-64D9-48CF-B03F-80E6925D56F3}" type="presParOf" srcId="{8E940DCE-6FEA-41AD-A46A-E2742881F7EC}" destId="{65C9BBB5-5197-4071-B2D5-35A0760CC63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AF506-743D-4483-BF14-B9F6327F35AB}">
      <dsp:nvSpPr>
        <dsp:cNvPr id="0" name=""/>
        <dsp:cNvSpPr/>
      </dsp:nvSpPr>
      <dsp:spPr>
        <a:xfrm>
          <a:off x="2541269" y="1072"/>
          <a:ext cx="3811905" cy="580874"/>
        </a:xfrm>
        <a:prstGeom prst="rightArrow">
          <a:avLst>
            <a:gd name="adj1" fmla="val 75000"/>
            <a:gd name="adj2" fmla="val 50000"/>
          </a:avLst>
        </a:pr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AU" sz="1400" kern="1200">
              <a:solidFill>
                <a:sysClr val="windowText" lastClr="000000">
                  <a:hueOff val="0"/>
                  <a:satOff val="0"/>
                  <a:lumOff val="0"/>
                  <a:alphaOff val="0"/>
                </a:sysClr>
              </a:solidFill>
              <a:latin typeface="Calibri"/>
              <a:ea typeface="+mn-ea"/>
              <a:cs typeface="+mn-cs"/>
            </a:rPr>
            <a:t>the issue, local community, Aboriginal diversity, Service Providers</a:t>
          </a:r>
        </a:p>
      </dsp:txBody>
      <dsp:txXfrm>
        <a:off x="2541269" y="73681"/>
        <a:ext cx="3594077" cy="435656"/>
      </dsp:txXfrm>
    </dsp:sp>
    <dsp:sp modelId="{66C888C6-3B39-46BC-8836-2B01EB4DEEF7}">
      <dsp:nvSpPr>
        <dsp:cNvPr id="0" name=""/>
        <dsp:cNvSpPr/>
      </dsp:nvSpPr>
      <dsp:spPr>
        <a:xfrm>
          <a:off x="0" y="1072"/>
          <a:ext cx="2541270" cy="580874"/>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AU" sz="2900" kern="1200">
              <a:solidFill>
                <a:sysClr val="window" lastClr="FFFFFF"/>
              </a:solidFill>
              <a:latin typeface="Calibri"/>
              <a:ea typeface="+mn-ea"/>
              <a:cs typeface="+mn-cs"/>
            </a:rPr>
            <a:t>Acknowledge</a:t>
          </a:r>
        </a:p>
      </dsp:txBody>
      <dsp:txXfrm>
        <a:off x="28356" y="29428"/>
        <a:ext cx="2484558" cy="524162"/>
      </dsp:txXfrm>
    </dsp:sp>
    <dsp:sp modelId="{F837B3DA-9CAC-483B-BADC-F52BAE96D8B6}">
      <dsp:nvSpPr>
        <dsp:cNvPr id="0" name=""/>
        <dsp:cNvSpPr/>
      </dsp:nvSpPr>
      <dsp:spPr>
        <a:xfrm>
          <a:off x="2541269" y="640035"/>
          <a:ext cx="3811905" cy="580874"/>
        </a:xfrm>
        <a:prstGeom prst="rightArrow">
          <a:avLst>
            <a:gd name="adj1" fmla="val 75000"/>
            <a:gd name="adj2" fmla="val 50000"/>
          </a:avLst>
        </a:prstGeom>
        <a:solidFill>
          <a:srgbClr val="9BBB59">
            <a:tint val="40000"/>
            <a:alpha val="90000"/>
            <a:hueOff val="2679213"/>
            <a:satOff val="-3448"/>
            <a:lumOff val="-269"/>
            <a:alphaOff val="0"/>
          </a:srgbClr>
        </a:solidFill>
        <a:ln w="25400" cap="flat" cmpd="sng" algn="ctr">
          <a:solidFill>
            <a:srgbClr val="9BBB59">
              <a:tint val="40000"/>
              <a:alpha val="90000"/>
              <a:hueOff val="2679213"/>
              <a:satOff val="-3448"/>
              <a:lumOff val="-269"/>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AU" sz="1400" kern="1200">
              <a:solidFill>
                <a:sysClr val="windowText" lastClr="000000">
                  <a:hueOff val="0"/>
                  <a:satOff val="0"/>
                  <a:lumOff val="0"/>
                  <a:alphaOff val="0"/>
                </a:sysClr>
              </a:solidFill>
              <a:latin typeface="Calibri"/>
              <a:ea typeface="+mn-ea"/>
              <a:cs typeface="+mn-cs"/>
            </a:rPr>
            <a:t>the clients, partners and local community</a:t>
          </a:r>
        </a:p>
      </dsp:txBody>
      <dsp:txXfrm>
        <a:off x="2541269" y="712644"/>
        <a:ext cx="3594077" cy="435656"/>
      </dsp:txXfrm>
    </dsp:sp>
    <dsp:sp modelId="{B369024B-CC13-416F-B667-CCDE9A5CE015}">
      <dsp:nvSpPr>
        <dsp:cNvPr id="0" name=""/>
        <dsp:cNvSpPr/>
      </dsp:nvSpPr>
      <dsp:spPr>
        <a:xfrm>
          <a:off x="0" y="640035"/>
          <a:ext cx="2541270" cy="580874"/>
        </a:xfrm>
        <a:prstGeom prst="roundRect">
          <a:avLst/>
        </a:prstGeom>
        <a:solidFill>
          <a:srgbClr val="9BBB59">
            <a:hueOff val="2812566"/>
            <a:satOff val="-4220"/>
            <a:lumOff val="-68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AU" sz="2900" kern="1200">
              <a:solidFill>
                <a:sysClr val="window" lastClr="FFFFFF"/>
              </a:solidFill>
              <a:latin typeface="Calibri"/>
              <a:ea typeface="+mn-ea"/>
              <a:cs typeface="+mn-cs"/>
            </a:rPr>
            <a:t>Respect</a:t>
          </a:r>
        </a:p>
      </dsp:txBody>
      <dsp:txXfrm>
        <a:off x="28356" y="668391"/>
        <a:ext cx="2484558" cy="524162"/>
      </dsp:txXfrm>
    </dsp:sp>
    <dsp:sp modelId="{C5AB917E-AC1C-4832-BA3D-A2446C862C0C}">
      <dsp:nvSpPr>
        <dsp:cNvPr id="0" name=""/>
        <dsp:cNvSpPr/>
      </dsp:nvSpPr>
      <dsp:spPr>
        <a:xfrm>
          <a:off x="2541269" y="1278997"/>
          <a:ext cx="3811905" cy="580874"/>
        </a:xfrm>
        <a:prstGeom prst="rightArrow">
          <a:avLst>
            <a:gd name="adj1" fmla="val 75000"/>
            <a:gd name="adj2" fmla="val 50000"/>
          </a:avLst>
        </a:prstGeom>
        <a:solidFill>
          <a:srgbClr val="9BBB59">
            <a:tint val="40000"/>
            <a:alpha val="90000"/>
            <a:hueOff val="5358427"/>
            <a:satOff val="-6896"/>
            <a:lumOff val="-537"/>
            <a:alphaOff val="0"/>
          </a:srgbClr>
        </a:solidFill>
        <a:ln w="25400" cap="flat" cmpd="sng" algn="ctr">
          <a:solidFill>
            <a:srgbClr val="9BBB59">
              <a:tint val="40000"/>
              <a:alpha val="90000"/>
              <a:hueOff val="5358427"/>
              <a:satOff val="-6896"/>
              <a:lumOff val="-537"/>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AU" sz="1400" kern="1200" dirty="0" smtClean="0">
              <a:solidFill>
                <a:sysClr val="windowText" lastClr="000000">
                  <a:hueOff val="0"/>
                  <a:satOff val="0"/>
                  <a:lumOff val="0"/>
                  <a:alphaOff val="0"/>
                </a:sysClr>
              </a:solidFill>
              <a:latin typeface="Calibri"/>
              <a:ea typeface="+mn-ea"/>
              <a:cs typeface="+mn-cs"/>
            </a:rPr>
            <a:t>Complete </a:t>
          </a:r>
          <a:r>
            <a:rPr lang="en-AU" sz="1400" kern="1200" dirty="0">
              <a:solidFill>
                <a:sysClr val="windowText" lastClr="000000">
                  <a:hueOff val="0"/>
                  <a:satOff val="0"/>
                  <a:lumOff val="0"/>
                  <a:alphaOff val="0"/>
                </a:sysClr>
              </a:solidFill>
              <a:latin typeface="Calibri"/>
              <a:ea typeface="+mn-ea"/>
              <a:cs typeface="+mn-cs"/>
            </a:rPr>
            <a:t>CLE Report, send acknowledgement to service providers and clients</a:t>
          </a:r>
        </a:p>
      </dsp:txBody>
      <dsp:txXfrm>
        <a:off x="2541269" y="1351606"/>
        <a:ext cx="3594077" cy="435656"/>
      </dsp:txXfrm>
    </dsp:sp>
    <dsp:sp modelId="{590EE50E-69D4-49CE-A5B8-122EAA218592}">
      <dsp:nvSpPr>
        <dsp:cNvPr id="0" name=""/>
        <dsp:cNvSpPr/>
      </dsp:nvSpPr>
      <dsp:spPr>
        <a:xfrm>
          <a:off x="0" y="1278997"/>
          <a:ext cx="2541270" cy="580874"/>
        </a:xfrm>
        <a:prstGeom prst="roundRect">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AU" sz="2900" kern="1200">
              <a:solidFill>
                <a:sysClr val="window" lastClr="FFFFFF"/>
              </a:solidFill>
              <a:latin typeface="Calibri"/>
              <a:ea typeface="+mn-ea"/>
              <a:cs typeface="+mn-cs"/>
            </a:rPr>
            <a:t>Feedback</a:t>
          </a:r>
        </a:p>
      </dsp:txBody>
      <dsp:txXfrm>
        <a:off x="28356" y="1307353"/>
        <a:ext cx="2484558" cy="524162"/>
      </dsp:txXfrm>
    </dsp:sp>
    <dsp:sp modelId="{92D633E0-0A0A-4281-99B6-7FF90EDFAB6E}">
      <dsp:nvSpPr>
        <dsp:cNvPr id="0" name=""/>
        <dsp:cNvSpPr/>
      </dsp:nvSpPr>
      <dsp:spPr>
        <a:xfrm>
          <a:off x="2541269" y="1917959"/>
          <a:ext cx="3811905" cy="580874"/>
        </a:xfrm>
        <a:prstGeom prst="rightArrow">
          <a:avLst>
            <a:gd name="adj1" fmla="val 75000"/>
            <a:gd name="adj2" fmla="val 50000"/>
          </a:avLst>
        </a:prstGeom>
        <a:solidFill>
          <a:srgbClr val="9BBB59">
            <a:tint val="40000"/>
            <a:alpha val="90000"/>
            <a:hueOff val="8037640"/>
            <a:satOff val="-10345"/>
            <a:lumOff val="-806"/>
            <a:alphaOff val="0"/>
          </a:srgbClr>
        </a:solidFill>
        <a:ln w="25400" cap="flat" cmpd="sng" algn="ctr">
          <a:solidFill>
            <a:srgbClr val="9BBB59">
              <a:tint val="40000"/>
              <a:alpha val="90000"/>
              <a:hueOff val="8037640"/>
              <a:satOff val="-10345"/>
              <a:lumOff val="-80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AU" sz="1400" kern="1200">
              <a:solidFill>
                <a:sysClr val="windowText" lastClr="000000">
                  <a:hueOff val="0"/>
                  <a:satOff val="0"/>
                  <a:lumOff val="0"/>
                  <a:alphaOff val="0"/>
                </a:sysClr>
              </a:solidFill>
              <a:latin typeface="Calibri"/>
              <a:ea typeface="+mn-ea"/>
              <a:cs typeface="+mn-cs"/>
            </a:rPr>
            <a:t>Provide updates on the activity and meet  the agreed dates</a:t>
          </a:r>
        </a:p>
      </dsp:txBody>
      <dsp:txXfrm>
        <a:off x="2541269" y="1990568"/>
        <a:ext cx="3594077" cy="435656"/>
      </dsp:txXfrm>
    </dsp:sp>
    <dsp:sp modelId="{58ED28AF-303C-4C3A-AAFF-65CCBD93B82A}">
      <dsp:nvSpPr>
        <dsp:cNvPr id="0" name=""/>
        <dsp:cNvSpPr/>
      </dsp:nvSpPr>
      <dsp:spPr>
        <a:xfrm>
          <a:off x="0" y="1917959"/>
          <a:ext cx="2541270" cy="580874"/>
        </a:xfrm>
        <a:prstGeom prst="roundRect">
          <a:avLst/>
        </a:prstGeom>
        <a:solidFill>
          <a:srgbClr val="9BBB59">
            <a:hueOff val="8437698"/>
            <a:satOff val="-12660"/>
            <a:lumOff val="-205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AU" sz="2900" kern="1200">
              <a:solidFill>
                <a:sysClr val="window" lastClr="FFFFFF"/>
              </a:solidFill>
              <a:latin typeface="Calibri"/>
              <a:ea typeface="+mn-ea"/>
              <a:cs typeface="+mn-cs"/>
            </a:rPr>
            <a:t>Follow-up</a:t>
          </a:r>
        </a:p>
      </dsp:txBody>
      <dsp:txXfrm>
        <a:off x="28356" y="1946315"/>
        <a:ext cx="2484558" cy="524162"/>
      </dsp:txXfrm>
    </dsp:sp>
    <dsp:sp modelId="{A5B774F8-61D8-4D92-A353-4D5D356A9147}">
      <dsp:nvSpPr>
        <dsp:cNvPr id="0" name=""/>
        <dsp:cNvSpPr/>
      </dsp:nvSpPr>
      <dsp:spPr>
        <a:xfrm>
          <a:off x="2541269" y="2556921"/>
          <a:ext cx="3811905" cy="580874"/>
        </a:xfrm>
        <a:prstGeom prst="rightArrow">
          <a:avLst>
            <a:gd name="adj1" fmla="val 75000"/>
            <a:gd name="adj2" fmla="val 50000"/>
          </a:avLst>
        </a:prstGeom>
        <a:solidFill>
          <a:srgbClr val="9BBB59">
            <a:tint val="40000"/>
            <a:alpha val="90000"/>
            <a:hueOff val="10716854"/>
            <a:satOff val="-13793"/>
            <a:lumOff val="-1075"/>
            <a:alphaOff val="0"/>
          </a:srgbClr>
        </a:solidFill>
        <a:ln w="25400" cap="flat" cmpd="sng" algn="ctr">
          <a:solidFill>
            <a:srgbClr val="9BBB59">
              <a:tint val="40000"/>
              <a:alpha val="90000"/>
              <a:hueOff val="10716854"/>
              <a:satOff val="-13793"/>
              <a:lumOff val="-107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AU" sz="1400" kern="1200">
              <a:solidFill>
                <a:sysClr val="windowText" lastClr="000000">
                  <a:hueOff val="0"/>
                  <a:satOff val="0"/>
                  <a:lumOff val="0"/>
                  <a:alphaOff val="0"/>
                </a:sysClr>
              </a:solidFill>
              <a:latin typeface="Calibri"/>
              <a:ea typeface="+mn-ea"/>
              <a:cs typeface="+mn-cs"/>
            </a:rPr>
            <a:t>the activity and our actions, and look for improvements</a:t>
          </a:r>
        </a:p>
      </dsp:txBody>
      <dsp:txXfrm>
        <a:off x="2541269" y="2629530"/>
        <a:ext cx="3594077" cy="435656"/>
      </dsp:txXfrm>
    </dsp:sp>
    <dsp:sp modelId="{DB8C6501-F3E0-44D8-8C94-9FE9689E2156}">
      <dsp:nvSpPr>
        <dsp:cNvPr id="0" name=""/>
        <dsp:cNvSpPr/>
      </dsp:nvSpPr>
      <dsp:spPr>
        <a:xfrm>
          <a:off x="0" y="2556921"/>
          <a:ext cx="2541270" cy="580874"/>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AU" sz="2900" kern="1200">
              <a:solidFill>
                <a:sysClr val="window" lastClr="FFFFFF"/>
              </a:solidFill>
              <a:latin typeface="Calibri"/>
              <a:ea typeface="+mn-ea"/>
              <a:cs typeface="+mn-cs"/>
            </a:rPr>
            <a:t>Review</a:t>
          </a:r>
        </a:p>
      </dsp:txBody>
      <dsp:txXfrm>
        <a:off x="28356" y="2585277"/>
        <a:ext cx="2484558" cy="524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8D418-32EE-4EDA-995E-D3CD0D5EE941}">
      <dsp:nvSpPr>
        <dsp:cNvPr id="0" name=""/>
        <dsp:cNvSpPr/>
      </dsp:nvSpPr>
      <dsp:spPr>
        <a:xfrm>
          <a:off x="4605" y="1322421"/>
          <a:ext cx="1343379" cy="110800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Char char="••"/>
          </a:pPr>
          <a:r>
            <a:rPr lang="en-AU" sz="800" kern="1200"/>
            <a:t>the community in the proposed area of outreach</a:t>
          </a:r>
        </a:p>
      </dsp:txBody>
      <dsp:txXfrm>
        <a:off x="30103" y="1347919"/>
        <a:ext cx="1292383" cy="819580"/>
      </dsp:txXfrm>
    </dsp:sp>
    <dsp:sp modelId="{B796076C-F729-47C9-B054-48D44077FC1A}">
      <dsp:nvSpPr>
        <dsp:cNvPr id="0" name=""/>
        <dsp:cNvSpPr/>
      </dsp:nvSpPr>
      <dsp:spPr>
        <a:xfrm>
          <a:off x="749435" y="1549988"/>
          <a:ext cx="1535161" cy="1535161"/>
        </a:xfrm>
        <a:prstGeom prst="leftCircularArrow">
          <a:avLst>
            <a:gd name="adj1" fmla="val 3501"/>
            <a:gd name="adj2" fmla="val 434467"/>
            <a:gd name="adj3" fmla="val 2209977"/>
            <a:gd name="adj4" fmla="val 9024489"/>
            <a:gd name="adj5" fmla="val 408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8A884-C9DF-4ECC-B62D-03E7BFA89760}">
      <dsp:nvSpPr>
        <dsp:cNvPr id="0" name=""/>
        <dsp:cNvSpPr/>
      </dsp:nvSpPr>
      <dsp:spPr>
        <a:xfrm>
          <a:off x="303134" y="2192998"/>
          <a:ext cx="1194114" cy="47486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a:t>Research</a:t>
          </a:r>
        </a:p>
      </dsp:txBody>
      <dsp:txXfrm>
        <a:off x="317042" y="2206906"/>
        <a:ext cx="1166298" cy="447044"/>
      </dsp:txXfrm>
    </dsp:sp>
    <dsp:sp modelId="{BF76FA5C-23D4-4D04-8E3B-9FB7D8952FF6}">
      <dsp:nvSpPr>
        <dsp:cNvPr id="0" name=""/>
        <dsp:cNvSpPr/>
      </dsp:nvSpPr>
      <dsp:spPr>
        <a:xfrm>
          <a:off x="1753216" y="1322421"/>
          <a:ext cx="1343379" cy="110800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Char char="••"/>
          </a:pPr>
          <a:r>
            <a:rPr lang="en-AU" sz="800" kern="1200"/>
            <a:t>the relevant service providers in the proposed area of outreach</a:t>
          </a:r>
        </a:p>
      </dsp:txBody>
      <dsp:txXfrm>
        <a:off x="1778714" y="1585349"/>
        <a:ext cx="1292383" cy="819580"/>
      </dsp:txXfrm>
    </dsp:sp>
    <dsp:sp modelId="{BDD856C8-E51F-4317-BF37-DAD6E4756FF2}">
      <dsp:nvSpPr>
        <dsp:cNvPr id="0" name=""/>
        <dsp:cNvSpPr/>
      </dsp:nvSpPr>
      <dsp:spPr>
        <a:xfrm>
          <a:off x="2486851" y="624255"/>
          <a:ext cx="1706815" cy="1706815"/>
        </a:xfrm>
        <a:prstGeom prst="circularArrow">
          <a:avLst>
            <a:gd name="adj1" fmla="val 3149"/>
            <a:gd name="adj2" fmla="val 387520"/>
            <a:gd name="adj3" fmla="val 19436969"/>
            <a:gd name="adj4" fmla="val 12575511"/>
            <a:gd name="adj5" fmla="val 3674"/>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74F6F6-2D8D-4A99-996D-AA8FC947FE44}">
      <dsp:nvSpPr>
        <dsp:cNvPr id="0" name=""/>
        <dsp:cNvSpPr/>
      </dsp:nvSpPr>
      <dsp:spPr>
        <a:xfrm>
          <a:off x="2051745" y="1084991"/>
          <a:ext cx="1194114" cy="474860"/>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a:t>Identify</a:t>
          </a:r>
        </a:p>
      </dsp:txBody>
      <dsp:txXfrm>
        <a:off x="2065653" y="1098899"/>
        <a:ext cx="1166298" cy="447044"/>
      </dsp:txXfrm>
    </dsp:sp>
    <dsp:sp modelId="{B2887752-FA71-47D1-AAE5-121E3B662AC6}">
      <dsp:nvSpPr>
        <dsp:cNvPr id="0" name=""/>
        <dsp:cNvSpPr/>
      </dsp:nvSpPr>
      <dsp:spPr>
        <a:xfrm>
          <a:off x="3501828" y="1322421"/>
          <a:ext cx="1343379" cy="110800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Char char="••"/>
          </a:pPr>
          <a:r>
            <a:rPr lang="en-AU" sz="800" kern="1200"/>
            <a:t>with lawyer, the Aboriginal engagement team and s/w to determine whether there are any clients in the proposed outreach location</a:t>
          </a:r>
        </a:p>
      </dsp:txBody>
      <dsp:txXfrm>
        <a:off x="3527326" y="1347919"/>
        <a:ext cx="1292383" cy="819580"/>
      </dsp:txXfrm>
    </dsp:sp>
    <dsp:sp modelId="{906C2ACF-F8D3-4DB1-A44F-0FAD278CA8D3}">
      <dsp:nvSpPr>
        <dsp:cNvPr id="0" name=""/>
        <dsp:cNvSpPr/>
      </dsp:nvSpPr>
      <dsp:spPr>
        <a:xfrm>
          <a:off x="4246658" y="1549988"/>
          <a:ext cx="1535161" cy="1535161"/>
        </a:xfrm>
        <a:prstGeom prst="leftCircularArrow">
          <a:avLst>
            <a:gd name="adj1" fmla="val 3501"/>
            <a:gd name="adj2" fmla="val 434467"/>
            <a:gd name="adj3" fmla="val 2209977"/>
            <a:gd name="adj4" fmla="val 9024489"/>
            <a:gd name="adj5" fmla="val 4085"/>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7001F0-4EF1-4785-B904-D933E4938A71}">
      <dsp:nvSpPr>
        <dsp:cNvPr id="0" name=""/>
        <dsp:cNvSpPr/>
      </dsp:nvSpPr>
      <dsp:spPr>
        <a:xfrm>
          <a:off x="3800356" y="2192998"/>
          <a:ext cx="1194114" cy="474860"/>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a:t>Consultation</a:t>
          </a:r>
        </a:p>
      </dsp:txBody>
      <dsp:txXfrm>
        <a:off x="3814264" y="2206906"/>
        <a:ext cx="1166298" cy="447044"/>
      </dsp:txXfrm>
    </dsp:sp>
    <dsp:sp modelId="{837E786F-91D4-43DE-A35E-1BE5079FE0B4}">
      <dsp:nvSpPr>
        <dsp:cNvPr id="0" name=""/>
        <dsp:cNvSpPr/>
      </dsp:nvSpPr>
      <dsp:spPr>
        <a:xfrm>
          <a:off x="5250439" y="1322421"/>
          <a:ext cx="1343379" cy="110800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Char char="••"/>
          </a:pPr>
          <a:r>
            <a:rPr lang="en-AU" sz="800" kern="1200"/>
            <a:t>a detailed travel proposal for approval from the management team based on service providers and clients; and</a:t>
          </a:r>
        </a:p>
      </dsp:txBody>
      <dsp:txXfrm>
        <a:off x="5275937" y="1585349"/>
        <a:ext cx="1292383" cy="819580"/>
      </dsp:txXfrm>
    </dsp:sp>
    <dsp:sp modelId="{0D753E59-8B6E-42F3-B45D-505CAFFF0EB4}">
      <dsp:nvSpPr>
        <dsp:cNvPr id="0" name=""/>
        <dsp:cNvSpPr/>
      </dsp:nvSpPr>
      <dsp:spPr>
        <a:xfrm>
          <a:off x="5984074" y="624255"/>
          <a:ext cx="1706815" cy="1706815"/>
        </a:xfrm>
        <a:prstGeom prst="circularArrow">
          <a:avLst>
            <a:gd name="adj1" fmla="val 3149"/>
            <a:gd name="adj2" fmla="val 387520"/>
            <a:gd name="adj3" fmla="val 19436969"/>
            <a:gd name="adj4" fmla="val 12575511"/>
            <a:gd name="adj5" fmla="val 3674"/>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481F9B-745E-46B1-A530-B5A52A6BA5EC}">
      <dsp:nvSpPr>
        <dsp:cNvPr id="0" name=""/>
        <dsp:cNvSpPr/>
      </dsp:nvSpPr>
      <dsp:spPr>
        <a:xfrm>
          <a:off x="5548968" y="1084991"/>
          <a:ext cx="1194114" cy="474860"/>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a:t>Develop</a:t>
          </a:r>
        </a:p>
      </dsp:txBody>
      <dsp:txXfrm>
        <a:off x="5562876" y="1098899"/>
        <a:ext cx="1166298" cy="447044"/>
      </dsp:txXfrm>
    </dsp:sp>
    <dsp:sp modelId="{53FC16AA-9636-4AB6-8E4A-2B7B1D380F80}">
      <dsp:nvSpPr>
        <dsp:cNvPr id="0" name=""/>
        <dsp:cNvSpPr/>
      </dsp:nvSpPr>
      <dsp:spPr>
        <a:xfrm>
          <a:off x="6999050" y="1322421"/>
          <a:ext cx="1343379" cy="110800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Char char="••"/>
          </a:pPr>
          <a:r>
            <a:rPr lang="en-AU" sz="800" kern="1200"/>
            <a:t>subject to approval, carry out the outreach activity </a:t>
          </a:r>
        </a:p>
      </dsp:txBody>
      <dsp:txXfrm>
        <a:off x="7024548" y="1347919"/>
        <a:ext cx="1292383" cy="819580"/>
      </dsp:txXfrm>
    </dsp:sp>
    <dsp:sp modelId="{288C3AB9-6127-4234-91E7-11CC41EB8193}">
      <dsp:nvSpPr>
        <dsp:cNvPr id="0" name=""/>
        <dsp:cNvSpPr/>
      </dsp:nvSpPr>
      <dsp:spPr>
        <a:xfrm>
          <a:off x="7297579" y="2192998"/>
          <a:ext cx="1194114" cy="47486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AU" sz="1600" kern="1200"/>
            <a:t>Approval</a:t>
          </a:r>
        </a:p>
      </dsp:txBody>
      <dsp:txXfrm>
        <a:off x="7311487" y="2206906"/>
        <a:ext cx="1166298" cy="44704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lang="en-AU"/>
          </a:p>
        </p:txBody>
      </p:sp>
      <p:sp>
        <p:nvSpPr>
          <p:cNvPr id="3" name="Date Placeholder 2"/>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29042B2F-CD59-4B34-9E97-001F428C1695}" type="datetimeFigureOut">
              <a:rPr lang="en-AU" smtClean="0"/>
              <a:t>14/11/2016</a:t>
            </a:fld>
            <a:endParaRPr lang="en-AU"/>
          </a:p>
        </p:txBody>
      </p:sp>
      <p:sp>
        <p:nvSpPr>
          <p:cNvPr id="4" name="Footer Placeholder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lang="en-AU"/>
          </a:p>
        </p:txBody>
      </p:sp>
      <p:sp>
        <p:nvSpPr>
          <p:cNvPr id="5" name="Slide Number Placeholder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E3D14960-CC38-4E00-B592-AF5079EBDAE0}" type="slidenum">
              <a:rPr lang="en-AU" smtClean="0"/>
              <a:t>‹#›</a:t>
            </a:fld>
            <a:endParaRPr lang="en-AU"/>
          </a:p>
        </p:txBody>
      </p:sp>
    </p:spTree>
    <p:extLst>
      <p:ext uri="{BB962C8B-B14F-4D97-AF65-F5344CB8AC3E}">
        <p14:creationId xmlns:p14="http://schemas.microsoft.com/office/powerpoint/2010/main" val="3304185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F8C95490-781A-4171-A914-2E9FC32160A4}" type="datetimeFigureOut">
              <a:rPr lang="en-AU" smtClean="0"/>
              <a:t>14/11/2016</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312" tIns="45656" rIns="91312" bIns="45656" rtlCol="0" anchor="ctr"/>
          <a:lstStyle/>
          <a:p>
            <a:endParaRPr lang="en-AU"/>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3CC27A12-4985-429B-B40D-77C89FE6F99A}" type="slidenum">
              <a:rPr lang="en-AU" smtClean="0"/>
              <a:t>‹#›</a:t>
            </a:fld>
            <a:endParaRPr lang="en-AU"/>
          </a:p>
        </p:txBody>
      </p:sp>
    </p:spTree>
    <p:extLst>
      <p:ext uri="{BB962C8B-B14F-4D97-AF65-F5344CB8AC3E}">
        <p14:creationId xmlns:p14="http://schemas.microsoft.com/office/powerpoint/2010/main" val="3501260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C27A12-4985-429B-B40D-77C89FE6F99A}" type="slidenum">
              <a:rPr lang="en-AU" smtClean="0"/>
              <a:t>1</a:t>
            </a:fld>
            <a:endParaRPr lang="en-AU"/>
          </a:p>
        </p:txBody>
      </p:sp>
    </p:spTree>
    <p:extLst>
      <p:ext uri="{BB962C8B-B14F-4D97-AF65-F5344CB8AC3E}">
        <p14:creationId xmlns:p14="http://schemas.microsoft.com/office/powerpoint/2010/main" val="344335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C27A12-4985-429B-B40D-77C89FE6F99A}" type="slidenum">
              <a:rPr lang="en-AU" smtClean="0"/>
              <a:t>10</a:t>
            </a:fld>
            <a:endParaRPr lang="en-AU"/>
          </a:p>
        </p:txBody>
      </p:sp>
    </p:spTree>
    <p:extLst>
      <p:ext uri="{BB962C8B-B14F-4D97-AF65-F5344CB8AC3E}">
        <p14:creationId xmlns:p14="http://schemas.microsoft.com/office/powerpoint/2010/main" val="3799393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C27A12-4985-429B-B40D-77C89FE6F99A}" type="slidenum">
              <a:rPr lang="en-AU" smtClean="0"/>
              <a:t>11</a:t>
            </a:fld>
            <a:endParaRPr lang="en-AU"/>
          </a:p>
        </p:txBody>
      </p:sp>
    </p:spTree>
    <p:extLst>
      <p:ext uri="{BB962C8B-B14F-4D97-AF65-F5344CB8AC3E}">
        <p14:creationId xmlns:p14="http://schemas.microsoft.com/office/powerpoint/2010/main" val="341734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C27A12-4985-429B-B40D-77C89FE6F99A}" type="slidenum">
              <a:rPr lang="en-AU" smtClean="0"/>
              <a:t>12</a:t>
            </a:fld>
            <a:endParaRPr lang="en-AU"/>
          </a:p>
        </p:txBody>
      </p:sp>
    </p:spTree>
    <p:extLst>
      <p:ext uri="{BB962C8B-B14F-4D97-AF65-F5344CB8AC3E}">
        <p14:creationId xmlns:p14="http://schemas.microsoft.com/office/powerpoint/2010/main" val="929634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CC27A12-4985-429B-B40D-77C89FE6F99A}" type="slidenum">
              <a:rPr lang="en-AU" smtClean="0"/>
              <a:t>13</a:t>
            </a:fld>
            <a:endParaRPr lang="en-AU"/>
          </a:p>
        </p:txBody>
      </p:sp>
    </p:spTree>
    <p:extLst>
      <p:ext uri="{BB962C8B-B14F-4D97-AF65-F5344CB8AC3E}">
        <p14:creationId xmlns:p14="http://schemas.microsoft.com/office/powerpoint/2010/main" val="1258027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CC27A12-4985-429B-B40D-77C89FE6F99A}" type="slidenum">
              <a:rPr lang="en-AU" smtClean="0"/>
              <a:t>14</a:t>
            </a:fld>
            <a:endParaRPr lang="en-AU"/>
          </a:p>
        </p:txBody>
      </p:sp>
    </p:spTree>
    <p:extLst>
      <p:ext uri="{BB962C8B-B14F-4D97-AF65-F5344CB8AC3E}">
        <p14:creationId xmlns:p14="http://schemas.microsoft.com/office/powerpoint/2010/main" val="2390754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C27A12-4985-429B-B40D-77C89FE6F99A}" type="slidenum">
              <a:rPr lang="en-AU" smtClean="0"/>
              <a:t>15</a:t>
            </a:fld>
            <a:endParaRPr lang="en-AU"/>
          </a:p>
        </p:txBody>
      </p:sp>
    </p:spTree>
    <p:extLst>
      <p:ext uri="{BB962C8B-B14F-4D97-AF65-F5344CB8AC3E}">
        <p14:creationId xmlns:p14="http://schemas.microsoft.com/office/powerpoint/2010/main" val="3928758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C27A12-4985-429B-B40D-77C89FE6F99A}" type="slidenum">
              <a:rPr lang="en-AU" smtClean="0"/>
              <a:t>17</a:t>
            </a:fld>
            <a:endParaRPr lang="en-AU"/>
          </a:p>
        </p:txBody>
      </p:sp>
    </p:spTree>
    <p:extLst>
      <p:ext uri="{BB962C8B-B14F-4D97-AF65-F5344CB8AC3E}">
        <p14:creationId xmlns:p14="http://schemas.microsoft.com/office/powerpoint/2010/main" val="2892353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C27A12-4985-429B-B40D-77C89FE6F99A}" type="slidenum">
              <a:rPr lang="en-AU" smtClean="0"/>
              <a:t>18</a:t>
            </a:fld>
            <a:endParaRPr lang="en-AU"/>
          </a:p>
        </p:txBody>
      </p:sp>
    </p:spTree>
    <p:extLst>
      <p:ext uri="{BB962C8B-B14F-4D97-AF65-F5344CB8AC3E}">
        <p14:creationId xmlns:p14="http://schemas.microsoft.com/office/powerpoint/2010/main" val="428005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C27A12-4985-429B-B40D-77C89FE6F99A}" type="slidenum">
              <a:rPr lang="en-AU" smtClean="0"/>
              <a:t>19</a:t>
            </a:fld>
            <a:endParaRPr lang="en-AU"/>
          </a:p>
        </p:txBody>
      </p:sp>
    </p:spTree>
    <p:extLst>
      <p:ext uri="{BB962C8B-B14F-4D97-AF65-F5344CB8AC3E}">
        <p14:creationId xmlns:p14="http://schemas.microsoft.com/office/powerpoint/2010/main" val="3540533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C27A12-4985-429B-B40D-77C89FE6F99A}" type="slidenum">
              <a:rPr lang="en-AU" smtClean="0"/>
              <a:t>20</a:t>
            </a:fld>
            <a:endParaRPr lang="en-AU"/>
          </a:p>
        </p:txBody>
      </p:sp>
    </p:spTree>
    <p:extLst>
      <p:ext uri="{BB962C8B-B14F-4D97-AF65-F5344CB8AC3E}">
        <p14:creationId xmlns:p14="http://schemas.microsoft.com/office/powerpoint/2010/main" val="48912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C27A12-4985-429B-B40D-77C89FE6F99A}" type="slidenum">
              <a:rPr lang="en-AU" smtClean="0"/>
              <a:t>2</a:t>
            </a:fld>
            <a:endParaRPr lang="en-AU"/>
          </a:p>
        </p:txBody>
      </p:sp>
    </p:spTree>
    <p:extLst>
      <p:ext uri="{BB962C8B-B14F-4D97-AF65-F5344CB8AC3E}">
        <p14:creationId xmlns:p14="http://schemas.microsoft.com/office/powerpoint/2010/main" val="3645933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CC27A12-4985-429B-B40D-77C89FE6F99A}" type="slidenum">
              <a:rPr lang="en-AU" smtClean="0"/>
              <a:t>21</a:t>
            </a:fld>
            <a:endParaRPr lang="en-AU"/>
          </a:p>
        </p:txBody>
      </p:sp>
    </p:spTree>
    <p:extLst>
      <p:ext uri="{BB962C8B-B14F-4D97-AF65-F5344CB8AC3E}">
        <p14:creationId xmlns:p14="http://schemas.microsoft.com/office/powerpoint/2010/main" val="3958695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CC27A12-4985-429B-B40D-77C89FE6F99A}" type="slidenum">
              <a:rPr lang="en-AU" smtClean="0"/>
              <a:t>22</a:t>
            </a:fld>
            <a:endParaRPr lang="en-AU"/>
          </a:p>
        </p:txBody>
      </p:sp>
    </p:spTree>
    <p:extLst>
      <p:ext uri="{BB962C8B-B14F-4D97-AF65-F5344CB8AC3E}">
        <p14:creationId xmlns:p14="http://schemas.microsoft.com/office/powerpoint/2010/main" val="497164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CC27A12-4985-429B-B40D-77C89FE6F99A}" type="slidenum">
              <a:rPr lang="en-AU" smtClean="0"/>
              <a:t>23</a:t>
            </a:fld>
            <a:endParaRPr lang="en-AU"/>
          </a:p>
        </p:txBody>
      </p:sp>
    </p:spTree>
    <p:extLst>
      <p:ext uri="{BB962C8B-B14F-4D97-AF65-F5344CB8AC3E}">
        <p14:creationId xmlns:p14="http://schemas.microsoft.com/office/powerpoint/2010/main" val="1539463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C27A12-4985-429B-B40D-77C89FE6F99A}" type="slidenum">
              <a:rPr lang="en-AU" smtClean="0"/>
              <a:t>24</a:t>
            </a:fld>
            <a:endParaRPr lang="en-AU"/>
          </a:p>
        </p:txBody>
      </p:sp>
    </p:spTree>
    <p:extLst>
      <p:ext uri="{BB962C8B-B14F-4D97-AF65-F5344CB8AC3E}">
        <p14:creationId xmlns:p14="http://schemas.microsoft.com/office/powerpoint/2010/main" val="1905233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CC27A12-4985-429B-B40D-77C89FE6F99A}" type="slidenum">
              <a:rPr lang="en-AU" smtClean="0"/>
              <a:t>25</a:t>
            </a:fld>
            <a:endParaRPr lang="en-AU"/>
          </a:p>
        </p:txBody>
      </p:sp>
    </p:spTree>
    <p:extLst>
      <p:ext uri="{BB962C8B-B14F-4D97-AF65-F5344CB8AC3E}">
        <p14:creationId xmlns:p14="http://schemas.microsoft.com/office/powerpoint/2010/main" val="263565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C27A12-4985-429B-B40D-77C89FE6F99A}" type="slidenum">
              <a:rPr lang="en-AU" smtClean="0"/>
              <a:t>3</a:t>
            </a:fld>
            <a:endParaRPr lang="en-AU"/>
          </a:p>
        </p:txBody>
      </p:sp>
    </p:spTree>
    <p:extLst>
      <p:ext uri="{BB962C8B-B14F-4D97-AF65-F5344CB8AC3E}">
        <p14:creationId xmlns:p14="http://schemas.microsoft.com/office/powerpoint/2010/main" val="342568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C27A12-4985-429B-B40D-77C89FE6F99A}" type="slidenum">
              <a:rPr lang="en-AU" smtClean="0"/>
              <a:t>4</a:t>
            </a:fld>
            <a:endParaRPr lang="en-AU"/>
          </a:p>
        </p:txBody>
      </p:sp>
    </p:spTree>
    <p:extLst>
      <p:ext uri="{BB962C8B-B14F-4D97-AF65-F5344CB8AC3E}">
        <p14:creationId xmlns:p14="http://schemas.microsoft.com/office/powerpoint/2010/main" val="4100946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C27A12-4985-429B-B40D-77C89FE6F99A}" type="slidenum">
              <a:rPr lang="en-AU" smtClean="0"/>
              <a:t>5</a:t>
            </a:fld>
            <a:endParaRPr lang="en-AU"/>
          </a:p>
        </p:txBody>
      </p:sp>
    </p:spTree>
    <p:extLst>
      <p:ext uri="{BB962C8B-B14F-4D97-AF65-F5344CB8AC3E}">
        <p14:creationId xmlns:p14="http://schemas.microsoft.com/office/powerpoint/2010/main" val="203817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C27A12-4985-429B-B40D-77C89FE6F99A}" type="slidenum">
              <a:rPr lang="en-AU" smtClean="0"/>
              <a:t>6</a:t>
            </a:fld>
            <a:endParaRPr lang="en-AU"/>
          </a:p>
        </p:txBody>
      </p:sp>
    </p:spTree>
    <p:extLst>
      <p:ext uri="{BB962C8B-B14F-4D97-AF65-F5344CB8AC3E}">
        <p14:creationId xmlns:p14="http://schemas.microsoft.com/office/powerpoint/2010/main" val="346517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C27A12-4985-429B-B40D-77C89FE6F99A}" type="slidenum">
              <a:rPr lang="en-AU" smtClean="0"/>
              <a:t>7</a:t>
            </a:fld>
            <a:endParaRPr lang="en-AU"/>
          </a:p>
        </p:txBody>
      </p:sp>
    </p:spTree>
    <p:extLst>
      <p:ext uri="{BB962C8B-B14F-4D97-AF65-F5344CB8AC3E}">
        <p14:creationId xmlns:p14="http://schemas.microsoft.com/office/powerpoint/2010/main" val="423003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C27A12-4985-429B-B40D-77C89FE6F99A}" type="slidenum">
              <a:rPr lang="en-AU" smtClean="0"/>
              <a:t>8</a:t>
            </a:fld>
            <a:endParaRPr lang="en-AU"/>
          </a:p>
        </p:txBody>
      </p:sp>
    </p:spTree>
    <p:extLst>
      <p:ext uri="{BB962C8B-B14F-4D97-AF65-F5344CB8AC3E}">
        <p14:creationId xmlns:p14="http://schemas.microsoft.com/office/powerpoint/2010/main" val="241605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CC27A12-4985-429B-B40D-77C89FE6F99A}" type="slidenum">
              <a:rPr lang="en-AU" smtClean="0"/>
              <a:t>9</a:t>
            </a:fld>
            <a:endParaRPr lang="en-AU"/>
          </a:p>
        </p:txBody>
      </p:sp>
    </p:spTree>
    <p:extLst>
      <p:ext uri="{BB962C8B-B14F-4D97-AF65-F5344CB8AC3E}">
        <p14:creationId xmlns:p14="http://schemas.microsoft.com/office/powerpoint/2010/main" val="149135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AF9C3B-3EC2-8A42-A1F9-97E09179EDA2}"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192554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F9C3B-3EC2-8A42-A1F9-97E09179EDA2}"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238946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F9C3B-3EC2-8A42-A1F9-97E09179EDA2}"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351516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F9C3B-3EC2-8A42-A1F9-97E09179EDA2}"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409562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AF9C3B-3EC2-8A42-A1F9-97E09179EDA2}"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262962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AF9C3B-3EC2-8A42-A1F9-97E09179EDA2}"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392930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AF9C3B-3EC2-8A42-A1F9-97E09179EDA2}" type="datetimeFigureOut">
              <a:rPr lang="en-US" smtClean="0"/>
              <a:t>11/14/2016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148938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AF9C3B-3EC2-8A42-A1F9-97E09179EDA2}" type="datetimeFigureOut">
              <a:rPr lang="en-US" smtClean="0"/>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3350975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F9C3B-3EC2-8A42-A1F9-97E09179EDA2}" type="datetimeFigureOut">
              <a:rPr lang="en-US" smtClean="0"/>
              <a:t>11/14/2016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12382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F9C3B-3EC2-8A42-A1F9-97E09179EDA2}"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411815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F9C3B-3EC2-8A42-A1F9-97E09179EDA2}"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E9B95-03AF-714A-9A17-B78A3DCC27FB}" type="slidenum">
              <a:rPr lang="en-US" smtClean="0"/>
              <a:t>‹#›</a:t>
            </a:fld>
            <a:endParaRPr lang="en-US"/>
          </a:p>
        </p:txBody>
      </p:sp>
    </p:spTree>
    <p:extLst>
      <p:ext uri="{BB962C8B-B14F-4D97-AF65-F5344CB8AC3E}">
        <p14:creationId xmlns:p14="http://schemas.microsoft.com/office/powerpoint/2010/main" val="373878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F9C3B-3EC2-8A42-A1F9-97E09179EDA2}" type="datetimeFigureOut">
              <a:rPr lang="en-US" smtClean="0"/>
              <a:t>11/14/2016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E9B95-03AF-714A-9A17-B78A3DCC27FB}" type="slidenum">
              <a:rPr lang="en-US" smtClean="0"/>
              <a:t>‹#›</a:t>
            </a:fld>
            <a:endParaRPr lang="en-US"/>
          </a:p>
        </p:txBody>
      </p:sp>
    </p:spTree>
    <p:extLst>
      <p:ext uri="{BB962C8B-B14F-4D97-AF65-F5344CB8AC3E}">
        <p14:creationId xmlns:p14="http://schemas.microsoft.com/office/powerpoint/2010/main" val="1548693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1.xml"/><Relationship Id="rId5" Type="http://schemas.openxmlformats.org/officeDocument/2006/relationships/image" Target="../media/image3.jpeg"/><Relationship Id="rId10" Type="http://schemas.openxmlformats.org/officeDocument/2006/relationships/diagramColors" Target="../diagrams/colors1.xml"/><Relationship Id="rId4" Type="http://schemas.openxmlformats.org/officeDocument/2006/relationships/image" Target="../media/image1.emf"/><Relationship Id="rId9"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knowmore.org.au/resourc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hyperlink" Target="http://www.knowmore.org.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373B0"/>
        </a:solidFill>
        <a:effectLst/>
      </p:bgPr>
    </p:bg>
    <p:spTree>
      <p:nvGrpSpPr>
        <p:cNvPr id="1" name=""/>
        <p:cNvGrpSpPr/>
        <p:nvPr/>
      </p:nvGrpSpPr>
      <p:grpSpPr>
        <a:xfrm>
          <a:off x="0" y="0"/>
          <a:ext cx="0" cy="0"/>
          <a:chOff x="0" y="0"/>
          <a:chExt cx="0" cy="0"/>
        </a:xfrm>
      </p:grpSpPr>
      <p:sp>
        <p:nvSpPr>
          <p:cNvPr id="6" name="Text Box 10"/>
          <p:cNvSpPr txBox="1"/>
          <p:nvPr/>
        </p:nvSpPr>
        <p:spPr>
          <a:xfrm>
            <a:off x="-13512" y="4340531"/>
            <a:ext cx="9157512" cy="2802807"/>
          </a:xfrm>
          <a:prstGeom prst="rect">
            <a:avLst/>
          </a:prstGeom>
          <a:solidFill>
            <a:srgbClr val="52A583"/>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ctrTitle"/>
          </p:nvPr>
        </p:nvSpPr>
        <p:spPr>
          <a:xfrm>
            <a:off x="-13512" y="12700"/>
            <a:ext cx="5690412" cy="2537562"/>
          </a:xfrm>
        </p:spPr>
        <p:txBody>
          <a:bodyPr>
            <a:noAutofit/>
          </a:bodyPr>
          <a:lstStyle/>
          <a:p>
            <a:r>
              <a:rPr lang="en-AU" sz="3600" b="1" dirty="0" smtClean="0">
                <a:solidFill>
                  <a:schemeClr val="bg1"/>
                </a:solidFill>
              </a:rPr>
              <a:t/>
            </a:r>
            <a:br>
              <a:rPr lang="en-AU" sz="3600" b="1" dirty="0" smtClean="0">
                <a:solidFill>
                  <a:schemeClr val="bg1"/>
                </a:solidFill>
              </a:rPr>
            </a:br>
            <a:r>
              <a:rPr lang="en-AU" sz="3600" b="1" dirty="0" smtClean="0">
                <a:solidFill>
                  <a:schemeClr val="bg1"/>
                </a:solidFill>
              </a:rPr>
              <a:t>Culturally safe and secure legal services</a:t>
            </a:r>
            <a:r>
              <a:rPr lang="en-AU" sz="3600" b="1" dirty="0">
                <a:solidFill>
                  <a:schemeClr val="bg1"/>
                </a:solidFill>
              </a:rPr>
              <a:t/>
            </a:r>
            <a:br>
              <a:rPr lang="en-AU" sz="3600" b="1" dirty="0">
                <a:solidFill>
                  <a:schemeClr val="bg1"/>
                </a:solidFill>
              </a:rPr>
            </a:br>
            <a:endParaRPr lang="en-US" sz="3600" b="1" dirty="0">
              <a:solidFill>
                <a:schemeClr val="bg1"/>
              </a:solidFill>
              <a:latin typeface="Arial"/>
              <a:cs typeface="Arial"/>
            </a:endParaRPr>
          </a:p>
        </p:txBody>
      </p:sp>
      <p:sp>
        <p:nvSpPr>
          <p:cNvPr id="3" name="Subtitle 2"/>
          <p:cNvSpPr>
            <a:spLocks noGrp="1"/>
          </p:cNvSpPr>
          <p:nvPr>
            <p:ph type="subTitle" idx="1"/>
          </p:nvPr>
        </p:nvSpPr>
        <p:spPr>
          <a:xfrm>
            <a:off x="101600" y="4288117"/>
            <a:ext cx="5330078" cy="1873361"/>
          </a:xfrm>
        </p:spPr>
        <p:txBody>
          <a:bodyPr>
            <a:normAutofit fontScale="25000" lnSpcReduction="20000"/>
          </a:bodyPr>
          <a:lstStyle/>
          <a:p>
            <a:pPr>
              <a:lnSpc>
                <a:spcPct val="120000"/>
              </a:lnSpc>
              <a:spcBef>
                <a:spcPts val="500"/>
              </a:spcBef>
            </a:pPr>
            <a:endParaRPr lang="en-AU" sz="9600" dirty="0" smtClean="0">
              <a:solidFill>
                <a:schemeClr val="bg1"/>
              </a:solidFill>
            </a:endParaRPr>
          </a:p>
          <a:p>
            <a:pPr>
              <a:lnSpc>
                <a:spcPct val="120000"/>
              </a:lnSpc>
              <a:spcBef>
                <a:spcPts val="500"/>
              </a:spcBef>
            </a:pPr>
            <a:r>
              <a:rPr lang="en-AU" sz="9600" b="1" dirty="0" smtClean="0">
                <a:solidFill>
                  <a:schemeClr val="bg1"/>
                </a:solidFill>
              </a:rPr>
              <a:t>Presentation </a:t>
            </a:r>
            <a:r>
              <a:rPr lang="en-AU" sz="9600" b="1" dirty="0">
                <a:solidFill>
                  <a:schemeClr val="bg1"/>
                </a:solidFill>
              </a:rPr>
              <a:t>by </a:t>
            </a:r>
            <a:r>
              <a:rPr lang="en-AU" sz="9600" b="1" dirty="0" smtClean="0">
                <a:solidFill>
                  <a:schemeClr val="bg1"/>
                </a:solidFill>
              </a:rPr>
              <a:t>Dean Bell, Aboriginal and Torres Strait Islander Engagement </a:t>
            </a:r>
            <a:r>
              <a:rPr lang="en-AU" sz="9600" b="1" dirty="0">
                <a:solidFill>
                  <a:schemeClr val="bg1"/>
                </a:solidFill>
              </a:rPr>
              <a:t>Team Leader </a:t>
            </a:r>
            <a:r>
              <a:rPr lang="en-AU" sz="9600" b="1" dirty="0" smtClean="0">
                <a:solidFill>
                  <a:schemeClr val="bg1"/>
                </a:solidFill>
              </a:rPr>
              <a:t>and Warren Strange, Executive Officer</a:t>
            </a:r>
            <a:endParaRPr lang="en-AU" sz="9600" b="1" dirty="0">
              <a:solidFill>
                <a:schemeClr val="bg1"/>
              </a:solidFill>
            </a:endParaRPr>
          </a:p>
          <a:p>
            <a:endParaRPr lang="en-US" sz="4000" b="1" dirty="0">
              <a:solidFill>
                <a:schemeClr val="bg1"/>
              </a:solidFill>
            </a:endParaRPr>
          </a:p>
        </p:txBody>
      </p:sp>
      <p:pic>
        <p:nvPicPr>
          <p:cNvPr id="5" name="Picture 4"/>
          <p:cNvPicPr/>
          <p:nvPr/>
        </p:nvPicPr>
        <p:blipFill rotWithShape="1">
          <a:blip r:embed="rId3" cstate="email">
            <a:extLst>
              <a:ext uri="{28A0092B-C50C-407E-A947-70E740481C1C}">
                <a14:useLocalDpi xmlns:a14="http://schemas.microsoft.com/office/drawing/2010/main"/>
              </a:ext>
            </a:extLst>
          </a:blip>
          <a:srcRect t="-1" b="-1113"/>
          <a:stretch/>
        </p:blipFill>
        <p:spPr bwMode="auto">
          <a:xfrm>
            <a:off x="5802187" y="164015"/>
            <a:ext cx="3106420" cy="2341880"/>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a:blip r:embed="rId4"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12" name="Picture 11"/>
          <p:cNvPicPr/>
          <p:nvPr/>
        </p:nvPicPr>
        <p:blipFill>
          <a:blip r:embed="rId4"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13" name="Picture 12"/>
          <p:cNvPicPr/>
          <p:nvPr/>
        </p:nvPicPr>
        <p:blipFill>
          <a:blip r:embed="rId4"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14" name="Picture 13"/>
          <p:cNvPicPr/>
          <p:nvPr/>
        </p:nvPicPr>
        <p:blipFill>
          <a:blip r:embed="rId4" cstate="email">
            <a:extLst>
              <a:ext uri="{28A0092B-C50C-407E-A947-70E740481C1C}">
                <a14:useLocalDpi xmlns:a14="http://schemas.microsoft.com/office/drawing/2010/main"/>
              </a:ext>
            </a:extLst>
          </a:blip>
          <a:stretch>
            <a:fillRect/>
          </a:stretch>
        </p:blipFill>
        <p:spPr>
          <a:xfrm>
            <a:off x="4513810" y="6290383"/>
            <a:ext cx="1722755" cy="1714500"/>
          </a:xfrm>
          <a:prstGeom prst="rect">
            <a:avLst/>
          </a:prstGeom>
        </p:spPr>
      </p:pic>
      <p:pic>
        <p:nvPicPr>
          <p:cNvPr id="10" name="Picture 9"/>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3898900" y="-1181100"/>
            <a:ext cx="1346200" cy="9144000"/>
          </a:xfrm>
          <a:prstGeom prst="rect">
            <a:avLst/>
          </a:prstGeom>
          <a:noFill/>
          <a:ln>
            <a:noFill/>
          </a:ln>
        </p:spPr>
      </p:pic>
    </p:spTree>
    <p:extLst>
      <p:ext uri="{BB962C8B-B14F-4D97-AF65-F5344CB8AC3E}">
        <p14:creationId xmlns:p14="http://schemas.microsoft.com/office/powerpoint/2010/main" val="1004708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sp>
        <p:nvSpPr>
          <p:cNvPr id="9" name="Text Box 10"/>
          <p:cNvSpPr txBox="1"/>
          <p:nvPr/>
        </p:nvSpPr>
        <p:spPr>
          <a:xfrm>
            <a:off x="0" y="0"/>
            <a:ext cx="9144000"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457200" y="274638"/>
            <a:ext cx="6683605" cy="920656"/>
          </a:xfrm>
        </p:spPr>
        <p:txBody>
          <a:bodyPr>
            <a:normAutofit/>
          </a:bodyPr>
          <a:lstStyle/>
          <a:p>
            <a:r>
              <a:rPr lang="en-US" sz="3600" b="1" dirty="0" smtClean="0">
                <a:solidFill>
                  <a:schemeClr val="bg1"/>
                </a:solidFill>
                <a:cs typeface="Arial"/>
              </a:rPr>
              <a:t>Culturally safe and secure services</a:t>
            </a:r>
            <a:endParaRPr lang="en-US" sz="3600" b="1" dirty="0">
              <a:solidFill>
                <a:schemeClr val="bg1"/>
              </a:solidFill>
              <a:cs typeface="Arial"/>
            </a:endParaRP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196175" y="6629052"/>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362680" y="6242184"/>
            <a:ext cx="1722755" cy="1714500"/>
          </a:xfrm>
          <a:prstGeom prst="rect">
            <a:avLst/>
          </a:prstGeom>
        </p:spPr>
      </p:pic>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4189249" y="-2844060"/>
            <a:ext cx="765503" cy="9144000"/>
          </a:xfrm>
          <a:prstGeom prst="rect">
            <a:avLst/>
          </a:prstGeom>
          <a:noFill/>
          <a:ln>
            <a:noFill/>
          </a:ln>
        </p:spPr>
      </p:pic>
      <p:sp>
        <p:nvSpPr>
          <p:cNvPr id="3" name="Content Placeholder 2"/>
          <p:cNvSpPr>
            <a:spLocks noGrp="1"/>
          </p:cNvSpPr>
          <p:nvPr>
            <p:ph idx="1"/>
          </p:nvPr>
        </p:nvSpPr>
        <p:spPr>
          <a:xfrm>
            <a:off x="457200" y="1477886"/>
            <a:ext cx="8229600" cy="5028852"/>
          </a:xfrm>
        </p:spPr>
        <p:txBody>
          <a:bodyPr/>
          <a:lstStyle/>
          <a:p>
            <a:endParaRPr lang="en-AU" dirty="0" smtClean="0"/>
          </a:p>
          <a:p>
            <a:pPr marL="0" indent="0">
              <a:buNone/>
            </a:pPr>
            <a:endParaRPr lang="en-AU" dirty="0" smtClean="0"/>
          </a:p>
          <a:p>
            <a:pPr marL="0" indent="0">
              <a:buNone/>
            </a:pPr>
            <a:r>
              <a:rPr lang="en-AU" dirty="0" smtClean="0"/>
              <a:t>Intention of both terms in a service delivery context is that Aboriginal and Torres Strait Islander community members receive services from an organisation which demonstrates respect of culture and delivers services in ways which ensure the safety and respect of clients, from staff who are culturally competent.</a:t>
            </a:r>
            <a:endParaRPr lang="en-AU" dirty="0"/>
          </a:p>
        </p:txBody>
      </p:sp>
    </p:spTree>
    <p:extLst>
      <p:ext uri="{BB962C8B-B14F-4D97-AF65-F5344CB8AC3E}">
        <p14:creationId xmlns:p14="http://schemas.microsoft.com/office/powerpoint/2010/main" val="1059033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sp>
        <p:nvSpPr>
          <p:cNvPr id="9" name="Text Box 10"/>
          <p:cNvSpPr txBox="1"/>
          <p:nvPr/>
        </p:nvSpPr>
        <p:spPr>
          <a:xfrm>
            <a:off x="0" y="0"/>
            <a:ext cx="9144000"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457200" y="274638"/>
            <a:ext cx="6683605" cy="920656"/>
          </a:xfrm>
        </p:spPr>
        <p:txBody>
          <a:bodyPr>
            <a:normAutofit/>
          </a:bodyPr>
          <a:lstStyle/>
          <a:p>
            <a:r>
              <a:rPr lang="en-US" sz="3600" b="1" dirty="0" smtClean="0">
                <a:solidFill>
                  <a:schemeClr val="bg1"/>
                </a:solidFill>
                <a:cs typeface="Arial"/>
              </a:rPr>
              <a:t>Culturally safe and secure services</a:t>
            </a:r>
            <a:endParaRPr lang="en-US" sz="3600" b="1" dirty="0">
              <a:solidFill>
                <a:schemeClr val="bg1"/>
              </a:solidFill>
              <a:cs typeface="Arial"/>
            </a:endParaRP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196175" y="6629052"/>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362680" y="6242184"/>
            <a:ext cx="1722755" cy="1714500"/>
          </a:xfrm>
          <a:prstGeom prst="rect">
            <a:avLst/>
          </a:prstGeom>
        </p:spPr>
      </p:pic>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4189249" y="-2844060"/>
            <a:ext cx="765503" cy="9144000"/>
          </a:xfrm>
          <a:prstGeom prst="rect">
            <a:avLst/>
          </a:prstGeom>
          <a:noFill/>
          <a:ln>
            <a:noFill/>
          </a:ln>
        </p:spPr>
      </p:pic>
      <p:sp>
        <p:nvSpPr>
          <p:cNvPr id="3" name="Content Placeholder 2"/>
          <p:cNvSpPr>
            <a:spLocks noGrp="1"/>
          </p:cNvSpPr>
          <p:nvPr>
            <p:ph idx="1"/>
          </p:nvPr>
        </p:nvSpPr>
        <p:spPr>
          <a:xfrm>
            <a:off x="457200" y="1600200"/>
            <a:ext cx="8229600" cy="5028852"/>
          </a:xfrm>
        </p:spPr>
        <p:txBody>
          <a:bodyPr/>
          <a:lstStyle/>
          <a:p>
            <a:endParaRPr lang="en-AU" dirty="0" smtClean="0"/>
          </a:p>
          <a:p>
            <a:pPr marL="0" indent="0">
              <a:buNone/>
            </a:pPr>
            <a:endParaRPr lang="en-AU" dirty="0" smtClean="0"/>
          </a:p>
          <a:p>
            <a:pPr marL="0" indent="0">
              <a:buNone/>
            </a:pPr>
            <a:r>
              <a:rPr lang="en-AU" dirty="0" smtClean="0"/>
              <a:t>‘Cultural security’ – interpreted as the </a:t>
            </a:r>
            <a:r>
              <a:rPr lang="en-AU" dirty="0" smtClean="0"/>
              <a:t>main culturally significant conditions </a:t>
            </a:r>
            <a:r>
              <a:rPr lang="en-AU" dirty="0" smtClean="0"/>
              <a:t>that an organisation such as </a:t>
            </a:r>
            <a:r>
              <a:rPr lang="en-AU" b="1" dirty="0" smtClean="0"/>
              <a:t>knowmore </a:t>
            </a:r>
            <a:r>
              <a:rPr lang="en-AU" dirty="0" smtClean="0"/>
              <a:t>creates, especially as </a:t>
            </a:r>
            <a:r>
              <a:rPr lang="en-AU" dirty="0" smtClean="0"/>
              <a:t>a service provider and an </a:t>
            </a:r>
            <a:r>
              <a:rPr lang="en-AU" dirty="0" smtClean="0"/>
              <a:t>employer, </a:t>
            </a:r>
            <a:r>
              <a:rPr lang="en-AU" dirty="0" smtClean="0"/>
              <a:t>and provides to Aboriginal and Torres Strait Islander clients and </a:t>
            </a:r>
            <a:r>
              <a:rPr lang="en-AU" dirty="0" smtClean="0"/>
              <a:t>staff to ensure cultural safety</a:t>
            </a:r>
            <a:endParaRPr lang="en-AU" dirty="0" smtClean="0"/>
          </a:p>
        </p:txBody>
      </p:sp>
    </p:spTree>
    <p:extLst>
      <p:ext uri="{BB962C8B-B14F-4D97-AF65-F5344CB8AC3E}">
        <p14:creationId xmlns:p14="http://schemas.microsoft.com/office/powerpoint/2010/main" val="3893841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sp>
        <p:nvSpPr>
          <p:cNvPr id="9" name="Text Box 10"/>
          <p:cNvSpPr txBox="1"/>
          <p:nvPr/>
        </p:nvSpPr>
        <p:spPr>
          <a:xfrm>
            <a:off x="0" y="0"/>
            <a:ext cx="9144000"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457200" y="274638"/>
            <a:ext cx="6683605" cy="920656"/>
          </a:xfrm>
        </p:spPr>
        <p:txBody>
          <a:bodyPr>
            <a:noAutofit/>
          </a:bodyPr>
          <a:lstStyle/>
          <a:p>
            <a:r>
              <a:rPr lang="en-US" sz="3600" b="1" dirty="0" smtClean="0">
                <a:solidFill>
                  <a:schemeClr val="bg1"/>
                </a:solidFill>
                <a:cs typeface="Arial"/>
              </a:rPr>
              <a:t>Culturally secure services – what did we do?</a:t>
            </a:r>
            <a:endParaRPr lang="en-US" sz="3600" b="1" dirty="0">
              <a:solidFill>
                <a:schemeClr val="bg1"/>
              </a:solidFill>
              <a:cs typeface="Arial"/>
            </a:endParaRP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196175" y="6629052"/>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362680" y="6242184"/>
            <a:ext cx="1722755" cy="1714500"/>
          </a:xfrm>
          <a:prstGeom prst="rect">
            <a:avLst/>
          </a:prstGeom>
        </p:spPr>
      </p:pic>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4189249" y="-2844060"/>
            <a:ext cx="765503" cy="9144000"/>
          </a:xfrm>
          <a:prstGeom prst="rect">
            <a:avLst/>
          </a:prstGeom>
          <a:noFill/>
          <a:ln>
            <a:noFill/>
          </a:ln>
        </p:spPr>
      </p:pic>
      <p:sp>
        <p:nvSpPr>
          <p:cNvPr id="3" name="Content Placeholder 2"/>
          <p:cNvSpPr>
            <a:spLocks noGrp="1"/>
          </p:cNvSpPr>
          <p:nvPr>
            <p:ph idx="1"/>
          </p:nvPr>
        </p:nvSpPr>
        <p:spPr>
          <a:xfrm>
            <a:off x="457200" y="1600200"/>
            <a:ext cx="8229600" cy="5028852"/>
          </a:xfrm>
        </p:spPr>
        <p:txBody>
          <a:bodyPr>
            <a:normAutofit fontScale="85000" lnSpcReduction="20000"/>
          </a:bodyPr>
          <a:lstStyle/>
          <a:p>
            <a:endParaRPr lang="en-AU" dirty="0" smtClean="0"/>
          </a:p>
          <a:p>
            <a:pPr>
              <a:buFont typeface="Wingdings" panose="05000000000000000000" pitchFamily="2" charset="2"/>
              <a:buChar char="§"/>
            </a:pPr>
            <a:endParaRPr lang="en-AU" dirty="0" smtClean="0"/>
          </a:p>
          <a:p>
            <a:pPr>
              <a:buFont typeface="Wingdings" panose="05000000000000000000" pitchFamily="2" charset="2"/>
              <a:buChar char="§"/>
            </a:pPr>
            <a:r>
              <a:rPr lang="en-AU" dirty="0" smtClean="0"/>
              <a:t>We are a ‘mainstream’ service</a:t>
            </a:r>
          </a:p>
          <a:p>
            <a:pPr>
              <a:buFont typeface="Wingdings" panose="05000000000000000000" pitchFamily="2" charset="2"/>
              <a:buChar char="§"/>
            </a:pPr>
            <a:r>
              <a:rPr lang="en-AU" dirty="0" smtClean="0"/>
              <a:t>Recruitment was key – of the Engagement </a:t>
            </a:r>
            <a:r>
              <a:rPr lang="en-AU" dirty="0" smtClean="0"/>
              <a:t>team, </a:t>
            </a:r>
            <a:r>
              <a:rPr lang="en-AU" dirty="0" smtClean="0"/>
              <a:t>and of all other staff. Experience &amp; gender balance to support cultural </a:t>
            </a:r>
            <a:r>
              <a:rPr lang="en-AU" dirty="0" smtClean="0"/>
              <a:t>business. </a:t>
            </a:r>
            <a:endParaRPr lang="en-AU" dirty="0" smtClean="0"/>
          </a:p>
          <a:p>
            <a:pPr>
              <a:buFont typeface="Wingdings" panose="05000000000000000000" pitchFamily="2" charset="2"/>
              <a:buChar char="§"/>
            </a:pPr>
            <a:r>
              <a:rPr lang="en-AU" dirty="0" smtClean="0"/>
              <a:t>Workplace ‘culture’ </a:t>
            </a:r>
          </a:p>
          <a:p>
            <a:pPr lvl="1">
              <a:buFontTx/>
              <a:buChar char="-"/>
            </a:pPr>
            <a:r>
              <a:rPr lang="en-AU" dirty="0" smtClean="0"/>
              <a:t>Induction and on-going cultural competence training</a:t>
            </a:r>
          </a:p>
          <a:p>
            <a:pPr lvl="1">
              <a:buFontTx/>
              <a:buChar char="-"/>
            </a:pPr>
            <a:r>
              <a:rPr lang="en-AU" dirty="0" smtClean="0"/>
              <a:t>No ‘lead’ discipline. Fully integrated Engagement team</a:t>
            </a:r>
          </a:p>
          <a:p>
            <a:pPr lvl="1">
              <a:buFontTx/>
              <a:buChar char="-"/>
            </a:pPr>
            <a:r>
              <a:rPr lang="en-AU" dirty="0" smtClean="0"/>
              <a:t>Team </a:t>
            </a:r>
            <a:r>
              <a:rPr lang="en-AU" dirty="0"/>
              <a:t>L</a:t>
            </a:r>
            <a:r>
              <a:rPr lang="en-AU" dirty="0" smtClean="0"/>
              <a:t>eader role, part of management team</a:t>
            </a:r>
          </a:p>
          <a:p>
            <a:pPr lvl="1">
              <a:buFontTx/>
              <a:buChar char="-"/>
            </a:pPr>
            <a:r>
              <a:rPr lang="en-AU" dirty="0" smtClean="0"/>
              <a:t>Apply a ‘cultural lens’ to all decisions, systems and work practices</a:t>
            </a:r>
          </a:p>
          <a:p>
            <a:pPr lvl="1">
              <a:buFontTx/>
              <a:buChar char="-"/>
            </a:pPr>
            <a:r>
              <a:rPr lang="en-AU" dirty="0" smtClean="0"/>
              <a:t>Supporting our staff – our ‘Cultural Care plan’</a:t>
            </a:r>
          </a:p>
          <a:p>
            <a:pPr lvl="1">
              <a:buFont typeface="Courier New" panose="02070309020205020404" pitchFamily="49" charset="0"/>
              <a:buChar char="o"/>
            </a:pPr>
            <a:endParaRPr lang="en-AU" dirty="0" smtClean="0"/>
          </a:p>
          <a:p>
            <a:pPr>
              <a:buFont typeface="Wingdings" panose="05000000000000000000" pitchFamily="2" charset="2"/>
              <a:buChar char="§"/>
            </a:pPr>
            <a:endParaRPr lang="en-AU" dirty="0" smtClean="0"/>
          </a:p>
        </p:txBody>
      </p:sp>
    </p:spTree>
    <p:extLst>
      <p:ext uri="{BB962C8B-B14F-4D97-AF65-F5344CB8AC3E}">
        <p14:creationId xmlns:p14="http://schemas.microsoft.com/office/powerpoint/2010/main" val="3911487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544089" y="919596"/>
            <a:ext cx="8210006" cy="50014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grpSp>
        <p:nvGrpSpPr>
          <p:cNvPr id="51" name="Group 50"/>
          <p:cNvGrpSpPr/>
          <p:nvPr/>
        </p:nvGrpSpPr>
        <p:grpSpPr>
          <a:xfrm>
            <a:off x="1094813" y="1611605"/>
            <a:ext cx="6758442" cy="3976971"/>
            <a:chOff x="-74174" y="-159674"/>
            <a:chExt cx="11827035" cy="7369274"/>
          </a:xfrm>
        </p:grpSpPr>
        <p:sp>
          <p:nvSpPr>
            <p:cNvPr id="4" name="Oval 3"/>
            <p:cNvSpPr/>
            <p:nvPr/>
          </p:nvSpPr>
          <p:spPr>
            <a:xfrm>
              <a:off x="4312508" y="2224216"/>
              <a:ext cx="3299252" cy="200179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b="1" dirty="0"/>
            </a:p>
            <a:p>
              <a:pPr algn="ctr"/>
              <a:r>
                <a:rPr lang="en-AU" sz="900" b="1" dirty="0"/>
                <a:t>Aboriginal &amp; Torres Strait Islander Engagement </a:t>
              </a:r>
              <a:r>
                <a:rPr lang="en-AU" sz="900" b="1" dirty="0" err="1"/>
                <a:t>Advisors’s</a:t>
              </a:r>
              <a:endParaRPr lang="en-AU" sz="900" b="1" dirty="0"/>
            </a:p>
            <a:p>
              <a:pPr algn="ctr"/>
              <a:endParaRPr lang="en-AU" sz="900" dirty="0"/>
            </a:p>
            <a:p>
              <a:pPr marL="214313" indent="-214313" algn="ctr">
                <a:buFont typeface="Wingdings" panose="05000000000000000000" pitchFamily="2" charset="2"/>
                <a:buChar char="v"/>
              </a:pPr>
              <a:r>
                <a:rPr lang="en-AU" sz="900" dirty="0"/>
                <a:t>Engaging</a:t>
              </a:r>
            </a:p>
            <a:p>
              <a:pPr marL="214313" indent="-214313" algn="ctr">
                <a:buFont typeface="Wingdings" panose="05000000000000000000" pitchFamily="2" charset="2"/>
                <a:buChar char="v"/>
              </a:pPr>
              <a:r>
                <a:rPr lang="en-AU" sz="900" dirty="0"/>
                <a:t>Community</a:t>
              </a:r>
            </a:p>
            <a:p>
              <a:pPr marL="214313" indent="-214313" algn="ctr">
                <a:buFont typeface="Wingdings" panose="05000000000000000000" pitchFamily="2" charset="2"/>
                <a:buChar char="v"/>
              </a:pPr>
              <a:r>
                <a:rPr lang="en-AU" sz="900" dirty="0"/>
                <a:t>knowmore</a:t>
              </a:r>
            </a:p>
            <a:p>
              <a:pPr algn="ctr"/>
              <a:endParaRPr lang="en-AU" sz="900" dirty="0"/>
            </a:p>
          </p:txBody>
        </p:sp>
        <p:sp>
          <p:nvSpPr>
            <p:cNvPr id="5" name="Oval 4"/>
            <p:cNvSpPr/>
            <p:nvPr/>
          </p:nvSpPr>
          <p:spPr>
            <a:xfrm>
              <a:off x="4850673" y="-159674"/>
              <a:ext cx="2631469" cy="178724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t>Kinship</a:t>
              </a:r>
            </a:p>
            <a:p>
              <a:pPr marL="214313" indent="-214313" algn="ctr">
                <a:buFont typeface="Wingdings" panose="05000000000000000000" pitchFamily="2" charset="2"/>
                <a:buChar char="v"/>
              </a:pPr>
              <a:r>
                <a:rPr lang="en-AU" sz="900" dirty="0"/>
                <a:t>Roles &amp; responsibilities</a:t>
              </a:r>
            </a:p>
          </p:txBody>
        </p:sp>
        <p:sp>
          <p:nvSpPr>
            <p:cNvPr id="6" name="Oval 5"/>
            <p:cNvSpPr/>
            <p:nvPr/>
          </p:nvSpPr>
          <p:spPr>
            <a:xfrm>
              <a:off x="4777946" y="5412259"/>
              <a:ext cx="3050918" cy="17973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t>Recognition</a:t>
              </a:r>
              <a:r>
                <a:rPr lang="en-AU" sz="900" dirty="0"/>
                <a:t> of cultural roles within our communities</a:t>
              </a:r>
            </a:p>
          </p:txBody>
        </p:sp>
        <p:sp>
          <p:nvSpPr>
            <p:cNvPr id="7" name="Oval 6"/>
            <p:cNvSpPr/>
            <p:nvPr/>
          </p:nvSpPr>
          <p:spPr>
            <a:xfrm>
              <a:off x="8660734" y="4661006"/>
              <a:ext cx="2822813" cy="160045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a:p>
              <a:pPr algn="ctr"/>
              <a:r>
                <a:rPr lang="en-AU" sz="900" b="1" dirty="0"/>
                <a:t>Ceremony leave</a:t>
              </a:r>
            </a:p>
            <a:p>
              <a:pPr marL="214313" indent="-214313" algn="ctr">
                <a:buFont typeface="Wingdings" panose="05000000000000000000" pitchFamily="2" charset="2"/>
                <a:buChar char="v"/>
              </a:pPr>
              <a:r>
                <a:rPr lang="en-AU" sz="900" dirty="0"/>
                <a:t>Men’s &amp; women’s  business</a:t>
              </a:r>
            </a:p>
            <a:p>
              <a:pPr algn="ctr"/>
              <a:endParaRPr lang="en-AU" sz="900" dirty="0"/>
            </a:p>
          </p:txBody>
        </p:sp>
        <p:sp>
          <p:nvSpPr>
            <p:cNvPr id="8" name="Oval 7"/>
            <p:cNvSpPr/>
            <p:nvPr/>
          </p:nvSpPr>
          <p:spPr>
            <a:xfrm>
              <a:off x="9156917" y="2094471"/>
              <a:ext cx="2208901" cy="21030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t>Sorry business</a:t>
              </a:r>
            </a:p>
            <a:p>
              <a:pPr marL="214313" indent="-214313" algn="ctr">
                <a:buFont typeface="Wingdings" panose="05000000000000000000" pitchFamily="2" charset="2"/>
                <a:buChar char="v"/>
              </a:pPr>
              <a:r>
                <a:rPr lang="en-AU" sz="900" dirty="0"/>
                <a:t>Lore</a:t>
              </a:r>
            </a:p>
          </p:txBody>
        </p:sp>
        <p:sp>
          <p:nvSpPr>
            <p:cNvPr id="9" name="Oval 8"/>
            <p:cNvSpPr/>
            <p:nvPr/>
          </p:nvSpPr>
          <p:spPr>
            <a:xfrm>
              <a:off x="8912592" y="-135763"/>
              <a:ext cx="2840269" cy="1908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a:p>
              <a:pPr algn="ctr"/>
              <a:r>
                <a:rPr lang="en-AU" sz="900" b="1" dirty="0"/>
                <a:t>Family</a:t>
              </a:r>
            </a:p>
            <a:p>
              <a:pPr marL="214313" indent="-214313" algn="ctr">
                <a:buFont typeface="Wingdings" panose="05000000000000000000" pitchFamily="2" charset="2"/>
                <a:buChar char="v"/>
              </a:pPr>
              <a:r>
                <a:rPr lang="en-AU" sz="900" dirty="0"/>
                <a:t>Mothers, Fathers</a:t>
              </a:r>
            </a:p>
            <a:p>
              <a:pPr marL="214313" indent="-214313" algn="ctr">
                <a:buFont typeface="Wingdings" panose="05000000000000000000" pitchFamily="2" charset="2"/>
                <a:buChar char="v"/>
              </a:pPr>
              <a:r>
                <a:rPr lang="en-AU" sz="900" dirty="0"/>
                <a:t>Aunts, Uncles</a:t>
              </a:r>
            </a:p>
            <a:p>
              <a:pPr marL="214313" indent="-214313" algn="ctr">
                <a:buFont typeface="Wingdings" panose="05000000000000000000" pitchFamily="2" charset="2"/>
                <a:buChar char="v"/>
              </a:pPr>
              <a:r>
                <a:rPr lang="en-AU" sz="900" dirty="0"/>
                <a:t>Grandparents</a:t>
              </a:r>
            </a:p>
            <a:p>
              <a:pPr marL="214313" indent="-214313" algn="ctr">
                <a:buFont typeface="Wingdings" panose="05000000000000000000" pitchFamily="2" charset="2"/>
                <a:buChar char="v"/>
              </a:pPr>
              <a:r>
                <a:rPr lang="en-AU" sz="900" dirty="0"/>
                <a:t>Kid</a:t>
              </a:r>
              <a:r>
                <a:rPr lang="en-AU" sz="1050" dirty="0"/>
                <a:t>s, </a:t>
              </a:r>
              <a:r>
                <a:rPr lang="en-AU" sz="900" dirty="0"/>
                <a:t>grandkids</a:t>
              </a:r>
            </a:p>
            <a:p>
              <a:pPr algn="ctr"/>
              <a:endParaRPr lang="en-AU" sz="1350" dirty="0"/>
            </a:p>
          </p:txBody>
        </p:sp>
        <p:sp>
          <p:nvSpPr>
            <p:cNvPr id="10" name="Oval 9"/>
            <p:cNvSpPr/>
            <p:nvPr/>
          </p:nvSpPr>
          <p:spPr>
            <a:xfrm>
              <a:off x="-74174" y="1908274"/>
              <a:ext cx="2974454" cy="2289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t>Significant cultural events</a:t>
              </a:r>
            </a:p>
            <a:p>
              <a:pPr marL="214313" indent="-214313" algn="ctr">
                <a:buFont typeface="Wingdings" panose="05000000000000000000" pitchFamily="2" charset="2"/>
                <a:buChar char="v"/>
              </a:pPr>
              <a:r>
                <a:rPr lang="en-AU" sz="900" dirty="0"/>
                <a:t>Mabo day</a:t>
              </a:r>
            </a:p>
            <a:p>
              <a:pPr marL="214313" indent="-214313" algn="ctr">
                <a:buFont typeface="Wingdings" panose="05000000000000000000" pitchFamily="2" charset="2"/>
                <a:buChar char="v"/>
              </a:pPr>
              <a:r>
                <a:rPr lang="en-AU" sz="900" dirty="0"/>
                <a:t>Sorry day</a:t>
              </a:r>
            </a:p>
            <a:p>
              <a:pPr marL="214313" indent="-214313" algn="ctr">
                <a:buFont typeface="Wingdings" panose="05000000000000000000" pitchFamily="2" charset="2"/>
                <a:buChar char="v"/>
              </a:pPr>
              <a:r>
                <a:rPr lang="en-AU" sz="900" dirty="0"/>
                <a:t>NAIDOC week</a:t>
              </a:r>
            </a:p>
            <a:p>
              <a:pPr marL="214313" indent="-214313" algn="ctr">
                <a:buFont typeface="Wingdings" panose="05000000000000000000" pitchFamily="2" charset="2"/>
                <a:buChar char="v"/>
              </a:pPr>
              <a:r>
                <a:rPr lang="en-AU" sz="900" dirty="0"/>
                <a:t>Reconciliation day</a:t>
              </a:r>
            </a:p>
          </p:txBody>
        </p:sp>
        <p:sp>
          <p:nvSpPr>
            <p:cNvPr id="11" name="Oval 10"/>
            <p:cNvSpPr/>
            <p:nvPr/>
          </p:nvSpPr>
          <p:spPr>
            <a:xfrm>
              <a:off x="627031" y="-126645"/>
              <a:ext cx="2595222" cy="17542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t>Land Country</a:t>
              </a:r>
            </a:p>
            <a:p>
              <a:pPr marL="214313" indent="-214313" algn="ctr">
                <a:buFont typeface="Wingdings" panose="05000000000000000000" pitchFamily="2" charset="2"/>
                <a:buChar char="v"/>
              </a:pPr>
              <a:r>
                <a:rPr lang="en-AU" sz="900" dirty="0"/>
                <a:t>Commitment to Native Title</a:t>
              </a:r>
            </a:p>
          </p:txBody>
        </p:sp>
        <p:sp>
          <p:nvSpPr>
            <p:cNvPr id="12" name="Oval 11"/>
            <p:cNvSpPr/>
            <p:nvPr/>
          </p:nvSpPr>
          <p:spPr>
            <a:xfrm>
              <a:off x="417284" y="4831491"/>
              <a:ext cx="2708343" cy="16464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t>Community responsibilities</a:t>
              </a:r>
            </a:p>
            <a:p>
              <a:pPr marL="214313" indent="-214313" algn="ctr">
                <a:buFont typeface="Wingdings" panose="05000000000000000000" pitchFamily="2" charset="2"/>
                <a:buChar char="v"/>
              </a:pPr>
              <a:r>
                <a:rPr lang="en-AU" sz="900" dirty="0"/>
                <a:t>Boards</a:t>
              </a:r>
            </a:p>
            <a:p>
              <a:pPr marL="214313" indent="-214313" algn="ctr">
                <a:buFont typeface="Wingdings" panose="05000000000000000000" pitchFamily="2" charset="2"/>
                <a:buChar char="v"/>
              </a:pPr>
              <a:r>
                <a:rPr lang="en-AU" sz="900" dirty="0"/>
                <a:t>Community</a:t>
              </a:r>
            </a:p>
            <a:p>
              <a:pPr marL="214313" indent="-214313" algn="ctr">
                <a:buFont typeface="Wingdings" panose="05000000000000000000" pitchFamily="2" charset="2"/>
                <a:buChar char="v"/>
              </a:pPr>
              <a:r>
                <a:rPr lang="en-AU" sz="900" dirty="0"/>
                <a:t>Mentoring </a:t>
              </a:r>
            </a:p>
          </p:txBody>
        </p:sp>
        <p:cxnSp>
          <p:nvCxnSpPr>
            <p:cNvPr id="14" name="Straight Arrow Connector 13"/>
            <p:cNvCxnSpPr/>
            <p:nvPr/>
          </p:nvCxnSpPr>
          <p:spPr>
            <a:xfrm flipH="1">
              <a:off x="6166407" y="1645807"/>
              <a:ext cx="16272" cy="4486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968957" y="3239706"/>
              <a:ext cx="126907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828865" y="3369425"/>
              <a:ext cx="1328053" cy="166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828865" y="1627573"/>
              <a:ext cx="1276790" cy="6607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237199" y="4328043"/>
              <a:ext cx="1318055" cy="57440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765367" y="1773213"/>
              <a:ext cx="1309440" cy="7687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869460" y="4438996"/>
              <a:ext cx="28394" cy="7553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765367" y="4438996"/>
              <a:ext cx="1409942" cy="5222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2432198" y="1218150"/>
            <a:ext cx="4377311" cy="338392"/>
          </a:xfrm>
          <a:prstGeom prst="rect">
            <a:avLst/>
          </a:prstGeom>
          <a:noFill/>
        </p:spPr>
        <p:txBody>
          <a:bodyPr wrap="square" rtlCol="0">
            <a:prstTxWarp prst="textTriangle">
              <a:avLst/>
            </a:prstTxWarp>
            <a:spAutoFit/>
          </a:bodyPr>
          <a:lstStyle/>
          <a:p>
            <a:r>
              <a:rPr lang="en-AU" sz="1200" dirty="0"/>
              <a:t>EXTERNAL DAY TO DAY CULTURAL INFLUENCES &amp; RESPONSIBILITIES</a:t>
            </a:r>
          </a:p>
        </p:txBody>
      </p:sp>
    </p:spTree>
    <p:extLst>
      <p:ext uri="{BB962C8B-B14F-4D97-AF65-F5344CB8AC3E}">
        <p14:creationId xmlns:p14="http://schemas.microsoft.com/office/powerpoint/2010/main" val="1343378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accent1">
                    <a:lumMod val="75000"/>
                  </a:schemeClr>
                </a:solidFill>
              </a:rPr>
              <a:t>knowmore’s</a:t>
            </a:r>
            <a:r>
              <a:rPr lang="en-AU" dirty="0" smtClean="0"/>
              <a:t> cultural care plan </a:t>
            </a:r>
            <a:endParaRPr lang="en-AU" dirty="0"/>
          </a:p>
        </p:txBody>
      </p:sp>
      <p:sp>
        <p:nvSpPr>
          <p:cNvPr id="3" name="Content Placeholder 2"/>
          <p:cNvSpPr>
            <a:spLocks noGrp="1"/>
          </p:cNvSpPr>
          <p:nvPr>
            <p:ph idx="1"/>
          </p:nvPr>
        </p:nvSpPr>
        <p:spPr/>
        <p:txBody>
          <a:bodyPr>
            <a:normAutofit/>
          </a:bodyPr>
          <a:lstStyle/>
          <a:p>
            <a:pPr marL="385763" indent="-385763">
              <a:buFont typeface="+mj-lt"/>
              <a:buAutoNum type="arabicPeriod"/>
            </a:pPr>
            <a:r>
              <a:rPr lang="en-AU" sz="1950" dirty="0"/>
              <a:t>Cultural mentors</a:t>
            </a:r>
          </a:p>
          <a:p>
            <a:pPr lvl="1">
              <a:buFont typeface="Wingdings" panose="05000000000000000000" pitchFamily="2" charset="2"/>
              <a:buChar char="v"/>
            </a:pPr>
            <a:r>
              <a:rPr lang="en-AU" sz="1650" dirty="0"/>
              <a:t>8 hours per month</a:t>
            </a:r>
          </a:p>
          <a:p>
            <a:pPr marL="385763" indent="-385763">
              <a:buFont typeface="+mj-lt"/>
              <a:buAutoNum type="arabicPeriod"/>
            </a:pPr>
            <a:r>
              <a:rPr lang="en-AU" sz="1950" dirty="0"/>
              <a:t>Quarterly face to face AEA meeting</a:t>
            </a:r>
          </a:p>
          <a:p>
            <a:pPr lvl="1">
              <a:buFont typeface="Wingdings" panose="05000000000000000000" pitchFamily="2" charset="2"/>
              <a:buChar char="v"/>
            </a:pPr>
            <a:r>
              <a:rPr lang="en-AU" sz="1500" dirty="0"/>
              <a:t>2 day meeting that may include community outreach or training or engagement with the RC</a:t>
            </a:r>
          </a:p>
          <a:p>
            <a:pPr marL="385763" indent="-385763">
              <a:buFont typeface="+mj-lt"/>
              <a:buAutoNum type="arabicPeriod"/>
            </a:pPr>
            <a:r>
              <a:rPr lang="en-AU" sz="1950" dirty="0"/>
              <a:t>Monthly one hour teleconference for AEA’s </a:t>
            </a:r>
          </a:p>
          <a:p>
            <a:pPr marL="385763" indent="-385763">
              <a:buFont typeface="+mj-lt"/>
              <a:buAutoNum type="arabicPeriod"/>
            </a:pPr>
            <a:r>
              <a:rPr lang="en-AU" sz="1950" dirty="0"/>
              <a:t>Continued financial assistance for client referrals</a:t>
            </a:r>
          </a:p>
          <a:p>
            <a:pPr lvl="1">
              <a:buFont typeface="Wingdings" panose="05000000000000000000" pitchFamily="2" charset="2"/>
              <a:buChar char="v"/>
            </a:pPr>
            <a:r>
              <a:rPr lang="en-AU" sz="1575" dirty="0"/>
              <a:t>To support services, art therapy, healing &amp; men's and women's groups</a:t>
            </a:r>
          </a:p>
          <a:p>
            <a:pPr marL="385763" indent="-385763">
              <a:buFont typeface="+mj-lt"/>
              <a:buAutoNum type="arabicPeriod"/>
            </a:pPr>
            <a:r>
              <a:rPr lang="en-AU" sz="1950" dirty="0"/>
              <a:t>Cultural care session at the </a:t>
            </a:r>
            <a:r>
              <a:rPr lang="en-AU" sz="1950" b="1" dirty="0"/>
              <a:t>knowmore</a:t>
            </a:r>
            <a:r>
              <a:rPr lang="en-AU" sz="1950" dirty="0"/>
              <a:t> all staff conference</a:t>
            </a:r>
          </a:p>
          <a:p>
            <a:pPr lvl="1">
              <a:buFont typeface="Wingdings" panose="05000000000000000000" pitchFamily="2" charset="2"/>
              <a:buChar char="v"/>
            </a:pPr>
            <a:r>
              <a:rPr lang="en-AU" sz="1575" dirty="0"/>
              <a:t>An hour at each meeting with Q&amp;A</a:t>
            </a:r>
          </a:p>
          <a:p>
            <a:pPr marL="385763" indent="-385763">
              <a:buFont typeface="+mj-lt"/>
              <a:buAutoNum type="arabicPeriod"/>
            </a:pPr>
            <a:r>
              <a:rPr lang="en-AU" sz="1950" dirty="0"/>
              <a:t>Support greater collaboration between </a:t>
            </a:r>
            <a:r>
              <a:rPr lang="en-AU" sz="1950" b="1" dirty="0"/>
              <a:t>knowmore’s</a:t>
            </a:r>
            <a:r>
              <a:rPr lang="en-AU" sz="1950" dirty="0"/>
              <a:t> engagement team and Aboriginal &amp; Torres Strait Islander specialist workers in the RC &amp; call centre</a:t>
            </a:r>
          </a:p>
          <a:p>
            <a:endParaRPr lang="en-AU" dirty="0" smtClean="0"/>
          </a:p>
          <a:p>
            <a:pPr lvl="1"/>
            <a:endParaRPr lang="en-AU" dirty="0" smtClean="0"/>
          </a:p>
          <a:p>
            <a:endParaRPr lang="en-AU" dirty="0"/>
          </a:p>
        </p:txBody>
      </p:sp>
    </p:spTree>
    <p:extLst>
      <p:ext uri="{BB962C8B-B14F-4D97-AF65-F5344CB8AC3E}">
        <p14:creationId xmlns:p14="http://schemas.microsoft.com/office/powerpoint/2010/main" val="3126071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sp>
        <p:nvSpPr>
          <p:cNvPr id="9" name="Text Box 10"/>
          <p:cNvSpPr txBox="1"/>
          <p:nvPr/>
        </p:nvSpPr>
        <p:spPr>
          <a:xfrm>
            <a:off x="0" y="0"/>
            <a:ext cx="9144000"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457200" y="274638"/>
            <a:ext cx="6683605" cy="920656"/>
          </a:xfrm>
        </p:spPr>
        <p:txBody>
          <a:bodyPr>
            <a:noAutofit/>
          </a:bodyPr>
          <a:lstStyle/>
          <a:p>
            <a:r>
              <a:rPr lang="en-US" sz="3600" b="1" dirty="0" smtClean="0">
                <a:solidFill>
                  <a:schemeClr val="bg1"/>
                </a:solidFill>
                <a:cs typeface="Arial"/>
              </a:rPr>
              <a:t>Culturally secure services – what did we do? (cont.)</a:t>
            </a:r>
            <a:endParaRPr lang="en-US" sz="3600" b="1" dirty="0">
              <a:solidFill>
                <a:schemeClr val="bg1"/>
              </a:solidFill>
              <a:cs typeface="Arial"/>
            </a:endParaRP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196175" y="6629052"/>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362680" y="6242184"/>
            <a:ext cx="1722755" cy="1714500"/>
          </a:xfrm>
          <a:prstGeom prst="rect">
            <a:avLst/>
          </a:prstGeom>
        </p:spPr>
      </p:pic>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4189249" y="-2844060"/>
            <a:ext cx="765503" cy="9144000"/>
          </a:xfrm>
          <a:prstGeom prst="rect">
            <a:avLst/>
          </a:prstGeom>
          <a:noFill/>
          <a:ln>
            <a:noFill/>
          </a:ln>
        </p:spPr>
      </p:pic>
      <p:sp>
        <p:nvSpPr>
          <p:cNvPr id="3" name="Content Placeholder 2"/>
          <p:cNvSpPr>
            <a:spLocks noGrp="1"/>
          </p:cNvSpPr>
          <p:nvPr>
            <p:ph idx="1"/>
          </p:nvPr>
        </p:nvSpPr>
        <p:spPr>
          <a:xfrm>
            <a:off x="381000" y="1831009"/>
            <a:ext cx="8305800" cy="5028852"/>
          </a:xfrm>
        </p:spPr>
        <p:txBody>
          <a:bodyPr>
            <a:normAutofit/>
          </a:bodyPr>
          <a:lstStyle/>
          <a:p>
            <a:pPr marL="457200" lvl="1" indent="0">
              <a:buNone/>
            </a:pPr>
            <a:endParaRPr lang="en-AU" dirty="0" smtClean="0"/>
          </a:p>
          <a:p>
            <a:pPr lvl="1">
              <a:buFont typeface="Wingdings" panose="05000000000000000000" pitchFamily="2" charset="2"/>
              <a:buChar char="§"/>
            </a:pPr>
            <a:r>
              <a:rPr lang="en-AU" dirty="0" smtClean="0"/>
              <a:t>Outward signs - signalling </a:t>
            </a:r>
            <a:r>
              <a:rPr lang="en-AU" b="1" dirty="0" smtClean="0"/>
              <a:t>knowmore </a:t>
            </a:r>
            <a:r>
              <a:rPr lang="en-AU" dirty="0" smtClean="0"/>
              <a:t>as a welcoming organisation for </a:t>
            </a:r>
            <a:r>
              <a:rPr lang="en-AU" dirty="0"/>
              <a:t>Aboriginal and Torres Strait Islander </a:t>
            </a:r>
            <a:r>
              <a:rPr lang="en-AU" dirty="0" smtClean="0"/>
              <a:t>clients; e.g. branding </a:t>
            </a:r>
            <a:r>
              <a:rPr lang="en-AU" dirty="0" smtClean="0"/>
              <a:t>on website &amp; resources; Indigenous artwork and flags displayed in all offices</a:t>
            </a:r>
          </a:p>
          <a:p>
            <a:pPr marL="457200" lvl="1" indent="0">
              <a:buNone/>
            </a:pPr>
            <a:endParaRPr lang="en-AU" dirty="0" smtClean="0"/>
          </a:p>
          <a:p>
            <a:pPr lvl="1">
              <a:buFont typeface="Wingdings" panose="05000000000000000000" pitchFamily="2" charset="2"/>
              <a:buChar char="§"/>
            </a:pPr>
            <a:r>
              <a:rPr lang="en-AU" dirty="0" smtClean="0"/>
              <a:t>A focus in our submission and law reform work is giving a voice to Aboriginal and Torres Strait </a:t>
            </a:r>
            <a:r>
              <a:rPr lang="en-AU" dirty="0"/>
              <a:t>I</a:t>
            </a:r>
            <a:r>
              <a:rPr lang="en-AU" dirty="0" smtClean="0"/>
              <a:t>slander clients and their experiences and needs</a:t>
            </a:r>
          </a:p>
        </p:txBody>
      </p:sp>
    </p:spTree>
    <p:extLst>
      <p:ext uri="{BB962C8B-B14F-4D97-AF65-F5344CB8AC3E}">
        <p14:creationId xmlns:p14="http://schemas.microsoft.com/office/powerpoint/2010/main" val="2852815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95374" y="809624"/>
            <a:ext cx="6817188" cy="5112000"/>
          </a:xfrm>
        </p:spPr>
      </p:pic>
    </p:spTree>
    <p:extLst>
      <p:ext uri="{BB962C8B-B14F-4D97-AF65-F5344CB8AC3E}">
        <p14:creationId xmlns:p14="http://schemas.microsoft.com/office/powerpoint/2010/main" val="3581296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sp>
        <p:nvSpPr>
          <p:cNvPr id="9" name="Text Box 10"/>
          <p:cNvSpPr txBox="1"/>
          <p:nvPr/>
        </p:nvSpPr>
        <p:spPr>
          <a:xfrm>
            <a:off x="0" y="0"/>
            <a:ext cx="9144000"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457200" y="274638"/>
            <a:ext cx="6683605" cy="920656"/>
          </a:xfrm>
        </p:spPr>
        <p:txBody>
          <a:bodyPr>
            <a:normAutofit/>
          </a:bodyPr>
          <a:lstStyle/>
          <a:p>
            <a:r>
              <a:rPr lang="en-US" sz="3600" b="1" dirty="0" err="1">
                <a:solidFill>
                  <a:schemeClr val="bg1"/>
                </a:solidFill>
                <a:cs typeface="Arial"/>
              </a:rPr>
              <a:t>k</a:t>
            </a:r>
            <a:r>
              <a:rPr lang="en-US" sz="3600" b="1" dirty="0" err="1" smtClean="0">
                <a:solidFill>
                  <a:schemeClr val="bg1"/>
                </a:solidFill>
                <a:cs typeface="Arial"/>
              </a:rPr>
              <a:t>nowmore’s</a:t>
            </a:r>
            <a:r>
              <a:rPr lang="en-US" sz="3600" b="1" dirty="0" smtClean="0">
                <a:solidFill>
                  <a:schemeClr val="bg1"/>
                </a:solidFill>
                <a:cs typeface="Arial"/>
              </a:rPr>
              <a:t> engagement team</a:t>
            </a:r>
            <a:endParaRPr lang="en-US" sz="3600" b="1" dirty="0">
              <a:solidFill>
                <a:schemeClr val="bg1"/>
              </a:solidFill>
              <a:cs typeface="Arial"/>
            </a:endParaRP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196175" y="6629052"/>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362680" y="6242184"/>
            <a:ext cx="1722755" cy="1714500"/>
          </a:xfrm>
          <a:prstGeom prst="rect">
            <a:avLst/>
          </a:prstGeom>
        </p:spPr>
      </p:pic>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4189248" y="-2861256"/>
            <a:ext cx="765503" cy="9144000"/>
          </a:xfrm>
          <a:prstGeom prst="rect">
            <a:avLst/>
          </a:prstGeom>
          <a:noFill/>
          <a:ln>
            <a:noFill/>
          </a:ln>
        </p:spPr>
      </p:pic>
      <p:sp>
        <p:nvSpPr>
          <p:cNvPr id="3" name="Content Placeholder 2"/>
          <p:cNvSpPr>
            <a:spLocks noGrp="1"/>
          </p:cNvSpPr>
          <p:nvPr>
            <p:ph idx="1"/>
          </p:nvPr>
        </p:nvSpPr>
        <p:spPr>
          <a:xfrm>
            <a:off x="457200" y="1600200"/>
            <a:ext cx="8229600" cy="5028852"/>
          </a:xfrm>
        </p:spPr>
        <p:txBody>
          <a:bodyPr/>
          <a:lstStyle/>
          <a:p>
            <a:endParaRPr lang="en-AU" dirty="0" smtClean="0"/>
          </a:p>
          <a:p>
            <a:endParaRPr lang="en-AU" dirty="0" smtClean="0"/>
          </a:p>
        </p:txBody>
      </p:sp>
      <p:sp>
        <p:nvSpPr>
          <p:cNvPr id="4" name="Rectangle 3"/>
          <p:cNvSpPr/>
          <p:nvPr/>
        </p:nvSpPr>
        <p:spPr>
          <a:xfrm>
            <a:off x="752475" y="1443841"/>
            <a:ext cx="7934325" cy="5355312"/>
          </a:xfrm>
          <a:prstGeom prst="rect">
            <a:avLst/>
          </a:prstGeom>
        </p:spPr>
        <p:txBody>
          <a:bodyPr wrap="square">
            <a:spAutoFit/>
          </a:bodyPr>
          <a:lstStyle/>
          <a:p>
            <a:endParaRPr lang="en-US" dirty="0" smtClean="0"/>
          </a:p>
          <a:p>
            <a:endParaRPr lang="en-US" dirty="0"/>
          </a:p>
          <a:p>
            <a:endParaRPr lang="en-US" dirty="0" smtClean="0"/>
          </a:p>
          <a:p>
            <a:r>
              <a:rPr lang="en-US" sz="2400" dirty="0" smtClean="0"/>
              <a:t>All </a:t>
            </a:r>
            <a:r>
              <a:rPr lang="en-US" sz="2400" dirty="0"/>
              <a:t>Aboriginal and Torres Strait Islander staff have many years of experience in supporting Aboriginal &amp; Torres Strait Islander survivors of </a:t>
            </a:r>
            <a:r>
              <a:rPr lang="en-US" sz="2400" dirty="0" smtClean="0"/>
              <a:t>sexual abuse; family/domestic violence </a:t>
            </a:r>
            <a:r>
              <a:rPr lang="en-US" sz="2400" dirty="0"/>
              <a:t>and </a:t>
            </a:r>
            <a:r>
              <a:rPr lang="en-US" sz="2400" dirty="0" smtClean="0"/>
              <a:t>institutional abuse.</a:t>
            </a:r>
          </a:p>
          <a:p>
            <a:endParaRPr lang="en-US" sz="2400" dirty="0"/>
          </a:p>
          <a:p>
            <a:r>
              <a:rPr lang="en-AU" sz="2400" dirty="0"/>
              <a:t>As an Aboriginal &amp; Torres Strait Islander team within a mainstream organisation, we have constant contact with each other, both as a team and individually to draw on each other’s experience &amp; knowledge to assist in the diversity of people we talk to in a Culturally appropriate manner so they are able to </a:t>
            </a:r>
            <a:r>
              <a:rPr lang="en-AU" sz="2400" dirty="0" smtClean="0"/>
              <a:t>engage with </a:t>
            </a:r>
            <a:r>
              <a:rPr lang="en-AU" sz="2400" b="1" dirty="0" smtClean="0"/>
              <a:t>knowmore</a:t>
            </a:r>
            <a:r>
              <a:rPr lang="en-AU" sz="2400" dirty="0" smtClean="0"/>
              <a:t> and, if they want, tell </a:t>
            </a:r>
            <a:r>
              <a:rPr lang="en-AU" sz="2400" dirty="0"/>
              <a:t>their stories to the Royal </a:t>
            </a:r>
            <a:r>
              <a:rPr lang="en-AU" sz="2400" dirty="0" smtClean="0"/>
              <a:t>Commission, </a:t>
            </a:r>
            <a:r>
              <a:rPr lang="en-AU" sz="2400" dirty="0"/>
              <a:t>in a Culturally safe way.</a:t>
            </a:r>
          </a:p>
        </p:txBody>
      </p:sp>
    </p:spTree>
    <p:extLst>
      <p:ext uri="{BB962C8B-B14F-4D97-AF65-F5344CB8AC3E}">
        <p14:creationId xmlns:p14="http://schemas.microsoft.com/office/powerpoint/2010/main" val="1305858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sp>
        <p:nvSpPr>
          <p:cNvPr id="9" name="Text Box 10"/>
          <p:cNvSpPr txBox="1"/>
          <p:nvPr/>
        </p:nvSpPr>
        <p:spPr>
          <a:xfrm>
            <a:off x="0" y="0"/>
            <a:ext cx="9144000"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457200" y="274638"/>
            <a:ext cx="6683605" cy="920656"/>
          </a:xfrm>
        </p:spPr>
        <p:txBody>
          <a:bodyPr>
            <a:normAutofit fontScale="90000"/>
          </a:bodyPr>
          <a:lstStyle/>
          <a:p>
            <a:r>
              <a:rPr lang="en-US" sz="3600" b="1" dirty="0" err="1">
                <a:solidFill>
                  <a:schemeClr val="bg1"/>
                </a:solidFill>
                <a:latin typeface="Arial"/>
                <a:cs typeface="Arial"/>
              </a:rPr>
              <a:t>k</a:t>
            </a:r>
            <a:r>
              <a:rPr lang="en-US" sz="3600" b="1" dirty="0" err="1" smtClean="0">
                <a:solidFill>
                  <a:schemeClr val="bg1"/>
                </a:solidFill>
                <a:latin typeface="Arial"/>
                <a:cs typeface="Arial"/>
              </a:rPr>
              <a:t>nowmore’s</a:t>
            </a:r>
            <a:r>
              <a:rPr lang="en-US" sz="3600" b="1" dirty="0" smtClean="0">
                <a:solidFill>
                  <a:schemeClr val="bg1"/>
                </a:solidFill>
                <a:latin typeface="Arial"/>
                <a:cs typeface="Arial"/>
              </a:rPr>
              <a:t> engagement team</a:t>
            </a:r>
            <a:endParaRPr lang="en-US" sz="3600" b="1" dirty="0">
              <a:solidFill>
                <a:schemeClr val="bg1"/>
              </a:solidFill>
              <a:latin typeface="Arial"/>
              <a:cs typeface="Arial"/>
            </a:endParaRP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196175" y="6629052"/>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362680" y="6242184"/>
            <a:ext cx="1722755" cy="1714500"/>
          </a:xfrm>
          <a:prstGeom prst="rect">
            <a:avLst/>
          </a:prstGeom>
        </p:spPr>
      </p:pic>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4189248" y="-2861256"/>
            <a:ext cx="765503" cy="9144000"/>
          </a:xfrm>
          <a:prstGeom prst="rect">
            <a:avLst/>
          </a:prstGeom>
          <a:noFill/>
          <a:ln>
            <a:noFill/>
          </a:ln>
        </p:spPr>
      </p:pic>
      <p:sp>
        <p:nvSpPr>
          <p:cNvPr id="3" name="Content Placeholder 2"/>
          <p:cNvSpPr>
            <a:spLocks noGrp="1"/>
          </p:cNvSpPr>
          <p:nvPr>
            <p:ph idx="1"/>
          </p:nvPr>
        </p:nvSpPr>
        <p:spPr>
          <a:xfrm>
            <a:off x="457200" y="1600200"/>
            <a:ext cx="8229600" cy="5028852"/>
          </a:xfrm>
        </p:spPr>
        <p:txBody>
          <a:bodyPr/>
          <a:lstStyle/>
          <a:p>
            <a:endParaRPr lang="en-AU" dirty="0" smtClean="0"/>
          </a:p>
          <a:p>
            <a:endParaRPr lang="en-AU" dirty="0" smtClean="0"/>
          </a:p>
        </p:txBody>
      </p:sp>
      <p:sp>
        <p:nvSpPr>
          <p:cNvPr id="4" name="Rectangle 3"/>
          <p:cNvSpPr/>
          <p:nvPr/>
        </p:nvSpPr>
        <p:spPr>
          <a:xfrm>
            <a:off x="752475" y="1443841"/>
            <a:ext cx="7934325" cy="923330"/>
          </a:xfrm>
          <a:prstGeom prst="rect">
            <a:avLst/>
          </a:prstGeom>
        </p:spPr>
        <p:txBody>
          <a:bodyPr wrap="square">
            <a:spAutoFit/>
          </a:bodyPr>
          <a:lstStyle/>
          <a:p>
            <a:endParaRPr lang="en-US" dirty="0" smtClean="0"/>
          </a:p>
          <a:p>
            <a:endParaRPr lang="en-US" dirty="0"/>
          </a:p>
          <a:p>
            <a:endParaRPr lang="en-US" dirty="0" smtClean="0"/>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533" y="0"/>
            <a:ext cx="9599066" cy="6858000"/>
          </a:xfrm>
          <a:prstGeom prst="rect">
            <a:avLst/>
          </a:prstGeom>
        </p:spPr>
      </p:pic>
    </p:spTree>
    <p:extLst>
      <p:ext uri="{BB962C8B-B14F-4D97-AF65-F5344CB8AC3E}">
        <p14:creationId xmlns:p14="http://schemas.microsoft.com/office/powerpoint/2010/main" val="2913070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sp>
        <p:nvSpPr>
          <p:cNvPr id="9" name="Text Box 10"/>
          <p:cNvSpPr txBox="1"/>
          <p:nvPr/>
        </p:nvSpPr>
        <p:spPr>
          <a:xfrm>
            <a:off x="0" y="0"/>
            <a:ext cx="9144000"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457200" y="274638"/>
            <a:ext cx="6683605" cy="920656"/>
          </a:xfrm>
        </p:spPr>
        <p:txBody>
          <a:bodyPr>
            <a:normAutofit/>
          </a:bodyPr>
          <a:lstStyle/>
          <a:p>
            <a:r>
              <a:rPr lang="en-US" sz="3600" b="1" dirty="0" err="1">
                <a:solidFill>
                  <a:schemeClr val="bg1"/>
                </a:solidFill>
                <a:cs typeface="Arial"/>
              </a:rPr>
              <a:t>k</a:t>
            </a:r>
            <a:r>
              <a:rPr lang="en-US" sz="3600" b="1" dirty="0" err="1" smtClean="0">
                <a:solidFill>
                  <a:schemeClr val="bg1"/>
                </a:solidFill>
                <a:cs typeface="Arial"/>
              </a:rPr>
              <a:t>nowmore’s</a:t>
            </a:r>
            <a:r>
              <a:rPr lang="en-US" sz="3600" b="1" dirty="0" smtClean="0">
                <a:solidFill>
                  <a:schemeClr val="bg1"/>
                </a:solidFill>
                <a:cs typeface="Arial"/>
              </a:rPr>
              <a:t> engagement team</a:t>
            </a:r>
            <a:endParaRPr lang="en-US" sz="3600" b="1" dirty="0">
              <a:solidFill>
                <a:schemeClr val="bg1"/>
              </a:solidFill>
              <a:cs typeface="Arial"/>
            </a:endParaRP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196175" y="6629052"/>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362680" y="6242184"/>
            <a:ext cx="1722755" cy="1714500"/>
          </a:xfrm>
          <a:prstGeom prst="rect">
            <a:avLst/>
          </a:prstGeom>
        </p:spPr>
      </p:pic>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4189248" y="-2861256"/>
            <a:ext cx="765503" cy="9144000"/>
          </a:xfrm>
          <a:prstGeom prst="rect">
            <a:avLst/>
          </a:prstGeom>
          <a:noFill/>
          <a:ln>
            <a:noFill/>
          </a:ln>
        </p:spPr>
      </p:pic>
      <p:sp>
        <p:nvSpPr>
          <p:cNvPr id="3" name="Content Placeholder 2"/>
          <p:cNvSpPr>
            <a:spLocks noGrp="1"/>
          </p:cNvSpPr>
          <p:nvPr>
            <p:ph idx="1"/>
          </p:nvPr>
        </p:nvSpPr>
        <p:spPr>
          <a:xfrm>
            <a:off x="457200" y="1600200"/>
            <a:ext cx="8229600" cy="5028852"/>
          </a:xfrm>
        </p:spPr>
        <p:txBody>
          <a:bodyPr/>
          <a:lstStyle/>
          <a:p>
            <a:endParaRPr lang="en-AU" dirty="0" smtClean="0"/>
          </a:p>
          <a:p>
            <a:endParaRPr lang="en-AU" dirty="0" smtClean="0"/>
          </a:p>
        </p:txBody>
      </p:sp>
      <p:sp>
        <p:nvSpPr>
          <p:cNvPr id="4" name="Rectangle 3"/>
          <p:cNvSpPr/>
          <p:nvPr/>
        </p:nvSpPr>
        <p:spPr>
          <a:xfrm>
            <a:off x="752475" y="1443841"/>
            <a:ext cx="7934325" cy="923330"/>
          </a:xfrm>
          <a:prstGeom prst="rect">
            <a:avLst/>
          </a:prstGeom>
        </p:spPr>
        <p:txBody>
          <a:bodyPr wrap="square">
            <a:spAutoFit/>
          </a:bodyPr>
          <a:lstStyle/>
          <a:p>
            <a:endParaRPr lang="en-US" dirty="0" smtClean="0"/>
          </a:p>
          <a:p>
            <a:endParaRPr lang="en-US" dirty="0"/>
          </a:p>
          <a:p>
            <a:endParaRPr lang="en-US" dirty="0" smtClean="0"/>
          </a:p>
        </p:txBody>
      </p:sp>
      <p:sp>
        <p:nvSpPr>
          <p:cNvPr id="13" name="Rectangle 12"/>
          <p:cNvSpPr/>
          <p:nvPr/>
        </p:nvSpPr>
        <p:spPr>
          <a:xfrm>
            <a:off x="561975" y="2328293"/>
            <a:ext cx="8124825" cy="4142673"/>
          </a:xfrm>
          <a:prstGeom prst="rect">
            <a:avLst/>
          </a:prstGeom>
        </p:spPr>
        <p:txBody>
          <a:bodyPr wrap="square">
            <a:spAutoFit/>
          </a:bodyPr>
          <a:lstStyle/>
          <a:p>
            <a:pPr marL="342900" lvl="0" indent="-342900">
              <a:spcBef>
                <a:spcPct val="20000"/>
              </a:spcBef>
              <a:buFont typeface="Wingdings" panose="05000000000000000000" pitchFamily="2" charset="2"/>
              <a:buChar char="§"/>
            </a:pPr>
            <a:r>
              <a:rPr lang="en-AU" sz="2800" dirty="0">
                <a:solidFill>
                  <a:prstClr val="black"/>
                </a:solidFill>
              </a:rPr>
              <a:t>Co-operative service delivery arrangements – with Aboriginal &amp; Torres Strait Islander Legal services and the </a:t>
            </a:r>
            <a:r>
              <a:rPr lang="en-AU" sz="2800" dirty="0" smtClean="0">
                <a:solidFill>
                  <a:prstClr val="black"/>
                </a:solidFill>
              </a:rPr>
              <a:t>FVPLS</a:t>
            </a:r>
          </a:p>
          <a:p>
            <a:pPr marL="342900" lvl="0" indent="-342900">
              <a:spcBef>
                <a:spcPct val="20000"/>
              </a:spcBef>
              <a:buFont typeface="Wingdings" panose="05000000000000000000" pitchFamily="2" charset="2"/>
              <a:buChar char="§"/>
            </a:pPr>
            <a:r>
              <a:rPr lang="en-AU" sz="2800" dirty="0" smtClean="0">
                <a:solidFill>
                  <a:prstClr val="black"/>
                </a:solidFill>
              </a:rPr>
              <a:t>Strong working relationships with the Royal Commission’s Community Engagement team</a:t>
            </a:r>
          </a:p>
          <a:p>
            <a:pPr marL="342900" lvl="0" indent="-342900">
              <a:spcBef>
                <a:spcPct val="20000"/>
              </a:spcBef>
              <a:buFont typeface="Wingdings" panose="05000000000000000000" pitchFamily="2" charset="2"/>
              <a:buChar char="§"/>
            </a:pPr>
            <a:r>
              <a:rPr lang="en-AU" sz="2800" dirty="0" smtClean="0">
                <a:solidFill>
                  <a:prstClr val="black"/>
                </a:solidFill>
              </a:rPr>
              <a:t>Outreach and community engagement work – provide a culturally secure environment for clients. Specific Indigenous engagement strategies for each State &amp; Territory</a:t>
            </a:r>
            <a:endParaRPr lang="en-AU" sz="2800" dirty="0">
              <a:solidFill>
                <a:prstClr val="black"/>
              </a:solidFill>
            </a:endParaRPr>
          </a:p>
        </p:txBody>
      </p:sp>
    </p:spTree>
    <p:extLst>
      <p:ext uri="{BB962C8B-B14F-4D97-AF65-F5344CB8AC3E}">
        <p14:creationId xmlns:p14="http://schemas.microsoft.com/office/powerpoint/2010/main" val="2507140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sp>
        <p:nvSpPr>
          <p:cNvPr id="9" name="Text Box 10"/>
          <p:cNvSpPr txBox="1"/>
          <p:nvPr/>
        </p:nvSpPr>
        <p:spPr>
          <a:xfrm>
            <a:off x="0" y="0"/>
            <a:ext cx="9144000"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457200" y="274638"/>
            <a:ext cx="6683605" cy="920656"/>
          </a:xfrm>
        </p:spPr>
        <p:txBody>
          <a:bodyPr>
            <a:normAutofit/>
          </a:bodyPr>
          <a:lstStyle/>
          <a:p>
            <a:r>
              <a:rPr lang="en-US" sz="3600" b="1" dirty="0" smtClean="0">
                <a:solidFill>
                  <a:schemeClr val="bg1"/>
                </a:solidFill>
                <a:cs typeface="Arial"/>
              </a:rPr>
              <a:t>Acknowledgment of country</a:t>
            </a:r>
            <a:endParaRPr lang="en-US" sz="3600" b="1" dirty="0">
              <a:solidFill>
                <a:schemeClr val="bg1"/>
              </a:solidFill>
              <a:cs typeface="Arial"/>
            </a:endParaRP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sp>
        <p:nvSpPr>
          <p:cNvPr id="3" name="Content Placeholder 2"/>
          <p:cNvSpPr>
            <a:spLocks noGrp="1"/>
          </p:cNvSpPr>
          <p:nvPr>
            <p:ph idx="1"/>
          </p:nvPr>
        </p:nvSpPr>
        <p:spPr>
          <a:xfrm>
            <a:off x="577002" y="2414691"/>
            <a:ext cx="8229600" cy="3759896"/>
          </a:xfrm>
        </p:spPr>
        <p:txBody>
          <a:bodyPr>
            <a:normAutofit/>
          </a:bodyPr>
          <a:lstStyle/>
          <a:p>
            <a:pPr marL="0" indent="0" algn="ctr">
              <a:buNone/>
            </a:pPr>
            <a:endParaRPr lang="en-AU" dirty="0" smtClean="0"/>
          </a:p>
          <a:p>
            <a:pPr marL="0" indent="0">
              <a:buNone/>
            </a:pPr>
            <a:r>
              <a:rPr lang="en-AU" dirty="0" smtClean="0"/>
              <a:t>We acknowledge the Traditional Owners on whose lands we meet, and Elders past, present and future</a:t>
            </a:r>
          </a:p>
          <a:p>
            <a:pPr marL="0" indent="0">
              <a:buNone/>
            </a:pPr>
            <a:endParaRPr lang="en-AU" sz="1800" dirty="0"/>
          </a:p>
        </p:txBody>
      </p:sp>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196175" y="6629052"/>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362680" y="6242184"/>
            <a:ext cx="1722755" cy="1714500"/>
          </a:xfrm>
          <a:prstGeom prst="rect">
            <a:avLst/>
          </a:prstGeom>
        </p:spPr>
      </p:pic>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4189249" y="-2844060"/>
            <a:ext cx="765503" cy="9144000"/>
          </a:xfrm>
          <a:prstGeom prst="rect">
            <a:avLst/>
          </a:prstGeom>
          <a:noFill/>
          <a:ln>
            <a:noFill/>
          </a:ln>
        </p:spPr>
      </p:pic>
    </p:spTree>
    <p:extLst>
      <p:ext uri="{BB962C8B-B14F-4D97-AF65-F5344CB8AC3E}">
        <p14:creationId xmlns:p14="http://schemas.microsoft.com/office/powerpoint/2010/main" val="2103763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sp>
        <p:nvSpPr>
          <p:cNvPr id="9" name="Text Box 10"/>
          <p:cNvSpPr txBox="1"/>
          <p:nvPr/>
        </p:nvSpPr>
        <p:spPr>
          <a:xfrm>
            <a:off x="0" y="0"/>
            <a:ext cx="9144000"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457200" y="274638"/>
            <a:ext cx="6683605" cy="920656"/>
          </a:xfrm>
        </p:spPr>
        <p:txBody>
          <a:bodyPr>
            <a:normAutofit/>
          </a:bodyPr>
          <a:lstStyle/>
          <a:p>
            <a:r>
              <a:rPr lang="en-US" sz="3600" b="1" dirty="0" smtClean="0">
                <a:solidFill>
                  <a:schemeClr val="bg1"/>
                </a:solidFill>
                <a:cs typeface="Arial"/>
              </a:rPr>
              <a:t>Engagement principles</a:t>
            </a:r>
            <a:endParaRPr lang="en-US" sz="3600" b="1" dirty="0">
              <a:solidFill>
                <a:schemeClr val="bg1"/>
              </a:solidFill>
              <a:cs typeface="Arial"/>
            </a:endParaRP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196175" y="6629052"/>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362680" y="6242184"/>
            <a:ext cx="1722755" cy="1714500"/>
          </a:xfrm>
          <a:prstGeom prst="rect">
            <a:avLst/>
          </a:prstGeom>
        </p:spPr>
      </p:pic>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4189248" y="-2861256"/>
            <a:ext cx="765503" cy="9144000"/>
          </a:xfrm>
          <a:prstGeom prst="rect">
            <a:avLst/>
          </a:prstGeom>
          <a:noFill/>
          <a:ln>
            <a:noFill/>
          </a:ln>
        </p:spPr>
      </p:pic>
      <p:sp>
        <p:nvSpPr>
          <p:cNvPr id="3" name="Content Placeholder 2"/>
          <p:cNvSpPr>
            <a:spLocks noGrp="1"/>
          </p:cNvSpPr>
          <p:nvPr>
            <p:ph idx="1"/>
          </p:nvPr>
        </p:nvSpPr>
        <p:spPr>
          <a:xfrm>
            <a:off x="457200" y="1600200"/>
            <a:ext cx="8229600" cy="5028852"/>
          </a:xfrm>
        </p:spPr>
        <p:txBody>
          <a:bodyPr/>
          <a:lstStyle/>
          <a:p>
            <a:endParaRPr lang="en-AU" dirty="0" smtClean="0"/>
          </a:p>
          <a:p>
            <a:endParaRPr lang="en-AU" dirty="0" smtClean="0"/>
          </a:p>
        </p:txBody>
      </p:sp>
      <p:sp>
        <p:nvSpPr>
          <p:cNvPr id="4" name="Rectangle 3"/>
          <p:cNvSpPr/>
          <p:nvPr/>
        </p:nvSpPr>
        <p:spPr>
          <a:xfrm>
            <a:off x="752475" y="1443841"/>
            <a:ext cx="7934325" cy="923330"/>
          </a:xfrm>
          <a:prstGeom prst="rect">
            <a:avLst/>
          </a:prstGeom>
        </p:spPr>
        <p:txBody>
          <a:bodyPr wrap="square">
            <a:spAutoFit/>
          </a:bodyPr>
          <a:lstStyle/>
          <a:p>
            <a:endParaRPr lang="en-US" dirty="0" smtClean="0"/>
          </a:p>
          <a:p>
            <a:endParaRPr lang="en-US" dirty="0"/>
          </a:p>
          <a:p>
            <a:endParaRPr lang="en-US" dirty="0" smtClean="0"/>
          </a:p>
        </p:txBody>
      </p:sp>
      <p:sp>
        <p:nvSpPr>
          <p:cNvPr id="13" name="Rectangle 12"/>
          <p:cNvSpPr/>
          <p:nvPr/>
        </p:nvSpPr>
        <p:spPr>
          <a:xfrm>
            <a:off x="561975" y="2151728"/>
            <a:ext cx="8124825" cy="584775"/>
          </a:xfrm>
          <a:prstGeom prst="rect">
            <a:avLst/>
          </a:prstGeom>
        </p:spPr>
        <p:txBody>
          <a:bodyPr wrap="square">
            <a:spAutoFit/>
          </a:bodyPr>
          <a:lstStyle/>
          <a:p>
            <a:pPr marL="342900" lvl="0" indent="-342900">
              <a:spcBef>
                <a:spcPct val="20000"/>
              </a:spcBef>
              <a:buFont typeface="Wingdings" panose="05000000000000000000" pitchFamily="2" charset="2"/>
              <a:buChar char="§"/>
            </a:pPr>
            <a:endParaRPr lang="en-AU" sz="3200" dirty="0">
              <a:solidFill>
                <a:prstClr val="black"/>
              </a:solidFill>
            </a:endParaRPr>
          </a:p>
        </p:txBody>
      </p:sp>
      <p:graphicFrame>
        <p:nvGraphicFramePr>
          <p:cNvPr id="20" name="Diagram 19"/>
          <p:cNvGraphicFramePr/>
          <p:nvPr>
            <p:extLst>
              <p:ext uri="{D42A27DB-BD31-4B8C-83A1-F6EECF244321}">
                <p14:modId xmlns:p14="http://schemas.microsoft.com/office/powerpoint/2010/main" val="183141298"/>
              </p:ext>
            </p:extLst>
          </p:nvPr>
        </p:nvGraphicFramePr>
        <p:xfrm>
          <a:off x="1724025" y="2460308"/>
          <a:ext cx="6353175" cy="31388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41430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Outreach planning</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5460834"/>
              </p:ext>
            </p:extLst>
          </p:nvPr>
        </p:nvGraphicFramePr>
        <p:xfrm>
          <a:off x="457200" y="1600201"/>
          <a:ext cx="8496300" cy="3752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4974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9565" y="-85352"/>
            <a:ext cx="9193565" cy="1420491"/>
          </a:xfrm>
          <a:prstGeom prst="rect">
            <a:avLst/>
          </a:prstGeom>
        </p:spPr>
      </p:pic>
      <p:pic>
        <p:nvPicPr>
          <p:cNvPr id="6" name="Picture 5"/>
          <p:cNvPicPr>
            <a:picLocks noChangeAspect="1"/>
          </p:cNvPicPr>
          <p:nvPr/>
        </p:nvPicPr>
        <p:blipFill>
          <a:blip r:embed="rId4"/>
          <a:stretch>
            <a:fillRect/>
          </a:stretch>
        </p:blipFill>
        <p:spPr>
          <a:xfrm>
            <a:off x="7459322" y="-24331"/>
            <a:ext cx="1658256" cy="1249788"/>
          </a:xfrm>
          <a:prstGeom prst="rect">
            <a:avLst/>
          </a:prstGeom>
        </p:spPr>
      </p:pic>
      <p:sp>
        <p:nvSpPr>
          <p:cNvPr id="2" name="Title 1"/>
          <p:cNvSpPr>
            <a:spLocks noGrp="1"/>
          </p:cNvSpPr>
          <p:nvPr>
            <p:ph type="title"/>
          </p:nvPr>
        </p:nvSpPr>
        <p:spPr>
          <a:xfrm>
            <a:off x="266700" y="82457"/>
            <a:ext cx="7123794" cy="1143000"/>
          </a:xfrm>
        </p:spPr>
        <p:txBody>
          <a:bodyPr>
            <a:normAutofit/>
          </a:bodyPr>
          <a:lstStyle/>
          <a:p>
            <a:r>
              <a:rPr lang="en-AU" sz="3600" b="1" dirty="0" smtClean="0">
                <a:solidFill>
                  <a:schemeClr val="bg1"/>
                </a:solidFill>
              </a:rPr>
              <a:t>Community Engagement</a:t>
            </a:r>
            <a:endParaRPr lang="en-AU" sz="3600" b="1" dirty="0">
              <a:solidFill>
                <a:schemeClr val="bg1"/>
              </a:solidFill>
            </a:endParaRPr>
          </a:p>
        </p:txBody>
      </p:sp>
      <p:pic>
        <p:nvPicPr>
          <p:cNvPr id="4" name="Content Placeholder 3"/>
          <p:cNvPicPr>
            <a:picLocks noGrp="1" noChangeAspect="1"/>
          </p:cNvPicPr>
          <p:nvPr>
            <p:ph idx="1"/>
          </p:nvPr>
        </p:nvPicPr>
        <p:blipFill rotWithShape="1">
          <a:blip r:embed="rId5">
            <a:extLst>
              <a:ext uri="{28A0092B-C50C-407E-A947-70E740481C1C}">
                <a14:useLocalDpi xmlns:a14="http://schemas.microsoft.com/office/drawing/2010/main" val="0"/>
              </a:ext>
            </a:extLst>
          </a:blip>
          <a:srcRect b="7721"/>
          <a:stretch/>
        </p:blipFill>
        <p:spPr>
          <a:xfrm>
            <a:off x="-1" y="1511206"/>
            <a:ext cx="4655128" cy="2632678"/>
          </a:xfrm>
        </p:spPr>
      </p:pic>
      <p:pic>
        <p:nvPicPr>
          <p:cNvPr id="7" name="Picture 6"/>
          <p:cNvPicPr>
            <a:picLocks noChangeAspect="1"/>
          </p:cNvPicPr>
          <p:nvPr/>
        </p:nvPicPr>
        <p:blipFill>
          <a:blip r:embed="rId6"/>
          <a:stretch>
            <a:fillRect/>
          </a:stretch>
        </p:blipFill>
        <p:spPr>
          <a:xfrm>
            <a:off x="0" y="4195482"/>
            <a:ext cx="4655127" cy="2662518"/>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4311496" y="2025499"/>
            <a:ext cx="5522861" cy="4142146"/>
          </a:xfrm>
          <a:prstGeom prst="rect">
            <a:avLst/>
          </a:prstGeom>
        </p:spPr>
      </p:pic>
      <p:pic>
        <p:nvPicPr>
          <p:cNvPr id="8" name="Picture 7"/>
          <p:cNvPicPr/>
          <p:nvPr/>
        </p:nvPicPr>
        <p:blipFill rotWithShape="1">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l="45364" t="312" r="42808" b="-312"/>
          <a:stretch/>
        </p:blipFill>
        <p:spPr bwMode="auto">
          <a:xfrm rot="16200000">
            <a:off x="4400550" y="-3108419"/>
            <a:ext cx="438150" cy="9239250"/>
          </a:xfrm>
          <a:prstGeom prst="rect">
            <a:avLst/>
          </a:prstGeom>
          <a:noFill/>
          <a:ln>
            <a:noFill/>
          </a:ln>
        </p:spPr>
      </p:pic>
    </p:spTree>
    <p:extLst>
      <p:ext uri="{BB962C8B-B14F-4D97-AF65-F5344CB8AC3E}">
        <p14:creationId xmlns:p14="http://schemas.microsoft.com/office/powerpoint/2010/main" val="1983391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Outreach</a:t>
            </a:r>
            <a:endParaRPr lang="en-AU" dirty="0"/>
          </a:p>
        </p:txBody>
      </p:sp>
      <p:pic>
        <p:nvPicPr>
          <p:cNvPr id="6" name="Content Placeholder 5"/>
          <p:cNvPicPr>
            <a:picLocks noGrp="1" noChangeAspect="1"/>
          </p:cNvPicPr>
          <p:nvPr>
            <p:ph idx="1"/>
          </p:nvPr>
        </p:nvPicPr>
        <p:blipFill>
          <a:blip r:embed="rId3"/>
          <a:stretch>
            <a:fillRect/>
          </a:stretch>
        </p:blipFill>
        <p:spPr>
          <a:xfrm>
            <a:off x="2214819" y="1806002"/>
            <a:ext cx="5172008" cy="4464000"/>
          </a:xfrm>
          <a:prstGeom prst="rect">
            <a:avLst/>
          </a:prstGeom>
        </p:spPr>
      </p:pic>
    </p:spTree>
    <p:extLst>
      <p:ext uri="{BB962C8B-B14F-4D97-AF65-F5344CB8AC3E}">
        <p14:creationId xmlns:p14="http://schemas.microsoft.com/office/powerpoint/2010/main" val="2407431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sp>
        <p:nvSpPr>
          <p:cNvPr id="9" name="Text Box 10"/>
          <p:cNvSpPr txBox="1"/>
          <p:nvPr/>
        </p:nvSpPr>
        <p:spPr>
          <a:xfrm>
            <a:off x="0" y="0"/>
            <a:ext cx="9144000"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457200" y="274638"/>
            <a:ext cx="6683605" cy="920656"/>
          </a:xfrm>
        </p:spPr>
        <p:txBody>
          <a:bodyPr>
            <a:normAutofit/>
          </a:bodyPr>
          <a:lstStyle/>
          <a:p>
            <a:r>
              <a:rPr lang="en-US" sz="3600" b="1" dirty="0" smtClean="0">
                <a:solidFill>
                  <a:schemeClr val="bg1"/>
                </a:solidFill>
                <a:cs typeface="Arial"/>
              </a:rPr>
              <a:t>More reading</a:t>
            </a:r>
            <a:endParaRPr lang="en-US" sz="3600" b="1" dirty="0">
              <a:solidFill>
                <a:schemeClr val="bg1"/>
              </a:solidFill>
              <a:cs typeface="Arial"/>
            </a:endParaRP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196175" y="6629052"/>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362680" y="6242184"/>
            <a:ext cx="1722755" cy="1714500"/>
          </a:xfrm>
          <a:prstGeom prst="rect">
            <a:avLst/>
          </a:prstGeom>
        </p:spPr>
      </p:pic>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4189247" y="-2861256"/>
            <a:ext cx="765503" cy="9144000"/>
          </a:xfrm>
          <a:prstGeom prst="rect">
            <a:avLst/>
          </a:prstGeom>
          <a:noFill/>
          <a:ln>
            <a:noFill/>
          </a:ln>
        </p:spPr>
      </p:pic>
      <p:sp>
        <p:nvSpPr>
          <p:cNvPr id="3" name="Content Placeholder 2"/>
          <p:cNvSpPr>
            <a:spLocks noGrp="1"/>
          </p:cNvSpPr>
          <p:nvPr>
            <p:ph idx="1"/>
          </p:nvPr>
        </p:nvSpPr>
        <p:spPr>
          <a:xfrm>
            <a:off x="457200" y="1600200"/>
            <a:ext cx="8229600" cy="5028852"/>
          </a:xfrm>
        </p:spPr>
        <p:txBody>
          <a:bodyPr/>
          <a:lstStyle/>
          <a:p>
            <a:endParaRPr lang="en-AU" dirty="0" smtClean="0"/>
          </a:p>
          <a:p>
            <a:pPr marL="0" indent="0">
              <a:buNone/>
            </a:pPr>
            <a:endParaRPr lang="en-AU" dirty="0" smtClean="0"/>
          </a:p>
        </p:txBody>
      </p:sp>
      <p:sp>
        <p:nvSpPr>
          <p:cNvPr id="4" name="Rectangle 3"/>
          <p:cNvSpPr/>
          <p:nvPr/>
        </p:nvSpPr>
        <p:spPr>
          <a:xfrm>
            <a:off x="752475" y="1443841"/>
            <a:ext cx="7934325" cy="4616648"/>
          </a:xfrm>
          <a:prstGeom prst="rect">
            <a:avLst/>
          </a:prstGeom>
        </p:spPr>
        <p:txBody>
          <a:bodyPr wrap="square">
            <a:spAutoFit/>
          </a:bodyPr>
          <a:lstStyle/>
          <a:p>
            <a:endParaRPr lang="en-US" dirty="0" smtClean="0"/>
          </a:p>
          <a:p>
            <a:endParaRPr lang="en-US" dirty="0"/>
          </a:p>
          <a:p>
            <a:endParaRPr lang="en-US" dirty="0" smtClean="0"/>
          </a:p>
          <a:p>
            <a:r>
              <a:rPr lang="en-AU" sz="2400" dirty="0" smtClean="0"/>
              <a:t>Under </a:t>
            </a:r>
            <a:r>
              <a:rPr lang="en-AU" sz="2400" dirty="0"/>
              <a:t>the funding </a:t>
            </a:r>
            <a:r>
              <a:rPr lang="en-AU" sz="2400" dirty="0" smtClean="0"/>
              <a:t>agreement, </a:t>
            </a:r>
            <a:r>
              <a:rPr lang="en-AU" sz="2400" dirty="0"/>
              <a:t>NACLC was required to have an independent evaluation undertaken </a:t>
            </a:r>
            <a:r>
              <a:rPr lang="en-AU" sz="2400" dirty="0" smtClean="0"/>
              <a:t>of the </a:t>
            </a:r>
            <a:r>
              <a:rPr lang="en-AU" sz="2400" b="1" dirty="0" smtClean="0"/>
              <a:t>knowmore</a:t>
            </a:r>
            <a:r>
              <a:rPr lang="en-AU" sz="2400" dirty="0" smtClean="0"/>
              <a:t> service.</a:t>
            </a:r>
            <a:r>
              <a:rPr lang="en-AU" sz="2400" dirty="0"/>
              <a:t> </a:t>
            </a:r>
            <a:r>
              <a:rPr lang="en-AU" sz="2400" dirty="0" smtClean="0"/>
              <a:t>Commencing </a:t>
            </a:r>
            <a:r>
              <a:rPr lang="en-AU" sz="2400" dirty="0"/>
              <a:t>in 2014, the evaluation examined how </a:t>
            </a:r>
            <a:r>
              <a:rPr lang="en-AU" sz="2400" b="1" dirty="0"/>
              <a:t>knowmore </a:t>
            </a:r>
            <a:r>
              <a:rPr lang="en-AU" sz="2400" dirty="0"/>
              <a:t>has responded to the challenge of providing a </a:t>
            </a:r>
            <a:r>
              <a:rPr lang="en-AU" sz="2400" dirty="0" smtClean="0"/>
              <a:t>service to </a:t>
            </a:r>
            <a:r>
              <a:rPr lang="en-AU" sz="2400" dirty="0"/>
              <a:t>clients deeply aggrieved personally and legally, and carrying a legacy of trauma into their adult lives. </a:t>
            </a:r>
            <a:endParaRPr lang="en-AU" sz="2400" dirty="0" smtClean="0"/>
          </a:p>
          <a:p>
            <a:endParaRPr lang="en-AU" sz="2400" dirty="0"/>
          </a:p>
          <a:p>
            <a:r>
              <a:rPr lang="en-AU" sz="2400" dirty="0" smtClean="0"/>
              <a:t>You can read the final evaluation report at:</a:t>
            </a:r>
            <a:endParaRPr lang="en-AU" sz="2400" dirty="0"/>
          </a:p>
          <a:p>
            <a:r>
              <a:rPr lang="en-AU" sz="2400" dirty="0">
                <a:hlinkClick r:id="rId7"/>
              </a:rPr>
              <a:t>http://knowmore.org.au/resources</a:t>
            </a:r>
            <a:r>
              <a:rPr lang="en-AU" sz="2400" dirty="0" smtClean="0">
                <a:hlinkClick r:id="rId7"/>
              </a:rPr>
              <a:t>/</a:t>
            </a:r>
            <a:endParaRPr lang="en-AU" sz="2400" dirty="0" smtClean="0"/>
          </a:p>
          <a:p>
            <a:endParaRPr lang="en-AU" sz="2400" dirty="0"/>
          </a:p>
        </p:txBody>
      </p:sp>
    </p:spTree>
    <p:extLst>
      <p:ext uri="{BB962C8B-B14F-4D97-AF65-F5344CB8AC3E}">
        <p14:creationId xmlns:p14="http://schemas.microsoft.com/office/powerpoint/2010/main" val="3780918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361910" y="4446978"/>
            <a:ext cx="1722755" cy="1714500"/>
          </a:xfrm>
          <a:prstGeom prst="rect">
            <a:avLst/>
          </a:prstGeom>
        </p:spPr>
      </p:pic>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sp>
        <p:nvSpPr>
          <p:cNvPr id="9" name="Text Box 10"/>
          <p:cNvSpPr txBox="1"/>
          <p:nvPr/>
        </p:nvSpPr>
        <p:spPr>
          <a:xfrm>
            <a:off x="0" y="-6076"/>
            <a:ext cx="9194024"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457200" y="274638"/>
            <a:ext cx="6683605" cy="920656"/>
          </a:xfrm>
        </p:spPr>
        <p:txBody>
          <a:bodyPr>
            <a:noAutofit/>
          </a:bodyPr>
          <a:lstStyle/>
          <a:p>
            <a:r>
              <a:rPr lang="en-AU" sz="3600" b="1" dirty="0" smtClean="0">
                <a:solidFill>
                  <a:schemeClr val="bg1"/>
                </a:solidFill>
                <a:cs typeface="Arial" panose="020B0604020202020204" pitchFamily="34" charset="0"/>
              </a:rPr>
              <a:t>Where we are and </a:t>
            </a:r>
            <a:br>
              <a:rPr lang="en-AU" sz="3600" b="1" dirty="0" smtClean="0">
                <a:solidFill>
                  <a:schemeClr val="bg1"/>
                </a:solidFill>
                <a:cs typeface="Arial" panose="020B0604020202020204" pitchFamily="34" charset="0"/>
              </a:rPr>
            </a:br>
            <a:r>
              <a:rPr lang="en-AU" sz="3600" b="1" dirty="0" smtClean="0">
                <a:solidFill>
                  <a:schemeClr val="bg1"/>
                </a:solidFill>
                <a:cs typeface="Arial" panose="020B0604020202020204" pitchFamily="34" charset="0"/>
              </a:rPr>
              <a:t>how to contact us</a:t>
            </a:r>
            <a:r>
              <a:rPr lang="en-AU" sz="3600" b="1" cap="all" dirty="0" smtClean="0">
                <a:solidFill>
                  <a:schemeClr val="bg1"/>
                </a:solidFill>
                <a:cs typeface="Arial" panose="020B0604020202020204" pitchFamily="34" charset="0"/>
              </a:rPr>
              <a:t>?</a:t>
            </a:r>
            <a:endParaRPr lang="en-US" sz="3600" b="1" cap="all" dirty="0">
              <a:solidFill>
                <a:schemeClr val="bg1"/>
              </a:solidFill>
              <a:cs typeface="Arial" panose="020B0604020202020204" pitchFamily="34" charset="0"/>
            </a:endParaRPr>
          </a:p>
        </p:txBody>
      </p:sp>
      <p:sp>
        <p:nvSpPr>
          <p:cNvPr id="3" name="Content Placeholder 2"/>
          <p:cNvSpPr>
            <a:spLocks noGrp="1"/>
          </p:cNvSpPr>
          <p:nvPr>
            <p:ph idx="1"/>
          </p:nvPr>
        </p:nvSpPr>
        <p:spPr>
          <a:xfrm>
            <a:off x="399010" y="2423367"/>
            <a:ext cx="8229600" cy="4118682"/>
          </a:xfrm>
        </p:spPr>
        <p:txBody>
          <a:bodyPr>
            <a:noAutofit/>
          </a:bodyPr>
          <a:lstStyle/>
          <a:p>
            <a:pPr marL="0" indent="0" algn="ctr">
              <a:spcBef>
                <a:spcPts val="500"/>
              </a:spcBef>
              <a:buNone/>
            </a:pPr>
            <a:r>
              <a:rPr lang="en-AU" sz="2000" b="1" dirty="0"/>
              <a:t>k</a:t>
            </a:r>
            <a:r>
              <a:rPr lang="en-AU" sz="2000" b="1" dirty="0" smtClean="0"/>
              <a:t>nowmore </a:t>
            </a:r>
            <a:r>
              <a:rPr lang="en-AU" sz="2000" dirty="0"/>
              <a:t>l</a:t>
            </a:r>
            <a:r>
              <a:rPr lang="en-AU" sz="2000" dirty="0" smtClean="0"/>
              <a:t>egal service offices are situated at</a:t>
            </a:r>
          </a:p>
          <a:p>
            <a:pPr marL="0" indent="0">
              <a:spcBef>
                <a:spcPts val="500"/>
              </a:spcBef>
              <a:buNone/>
            </a:pPr>
            <a:r>
              <a:rPr lang="en-AU" sz="1400" b="1" dirty="0" smtClean="0"/>
              <a:t>SYDNEY								PERTH (to early December 2016)</a:t>
            </a:r>
            <a:endParaRPr lang="en-AU" sz="1400" b="1" dirty="0"/>
          </a:p>
          <a:p>
            <a:pPr marL="0" indent="0">
              <a:spcBef>
                <a:spcPts val="500"/>
              </a:spcBef>
              <a:buNone/>
            </a:pPr>
            <a:r>
              <a:rPr lang="en-AU" sz="1200" b="1" dirty="0"/>
              <a:t>Suite G02, Ground </a:t>
            </a:r>
            <a:r>
              <a:rPr lang="en-AU" sz="1200" b="1" dirty="0" smtClean="0"/>
              <a:t>Floor						Level 9</a:t>
            </a:r>
            <a:br>
              <a:rPr lang="en-AU" sz="1200" b="1" dirty="0" smtClean="0"/>
            </a:br>
            <a:r>
              <a:rPr lang="en-AU" sz="1200" b="1" dirty="0" smtClean="0"/>
              <a:t>233 </a:t>
            </a:r>
            <a:r>
              <a:rPr lang="en-AU" sz="1200" b="1" dirty="0"/>
              <a:t>Castlereagh Street, </a:t>
            </a:r>
            <a:r>
              <a:rPr lang="en-AU" sz="1200" b="1" dirty="0" smtClean="0"/>
              <a:t>Sydney NSW 2000				41 St Georges Terrace, Perth WA 6000 	</a:t>
            </a:r>
            <a:br>
              <a:rPr lang="en-AU" sz="1200" b="1" dirty="0" smtClean="0"/>
            </a:br>
            <a:r>
              <a:rPr lang="en-AU" sz="1200" dirty="0" smtClean="0"/>
              <a:t> </a:t>
            </a:r>
            <a:r>
              <a:rPr lang="en-AU" sz="1200" b="1" dirty="0"/>
              <a:t>PO Box 20319 World Square NSW </a:t>
            </a:r>
            <a:r>
              <a:rPr lang="en-AU" sz="1200" b="1" dirty="0" smtClean="0"/>
              <a:t>2002				PO Box 8095 Cloisters Square WA 6850</a:t>
            </a:r>
          </a:p>
          <a:p>
            <a:pPr marL="0" indent="0">
              <a:spcBef>
                <a:spcPts val="500"/>
              </a:spcBef>
              <a:buNone/>
            </a:pPr>
            <a:r>
              <a:rPr lang="en-AU" sz="1200" b="1" dirty="0" smtClean="0"/>
              <a:t>(02) 8267 7400							(08) 9225 0200</a:t>
            </a:r>
          </a:p>
          <a:p>
            <a:pPr marL="0" indent="0">
              <a:spcBef>
                <a:spcPts val="500"/>
              </a:spcBef>
              <a:buNone/>
            </a:pPr>
            <a:endParaRPr lang="en-AU" sz="1200" b="1" dirty="0" smtClean="0"/>
          </a:p>
          <a:p>
            <a:pPr marL="0" indent="0">
              <a:spcBef>
                <a:spcPts val="500"/>
              </a:spcBef>
              <a:buNone/>
            </a:pPr>
            <a:r>
              <a:rPr lang="en-AU" sz="1400" b="1" dirty="0" smtClean="0"/>
              <a:t>MELBOURNE							BRISBANE</a:t>
            </a:r>
          </a:p>
          <a:p>
            <a:pPr marL="0" indent="0">
              <a:spcBef>
                <a:spcPts val="500"/>
              </a:spcBef>
              <a:buNone/>
            </a:pPr>
            <a:r>
              <a:rPr lang="en-AU" sz="1200" b="1" dirty="0" smtClean="0"/>
              <a:t>Suite 3, Level 1							Suite 1, Level 16</a:t>
            </a:r>
          </a:p>
          <a:p>
            <a:pPr marL="0" indent="0">
              <a:spcBef>
                <a:spcPts val="500"/>
              </a:spcBef>
              <a:buNone/>
            </a:pPr>
            <a:r>
              <a:rPr lang="en-AU" sz="1200" b="1" dirty="0" smtClean="0"/>
              <a:t>180 Flinders Street, Melbourne VIC 3000				141 Queen Street, Brisbane QLD 4001</a:t>
            </a:r>
          </a:p>
          <a:p>
            <a:pPr marL="0" indent="0">
              <a:spcBef>
                <a:spcPts val="500"/>
              </a:spcBef>
              <a:buNone/>
            </a:pPr>
            <a:r>
              <a:rPr lang="en-AU" sz="1200" b="1" dirty="0" smtClean="0"/>
              <a:t>PO Box 84 Flinders Lane VIC 8009					PO Box 2151 Brisbane QLD 4001</a:t>
            </a:r>
          </a:p>
          <a:p>
            <a:pPr marL="0" indent="0">
              <a:spcBef>
                <a:spcPts val="500"/>
              </a:spcBef>
              <a:buNone/>
            </a:pPr>
            <a:r>
              <a:rPr lang="en-AU" sz="1200" b="1" dirty="0" smtClean="0"/>
              <a:t>(03) 8663 7490</a:t>
            </a:r>
            <a:r>
              <a:rPr lang="en-AU" sz="1400" dirty="0" smtClean="0"/>
              <a:t>							</a:t>
            </a:r>
            <a:r>
              <a:rPr lang="en-AU" sz="1400" dirty="0"/>
              <a:t>(</a:t>
            </a:r>
            <a:r>
              <a:rPr lang="en-AU" sz="1200" b="1" dirty="0" smtClean="0"/>
              <a:t>07) 3218 4500</a:t>
            </a:r>
            <a:r>
              <a:rPr lang="en-AU" sz="1400" dirty="0" smtClean="0"/>
              <a:t>								</a:t>
            </a:r>
          </a:p>
          <a:p>
            <a:pPr marL="0" indent="0" algn="ctr">
              <a:spcBef>
                <a:spcPts val="500"/>
              </a:spcBef>
              <a:buNone/>
            </a:pPr>
            <a:r>
              <a:rPr lang="en-AU" sz="2000" dirty="0" smtClean="0"/>
              <a:t>You </a:t>
            </a:r>
            <a:r>
              <a:rPr lang="en-AU" sz="2000" dirty="0"/>
              <a:t>can phone </a:t>
            </a:r>
            <a:r>
              <a:rPr lang="en-AU" sz="2000" b="1" dirty="0" smtClean="0"/>
              <a:t>knowmore</a:t>
            </a:r>
            <a:r>
              <a:rPr lang="en-AU" sz="2000" dirty="0" smtClean="0"/>
              <a:t> toll-free </a:t>
            </a:r>
            <a:r>
              <a:rPr lang="en-AU" sz="2000" b="1" dirty="0" smtClean="0"/>
              <a:t>1800 </a:t>
            </a:r>
            <a:r>
              <a:rPr lang="en-AU" sz="2000" b="1" dirty="0"/>
              <a:t>605 </a:t>
            </a:r>
            <a:r>
              <a:rPr lang="en-AU" sz="2000" b="1" dirty="0" smtClean="0"/>
              <a:t>762</a:t>
            </a:r>
          </a:p>
          <a:p>
            <a:pPr marL="0" indent="0" algn="ctr">
              <a:spcBef>
                <a:spcPts val="500"/>
              </a:spcBef>
              <a:buNone/>
            </a:pPr>
            <a:r>
              <a:rPr lang="en-AU" sz="2000" b="1" dirty="0" smtClean="0">
                <a:hlinkClick r:id="rId4"/>
              </a:rPr>
              <a:t>www.knowmore.org.au</a:t>
            </a:r>
            <a:endParaRPr lang="en-AU" sz="2000" b="1" dirty="0" smtClean="0"/>
          </a:p>
          <a:p>
            <a:pPr marL="0" indent="0">
              <a:spcBef>
                <a:spcPts val="500"/>
              </a:spcBef>
              <a:buNone/>
            </a:pPr>
            <a:endParaRPr lang="en-AU" sz="1400" dirty="0"/>
          </a:p>
        </p:txBody>
      </p:sp>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513810" y="6399603"/>
            <a:ext cx="1722755" cy="1714500"/>
          </a:xfrm>
          <a:prstGeom prst="rect">
            <a:avLst/>
          </a:prstGeom>
        </p:spPr>
      </p:pic>
      <p:pic>
        <p:nvPicPr>
          <p:cNvPr id="10" name="Picture 9"/>
          <p:cNvPicPr/>
          <p:nvPr/>
        </p:nvPicPr>
        <p:blipFill rotWithShape="1">
          <a:blip r:embed="rId5"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4189247" y="-2861256"/>
            <a:ext cx="765503" cy="9144000"/>
          </a:xfrm>
          <a:prstGeom prst="rect">
            <a:avLst/>
          </a:prstGeom>
          <a:noFill/>
          <a:ln>
            <a:noFill/>
          </a:ln>
        </p:spPr>
      </p:pic>
    </p:spTree>
    <p:extLst>
      <p:ext uri="{BB962C8B-B14F-4D97-AF65-F5344CB8AC3E}">
        <p14:creationId xmlns:p14="http://schemas.microsoft.com/office/powerpoint/2010/main" val="3809830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sp>
        <p:nvSpPr>
          <p:cNvPr id="9" name="Text Box 10"/>
          <p:cNvSpPr txBox="1"/>
          <p:nvPr/>
        </p:nvSpPr>
        <p:spPr>
          <a:xfrm>
            <a:off x="0" y="0"/>
            <a:ext cx="9144000"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457200" y="274638"/>
            <a:ext cx="6683605" cy="920656"/>
          </a:xfrm>
        </p:spPr>
        <p:txBody>
          <a:bodyPr>
            <a:normAutofit/>
          </a:bodyPr>
          <a:lstStyle/>
          <a:p>
            <a:r>
              <a:rPr lang="en-AU" sz="3600" b="1" dirty="0" smtClean="0">
                <a:solidFill>
                  <a:schemeClr val="bg1"/>
                </a:solidFill>
              </a:rPr>
              <a:t>Seminar Outline</a:t>
            </a:r>
            <a:endParaRPr lang="en-US" sz="3600" b="1" dirty="0">
              <a:solidFill>
                <a:schemeClr val="bg1"/>
              </a:solidFill>
              <a:latin typeface="Arial"/>
              <a:cs typeface="Arial"/>
            </a:endParaRP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sp>
        <p:nvSpPr>
          <p:cNvPr id="3" name="Content Placeholder 2"/>
          <p:cNvSpPr>
            <a:spLocks noGrp="1"/>
          </p:cNvSpPr>
          <p:nvPr>
            <p:ph idx="1"/>
          </p:nvPr>
        </p:nvSpPr>
        <p:spPr>
          <a:xfrm>
            <a:off x="577002" y="2414691"/>
            <a:ext cx="8229600" cy="3759896"/>
          </a:xfrm>
        </p:spPr>
        <p:txBody>
          <a:bodyPr>
            <a:normAutofit/>
          </a:bodyPr>
          <a:lstStyle/>
          <a:p>
            <a:pPr>
              <a:buFont typeface="Wingdings" panose="05000000000000000000" pitchFamily="2" charset="2"/>
              <a:buChar char="§"/>
            </a:pPr>
            <a:r>
              <a:rPr lang="en-AU" sz="2800" dirty="0" smtClean="0"/>
              <a:t>Introductions</a:t>
            </a:r>
          </a:p>
          <a:p>
            <a:pPr>
              <a:buFont typeface="Wingdings" panose="05000000000000000000" pitchFamily="2" charset="2"/>
              <a:buChar char="§"/>
            </a:pPr>
            <a:r>
              <a:rPr lang="en-AU" sz="2800" dirty="0" smtClean="0"/>
              <a:t>Context –the Royal Commission into Institutional Responses to Child Sexual Abuse and </a:t>
            </a:r>
            <a:r>
              <a:rPr lang="en-AU" sz="2800" b="1" dirty="0" smtClean="0"/>
              <a:t>knowmore </a:t>
            </a:r>
            <a:r>
              <a:rPr lang="en-AU" sz="2800" dirty="0" smtClean="0"/>
              <a:t>legal service</a:t>
            </a:r>
          </a:p>
          <a:p>
            <a:pPr>
              <a:buFont typeface="Wingdings" panose="05000000000000000000" pitchFamily="2" charset="2"/>
              <a:buChar char="§"/>
            </a:pPr>
            <a:r>
              <a:rPr lang="en-AU" sz="2800" dirty="0" smtClean="0"/>
              <a:t>Key lessons from our work – delivering services and supporting staff</a:t>
            </a:r>
          </a:p>
          <a:p>
            <a:pPr>
              <a:buFont typeface="Wingdings" panose="05000000000000000000" pitchFamily="2" charset="2"/>
              <a:buChar char="§"/>
            </a:pPr>
            <a:r>
              <a:rPr lang="en-AU" sz="2800" dirty="0" smtClean="0"/>
              <a:t>Reflections and questions</a:t>
            </a:r>
          </a:p>
        </p:txBody>
      </p:sp>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196175" y="6629052"/>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362680" y="6242184"/>
            <a:ext cx="1722755" cy="1714500"/>
          </a:xfrm>
          <a:prstGeom prst="rect">
            <a:avLst/>
          </a:prstGeom>
        </p:spPr>
      </p:pic>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4189249" y="-2844060"/>
            <a:ext cx="765503" cy="9144000"/>
          </a:xfrm>
          <a:prstGeom prst="rect">
            <a:avLst/>
          </a:prstGeom>
          <a:noFill/>
          <a:ln>
            <a:noFill/>
          </a:ln>
        </p:spPr>
      </p:pic>
    </p:spTree>
    <p:extLst>
      <p:ext uri="{BB962C8B-B14F-4D97-AF65-F5344CB8AC3E}">
        <p14:creationId xmlns:p14="http://schemas.microsoft.com/office/powerpoint/2010/main" val="357420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667678"/>
            <a:ext cx="1722755" cy="1714500"/>
          </a:xfrm>
          <a:prstGeom prst="rect">
            <a:avLst/>
          </a:prstGeom>
        </p:spPr>
      </p:pic>
      <p:sp>
        <p:nvSpPr>
          <p:cNvPr id="9" name="Text Box 10"/>
          <p:cNvSpPr txBox="1"/>
          <p:nvPr/>
        </p:nvSpPr>
        <p:spPr>
          <a:xfrm>
            <a:off x="0" y="0"/>
            <a:ext cx="9144000"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457200" y="274638"/>
            <a:ext cx="6683605" cy="920656"/>
          </a:xfrm>
        </p:spPr>
        <p:txBody>
          <a:bodyPr>
            <a:normAutofit/>
          </a:bodyPr>
          <a:lstStyle/>
          <a:p>
            <a:r>
              <a:rPr lang="en-US" sz="3600" b="1" dirty="0" smtClean="0">
                <a:solidFill>
                  <a:schemeClr val="bg1"/>
                </a:solidFill>
                <a:cs typeface="Arial"/>
              </a:rPr>
              <a:t>Context</a:t>
            </a:r>
            <a:endParaRPr lang="en-US" sz="3600" b="1" dirty="0">
              <a:solidFill>
                <a:schemeClr val="bg1"/>
              </a:solidFill>
              <a:cs typeface="Arial"/>
            </a:endParaRP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79" y="5169392"/>
            <a:ext cx="1722755" cy="1714500"/>
          </a:xfrm>
          <a:prstGeom prst="rect">
            <a:avLst/>
          </a:prstGeom>
        </p:spPr>
      </p:pic>
      <p:sp>
        <p:nvSpPr>
          <p:cNvPr id="3" name="Content Placeholder 2"/>
          <p:cNvSpPr>
            <a:spLocks noGrp="1"/>
          </p:cNvSpPr>
          <p:nvPr>
            <p:ph idx="1"/>
          </p:nvPr>
        </p:nvSpPr>
        <p:spPr>
          <a:xfrm>
            <a:off x="577002" y="2414691"/>
            <a:ext cx="8229600" cy="3759896"/>
          </a:xfrm>
        </p:spPr>
        <p:txBody>
          <a:bodyPr>
            <a:normAutofit/>
          </a:bodyPr>
          <a:lstStyle/>
          <a:p>
            <a:pPr marL="0" lvl="0" indent="0" algn="ctr">
              <a:spcBef>
                <a:spcPts val="600"/>
              </a:spcBef>
              <a:spcAft>
                <a:spcPts val="600"/>
              </a:spcAft>
              <a:buClr>
                <a:srgbClr val="EABD27"/>
              </a:buClr>
              <a:buNone/>
            </a:pPr>
            <a:r>
              <a:rPr lang="en-AU" sz="2800" b="1" dirty="0">
                <a:solidFill>
                  <a:prstClr val="black"/>
                </a:solidFill>
                <a:latin typeface="+mj-lt"/>
                <a:ea typeface="Verdana" panose="020B0604030504040204" pitchFamily="34" charset="0"/>
                <a:cs typeface="Verdana" panose="020B0604030504040204" pitchFamily="34" charset="0"/>
              </a:rPr>
              <a:t>The Royal Commission into Institutional </a:t>
            </a:r>
            <a:r>
              <a:rPr lang="en-AU" sz="2800" b="1" dirty="0" smtClean="0">
                <a:solidFill>
                  <a:prstClr val="black"/>
                </a:solidFill>
                <a:latin typeface="+mj-lt"/>
                <a:ea typeface="Verdana" panose="020B0604030504040204" pitchFamily="34" charset="0"/>
                <a:cs typeface="Verdana" panose="020B0604030504040204" pitchFamily="34" charset="0"/>
              </a:rPr>
              <a:t>Responses </a:t>
            </a:r>
            <a:r>
              <a:rPr lang="en-AU" sz="2800" b="1" dirty="0">
                <a:solidFill>
                  <a:prstClr val="black"/>
                </a:solidFill>
                <a:latin typeface="+mj-lt"/>
                <a:ea typeface="Verdana" panose="020B0604030504040204" pitchFamily="34" charset="0"/>
                <a:cs typeface="Verdana" panose="020B0604030504040204" pitchFamily="34" charset="0"/>
              </a:rPr>
              <a:t>to Child Sexual Abuse</a:t>
            </a:r>
          </a:p>
          <a:p>
            <a:pPr marL="0" lvl="0" indent="0">
              <a:spcBef>
                <a:spcPts val="600"/>
              </a:spcBef>
              <a:spcAft>
                <a:spcPts val="600"/>
              </a:spcAft>
              <a:buClr>
                <a:srgbClr val="EABD27"/>
              </a:buClr>
              <a:buNone/>
            </a:pPr>
            <a:r>
              <a:rPr lang="en-AU" sz="2400" dirty="0">
                <a:solidFill>
                  <a:prstClr val="black"/>
                </a:solidFill>
                <a:ea typeface="Verdana" panose="020B0604030504040204" pitchFamily="34" charset="0"/>
                <a:cs typeface="Verdana" panose="020B0604030504040204" pitchFamily="34" charset="0"/>
              </a:rPr>
              <a:t>Terms of reference provide (among other things):</a:t>
            </a:r>
          </a:p>
          <a:p>
            <a:pPr marL="0" lvl="0" indent="0">
              <a:spcBef>
                <a:spcPts val="600"/>
              </a:spcBef>
              <a:spcAft>
                <a:spcPts val="600"/>
              </a:spcAft>
              <a:buClr>
                <a:srgbClr val="EABD27"/>
              </a:buClr>
              <a:buNone/>
            </a:pPr>
            <a:r>
              <a:rPr lang="en-AU" sz="1800" i="1" dirty="0">
                <a:solidFill>
                  <a:prstClr val="black"/>
                </a:solidFill>
              </a:rPr>
              <a:t>We direct you, for the purposes of your inquiry and recommendations, to have regard to the following matters: </a:t>
            </a:r>
          </a:p>
          <a:p>
            <a:pPr lvl="0">
              <a:spcBef>
                <a:spcPts val="600"/>
              </a:spcBef>
              <a:spcAft>
                <a:spcPts val="600"/>
              </a:spcAft>
              <a:buFont typeface="Wingdings" panose="05000000000000000000" pitchFamily="2" charset="2"/>
              <a:buChar char="§"/>
            </a:pPr>
            <a:r>
              <a:rPr lang="en-AU" sz="1800" i="1" dirty="0">
                <a:solidFill>
                  <a:prstClr val="black"/>
                </a:solidFill>
              </a:rPr>
              <a:t>the experience of people directly or indirectly affected by child sexual abuse and related matters in institutional contexts, and the provision of opportunities for them to share their experiences in appropriate ways while recognising that many of them will be severely traumatised or will have special support needs</a:t>
            </a:r>
          </a:p>
          <a:p>
            <a:pPr>
              <a:buFont typeface="Wingdings" panose="05000000000000000000" pitchFamily="2" charset="2"/>
              <a:buChar char="§"/>
            </a:pPr>
            <a:endParaRPr lang="en-AU" sz="2800" dirty="0" smtClean="0"/>
          </a:p>
        </p:txBody>
      </p:sp>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498435" y="6524928"/>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362680" y="6242184"/>
            <a:ext cx="1722755" cy="1714500"/>
          </a:xfrm>
          <a:prstGeom prst="rect">
            <a:avLst/>
          </a:prstGeom>
        </p:spPr>
      </p:pic>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4189249" y="-2844060"/>
            <a:ext cx="765503" cy="9144000"/>
          </a:xfrm>
          <a:prstGeom prst="rect">
            <a:avLst/>
          </a:prstGeom>
          <a:noFill/>
          <a:ln>
            <a:noFill/>
          </a:ln>
        </p:spPr>
      </p:pic>
    </p:spTree>
    <p:extLst>
      <p:ext uri="{BB962C8B-B14F-4D97-AF65-F5344CB8AC3E}">
        <p14:creationId xmlns:p14="http://schemas.microsoft.com/office/powerpoint/2010/main" val="4194340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sp>
        <p:nvSpPr>
          <p:cNvPr id="9" name="Text Box 10"/>
          <p:cNvSpPr txBox="1"/>
          <p:nvPr/>
        </p:nvSpPr>
        <p:spPr>
          <a:xfrm>
            <a:off x="0" y="0"/>
            <a:ext cx="9144000"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285750" y="274638"/>
            <a:ext cx="7006185" cy="920656"/>
          </a:xfrm>
        </p:spPr>
        <p:txBody>
          <a:bodyPr>
            <a:noAutofit/>
          </a:bodyPr>
          <a:lstStyle/>
          <a:p>
            <a:r>
              <a:rPr lang="en-US" sz="3600" b="1" dirty="0">
                <a:solidFill>
                  <a:schemeClr val="bg1"/>
                </a:solidFill>
                <a:cs typeface="Arial"/>
              </a:rPr>
              <a:t>k</a:t>
            </a:r>
            <a:r>
              <a:rPr lang="en-US" sz="3600" b="1" dirty="0" smtClean="0">
                <a:solidFill>
                  <a:schemeClr val="bg1"/>
                </a:solidFill>
                <a:cs typeface="Arial"/>
              </a:rPr>
              <a:t>nowmore legal advisory service</a:t>
            </a:r>
            <a:endParaRPr lang="en-US" sz="3600" b="1" dirty="0">
              <a:solidFill>
                <a:schemeClr val="bg1"/>
              </a:solidFill>
              <a:cs typeface="Arial"/>
            </a:endParaRP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sp>
        <p:nvSpPr>
          <p:cNvPr id="3" name="Content Placeholder 2"/>
          <p:cNvSpPr>
            <a:spLocks noGrp="1"/>
          </p:cNvSpPr>
          <p:nvPr>
            <p:ph idx="1"/>
          </p:nvPr>
        </p:nvSpPr>
        <p:spPr>
          <a:xfrm>
            <a:off x="577002" y="2414691"/>
            <a:ext cx="8229600" cy="3759896"/>
          </a:xfrm>
        </p:spPr>
        <p:txBody>
          <a:bodyPr>
            <a:normAutofit/>
          </a:bodyPr>
          <a:lstStyle/>
          <a:p>
            <a:pPr lvl="0">
              <a:spcBef>
                <a:spcPts val="600"/>
              </a:spcBef>
              <a:spcAft>
                <a:spcPts val="600"/>
              </a:spcAft>
              <a:buFont typeface="Wingdings" panose="05000000000000000000" pitchFamily="2" charset="2"/>
              <a:buChar char="§"/>
            </a:pPr>
            <a:r>
              <a:rPr lang="en-AU" sz="2400" dirty="0">
                <a:solidFill>
                  <a:prstClr val="black"/>
                </a:solidFill>
                <a:latin typeface="+mj-lt"/>
                <a:ea typeface="Verdana" panose="020B0604030504040204" pitchFamily="34" charset="0"/>
                <a:cs typeface="Verdana" panose="020B0604030504040204" pitchFamily="34" charset="0"/>
              </a:rPr>
              <a:t>A program of NACLC, funded by the Australian Government through AGD</a:t>
            </a:r>
          </a:p>
          <a:p>
            <a:pPr lvl="0">
              <a:spcBef>
                <a:spcPts val="600"/>
              </a:spcBef>
              <a:spcAft>
                <a:spcPts val="600"/>
              </a:spcAft>
              <a:buFont typeface="Wingdings" panose="05000000000000000000" pitchFamily="2" charset="2"/>
              <a:buChar char="§"/>
            </a:pPr>
            <a:r>
              <a:rPr lang="en-AU" sz="2400" dirty="0">
                <a:solidFill>
                  <a:prstClr val="black"/>
                </a:solidFill>
                <a:latin typeface="+mj-lt"/>
                <a:ea typeface="Verdana" panose="020B0604030504040204" pitchFamily="34" charset="0"/>
                <a:cs typeface="Verdana" panose="020B0604030504040204" pitchFamily="34" charset="0"/>
              </a:rPr>
              <a:t>The Funding Agreement for the service requires provision of specific services:</a:t>
            </a:r>
          </a:p>
          <a:p>
            <a:pPr marL="800100" lvl="1" indent="-342900">
              <a:spcBef>
                <a:spcPts val="600"/>
              </a:spcBef>
              <a:spcAft>
                <a:spcPts val="600"/>
              </a:spcAft>
              <a:buFont typeface="Wingdings" panose="05000000000000000000" pitchFamily="2" charset="2"/>
              <a:buChar char="Ø"/>
            </a:pPr>
            <a:r>
              <a:rPr lang="en-AU" sz="2000" dirty="0">
                <a:solidFill>
                  <a:prstClr val="black"/>
                </a:solidFill>
                <a:ea typeface="Verdana" panose="020B0604030504040204" pitchFamily="34" charset="0"/>
                <a:cs typeface="Verdana" panose="020B0604030504040204" pitchFamily="34" charset="0"/>
              </a:rPr>
              <a:t>Free legal advice, information and referral – through a national phone line, website and face-to-face services</a:t>
            </a:r>
          </a:p>
          <a:p>
            <a:pPr marL="800100" lvl="1" indent="-342900">
              <a:spcBef>
                <a:spcPts val="600"/>
              </a:spcBef>
              <a:spcAft>
                <a:spcPts val="600"/>
              </a:spcAft>
              <a:buFont typeface="Wingdings" panose="05000000000000000000" pitchFamily="2" charset="2"/>
              <a:buChar char="Ø"/>
            </a:pPr>
            <a:r>
              <a:rPr lang="en-AU" sz="2000" dirty="0">
                <a:solidFill>
                  <a:prstClr val="black"/>
                </a:solidFill>
                <a:ea typeface="Verdana" panose="020B0604030504040204" pitchFamily="34" charset="0"/>
                <a:cs typeface="Verdana" panose="020B0604030504040204" pitchFamily="34" charset="0"/>
              </a:rPr>
              <a:t>Counselling services </a:t>
            </a:r>
            <a:r>
              <a:rPr lang="en-AU" sz="2000" i="1" dirty="0">
                <a:solidFill>
                  <a:prstClr val="black"/>
                </a:solidFill>
                <a:ea typeface="Verdana" panose="020B0604030504040204" pitchFamily="34" charset="0"/>
                <a:cs typeface="Verdana" panose="020B0604030504040204" pitchFamily="34" charset="0"/>
              </a:rPr>
              <a:t>“to facilitate and support clients obtaining legal advice and information”</a:t>
            </a:r>
          </a:p>
          <a:p>
            <a:pPr marL="800100" lvl="1" indent="-342900">
              <a:spcBef>
                <a:spcPts val="600"/>
              </a:spcBef>
              <a:spcAft>
                <a:spcPts val="600"/>
              </a:spcAft>
              <a:buFont typeface="Wingdings" panose="05000000000000000000" pitchFamily="2" charset="2"/>
              <a:buChar char="Ø"/>
            </a:pPr>
            <a:r>
              <a:rPr lang="en-AU" sz="2000" dirty="0">
                <a:solidFill>
                  <a:prstClr val="black"/>
                </a:solidFill>
                <a:ea typeface="Verdana" panose="020B0604030504040204" pitchFamily="34" charset="0"/>
                <a:cs typeface="Verdana" panose="020B0604030504040204" pitchFamily="34" charset="0"/>
              </a:rPr>
              <a:t>Community outreach, information and education </a:t>
            </a:r>
            <a:r>
              <a:rPr lang="en-AU" sz="2000" dirty="0" smtClean="0">
                <a:solidFill>
                  <a:prstClr val="black"/>
                </a:solidFill>
                <a:ea typeface="Verdana" panose="020B0604030504040204" pitchFamily="34" charset="0"/>
                <a:cs typeface="Verdana" panose="020B0604030504040204" pitchFamily="34" charset="0"/>
              </a:rPr>
              <a:t>sessions</a:t>
            </a:r>
            <a:endParaRPr lang="en-AU" sz="2000" dirty="0">
              <a:solidFill>
                <a:prstClr val="black"/>
              </a:solidFill>
              <a:ea typeface="Verdana" panose="020B0604030504040204" pitchFamily="34" charset="0"/>
              <a:cs typeface="Verdana" panose="020B0604030504040204" pitchFamily="34" charset="0"/>
            </a:endParaRPr>
          </a:p>
        </p:txBody>
      </p:sp>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196175" y="6629052"/>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362680" y="6242184"/>
            <a:ext cx="1722755" cy="1714500"/>
          </a:xfrm>
          <a:prstGeom prst="rect">
            <a:avLst/>
          </a:prstGeom>
        </p:spPr>
      </p:pic>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4189249" y="-2844060"/>
            <a:ext cx="765503" cy="9144000"/>
          </a:xfrm>
          <a:prstGeom prst="rect">
            <a:avLst/>
          </a:prstGeom>
          <a:noFill/>
          <a:ln>
            <a:noFill/>
          </a:ln>
        </p:spPr>
      </p:pic>
    </p:spTree>
    <p:extLst>
      <p:ext uri="{BB962C8B-B14F-4D97-AF65-F5344CB8AC3E}">
        <p14:creationId xmlns:p14="http://schemas.microsoft.com/office/powerpoint/2010/main" val="130353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sp>
        <p:nvSpPr>
          <p:cNvPr id="9" name="Text Box 10"/>
          <p:cNvSpPr txBox="1"/>
          <p:nvPr/>
        </p:nvSpPr>
        <p:spPr>
          <a:xfrm>
            <a:off x="0" y="0"/>
            <a:ext cx="9144000"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457200" y="274638"/>
            <a:ext cx="6683605" cy="920656"/>
          </a:xfrm>
        </p:spPr>
        <p:txBody>
          <a:bodyPr>
            <a:normAutofit/>
          </a:bodyPr>
          <a:lstStyle/>
          <a:p>
            <a:r>
              <a:rPr lang="en-US" sz="3600" b="1" dirty="0">
                <a:solidFill>
                  <a:schemeClr val="bg1"/>
                </a:solidFill>
                <a:cs typeface="Arial"/>
              </a:rPr>
              <a:t>k</a:t>
            </a:r>
            <a:r>
              <a:rPr lang="en-US" sz="3600" b="1" dirty="0" smtClean="0">
                <a:solidFill>
                  <a:schemeClr val="bg1"/>
                </a:solidFill>
                <a:cs typeface="Arial"/>
              </a:rPr>
              <a:t>nowmore legal advisory service</a:t>
            </a:r>
            <a:endParaRPr lang="en-US" sz="3600" b="1" dirty="0">
              <a:solidFill>
                <a:schemeClr val="bg1"/>
              </a:solidFill>
              <a:cs typeface="Arial"/>
            </a:endParaRP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sp>
        <p:nvSpPr>
          <p:cNvPr id="3" name="Content Placeholder 2"/>
          <p:cNvSpPr>
            <a:spLocks noGrp="1"/>
          </p:cNvSpPr>
          <p:nvPr>
            <p:ph idx="1"/>
          </p:nvPr>
        </p:nvSpPr>
        <p:spPr>
          <a:xfrm>
            <a:off x="577002" y="2414691"/>
            <a:ext cx="8229600" cy="3759896"/>
          </a:xfrm>
        </p:spPr>
        <p:txBody>
          <a:bodyPr>
            <a:normAutofit/>
          </a:bodyPr>
          <a:lstStyle/>
          <a:p>
            <a:pPr lvl="0">
              <a:spcBef>
                <a:spcPts val="600"/>
              </a:spcBef>
              <a:spcAft>
                <a:spcPts val="600"/>
              </a:spcAft>
              <a:buFont typeface="Wingdings" panose="05000000000000000000" pitchFamily="2" charset="2"/>
              <a:buChar char="§"/>
            </a:pPr>
            <a:r>
              <a:rPr lang="en-AU" sz="2800" dirty="0">
                <a:solidFill>
                  <a:prstClr val="black"/>
                </a:solidFill>
                <a:latin typeface="+mj-lt"/>
                <a:ea typeface="Verdana" panose="020B0604030504040204" pitchFamily="34" charset="0"/>
                <a:cs typeface="Verdana" panose="020B0604030504040204" pitchFamily="34" charset="0"/>
              </a:rPr>
              <a:t>Funding Agreement also requires those services to be provided:</a:t>
            </a:r>
          </a:p>
          <a:p>
            <a:pPr marL="0" lvl="0" indent="0">
              <a:spcBef>
                <a:spcPts val="600"/>
              </a:spcBef>
              <a:spcAft>
                <a:spcPts val="600"/>
              </a:spcAft>
              <a:buNone/>
            </a:pPr>
            <a:r>
              <a:rPr lang="en-AU" sz="2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AU" sz="2000" dirty="0">
                <a:solidFill>
                  <a:prstClr val="black"/>
                </a:solidFill>
                <a:ea typeface="Verdana" panose="020B0604030504040204" pitchFamily="34" charset="0"/>
                <a:cs typeface="Verdana" panose="020B0604030504040204" pitchFamily="34" charset="0"/>
              </a:rPr>
              <a:t>“ … </a:t>
            </a:r>
            <a:r>
              <a:rPr lang="en-AU" sz="2000" i="1" dirty="0">
                <a:solidFill>
                  <a:prstClr val="black"/>
                </a:solidFill>
                <a:ea typeface="Verdana" panose="020B0604030504040204" pitchFamily="34" charset="0"/>
                <a:cs typeface="Verdana" panose="020B0604030504040204" pitchFamily="34" charset="0"/>
              </a:rPr>
              <a:t>with a team including …</a:t>
            </a:r>
          </a:p>
          <a:p>
            <a:pPr marL="1257300" lvl="2" indent="-342900">
              <a:spcBef>
                <a:spcPts val="600"/>
              </a:spcBef>
              <a:spcAft>
                <a:spcPts val="600"/>
              </a:spcAft>
              <a:buFont typeface="Wingdings" panose="05000000000000000000" pitchFamily="2" charset="2"/>
              <a:buChar char="Ø"/>
            </a:pPr>
            <a:r>
              <a:rPr lang="en-AU" sz="2000" i="1" dirty="0">
                <a:solidFill>
                  <a:prstClr val="black"/>
                </a:solidFill>
                <a:ea typeface="Verdana" panose="020B0604030504040204" pitchFamily="34" charset="0"/>
                <a:cs typeface="Verdana" panose="020B0604030504040204" pitchFamily="34" charset="0"/>
              </a:rPr>
              <a:t>appropriately qualified legal staff;</a:t>
            </a:r>
          </a:p>
          <a:p>
            <a:pPr marL="1257300" lvl="2" indent="-342900">
              <a:spcBef>
                <a:spcPts val="600"/>
              </a:spcBef>
              <a:spcAft>
                <a:spcPts val="600"/>
              </a:spcAft>
              <a:buFont typeface="Wingdings" panose="05000000000000000000" pitchFamily="2" charset="2"/>
              <a:buChar char="Ø"/>
            </a:pPr>
            <a:r>
              <a:rPr lang="en-AU" sz="2000" i="1" u="sng" dirty="0">
                <a:solidFill>
                  <a:prstClr val="black"/>
                </a:solidFill>
                <a:ea typeface="Verdana" panose="020B0604030504040204" pitchFamily="34" charset="0"/>
                <a:cs typeface="Verdana" panose="020B0604030504040204" pitchFamily="34" charset="0"/>
              </a:rPr>
              <a:t>specialist staff for Aboriginal and Torres Strait Islander clients</a:t>
            </a:r>
            <a:r>
              <a:rPr lang="en-AU" sz="2000" i="1" dirty="0">
                <a:solidFill>
                  <a:prstClr val="black"/>
                </a:solidFill>
                <a:ea typeface="Verdana" panose="020B0604030504040204" pitchFamily="34" charset="0"/>
                <a:cs typeface="Verdana" panose="020B0604030504040204" pitchFamily="34" charset="0"/>
              </a:rPr>
              <a:t>; and</a:t>
            </a:r>
          </a:p>
          <a:p>
            <a:pPr marL="1257300" lvl="2" indent="-342900">
              <a:spcBef>
                <a:spcPts val="600"/>
              </a:spcBef>
              <a:spcAft>
                <a:spcPts val="600"/>
              </a:spcAft>
              <a:buFont typeface="Wingdings" panose="05000000000000000000" pitchFamily="2" charset="2"/>
              <a:buChar char="Ø"/>
            </a:pPr>
            <a:r>
              <a:rPr lang="en-AU" sz="2000" i="1" dirty="0">
                <a:solidFill>
                  <a:prstClr val="black"/>
                </a:solidFill>
                <a:ea typeface="Verdana" panose="020B0604030504040204" pitchFamily="34" charset="0"/>
                <a:cs typeface="Verdana" panose="020B0604030504040204" pitchFamily="34" charset="0"/>
              </a:rPr>
              <a:t>specialist staff trained and experienced in dealing with victims of sexual assault and/or trauma</a:t>
            </a:r>
          </a:p>
          <a:p>
            <a:pPr lvl="0">
              <a:spcBef>
                <a:spcPts val="600"/>
              </a:spcBef>
              <a:spcAft>
                <a:spcPts val="600"/>
              </a:spcAft>
              <a:buFont typeface="Wingdings" panose="05000000000000000000" pitchFamily="2" charset="2"/>
              <a:buChar char="§"/>
            </a:pPr>
            <a:endParaRPr lang="en-AU"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196175" y="6629052"/>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362680" y="6242184"/>
            <a:ext cx="1722755" cy="1714500"/>
          </a:xfrm>
          <a:prstGeom prst="rect">
            <a:avLst/>
          </a:prstGeom>
        </p:spPr>
      </p:pic>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4189249" y="-2844060"/>
            <a:ext cx="765503" cy="9144000"/>
          </a:xfrm>
          <a:prstGeom prst="rect">
            <a:avLst/>
          </a:prstGeom>
          <a:noFill/>
          <a:ln>
            <a:noFill/>
          </a:ln>
        </p:spPr>
      </p:pic>
    </p:spTree>
    <p:extLst>
      <p:ext uri="{BB962C8B-B14F-4D97-AF65-F5344CB8AC3E}">
        <p14:creationId xmlns:p14="http://schemas.microsoft.com/office/powerpoint/2010/main" val="365710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sp>
        <p:nvSpPr>
          <p:cNvPr id="9" name="Text Box 10"/>
          <p:cNvSpPr txBox="1"/>
          <p:nvPr/>
        </p:nvSpPr>
        <p:spPr>
          <a:xfrm>
            <a:off x="0" y="0"/>
            <a:ext cx="9144000"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457200" y="274638"/>
            <a:ext cx="6683605" cy="920656"/>
          </a:xfrm>
        </p:spPr>
        <p:txBody>
          <a:bodyPr>
            <a:normAutofit/>
          </a:bodyPr>
          <a:lstStyle/>
          <a:p>
            <a:r>
              <a:rPr lang="en-US" sz="3600" b="1" dirty="0">
                <a:solidFill>
                  <a:schemeClr val="bg1"/>
                </a:solidFill>
                <a:cs typeface="Arial"/>
              </a:rPr>
              <a:t>k</a:t>
            </a:r>
            <a:r>
              <a:rPr lang="en-US" sz="3600" b="1" dirty="0" smtClean="0">
                <a:solidFill>
                  <a:schemeClr val="bg1"/>
                </a:solidFill>
                <a:cs typeface="Arial"/>
              </a:rPr>
              <a:t>nowmore legal advisory service</a:t>
            </a:r>
            <a:endParaRPr lang="en-US" sz="3600" b="1" dirty="0">
              <a:solidFill>
                <a:schemeClr val="bg1"/>
              </a:solidFill>
              <a:cs typeface="Arial"/>
            </a:endParaRP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sp>
        <p:nvSpPr>
          <p:cNvPr id="3" name="Content Placeholder 2"/>
          <p:cNvSpPr>
            <a:spLocks noGrp="1"/>
          </p:cNvSpPr>
          <p:nvPr>
            <p:ph idx="1"/>
          </p:nvPr>
        </p:nvSpPr>
        <p:spPr>
          <a:xfrm>
            <a:off x="577002" y="2414691"/>
            <a:ext cx="8229600" cy="3759896"/>
          </a:xfrm>
        </p:spPr>
        <p:txBody>
          <a:bodyPr>
            <a:normAutofit fontScale="92500" lnSpcReduction="20000"/>
          </a:bodyPr>
          <a:lstStyle/>
          <a:p>
            <a:pPr marL="0" lvl="0" indent="0">
              <a:spcBef>
                <a:spcPts val="600"/>
              </a:spcBef>
              <a:spcAft>
                <a:spcPts val="600"/>
              </a:spcAft>
              <a:buNone/>
            </a:pPr>
            <a:r>
              <a:rPr lang="en-AU" sz="2800" dirty="0" smtClean="0">
                <a:solidFill>
                  <a:prstClr val="black"/>
                </a:solidFill>
                <a:latin typeface="+mj-lt"/>
                <a:ea typeface="Verdana" panose="020B0604030504040204" pitchFamily="34" charset="0"/>
                <a:cs typeface="Verdana" panose="020B0604030504040204" pitchFamily="34" charset="0"/>
              </a:rPr>
              <a:t>Our </a:t>
            </a:r>
            <a:r>
              <a:rPr lang="en-AU" sz="2800" b="1" dirty="0" smtClean="0">
                <a:solidFill>
                  <a:prstClr val="black"/>
                </a:solidFill>
                <a:latin typeface="+mj-lt"/>
                <a:ea typeface="Verdana" panose="020B0604030504040204" pitchFamily="34" charset="0"/>
                <a:cs typeface="Verdana" panose="020B0604030504040204" pitchFamily="34" charset="0"/>
              </a:rPr>
              <a:t>strategic plan </a:t>
            </a:r>
            <a:r>
              <a:rPr lang="en-AU" sz="2800" dirty="0" smtClean="0">
                <a:solidFill>
                  <a:prstClr val="black"/>
                </a:solidFill>
                <a:latin typeface="+mj-lt"/>
                <a:ea typeface="Verdana" panose="020B0604030504040204" pitchFamily="34" charset="0"/>
                <a:cs typeface="Verdana" panose="020B0604030504040204" pitchFamily="34" charset="0"/>
              </a:rPr>
              <a:t>– one objective is to deliver </a:t>
            </a:r>
            <a:r>
              <a:rPr lang="en-AU" sz="2800" i="1" dirty="0" smtClean="0">
                <a:solidFill>
                  <a:prstClr val="black"/>
                </a:solidFill>
                <a:latin typeface="+mj-lt"/>
                <a:ea typeface="Verdana" panose="020B0604030504040204" pitchFamily="34" charset="0"/>
                <a:cs typeface="Verdana" panose="020B0604030504040204" pitchFamily="34" charset="0"/>
              </a:rPr>
              <a:t>“widely accessible, effective and culturally appropriate” </a:t>
            </a:r>
            <a:r>
              <a:rPr lang="en-AU" sz="2800" dirty="0" smtClean="0">
                <a:solidFill>
                  <a:prstClr val="black"/>
                </a:solidFill>
                <a:latin typeface="+mj-lt"/>
                <a:ea typeface="Verdana" panose="020B0604030504040204" pitchFamily="34" charset="0"/>
                <a:cs typeface="Verdana" panose="020B0604030504040204" pitchFamily="34" charset="0"/>
              </a:rPr>
              <a:t>services. The plan provides:</a:t>
            </a:r>
          </a:p>
          <a:p>
            <a:pPr marL="0" indent="0">
              <a:buNone/>
            </a:pPr>
            <a:r>
              <a:rPr lang="en-AU" sz="2400" i="1" dirty="0" smtClean="0"/>
              <a:t>Our </a:t>
            </a:r>
            <a:r>
              <a:rPr lang="en-AU" sz="2400" i="1" dirty="0"/>
              <a:t>services are targeted and accessible to vulnerable </a:t>
            </a:r>
            <a:r>
              <a:rPr lang="en-AU" sz="2400" i="1"/>
              <a:t>and </a:t>
            </a:r>
            <a:r>
              <a:rPr lang="en-AU" sz="2400" i="1" smtClean="0"/>
              <a:t>hard-to-reach </a:t>
            </a:r>
            <a:r>
              <a:rPr lang="en-AU" sz="2400" i="1" dirty="0" smtClean="0"/>
              <a:t>clients</a:t>
            </a:r>
            <a:r>
              <a:rPr lang="en-AU" sz="2400" i="1" dirty="0"/>
              <a:t>, with particular emphasis on </a:t>
            </a:r>
            <a:r>
              <a:rPr lang="en-AU" sz="2400" i="1" dirty="0" smtClean="0"/>
              <a:t>reaching those </a:t>
            </a:r>
            <a:r>
              <a:rPr lang="en-AU" sz="2400" i="1" dirty="0"/>
              <a:t>least </a:t>
            </a:r>
            <a:r>
              <a:rPr lang="en-AU" sz="2400" i="1" dirty="0" smtClean="0"/>
              <a:t>likely </a:t>
            </a:r>
            <a:r>
              <a:rPr lang="en-AU" sz="2400" i="1" dirty="0"/>
              <a:t>to be </a:t>
            </a:r>
            <a:r>
              <a:rPr lang="en-AU" sz="2400" i="1" dirty="0" smtClean="0"/>
              <a:t>reached </a:t>
            </a:r>
            <a:r>
              <a:rPr lang="en-AU" sz="2400" i="1" dirty="0"/>
              <a:t>by other organisations, </a:t>
            </a:r>
            <a:r>
              <a:rPr lang="en-AU" sz="2400" i="1" dirty="0" smtClean="0"/>
              <a:t>including</a:t>
            </a:r>
            <a:r>
              <a:rPr lang="en-AU" sz="2400" i="1" dirty="0"/>
              <a:t>: </a:t>
            </a:r>
            <a:endParaRPr lang="en-AU" sz="2400" i="1" dirty="0" smtClean="0"/>
          </a:p>
          <a:p>
            <a:r>
              <a:rPr lang="en-AU" sz="2000" i="1" dirty="0" smtClean="0"/>
              <a:t>Aboriginal </a:t>
            </a:r>
            <a:r>
              <a:rPr lang="en-AU" sz="2000" i="1" dirty="0"/>
              <a:t>and Torres Strait Islander people</a:t>
            </a:r>
          </a:p>
          <a:p>
            <a:r>
              <a:rPr lang="en-AU" sz="2000" i="1" dirty="0" smtClean="0"/>
              <a:t>prisoners </a:t>
            </a:r>
            <a:r>
              <a:rPr lang="en-AU" sz="2000" i="1" dirty="0"/>
              <a:t>and those in juvenile justice and immigration detention</a:t>
            </a:r>
          </a:p>
          <a:p>
            <a:r>
              <a:rPr lang="en-AU" sz="2000" i="1" dirty="0" smtClean="0"/>
              <a:t>people </a:t>
            </a:r>
            <a:r>
              <a:rPr lang="en-AU" sz="2000" i="1" dirty="0"/>
              <a:t>with an intellectual disability</a:t>
            </a:r>
          </a:p>
          <a:p>
            <a:r>
              <a:rPr lang="en-AU" sz="2000" i="1" dirty="0" smtClean="0"/>
              <a:t>people </a:t>
            </a:r>
            <a:r>
              <a:rPr lang="en-AU" sz="2000" i="1" dirty="0"/>
              <a:t>with mental health issues</a:t>
            </a:r>
          </a:p>
          <a:p>
            <a:r>
              <a:rPr lang="en-AU" sz="2000" i="1" dirty="0" smtClean="0"/>
              <a:t>people </a:t>
            </a:r>
            <a:r>
              <a:rPr lang="en-AU" sz="2000" i="1" dirty="0"/>
              <a:t>from culturally and linguistically diverse backgrounds</a:t>
            </a:r>
          </a:p>
          <a:p>
            <a:r>
              <a:rPr lang="en-AU" sz="2000" i="1" dirty="0" smtClean="0"/>
              <a:t>young people</a:t>
            </a:r>
            <a:endParaRPr lang="en-AU" sz="2000" i="1" dirty="0"/>
          </a:p>
          <a:p>
            <a:pPr marL="0" lvl="0" indent="0">
              <a:spcBef>
                <a:spcPts val="600"/>
              </a:spcBef>
              <a:spcAft>
                <a:spcPts val="600"/>
              </a:spcAft>
              <a:buNone/>
            </a:pPr>
            <a:endParaRPr lang="en-AU"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196175" y="6629052"/>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362680" y="6242184"/>
            <a:ext cx="1722755" cy="1714500"/>
          </a:xfrm>
          <a:prstGeom prst="rect">
            <a:avLst/>
          </a:prstGeom>
        </p:spPr>
      </p:pic>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4189249" y="-2844060"/>
            <a:ext cx="765503" cy="9144000"/>
          </a:xfrm>
          <a:prstGeom prst="rect">
            <a:avLst/>
          </a:prstGeom>
          <a:noFill/>
          <a:ln>
            <a:noFill/>
          </a:ln>
        </p:spPr>
      </p:pic>
    </p:spTree>
    <p:extLst>
      <p:ext uri="{BB962C8B-B14F-4D97-AF65-F5344CB8AC3E}">
        <p14:creationId xmlns:p14="http://schemas.microsoft.com/office/powerpoint/2010/main" val="1963802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sp>
        <p:nvSpPr>
          <p:cNvPr id="9" name="Text Box 10"/>
          <p:cNvSpPr txBox="1"/>
          <p:nvPr/>
        </p:nvSpPr>
        <p:spPr>
          <a:xfrm>
            <a:off x="0" y="0"/>
            <a:ext cx="9144000"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457200" y="274638"/>
            <a:ext cx="6683605" cy="920656"/>
          </a:xfrm>
        </p:spPr>
        <p:txBody>
          <a:bodyPr>
            <a:normAutofit/>
          </a:bodyPr>
          <a:lstStyle/>
          <a:p>
            <a:r>
              <a:rPr lang="en-US" sz="3600" b="1" dirty="0">
                <a:solidFill>
                  <a:schemeClr val="bg1"/>
                </a:solidFill>
                <a:cs typeface="Arial"/>
              </a:rPr>
              <a:t>k</a:t>
            </a:r>
            <a:r>
              <a:rPr lang="en-US" sz="3600" b="1" dirty="0" smtClean="0">
                <a:solidFill>
                  <a:schemeClr val="bg1"/>
                </a:solidFill>
                <a:cs typeface="Arial"/>
              </a:rPr>
              <a:t>nowmore legal advisory service</a:t>
            </a:r>
            <a:endParaRPr lang="en-US" sz="3600" b="1" dirty="0">
              <a:solidFill>
                <a:schemeClr val="bg1"/>
              </a:solidFill>
              <a:cs typeface="Arial"/>
            </a:endParaRP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sp>
        <p:nvSpPr>
          <p:cNvPr id="3" name="Content Placeholder 2"/>
          <p:cNvSpPr>
            <a:spLocks noGrp="1"/>
          </p:cNvSpPr>
          <p:nvPr>
            <p:ph idx="1"/>
          </p:nvPr>
        </p:nvSpPr>
        <p:spPr>
          <a:xfrm>
            <a:off x="577002" y="2414691"/>
            <a:ext cx="8229600" cy="3759896"/>
          </a:xfrm>
        </p:spPr>
        <p:txBody>
          <a:bodyPr>
            <a:normAutofit/>
          </a:bodyPr>
          <a:lstStyle/>
          <a:p>
            <a:pPr lvl="0">
              <a:spcBef>
                <a:spcPts val="600"/>
              </a:spcBef>
              <a:spcAft>
                <a:spcPts val="600"/>
              </a:spcAft>
              <a:buFont typeface="Wingdings" panose="05000000000000000000" pitchFamily="2" charset="2"/>
              <a:buChar char="§"/>
            </a:pPr>
            <a:r>
              <a:rPr lang="en-AU" sz="2400" b="1" dirty="0">
                <a:solidFill>
                  <a:prstClr val="black"/>
                </a:solidFill>
                <a:ea typeface="Verdana" panose="020B0604030504040204" pitchFamily="34" charset="0"/>
                <a:cs typeface="Verdana" panose="020B0604030504040204" pitchFamily="34" charset="0"/>
              </a:rPr>
              <a:t>k</a:t>
            </a:r>
            <a:r>
              <a:rPr lang="en-AU" sz="2400" b="1" dirty="0" smtClean="0">
                <a:solidFill>
                  <a:prstClr val="black"/>
                </a:solidFill>
                <a:ea typeface="Verdana" panose="020B0604030504040204" pitchFamily="34" charset="0"/>
                <a:cs typeface="Verdana" panose="020B0604030504040204" pitchFamily="34" charset="0"/>
              </a:rPr>
              <a:t>nowmore</a:t>
            </a:r>
            <a:r>
              <a:rPr lang="en-AU" sz="2400" dirty="0" smtClean="0">
                <a:solidFill>
                  <a:prstClr val="black"/>
                </a:solidFill>
                <a:ea typeface="Verdana" panose="020B0604030504040204" pitchFamily="34" charset="0"/>
                <a:cs typeface="Verdana" panose="020B0604030504040204" pitchFamily="34" charset="0"/>
              </a:rPr>
              <a:t> has an integrated, multi-disciplinary approach to service delivery</a:t>
            </a:r>
          </a:p>
          <a:p>
            <a:pPr lvl="0">
              <a:spcBef>
                <a:spcPts val="600"/>
              </a:spcBef>
              <a:spcAft>
                <a:spcPts val="600"/>
              </a:spcAft>
              <a:buFont typeface="Wingdings" panose="05000000000000000000" pitchFamily="2" charset="2"/>
              <a:buChar char="§"/>
            </a:pPr>
            <a:r>
              <a:rPr lang="en-AU" sz="2400" dirty="0" smtClean="0">
                <a:solidFill>
                  <a:prstClr val="black"/>
                </a:solidFill>
                <a:ea typeface="Verdana" panose="020B0604030504040204" pitchFamily="34" charset="0"/>
                <a:cs typeface="Verdana" panose="020B0604030504040204" pitchFamily="34" charset="0"/>
              </a:rPr>
              <a:t>Trauma-informed, client-centred and culturally safe framework is seen as key to supporting a vulnerable client group, with complex needs</a:t>
            </a:r>
          </a:p>
          <a:p>
            <a:pPr lvl="0">
              <a:spcBef>
                <a:spcPts val="600"/>
              </a:spcBef>
              <a:spcAft>
                <a:spcPts val="600"/>
              </a:spcAft>
              <a:buFont typeface="Wingdings" panose="05000000000000000000" pitchFamily="2" charset="2"/>
              <a:buChar char="§"/>
            </a:pPr>
            <a:r>
              <a:rPr lang="en-AU" sz="2400" dirty="0" smtClean="0">
                <a:solidFill>
                  <a:prstClr val="black"/>
                </a:solidFill>
                <a:ea typeface="Verdana" panose="020B0604030504040204" pitchFamily="34" charset="0"/>
                <a:cs typeface="Verdana" panose="020B0604030504040204" pitchFamily="34" charset="0"/>
              </a:rPr>
              <a:t>We adopt the principles of trauma-informed practice, applying to both clients and staff: </a:t>
            </a:r>
            <a:r>
              <a:rPr lang="en-AU" sz="2400" b="1" dirty="0" smtClean="0">
                <a:solidFill>
                  <a:prstClr val="black"/>
                </a:solidFill>
                <a:ea typeface="Verdana" panose="020B0604030504040204" pitchFamily="34" charset="0"/>
                <a:cs typeface="Verdana" panose="020B0604030504040204" pitchFamily="34" charset="0"/>
              </a:rPr>
              <a:t>Safety, Trustworthiness, Choice, Collaboration </a:t>
            </a:r>
            <a:r>
              <a:rPr lang="en-AU" sz="2400" dirty="0" smtClean="0">
                <a:solidFill>
                  <a:prstClr val="black"/>
                </a:solidFill>
                <a:ea typeface="Verdana" panose="020B0604030504040204" pitchFamily="34" charset="0"/>
                <a:cs typeface="Verdana" panose="020B0604030504040204" pitchFamily="34" charset="0"/>
              </a:rPr>
              <a:t>and </a:t>
            </a:r>
            <a:r>
              <a:rPr lang="en-AU" sz="2400" b="1" dirty="0" smtClean="0">
                <a:solidFill>
                  <a:prstClr val="black"/>
                </a:solidFill>
                <a:ea typeface="Verdana" panose="020B0604030504040204" pitchFamily="34" charset="0"/>
                <a:cs typeface="Verdana" panose="020B0604030504040204" pitchFamily="34" charset="0"/>
              </a:rPr>
              <a:t>Empowerment</a:t>
            </a:r>
            <a:endParaRPr lang="en-AU" sz="2400" b="1" dirty="0">
              <a:solidFill>
                <a:prstClr val="black"/>
              </a:solidFill>
              <a:ea typeface="Verdana" panose="020B0604030504040204" pitchFamily="34" charset="0"/>
              <a:cs typeface="Verdana" panose="020B0604030504040204" pitchFamily="34" charset="0"/>
            </a:endParaRPr>
          </a:p>
        </p:txBody>
      </p:sp>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196175" y="6629052"/>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362680" y="6242184"/>
            <a:ext cx="1722755" cy="1714500"/>
          </a:xfrm>
          <a:prstGeom prst="rect">
            <a:avLst/>
          </a:prstGeom>
        </p:spPr>
      </p:pic>
      <p:pic>
        <p:nvPicPr>
          <p:cNvPr id="10" name="Picture 9"/>
          <p:cNvPicPr/>
          <p:nvPr/>
        </p:nvPicPr>
        <p:blipFill rotWithShape="1">
          <a:blip r:embed="rId4"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4189249" y="-2844060"/>
            <a:ext cx="765503" cy="9144000"/>
          </a:xfrm>
          <a:prstGeom prst="rect">
            <a:avLst/>
          </a:prstGeom>
          <a:noFill/>
          <a:ln>
            <a:noFill/>
          </a:ln>
        </p:spPr>
      </p:pic>
    </p:spTree>
    <p:extLst>
      <p:ext uri="{BB962C8B-B14F-4D97-AF65-F5344CB8AC3E}">
        <p14:creationId xmlns:p14="http://schemas.microsoft.com/office/powerpoint/2010/main" val="370786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7140805" y="5542353"/>
            <a:ext cx="1722755" cy="1714500"/>
          </a:xfrm>
          <a:prstGeom prst="rect">
            <a:avLst/>
          </a:prstGeom>
        </p:spPr>
      </p:pic>
      <p:sp>
        <p:nvSpPr>
          <p:cNvPr id="9" name="Text Box 10"/>
          <p:cNvSpPr txBox="1"/>
          <p:nvPr/>
        </p:nvSpPr>
        <p:spPr>
          <a:xfrm>
            <a:off x="0" y="0"/>
            <a:ext cx="9144000" cy="1417638"/>
          </a:xfrm>
          <a:prstGeom prst="rect">
            <a:avLst/>
          </a:prstGeom>
          <a:solidFill>
            <a:srgbClr val="5373B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3600">
                <a:solidFill>
                  <a:schemeClr val="bg1"/>
                </a:solidFill>
                <a:effectLst/>
                <a:latin typeface="Arial"/>
                <a:ea typeface="ＭＳ 明朝"/>
                <a:cs typeface="Times New Roman"/>
              </a:rPr>
              <a:t> </a:t>
            </a:r>
            <a:endParaRPr lang="en-AU" sz="1200">
              <a:solidFill>
                <a:schemeClr val="bg1"/>
              </a:solidFill>
              <a:effectLst/>
              <a:ea typeface="ＭＳ 明朝"/>
              <a:cs typeface="Times New Roman"/>
            </a:endParaRPr>
          </a:p>
        </p:txBody>
      </p:sp>
      <p:sp>
        <p:nvSpPr>
          <p:cNvPr id="2" name="Title 1"/>
          <p:cNvSpPr>
            <a:spLocks noGrp="1"/>
          </p:cNvSpPr>
          <p:nvPr>
            <p:ph type="title"/>
          </p:nvPr>
        </p:nvSpPr>
        <p:spPr>
          <a:xfrm>
            <a:off x="457200" y="274638"/>
            <a:ext cx="6683605" cy="920656"/>
          </a:xfrm>
        </p:spPr>
        <p:txBody>
          <a:bodyPr>
            <a:normAutofit/>
          </a:bodyPr>
          <a:lstStyle/>
          <a:p>
            <a:r>
              <a:rPr lang="en-US" sz="3600" b="1" dirty="0">
                <a:solidFill>
                  <a:schemeClr val="bg1"/>
                </a:solidFill>
                <a:cs typeface="Arial"/>
              </a:rPr>
              <a:t>k</a:t>
            </a:r>
            <a:r>
              <a:rPr lang="en-US" sz="3600" b="1" dirty="0" smtClean="0">
                <a:solidFill>
                  <a:schemeClr val="bg1"/>
                </a:solidFill>
                <a:cs typeface="Arial"/>
              </a:rPr>
              <a:t>nowmore legal advisory service</a:t>
            </a:r>
            <a:endParaRPr lang="en-US" sz="3600" b="1" dirty="0">
              <a:solidFill>
                <a:schemeClr val="bg1"/>
              </a:solidFill>
              <a:cs typeface="Arial"/>
            </a:endParaRPr>
          </a:p>
        </p:txBody>
      </p:sp>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5569180" y="5054038"/>
            <a:ext cx="1722755" cy="1714500"/>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89423" y="2414588"/>
            <a:ext cx="5203280" cy="3760787"/>
          </a:xfr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196175" y="6629052"/>
            <a:ext cx="1722755" cy="1714500"/>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362680" y="6242184"/>
            <a:ext cx="1722755" cy="1714500"/>
          </a:xfrm>
          <a:prstGeom prst="rect">
            <a:avLst/>
          </a:prstGeom>
        </p:spPr>
      </p:pic>
      <p:pic>
        <p:nvPicPr>
          <p:cNvPr id="10" name="Picture 9"/>
          <p:cNvPicPr/>
          <p:nvPr/>
        </p:nvPicPr>
        <p:blipFill rotWithShape="1">
          <a:blip r:embed="rId5" cstate="email">
            <a:extLst>
              <a:ext uri="{28A0092B-C50C-407E-A947-70E740481C1C}">
                <a14:useLocalDpi xmlns:a14="http://schemas.microsoft.com/office/drawing/2010/main"/>
              </a:ext>
            </a:extLst>
          </a:blip>
          <a:srcRect t="-1" b="-1113"/>
          <a:stretch/>
        </p:blipFill>
        <p:spPr bwMode="auto">
          <a:xfrm>
            <a:off x="7411497" y="78205"/>
            <a:ext cx="1657798" cy="1249787"/>
          </a:xfrm>
          <a:prstGeom prst="rect">
            <a:avLst/>
          </a:prstGeom>
          <a:ln>
            <a:noFill/>
          </a:ln>
          <a:extLst>
            <a:ext uri="{53640926-AAD7-44d8-BBD7-CCE9431645EC}">
              <a14:shadowObscured xmlns:a14="http://schemas.microsoft.com/office/drawing/2010/main" xmlns=""/>
            </a:ext>
          </a:extLst>
        </p:spPr>
      </p:pic>
      <p:pic>
        <p:nvPicPr>
          <p:cNvPr id="11" name="Picture 10"/>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39083" r="40254"/>
          <a:stretch/>
        </p:blipFill>
        <p:spPr bwMode="auto">
          <a:xfrm rot="16200000">
            <a:off x="4189249" y="-2844060"/>
            <a:ext cx="765503" cy="9144000"/>
          </a:xfrm>
          <a:prstGeom prst="rect">
            <a:avLst/>
          </a:prstGeom>
          <a:noFill/>
          <a:ln>
            <a:noFill/>
          </a:ln>
        </p:spPr>
      </p:pic>
    </p:spTree>
    <p:extLst>
      <p:ext uri="{BB962C8B-B14F-4D97-AF65-F5344CB8AC3E}">
        <p14:creationId xmlns:p14="http://schemas.microsoft.com/office/powerpoint/2010/main" val="3830950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30715.KnowMore.Power Point. TEMPLATE" id="{CD9CB6BF-55F1-49BC-9D9A-C41B347B8ADD}" vid="{5E29D4CD-F518-4599-AEEB-E44AB28C34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130715.KnowMore.Power Point.TEMPLATE</Template>
  <TotalTime>1966</TotalTime>
  <Words>1182</Words>
  <Application>Microsoft Office PowerPoint</Application>
  <PresentationFormat>On-screen Show (4:3)</PresentationFormat>
  <Paragraphs>213</Paragraphs>
  <Slides>25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明朝</vt:lpstr>
      <vt:lpstr>Arial</vt:lpstr>
      <vt:lpstr>Calibri</vt:lpstr>
      <vt:lpstr>Courier New</vt:lpstr>
      <vt:lpstr>Times New Roman</vt:lpstr>
      <vt:lpstr>Verdana</vt:lpstr>
      <vt:lpstr>Wingdings</vt:lpstr>
      <vt:lpstr>Office Theme</vt:lpstr>
      <vt:lpstr> Culturally safe and secure legal services </vt:lpstr>
      <vt:lpstr>Acknowledgment of country</vt:lpstr>
      <vt:lpstr>Seminar Outline</vt:lpstr>
      <vt:lpstr>Context</vt:lpstr>
      <vt:lpstr>knowmore legal advisory service</vt:lpstr>
      <vt:lpstr>knowmore legal advisory service</vt:lpstr>
      <vt:lpstr>knowmore legal advisory service</vt:lpstr>
      <vt:lpstr>knowmore legal advisory service</vt:lpstr>
      <vt:lpstr>knowmore legal advisory service</vt:lpstr>
      <vt:lpstr>Culturally safe and secure services</vt:lpstr>
      <vt:lpstr>Culturally safe and secure services</vt:lpstr>
      <vt:lpstr>Culturally secure services – what did we do?</vt:lpstr>
      <vt:lpstr>PowerPoint Presentation</vt:lpstr>
      <vt:lpstr>knowmore’s cultural care plan </vt:lpstr>
      <vt:lpstr>Culturally secure services – what did we do? (cont.)</vt:lpstr>
      <vt:lpstr>PowerPoint Presentation</vt:lpstr>
      <vt:lpstr>knowmore’s engagement team</vt:lpstr>
      <vt:lpstr>knowmore’s engagement team</vt:lpstr>
      <vt:lpstr>knowmore’s engagement team</vt:lpstr>
      <vt:lpstr>Engagement principles</vt:lpstr>
      <vt:lpstr>Outreach planning</vt:lpstr>
      <vt:lpstr>Community Engagement</vt:lpstr>
      <vt:lpstr>Outreach</vt:lpstr>
      <vt:lpstr>More reading</vt:lpstr>
      <vt:lpstr>Where we are and  how to contact us?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Commission into Institutional Responses to Child Sexual Abuse  and Knowmore – legal advisory service</dc:title>
  <dc:creator>Karen Mifsud</dc:creator>
  <cp:lastModifiedBy>Warren Strange</cp:lastModifiedBy>
  <cp:revision>167</cp:revision>
  <cp:lastPrinted>2016-11-14T05:05:49Z</cp:lastPrinted>
  <dcterms:created xsi:type="dcterms:W3CDTF">2013-08-22T01:50:24Z</dcterms:created>
  <dcterms:modified xsi:type="dcterms:W3CDTF">2016-11-14T05:10:39Z</dcterms:modified>
</cp:coreProperties>
</file>