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9" r:id="rId2"/>
    <p:sldId id="256" r:id="rId3"/>
    <p:sldId id="260" r:id="rId4"/>
    <p:sldId id="270" r:id="rId5"/>
    <p:sldId id="271" r:id="rId6"/>
    <p:sldId id="261" r:id="rId7"/>
    <p:sldId id="262" r:id="rId8"/>
    <p:sldId id="264" r:id="rId9"/>
    <p:sldId id="266" r:id="rId10"/>
    <p:sldId id="263" r:id="rId11"/>
    <p:sldId id="267" r:id="rId12"/>
    <p:sldId id="257" r:id="rId13"/>
    <p:sldId id="268" r:id="rId14"/>
    <p:sldId id="269" r:id="rId15"/>
    <p:sldId id="265" r:id="rId16"/>
    <p:sldId id="272" r:id="rId17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A51C2-89D6-3E40-9A04-678A5AF98824}" type="datetimeFigureOut">
              <a:rPr lang="en-GB" smtClean="0"/>
              <a:pPr/>
              <a:t>11/2/16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ADA9F-20E2-2B42-ADE8-A2813C0E500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Exciting World of Contraventions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Jennifer McArdle – Barrister</a:t>
            </a:r>
          </a:p>
          <a:p>
            <a:r>
              <a:rPr lang="en-GB" dirty="0" smtClean="0"/>
              <a:t>Amy Honan – Senior Associate  </a:t>
            </a:r>
          </a:p>
          <a:p>
            <a:pPr lvl="2"/>
            <a:r>
              <a:rPr lang="en-GB" dirty="0" smtClean="0"/>
              <a:t>Michael Lynch Family Lawyers</a:t>
            </a:r>
          </a:p>
          <a:p>
            <a:pPr lvl="2"/>
            <a:endParaRPr lang="en-GB" dirty="0" smtClean="0"/>
          </a:p>
          <a:p>
            <a:pPr lvl="2">
              <a:buNone/>
            </a:pPr>
            <a:endParaRPr lang="en-GB" dirty="0" smtClean="0"/>
          </a:p>
          <a:p>
            <a:pPr lvl="2"/>
            <a:endParaRPr lang="en-GB" dirty="0" smtClean="0"/>
          </a:p>
          <a:p>
            <a:pPr lvl="2" algn="r"/>
            <a:r>
              <a:rPr lang="en-GB" dirty="0" smtClean="0"/>
              <a:t>Nov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Reading the Application or</a:t>
            </a:r>
            <a:br>
              <a:rPr lang="en-GB" dirty="0" smtClean="0"/>
            </a:br>
            <a:r>
              <a:rPr lang="en-GB" dirty="0" smtClean="0"/>
              <a:t>Drafting the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Read the Order and Application</a:t>
            </a:r>
          </a:p>
          <a:p>
            <a:r>
              <a:rPr lang="en-GB" dirty="0" smtClean="0"/>
              <a:t>What is the alleged contravention?</a:t>
            </a:r>
          </a:p>
          <a:p>
            <a:r>
              <a:rPr lang="en-GB" dirty="0" smtClean="0"/>
              <a:t>Be specific – this is an exact process</a:t>
            </a:r>
          </a:p>
          <a:p>
            <a:r>
              <a:rPr lang="en-GB" dirty="0" smtClean="0"/>
              <a:t>Standard of Proof – Balance of Probabilities/Beyond reasonable doubt </a:t>
            </a:r>
          </a:p>
          <a:p>
            <a:pPr lvl="1"/>
            <a:r>
              <a:rPr lang="en-GB" dirty="0" smtClean="0"/>
              <a:t>To the finding of a contravention.</a:t>
            </a:r>
          </a:p>
          <a:p>
            <a:pPr lvl="1"/>
            <a:r>
              <a:rPr lang="en-GB" dirty="0" smtClean="0"/>
              <a:t>To the finding of reasonable excuse.</a:t>
            </a:r>
          </a:p>
          <a:p>
            <a:pPr lvl="1"/>
            <a:r>
              <a:rPr lang="en-GB" dirty="0" smtClean="0"/>
              <a:t>Return to your instructions – are they clear enough?</a:t>
            </a:r>
          </a:p>
          <a:p>
            <a:pPr lvl="2"/>
            <a:r>
              <a:rPr lang="en-GB" dirty="0" smtClean="0"/>
              <a:t>Hunter &amp; Morrison 2014 – Tree J</a:t>
            </a:r>
          </a:p>
          <a:p>
            <a:pPr lvl="2"/>
            <a:r>
              <a:rPr lang="en-GB" dirty="0" smtClean="0"/>
              <a:t>Stubbs &amp; Stubbs 2013 – </a:t>
            </a:r>
            <a:r>
              <a:rPr lang="en-GB" dirty="0" err="1" smtClean="0"/>
              <a:t>Dawe</a:t>
            </a:r>
            <a:r>
              <a:rPr lang="en-GB" dirty="0" smtClean="0"/>
              <a:t>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Procedures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sure you and the client understand what is going to happen at Court</a:t>
            </a:r>
          </a:p>
          <a:p>
            <a:pPr lvl="1"/>
            <a:r>
              <a:rPr lang="en-GB" dirty="0" smtClean="0"/>
              <a:t>Strictly by the book</a:t>
            </a:r>
          </a:p>
          <a:p>
            <a:pPr lvl="2"/>
            <a:r>
              <a:rPr lang="en-GB" dirty="0" err="1" smtClean="0"/>
              <a:t>FCCRules</a:t>
            </a:r>
            <a:r>
              <a:rPr lang="en-GB" dirty="0" smtClean="0"/>
              <a:t>  -Part25B  </a:t>
            </a:r>
            <a:r>
              <a:rPr lang="en-GB" dirty="0" err="1" smtClean="0"/>
              <a:t>Dvn</a:t>
            </a:r>
            <a:r>
              <a:rPr lang="en-GB" dirty="0" smtClean="0"/>
              <a:t> 25B.1  </a:t>
            </a:r>
          </a:p>
          <a:p>
            <a:pPr lvl="1">
              <a:buNone/>
            </a:pPr>
            <a:r>
              <a:rPr lang="en-GB" dirty="0" smtClean="0"/>
              <a:t>		Rule 25B.04 Procedure</a:t>
            </a:r>
          </a:p>
          <a:p>
            <a:pPr lvl="2"/>
            <a:r>
              <a:rPr lang="en-GB" dirty="0" err="1" smtClean="0"/>
              <a:t>FLRules</a:t>
            </a:r>
            <a:r>
              <a:rPr lang="en-GB" dirty="0" smtClean="0"/>
              <a:t> – Part 21.1  </a:t>
            </a:r>
          </a:p>
          <a:p>
            <a:pPr lvl="1">
              <a:buNone/>
            </a:pPr>
            <a:r>
              <a:rPr lang="en-GB" dirty="0" smtClean="0"/>
              <a:t>		Rule 21.08  Procedure</a:t>
            </a:r>
          </a:p>
          <a:p>
            <a:pPr lvl="1"/>
            <a:r>
              <a:rPr lang="en-GB" dirty="0" smtClean="0"/>
              <a:t>Know your Judge</a:t>
            </a:r>
          </a:p>
          <a:p>
            <a:pPr lvl="1"/>
            <a:r>
              <a:rPr lang="en-GB" dirty="0" smtClean="0"/>
              <a:t>Options for negotiation</a:t>
            </a:r>
          </a:p>
          <a:p>
            <a:pPr lvl="1">
              <a:buNone/>
            </a:pPr>
            <a:r>
              <a:rPr lang="en-GB" dirty="0" smtClean="0"/>
              <a:t>Jets &amp; Maker [2010] </a:t>
            </a:r>
            <a:r>
              <a:rPr lang="en-GB" dirty="0" err="1" smtClean="0"/>
              <a:t>FamCAFC</a:t>
            </a:r>
            <a:r>
              <a:rPr lang="en-GB" dirty="0" smtClean="0"/>
              <a:t> 55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319" y="2522685"/>
            <a:ext cx="2770481" cy="353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Judgement 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69" y="2753888"/>
            <a:ext cx="4967510" cy="392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the Court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Section 70NBA – vary the parenting orders</a:t>
            </a:r>
          </a:p>
          <a:p>
            <a:r>
              <a:rPr lang="en-GB" dirty="0" smtClean="0"/>
              <a:t>Section 70NBD – make up time</a:t>
            </a:r>
          </a:p>
          <a:p>
            <a:r>
              <a:rPr lang="en-GB" dirty="0" smtClean="0"/>
              <a:t>No reasonable excuse (less serious contravention)</a:t>
            </a:r>
          </a:p>
          <a:p>
            <a:pPr lvl="1"/>
            <a:r>
              <a:rPr lang="en-GB" dirty="0" smtClean="0"/>
              <a:t>No previous or not adjourned</a:t>
            </a:r>
          </a:p>
          <a:p>
            <a:pPr lvl="1"/>
            <a:r>
              <a:rPr lang="en-GB" dirty="0" smtClean="0"/>
              <a:t>Or if so,  more appropriate to deal with it this way, S70NEB options include</a:t>
            </a:r>
          </a:p>
          <a:p>
            <a:pPr lvl="2"/>
            <a:r>
              <a:rPr lang="en-GB" dirty="0" smtClean="0"/>
              <a:t>Post separation parenting program</a:t>
            </a:r>
          </a:p>
          <a:p>
            <a:pPr lvl="2"/>
            <a:r>
              <a:rPr lang="en-GB" dirty="0" smtClean="0"/>
              <a:t>Compensate for time and expenses</a:t>
            </a:r>
          </a:p>
          <a:p>
            <a:pPr lvl="2"/>
            <a:r>
              <a:rPr lang="en-GB" dirty="0" smtClean="0"/>
              <a:t>Adjourn to allow for parenting orders</a:t>
            </a:r>
          </a:p>
          <a:p>
            <a:pPr lvl="2"/>
            <a:r>
              <a:rPr lang="en-GB" dirty="0" smtClean="0"/>
              <a:t>Bond</a:t>
            </a:r>
          </a:p>
          <a:p>
            <a:pPr lvl="2"/>
            <a:r>
              <a:rPr lang="en-GB" dirty="0" smtClean="0"/>
              <a:t>costs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704088"/>
            <a:ext cx="1498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the Court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 reasonable excuse (more serious contravention)</a:t>
            </a:r>
          </a:p>
          <a:p>
            <a:pPr lvl="1"/>
            <a:r>
              <a:rPr lang="en-GB" dirty="0" smtClean="0"/>
              <a:t>If no previous or adjourned  and ‘serious disregard of obligations</a:t>
            </a:r>
          </a:p>
          <a:p>
            <a:pPr lvl="1"/>
            <a:r>
              <a:rPr lang="en-GB" dirty="0" smtClean="0"/>
              <a:t>Or previous</a:t>
            </a:r>
          </a:p>
          <a:p>
            <a:pPr lvl="1"/>
            <a:r>
              <a:rPr lang="en-GB" dirty="0" smtClean="0"/>
              <a:t>If not satisfied would be more appropriate to deal with as less serious.</a:t>
            </a:r>
          </a:p>
          <a:p>
            <a:pPr lvl="1"/>
            <a:r>
              <a:rPr lang="en-GB" dirty="0" smtClean="0"/>
              <a:t>S70NFB options include:</a:t>
            </a:r>
          </a:p>
          <a:p>
            <a:pPr lvl="2"/>
            <a:r>
              <a:rPr lang="en-GB" dirty="0" smtClean="0"/>
              <a:t>Community service</a:t>
            </a:r>
          </a:p>
          <a:p>
            <a:pPr lvl="2"/>
            <a:r>
              <a:rPr lang="en-GB" dirty="0" smtClean="0"/>
              <a:t>Bond or fine or imprisonment</a:t>
            </a:r>
          </a:p>
          <a:p>
            <a:pPr lvl="2"/>
            <a:r>
              <a:rPr lang="en-GB" dirty="0" smtClean="0"/>
              <a:t>Make up time and expenses</a:t>
            </a:r>
          </a:p>
          <a:p>
            <a:pPr lvl="2"/>
            <a:r>
              <a:rPr lang="en-GB" dirty="0" smtClean="0"/>
              <a:t>Costs – must unless BI or other order most appropriate.</a:t>
            </a:r>
          </a:p>
          <a:p>
            <a:pPr lvl="2">
              <a:buNone/>
            </a:pPr>
            <a:endParaRPr lang="en-GB" dirty="0" smtClean="0"/>
          </a:p>
          <a:p>
            <a:pPr lvl="2">
              <a:buNone/>
            </a:pPr>
            <a:r>
              <a:rPr lang="en-GB" dirty="0" smtClean="0"/>
              <a:t>Collins &amp; Ricardo 2016 – </a:t>
            </a:r>
            <a:r>
              <a:rPr lang="en-GB" dirty="0" err="1" smtClean="0"/>
              <a:t>Loughnan</a:t>
            </a:r>
            <a:r>
              <a:rPr lang="en-GB" dirty="0" smtClean="0"/>
              <a:t> J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19" y="3618407"/>
            <a:ext cx="1905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 to ask?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Can a contravention be proved?</a:t>
            </a:r>
          </a:p>
          <a:p>
            <a:r>
              <a:rPr lang="en-GB" dirty="0" smtClean="0"/>
              <a:t>What information that could be regarded as a reasonable excuse do we have?</a:t>
            </a:r>
          </a:p>
          <a:p>
            <a:r>
              <a:rPr lang="en-GB" dirty="0" smtClean="0"/>
              <a:t>Before it goes any further – can I generate options for resolution?</a:t>
            </a:r>
          </a:p>
          <a:p>
            <a:r>
              <a:rPr lang="en-GB" dirty="0" smtClean="0"/>
              <a:t>Should there really be an application to vary the parenting orders</a:t>
            </a:r>
          </a:p>
          <a:p>
            <a:pPr lvl="1"/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Rice &amp; </a:t>
            </a:r>
            <a:r>
              <a:rPr lang="en-GB" dirty="0" err="1" smtClean="0"/>
              <a:t>Asplund</a:t>
            </a:r>
            <a:endParaRPr lang="en-GB" dirty="0" smtClean="0"/>
          </a:p>
          <a:p>
            <a:pPr lvl="1"/>
            <a:r>
              <a:rPr lang="en-GB" dirty="0" smtClean="0"/>
              <a:t>Mediation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3206685"/>
          </a:xfrm>
        </p:spPr>
        <p:txBody>
          <a:bodyPr/>
          <a:lstStyle/>
          <a:p>
            <a:pPr algn="ctr"/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65" y="619847"/>
            <a:ext cx="8186035" cy="5518148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en-GB" dirty="0" smtClean="0"/>
              <a:t>Contravention Applications 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 the unbelievable can and does happen 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Our advice – don’t go there unless there is no other option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 VII  </a:t>
            </a:r>
          </a:p>
          <a:p>
            <a:r>
              <a:rPr lang="en-GB" dirty="0" smtClean="0"/>
              <a:t>Div 13A – Consequences of failure to comply with orders, and other obligations, that affect children</a:t>
            </a:r>
          </a:p>
          <a:p>
            <a:endParaRPr lang="en-GB" dirty="0" smtClean="0"/>
          </a:p>
          <a:p>
            <a:r>
              <a:rPr lang="en-GB" dirty="0" smtClean="0"/>
              <a:t>Initial Aspects:</a:t>
            </a:r>
          </a:p>
          <a:p>
            <a:pPr lvl="1"/>
            <a:r>
              <a:rPr lang="en-GB" dirty="0" smtClean="0"/>
              <a:t>Contravened an order ? (Section 70NAC)</a:t>
            </a:r>
          </a:p>
          <a:p>
            <a:pPr lvl="1"/>
            <a:r>
              <a:rPr lang="en-GB" dirty="0" smtClean="0"/>
              <a:t>Reasonable excuse ? (section 70NAE)</a:t>
            </a:r>
          </a:p>
          <a:p>
            <a:pPr lvl="1"/>
            <a:r>
              <a:rPr lang="en-GB" dirty="0" smtClean="0"/>
              <a:t>Standard of Proof  (Section 70NAF)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Drafting the orders in the first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</a:p>
          <a:p>
            <a:pPr lvl="1"/>
            <a:r>
              <a:rPr lang="en-GB" dirty="0" smtClean="0"/>
              <a:t>if the resident parent is unable to care for the child for </a:t>
            </a:r>
            <a:r>
              <a:rPr lang="en-GB" u="sng" dirty="0" smtClean="0"/>
              <a:t>any significant amount of time </a:t>
            </a:r>
            <a:r>
              <a:rPr lang="en-GB" dirty="0" smtClean="0"/>
              <a:t>then the non-resident parent will be given the first opportunity to care for the child.” </a:t>
            </a:r>
          </a:p>
          <a:p>
            <a:pPr lvl="1"/>
            <a:r>
              <a:rPr lang="en-GB" dirty="0" smtClean="0"/>
              <a:t>the child will communicate with the non-resident parent at </a:t>
            </a:r>
            <a:r>
              <a:rPr lang="en-GB" u="sng" dirty="0" smtClean="0"/>
              <a:t>all reasonable times </a:t>
            </a:r>
            <a:r>
              <a:rPr lang="en-GB" dirty="0" smtClean="0"/>
              <a:t>by telephone and both parents will </a:t>
            </a:r>
            <a:r>
              <a:rPr lang="en-GB" u="sng" dirty="0" smtClean="0"/>
              <a:t>facilitate</a:t>
            </a:r>
            <a:r>
              <a:rPr lang="en-GB" dirty="0" smtClean="0"/>
              <a:t> this communication.”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Drafting the orders in the first place…..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Saville</a:t>
            </a:r>
            <a:r>
              <a:rPr lang="en-GB" dirty="0" smtClean="0"/>
              <a:t> and </a:t>
            </a:r>
            <a:r>
              <a:rPr lang="en-GB" dirty="0" err="1" smtClean="0"/>
              <a:t>Saville</a:t>
            </a:r>
            <a:r>
              <a:rPr lang="en-GB" dirty="0" smtClean="0"/>
              <a:t> – 2013  Judge </a:t>
            </a:r>
            <a:r>
              <a:rPr lang="en-GB" dirty="0" err="1" smtClean="0"/>
              <a:t>Altobelli</a:t>
            </a:r>
            <a:endParaRPr lang="en-GB" dirty="0" smtClean="0"/>
          </a:p>
          <a:p>
            <a:r>
              <a:rPr lang="en-GB" dirty="0" err="1" smtClean="0"/>
              <a:t>Mendicino</a:t>
            </a:r>
            <a:r>
              <a:rPr lang="en-GB" dirty="0" smtClean="0"/>
              <a:t> &amp; </a:t>
            </a:r>
            <a:r>
              <a:rPr lang="en-GB" dirty="0" err="1" smtClean="0"/>
              <a:t>Mendicino</a:t>
            </a:r>
            <a:r>
              <a:rPr lang="en-GB" dirty="0" smtClean="0"/>
              <a:t> – 2015 Forrest J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537"/>
            <a:ext cx="8229600" cy="9978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Has the order been contravened?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994"/>
            <a:ext cx="8229600" cy="491342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Read the Order.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Is it enforceable?</a:t>
            </a:r>
          </a:p>
          <a:p>
            <a:r>
              <a:rPr lang="en-GB" dirty="0" smtClean="0"/>
              <a:t>Section 70 NAC</a:t>
            </a:r>
          </a:p>
          <a:p>
            <a:pPr lvl="1"/>
            <a:r>
              <a:rPr lang="en-GB" dirty="0" smtClean="0"/>
              <a:t>Contravened  “</a:t>
            </a:r>
            <a:r>
              <a:rPr lang="en-GB" b="1" dirty="0" smtClean="0"/>
              <a:t>if, and only if:”</a:t>
            </a:r>
          </a:p>
          <a:p>
            <a:pPr lvl="2"/>
            <a:r>
              <a:rPr lang="en-GB" b="1" dirty="0" smtClean="0"/>
              <a:t> where a person is bound by the order - </a:t>
            </a:r>
          </a:p>
          <a:p>
            <a:pPr lvl="3"/>
            <a:r>
              <a:rPr lang="en-GB" b="1" dirty="0" smtClean="0"/>
              <a:t>Intentionally failed to comply; or</a:t>
            </a:r>
          </a:p>
          <a:p>
            <a:pPr lvl="3"/>
            <a:r>
              <a:rPr lang="en-GB" b="1" dirty="0" smtClean="0"/>
              <a:t>Made no reasonable attempt to comply</a:t>
            </a:r>
          </a:p>
          <a:p>
            <a:pPr lvl="2"/>
            <a:r>
              <a:rPr lang="en-GB" b="1" dirty="0" smtClean="0"/>
              <a:t>Or otherwise –</a:t>
            </a:r>
          </a:p>
          <a:p>
            <a:pPr lvl="3"/>
            <a:r>
              <a:rPr lang="en-GB" b="1" dirty="0" smtClean="0"/>
              <a:t>intentionally prevented compliance or aided or abetted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GB" dirty="0" smtClean="0"/>
              <a:t>So many things to think about…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Sections 65M, 65N, 65NA and 65P– general obligations created by a parenting order</a:t>
            </a:r>
          </a:p>
          <a:p>
            <a:r>
              <a:rPr lang="en-GB" dirty="0" smtClean="0"/>
              <a:t>Get complete instructions – not just the ones the client wants to give you.  </a:t>
            </a:r>
          </a:p>
          <a:p>
            <a:pPr lvl="1"/>
            <a:r>
              <a:rPr lang="en-GB" dirty="0" smtClean="0"/>
              <a:t>Take some time to understand what’s gone on.</a:t>
            </a:r>
          </a:p>
          <a:p>
            <a:pPr lvl="1"/>
            <a:r>
              <a:rPr lang="en-GB" dirty="0" smtClean="0"/>
              <a:t>Wright &amp; Adams (No 2)  - 2012  Murphy J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59" y="1275588"/>
            <a:ext cx="19050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83" y="5194300"/>
            <a:ext cx="17780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at the beginning…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Read the order</a:t>
            </a:r>
          </a:p>
          <a:p>
            <a:pPr lvl="1"/>
            <a:r>
              <a:rPr lang="en-GB" dirty="0" smtClean="0"/>
              <a:t>What obligation has been created?</a:t>
            </a:r>
          </a:p>
          <a:p>
            <a:pPr lvl="1"/>
            <a:r>
              <a:rPr lang="en-GB" dirty="0" smtClean="0"/>
              <a:t>Ask if the order has been complied with – in full, in part or not at all.</a:t>
            </a:r>
            <a:endParaRPr lang="en-GB" b="1" dirty="0" smtClean="0"/>
          </a:p>
          <a:p>
            <a:pPr lvl="3"/>
            <a:r>
              <a:rPr lang="en-GB" b="1" dirty="0" smtClean="0"/>
              <a:t>Reality test your client and their support person (who ever is starting to speak to you over the top of the client or instead of them….)</a:t>
            </a:r>
            <a:endParaRPr lang="en-GB" dirty="0" smtClean="0"/>
          </a:p>
          <a:p>
            <a:r>
              <a:rPr lang="en-GB" dirty="0" smtClean="0"/>
              <a:t>Read the Application</a:t>
            </a:r>
          </a:p>
          <a:p>
            <a:r>
              <a:rPr lang="en-GB" dirty="0" smtClean="0"/>
              <a:t>What is the desired outcome?</a:t>
            </a:r>
          </a:p>
          <a:p>
            <a:r>
              <a:rPr lang="en-GB" dirty="0" smtClean="0"/>
              <a:t>How can that outcome be achieved?</a:t>
            </a:r>
          </a:p>
          <a:p>
            <a:r>
              <a:rPr lang="en-GB" dirty="0" smtClean="0"/>
              <a:t>Is this just the first sign of things to come for this family?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23" y="919480"/>
            <a:ext cx="15748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has the contravention arisen?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a contravention is clear on the instructions/application – how did it come about?</a:t>
            </a:r>
          </a:p>
          <a:p>
            <a:r>
              <a:rPr lang="en-GB" dirty="0" smtClean="0"/>
              <a:t>Always look for options to move forward.</a:t>
            </a:r>
          </a:p>
          <a:p>
            <a:endParaRPr lang="en-GB" dirty="0" smtClean="0"/>
          </a:p>
          <a:p>
            <a:r>
              <a:rPr lang="en-GB" dirty="0" smtClean="0"/>
              <a:t>Section 70NAE – Reasonable Excuse</a:t>
            </a:r>
          </a:p>
          <a:p>
            <a:pPr lvl="1"/>
            <a:r>
              <a:rPr lang="en-GB" dirty="0" smtClean="0"/>
              <a:t>Not understand the obligations and ought be excused</a:t>
            </a:r>
          </a:p>
          <a:p>
            <a:pPr lvl="1"/>
            <a:r>
              <a:rPr lang="en-GB" dirty="0" smtClean="0"/>
              <a:t>Was it necessary to protect health or safety of a person? (but for no longer than that)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2533232"/>
            <a:ext cx="15367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233</TotalTime>
  <Words>793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Exciting World of Contraventions !</vt:lpstr>
      <vt:lpstr>Contravention Applications    Where the unbelievable can and does happen    Our advice – don’t go there unless there is no other option</vt:lpstr>
      <vt:lpstr>Some Basics</vt:lpstr>
      <vt:lpstr>Drafting the orders in the first place</vt:lpstr>
      <vt:lpstr>Drafting the orders in the first place…..</vt:lpstr>
      <vt:lpstr>Has the order been contravened?</vt:lpstr>
      <vt:lpstr>So many things to think about…</vt:lpstr>
      <vt:lpstr>Still at the beginning…</vt:lpstr>
      <vt:lpstr>Why has the contravention arisen?</vt:lpstr>
      <vt:lpstr>Reading the Application or Drafting the Application</vt:lpstr>
      <vt:lpstr>Procedures </vt:lpstr>
      <vt:lpstr>Judgement Day</vt:lpstr>
      <vt:lpstr>Options for the Court </vt:lpstr>
      <vt:lpstr>Options for the Court (cont.)</vt:lpstr>
      <vt:lpstr>Questions to ask?   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Contraventions</dc:title>
  <dc:creator>Jennifer McArdle</dc:creator>
  <cp:lastModifiedBy>Jennifer McArdle</cp:lastModifiedBy>
  <cp:revision>9</cp:revision>
  <dcterms:created xsi:type="dcterms:W3CDTF">2016-11-01T19:05:14Z</dcterms:created>
  <dcterms:modified xsi:type="dcterms:W3CDTF">2016-11-01T19:09:52Z</dcterms:modified>
</cp:coreProperties>
</file>