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2"/>
  </p:notesMasterIdLst>
  <p:handoutMasterIdLst>
    <p:handoutMasterId r:id="rId23"/>
  </p:handoutMasterIdLst>
  <p:sldIdLst>
    <p:sldId id="256" r:id="rId2"/>
    <p:sldId id="286" r:id="rId3"/>
    <p:sldId id="337" r:id="rId4"/>
    <p:sldId id="262" r:id="rId5"/>
    <p:sldId id="260" r:id="rId6"/>
    <p:sldId id="288" r:id="rId7"/>
    <p:sldId id="302" r:id="rId8"/>
    <p:sldId id="327" r:id="rId9"/>
    <p:sldId id="328" r:id="rId10"/>
    <p:sldId id="329" r:id="rId11"/>
    <p:sldId id="330" r:id="rId12"/>
    <p:sldId id="331" r:id="rId13"/>
    <p:sldId id="332" r:id="rId14"/>
    <p:sldId id="326" r:id="rId15"/>
    <p:sldId id="333" r:id="rId16"/>
    <p:sldId id="335" r:id="rId17"/>
    <p:sldId id="338" r:id="rId18"/>
    <p:sldId id="339" r:id="rId19"/>
    <p:sldId id="287" r:id="rId20"/>
    <p:sldId id="285" r:id="rId2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880" y="-2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7060AA-4386-864B-B17C-C67A203B0AB0}" type="doc">
      <dgm:prSet loTypeId="urn:microsoft.com/office/officeart/2008/layout/PictureAccentList" loCatId="" qsTypeId="urn:microsoft.com/office/officeart/2005/8/quickstyle/simple4" qsCatId="simple" csTypeId="urn:microsoft.com/office/officeart/2005/8/colors/accent1_2" csCatId="accent1" phldr="1"/>
      <dgm:spPr/>
      <dgm:t>
        <a:bodyPr/>
        <a:lstStyle/>
        <a:p>
          <a:endParaRPr lang="en-US"/>
        </a:p>
      </dgm:t>
    </dgm:pt>
    <dgm:pt modelId="{EAA257DF-CB63-0045-8AD5-26CC4F3C74F2}">
      <dgm:prSet phldrT="[Text]"/>
      <dgm:spPr/>
      <dgm:t>
        <a:bodyPr/>
        <a:lstStyle/>
        <a:p>
          <a:r>
            <a:rPr lang="en-AU" dirty="0" smtClean="0"/>
            <a:t>A woman is transferred (her position is altered to her prejudice) for leaving early to collect her child from school.  She had also taken time off to tend to her child when he was ill.</a:t>
          </a:r>
        </a:p>
        <a:p>
          <a:r>
            <a:rPr lang="en-AU" dirty="0" smtClean="0"/>
            <a:t>(</a:t>
          </a:r>
          <a:r>
            <a:rPr lang="en-AU" i="1" dirty="0" err="1" smtClean="0"/>
            <a:t>Wilkie</a:t>
          </a:r>
          <a:r>
            <a:rPr lang="en-AU" i="1" dirty="0" smtClean="0"/>
            <a:t> v National Storage Operations Pty Ltd</a:t>
          </a:r>
          <a:r>
            <a:rPr lang="en-AU" dirty="0" smtClean="0"/>
            <a:t> [2013] FCCA 1056)</a:t>
          </a:r>
          <a:endParaRPr lang="en-US" dirty="0"/>
        </a:p>
      </dgm:t>
    </dgm:pt>
    <dgm:pt modelId="{39E4182B-CEB4-EC4A-AE52-E62B6B80EC57}" type="parTrans" cxnId="{9E0FA1DA-4466-1F49-A7FD-CA4081F5745D}">
      <dgm:prSet/>
      <dgm:spPr/>
      <dgm:t>
        <a:bodyPr/>
        <a:lstStyle/>
        <a:p>
          <a:endParaRPr lang="en-US"/>
        </a:p>
      </dgm:t>
    </dgm:pt>
    <dgm:pt modelId="{03AB32F4-DB96-D342-B859-19EE2F2018DA}" type="sibTrans" cxnId="{9E0FA1DA-4466-1F49-A7FD-CA4081F5745D}">
      <dgm:prSet/>
      <dgm:spPr/>
      <dgm:t>
        <a:bodyPr/>
        <a:lstStyle/>
        <a:p>
          <a:endParaRPr lang="en-US"/>
        </a:p>
      </dgm:t>
    </dgm:pt>
    <dgm:pt modelId="{36D967A5-AAB7-9841-9BBB-8873B7DE24EF}">
      <dgm:prSet/>
      <dgm:spPr/>
      <dgm:t>
        <a:bodyPr/>
        <a:lstStyle/>
        <a:p>
          <a:r>
            <a:rPr lang="en-AU" dirty="0" smtClean="0"/>
            <a:t>Under the Queensland Anti-Discrimination Act you would likely need to prove that the woman was subjected to less favourable treatment because of her caring responsibilities compared with someone who had left early, or taken their sick leave entitlements for another purpose (such as their own illness).  </a:t>
          </a:r>
          <a:endParaRPr lang="en-AU" dirty="0"/>
        </a:p>
      </dgm:t>
    </dgm:pt>
    <dgm:pt modelId="{58AAC300-672B-7947-8C01-535EEB31C1F2}" type="parTrans" cxnId="{1549F221-67F1-E74C-B6D5-CDA933780357}">
      <dgm:prSet/>
      <dgm:spPr/>
      <dgm:t>
        <a:bodyPr/>
        <a:lstStyle/>
        <a:p>
          <a:endParaRPr lang="en-US"/>
        </a:p>
      </dgm:t>
    </dgm:pt>
    <dgm:pt modelId="{8CDA49EB-914E-8049-9EB9-C14C44A04DB6}" type="sibTrans" cxnId="{1549F221-67F1-E74C-B6D5-CDA933780357}">
      <dgm:prSet/>
      <dgm:spPr/>
      <dgm:t>
        <a:bodyPr/>
        <a:lstStyle/>
        <a:p>
          <a:endParaRPr lang="en-US"/>
        </a:p>
      </dgm:t>
    </dgm:pt>
    <dgm:pt modelId="{7AAB0121-3205-5A46-A18D-C52C31B8BCA7}">
      <dgm:prSet/>
      <dgm:spPr/>
      <dgm:t>
        <a:bodyPr/>
        <a:lstStyle/>
        <a:p>
          <a:r>
            <a:rPr lang="en-AU" dirty="0" smtClean="0"/>
            <a:t>The decision to dismiss this particular worker was made ‘because of’ her leaving early and taking carers leave.  The leaving early was to collect her son.  She was successful. Whether or not other workers with similar needs, or who are absent for other reasons, are or are not treated similarly unfavourably is irrelevant.</a:t>
          </a:r>
          <a:endParaRPr lang="en-AU" dirty="0"/>
        </a:p>
      </dgm:t>
    </dgm:pt>
    <dgm:pt modelId="{E816DE5B-FDE2-B842-A65C-0A0577751A75}" type="parTrans" cxnId="{545FD567-2B09-C543-ABBC-D748CE8C82CC}">
      <dgm:prSet/>
      <dgm:spPr/>
      <dgm:t>
        <a:bodyPr/>
        <a:lstStyle/>
        <a:p>
          <a:endParaRPr lang="en-US"/>
        </a:p>
      </dgm:t>
    </dgm:pt>
    <dgm:pt modelId="{E6EA432C-E743-654D-A5D9-0D4F00E512FA}" type="sibTrans" cxnId="{545FD567-2B09-C543-ABBC-D748CE8C82CC}">
      <dgm:prSet/>
      <dgm:spPr/>
      <dgm:t>
        <a:bodyPr/>
        <a:lstStyle/>
        <a:p>
          <a:endParaRPr lang="en-US"/>
        </a:p>
      </dgm:t>
    </dgm:pt>
    <dgm:pt modelId="{E155E084-5BB8-9943-B1A0-F3B16A4E1814}" type="pres">
      <dgm:prSet presAssocID="{5D7060AA-4386-864B-B17C-C67A203B0AB0}" presName="layout" presStyleCnt="0">
        <dgm:presLayoutVars>
          <dgm:chMax/>
          <dgm:chPref/>
          <dgm:dir/>
          <dgm:animOne val="branch"/>
          <dgm:animLvl val="lvl"/>
          <dgm:resizeHandles/>
        </dgm:presLayoutVars>
      </dgm:prSet>
      <dgm:spPr/>
      <dgm:t>
        <a:bodyPr/>
        <a:lstStyle/>
        <a:p>
          <a:endParaRPr lang="en-AU"/>
        </a:p>
      </dgm:t>
    </dgm:pt>
    <dgm:pt modelId="{E8E38947-BF44-AD4A-AD41-B29337E9D1AB}" type="pres">
      <dgm:prSet presAssocID="{EAA257DF-CB63-0045-8AD5-26CC4F3C74F2}" presName="root" presStyleCnt="0">
        <dgm:presLayoutVars>
          <dgm:chMax/>
          <dgm:chPref val="4"/>
        </dgm:presLayoutVars>
      </dgm:prSet>
      <dgm:spPr/>
    </dgm:pt>
    <dgm:pt modelId="{D3964DC9-CA2A-BA41-B3BE-E28FFCCA6513}" type="pres">
      <dgm:prSet presAssocID="{EAA257DF-CB63-0045-8AD5-26CC4F3C74F2}" presName="rootComposite" presStyleCnt="0">
        <dgm:presLayoutVars/>
      </dgm:prSet>
      <dgm:spPr/>
    </dgm:pt>
    <dgm:pt modelId="{B703E9A4-F8FE-604F-B2A4-55314FD7DD27}" type="pres">
      <dgm:prSet presAssocID="{EAA257DF-CB63-0045-8AD5-26CC4F3C74F2}" presName="rootText" presStyleLbl="node0" presStyleIdx="0" presStyleCnt="1">
        <dgm:presLayoutVars>
          <dgm:chMax/>
          <dgm:chPref val="4"/>
        </dgm:presLayoutVars>
      </dgm:prSet>
      <dgm:spPr/>
      <dgm:t>
        <a:bodyPr/>
        <a:lstStyle/>
        <a:p>
          <a:endParaRPr lang="en-US"/>
        </a:p>
      </dgm:t>
    </dgm:pt>
    <dgm:pt modelId="{A4EA2D12-5CDD-8C48-8028-FBA48F2DB803}" type="pres">
      <dgm:prSet presAssocID="{EAA257DF-CB63-0045-8AD5-26CC4F3C74F2}" presName="childShape" presStyleCnt="0">
        <dgm:presLayoutVars>
          <dgm:chMax val="0"/>
          <dgm:chPref val="0"/>
        </dgm:presLayoutVars>
      </dgm:prSet>
      <dgm:spPr/>
    </dgm:pt>
    <dgm:pt modelId="{04796CA5-E483-7A4A-85CE-DEBA619D8CDE}" type="pres">
      <dgm:prSet presAssocID="{36D967A5-AAB7-9841-9BBB-8873B7DE24EF}" presName="childComposite" presStyleCnt="0">
        <dgm:presLayoutVars>
          <dgm:chMax val="0"/>
          <dgm:chPref val="0"/>
        </dgm:presLayoutVars>
      </dgm:prSet>
      <dgm:spPr/>
    </dgm:pt>
    <dgm:pt modelId="{B8250703-AEA2-F74D-9A4B-D0A097CFCB22}" type="pres">
      <dgm:prSet presAssocID="{36D967A5-AAB7-9841-9BBB-8873B7DE24EF}" presName="Image" presStyleLbl="node1" presStyleIdx="0" presStyleCnt="2"/>
      <dgm:spPr/>
    </dgm:pt>
    <dgm:pt modelId="{EBE160CC-86D9-AE46-BFDB-B1FBEE760053}" type="pres">
      <dgm:prSet presAssocID="{36D967A5-AAB7-9841-9BBB-8873B7DE24EF}" presName="childText" presStyleLbl="lnNode1" presStyleIdx="0" presStyleCnt="2">
        <dgm:presLayoutVars>
          <dgm:chMax val="0"/>
          <dgm:chPref val="0"/>
          <dgm:bulletEnabled val="1"/>
        </dgm:presLayoutVars>
      </dgm:prSet>
      <dgm:spPr/>
      <dgm:t>
        <a:bodyPr/>
        <a:lstStyle/>
        <a:p>
          <a:endParaRPr lang="en-US"/>
        </a:p>
      </dgm:t>
    </dgm:pt>
    <dgm:pt modelId="{2B484192-11B2-574D-A43C-F6D7CF65BC6C}" type="pres">
      <dgm:prSet presAssocID="{7AAB0121-3205-5A46-A18D-C52C31B8BCA7}" presName="childComposite" presStyleCnt="0">
        <dgm:presLayoutVars>
          <dgm:chMax val="0"/>
          <dgm:chPref val="0"/>
        </dgm:presLayoutVars>
      </dgm:prSet>
      <dgm:spPr/>
    </dgm:pt>
    <dgm:pt modelId="{F2C6D549-2D0F-AF4E-B169-DD414F67B4AF}" type="pres">
      <dgm:prSet presAssocID="{7AAB0121-3205-5A46-A18D-C52C31B8BCA7}" presName="Image" presStyleLbl="node1" presStyleIdx="1" presStyleCnt="2"/>
      <dgm:spPr/>
    </dgm:pt>
    <dgm:pt modelId="{833DD742-1630-7747-A405-E68C97CFEFC2}" type="pres">
      <dgm:prSet presAssocID="{7AAB0121-3205-5A46-A18D-C52C31B8BCA7}" presName="childText" presStyleLbl="lnNode1" presStyleIdx="1" presStyleCnt="2">
        <dgm:presLayoutVars>
          <dgm:chMax val="0"/>
          <dgm:chPref val="0"/>
          <dgm:bulletEnabled val="1"/>
        </dgm:presLayoutVars>
      </dgm:prSet>
      <dgm:spPr/>
      <dgm:t>
        <a:bodyPr/>
        <a:lstStyle/>
        <a:p>
          <a:endParaRPr lang="en-US"/>
        </a:p>
      </dgm:t>
    </dgm:pt>
  </dgm:ptLst>
  <dgm:cxnLst>
    <dgm:cxn modelId="{DC90C216-4D1F-7C49-8A25-24CC96E71D48}" type="presOf" srcId="{EAA257DF-CB63-0045-8AD5-26CC4F3C74F2}" destId="{B703E9A4-F8FE-604F-B2A4-55314FD7DD27}" srcOrd="0" destOrd="0" presId="urn:microsoft.com/office/officeart/2008/layout/PictureAccentList"/>
    <dgm:cxn modelId="{F00FD322-FDF4-D543-B662-2DDAA3E90B1C}" type="presOf" srcId="{5D7060AA-4386-864B-B17C-C67A203B0AB0}" destId="{E155E084-5BB8-9943-B1A0-F3B16A4E1814}" srcOrd="0" destOrd="0" presId="urn:microsoft.com/office/officeart/2008/layout/PictureAccentList"/>
    <dgm:cxn modelId="{6EDAEF4F-B7E7-984B-8A66-34774D899CA2}" type="presOf" srcId="{36D967A5-AAB7-9841-9BBB-8873B7DE24EF}" destId="{EBE160CC-86D9-AE46-BFDB-B1FBEE760053}" srcOrd="0" destOrd="0" presId="urn:microsoft.com/office/officeart/2008/layout/PictureAccentList"/>
    <dgm:cxn modelId="{7E0B30F2-1FCA-6040-82EB-2342BFC4524C}" type="presOf" srcId="{7AAB0121-3205-5A46-A18D-C52C31B8BCA7}" destId="{833DD742-1630-7747-A405-E68C97CFEFC2}" srcOrd="0" destOrd="0" presId="urn:microsoft.com/office/officeart/2008/layout/PictureAccentList"/>
    <dgm:cxn modelId="{9E0FA1DA-4466-1F49-A7FD-CA4081F5745D}" srcId="{5D7060AA-4386-864B-B17C-C67A203B0AB0}" destId="{EAA257DF-CB63-0045-8AD5-26CC4F3C74F2}" srcOrd="0" destOrd="0" parTransId="{39E4182B-CEB4-EC4A-AE52-E62B6B80EC57}" sibTransId="{03AB32F4-DB96-D342-B859-19EE2F2018DA}"/>
    <dgm:cxn modelId="{545FD567-2B09-C543-ABBC-D748CE8C82CC}" srcId="{EAA257DF-CB63-0045-8AD5-26CC4F3C74F2}" destId="{7AAB0121-3205-5A46-A18D-C52C31B8BCA7}" srcOrd="1" destOrd="0" parTransId="{E816DE5B-FDE2-B842-A65C-0A0577751A75}" sibTransId="{E6EA432C-E743-654D-A5D9-0D4F00E512FA}"/>
    <dgm:cxn modelId="{1549F221-67F1-E74C-B6D5-CDA933780357}" srcId="{EAA257DF-CB63-0045-8AD5-26CC4F3C74F2}" destId="{36D967A5-AAB7-9841-9BBB-8873B7DE24EF}" srcOrd="0" destOrd="0" parTransId="{58AAC300-672B-7947-8C01-535EEB31C1F2}" sibTransId="{8CDA49EB-914E-8049-9EB9-C14C44A04DB6}"/>
    <dgm:cxn modelId="{AE16CFDA-C632-A04C-AE87-8888E0C3C422}" type="presParOf" srcId="{E155E084-5BB8-9943-B1A0-F3B16A4E1814}" destId="{E8E38947-BF44-AD4A-AD41-B29337E9D1AB}" srcOrd="0" destOrd="0" presId="urn:microsoft.com/office/officeart/2008/layout/PictureAccentList"/>
    <dgm:cxn modelId="{4441BDBE-1CE7-6E46-8CE8-787C3BE792FD}" type="presParOf" srcId="{E8E38947-BF44-AD4A-AD41-B29337E9D1AB}" destId="{D3964DC9-CA2A-BA41-B3BE-E28FFCCA6513}" srcOrd="0" destOrd="0" presId="urn:microsoft.com/office/officeart/2008/layout/PictureAccentList"/>
    <dgm:cxn modelId="{58BA086D-4FF4-3444-A575-E94529A1A7DF}" type="presParOf" srcId="{D3964DC9-CA2A-BA41-B3BE-E28FFCCA6513}" destId="{B703E9A4-F8FE-604F-B2A4-55314FD7DD27}" srcOrd="0" destOrd="0" presId="urn:microsoft.com/office/officeart/2008/layout/PictureAccentList"/>
    <dgm:cxn modelId="{1456BFD4-0C6D-6447-972A-23213E27743A}" type="presParOf" srcId="{E8E38947-BF44-AD4A-AD41-B29337E9D1AB}" destId="{A4EA2D12-5CDD-8C48-8028-FBA48F2DB803}" srcOrd="1" destOrd="0" presId="urn:microsoft.com/office/officeart/2008/layout/PictureAccentList"/>
    <dgm:cxn modelId="{7923866B-AAEB-1C4F-B478-3DD2BC14377A}" type="presParOf" srcId="{A4EA2D12-5CDD-8C48-8028-FBA48F2DB803}" destId="{04796CA5-E483-7A4A-85CE-DEBA619D8CDE}" srcOrd="0" destOrd="0" presId="urn:microsoft.com/office/officeart/2008/layout/PictureAccentList"/>
    <dgm:cxn modelId="{80AC2E0F-4B06-7F4F-872A-EDDF794DAFBC}" type="presParOf" srcId="{04796CA5-E483-7A4A-85CE-DEBA619D8CDE}" destId="{B8250703-AEA2-F74D-9A4B-D0A097CFCB22}" srcOrd="0" destOrd="0" presId="urn:microsoft.com/office/officeart/2008/layout/PictureAccentList"/>
    <dgm:cxn modelId="{494DD37A-66B4-D044-B04C-EF2FA40BB7FA}" type="presParOf" srcId="{04796CA5-E483-7A4A-85CE-DEBA619D8CDE}" destId="{EBE160CC-86D9-AE46-BFDB-B1FBEE760053}" srcOrd="1" destOrd="0" presId="urn:microsoft.com/office/officeart/2008/layout/PictureAccentList"/>
    <dgm:cxn modelId="{CB0442F1-7ED1-3F4B-B892-D349B772915D}" type="presParOf" srcId="{A4EA2D12-5CDD-8C48-8028-FBA48F2DB803}" destId="{2B484192-11B2-574D-A43C-F6D7CF65BC6C}" srcOrd="1" destOrd="0" presId="urn:microsoft.com/office/officeart/2008/layout/PictureAccentList"/>
    <dgm:cxn modelId="{01EB1131-22EC-E34C-88CF-43DEB80545B6}" type="presParOf" srcId="{2B484192-11B2-574D-A43C-F6D7CF65BC6C}" destId="{F2C6D549-2D0F-AF4E-B169-DD414F67B4AF}" srcOrd="0" destOrd="0" presId="urn:microsoft.com/office/officeart/2008/layout/PictureAccentList"/>
    <dgm:cxn modelId="{1C259A2D-6332-E849-9790-EE0CBCB133CC}" type="presParOf" srcId="{2B484192-11B2-574D-A43C-F6D7CF65BC6C}" destId="{833DD742-1630-7747-A405-E68C97CFEFC2}"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03E9A4-F8FE-604F-B2A4-55314FD7DD27}">
      <dsp:nvSpPr>
        <dsp:cNvPr id="0" name=""/>
        <dsp:cNvSpPr/>
      </dsp:nvSpPr>
      <dsp:spPr>
        <a:xfrm>
          <a:off x="0" y="431208"/>
          <a:ext cx="8328247" cy="1232024"/>
        </a:xfrm>
        <a:prstGeom prst="roundRect">
          <a:avLst>
            <a:gd name="adj" fmla="val 10000"/>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AU" sz="1800" kern="1200" dirty="0" smtClean="0"/>
            <a:t>A woman is transferred (her position is altered to her prejudice) for leaving early to collect her child from school.  She had also taken time off to tend to her child when he was ill.</a:t>
          </a:r>
        </a:p>
        <a:p>
          <a:pPr lvl="0" algn="ctr" defTabSz="800100">
            <a:lnSpc>
              <a:spcPct val="90000"/>
            </a:lnSpc>
            <a:spcBef>
              <a:spcPct val="0"/>
            </a:spcBef>
            <a:spcAft>
              <a:spcPct val="35000"/>
            </a:spcAft>
          </a:pPr>
          <a:r>
            <a:rPr lang="en-AU" sz="1800" kern="1200" dirty="0" smtClean="0"/>
            <a:t>(</a:t>
          </a:r>
          <a:r>
            <a:rPr lang="en-AU" sz="1800" i="1" kern="1200" dirty="0" err="1" smtClean="0"/>
            <a:t>Wilkie</a:t>
          </a:r>
          <a:r>
            <a:rPr lang="en-AU" sz="1800" i="1" kern="1200" dirty="0" smtClean="0"/>
            <a:t> v National Storage Operations Pty Ltd</a:t>
          </a:r>
          <a:r>
            <a:rPr lang="en-AU" sz="1800" kern="1200" dirty="0" smtClean="0"/>
            <a:t> [2013] FCCA 1056)</a:t>
          </a:r>
          <a:endParaRPr lang="en-US" sz="1800" kern="1200" dirty="0"/>
        </a:p>
      </dsp:txBody>
      <dsp:txXfrm>
        <a:off x="36085" y="467293"/>
        <a:ext cx="8256077" cy="1159854"/>
      </dsp:txXfrm>
    </dsp:sp>
    <dsp:sp modelId="{B8250703-AEA2-F74D-9A4B-D0A097CFCB22}">
      <dsp:nvSpPr>
        <dsp:cNvPr id="0" name=""/>
        <dsp:cNvSpPr/>
      </dsp:nvSpPr>
      <dsp:spPr>
        <a:xfrm>
          <a:off x="0" y="1884996"/>
          <a:ext cx="1232024" cy="1232024"/>
        </a:xfrm>
        <a:prstGeom prst="roundRect">
          <a:avLst>
            <a:gd name="adj" fmla="val 16670"/>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BE160CC-86D9-AE46-BFDB-B1FBEE760053}">
      <dsp:nvSpPr>
        <dsp:cNvPr id="0" name=""/>
        <dsp:cNvSpPr/>
      </dsp:nvSpPr>
      <dsp:spPr>
        <a:xfrm>
          <a:off x="1305945" y="1884996"/>
          <a:ext cx="7022302" cy="123202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AU" sz="1600" kern="1200" dirty="0" smtClean="0"/>
            <a:t>Under the Queensland Anti-Discrimination Act you would likely need to prove that the woman was subjected to less favourable treatment because of her caring responsibilities compared with someone who had left early, or taken their sick leave entitlements for another purpose (such as their own illness).  </a:t>
          </a:r>
          <a:endParaRPr lang="en-AU" sz="1600" kern="1200" dirty="0"/>
        </a:p>
      </dsp:txBody>
      <dsp:txXfrm>
        <a:off x="1366098" y="1945149"/>
        <a:ext cx="6901996" cy="1111718"/>
      </dsp:txXfrm>
    </dsp:sp>
    <dsp:sp modelId="{F2C6D549-2D0F-AF4E-B169-DD414F67B4AF}">
      <dsp:nvSpPr>
        <dsp:cNvPr id="0" name=""/>
        <dsp:cNvSpPr/>
      </dsp:nvSpPr>
      <dsp:spPr>
        <a:xfrm>
          <a:off x="0" y="3264863"/>
          <a:ext cx="1232024" cy="1232024"/>
        </a:xfrm>
        <a:prstGeom prst="roundRect">
          <a:avLst>
            <a:gd name="adj" fmla="val 16670"/>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33DD742-1630-7747-A405-E68C97CFEFC2}">
      <dsp:nvSpPr>
        <dsp:cNvPr id="0" name=""/>
        <dsp:cNvSpPr/>
      </dsp:nvSpPr>
      <dsp:spPr>
        <a:xfrm>
          <a:off x="1305945" y="3264863"/>
          <a:ext cx="7022302" cy="123202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AU" sz="1600" kern="1200" dirty="0" smtClean="0"/>
            <a:t>The decision to dismiss this particular worker was made ‘because of’ her leaving early and taking carers leave.  The leaving early was to collect her son.  She was successful. Whether or not other workers with similar needs, or who are absent for other reasons, are or are not treated similarly unfavourably is irrelevant.</a:t>
          </a:r>
          <a:endParaRPr lang="en-AU" sz="1600" kern="1200" dirty="0"/>
        </a:p>
      </dsp:txBody>
      <dsp:txXfrm>
        <a:off x="1366098" y="3325016"/>
        <a:ext cx="6901996" cy="1111718"/>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945F8A3-8188-463E-8A39-E21C75785A61}" type="datetimeFigureOut">
              <a:rPr lang="en-AU" smtClean="0"/>
              <a:t>21/11/16</a:t>
            </a:fld>
            <a:endParaRPr lang="en-AU"/>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90CC080A-938D-4854-BE3C-F6702FD3E518}" type="slidenum">
              <a:rPr lang="en-AU" smtClean="0"/>
              <a:t>‹#›</a:t>
            </a:fld>
            <a:endParaRPr lang="en-AU"/>
          </a:p>
        </p:txBody>
      </p:sp>
    </p:spTree>
    <p:extLst>
      <p:ext uri="{BB962C8B-B14F-4D97-AF65-F5344CB8AC3E}">
        <p14:creationId xmlns:p14="http://schemas.microsoft.com/office/powerpoint/2010/main" val="13652393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CDA964C-290D-4606-AC4D-5C052B356815}" type="datetimeFigureOut">
              <a:rPr lang="en-AU" smtClean="0"/>
              <a:t>21/11/16</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957093C8-E281-414A-9DBF-DBB6B24A4F4E}" type="slidenum">
              <a:rPr lang="en-AU" smtClean="0"/>
              <a:t>‹#›</a:t>
            </a:fld>
            <a:endParaRPr lang="en-AU"/>
          </a:p>
        </p:txBody>
      </p:sp>
    </p:spTree>
    <p:extLst>
      <p:ext uri="{BB962C8B-B14F-4D97-AF65-F5344CB8AC3E}">
        <p14:creationId xmlns:p14="http://schemas.microsoft.com/office/powerpoint/2010/main" val="3384855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957093C8-E281-414A-9DBF-DBB6B24A4F4E}" type="slidenum">
              <a:rPr lang="en-AU" smtClean="0"/>
              <a:t>1</a:t>
            </a:fld>
            <a:endParaRPr lang="en-AU"/>
          </a:p>
        </p:txBody>
      </p:sp>
    </p:spTree>
    <p:extLst>
      <p:ext uri="{BB962C8B-B14F-4D97-AF65-F5344CB8AC3E}">
        <p14:creationId xmlns:p14="http://schemas.microsoft.com/office/powerpoint/2010/main" val="1231329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4"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05A182-BDD7-4A77-B71B-579EF0DCF7BC}" type="datetime1">
              <a:rPr lang="en-AU" smtClean="0"/>
              <a:t>21/11/16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9F87FA8-B16D-447A-BF79-F415373F733C}"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12160" y="5794960"/>
            <a:ext cx="2016224" cy="802392"/>
          </a:xfrm>
          <a:prstGeom prst="rect">
            <a:avLst/>
          </a:prstGeom>
        </p:spPr>
      </p:pic>
      <p:pic>
        <p:nvPicPr>
          <p:cNvPr id="8" name="Picture 4" descr="unlocking CMYK_mustard"/>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rot="5400000">
            <a:off x="2236143" y="4576910"/>
            <a:ext cx="3238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E511D-AA9D-4E1D-A904-76B97585EAA0}" type="datetime1">
              <a:rPr lang="en-AU" smtClean="0"/>
              <a:t>21/11/16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9F87FA8-B16D-447A-BF79-F415373F733C}" type="slidenum">
              <a:rPr lang="en-AU" smtClean="0"/>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322E54-5DD6-49A3-87DA-1439C5003E05}" type="datetime1">
              <a:rPr lang="en-AU" smtClean="0"/>
              <a:t>21/11/16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9F87FA8-B16D-447A-BF79-F415373F733C}" type="slidenum">
              <a:rPr lang="en-AU" smtClean="0"/>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0684C4-2864-419F-9B1A-BB6D3A97674B}" type="datetime1">
              <a:rPr lang="en-AU" smtClean="0"/>
              <a:t>21/11/16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9F87FA8-B16D-447A-BF79-F415373F733C}" type="slidenum">
              <a:rPr lang="en-AU" smtClean="0"/>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0BB6E8-D183-4D87-B273-E4872F2D421A}" type="datetime1">
              <a:rPr lang="en-AU" smtClean="0"/>
              <a:t>21/11/16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9F87FA8-B16D-447A-BF79-F415373F733C}" type="slidenum">
              <a:rPr lang="en-AU" smtClean="0"/>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32546FC-FBA3-4187-A453-25D022E9291C}" type="datetime1">
              <a:rPr lang="en-AU" smtClean="0"/>
              <a:t>21/11/16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9F87FA8-B16D-447A-BF79-F415373F733C}" type="slidenum">
              <a:rPr lang="en-AU" smtClean="0"/>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119738-8838-42B9-A0A5-28906BB5AF1B}" type="datetime1">
              <a:rPr lang="en-AU" smtClean="0"/>
              <a:t>21/11/16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9F87FA8-B16D-447A-BF79-F415373F733C}" type="slidenum">
              <a:rPr lang="en-AU" smtClean="0"/>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21B8A9-AC18-4D26-BBB6-599A003D7614}" type="datetime1">
              <a:rPr lang="en-AU" smtClean="0"/>
              <a:t>21/11/16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9F87FA8-B16D-447A-BF79-F415373F733C}" type="slidenum">
              <a:rPr lang="en-AU" smtClean="0"/>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A97222-D01C-429B-A9A2-953BC7EE21C9}" type="datetime1">
              <a:rPr lang="en-AU" smtClean="0"/>
              <a:t>21/11/16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9F87FA8-B16D-447A-BF79-F415373F733C}" type="slidenum">
              <a:rPr lang="en-AU" smtClean="0"/>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CF20C5-9DCF-4E07-AFA8-C56647B5F32D}" type="datetime1">
              <a:rPr lang="en-AU" smtClean="0"/>
              <a:t>21/11/16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9F87FA8-B16D-447A-BF79-F415373F733C}" type="slidenum">
              <a:rPr lang="en-AU" smtClean="0"/>
              <a:t>‹#›</a:t>
            </a:fld>
            <a:endParaRPr lang="en-AU"/>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7BCBFBC8-71B1-4E86-88D1-6BBB58DD6F18}" type="datetime1">
              <a:rPr lang="en-AU" smtClean="0"/>
              <a:t>21/11/16</a:t>
            </a:fld>
            <a:endParaRPr lang="en-AU"/>
          </a:p>
        </p:txBody>
      </p:sp>
      <p:sp>
        <p:nvSpPr>
          <p:cNvPr id="9" name="Slide Number Placeholder 8"/>
          <p:cNvSpPr>
            <a:spLocks noGrp="1"/>
          </p:cNvSpPr>
          <p:nvPr>
            <p:ph type="sldNum" sz="quarter" idx="11"/>
          </p:nvPr>
        </p:nvSpPr>
        <p:spPr/>
        <p:txBody>
          <a:bodyPr/>
          <a:lstStyle/>
          <a:p>
            <a:fld id="{F9F87FA8-B16D-447A-BF79-F415373F733C}" type="slidenum">
              <a:rPr lang="en-AU" smtClean="0"/>
              <a:t>‹#›</a:t>
            </a:fld>
            <a:endParaRPr lang="en-AU"/>
          </a:p>
        </p:txBody>
      </p:sp>
      <p:sp>
        <p:nvSpPr>
          <p:cNvPr id="10" name="Footer Placeholder 9"/>
          <p:cNvSpPr>
            <a:spLocks noGrp="1"/>
          </p:cNvSpPr>
          <p:nvPr>
            <p:ph type="ftr" sz="quarter" idx="12"/>
          </p:nvPr>
        </p:nvSpPr>
        <p:spPr/>
        <p:txBody>
          <a:bodyPr/>
          <a:lstStyle/>
          <a:p>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F9F87FA8-B16D-447A-BF79-F415373F733C}" type="slidenum">
              <a:rPr lang="en-AU" smtClean="0"/>
              <a:t>‹#›</a:t>
            </a:fld>
            <a:endParaRPr lang="en-AU"/>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AU"/>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94C9E167-E73D-491A-BA85-5FC1647FA594}" type="datetime1">
              <a:rPr lang="en-AU" smtClean="0"/>
              <a:t>21/11/16</a:t>
            </a:fld>
            <a:endParaRPr lang="en-A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caxton.org.au" TargetMode="External"/><Relationship Id="rId4" Type="http://schemas.openxmlformats.org/officeDocument/2006/relationships/hyperlink" Target="http://www.queenslandlawhandbook.org.au" TargetMode="External"/><Relationship Id="rId5" Type="http://schemas.openxmlformats.org/officeDocument/2006/relationships/hyperlink" Target="https://apprentices.queenslandlawhandbook.org.au" TargetMode="External"/><Relationship Id="rId1" Type="http://schemas.openxmlformats.org/officeDocument/2006/relationships/slideLayout" Target="../slideLayouts/slideLayout1.xml"/><Relationship Id="rId2" Type="http://schemas.openxmlformats.org/officeDocument/2006/relationships/hyperlink" Target="mailto:caxton@caxton.org.a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458200" cy="2060848"/>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AU" sz="4800" b="1" spc="0" dirty="0" smtClean="0">
                <a:ln w="11430"/>
                <a:effectLst>
                  <a:outerShdw blurRad="50800" dist="39000" dir="5460000" algn="tl">
                    <a:srgbClr val="000000">
                      <a:alpha val="38000"/>
                    </a:srgbClr>
                  </a:outerShdw>
                </a:effectLst>
                <a:latin typeface="+mn-lt"/>
              </a:rPr>
              <a:t>General Protections </a:t>
            </a:r>
            <a:br>
              <a:rPr lang="en-AU" sz="4800" b="1" spc="0" dirty="0" smtClean="0">
                <a:ln w="11430"/>
                <a:effectLst>
                  <a:outerShdw blurRad="50800" dist="39000" dir="5460000" algn="tl">
                    <a:srgbClr val="000000">
                      <a:alpha val="38000"/>
                    </a:srgbClr>
                  </a:outerShdw>
                </a:effectLst>
                <a:latin typeface="+mn-lt"/>
              </a:rPr>
            </a:br>
            <a:endParaRPr lang="en-AU" sz="3100" b="1" spc="0" dirty="0">
              <a:ln w="11430"/>
              <a:effectLst>
                <a:outerShdw blurRad="50800" dist="39000" dir="5460000" algn="tl">
                  <a:srgbClr val="000000">
                    <a:alpha val="38000"/>
                  </a:srgbClr>
                </a:outerShdw>
              </a:effectLst>
              <a:latin typeface="+mn-lt"/>
            </a:endParaRPr>
          </a:p>
        </p:txBody>
      </p:sp>
      <p:sp>
        <p:nvSpPr>
          <p:cNvPr id="3" name="Subtitle 2"/>
          <p:cNvSpPr>
            <a:spLocks noGrp="1"/>
          </p:cNvSpPr>
          <p:nvPr>
            <p:ph type="subTitle" idx="1"/>
          </p:nvPr>
        </p:nvSpPr>
        <p:spPr>
          <a:xfrm>
            <a:off x="755576" y="4581128"/>
            <a:ext cx="6680016" cy="1656184"/>
          </a:xfrm>
        </p:spPr>
        <p:txBody>
          <a:bodyPr>
            <a:normAutofit/>
            <a:scene3d>
              <a:camera prst="orthographicFront"/>
              <a:lightRig rig="flat" dir="tl"/>
            </a:scene3d>
            <a:sp3d contourW="19050" prstMaterial="clear">
              <a:bevelT w="50800" h="50800"/>
              <a:contourClr>
                <a:schemeClr val="accent5">
                  <a:tint val="70000"/>
                  <a:satMod val="180000"/>
                  <a:alpha val="70000"/>
                </a:schemeClr>
              </a:contourClr>
            </a:sp3d>
          </a:bodyPr>
          <a:lstStyle/>
          <a:p>
            <a:endParaRPr lang="en-AU" b="1" dirty="0" smtClean="0">
              <a:ln/>
              <a:solidFill>
                <a:srgbClr val="283659"/>
              </a:solidFill>
            </a:endParaRPr>
          </a:p>
          <a:p>
            <a:pPr algn="ctr"/>
            <a:r>
              <a:rPr lang="en-AU" sz="2400" b="1" dirty="0" smtClean="0">
                <a:ln>
                  <a:solidFill>
                    <a:schemeClr val="accent4">
                      <a:lumMod val="75000"/>
                    </a:schemeClr>
                  </a:solidFill>
                </a:ln>
                <a:solidFill>
                  <a:srgbClr val="283659"/>
                </a:solidFill>
              </a:rPr>
              <a:t>Bridget Burton</a:t>
            </a:r>
          </a:p>
          <a:p>
            <a:pPr algn="ctr"/>
            <a:r>
              <a:rPr lang="en-AU" sz="2400" b="1" dirty="0" smtClean="0">
                <a:ln>
                  <a:solidFill>
                    <a:schemeClr val="accent4">
                      <a:lumMod val="75000"/>
                    </a:schemeClr>
                  </a:solidFill>
                </a:ln>
                <a:solidFill>
                  <a:srgbClr val="283659"/>
                </a:solidFill>
              </a:rPr>
              <a:t>22 November 2016 </a:t>
            </a:r>
            <a:endParaRPr lang="en-AU" sz="2400" b="1" dirty="0">
              <a:ln>
                <a:solidFill>
                  <a:schemeClr val="accent4">
                    <a:lumMod val="75000"/>
                  </a:schemeClr>
                </a:solidFill>
              </a:ln>
              <a:solidFill>
                <a:srgbClr val="283659"/>
              </a:solidFill>
            </a:endParaRPr>
          </a:p>
        </p:txBody>
      </p:sp>
      <p:pic>
        <p:nvPicPr>
          <p:cNvPr id="5" name="Picture 4" descr="http://sweetclipart.com/multisite/sweetclipart/files/legal_scales_black_silhouett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4006" y="2420888"/>
            <a:ext cx="2589530" cy="1590675"/>
          </a:xfrm>
          <a:prstGeom prst="rect">
            <a:avLst/>
          </a:prstGeom>
          <a:noFill/>
          <a:ln>
            <a:noFill/>
          </a:ln>
        </p:spPr>
      </p:pic>
      <p:pic>
        <p:nvPicPr>
          <p:cNvPr id="6" name="Picture 5"/>
          <p:cNvPicPr>
            <a:picLocks noChangeAspect="1"/>
          </p:cNvPicPr>
          <p:nvPr/>
        </p:nvPicPr>
        <p:blipFill>
          <a:blip r:embed="rId4"/>
          <a:stretch>
            <a:fillRect/>
          </a:stretch>
        </p:blipFill>
        <p:spPr>
          <a:xfrm>
            <a:off x="2051721" y="2022036"/>
            <a:ext cx="4258528" cy="2703108"/>
          </a:xfrm>
          <a:prstGeom prst="rect">
            <a:avLst/>
          </a:prstGeom>
          <a:ln w="76200" cmpd="sng">
            <a:solidFill>
              <a:schemeClr val="accent3"/>
            </a:solidFill>
          </a:ln>
        </p:spPr>
      </p:pic>
    </p:spTree>
    <p:extLst>
      <p:ext uri="{BB962C8B-B14F-4D97-AF65-F5344CB8AC3E}">
        <p14:creationId xmlns:p14="http://schemas.microsoft.com/office/powerpoint/2010/main" val="12771651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384"/>
            <a:ext cx="7772400" cy="1368152"/>
          </a:xfrm>
        </p:spPr>
        <p:txBody>
          <a:bodyPr>
            <a:normAutofit/>
          </a:bodyPr>
          <a:lstStyle/>
          <a:p>
            <a:r>
              <a:rPr lang="en-AU" sz="4800" dirty="0" smtClean="0">
                <a:latin typeface="+mn-lt"/>
              </a:rPr>
              <a:t>Discrimination </a:t>
            </a:r>
            <a:endParaRPr lang="en-AU" sz="4800" dirty="0">
              <a:latin typeface="+mn-lt"/>
            </a:endParaRPr>
          </a:p>
        </p:txBody>
      </p:sp>
      <p:sp>
        <p:nvSpPr>
          <p:cNvPr id="3" name="Subtitle 2"/>
          <p:cNvSpPr>
            <a:spLocks noGrp="1"/>
          </p:cNvSpPr>
          <p:nvPr>
            <p:ph type="subTitle" idx="1"/>
          </p:nvPr>
        </p:nvSpPr>
        <p:spPr>
          <a:xfrm>
            <a:off x="685800" y="1340769"/>
            <a:ext cx="3094112" cy="4298032"/>
          </a:xfrm>
        </p:spPr>
        <p:txBody>
          <a:bodyPr>
            <a:normAutofit fontScale="85000" lnSpcReduction="20000"/>
          </a:bodyPr>
          <a:lstStyle/>
          <a:p>
            <a:endParaRPr lang="en-AU" sz="2200" dirty="0" smtClean="0">
              <a:solidFill>
                <a:schemeClr val="accent4">
                  <a:lumMod val="75000"/>
                </a:schemeClr>
              </a:solidFill>
            </a:endParaRPr>
          </a:p>
          <a:p>
            <a:r>
              <a:rPr lang="en-AU" sz="2200" dirty="0" smtClean="0">
                <a:solidFill>
                  <a:schemeClr val="accent4">
                    <a:lumMod val="75000"/>
                  </a:schemeClr>
                </a:solidFill>
              </a:rPr>
              <a:t>Section 351 prohibits discrimination at work</a:t>
            </a:r>
          </a:p>
          <a:p>
            <a:endParaRPr lang="en-AU" sz="2200" dirty="0">
              <a:solidFill>
                <a:schemeClr val="accent4">
                  <a:lumMod val="75000"/>
                </a:schemeClr>
              </a:solidFill>
            </a:endParaRPr>
          </a:p>
          <a:p>
            <a:r>
              <a:rPr lang="en-AU" sz="2200" i="1" dirty="0" smtClean="0">
                <a:solidFill>
                  <a:schemeClr val="accent4">
                    <a:lumMod val="75000"/>
                  </a:schemeClr>
                </a:solidFill>
              </a:rPr>
              <a:t>An employer must not take adverse action against an employee or a prospective employee because of the person’s race, colour, sex, sexual orientation, age, physical or mental disability, marital status, family or carer’s responsibilities, pregnancy, religion, political opinion, national extraction or social origin.</a:t>
            </a:r>
          </a:p>
        </p:txBody>
      </p:sp>
      <p:pic>
        <p:nvPicPr>
          <p:cNvPr id="4" name="Picture 3"/>
          <p:cNvPicPr>
            <a:picLocks noChangeAspect="1"/>
          </p:cNvPicPr>
          <p:nvPr/>
        </p:nvPicPr>
        <p:blipFill>
          <a:blip r:embed="rId2"/>
          <a:stretch>
            <a:fillRect/>
          </a:stretch>
        </p:blipFill>
        <p:spPr>
          <a:xfrm>
            <a:off x="4211960" y="1628800"/>
            <a:ext cx="4168304" cy="4032448"/>
          </a:xfrm>
          <a:prstGeom prst="rect">
            <a:avLst/>
          </a:prstGeom>
        </p:spPr>
      </p:pic>
    </p:spTree>
    <p:extLst>
      <p:ext uri="{BB962C8B-B14F-4D97-AF65-F5344CB8AC3E}">
        <p14:creationId xmlns:p14="http://schemas.microsoft.com/office/powerpoint/2010/main" val="17434948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384"/>
            <a:ext cx="7772400" cy="1080120"/>
          </a:xfrm>
        </p:spPr>
        <p:txBody>
          <a:bodyPr>
            <a:normAutofit/>
          </a:bodyPr>
          <a:lstStyle/>
          <a:p>
            <a:r>
              <a:rPr lang="en-AU" sz="3200" dirty="0" smtClean="0">
                <a:latin typeface="+mn-lt"/>
              </a:rPr>
              <a:t>Discrimination v Discrimination (an example)</a:t>
            </a:r>
            <a:endParaRPr lang="en-AU" sz="3200" dirty="0">
              <a:latin typeface="+mn-lt"/>
            </a:endParaRPr>
          </a:p>
        </p:txBody>
      </p:sp>
      <p:sp>
        <p:nvSpPr>
          <p:cNvPr id="3" name="Subtitle 2"/>
          <p:cNvSpPr>
            <a:spLocks noGrp="1"/>
          </p:cNvSpPr>
          <p:nvPr>
            <p:ph type="subTitle" idx="1"/>
          </p:nvPr>
        </p:nvSpPr>
        <p:spPr>
          <a:xfrm>
            <a:off x="685800" y="1340769"/>
            <a:ext cx="6461760" cy="4298032"/>
          </a:xfrm>
          <a:prstGeom prst="rect">
            <a:avLst/>
          </a:prstGeom>
        </p:spPr>
        <p:txBody>
          <a:bodyPr>
            <a:normAutofit/>
          </a:bodyPr>
          <a:lstStyle/>
          <a:p>
            <a:pPr marL="342900" indent="-342900">
              <a:buFont typeface="Arial" panose="020B0604020202020204" pitchFamily="34" charset="0"/>
              <a:buChar char="•"/>
            </a:pPr>
            <a:endParaRPr lang="en-AU" sz="2200" dirty="0" smtClean="0">
              <a:solidFill>
                <a:schemeClr val="tx1">
                  <a:lumMod val="95000"/>
                  <a:lumOff val="5000"/>
                </a:schemeClr>
              </a:solidFill>
            </a:endParaRPr>
          </a:p>
        </p:txBody>
      </p:sp>
      <p:graphicFrame>
        <p:nvGraphicFramePr>
          <p:cNvPr id="4" name="Diagram 3"/>
          <p:cNvGraphicFramePr/>
          <p:nvPr>
            <p:extLst>
              <p:ext uri="{D42A27DB-BD31-4B8C-83A1-F6EECF244321}">
                <p14:modId xmlns:p14="http://schemas.microsoft.com/office/powerpoint/2010/main" val="3347018250"/>
              </p:ext>
            </p:extLst>
          </p:nvPr>
        </p:nvGraphicFramePr>
        <p:xfrm>
          <a:off x="73472" y="1036861"/>
          <a:ext cx="8328248" cy="4928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323528" y="3068960"/>
            <a:ext cx="731088" cy="980728"/>
          </a:xfrm>
          <a:prstGeom prst="rect">
            <a:avLst/>
          </a:prstGeom>
        </p:spPr>
      </p:pic>
      <p:pic>
        <p:nvPicPr>
          <p:cNvPr id="6" name="Picture 5"/>
          <p:cNvPicPr>
            <a:picLocks noChangeAspect="1"/>
          </p:cNvPicPr>
          <p:nvPr/>
        </p:nvPicPr>
        <p:blipFill>
          <a:blip r:embed="rId8"/>
          <a:stretch>
            <a:fillRect/>
          </a:stretch>
        </p:blipFill>
        <p:spPr>
          <a:xfrm>
            <a:off x="251520" y="4437112"/>
            <a:ext cx="936104" cy="936104"/>
          </a:xfrm>
          <a:prstGeom prst="rect">
            <a:avLst/>
          </a:prstGeom>
        </p:spPr>
      </p:pic>
    </p:spTree>
    <p:extLst>
      <p:ext uri="{BB962C8B-B14F-4D97-AF65-F5344CB8AC3E}">
        <p14:creationId xmlns:p14="http://schemas.microsoft.com/office/powerpoint/2010/main" val="42785300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384"/>
            <a:ext cx="7772400" cy="1368152"/>
          </a:xfrm>
        </p:spPr>
        <p:txBody>
          <a:bodyPr>
            <a:normAutofit fontScale="90000"/>
          </a:bodyPr>
          <a:lstStyle/>
          <a:p>
            <a:r>
              <a:rPr lang="en-AU" sz="4800" dirty="0" smtClean="0">
                <a:latin typeface="+mn-lt"/>
              </a:rPr>
              <a:t>Dismissed for temporary absence for illness or injury</a:t>
            </a:r>
            <a:endParaRPr lang="en-AU" sz="4800" dirty="0">
              <a:latin typeface="+mn-lt"/>
            </a:endParaRPr>
          </a:p>
        </p:txBody>
      </p:sp>
      <p:sp>
        <p:nvSpPr>
          <p:cNvPr id="3" name="Subtitle 2"/>
          <p:cNvSpPr>
            <a:spLocks noGrp="1"/>
          </p:cNvSpPr>
          <p:nvPr>
            <p:ph type="subTitle" idx="1"/>
          </p:nvPr>
        </p:nvSpPr>
        <p:spPr>
          <a:xfrm>
            <a:off x="395536" y="1556792"/>
            <a:ext cx="5686400" cy="4176463"/>
          </a:xfrm>
        </p:spPr>
        <p:txBody>
          <a:bodyPr>
            <a:normAutofit fontScale="92500" lnSpcReduction="10000"/>
          </a:bodyPr>
          <a:lstStyle/>
          <a:p>
            <a:r>
              <a:rPr lang="en-AU" sz="2200" dirty="0" smtClean="0">
                <a:solidFill>
                  <a:srgbClr val="6C6F87"/>
                </a:solidFill>
              </a:rPr>
              <a:t>Section 352 </a:t>
            </a:r>
          </a:p>
          <a:p>
            <a:endParaRPr lang="en-AU" sz="2200" dirty="0">
              <a:solidFill>
                <a:schemeClr val="tx1">
                  <a:lumMod val="95000"/>
                  <a:lumOff val="5000"/>
                </a:schemeClr>
              </a:solidFill>
            </a:endParaRPr>
          </a:p>
          <a:p>
            <a:r>
              <a:rPr lang="en-AU" sz="2200" dirty="0" smtClean="0">
                <a:solidFill>
                  <a:schemeClr val="tx1">
                    <a:lumMod val="95000"/>
                    <a:lumOff val="5000"/>
                  </a:schemeClr>
                </a:solidFill>
              </a:rPr>
              <a:t>An employee cannot be dismissed for temporary absence from work because of their own illness or injury</a:t>
            </a:r>
          </a:p>
          <a:p>
            <a:pPr marL="342900" indent="-342900">
              <a:buFont typeface="Arial"/>
              <a:buChar char="•"/>
            </a:pPr>
            <a:endParaRPr lang="en-AU" sz="2200" dirty="0" smtClean="0">
              <a:solidFill>
                <a:schemeClr val="tx1">
                  <a:lumMod val="95000"/>
                  <a:lumOff val="5000"/>
                </a:schemeClr>
              </a:solidFill>
            </a:endParaRPr>
          </a:p>
          <a:p>
            <a:r>
              <a:rPr lang="en-AU" sz="1800" dirty="0" smtClean="0">
                <a:solidFill>
                  <a:schemeClr val="tx1">
                    <a:lumMod val="95000"/>
                    <a:lumOff val="5000"/>
                  </a:schemeClr>
                </a:solidFill>
              </a:rPr>
              <a:t>Conduct breaching section 352 </a:t>
            </a:r>
          </a:p>
          <a:p>
            <a:r>
              <a:rPr lang="en-AU" sz="1800" dirty="0" smtClean="0">
                <a:solidFill>
                  <a:schemeClr val="tx1">
                    <a:lumMod val="95000"/>
                    <a:lumOff val="5000"/>
                  </a:schemeClr>
                </a:solidFill>
              </a:rPr>
              <a:t>may also breach:</a:t>
            </a:r>
          </a:p>
          <a:p>
            <a:endParaRPr lang="en-AU" sz="1800" dirty="0" smtClean="0">
              <a:solidFill>
                <a:schemeClr val="tx1">
                  <a:lumMod val="95000"/>
                  <a:lumOff val="5000"/>
                </a:schemeClr>
              </a:solidFill>
            </a:endParaRPr>
          </a:p>
          <a:p>
            <a:pPr marL="342900" indent="-342900">
              <a:buFont typeface="Arial"/>
              <a:buChar char="•"/>
            </a:pPr>
            <a:r>
              <a:rPr lang="en-AU" sz="1800" dirty="0" smtClean="0">
                <a:solidFill>
                  <a:schemeClr val="tx1">
                    <a:lumMod val="95000"/>
                    <a:lumOff val="5000"/>
                  </a:schemeClr>
                </a:solidFill>
              </a:rPr>
              <a:t>Workers compensation legislation</a:t>
            </a:r>
          </a:p>
          <a:p>
            <a:pPr marL="342900" indent="-342900">
              <a:buFont typeface="Arial"/>
              <a:buChar char="•"/>
            </a:pPr>
            <a:r>
              <a:rPr lang="en-AU" sz="1800" dirty="0" smtClean="0">
                <a:solidFill>
                  <a:schemeClr val="tx1">
                    <a:lumMod val="95000"/>
                    <a:lumOff val="5000"/>
                  </a:schemeClr>
                </a:solidFill>
              </a:rPr>
              <a:t>Discrimination law</a:t>
            </a:r>
          </a:p>
          <a:p>
            <a:pPr marL="342900" indent="-342900">
              <a:buFont typeface="Arial"/>
              <a:buChar char="•"/>
            </a:pPr>
            <a:r>
              <a:rPr lang="en-AU" sz="1800" dirty="0" smtClean="0">
                <a:solidFill>
                  <a:schemeClr val="tx1">
                    <a:lumMod val="95000"/>
                    <a:lumOff val="5000"/>
                  </a:schemeClr>
                </a:solidFill>
              </a:rPr>
              <a:t>Other general protections </a:t>
            </a:r>
          </a:p>
          <a:p>
            <a:r>
              <a:rPr lang="en-AU" sz="1800" dirty="0" smtClean="0">
                <a:solidFill>
                  <a:schemeClr val="tx1">
                    <a:lumMod val="95000"/>
                    <a:lumOff val="5000"/>
                  </a:schemeClr>
                </a:solidFill>
              </a:rPr>
              <a:t>       provisions such as section 340</a:t>
            </a:r>
            <a:endParaRPr lang="en-AU" sz="1800" dirty="0">
              <a:solidFill>
                <a:schemeClr val="tx1">
                  <a:lumMod val="95000"/>
                  <a:lumOff val="5000"/>
                </a:schemeClr>
              </a:solidFill>
            </a:endParaRPr>
          </a:p>
        </p:txBody>
      </p:sp>
      <p:pic>
        <p:nvPicPr>
          <p:cNvPr id="4" name="Picture 3"/>
          <p:cNvPicPr>
            <a:picLocks noChangeAspect="1"/>
          </p:cNvPicPr>
          <p:nvPr/>
        </p:nvPicPr>
        <p:blipFill>
          <a:blip r:embed="rId2"/>
          <a:stretch>
            <a:fillRect/>
          </a:stretch>
        </p:blipFill>
        <p:spPr>
          <a:xfrm>
            <a:off x="4243964" y="3140968"/>
            <a:ext cx="4096454" cy="2304256"/>
          </a:xfrm>
          <a:prstGeom prst="rect">
            <a:avLst/>
          </a:prstGeom>
        </p:spPr>
      </p:pic>
    </p:spTree>
    <p:extLst>
      <p:ext uri="{BB962C8B-B14F-4D97-AF65-F5344CB8AC3E}">
        <p14:creationId xmlns:p14="http://schemas.microsoft.com/office/powerpoint/2010/main" val="5416541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384"/>
            <a:ext cx="7772400" cy="1368152"/>
          </a:xfrm>
        </p:spPr>
        <p:txBody>
          <a:bodyPr>
            <a:normAutofit/>
          </a:bodyPr>
          <a:lstStyle/>
          <a:p>
            <a:r>
              <a:rPr lang="en-AU" sz="4800" dirty="0" smtClean="0">
                <a:latin typeface="+mn-lt"/>
              </a:rPr>
              <a:t>Remedies</a:t>
            </a:r>
            <a:endParaRPr lang="en-AU" sz="4800" dirty="0">
              <a:latin typeface="+mn-lt"/>
            </a:endParaRPr>
          </a:p>
        </p:txBody>
      </p:sp>
      <p:sp>
        <p:nvSpPr>
          <p:cNvPr id="3" name="Subtitle 2"/>
          <p:cNvSpPr>
            <a:spLocks noGrp="1"/>
          </p:cNvSpPr>
          <p:nvPr>
            <p:ph type="subTitle" idx="1"/>
          </p:nvPr>
        </p:nvSpPr>
        <p:spPr>
          <a:xfrm>
            <a:off x="685800" y="1340769"/>
            <a:ext cx="6461760" cy="4298032"/>
          </a:xfrm>
        </p:spPr>
        <p:txBody>
          <a:bodyPr>
            <a:normAutofit fontScale="92500" lnSpcReduction="10000"/>
          </a:bodyPr>
          <a:lstStyle/>
          <a:p>
            <a:r>
              <a:rPr lang="en-AU" sz="1600" dirty="0">
                <a:solidFill>
                  <a:schemeClr val="tx1"/>
                </a:solidFill>
              </a:rPr>
              <a:t>Orders that can be made by the Federal Circuit Court </a:t>
            </a:r>
            <a:r>
              <a:rPr lang="en-AU" sz="1600" dirty="0" smtClean="0">
                <a:solidFill>
                  <a:schemeClr val="tx1"/>
                </a:solidFill>
              </a:rPr>
              <a:t>in </a:t>
            </a:r>
            <a:r>
              <a:rPr lang="en-AU" sz="1600" dirty="0">
                <a:solidFill>
                  <a:schemeClr val="tx1"/>
                </a:solidFill>
              </a:rPr>
              <a:t>relation to General </a:t>
            </a:r>
            <a:r>
              <a:rPr lang="en-AU" sz="1600" dirty="0" smtClean="0">
                <a:solidFill>
                  <a:schemeClr val="tx1"/>
                </a:solidFill>
              </a:rPr>
              <a:t>Protections breaches </a:t>
            </a:r>
            <a:r>
              <a:rPr lang="en-AU" sz="1600" dirty="0">
                <a:solidFill>
                  <a:schemeClr val="tx1"/>
                </a:solidFill>
              </a:rPr>
              <a:t>are</a:t>
            </a:r>
            <a:r>
              <a:rPr lang="en-AU" sz="1600" dirty="0" smtClean="0">
                <a:solidFill>
                  <a:schemeClr val="tx1"/>
                </a:solidFill>
              </a:rPr>
              <a:t>:</a:t>
            </a:r>
          </a:p>
          <a:p>
            <a:endParaRPr lang="en-AU" sz="1600" dirty="0">
              <a:solidFill>
                <a:schemeClr val="tx1"/>
              </a:solidFill>
            </a:endParaRPr>
          </a:p>
          <a:p>
            <a:pPr marL="342900" indent="-342900">
              <a:buFont typeface="Arial"/>
              <a:buChar char="•"/>
            </a:pPr>
            <a:r>
              <a:rPr lang="en-AU" sz="1600" dirty="0">
                <a:solidFill>
                  <a:schemeClr val="tx1"/>
                </a:solidFill>
              </a:rPr>
              <a:t>Reinstatement (more likely in cases involving a large organisation);</a:t>
            </a:r>
          </a:p>
          <a:p>
            <a:pPr marL="342900" lvl="0" indent="-342900">
              <a:buFont typeface="Arial"/>
              <a:buChar char="•"/>
            </a:pPr>
            <a:endParaRPr lang="en-AU" sz="1600" dirty="0" smtClean="0">
              <a:solidFill>
                <a:schemeClr val="tx1"/>
              </a:solidFill>
            </a:endParaRPr>
          </a:p>
          <a:p>
            <a:pPr marL="342900" lvl="0" indent="-342900">
              <a:buFont typeface="Arial"/>
              <a:buChar char="•"/>
            </a:pPr>
            <a:r>
              <a:rPr lang="en-AU" sz="1600" dirty="0" smtClean="0">
                <a:solidFill>
                  <a:schemeClr val="tx1"/>
                </a:solidFill>
              </a:rPr>
              <a:t>Compensation for financial losses;</a:t>
            </a:r>
          </a:p>
          <a:p>
            <a:pPr lvl="0"/>
            <a:endParaRPr lang="en-AU" sz="1600" dirty="0">
              <a:solidFill>
                <a:schemeClr val="tx1"/>
              </a:solidFill>
            </a:endParaRPr>
          </a:p>
          <a:p>
            <a:pPr marL="342900" lvl="0" indent="-342900">
              <a:buFont typeface="Arial"/>
              <a:buChar char="•"/>
            </a:pPr>
            <a:r>
              <a:rPr lang="en-AU" sz="1600" dirty="0">
                <a:solidFill>
                  <a:schemeClr val="tx1"/>
                </a:solidFill>
              </a:rPr>
              <a:t>Compensation for pain and </a:t>
            </a:r>
            <a:r>
              <a:rPr lang="en-AU" sz="1600" dirty="0" smtClean="0">
                <a:solidFill>
                  <a:schemeClr val="tx1"/>
                </a:solidFill>
              </a:rPr>
              <a:t>suffering; </a:t>
            </a:r>
            <a:endParaRPr lang="en-AU" sz="1600" dirty="0">
              <a:solidFill>
                <a:schemeClr val="tx1"/>
              </a:solidFill>
            </a:endParaRPr>
          </a:p>
          <a:p>
            <a:pPr marL="342900" lvl="0" indent="-342900">
              <a:buFont typeface="Arial"/>
              <a:buChar char="•"/>
            </a:pPr>
            <a:endParaRPr lang="en-AU" sz="1600" dirty="0" smtClean="0">
              <a:solidFill>
                <a:schemeClr val="tx1"/>
              </a:solidFill>
            </a:endParaRPr>
          </a:p>
          <a:p>
            <a:pPr marL="342900" lvl="0" indent="-342900">
              <a:buFont typeface="Arial"/>
              <a:buChar char="•"/>
            </a:pPr>
            <a:r>
              <a:rPr lang="en-AU" sz="1600" dirty="0" smtClean="0">
                <a:solidFill>
                  <a:schemeClr val="tx1"/>
                </a:solidFill>
              </a:rPr>
              <a:t>Payment </a:t>
            </a:r>
            <a:r>
              <a:rPr lang="en-AU" sz="1600" dirty="0">
                <a:solidFill>
                  <a:schemeClr val="tx1"/>
                </a:solidFill>
              </a:rPr>
              <a:t>of unpaid entitlements;</a:t>
            </a:r>
          </a:p>
          <a:p>
            <a:pPr marL="342900" lvl="0" indent="-342900">
              <a:buFont typeface="Arial"/>
              <a:buChar char="•"/>
            </a:pPr>
            <a:endParaRPr lang="en-AU" sz="1600" dirty="0" smtClean="0">
              <a:solidFill>
                <a:schemeClr val="tx1"/>
              </a:solidFill>
            </a:endParaRPr>
          </a:p>
          <a:p>
            <a:pPr marL="342900" lvl="0" indent="-342900">
              <a:buFont typeface="Arial"/>
              <a:buChar char="•"/>
            </a:pPr>
            <a:r>
              <a:rPr lang="en-AU" sz="1600" dirty="0" smtClean="0">
                <a:solidFill>
                  <a:schemeClr val="tx1"/>
                </a:solidFill>
              </a:rPr>
              <a:t>Interest </a:t>
            </a:r>
            <a:r>
              <a:rPr lang="en-AU" sz="1600" dirty="0">
                <a:solidFill>
                  <a:schemeClr val="tx1"/>
                </a:solidFill>
              </a:rPr>
              <a:t>(not in relation to a penalty); and</a:t>
            </a:r>
          </a:p>
          <a:p>
            <a:pPr marL="342900" lvl="0" indent="-342900">
              <a:buFont typeface="Arial"/>
              <a:buChar char="•"/>
            </a:pPr>
            <a:endParaRPr lang="en-AU" sz="1600" dirty="0" smtClean="0">
              <a:solidFill>
                <a:schemeClr val="tx1"/>
              </a:solidFill>
            </a:endParaRPr>
          </a:p>
          <a:p>
            <a:pPr marL="342900" lvl="0" indent="-342900">
              <a:buFont typeface="Arial"/>
              <a:buChar char="•"/>
            </a:pPr>
            <a:r>
              <a:rPr lang="en-AU" sz="1600" dirty="0" smtClean="0">
                <a:solidFill>
                  <a:schemeClr val="tx1"/>
                </a:solidFill>
              </a:rPr>
              <a:t>Pecuniary </a:t>
            </a:r>
            <a:r>
              <a:rPr lang="en-AU" sz="1600" dirty="0">
                <a:solidFill>
                  <a:schemeClr val="tx1"/>
                </a:solidFill>
              </a:rPr>
              <a:t>penalties (up to $51,000 per breach for companies and $10,200 for individuals) </a:t>
            </a:r>
            <a:endParaRPr lang="en-AU" sz="1600" dirty="0" smtClean="0">
              <a:solidFill>
                <a:schemeClr val="tx1"/>
              </a:solidFill>
            </a:endParaRPr>
          </a:p>
          <a:p>
            <a:pPr marL="342900" lvl="0" indent="-342900">
              <a:buFont typeface="Arial"/>
              <a:buChar char="•"/>
            </a:pPr>
            <a:endParaRPr lang="en-AU" sz="1600" dirty="0">
              <a:solidFill>
                <a:schemeClr val="tx1"/>
              </a:solidFill>
            </a:endParaRPr>
          </a:p>
          <a:p>
            <a:pPr lvl="0"/>
            <a:r>
              <a:rPr lang="en-AU" sz="1600" dirty="0" smtClean="0">
                <a:solidFill>
                  <a:schemeClr val="tx1"/>
                </a:solidFill>
              </a:rPr>
              <a:t>Costs only in unreasonable and/or vexatious circumstances</a:t>
            </a:r>
            <a:endParaRPr lang="en-AU" sz="1600" dirty="0">
              <a:solidFill>
                <a:schemeClr val="tx1"/>
              </a:solidFill>
            </a:endParaRPr>
          </a:p>
        </p:txBody>
      </p:sp>
    </p:spTree>
    <p:extLst>
      <p:ext uri="{BB962C8B-B14F-4D97-AF65-F5344CB8AC3E}">
        <p14:creationId xmlns:p14="http://schemas.microsoft.com/office/powerpoint/2010/main" val="36390547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384"/>
            <a:ext cx="7772400" cy="1368152"/>
          </a:xfrm>
        </p:spPr>
        <p:txBody>
          <a:bodyPr>
            <a:normAutofit/>
          </a:bodyPr>
          <a:lstStyle/>
          <a:p>
            <a:r>
              <a:rPr lang="en-AU" sz="4800" dirty="0" smtClean="0">
                <a:latin typeface="+mn-lt"/>
              </a:rPr>
              <a:t>Process </a:t>
            </a:r>
            <a:endParaRPr lang="en-AU" sz="4800" dirty="0">
              <a:latin typeface="+mn-lt"/>
            </a:endParaRPr>
          </a:p>
        </p:txBody>
      </p:sp>
      <p:sp>
        <p:nvSpPr>
          <p:cNvPr id="3" name="Subtitle 2"/>
          <p:cNvSpPr>
            <a:spLocks noGrp="1"/>
          </p:cNvSpPr>
          <p:nvPr>
            <p:ph type="subTitle" idx="1"/>
          </p:nvPr>
        </p:nvSpPr>
        <p:spPr>
          <a:xfrm>
            <a:off x="683568" y="1484784"/>
            <a:ext cx="6461760" cy="4298032"/>
          </a:xfrm>
        </p:spPr>
        <p:txBody>
          <a:bodyPr>
            <a:normAutofit fontScale="92500" lnSpcReduction="20000"/>
          </a:bodyPr>
          <a:lstStyle/>
          <a:p>
            <a:r>
              <a:rPr lang="en-AU" dirty="0" smtClean="0">
                <a:solidFill>
                  <a:schemeClr val="tx1">
                    <a:lumMod val="95000"/>
                    <a:lumOff val="5000"/>
                  </a:schemeClr>
                </a:solidFill>
              </a:rPr>
              <a:t>General Protections – Dismissal</a:t>
            </a:r>
          </a:p>
          <a:p>
            <a:endParaRPr lang="en-AU" dirty="0">
              <a:solidFill>
                <a:schemeClr val="tx1">
                  <a:lumMod val="95000"/>
                  <a:lumOff val="5000"/>
                </a:schemeClr>
              </a:solidFill>
            </a:endParaRPr>
          </a:p>
          <a:p>
            <a:pPr marL="457200" indent="-457200">
              <a:buAutoNum type="arabicPeriod"/>
            </a:pPr>
            <a:r>
              <a:rPr lang="en-AU" dirty="0" smtClean="0">
                <a:solidFill>
                  <a:schemeClr val="tx1">
                    <a:lumMod val="95000"/>
                    <a:lumOff val="5000"/>
                  </a:schemeClr>
                </a:solidFill>
              </a:rPr>
              <a:t>Lodge in the Fair Work Commission within 21 days of date of dismissal</a:t>
            </a:r>
          </a:p>
          <a:p>
            <a:pPr marL="457200" indent="-457200">
              <a:buAutoNum type="arabicPeriod"/>
            </a:pPr>
            <a:r>
              <a:rPr lang="en-AU" dirty="0" smtClean="0">
                <a:solidFill>
                  <a:schemeClr val="tx1">
                    <a:lumMod val="95000"/>
                    <a:lumOff val="5000"/>
                  </a:schemeClr>
                </a:solidFill>
              </a:rPr>
              <a:t>Conciliation conference</a:t>
            </a:r>
          </a:p>
          <a:p>
            <a:pPr marL="457200" indent="-457200">
              <a:buAutoNum type="arabicPeriod"/>
            </a:pPr>
            <a:r>
              <a:rPr lang="en-AU" dirty="0" smtClean="0">
                <a:solidFill>
                  <a:schemeClr val="tx1">
                    <a:lumMod val="95000"/>
                    <a:lumOff val="5000"/>
                  </a:schemeClr>
                </a:solidFill>
              </a:rPr>
              <a:t>If not settled, 14 days to proceed to the Federal Circuit Court</a:t>
            </a:r>
          </a:p>
          <a:p>
            <a:pPr marL="457200" indent="-457200">
              <a:buAutoNum type="arabicPeriod"/>
            </a:pPr>
            <a:endParaRPr lang="en-AU" dirty="0">
              <a:solidFill>
                <a:schemeClr val="tx1">
                  <a:lumMod val="95000"/>
                  <a:lumOff val="5000"/>
                </a:schemeClr>
              </a:solidFill>
            </a:endParaRPr>
          </a:p>
          <a:p>
            <a:r>
              <a:rPr lang="en-AU" dirty="0" smtClean="0">
                <a:solidFill>
                  <a:schemeClr val="tx1">
                    <a:lumMod val="95000"/>
                    <a:lumOff val="5000"/>
                  </a:schemeClr>
                </a:solidFill>
              </a:rPr>
              <a:t>General Protections – no dismissal</a:t>
            </a:r>
          </a:p>
          <a:p>
            <a:endParaRPr lang="en-AU" dirty="0" smtClean="0">
              <a:solidFill>
                <a:schemeClr val="tx1">
                  <a:lumMod val="95000"/>
                  <a:lumOff val="5000"/>
                </a:schemeClr>
              </a:solidFill>
            </a:endParaRPr>
          </a:p>
          <a:p>
            <a:pPr marL="457200" indent="-457200">
              <a:buAutoNum type="arabicPeriod"/>
            </a:pPr>
            <a:r>
              <a:rPr lang="en-AU" dirty="0" smtClean="0">
                <a:solidFill>
                  <a:schemeClr val="tx1">
                    <a:lumMod val="95000"/>
                    <a:lumOff val="5000"/>
                  </a:schemeClr>
                </a:solidFill>
              </a:rPr>
              <a:t>Lodge in the Fair Work Commission or the Federal Circuit Court</a:t>
            </a:r>
          </a:p>
          <a:p>
            <a:pPr marL="457200" indent="-457200">
              <a:buAutoNum type="arabicPeriod"/>
            </a:pPr>
            <a:r>
              <a:rPr lang="en-AU" dirty="0" smtClean="0">
                <a:solidFill>
                  <a:schemeClr val="tx1">
                    <a:lumMod val="95000"/>
                    <a:lumOff val="5000"/>
                  </a:schemeClr>
                </a:solidFill>
              </a:rPr>
              <a:t>Conciliation or mediation</a:t>
            </a:r>
          </a:p>
          <a:p>
            <a:pPr marL="457200" indent="-457200">
              <a:buAutoNum type="arabicPeriod"/>
            </a:pPr>
            <a:r>
              <a:rPr lang="en-AU" dirty="0" smtClean="0">
                <a:solidFill>
                  <a:schemeClr val="tx1">
                    <a:lumMod val="95000"/>
                    <a:lumOff val="5000"/>
                  </a:schemeClr>
                </a:solidFill>
              </a:rPr>
              <a:t>Proceed to hearing in Federal Circuit Court</a:t>
            </a:r>
          </a:p>
          <a:p>
            <a:pPr marL="457200" indent="-457200">
              <a:buAutoNum type="arabicPeriod"/>
            </a:pPr>
            <a:endParaRPr lang="en-AU" dirty="0" smtClean="0">
              <a:solidFill>
                <a:schemeClr val="tx1">
                  <a:lumMod val="95000"/>
                  <a:lumOff val="5000"/>
                </a:schemeClr>
              </a:solidFill>
            </a:endParaRPr>
          </a:p>
        </p:txBody>
      </p:sp>
    </p:spTree>
    <p:extLst>
      <p:ext uri="{BB962C8B-B14F-4D97-AF65-F5344CB8AC3E}">
        <p14:creationId xmlns:p14="http://schemas.microsoft.com/office/powerpoint/2010/main" val="2619924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bridget.burton.CAXTON\Downloads\meadow-680607_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605" r="7460"/>
          <a:stretch/>
        </p:blipFill>
        <p:spPr bwMode="auto">
          <a:xfrm>
            <a:off x="3707904" y="1332641"/>
            <a:ext cx="4176463" cy="18525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27384"/>
            <a:ext cx="7772400" cy="1368152"/>
          </a:xfrm>
        </p:spPr>
        <p:txBody>
          <a:bodyPr>
            <a:normAutofit/>
          </a:bodyPr>
          <a:lstStyle/>
          <a:p>
            <a:r>
              <a:rPr lang="en-AU" sz="4800" dirty="0" smtClean="0">
                <a:latin typeface="+mn-lt"/>
              </a:rPr>
              <a:t>Choice of Jurisdiction</a:t>
            </a:r>
            <a:endParaRPr lang="en-AU" sz="4800" dirty="0">
              <a:latin typeface="+mn-lt"/>
            </a:endParaRPr>
          </a:p>
        </p:txBody>
      </p:sp>
      <p:sp>
        <p:nvSpPr>
          <p:cNvPr id="3" name="Subtitle 2"/>
          <p:cNvSpPr>
            <a:spLocks noGrp="1"/>
          </p:cNvSpPr>
          <p:nvPr>
            <p:ph type="subTitle" idx="1"/>
          </p:nvPr>
        </p:nvSpPr>
        <p:spPr>
          <a:xfrm>
            <a:off x="395536" y="1628800"/>
            <a:ext cx="7776864" cy="4226025"/>
          </a:xfrm>
        </p:spPr>
        <p:txBody>
          <a:bodyPr>
            <a:normAutofit fontScale="62500" lnSpcReduction="20000"/>
          </a:bodyPr>
          <a:lstStyle/>
          <a:p>
            <a:endParaRPr lang="en-AU" dirty="0" smtClean="0">
              <a:solidFill>
                <a:srgbClr val="000000"/>
              </a:solidFill>
            </a:endParaRPr>
          </a:p>
          <a:p>
            <a:r>
              <a:rPr lang="en-AU" dirty="0" smtClean="0">
                <a:solidFill>
                  <a:srgbClr val="000000"/>
                </a:solidFill>
              </a:rPr>
              <a:t>Some of the factors </a:t>
            </a:r>
            <a:r>
              <a:rPr lang="en-AU" dirty="0">
                <a:solidFill>
                  <a:srgbClr val="000000"/>
                </a:solidFill>
              </a:rPr>
              <a:t>that might influence a </a:t>
            </a:r>
            <a:endParaRPr lang="en-AU" dirty="0" smtClean="0">
              <a:solidFill>
                <a:srgbClr val="000000"/>
              </a:solidFill>
            </a:endParaRPr>
          </a:p>
          <a:p>
            <a:r>
              <a:rPr lang="en-AU" dirty="0" smtClean="0">
                <a:solidFill>
                  <a:srgbClr val="000000"/>
                </a:solidFill>
              </a:rPr>
              <a:t>client’s </a:t>
            </a:r>
            <a:r>
              <a:rPr lang="en-AU" dirty="0">
                <a:solidFill>
                  <a:srgbClr val="000000"/>
                </a:solidFill>
              </a:rPr>
              <a:t>choice of jurisdiction are</a:t>
            </a:r>
            <a:r>
              <a:rPr lang="en-AU" dirty="0" smtClean="0">
                <a:solidFill>
                  <a:srgbClr val="000000"/>
                </a:solidFill>
              </a:rPr>
              <a:t>:</a:t>
            </a:r>
          </a:p>
          <a:p>
            <a:endParaRPr lang="en-AU" dirty="0">
              <a:solidFill>
                <a:srgbClr val="000000"/>
              </a:solidFill>
            </a:endParaRPr>
          </a:p>
          <a:p>
            <a:pPr marL="342900" lvl="0" indent="-342900">
              <a:buFont typeface="Arial"/>
              <a:buChar char="•"/>
            </a:pPr>
            <a:r>
              <a:rPr lang="en-AU" dirty="0">
                <a:solidFill>
                  <a:srgbClr val="000000"/>
                </a:solidFill>
              </a:rPr>
              <a:t>How well the client’s facts fit </a:t>
            </a:r>
            <a:r>
              <a:rPr lang="en-AU" dirty="0" smtClean="0">
                <a:solidFill>
                  <a:srgbClr val="000000"/>
                </a:solidFill>
              </a:rPr>
              <a:t>the various </a:t>
            </a:r>
          </a:p>
          <a:p>
            <a:pPr lvl="0"/>
            <a:r>
              <a:rPr lang="en-AU" dirty="0" smtClean="0">
                <a:solidFill>
                  <a:srgbClr val="000000"/>
                </a:solidFill>
              </a:rPr>
              <a:t>         laws </a:t>
            </a:r>
          </a:p>
          <a:p>
            <a:pPr marL="342900" lvl="0" indent="-342900">
              <a:buFont typeface="Arial"/>
              <a:buChar char="•"/>
            </a:pPr>
            <a:endParaRPr lang="en-AU" dirty="0">
              <a:solidFill>
                <a:srgbClr val="000000"/>
              </a:solidFill>
            </a:endParaRPr>
          </a:p>
          <a:p>
            <a:pPr marL="342900" lvl="0" indent="-342900">
              <a:buFont typeface="Arial"/>
              <a:buChar char="•"/>
            </a:pPr>
            <a:r>
              <a:rPr lang="en-AU" dirty="0" smtClean="0">
                <a:solidFill>
                  <a:srgbClr val="000000"/>
                </a:solidFill>
              </a:rPr>
              <a:t>The </a:t>
            </a:r>
            <a:r>
              <a:rPr lang="en-AU" dirty="0">
                <a:solidFill>
                  <a:srgbClr val="000000"/>
                </a:solidFill>
              </a:rPr>
              <a:t>available remedy range</a:t>
            </a:r>
          </a:p>
          <a:p>
            <a:pPr marL="342900" lvl="0" indent="-342900">
              <a:buFont typeface="Arial"/>
              <a:buChar char="•"/>
            </a:pPr>
            <a:endParaRPr lang="en-AU" dirty="0" smtClean="0">
              <a:solidFill>
                <a:srgbClr val="000000"/>
              </a:solidFill>
            </a:endParaRPr>
          </a:p>
          <a:p>
            <a:pPr marL="342900" lvl="0" indent="-342900">
              <a:buFont typeface="Arial"/>
              <a:buChar char="•"/>
            </a:pPr>
            <a:r>
              <a:rPr lang="en-AU" dirty="0" smtClean="0">
                <a:solidFill>
                  <a:srgbClr val="000000"/>
                </a:solidFill>
              </a:rPr>
              <a:t>The </a:t>
            </a:r>
            <a:r>
              <a:rPr lang="en-AU" dirty="0">
                <a:solidFill>
                  <a:srgbClr val="000000"/>
                </a:solidFill>
              </a:rPr>
              <a:t>risk of an adverse costs award if unsuccessful (or if represented, the availability of costs if successful)</a:t>
            </a:r>
          </a:p>
          <a:p>
            <a:pPr marL="342900" lvl="0" indent="-342900">
              <a:buFont typeface="Arial"/>
              <a:buChar char="•"/>
            </a:pPr>
            <a:endParaRPr lang="en-AU" dirty="0" smtClean="0">
              <a:solidFill>
                <a:srgbClr val="000000"/>
              </a:solidFill>
            </a:endParaRPr>
          </a:p>
          <a:p>
            <a:pPr marL="342900" lvl="0" indent="-342900">
              <a:buFont typeface="Arial"/>
              <a:buChar char="•"/>
            </a:pPr>
            <a:r>
              <a:rPr lang="en-AU" dirty="0" smtClean="0">
                <a:solidFill>
                  <a:srgbClr val="000000"/>
                </a:solidFill>
              </a:rPr>
              <a:t>Would </a:t>
            </a:r>
            <a:r>
              <a:rPr lang="en-AU" dirty="0">
                <a:solidFill>
                  <a:srgbClr val="000000"/>
                </a:solidFill>
              </a:rPr>
              <a:t>the reverse onus help at all?</a:t>
            </a:r>
          </a:p>
          <a:p>
            <a:pPr marL="342900" lvl="0" indent="-342900">
              <a:buFont typeface="Arial"/>
              <a:buChar char="•"/>
            </a:pPr>
            <a:endParaRPr lang="en-AU" dirty="0" smtClean="0">
              <a:solidFill>
                <a:srgbClr val="000000"/>
              </a:solidFill>
            </a:endParaRPr>
          </a:p>
          <a:p>
            <a:pPr marL="342900" lvl="0" indent="-342900">
              <a:buFont typeface="Arial"/>
              <a:buChar char="•"/>
            </a:pPr>
            <a:r>
              <a:rPr lang="en-AU" dirty="0" smtClean="0">
                <a:solidFill>
                  <a:srgbClr val="000000"/>
                </a:solidFill>
              </a:rPr>
              <a:t>How </a:t>
            </a:r>
            <a:r>
              <a:rPr lang="en-AU" dirty="0">
                <a:solidFill>
                  <a:srgbClr val="000000"/>
                </a:solidFill>
              </a:rPr>
              <a:t>might the client fare in the conciliation </a:t>
            </a:r>
            <a:r>
              <a:rPr lang="en-AU" dirty="0" smtClean="0">
                <a:solidFill>
                  <a:srgbClr val="000000"/>
                </a:solidFill>
              </a:rPr>
              <a:t>conference process?</a:t>
            </a:r>
            <a:endParaRPr lang="en-AU" dirty="0">
              <a:solidFill>
                <a:srgbClr val="000000"/>
              </a:solidFill>
            </a:endParaRPr>
          </a:p>
          <a:p>
            <a:pPr marL="342900" lvl="0" indent="-342900">
              <a:buFont typeface="Arial"/>
              <a:buChar char="•"/>
            </a:pPr>
            <a:endParaRPr lang="en-AU" dirty="0" smtClean="0">
              <a:solidFill>
                <a:srgbClr val="000000"/>
              </a:solidFill>
            </a:endParaRPr>
          </a:p>
          <a:p>
            <a:pPr marL="342900" lvl="0" indent="-342900">
              <a:buFont typeface="Arial"/>
              <a:buChar char="•"/>
            </a:pPr>
            <a:r>
              <a:rPr lang="en-AU" dirty="0">
                <a:solidFill>
                  <a:srgbClr val="000000"/>
                </a:solidFill>
              </a:rPr>
              <a:t>T</a:t>
            </a:r>
            <a:r>
              <a:rPr lang="en-AU" dirty="0" smtClean="0">
                <a:solidFill>
                  <a:srgbClr val="000000"/>
                </a:solidFill>
              </a:rPr>
              <a:t>ime limits</a:t>
            </a:r>
          </a:p>
          <a:p>
            <a:pPr marL="342900" lvl="0" indent="-342900">
              <a:buFont typeface="Arial"/>
              <a:buChar char="•"/>
            </a:pPr>
            <a:endParaRPr lang="en-AU" dirty="0" smtClean="0">
              <a:solidFill>
                <a:srgbClr val="000000"/>
              </a:solidFill>
            </a:endParaRPr>
          </a:p>
          <a:p>
            <a:pPr marL="342900" lvl="0" indent="-342900">
              <a:buFont typeface="Arial"/>
              <a:buChar char="•"/>
            </a:pPr>
            <a:r>
              <a:rPr lang="en-AU" dirty="0" smtClean="0">
                <a:solidFill>
                  <a:srgbClr val="000000"/>
                </a:solidFill>
              </a:rPr>
              <a:t>Eligibility </a:t>
            </a:r>
            <a:r>
              <a:rPr lang="en-AU" dirty="0">
                <a:solidFill>
                  <a:srgbClr val="000000"/>
                </a:solidFill>
              </a:rPr>
              <a:t>criteria </a:t>
            </a:r>
          </a:p>
          <a:p>
            <a:pPr marL="342900" lvl="0" indent="-342900">
              <a:buFont typeface="Arial"/>
              <a:buChar char="•"/>
            </a:pPr>
            <a:endParaRPr lang="en-AU" dirty="0" smtClean="0">
              <a:solidFill>
                <a:srgbClr val="000000"/>
              </a:solidFill>
            </a:endParaRPr>
          </a:p>
          <a:p>
            <a:pPr marL="342900" lvl="0" indent="-342900">
              <a:buFont typeface="Arial"/>
              <a:buChar char="•"/>
            </a:pPr>
            <a:r>
              <a:rPr lang="en-AU" dirty="0" smtClean="0">
                <a:solidFill>
                  <a:srgbClr val="000000"/>
                </a:solidFill>
              </a:rPr>
              <a:t>Whether </a:t>
            </a:r>
            <a:r>
              <a:rPr lang="en-AU" dirty="0">
                <a:solidFill>
                  <a:srgbClr val="000000"/>
                </a:solidFill>
              </a:rPr>
              <a:t>all the client’s problems can be collected together in a single legal action</a:t>
            </a:r>
          </a:p>
          <a:p>
            <a:endParaRPr lang="en-AU" dirty="0" smtClean="0">
              <a:solidFill>
                <a:schemeClr val="tx1">
                  <a:lumMod val="95000"/>
                  <a:lumOff val="5000"/>
                </a:schemeClr>
              </a:solidFill>
            </a:endParaRPr>
          </a:p>
        </p:txBody>
      </p:sp>
    </p:spTree>
    <p:extLst>
      <p:ext uri="{BB962C8B-B14F-4D97-AF65-F5344CB8AC3E}">
        <p14:creationId xmlns:p14="http://schemas.microsoft.com/office/powerpoint/2010/main" val="9874079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384"/>
            <a:ext cx="7772400" cy="1368152"/>
          </a:xfrm>
        </p:spPr>
        <p:txBody>
          <a:bodyPr>
            <a:normAutofit/>
          </a:bodyPr>
          <a:lstStyle/>
          <a:p>
            <a:r>
              <a:rPr lang="en-AU" sz="4800" dirty="0" smtClean="0">
                <a:latin typeface="+mn-lt"/>
              </a:rPr>
              <a:t>How it works in practice</a:t>
            </a:r>
            <a:endParaRPr lang="en-AU" sz="4800" dirty="0">
              <a:latin typeface="+mn-lt"/>
            </a:endParaRPr>
          </a:p>
        </p:txBody>
      </p:sp>
      <p:sp>
        <p:nvSpPr>
          <p:cNvPr id="3" name="Subtitle 2"/>
          <p:cNvSpPr>
            <a:spLocks noGrp="1"/>
          </p:cNvSpPr>
          <p:nvPr>
            <p:ph type="subTitle" idx="1"/>
          </p:nvPr>
        </p:nvSpPr>
        <p:spPr>
          <a:xfrm>
            <a:off x="4283968" y="1340768"/>
            <a:ext cx="3888432" cy="4536504"/>
          </a:xfrm>
        </p:spPr>
        <p:txBody>
          <a:bodyPr>
            <a:normAutofit fontScale="92500" lnSpcReduction="10000"/>
          </a:bodyPr>
          <a:lstStyle/>
          <a:p>
            <a:endParaRPr lang="en-US" dirty="0"/>
          </a:p>
          <a:p>
            <a:r>
              <a:rPr lang="en-AU" dirty="0" smtClean="0"/>
              <a:t>Client example 1:</a:t>
            </a:r>
          </a:p>
          <a:p>
            <a:endParaRPr lang="en-AU" dirty="0"/>
          </a:p>
          <a:p>
            <a:r>
              <a:rPr lang="en-AU" dirty="0" smtClean="0"/>
              <a:t>My </a:t>
            </a:r>
            <a:r>
              <a:rPr lang="en-AU" dirty="0"/>
              <a:t>client had autistic spectrum disorder.  He was placed in </a:t>
            </a:r>
            <a:r>
              <a:rPr lang="en-AU" dirty="0" smtClean="0"/>
              <a:t>a hospitality </a:t>
            </a:r>
            <a:r>
              <a:rPr lang="en-AU" dirty="0"/>
              <a:t>job by a specialist disability placement service.  He worked hard believing he would get an apprenticeship after a year of work.  In the end he was sacked for minor issues that arose out of his communication problems.  His employer denied it knew about his disability, saying they thought he had an attitude problem.</a:t>
            </a:r>
          </a:p>
          <a:p>
            <a:endParaRPr lang="en-AU" dirty="0" smtClean="0">
              <a:solidFill>
                <a:schemeClr val="tx1">
                  <a:lumMod val="95000"/>
                  <a:lumOff val="5000"/>
                </a:schemeClr>
              </a:solidFill>
            </a:endParaRPr>
          </a:p>
        </p:txBody>
      </p:sp>
      <p:pic>
        <p:nvPicPr>
          <p:cNvPr id="4" name="Picture 3"/>
          <p:cNvPicPr>
            <a:picLocks noChangeAspect="1"/>
          </p:cNvPicPr>
          <p:nvPr/>
        </p:nvPicPr>
        <p:blipFill>
          <a:blip r:embed="rId2"/>
          <a:stretch>
            <a:fillRect/>
          </a:stretch>
        </p:blipFill>
        <p:spPr>
          <a:xfrm>
            <a:off x="251520" y="2420888"/>
            <a:ext cx="3707904" cy="2471936"/>
          </a:xfrm>
          <a:prstGeom prst="rect">
            <a:avLst/>
          </a:prstGeom>
        </p:spPr>
      </p:pic>
    </p:spTree>
    <p:extLst>
      <p:ext uri="{BB962C8B-B14F-4D97-AF65-F5344CB8AC3E}">
        <p14:creationId xmlns:p14="http://schemas.microsoft.com/office/powerpoint/2010/main" val="9202018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384"/>
            <a:ext cx="7772400" cy="1368152"/>
          </a:xfrm>
        </p:spPr>
        <p:txBody>
          <a:bodyPr>
            <a:normAutofit/>
          </a:bodyPr>
          <a:lstStyle/>
          <a:p>
            <a:r>
              <a:rPr lang="en-AU" sz="4800" dirty="0" smtClean="0">
                <a:latin typeface="+mn-lt"/>
              </a:rPr>
              <a:t>How it works in practice</a:t>
            </a:r>
            <a:endParaRPr lang="en-AU" sz="4800" dirty="0">
              <a:latin typeface="+mn-lt"/>
            </a:endParaRPr>
          </a:p>
        </p:txBody>
      </p:sp>
      <p:sp>
        <p:nvSpPr>
          <p:cNvPr id="3" name="Subtitle 2"/>
          <p:cNvSpPr>
            <a:spLocks noGrp="1"/>
          </p:cNvSpPr>
          <p:nvPr>
            <p:ph type="subTitle" idx="1"/>
          </p:nvPr>
        </p:nvSpPr>
        <p:spPr>
          <a:xfrm>
            <a:off x="323528" y="1412776"/>
            <a:ext cx="3238128" cy="4752527"/>
          </a:xfrm>
        </p:spPr>
        <p:txBody>
          <a:bodyPr>
            <a:normAutofit lnSpcReduction="10000"/>
          </a:bodyPr>
          <a:lstStyle/>
          <a:p>
            <a:endParaRPr lang="en-US" dirty="0"/>
          </a:p>
          <a:p>
            <a:r>
              <a:rPr lang="en-AU" dirty="0" smtClean="0"/>
              <a:t>Client example 2:</a:t>
            </a:r>
          </a:p>
          <a:p>
            <a:endParaRPr lang="en-AU" dirty="0"/>
          </a:p>
          <a:p>
            <a:r>
              <a:rPr lang="en-AU" dirty="0"/>
              <a:t>Our client had a serious mental illness, which, on at least two occasions, included psychotic symptoms.  He worked in a large employer for four years without incident.  Then he became ill again.  He had some insight early on and went home sick but he became increasingly unwell and ultimately was sacked for misconduct.  </a:t>
            </a:r>
          </a:p>
          <a:p>
            <a:endParaRPr lang="en-AU" dirty="0" smtClean="0">
              <a:solidFill>
                <a:schemeClr val="tx1">
                  <a:lumMod val="95000"/>
                  <a:lumOff val="5000"/>
                </a:schemeClr>
              </a:solidFill>
            </a:endParaRPr>
          </a:p>
        </p:txBody>
      </p:sp>
      <p:pic>
        <p:nvPicPr>
          <p:cNvPr id="6" name="Picture 5"/>
          <p:cNvPicPr>
            <a:picLocks noChangeAspect="1"/>
          </p:cNvPicPr>
          <p:nvPr/>
        </p:nvPicPr>
        <p:blipFill>
          <a:blip r:embed="rId2"/>
          <a:stretch>
            <a:fillRect/>
          </a:stretch>
        </p:blipFill>
        <p:spPr>
          <a:xfrm>
            <a:off x="3635896" y="2492896"/>
            <a:ext cx="4680520" cy="3120347"/>
          </a:xfrm>
          <a:prstGeom prst="rect">
            <a:avLst/>
          </a:prstGeom>
        </p:spPr>
      </p:pic>
    </p:spTree>
    <p:extLst>
      <p:ext uri="{BB962C8B-B14F-4D97-AF65-F5344CB8AC3E}">
        <p14:creationId xmlns:p14="http://schemas.microsoft.com/office/powerpoint/2010/main" val="9061610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384"/>
            <a:ext cx="7772400" cy="1368152"/>
          </a:xfrm>
        </p:spPr>
        <p:txBody>
          <a:bodyPr>
            <a:normAutofit/>
          </a:bodyPr>
          <a:lstStyle/>
          <a:p>
            <a:r>
              <a:rPr lang="en-AU" sz="4800" dirty="0" smtClean="0">
                <a:latin typeface="+mn-lt"/>
              </a:rPr>
              <a:t>How it works in practice</a:t>
            </a:r>
            <a:endParaRPr lang="en-AU" sz="4800" dirty="0">
              <a:latin typeface="+mn-lt"/>
            </a:endParaRPr>
          </a:p>
        </p:txBody>
      </p:sp>
      <p:sp>
        <p:nvSpPr>
          <p:cNvPr id="3" name="Subtitle 2"/>
          <p:cNvSpPr>
            <a:spLocks noGrp="1"/>
          </p:cNvSpPr>
          <p:nvPr>
            <p:ph type="subTitle" idx="1"/>
          </p:nvPr>
        </p:nvSpPr>
        <p:spPr>
          <a:xfrm>
            <a:off x="4499992" y="1340768"/>
            <a:ext cx="3526160" cy="4298032"/>
          </a:xfrm>
        </p:spPr>
        <p:txBody>
          <a:bodyPr>
            <a:normAutofit fontScale="92500" lnSpcReduction="20000"/>
          </a:bodyPr>
          <a:lstStyle/>
          <a:p>
            <a:endParaRPr lang="en-US" dirty="0"/>
          </a:p>
          <a:p>
            <a:r>
              <a:rPr lang="en-AU" dirty="0" smtClean="0"/>
              <a:t>Client example 3:</a:t>
            </a:r>
          </a:p>
          <a:p>
            <a:endParaRPr lang="en-AU" dirty="0"/>
          </a:p>
          <a:p>
            <a:r>
              <a:rPr lang="en-AU" dirty="0"/>
              <a:t>Our client was a labour hire employee.  He was subjected to a sustained campaign of racist bullying in his workplace.  He complained </a:t>
            </a:r>
            <a:r>
              <a:rPr lang="en-AU" dirty="0" smtClean="0"/>
              <a:t>to </a:t>
            </a:r>
            <a:r>
              <a:rPr lang="en-AU" dirty="0"/>
              <a:t>the host </a:t>
            </a:r>
            <a:r>
              <a:rPr lang="en-AU" dirty="0" smtClean="0"/>
              <a:t>employer and was told </a:t>
            </a:r>
            <a:r>
              <a:rPr lang="en-AU" dirty="0"/>
              <a:t>that there was no longer any work for </a:t>
            </a:r>
            <a:r>
              <a:rPr lang="en-AU" dirty="0" smtClean="0"/>
              <a:t>him at that workplace.  </a:t>
            </a:r>
            <a:r>
              <a:rPr lang="en-AU" dirty="0"/>
              <a:t>His labour hire company then told him as he was no longer wanted at that employer, there would be no more work for </a:t>
            </a:r>
            <a:r>
              <a:rPr lang="en-AU" dirty="0" smtClean="0"/>
              <a:t>him with their company. </a:t>
            </a:r>
            <a:endParaRPr lang="en-AU" dirty="0"/>
          </a:p>
          <a:p>
            <a:endParaRPr lang="en-AU" dirty="0" smtClean="0">
              <a:solidFill>
                <a:schemeClr val="tx1">
                  <a:lumMod val="95000"/>
                  <a:lumOff val="5000"/>
                </a:schemeClr>
              </a:solidFill>
            </a:endParaRPr>
          </a:p>
        </p:txBody>
      </p:sp>
      <p:pic>
        <p:nvPicPr>
          <p:cNvPr id="4" name="Picture 3"/>
          <p:cNvPicPr>
            <a:picLocks noChangeAspect="1"/>
          </p:cNvPicPr>
          <p:nvPr/>
        </p:nvPicPr>
        <p:blipFill>
          <a:blip r:embed="rId2"/>
          <a:stretch>
            <a:fillRect/>
          </a:stretch>
        </p:blipFill>
        <p:spPr>
          <a:xfrm>
            <a:off x="179513" y="2276872"/>
            <a:ext cx="4235074" cy="3035136"/>
          </a:xfrm>
          <a:prstGeom prst="rect">
            <a:avLst/>
          </a:prstGeom>
        </p:spPr>
      </p:pic>
    </p:spTree>
    <p:extLst>
      <p:ext uri="{BB962C8B-B14F-4D97-AF65-F5344CB8AC3E}">
        <p14:creationId xmlns:p14="http://schemas.microsoft.com/office/powerpoint/2010/main" val="15048887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384"/>
            <a:ext cx="7772400" cy="1440160"/>
          </a:xfrm>
        </p:spPr>
        <p:txBody>
          <a:bodyPr>
            <a:normAutofit/>
          </a:bodyPr>
          <a:lstStyle/>
          <a:p>
            <a:r>
              <a:rPr lang="en-AU" sz="4800" dirty="0" smtClean="0">
                <a:latin typeface="+mn-lt"/>
              </a:rPr>
              <a:t>Questions?</a:t>
            </a:r>
            <a:endParaRPr lang="en-AU" sz="4800" dirty="0">
              <a:latin typeface="+mn-lt"/>
            </a:endParaRPr>
          </a:p>
        </p:txBody>
      </p:sp>
      <p:pic>
        <p:nvPicPr>
          <p:cNvPr id="5" name="Picture 2" descr="C:\Users\catherine.wilson\AppData\Local\Microsoft\Windows\Temporary Internet Files\Content.IE5\61Y6YH4Z\MC910216407[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844824"/>
            <a:ext cx="4362450" cy="380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7062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527976" cy="2636912"/>
          </a:xfrm>
        </p:spPr>
        <p:txBody>
          <a:bodyPr>
            <a:normAutofit/>
          </a:bodyPr>
          <a:lstStyle/>
          <a:p>
            <a:pPr algn="ctr"/>
            <a:r>
              <a:rPr lang="en-AU" sz="4800" dirty="0" smtClean="0">
                <a:latin typeface="+mn-lt"/>
              </a:rPr>
              <a:t>General Protections </a:t>
            </a:r>
            <a:br>
              <a:rPr lang="en-AU" sz="4800" dirty="0" smtClean="0">
                <a:latin typeface="+mn-lt"/>
              </a:rPr>
            </a:br>
            <a:r>
              <a:rPr lang="en-AU" sz="4800" dirty="0">
                <a:latin typeface="+mn-lt"/>
              </a:rPr>
              <a:t/>
            </a:r>
            <a:br>
              <a:rPr lang="en-AU" sz="4800" dirty="0">
                <a:latin typeface="+mn-lt"/>
              </a:rPr>
            </a:br>
            <a:endParaRPr lang="en-AU" sz="4800" dirty="0">
              <a:latin typeface="+mn-lt"/>
            </a:endParaRPr>
          </a:p>
        </p:txBody>
      </p:sp>
      <p:sp>
        <p:nvSpPr>
          <p:cNvPr id="3" name="Subtitle 2"/>
          <p:cNvSpPr>
            <a:spLocks noGrp="1"/>
          </p:cNvSpPr>
          <p:nvPr>
            <p:ph type="subTitle" idx="1"/>
          </p:nvPr>
        </p:nvSpPr>
        <p:spPr>
          <a:xfrm>
            <a:off x="685800" y="1628800"/>
            <a:ext cx="7774632" cy="4010000"/>
          </a:xfrm>
        </p:spPr>
        <p:txBody>
          <a:bodyPr>
            <a:normAutofit/>
          </a:bodyPr>
          <a:lstStyle/>
          <a:p>
            <a:pPr marL="342900" indent="-342900">
              <a:buFont typeface="Arial"/>
              <a:buChar char="•"/>
            </a:pPr>
            <a:endParaRPr lang="en-AU" dirty="0">
              <a:solidFill>
                <a:schemeClr val="tx1">
                  <a:lumMod val="95000"/>
                  <a:lumOff val="5000"/>
                </a:schemeClr>
              </a:solidFill>
            </a:endParaRPr>
          </a:p>
          <a:p>
            <a:pPr marL="342900" indent="-342900">
              <a:buFont typeface="Arial"/>
              <a:buChar char="•"/>
            </a:pPr>
            <a:r>
              <a:rPr lang="en-AU" dirty="0" smtClean="0">
                <a:solidFill>
                  <a:schemeClr val="tx1">
                    <a:lumMod val="95000"/>
                    <a:lumOff val="5000"/>
                  </a:schemeClr>
                </a:solidFill>
              </a:rPr>
              <a:t>What are the ‘General Protections?</a:t>
            </a:r>
          </a:p>
          <a:p>
            <a:endParaRPr lang="en-AU" dirty="0" smtClean="0">
              <a:solidFill>
                <a:schemeClr val="tx1">
                  <a:lumMod val="95000"/>
                  <a:lumOff val="5000"/>
                </a:schemeClr>
              </a:solidFill>
            </a:endParaRPr>
          </a:p>
          <a:p>
            <a:pPr marL="342900" indent="-342900">
              <a:buFont typeface="Arial"/>
              <a:buChar char="•"/>
            </a:pPr>
            <a:r>
              <a:rPr lang="en-AU" dirty="0" smtClean="0">
                <a:solidFill>
                  <a:schemeClr val="tx1">
                    <a:lumMod val="95000"/>
                    <a:lumOff val="5000"/>
                  </a:schemeClr>
                </a:solidFill>
              </a:rPr>
              <a:t>The key General Protections for our clients</a:t>
            </a:r>
          </a:p>
          <a:p>
            <a:endParaRPr lang="en-AU" dirty="0" smtClean="0">
              <a:solidFill>
                <a:schemeClr val="tx1">
                  <a:lumMod val="95000"/>
                  <a:lumOff val="5000"/>
                </a:schemeClr>
              </a:solidFill>
            </a:endParaRPr>
          </a:p>
          <a:p>
            <a:pPr marL="342900" indent="-342900">
              <a:buFont typeface="Arial"/>
              <a:buChar char="•"/>
            </a:pPr>
            <a:r>
              <a:rPr lang="en-AU" dirty="0" smtClean="0">
                <a:solidFill>
                  <a:schemeClr val="tx1">
                    <a:lumMod val="95000"/>
                    <a:lumOff val="5000"/>
                  </a:schemeClr>
                </a:solidFill>
              </a:rPr>
              <a:t>Helping a client make a choice about jurisdiction</a:t>
            </a:r>
          </a:p>
        </p:txBody>
      </p:sp>
    </p:spTree>
    <p:extLst>
      <p:ext uri="{BB962C8B-B14F-4D97-AF65-F5344CB8AC3E}">
        <p14:creationId xmlns:p14="http://schemas.microsoft.com/office/powerpoint/2010/main" val="33091562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384"/>
            <a:ext cx="7772400" cy="1152128"/>
          </a:xfrm>
        </p:spPr>
        <p:txBody>
          <a:bodyPr>
            <a:normAutofit/>
          </a:bodyPr>
          <a:lstStyle/>
          <a:p>
            <a:r>
              <a:rPr lang="en-AU" sz="4800" dirty="0" smtClean="0">
                <a:latin typeface="+mn-lt"/>
              </a:rPr>
              <a:t>Caxton Legal Centre contacts</a:t>
            </a:r>
            <a:endParaRPr lang="en-AU" sz="4800" dirty="0">
              <a:latin typeface="+mn-lt"/>
            </a:endParaRPr>
          </a:p>
        </p:txBody>
      </p:sp>
      <p:sp>
        <p:nvSpPr>
          <p:cNvPr id="3" name="Subtitle 2"/>
          <p:cNvSpPr>
            <a:spLocks noGrp="1"/>
          </p:cNvSpPr>
          <p:nvPr>
            <p:ph type="subTitle" idx="1"/>
          </p:nvPr>
        </p:nvSpPr>
        <p:spPr>
          <a:xfrm>
            <a:off x="685800" y="1700808"/>
            <a:ext cx="6461760" cy="3937992"/>
          </a:xfrm>
        </p:spPr>
        <p:txBody>
          <a:bodyPr>
            <a:normAutofit lnSpcReduction="10000"/>
          </a:bodyPr>
          <a:lstStyle/>
          <a:p>
            <a:r>
              <a:rPr lang="en-AU" dirty="0">
                <a:solidFill>
                  <a:schemeClr val="tx1">
                    <a:lumMod val="95000"/>
                    <a:lumOff val="5000"/>
                  </a:schemeClr>
                </a:solidFill>
              </a:rPr>
              <a:t>Monday to Friday 9.00am to </a:t>
            </a:r>
            <a:r>
              <a:rPr lang="en-AU" dirty="0" smtClean="0">
                <a:solidFill>
                  <a:schemeClr val="tx1">
                    <a:lumMod val="95000"/>
                    <a:lumOff val="5000"/>
                  </a:schemeClr>
                </a:solidFill>
              </a:rPr>
              <a:t>5.00pm</a:t>
            </a:r>
            <a:endParaRPr lang="en-AU" dirty="0">
              <a:solidFill>
                <a:schemeClr val="tx1">
                  <a:lumMod val="95000"/>
                  <a:lumOff val="5000"/>
                </a:schemeClr>
              </a:solidFill>
            </a:endParaRPr>
          </a:p>
          <a:p>
            <a:endParaRPr lang="en-AU" dirty="0">
              <a:solidFill>
                <a:schemeClr val="tx1">
                  <a:lumMod val="95000"/>
                  <a:lumOff val="5000"/>
                </a:schemeClr>
              </a:solidFill>
            </a:endParaRPr>
          </a:p>
          <a:p>
            <a:r>
              <a:rPr lang="en-AU" dirty="0">
                <a:solidFill>
                  <a:schemeClr val="tx1">
                    <a:lumMod val="95000"/>
                    <a:lumOff val="5000"/>
                  </a:schemeClr>
                </a:solidFill>
              </a:rPr>
              <a:t>Address: 	1 Manning Street,</a:t>
            </a:r>
            <a:br>
              <a:rPr lang="en-AU" dirty="0">
                <a:solidFill>
                  <a:schemeClr val="tx1">
                    <a:lumMod val="95000"/>
                    <a:lumOff val="5000"/>
                  </a:schemeClr>
                </a:solidFill>
              </a:rPr>
            </a:br>
            <a:r>
              <a:rPr lang="en-AU" dirty="0">
                <a:solidFill>
                  <a:schemeClr val="tx1">
                    <a:lumMod val="95000"/>
                    <a:lumOff val="5000"/>
                  </a:schemeClr>
                </a:solidFill>
              </a:rPr>
              <a:t>		South Brisbane QLD 4101</a:t>
            </a:r>
            <a:br>
              <a:rPr lang="en-AU" dirty="0">
                <a:solidFill>
                  <a:schemeClr val="tx1">
                    <a:lumMod val="95000"/>
                    <a:lumOff val="5000"/>
                  </a:schemeClr>
                </a:solidFill>
              </a:rPr>
            </a:br>
            <a:endParaRPr lang="en-AU" dirty="0">
              <a:solidFill>
                <a:schemeClr val="tx1">
                  <a:lumMod val="95000"/>
                  <a:lumOff val="5000"/>
                </a:schemeClr>
              </a:solidFill>
            </a:endParaRPr>
          </a:p>
          <a:p>
            <a:r>
              <a:rPr lang="en-AU" dirty="0">
                <a:solidFill>
                  <a:schemeClr val="tx1">
                    <a:lumMod val="95000"/>
                    <a:lumOff val="5000"/>
                  </a:schemeClr>
                </a:solidFill>
              </a:rPr>
              <a:t>Phone:	</a:t>
            </a:r>
            <a:r>
              <a:rPr lang="en-AU" dirty="0" smtClean="0">
                <a:solidFill>
                  <a:schemeClr val="tx1">
                    <a:lumMod val="95000"/>
                    <a:lumOff val="5000"/>
                  </a:schemeClr>
                </a:solidFill>
              </a:rPr>
              <a:t>	07 </a:t>
            </a:r>
            <a:r>
              <a:rPr lang="en-AU" dirty="0">
                <a:solidFill>
                  <a:schemeClr val="tx1">
                    <a:lumMod val="95000"/>
                    <a:lumOff val="5000"/>
                  </a:schemeClr>
                </a:solidFill>
              </a:rPr>
              <a:t>3214 6333</a:t>
            </a:r>
            <a:br>
              <a:rPr lang="en-AU" dirty="0">
                <a:solidFill>
                  <a:schemeClr val="tx1">
                    <a:lumMod val="95000"/>
                    <a:lumOff val="5000"/>
                  </a:schemeClr>
                </a:solidFill>
              </a:rPr>
            </a:br>
            <a:r>
              <a:rPr lang="en-AU" dirty="0">
                <a:solidFill>
                  <a:schemeClr val="tx1">
                    <a:lumMod val="95000"/>
                    <a:lumOff val="5000"/>
                  </a:schemeClr>
                </a:solidFill>
              </a:rPr>
              <a:t>Fax: 		07 3846 7483</a:t>
            </a:r>
          </a:p>
          <a:p>
            <a:r>
              <a:rPr lang="en-AU" dirty="0">
                <a:solidFill>
                  <a:schemeClr val="tx1">
                    <a:lumMod val="95000"/>
                    <a:lumOff val="5000"/>
                  </a:schemeClr>
                </a:solidFill>
              </a:rPr>
              <a:t>Email:		</a:t>
            </a:r>
            <a:r>
              <a:rPr lang="en-AU" dirty="0" smtClean="0">
                <a:solidFill>
                  <a:schemeClr val="tx1">
                    <a:lumMod val="95000"/>
                    <a:lumOff val="5000"/>
                  </a:schemeClr>
                </a:solidFill>
                <a:hlinkClick r:id="rId2"/>
              </a:rPr>
              <a:t>caxton@caxton.org.au</a:t>
            </a:r>
            <a:endParaRPr lang="en-AU" dirty="0" smtClean="0">
              <a:solidFill>
                <a:schemeClr val="tx1">
                  <a:lumMod val="95000"/>
                  <a:lumOff val="5000"/>
                </a:schemeClr>
              </a:solidFill>
            </a:endParaRPr>
          </a:p>
          <a:p>
            <a:r>
              <a:rPr lang="en-AU" dirty="0" smtClean="0">
                <a:solidFill>
                  <a:schemeClr val="tx1">
                    <a:lumMod val="95000"/>
                    <a:lumOff val="5000"/>
                  </a:schemeClr>
                </a:solidFill>
              </a:rPr>
              <a:t>Website:	</a:t>
            </a:r>
            <a:r>
              <a:rPr lang="en-AU" dirty="0" smtClean="0">
                <a:solidFill>
                  <a:schemeClr val="tx1">
                    <a:lumMod val="95000"/>
                    <a:lumOff val="5000"/>
                  </a:schemeClr>
                </a:solidFill>
                <a:hlinkClick r:id="rId3"/>
              </a:rPr>
              <a:t>www.caxton.org.au</a:t>
            </a:r>
            <a:endParaRPr lang="en-AU" dirty="0" smtClean="0">
              <a:solidFill>
                <a:schemeClr val="tx1">
                  <a:lumMod val="95000"/>
                  <a:lumOff val="5000"/>
                </a:schemeClr>
              </a:solidFill>
            </a:endParaRPr>
          </a:p>
          <a:p>
            <a:endParaRPr lang="en-AU" u="sng" dirty="0" smtClean="0">
              <a:solidFill>
                <a:srgbClr val="000000"/>
              </a:solidFill>
              <a:hlinkClick r:id="rId4"/>
            </a:endParaRPr>
          </a:p>
          <a:p>
            <a:r>
              <a:rPr lang="en-AU" dirty="0" smtClean="0">
                <a:solidFill>
                  <a:schemeClr val="tx1">
                    <a:lumMod val="95000"/>
                    <a:lumOff val="5000"/>
                  </a:schemeClr>
                </a:solidFill>
                <a:hlinkClick r:id="rId4"/>
              </a:rPr>
              <a:t>www.queenslandlawhandbook.org.au</a:t>
            </a:r>
            <a:endParaRPr lang="en-AU" dirty="0" smtClean="0">
              <a:solidFill>
                <a:schemeClr val="tx1">
                  <a:lumMod val="95000"/>
                  <a:lumOff val="5000"/>
                </a:schemeClr>
              </a:solidFill>
            </a:endParaRPr>
          </a:p>
          <a:p>
            <a:r>
              <a:rPr lang="en-AU" dirty="0" smtClean="0">
                <a:solidFill>
                  <a:schemeClr val="tx1">
                    <a:lumMod val="95000"/>
                    <a:lumOff val="5000"/>
                  </a:schemeClr>
                </a:solidFill>
                <a:hlinkClick r:id="rId5"/>
              </a:rPr>
              <a:t>https</a:t>
            </a:r>
            <a:r>
              <a:rPr lang="en-AU" dirty="0">
                <a:solidFill>
                  <a:schemeClr val="tx1">
                    <a:lumMod val="95000"/>
                    <a:lumOff val="5000"/>
                  </a:schemeClr>
                </a:solidFill>
                <a:hlinkClick r:id="rId5"/>
              </a:rPr>
              <a:t>://</a:t>
            </a:r>
            <a:r>
              <a:rPr lang="en-AU" dirty="0" smtClean="0">
                <a:solidFill>
                  <a:schemeClr val="tx1">
                    <a:lumMod val="95000"/>
                    <a:lumOff val="5000"/>
                  </a:schemeClr>
                </a:solidFill>
                <a:hlinkClick r:id="rId5"/>
              </a:rPr>
              <a:t>apprentices.queenslandlawhandbook.org.au</a:t>
            </a:r>
            <a:endParaRPr lang="en-AU" dirty="0" smtClean="0">
              <a:solidFill>
                <a:schemeClr val="tx1">
                  <a:lumMod val="95000"/>
                  <a:lumOff val="5000"/>
                </a:schemeClr>
              </a:solidFill>
            </a:endParaRPr>
          </a:p>
          <a:p>
            <a:endParaRPr lang="en-AU" dirty="0" smtClean="0">
              <a:solidFill>
                <a:schemeClr val="tx1">
                  <a:lumMod val="95000"/>
                  <a:lumOff val="5000"/>
                </a:schemeClr>
              </a:solidFill>
            </a:endParaRPr>
          </a:p>
        </p:txBody>
      </p:sp>
    </p:spTree>
    <p:extLst>
      <p:ext uri="{BB962C8B-B14F-4D97-AF65-F5344CB8AC3E}">
        <p14:creationId xmlns:p14="http://schemas.microsoft.com/office/powerpoint/2010/main" val="36451341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527976" cy="2636912"/>
          </a:xfrm>
        </p:spPr>
        <p:txBody>
          <a:bodyPr>
            <a:normAutofit/>
          </a:bodyPr>
          <a:lstStyle/>
          <a:p>
            <a:pPr algn="ctr"/>
            <a:r>
              <a:rPr lang="en-AU" sz="4800" dirty="0" smtClean="0">
                <a:latin typeface="+mn-lt"/>
              </a:rPr>
              <a:t>General Protections:</a:t>
            </a:r>
            <a:r>
              <a:rPr lang="en-AU" sz="4800" dirty="0" smtClean="0">
                <a:latin typeface="+mn-lt"/>
              </a:rPr>
              <a:t/>
            </a:r>
            <a:br>
              <a:rPr lang="en-AU" sz="4800" dirty="0" smtClean="0">
                <a:latin typeface="+mn-lt"/>
              </a:rPr>
            </a:br>
            <a:r>
              <a:rPr lang="en-AU" sz="4800" dirty="0">
                <a:latin typeface="+mn-lt"/>
              </a:rPr>
              <a:t/>
            </a:r>
            <a:br>
              <a:rPr lang="en-AU" sz="4800" dirty="0">
                <a:latin typeface="+mn-lt"/>
              </a:rPr>
            </a:br>
            <a:endParaRPr lang="en-AU" sz="4800" dirty="0">
              <a:latin typeface="+mn-lt"/>
            </a:endParaRPr>
          </a:p>
        </p:txBody>
      </p:sp>
      <p:sp>
        <p:nvSpPr>
          <p:cNvPr id="3" name="Subtitle 2"/>
          <p:cNvSpPr>
            <a:spLocks noGrp="1"/>
          </p:cNvSpPr>
          <p:nvPr>
            <p:ph type="subTitle" idx="1"/>
          </p:nvPr>
        </p:nvSpPr>
        <p:spPr>
          <a:xfrm>
            <a:off x="685800" y="1628800"/>
            <a:ext cx="7774632" cy="4010000"/>
          </a:xfrm>
        </p:spPr>
        <p:txBody>
          <a:bodyPr>
            <a:normAutofit/>
          </a:bodyPr>
          <a:lstStyle/>
          <a:p>
            <a:pPr marL="342900" indent="-342900">
              <a:buFont typeface="Arial"/>
              <a:buChar char="•"/>
            </a:pPr>
            <a:r>
              <a:rPr lang="en-AU" dirty="0" smtClean="0">
                <a:solidFill>
                  <a:schemeClr val="tx1">
                    <a:lumMod val="95000"/>
                    <a:lumOff val="5000"/>
                  </a:schemeClr>
                </a:solidFill>
              </a:rPr>
              <a:t>A less complicated option for bringing discrimination actions and an alternative to victimisation proceedings</a:t>
            </a:r>
          </a:p>
          <a:p>
            <a:endParaRPr lang="en-AU" dirty="0" smtClean="0">
              <a:solidFill>
                <a:schemeClr val="tx1">
                  <a:lumMod val="95000"/>
                  <a:lumOff val="5000"/>
                </a:schemeClr>
              </a:solidFill>
            </a:endParaRPr>
          </a:p>
          <a:p>
            <a:pPr marL="342900" indent="-342900">
              <a:buFont typeface="Arial"/>
              <a:buChar char="•"/>
            </a:pPr>
            <a:r>
              <a:rPr lang="en-AU" dirty="0" smtClean="0">
                <a:solidFill>
                  <a:schemeClr val="tx1">
                    <a:lumMod val="95000"/>
                    <a:lumOff val="5000"/>
                  </a:schemeClr>
                </a:solidFill>
              </a:rPr>
              <a:t>Better remedies than unfair dismissal actions</a:t>
            </a:r>
          </a:p>
          <a:p>
            <a:endParaRPr lang="en-AU" dirty="0" smtClean="0">
              <a:solidFill>
                <a:schemeClr val="tx1">
                  <a:lumMod val="95000"/>
                  <a:lumOff val="5000"/>
                </a:schemeClr>
              </a:solidFill>
            </a:endParaRPr>
          </a:p>
          <a:p>
            <a:pPr marL="342900" indent="-342900">
              <a:buFont typeface="Arial"/>
              <a:buChar char="•"/>
            </a:pPr>
            <a:r>
              <a:rPr lang="en-AU" dirty="0" smtClean="0">
                <a:solidFill>
                  <a:schemeClr val="tx1">
                    <a:lumMod val="95000"/>
                    <a:lumOff val="5000"/>
                  </a:schemeClr>
                </a:solidFill>
              </a:rPr>
              <a:t>A partial reverse onus of proof</a:t>
            </a:r>
          </a:p>
          <a:p>
            <a:endParaRPr lang="en-AU" dirty="0" smtClean="0">
              <a:solidFill>
                <a:schemeClr val="tx1">
                  <a:lumMod val="95000"/>
                  <a:lumOff val="5000"/>
                </a:schemeClr>
              </a:solidFill>
            </a:endParaRPr>
          </a:p>
          <a:p>
            <a:pPr marL="342900" indent="-342900">
              <a:buFont typeface="Arial"/>
              <a:buChar char="•"/>
            </a:pPr>
            <a:r>
              <a:rPr lang="en-AU" dirty="0" smtClean="0">
                <a:solidFill>
                  <a:schemeClr val="tx1">
                    <a:lumMod val="95000"/>
                    <a:lumOff val="5000"/>
                  </a:schemeClr>
                </a:solidFill>
              </a:rPr>
              <a:t>A more friendly costs rule than the human </a:t>
            </a:r>
            <a:r>
              <a:rPr lang="en-AU" dirty="0" smtClean="0">
                <a:solidFill>
                  <a:schemeClr val="tx1">
                    <a:lumMod val="95000"/>
                    <a:lumOff val="5000"/>
                  </a:schemeClr>
                </a:solidFill>
              </a:rPr>
              <a:t>rights </a:t>
            </a:r>
            <a:r>
              <a:rPr lang="en-AU" dirty="0" err="1" smtClean="0">
                <a:solidFill>
                  <a:schemeClr val="tx1">
                    <a:lumMod val="95000"/>
                    <a:lumOff val="5000"/>
                  </a:schemeClr>
                </a:solidFill>
              </a:rPr>
              <a:t>jurisdiciton</a:t>
            </a:r>
            <a:endParaRPr lang="en-AU" dirty="0">
              <a:solidFill>
                <a:schemeClr val="tx1">
                  <a:lumMod val="95000"/>
                  <a:lumOff val="5000"/>
                </a:schemeClr>
              </a:solidFill>
            </a:endParaRPr>
          </a:p>
        </p:txBody>
      </p:sp>
    </p:spTree>
    <p:extLst>
      <p:ext uri="{BB962C8B-B14F-4D97-AF65-F5344CB8AC3E}">
        <p14:creationId xmlns:p14="http://schemas.microsoft.com/office/powerpoint/2010/main" val="41781045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384"/>
            <a:ext cx="7772400" cy="1008112"/>
          </a:xfrm>
        </p:spPr>
        <p:txBody>
          <a:bodyPr>
            <a:normAutofit fontScale="90000"/>
          </a:bodyPr>
          <a:lstStyle/>
          <a:p>
            <a:r>
              <a:rPr lang="en-AU" sz="4800" dirty="0" smtClean="0">
                <a:latin typeface="+mn-lt"/>
              </a:rPr>
              <a:t>What are the General Protections?</a:t>
            </a:r>
            <a:endParaRPr lang="en-AU" sz="4800" dirty="0">
              <a:latin typeface="+mn-lt"/>
            </a:endParaRPr>
          </a:p>
        </p:txBody>
      </p:sp>
      <p:sp>
        <p:nvSpPr>
          <p:cNvPr id="3" name="Subtitle 2"/>
          <p:cNvSpPr>
            <a:spLocks noGrp="1"/>
          </p:cNvSpPr>
          <p:nvPr>
            <p:ph type="subTitle" idx="1"/>
          </p:nvPr>
        </p:nvSpPr>
        <p:spPr>
          <a:xfrm>
            <a:off x="539552" y="836712"/>
            <a:ext cx="7560840" cy="3312368"/>
          </a:xfrm>
        </p:spPr>
        <p:txBody>
          <a:bodyPr>
            <a:normAutofit/>
          </a:bodyPr>
          <a:lstStyle/>
          <a:p>
            <a:r>
              <a:rPr lang="en-AU" dirty="0" smtClean="0"/>
              <a:t>Part 3.1 of the </a:t>
            </a:r>
            <a:r>
              <a:rPr lang="en-AU" i="1" dirty="0" smtClean="0"/>
              <a:t>Fair Work Act 2009</a:t>
            </a:r>
          </a:p>
          <a:p>
            <a:endParaRPr lang="en-AU" i="1" dirty="0"/>
          </a:p>
          <a:p>
            <a:r>
              <a:rPr lang="en-AU" dirty="0" smtClean="0">
                <a:solidFill>
                  <a:schemeClr val="tx1"/>
                </a:solidFill>
              </a:rPr>
              <a:t>Section 336 Objects</a:t>
            </a:r>
          </a:p>
          <a:p>
            <a:endParaRPr lang="en-AU" dirty="0">
              <a:solidFill>
                <a:schemeClr val="tx1"/>
              </a:solidFill>
            </a:endParaRPr>
          </a:p>
          <a:p>
            <a:pPr marL="342900" indent="-342900">
              <a:buFont typeface="Arial"/>
              <a:buChar char="•"/>
            </a:pPr>
            <a:r>
              <a:rPr lang="en-AU" dirty="0" smtClean="0">
                <a:solidFill>
                  <a:schemeClr val="tx1"/>
                </a:solidFill>
              </a:rPr>
              <a:t>To protect workplace rights</a:t>
            </a:r>
          </a:p>
          <a:p>
            <a:pPr marL="342900" indent="-342900">
              <a:buFont typeface="Arial"/>
              <a:buChar char="•"/>
            </a:pPr>
            <a:r>
              <a:rPr lang="en-AU" dirty="0" smtClean="0">
                <a:solidFill>
                  <a:schemeClr val="tx1"/>
                </a:solidFill>
              </a:rPr>
              <a:t>To protect freedom of association</a:t>
            </a:r>
          </a:p>
          <a:p>
            <a:pPr marL="342900" indent="-342900">
              <a:buFont typeface="Arial"/>
              <a:buChar char="•"/>
            </a:pPr>
            <a:r>
              <a:rPr lang="en-AU" dirty="0" smtClean="0">
                <a:solidFill>
                  <a:schemeClr val="tx1"/>
                </a:solidFill>
              </a:rPr>
              <a:t>To protect against workplace discrimination</a:t>
            </a:r>
          </a:p>
          <a:p>
            <a:pPr marL="342900" indent="-342900">
              <a:buFont typeface="Arial"/>
              <a:buChar char="•"/>
            </a:pPr>
            <a:r>
              <a:rPr lang="en-AU" dirty="0" smtClean="0">
                <a:solidFill>
                  <a:schemeClr val="tx1"/>
                </a:solidFill>
              </a:rPr>
              <a:t>To offer relief for people adversely affected by breaches</a:t>
            </a:r>
          </a:p>
          <a:p>
            <a:endParaRPr lang="en-AU" dirty="0">
              <a:solidFill>
                <a:schemeClr val="tx1"/>
              </a:solidFill>
            </a:endParaRPr>
          </a:p>
        </p:txBody>
      </p:sp>
      <p:pic>
        <p:nvPicPr>
          <p:cNvPr id="5" name="Picture 4"/>
          <p:cNvPicPr>
            <a:picLocks noChangeAspect="1"/>
          </p:cNvPicPr>
          <p:nvPr/>
        </p:nvPicPr>
        <p:blipFill>
          <a:blip r:embed="rId2"/>
          <a:stretch>
            <a:fillRect/>
          </a:stretch>
        </p:blipFill>
        <p:spPr>
          <a:xfrm>
            <a:off x="5148064" y="3933055"/>
            <a:ext cx="2808312" cy="1872208"/>
          </a:xfrm>
          <a:prstGeom prst="rect">
            <a:avLst/>
          </a:prstGeom>
        </p:spPr>
      </p:pic>
      <p:sp>
        <p:nvSpPr>
          <p:cNvPr id="4" name="TextBox 3"/>
          <p:cNvSpPr txBox="1"/>
          <p:nvPr/>
        </p:nvSpPr>
        <p:spPr>
          <a:xfrm>
            <a:off x="539552" y="4365104"/>
            <a:ext cx="3600400" cy="1323439"/>
          </a:xfrm>
          <a:prstGeom prst="rect">
            <a:avLst/>
          </a:prstGeom>
          <a:noFill/>
        </p:spPr>
        <p:txBody>
          <a:bodyPr wrap="square" rtlCol="0">
            <a:spAutoFit/>
          </a:bodyPr>
          <a:lstStyle/>
          <a:p>
            <a:pPr marL="342900" indent="-342900">
              <a:buFont typeface="Arial"/>
              <a:buChar char="•"/>
            </a:pPr>
            <a:r>
              <a:rPr lang="en-AU" sz="2000" dirty="0"/>
              <a:t>Sham contracting</a:t>
            </a:r>
          </a:p>
          <a:p>
            <a:pPr marL="342900" indent="-342900">
              <a:buFont typeface="Arial"/>
              <a:buChar char="•"/>
            </a:pPr>
            <a:r>
              <a:rPr lang="en-AU" sz="2000" dirty="0"/>
              <a:t>Misrepresentations</a:t>
            </a:r>
          </a:p>
          <a:p>
            <a:pPr marL="342900" indent="-342900">
              <a:buFont typeface="Arial"/>
              <a:buChar char="•"/>
            </a:pPr>
            <a:r>
              <a:rPr lang="en-AU" sz="2000" dirty="0"/>
              <a:t>Dismissing for temporary </a:t>
            </a:r>
          </a:p>
          <a:p>
            <a:r>
              <a:rPr lang="en-AU" sz="2000" dirty="0"/>
              <a:t>      illness or injury</a:t>
            </a:r>
          </a:p>
        </p:txBody>
      </p:sp>
    </p:spTree>
    <p:extLst>
      <p:ext uri="{BB962C8B-B14F-4D97-AF65-F5344CB8AC3E}">
        <p14:creationId xmlns:p14="http://schemas.microsoft.com/office/powerpoint/2010/main" val="277784331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384"/>
            <a:ext cx="7772400" cy="1368152"/>
          </a:xfrm>
        </p:spPr>
        <p:txBody>
          <a:bodyPr>
            <a:normAutofit/>
          </a:bodyPr>
          <a:lstStyle/>
          <a:p>
            <a:r>
              <a:rPr lang="en-AU" sz="4800" dirty="0" smtClean="0">
                <a:latin typeface="+mn-lt"/>
              </a:rPr>
              <a:t>Workplace Rights</a:t>
            </a:r>
            <a:endParaRPr lang="en-AU" sz="4800" dirty="0">
              <a:latin typeface="+mn-lt"/>
            </a:endParaRPr>
          </a:p>
        </p:txBody>
      </p:sp>
      <p:sp>
        <p:nvSpPr>
          <p:cNvPr id="3" name="Subtitle 2"/>
          <p:cNvSpPr>
            <a:spLocks noGrp="1"/>
          </p:cNvSpPr>
          <p:nvPr>
            <p:ph type="subTitle" idx="1"/>
          </p:nvPr>
        </p:nvSpPr>
        <p:spPr>
          <a:xfrm>
            <a:off x="685800" y="1340769"/>
            <a:ext cx="6461760" cy="4298032"/>
          </a:xfrm>
        </p:spPr>
        <p:txBody>
          <a:bodyPr>
            <a:normAutofit/>
          </a:bodyPr>
          <a:lstStyle/>
          <a:p>
            <a:r>
              <a:rPr lang="en-AU" dirty="0" smtClean="0"/>
              <a:t>Section 340</a:t>
            </a:r>
          </a:p>
          <a:p>
            <a:endParaRPr lang="en-AU" dirty="0" smtClean="0"/>
          </a:p>
          <a:p>
            <a:r>
              <a:rPr lang="en-AU" dirty="0" smtClean="0">
                <a:solidFill>
                  <a:srgbClr val="000000"/>
                </a:solidFill>
              </a:rPr>
              <a:t>Three critical elements:</a:t>
            </a:r>
          </a:p>
          <a:p>
            <a:endParaRPr lang="en-AU" dirty="0">
              <a:solidFill>
                <a:srgbClr val="000000"/>
              </a:solidFill>
            </a:endParaRPr>
          </a:p>
          <a:p>
            <a:pPr marL="457200" indent="-457200">
              <a:buAutoNum type="arabicPeriod"/>
            </a:pPr>
            <a:r>
              <a:rPr lang="en-AU" dirty="0" smtClean="0">
                <a:solidFill>
                  <a:srgbClr val="000000"/>
                </a:solidFill>
              </a:rPr>
              <a:t>Adverse action</a:t>
            </a:r>
          </a:p>
          <a:p>
            <a:pPr marL="457200" indent="-457200">
              <a:buAutoNum type="arabicPeriod"/>
            </a:pPr>
            <a:endParaRPr lang="en-AU" dirty="0" smtClean="0">
              <a:solidFill>
                <a:srgbClr val="000000"/>
              </a:solidFill>
            </a:endParaRPr>
          </a:p>
          <a:p>
            <a:pPr marL="457200" indent="-457200">
              <a:buAutoNum type="arabicPeriod"/>
            </a:pPr>
            <a:r>
              <a:rPr lang="en-AU" dirty="0" smtClean="0">
                <a:solidFill>
                  <a:srgbClr val="000000"/>
                </a:solidFill>
              </a:rPr>
              <a:t>Is taken ‘because of’</a:t>
            </a:r>
          </a:p>
          <a:p>
            <a:pPr marL="457200" indent="-457200">
              <a:buAutoNum type="arabicPeriod"/>
            </a:pPr>
            <a:endParaRPr lang="en-AU" dirty="0" smtClean="0">
              <a:solidFill>
                <a:srgbClr val="000000"/>
              </a:solidFill>
            </a:endParaRPr>
          </a:p>
          <a:p>
            <a:pPr marL="457200" indent="-457200">
              <a:buAutoNum type="arabicPeriod"/>
            </a:pPr>
            <a:r>
              <a:rPr lang="en-AU" dirty="0" smtClean="0">
                <a:solidFill>
                  <a:srgbClr val="000000"/>
                </a:solidFill>
              </a:rPr>
              <a:t>A prohibited reason (relating to a workplace right)</a:t>
            </a:r>
            <a:endParaRPr lang="en-AU" dirty="0">
              <a:solidFill>
                <a:srgbClr val="000000"/>
              </a:solidFill>
            </a:endParaRPr>
          </a:p>
          <a:p>
            <a:endParaRPr lang="en-AU" dirty="0"/>
          </a:p>
          <a:p>
            <a:endParaRPr lang="en-AU" dirty="0" smtClean="0">
              <a:solidFill>
                <a:srgbClr val="000000"/>
              </a:solidFill>
            </a:endParaRPr>
          </a:p>
        </p:txBody>
      </p:sp>
      <p:pic>
        <p:nvPicPr>
          <p:cNvPr id="3074" name="Picture 2" descr="C:\Users\bridget.burton.CAXTON\Downloads\atlantic-city-1566984_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836712"/>
            <a:ext cx="2237649"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3186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99992" y="332656"/>
            <a:ext cx="3779912" cy="2521201"/>
          </a:xfrm>
          <a:prstGeom prst="rect">
            <a:avLst/>
          </a:prstGeom>
        </p:spPr>
      </p:pic>
      <p:sp>
        <p:nvSpPr>
          <p:cNvPr id="2" name="Title 1"/>
          <p:cNvSpPr>
            <a:spLocks noGrp="1"/>
          </p:cNvSpPr>
          <p:nvPr>
            <p:ph type="ctrTitle"/>
          </p:nvPr>
        </p:nvSpPr>
        <p:spPr>
          <a:xfrm>
            <a:off x="0" y="-27384"/>
            <a:ext cx="8458200" cy="1368152"/>
          </a:xfrm>
        </p:spPr>
        <p:txBody>
          <a:bodyPr>
            <a:normAutofit/>
          </a:bodyPr>
          <a:lstStyle/>
          <a:p>
            <a:r>
              <a:rPr lang="en-AU" sz="4800" dirty="0" smtClean="0">
                <a:latin typeface="+mn-lt"/>
              </a:rPr>
              <a:t>	Adverse action…</a:t>
            </a:r>
            <a:endParaRPr lang="en-AU" sz="4800" dirty="0">
              <a:latin typeface="+mn-lt"/>
            </a:endParaRPr>
          </a:p>
        </p:txBody>
      </p:sp>
      <p:sp>
        <p:nvSpPr>
          <p:cNvPr id="3" name="Subtitle 2"/>
          <p:cNvSpPr>
            <a:spLocks noGrp="1"/>
          </p:cNvSpPr>
          <p:nvPr>
            <p:ph type="subTitle" idx="1"/>
          </p:nvPr>
        </p:nvSpPr>
        <p:spPr>
          <a:xfrm>
            <a:off x="539552" y="1484783"/>
            <a:ext cx="7920880" cy="4154017"/>
          </a:xfrm>
        </p:spPr>
        <p:txBody>
          <a:bodyPr>
            <a:normAutofit/>
          </a:bodyPr>
          <a:lstStyle/>
          <a:p>
            <a:r>
              <a:rPr lang="en-AU" dirty="0" smtClean="0"/>
              <a:t>Adverse action is set out in a </a:t>
            </a:r>
          </a:p>
          <a:p>
            <a:r>
              <a:rPr lang="en-AU" dirty="0" smtClean="0"/>
              <a:t>table in section 342 </a:t>
            </a:r>
          </a:p>
          <a:p>
            <a:endParaRPr lang="en-AU" dirty="0" smtClean="0"/>
          </a:p>
          <a:p>
            <a:endParaRPr lang="en-AU" dirty="0"/>
          </a:p>
          <a:p>
            <a:r>
              <a:rPr lang="en-AU" dirty="0" smtClean="0">
                <a:solidFill>
                  <a:srgbClr val="000000"/>
                </a:solidFill>
              </a:rPr>
              <a:t>Employers take adverse action against employees when they:</a:t>
            </a:r>
          </a:p>
          <a:p>
            <a:endParaRPr lang="en-AU" dirty="0">
              <a:solidFill>
                <a:srgbClr val="000000"/>
              </a:solidFill>
            </a:endParaRPr>
          </a:p>
          <a:p>
            <a:pPr marL="342900" indent="-342900">
              <a:buFont typeface="Arial"/>
              <a:buChar char="•"/>
            </a:pPr>
            <a:r>
              <a:rPr lang="en-AU" dirty="0" smtClean="0">
                <a:solidFill>
                  <a:srgbClr val="000000"/>
                </a:solidFill>
              </a:rPr>
              <a:t>Dismiss the employee</a:t>
            </a:r>
          </a:p>
          <a:p>
            <a:pPr marL="342900" indent="-342900">
              <a:buFont typeface="Arial"/>
              <a:buChar char="•"/>
            </a:pPr>
            <a:r>
              <a:rPr lang="en-AU" dirty="0" smtClean="0">
                <a:solidFill>
                  <a:srgbClr val="000000"/>
                </a:solidFill>
              </a:rPr>
              <a:t>Injure the employee in their employment</a:t>
            </a:r>
          </a:p>
          <a:p>
            <a:pPr marL="342900" indent="-342900">
              <a:buFont typeface="Arial"/>
              <a:buChar char="•"/>
            </a:pPr>
            <a:r>
              <a:rPr lang="en-AU" dirty="0" smtClean="0">
                <a:solidFill>
                  <a:srgbClr val="000000"/>
                </a:solidFill>
              </a:rPr>
              <a:t>Alter the employee’s position to their prejudice</a:t>
            </a:r>
          </a:p>
          <a:p>
            <a:pPr marL="342900" indent="-342900">
              <a:buFont typeface="Arial"/>
              <a:buChar char="•"/>
            </a:pPr>
            <a:r>
              <a:rPr lang="en-AU" dirty="0" smtClean="0">
                <a:solidFill>
                  <a:srgbClr val="000000"/>
                </a:solidFill>
              </a:rPr>
              <a:t>Discriminate between the employee and other employees of the employer</a:t>
            </a:r>
          </a:p>
        </p:txBody>
      </p:sp>
    </p:spTree>
    <p:extLst>
      <p:ext uri="{BB962C8B-B14F-4D97-AF65-F5344CB8AC3E}">
        <p14:creationId xmlns:p14="http://schemas.microsoft.com/office/powerpoint/2010/main" val="9844667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384"/>
            <a:ext cx="7772400" cy="1368152"/>
          </a:xfrm>
        </p:spPr>
        <p:txBody>
          <a:bodyPr>
            <a:normAutofit/>
          </a:bodyPr>
          <a:lstStyle/>
          <a:p>
            <a:r>
              <a:rPr lang="en-AU" sz="4800" dirty="0" smtClean="0">
                <a:latin typeface="+mn-lt"/>
              </a:rPr>
              <a:t>…because of…</a:t>
            </a:r>
            <a:endParaRPr lang="en-AU" sz="4800" dirty="0">
              <a:latin typeface="+mn-lt"/>
            </a:endParaRPr>
          </a:p>
        </p:txBody>
      </p:sp>
      <p:sp>
        <p:nvSpPr>
          <p:cNvPr id="3" name="Subtitle 2"/>
          <p:cNvSpPr>
            <a:spLocks noGrp="1"/>
          </p:cNvSpPr>
          <p:nvPr>
            <p:ph type="subTitle" idx="1"/>
          </p:nvPr>
        </p:nvSpPr>
        <p:spPr>
          <a:xfrm>
            <a:off x="685800" y="1340769"/>
            <a:ext cx="6461760" cy="4298032"/>
          </a:xfrm>
        </p:spPr>
        <p:txBody>
          <a:bodyPr>
            <a:normAutofit/>
          </a:bodyPr>
          <a:lstStyle/>
          <a:p>
            <a:endParaRPr lang="en-AU" sz="2200" i="1" dirty="0" smtClean="0">
              <a:solidFill>
                <a:schemeClr val="accent4"/>
              </a:solidFill>
            </a:endParaRPr>
          </a:p>
          <a:p>
            <a:r>
              <a:rPr lang="en-AU" sz="2200" i="1" dirty="0" smtClean="0">
                <a:solidFill>
                  <a:schemeClr val="accent4"/>
                </a:solidFill>
              </a:rPr>
              <a:t>Board of Bendigo Regional Institute of Technical and Further Education v Barclay [2012] HCA 32</a:t>
            </a:r>
          </a:p>
          <a:p>
            <a:endParaRPr lang="en-AU" sz="2200" i="1" dirty="0">
              <a:solidFill>
                <a:schemeClr val="accent4"/>
              </a:solidFill>
            </a:endParaRPr>
          </a:p>
          <a:p>
            <a:pPr marL="342900" indent="-342900">
              <a:buFont typeface="Arial"/>
              <a:buChar char="•"/>
            </a:pPr>
            <a:r>
              <a:rPr lang="en-AU" sz="2200" dirty="0" smtClean="0">
                <a:solidFill>
                  <a:srgbClr val="000000"/>
                </a:solidFill>
              </a:rPr>
              <a:t>Substantive and operative reason</a:t>
            </a:r>
          </a:p>
          <a:p>
            <a:pPr marL="342900" indent="-342900">
              <a:buFont typeface="Arial"/>
              <a:buChar char="•"/>
            </a:pPr>
            <a:endParaRPr lang="en-AU" sz="2200" dirty="0" smtClean="0">
              <a:solidFill>
                <a:srgbClr val="000000"/>
              </a:solidFill>
            </a:endParaRPr>
          </a:p>
          <a:p>
            <a:pPr marL="342900" indent="-342900">
              <a:buFont typeface="Arial"/>
              <a:buChar char="•"/>
            </a:pPr>
            <a:r>
              <a:rPr lang="en-AU" sz="2200" dirty="0" smtClean="0">
                <a:solidFill>
                  <a:srgbClr val="000000"/>
                </a:solidFill>
              </a:rPr>
              <a:t>Reversed onus of proof</a:t>
            </a:r>
          </a:p>
          <a:p>
            <a:pPr marL="342900" indent="-342900">
              <a:buFont typeface="Arial"/>
              <a:buChar char="•"/>
            </a:pPr>
            <a:endParaRPr lang="en-AU" sz="2200" dirty="0" smtClean="0">
              <a:solidFill>
                <a:srgbClr val="000000"/>
              </a:solidFill>
            </a:endParaRPr>
          </a:p>
          <a:p>
            <a:pPr marL="342900" indent="-342900">
              <a:buFont typeface="Arial"/>
              <a:buChar char="•"/>
            </a:pPr>
            <a:r>
              <a:rPr lang="en-AU" sz="2200" dirty="0" smtClean="0">
                <a:solidFill>
                  <a:srgbClr val="000000"/>
                </a:solidFill>
              </a:rPr>
              <a:t>Producing the decision maker</a:t>
            </a:r>
          </a:p>
          <a:p>
            <a:endParaRPr lang="en-AU" sz="2200" dirty="0" smtClean="0">
              <a:solidFill>
                <a:srgbClr val="000000"/>
              </a:solidFill>
            </a:endParaRPr>
          </a:p>
        </p:txBody>
      </p:sp>
    </p:spTree>
    <p:extLst>
      <p:ext uri="{BB962C8B-B14F-4D97-AF65-F5344CB8AC3E}">
        <p14:creationId xmlns:p14="http://schemas.microsoft.com/office/powerpoint/2010/main" val="10718545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384"/>
            <a:ext cx="7772400" cy="1368152"/>
          </a:xfrm>
        </p:spPr>
        <p:txBody>
          <a:bodyPr>
            <a:normAutofit/>
          </a:bodyPr>
          <a:lstStyle/>
          <a:p>
            <a:r>
              <a:rPr lang="en-AU" sz="4800" dirty="0" smtClean="0">
                <a:latin typeface="+mn-lt"/>
              </a:rPr>
              <a:t>… a prohibited reason</a:t>
            </a:r>
            <a:endParaRPr lang="en-AU" sz="4800" dirty="0">
              <a:latin typeface="+mn-lt"/>
            </a:endParaRPr>
          </a:p>
        </p:txBody>
      </p:sp>
      <p:sp>
        <p:nvSpPr>
          <p:cNvPr id="3" name="Subtitle 2"/>
          <p:cNvSpPr>
            <a:spLocks noGrp="1"/>
          </p:cNvSpPr>
          <p:nvPr>
            <p:ph type="subTitle" idx="1"/>
          </p:nvPr>
        </p:nvSpPr>
        <p:spPr>
          <a:xfrm>
            <a:off x="685800" y="1340769"/>
            <a:ext cx="6461760" cy="4298032"/>
          </a:xfrm>
        </p:spPr>
        <p:txBody>
          <a:bodyPr>
            <a:normAutofit/>
          </a:bodyPr>
          <a:lstStyle/>
          <a:p>
            <a:r>
              <a:rPr lang="en-AU" sz="2200" dirty="0" smtClean="0">
                <a:solidFill>
                  <a:srgbClr val="989AAC"/>
                </a:solidFill>
              </a:rPr>
              <a:t>Section 341 defines workplace right</a:t>
            </a:r>
          </a:p>
          <a:p>
            <a:endParaRPr lang="en-AU" sz="2200" dirty="0">
              <a:solidFill>
                <a:srgbClr val="989AAC"/>
              </a:solidFill>
            </a:endParaRPr>
          </a:p>
          <a:p>
            <a:r>
              <a:rPr lang="en-AU" sz="1800" dirty="0" smtClean="0">
                <a:solidFill>
                  <a:srgbClr val="000000"/>
                </a:solidFill>
              </a:rPr>
              <a:t>A person has a protected workplace right if they:</a:t>
            </a:r>
          </a:p>
          <a:p>
            <a:endParaRPr lang="en-AU" sz="1800" dirty="0" smtClean="0">
              <a:solidFill>
                <a:srgbClr val="000000"/>
              </a:solidFill>
            </a:endParaRPr>
          </a:p>
          <a:p>
            <a:pPr marL="342900" indent="-342900">
              <a:buFont typeface="Arial"/>
              <a:buChar char="•"/>
            </a:pPr>
            <a:r>
              <a:rPr lang="en-AU" sz="1800" dirty="0" smtClean="0">
                <a:solidFill>
                  <a:srgbClr val="000000"/>
                </a:solidFill>
              </a:rPr>
              <a:t>Are entitled to the benefit of a workplace law or instrument</a:t>
            </a:r>
          </a:p>
          <a:p>
            <a:pPr marL="342900" indent="-342900">
              <a:buFont typeface="Arial"/>
              <a:buChar char="•"/>
            </a:pPr>
            <a:endParaRPr lang="en-AU" sz="1800" dirty="0" smtClean="0">
              <a:solidFill>
                <a:srgbClr val="000000"/>
              </a:solidFill>
            </a:endParaRPr>
          </a:p>
          <a:p>
            <a:pPr marL="342900" indent="-342900">
              <a:buFont typeface="Arial"/>
              <a:buChar char="•"/>
            </a:pPr>
            <a:r>
              <a:rPr lang="en-AU" sz="1800" dirty="0" smtClean="0">
                <a:solidFill>
                  <a:srgbClr val="000000"/>
                </a:solidFill>
              </a:rPr>
              <a:t>Are able to initiate or participate in a process or proceeding under a workplace law or instrument</a:t>
            </a:r>
          </a:p>
          <a:p>
            <a:pPr marL="342900" indent="-342900">
              <a:buFont typeface="Arial"/>
              <a:buChar char="•"/>
            </a:pPr>
            <a:endParaRPr lang="en-AU" sz="1800" dirty="0" smtClean="0">
              <a:solidFill>
                <a:srgbClr val="000000"/>
              </a:solidFill>
            </a:endParaRPr>
          </a:p>
          <a:p>
            <a:pPr marL="342900" indent="-342900">
              <a:buFont typeface="Arial"/>
              <a:buChar char="•"/>
            </a:pPr>
            <a:r>
              <a:rPr lang="en-AU" sz="1800" dirty="0" smtClean="0">
                <a:solidFill>
                  <a:srgbClr val="000000"/>
                </a:solidFill>
              </a:rPr>
              <a:t>Make a complaint or enquiry in relation to their workplace (to their employer or an appropriate external body)</a:t>
            </a:r>
          </a:p>
        </p:txBody>
      </p:sp>
      <p:pic>
        <p:nvPicPr>
          <p:cNvPr id="4" name="Picture 3"/>
          <p:cNvPicPr>
            <a:picLocks noChangeAspect="1"/>
          </p:cNvPicPr>
          <p:nvPr/>
        </p:nvPicPr>
        <p:blipFill>
          <a:blip r:embed="rId2"/>
          <a:stretch>
            <a:fillRect/>
          </a:stretch>
        </p:blipFill>
        <p:spPr>
          <a:xfrm>
            <a:off x="6012160" y="260648"/>
            <a:ext cx="2339144" cy="2088232"/>
          </a:xfrm>
          <a:prstGeom prst="rect">
            <a:avLst/>
          </a:prstGeom>
        </p:spPr>
      </p:pic>
    </p:spTree>
    <p:extLst>
      <p:ext uri="{BB962C8B-B14F-4D97-AF65-F5344CB8AC3E}">
        <p14:creationId xmlns:p14="http://schemas.microsoft.com/office/powerpoint/2010/main" val="10908432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bridget.burton.CAXTON\Downloads\construction-worker-513866_19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3573016"/>
            <a:ext cx="3456385" cy="19442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27384"/>
            <a:ext cx="7772400" cy="1368152"/>
          </a:xfrm>
        </p:spPr>
        <p:txBody>
          <a:bodyPr>
            <a:normAutofit/>
          </a:bodyPr>
          <a:lstStyle/>
          <a:p>
            <a:r>
              <a:rPr lang="en-AU" sz="4800" dirty="0" smtClean="0">
                <a:latin typeface="+mn-lt"/>
              </a:rPr>
              <a:t>Examples of workplace rights </a:t>
            </a:r>
            <a:endParaRPr lang="en-AU" sz="4800" dirty="0">
              <a:latin typeface="+mn-lt"/>
            </a:endParaRPr>
          </a:p>
        </p:txBody>
      </p:sp>
      <p:sp>
        <p:nvSpPr>
          <p:cNvPr id="3" name="Subtitle 2"/>
          <p:cNvSpPr>
            <a:spLocks noGrp="1"/>
          </p:cNvSpPr>
          <p:nvPr>
            <p:ph type="subTitle" idx="1"/>
          </p:nvPr>
        </p:nvSpPr>
        <p:spPr>
          <a:xfrm>
            <a:off x="179512" y="1340768"/>
            <a:ext cx="4390256" cy="4298032"/>
          </a:xfrm>
        </p:spPr>
        <p:txBody>
          <a:bodyPr>
            <a:normAutofit fontScale="92500" lnSpcReduction="10000"/>
          </a:bodyPr>
          <a:lstStyle/>
          <a:p>
            <a:pPr marL="342900" indent="-342900">
              <a:buFont typeface="Arial" panose="020B0604020202020204" pitchFamily="34" charset="0"/>
              <a:buChar char="•"/>
            </a:pPr>
            <a:r>
              <a:rPr lang="en-AU" sz="1800" dirty="0" smtClean="0">
                <a:solidFill>
                  <a:schemeClr val="tx1">
                    <a:lumMod val="95000"/>
                    <a:lumOff val="5000"/>
                  </a:schemeClr>
                </a:solidFill>
              </a:rPr>
              <a:t>Making a work cover claim </a:t>
            </a:r>
          </a:p>
          <a:p>
            <a:pPr marL="342900" indent="-342900">
              <a:buFont typeface="Arial" panose="020B0604020202020204" pitchFamily="34" charset="0"/>
              <a:buChar char="•"/>
            </a:pPr>
            <a:endParaRPr lang="en-AU" sz="1800" dirty="0" smtClean="0">
              <a:solidFill>
                <a:schemeClr val="tx1">
                  <a:lumMod val="95000"/>
                  <a:lumOff val="5000"/>
                </a:schemeClr>
              </a:solidFill>
            </a:endParaRPr>
          </a:p>
          <a:p>
            <a:pPr marL="342900" indent="-342900">
              <a:buFont typeface="Arial" panose="020B0604020202020204" pitchFamily="34" charset="0"/>
              <a:buChar char="•"/>
            </a:pPr>
            <a:r>
              <a:rPr lang="en-AU" sz="1800" dirty="0" smtClean="0">
                <a:solidFill>
                  <a:schemeClr val="tx1">
                    <a:lumMod val="95000"/>
                    <a:lumOff val="5000"/>
                  </a:schemeClr>
                </a:solidFill>
              </a:rPr>
              <a:t>Complaining about bullying, sexual harassment or other mistreatment at work</a:t>
            </a:r>
          </a:p>
          <a:p>
            <a:pPr marL="342900" indent="-342900">
              <a:buFont typeface="Arial" panose="020B0604020202020204" pitchFamily="34" charset="0"/>
              <a:buChar char="•"/>
            </a:pPr>
            <a:endParaRPr lang="en-AU" sz="1800" dirty="0" smtClean="0">
              <a:solidFill>
                <a:schemeClr val="tx1">
                  <a:lumMod val="95000"/>
                  <a:lumOff val="5000"/>
                </a:schemeClr>
              </a:solidFill>
            </a:endParaRPr>
          </a:p>
          <a:p>
            <a:pPr marL="342900" indent="-342900">
              <a:buFont typeface="Arial" panose="020B0604020202020204" pitchFamily="34" charset="0"/>
              <a:buChar char="•"/>
            </a:pPr>
            <a:r>
              <a:rPr lang="en-AU" sz="1800" dirty="0" smtClean="0">
                <a:solidFill>
                  <a:schemeClr val="tx1">
                    <a:lumMod val="95000"/>
                    <a:lumOff val="5000"/>
                  </a:schemeClr>
                </a:solidFill>
              </a:rPr>
              <a:t>Enquiring about underpaid wages either directly or via the Fair Work Ombudsman</a:t>
            </a:r>
          </a:p>
          <a:p>
            <a:pPr marL="342900" indent="-342900">
              <a:buFont typeface="Arial" panose="020B0604020202020204" pitchFamily="34" charset="0"/>
              <a:buChar char="•"/>
            </a:pPr>
            <a:endParaRPr lang="en-AU" sz="1800" dirty="0" smtClean="0">
              <a:solidFill>
                <a:schemeClr val="tx1">
                  <a:lumMod val="95000"/>
                  <a:lumOff val="5000"/>
                </a:schemeClr>
              </a:solidFill>
            </a:endParaRPr>
          </a:p>
          <a:p>
            <a:pPr marL="342900" indent="-342900">
              <a:buFont typeface="Arial" panose="020B0604020202020204" pitchFamily="34" charset="0"/>
              <a:buChar char="•"/>
            </a:pPr>
            <a:r>
              <a:rPr lang="en-AU" sz="1800" dirty="0" smtClean="0">
                <a:solidFill>
                  <a:schemeClr val="tx1">
                    <a:lumMod val="95000"/>
                    <a:lumOff val="5000"/>
                  </a:schemeClr>
                </a:solidFill>
              </a:rPr>
              <a:t>Taking maternity leave and exercising the return to work guarantee</a:t>
            </a:r>
          </a:p>
          <a:p>
            <a:pPr marL="342900" indent="-342900">
              <a:buFont typeface="Arial" panose="020B0604020202020204" pitchFamily="34" charset="0"/>
              <a:buChar char="•"/>
            </a:pPr>
            <a:endParaRPr lang="en-AU" sz="1800" dirty="0" smtClean="0">
              <a:solidFill>
                <a:schemeClr val="tx1">
                  <a:lumMod val="95000"/>
                  <a:lumOff val="5000"/>
                </a:schemeClr>
              </a:solidFill>
            </a:endParaRPr>
          </a:p>
          <a:p>
            <a:pPr marL="342900" indent="-342900">
              <a:buFont typeface="Arial" panose="020B0604020202020204" pitchFamily="34" charset="0"/>
              <a:buChar char="•"/>
            </a:pPr>
            <a:r>
              <a:rPr lang="en-AU" sz="1800" dirty="0" smtClean="0">
                <a:solidFill>
                  <a:schemeClr val="tx1">
                    <a:lumMod val="95000"/>
                    <a:lumOff val="5000"/>
                  </a:schemeClr>
                </a:solidFill>
              </a:rPr>
              <a:t>Asking for flexible hours because of caring responsibilities, disability or age</a:t>
            </a:r>
          </a:p>
          <a:p>
            <a:pPr marL="342900" indent="-342900">
              <a:buFont typeface="Arial" panose="020B0604020202020204" pitchFamily="34" charset="0"/>
              <a:buChar char="•"/>
            </a:pPr>
            <a:endParaRPr lang="en-AU" sz="1800" dirty="0" smtClean="0">
              <a:solidFill>
                <a:schemeClr val="tx1">
                  <a:lumMod val="95000"/>
                  <a:lumOff val="5000"/>
                </a:schemeClr>
              </a:solidFill>
            </a:endParaRPr>
          </a:p>
          <a:p>
            <a:pPr marL="342900" indent="-342900">
              <a:buFont typeface="Arial" panose="020B0604020202020204" pitchFamily="34" charset="0"/>
              <a:buChar char="•"/>
            </a:pPr>
            <a:r>
              <a:rPr lang="en-AU" sz="1800" dirty="0" smtClean="0">
                <a:solidFill>
                  <a:schemeClr val="tx1">
                    <a:lumMod val="95000"/>
                    <a:lumOff val="5000"/>
                  </a:schemeClr>
                </a:solidFill>
              </a:rPr>
              <a:t>Asking for workplace adjustments </a:t>
            </a:r>
          </a:p>
        </p:txBody>
      </p:sp>
      <p:pic>
        <p:nvPicPr>
          <p:cNvPr id="1029" name="Picture 5" descr="C:\Users\bridget.burton.CAXTON\Downloads\stairs-427700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255964"/>
            <a:ext cx="3066118" cy="216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67560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1858</TotalTime>
  <Words>1103</Words>
  <Application>Microsoft Macintosh PowerPoint</Application>
  <PresentationFormat>On-screen Show (4:3)</PresentationFormat>
  <Paragraphs>182</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Adjacency</vt:lpstr>
      <vt:lpstr>General Protections  </vt:lpstr>
      <vt:lpstr>General Protections   </vt:lpstr>
      <vt:lpstr>General Protections:  </vt:lpstr>
      <vt:lpstr>What are the General Protections?</vt:lpstr>
      <vt:lpstr>Workplace Rights</vt:lpstr>
      <vt:lpstr> Adverse action…</vt:lpstr>
      <vt:lpstr>…because of…</vt:lpstr>
      <vt:lpstr>… a prohibited reason</vt:lpstr>
      <vt:lpstr>Examples of workplace rights </vt:lpstr>
      <vt:lpstr>Discrimination </vt:lpstr>
      <vt:lpstr>Discrimination v Discrimination (an example)</vt:lpstr>
      <vt:lpstr>Dismissed for temporary absence for illness or injury</vt:lpstr>
      <vt:lpstr>Remedies</vt:lpstr>
      <vt:lpstr>Process </vt:lpstr>
      <vt:lpstr>Choice of Jurisdiction</vt:lpstr>
      <vt:lpstr>How it works in practice</vt:lpstr>
      <vt:lpstr>How it works in practice</vt:lpstr>
      <vt:lpstr>How it works in practice</vt:lpstr>
      <vt:lpstr>Questions?</vt:lpstr>
      <vt:lpstr>Caxton Legal Centre contacts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Oertel</dc:creator>
  <cp:lastModifiedBy>Bridget Burton</cp:lastModifiedBy>
  <cp:revision>91</cp:revision>
  <cp:lastPrinted>2015-09-21T05:19:34Z</cp:lastPrinted>
  <dcterms:created xsi:type="dcterms:W3CDTF">2014-08-26T02:11:02Z</dcterms:created>
  <dcterms:modified xsi:type="dcterms:W3CDTF">2016-11-21T11:00:07Z</dcterms:modified>
</cp:coreProperties>
</file>