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59BD9380"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30"/>
  </p:notesMasterIdLst>
  <p:handoutMasterIdLst>
    <p:handoutMasterId r:id="rId31"/>
  </p:handoutMasterIdLst>
  <p:sldIdLst>
    <p:sldId id="256" r:id="rId2"/>
    <p:sldId id="383" r:id="rId3"/>
    <p:sldId id="451" r:id="rId4"/>
    <p:sldId id="267" r:id="rId5"/>
    <p:sldId id="439" r:id="rId6"/>
    <p:sldId id="415" r:id="rId7"/>
    <p:sldId id="413" r:id="rId8"/>
    <p:sldId id="434" r:id="rId9"/>
    <p:sldId id="440" r:id="rId10"/>
    <p:sldId id="425" r:id="rId11"/>
    <p:sldId id="450" r:id="rId12"/>
    <p:sldId id="455" r:id="rId13"/>
    <p:sldId id="449" r:id="rId14"/>
    <p:sldId id="452" r:id="rId15"/>
    <p:sldId id="453" r:id="rId16"/>
    <p:sldId id="456" r:id="rId17"/>
    <p:sldId id="454" r:id="rId18"/>
    <p:sldId id="441" r:id="rId19"/>
    <p:sldId id="435" r:id="rId20"/>
    <p:sldId id="457" r:id="rId21"/>
    <p:sldId id="443" r:id="rId22"/>
    <p:sldId id="438" r:id="rId23"/>
    <p:sldId id="444" r:id="rId24"/>
    <p:sldId id="458" r:id="rId25"/>
    <p:sldId id="460" r:id="rId26"/>
    <p:sldId id="459" r:id="rId27"/>
    <p:sldId id="424" r:id="rId28"/>
    <p:sldId id="335" r:id="rId29"/>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833B"/>
    <a:srgbClr val="CE5A5E"/>
    <a:srgbClr val="52A583"/>
    <a:srgbClr val="EABD27"/>
    <a:srgbClr val="5373B0"/>
    <a:srgbClr val="77BAB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1379" autoAdjust="0"/>
  </p:normalViewPr>
  <p:slideViewPr>
    <p:cSldViewPr snapToGrid="0" snapToObjects="1">
      <p:cViewPr varScale="1">
        <p:scale>
          <a:sx n="106" d="100"/>
          <a:sy n="106" d="100"/>
        </p:scale>
        <p:origin x="194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6"/>
          </a:xfrm>
          <a:prstGeom prst="rect">
            <a:avLst/>
          </a:prstGeom>
        </p:spPr>
        <p:txBody>
          <a:bodyPr vert="horz" lIns="91486" tIns="45743" rIns="91486" bIns="45743" rtlCol="0"/>
          <a:lstStyle>
            <a:lvl1pPr algn="l">
              <a:defRPr sz="1200"/>
            </a:lvl1pPr>
          </a:lstStyle>
          <a:p>
            <a:endParaRPr lang="en-AU"/>
          </a:p>
        </p:txBody>
      </p:sp>
      <p:sp>
        <p:nvSpPr>
          <p:cNvPr id="3" name="Date Placeholder 2"/>
          <p:cNvSpPr>
            <a:spLocks noGrp="1"/>
          </p:cNvSpPr>
          <p:nvPr>
            <p:ph type="dt" sz="quarter" idx="1"/>
          </p:nvPr>
        </p:nvSpPr>
        <p:spPr>
          <a:xfrm>
            <a:off x="3850443" y="0"/>
            <a:ext cx="2945659" cy="498056"/>
          </a:xfrm>
          <a:prstGeom prst="rect">
            <a:avLst/>
          </a:prstGeom>
        </p:spPr>
        <p:txBody>
          <a:bodyPr vert="horz" lIns="91486" tIns="45743" rIns="91486" bIns="45743" rtlCol="0"/>
          <a:lstStyle>
            <a:lvl1pPr algn="r">
              <a:defRPr sz="1200"/>
            </a:lvl1pPr>
          </a:lstStyle>
          <a:p>
            <a:fld id="{B1A154C9-7006-4F57-8EFF-6A5487ACD5DF}" type="datetimeFigureOut">
              <a:rPr lang="en-AU" smtClean="0"/>
              <a:pPr/>
              <a:t>01/12/2016</a:t>
            </a:fld>
            <a:endParaRPr lang="en-AU"/>
          </a:p>
        </p:txBody>
      </p:sp>
      <p:sp>
        <p:nvSpPr>
          <p:cNvPr id="4" name="Footer Placeholder 3"/>
          <p:cNvSpPr>
            <a:spLocks noGrp="1"/>
          </p:cNvSpPr>
          <p:nvPr>
            <p:ph type="ftr" sz="quarter" idx="2"/>
          </p:nvPr>
        </p:nvSpPr>
        <p:spPr>
          <a:xfrm>
            <a:off x="1" y="9428585"/>
            <a:ext cx="2945659" cy="498054"/>
          </a:xfrm>
          <a:prstGeom prst="rect">
            <a:avLst/>
          </a:prstGeom>
        </p:spPr>
        <p:txBody>
          <a:bodyPr vert="horz" lIns="91486" tIns="45743" rIns="91486" bIns="45743" rtlCol="0" anchor="b"/>
          <a:lstStyle>
            <a:lvl1pPr algn="l">
              <a:defRPr sz="1200"/>
            </a:lvl1pPr>
          </a:lstStyle>
          <a:p>
            <a:endParaRPr lang="en-AU"/>
          </a:p>
        </p:txBody>
      </p:sp>
      <p:sp>
        <p:nvSpPr>
          <p:cNvPr id="5" name="Slide Number Placeholder 4"/>
          <p:cNvSpPr>
            <a:spLocks noGrp="1"/>
          </p:cNvSpPr>
          <p:nvPr>
            <p:ph type="sldNum" sz="quarter" idx="3"/>
          </p:nvPr>
        </p:nvSpPr>
        <p:spPr>
          <a:xfrm>
            <a:off x="3850443" y="9428585"/>
            <a:ext cx="2945659" cy="498054"/>
          </a:xfrm>
          <a:prstGeom prst="rect">
            <a:avLst/>
          </a:prstGeom>
        </p:spPr>
        <p:txBody>
          <a:bodyPr vert="horz" lIns="91486" tIns="45743" rIns="91486" bIns="45743" rtlCol="0" anchor="b"/>
          <a:lstStyle>
            <a:lvl1pPr algn="r">
              <a:defRPr sz="1200"/>
            </a:lvl1pPr>
          </a:lstStyle>
          <a:p>
            <a:fld id="{14E2F839-AC6A-4137-9B2C-4F8C40BAB557}" type="slidenum">
              <a:rPr lang="en-AU" smtClean="0"/>
              <a:pPr/>
              <a:t>‹#›</a:t>
            </a:fld>
            <a:endParaRPr lang="en-AU"/>
          </a:p>
        </p:txBody>
      </p:sp>
    </p:spTree>
    <p:extLst>
      <p:ext uri="{BB962C8B-B14F-4D97-AF65-F5344CB8AC3E}">
        <p14:creationId xmlns:p14="http://schemas.microsoft.com/office/powerpoint/2010/main" val="31590309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6"/>
          </a:xfrm>
          <a:prstGeom prst="rect">
            <a:avLst/>
          </a:prstGeom>
        </p:spPr>
        <p:txBody>
          <a:bodyPr vert="horz" lIns="91486" tIns="45743" rIns="91486" bIns="45743" rtlCol="0"/>
          <a:lstStyle>
            <a:lvl1pPr algn="l">
              <a:defRPr sz="1200"/>
            </a:lvl1pPr>
          </a:lstStyle>
          <a:p>
            <a:endParaRPr lang="en-AU"/>
          </a:p>
        </p:txBody>
      </p:sp>
      <p:sp>
        <p:nvSpPr>
          <p:cNvPr id="3" name="Date Placeholder 2"/>
          <p:cNvSpPr>
            <a:spLocks noGrp="1"/>
          </p:cNvSpPr>
          <p:nvPr>
            <p:ph type="dt" idx="1"/>
          </p:nvPr>
        </p:nvSpPr>
        <p:spPr>
          <a:xfrm>
            <a:off x="3850443" y="0"/>
            <a:ext cx="2945659" cy="498056"/>
          </a:xfrm>
          <a:prstGeom prst="rect">
            <a:avLst/>
          </a:prstGeom>
        </p:spPr>
        <p:txBody>
          <a:bodyPr vert="horz" lIns="91486" tIns="45743" rIns="91486" bIns="45743" rtlCol="0"/>
          <a:lstStyle>
            <a:lvl1pPr algn="r">
              <a:defRPr sz="1200"/>
            </a:lvl1pPr>
          </a:lstStyle>
          <a:p>
            <a:fld id="{ACBBEF21-199D-41B4-9449-93E8B757D361}" type="datetimeFigureOut">
              <a:rPr lang="en-AU" smtClean="0"/>
              <a:pPr/>
              <a:t>01/12/2016</a:t>
            </a:fld>
            <a:endParaRPr lang="en-AU"/>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86" tIns="45743" rIns="91486" bIns="45743" rtlCol="0" anchor="ctr"/>
          <a:lstStyle/>
          <a:p>
            <a:endParaRPr lang="en-AU"/>
          </a:p>
        </p:txBody>
      </p:sp>
      <p:sp>
        <p:nvSpPr>
          <p:cNvPr id="5" name="Notes Placeholder 4"/>
          <p:cNvSpPr>
            <a:spLocks noGrp="1"/>
          </p:cNvSpPr>
          <p:nvPr>
            <p:ph type="body" sz="quarter" idx="3"/>
          </p:nvPr>
        </p:nvSpPr>
        <p:spPr>
          <a:xfrm>
            <a:off x="679768" y="4777194"/>
            <a:ext cx="5438140" cy="3908613"/>
          </a:xfrm>
          <a:prstGeom prst="rect">
            <a:avLst/>
          </a:prstGeom>
        </p:spPr>
        <p:txBody>
          <a:bodyPr vert="horz" lIns="91486" tIns="45743" rIns="91486" bIns="4574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1" y="9428585"/>
            <a:ext cx="2945659" cy="498054"/>
          </a:xfrm>
          <a:prstGeom prst="rect">
            <a:avLst/>
          </a:prstGeom>
        </p:spPr>
        <p:txBody>
          <a:bodyPr vert="horz" lIns="91486" tIns="45743" rIns="91486" bIns="45743" rtlCol="0" anchor="b"/>
          <a:lstStyle>
            <a:lvl1pPr algn="l">
              <a:defRPr sz="1200"/>
            </a:lvl1pPr>
          </a:lstStyle>
          <a:p>
            <a:endParaRPr lang="en-AU"/>
          </a:p>
        </p:txBody>
      </p:sp>
      <p:sp>
        <p:nvSpPr>
          <p:cNvPr id="7" name="Slide Number Placeholder 6"/>
          <p:cNvSpPr>
            <a:spLocks noGrp="1"/>
          </p:cNvSpPr>
          <p:nvPr>
            <p:ph type="sldNum" sz="quarter" idx="5"/>
          </p:nvPr>
        </p:nvSpPr>
        <p:spPr>
          <a:xfrm>
            <a:off x="3850443" y="9428585"/>
            <a:ext cx="2945659" cy="498054"/>
          </a:xfrm>
          <a:prstGeom prst="rect">
            <a:avLst/>
          </a:prstGeom>
        </p:spPr>
        <p:txBody>
          <a:bodyPr vert="horz" lIns="91486" tIns="45743" rIns="91486" bIns="45743" rtlCol="0" anchor="b"/>
          <a:lstStyle>
            <a:lvl1pPr algn="r">
              <a:defRPr sz="1200"/>
            </a:lvl1pPr>
          </a:lstStyle>
          <a:p>
            <a:fld id="{FF295C59-B6D8-471F-8E27-6153A16C835B}" type="slidenum">
              <a:rPr lang="en-AU" smtClean="0"/>
              <a:pPr/>
              <a:t>‹#›</a:t>
            </a:fld>
            <a:endParaRPr lang="en-AU"/>
          </a:p>
        </p:txBody>
      </p:sp>
    </p:spTree>
    <p:extLst>
      <p:ext uri="{BB962C8B-B14F-4D97-AF65-F5344CB8AC3E}">
        <p14:creationId xmlns:p14="http://schemas.microsoft.com/office/powerpoint/2010/main" val="2456443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pPr/>
              <a:t>1</a:t>
            </a:fld>
            <a:endParaRPr lang="en-AU" dirty="0"/>
          </a:p>
        </p:txBody>
      </p:sp>
    </p:spTree>
    <p:extLst>
      <p:ext uri="{BB962C8B-B14F-4D97-AF65-F5344CB8AC3E}">
        <p14:creationId xmlns:p14="http://schemas.microsoft.com/office/powerpoint/2010/main" val="3389391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10</a:t>
            </a:fld>
            <a:endParaRPr lang="en-AU">
              <a:solidFill>
                <a:prstClr val="black"/>
              </a:solidFill>
            </a:endParaRPr>
          </a:p>
        </p:txBody>
      </p:sp>
    </p:spTree>
    <p:extLst>
      <p:ext uri="{BB962C8B-B14F-4D97-AF65-F5344CB8AC3E}">
        <p14:creationId xmlns:p14="http://schemas.microsoft.com/office/powerpoint/2010/main" val="20729938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11</a:t>
            </a:fld>
            <a:endParaRPr lang="en-AU" dirty="0">
              <a:solidFill>
                <a:prstClr val="black"/>
              </a:solidFill>
            </a:endParaRPr>
          </a:p>
        </p:txBody>
      </p:sp>
    </p:spTree>
    <p:extLst>
      <p:ext uri="{BB962C8B-B14F-4D97-AF65-F5344CB8AC3E}">
        <p14:creationId xmlns:p14="http://schemas.microsoft.com/office/powerpoint/2010/main" val="3375359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12</a:t>
            </a:fld>
            <a:endParaRPr lang="en-AU" dirty="0">
              <a:solidFill>
                <a:prstClr val="black"/>
              </a:solidFill>
            </a:endParaRPr>
          </a:p>
        </p:txBody>
      </p:sp>
    </p:spTree>
    <p:extLst>
      <p:ext uri="{BB962C8B-B14F-4D97-AF65-F5344CB8AC3E}">
        <p14:creationId xmlns:p14="http://schemas.microsoft.com/office/powerpoint/2010/main" val="15065331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13</a:t>
            </a:fld>
            <a:endParaRPr lang="en-AU">
              <a:solidFill>
                <a:prstClr val="black"/>
              </a:solidFill>
            </a:endParaRPr>
          </a:p>
        </p:txBody>
      </p:sp>
    </p:spTree>
    <p:extLst>
      <p:ext uri="{BB962C8B-B14F-4D97-AF65-F5344CB8AC3E}">
        <p14:creationId xmlns:p14="http://schemas.microsoft.com/office/powerpoint/2010/main" val="496490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14</a:t>
            </a:fld>
            <a:endParaRPr lang="en-AU">
              <a:solidFill>
                <a:prstClr val="black"/>
              </a:solidFill>
            </a:endParaRPr>
          </a:p>
        </p:txBody>
      </p:sp>
    </p:spTree>
    <p:extLst>
      <p:ext uri="{BB962C8B-B14F-4D97-AF65-F5344CB8AC3E}">
        <p14:creationId xmlns:p14="http://schemas.microsoft.com/office/powerpoint/2010/main" val="17810244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15</a:t>
            </a:fld>
            <a:endParaRPr lang="en-AU">
              <a:solidFill>
                <a:prstClr val="black"/>
              </a:solidFill>
            </a:endParaRPr>
          </a:p>
        </p:txBody>
      </p:sp>
    </p:spTree>
    <p:extLst>
      <p:ext uri="{BB962C8B-B14F-4D97-AF65-F5344CB8AC3E}">
        <p14:creationId xmlns:p14="http://schemas.microsoft.com/office/powerpoint/2010/main" val="28385534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16</a:t>
            </a:fld>
            <a:endParaRPr lang="en-AU">
              <a:solidFill>
                <a:prstClr val="black"/>
              </a:solidFill>
            </a:endParaRPr>
          </a:p>
        </p:txBody>
      </p:sp>
    </p:spTree>
    <p:extLst>
      <p:ext uri="{BB962C8B-B14F-4D97-AF65-F5344CB8AC3E}">
        <p14:creationId xmlns:p14="http://schemas.microsoft.com/office/powerpoint/2010/main" val="31627112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17</a:t>
            </a:fld>
            <a:endParaRPr lang="en-AU">
              <a:solidFill>
                <a:prstClr val="black"/>
              </a:solidFill>
            </a:endParaRPr>
          </a:p>
        </p:txBody>
      </p:sp>
    </p:spTree>
    <p:extLst>
      <p:ext uri="{BB962C8B-B14F-4D97-AF65-F5344CB8AC3E}">
        <p14:creationId xmlns:p14="http://schemas.microsoft.com/office/powerpoint/2010/main" val="26473832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18</a:t>
            </a:fld>
            <a:endParaRPr lang="en-AU">
              <a:solidFill>
                <a:prstClr val="black"/>
              </a:solidFill>
            </a:endParaRPr>
          </a:p>
        </p:txBody>
      </p:sp>
    </p:spTree>
    <p:extLst>
      <p:ext uri="{BB962C8B-B14F-4D97-AF65-F5344CB8AC3E}">
        <p14:creationId xmlns:p14="http://schemas.microsoft.com/office/powerpoint/2010/main" val="10050088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19</a:t>
            </a:fld>
            <a:endParaRPr lang="en-AU">
              <a:solidFill>
                <a:prstClr val="black"/>
              </a:solidFill>
            </a:endParaRPr>
          </a:p>
        </p:txBody>
      </p:sp>
    </p:spTree>
    <p:extLst>
      <p:ext uri="{BB962C8B-B14F-4D97-AF65-F5344CB8AC3E}">
        <p14:creationId xmlns:p14="http://schemas.microsoft.com/office/powerpoint/2010/main" val="1587300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pPr/>
              <a:t>2</a:t>
            </a:fld>
            <a:endParaRPr lang="en-AU" dirty="0"/>
          </a:p>
        </p:txBody>
      </p:sp>
    </p:spTree>
    <p:extLst>
      <p:ext uri="{BB962C8B-B14F-4D97-AF65-F5344CB8AC3E}">
        <p14:creationId xmlns:p14="http://schemas.microsoft.com/office/powerpoint/2010/main" val="5949791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20</a:t>
            </a:fld>
            <a:endParaRPr lang="en-AU">
              <a:solidFill>
                <a:prstClr val="black"/>
              </a:solidFill>
            </a:endParaRPr>
          </a:p>
        </p:txBody>
      </p:sp>
    </p:spTree>
    <p:extLst>
      <p:ext uri="{BB962C8B-B14F-4D97-AF65-F5344CB8AC3E}">
        <p14:creationId xmlns:p14="http://schemas.microsoft.com/office/powerpoint/2010/main" val="25239784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21</a:t>
            </a:fld>
            <a:endParaRPr lang="en-AU">
              <a:solidFill>
                <a:prstClr val="black"/>
              </a:solidFill>
            </a:endParaRPr>
          </a:p>
        </p:txBody>
      </p:sp>
    </p:spTree>
    <p:extLst>
      <p:ext uri="{BB962C8B-B14F-4D97-AF65-F5344CB8AC3E}">
        <p14:creationId xmlns:p14="http://schemas.microsoft.com/office/powerpoint/2010/main" val="1929706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22</a:t>
            </a:fld>
            <a:endParaRPr lang="en-AU">
              <a:solidFill>
                <a:prstClr val="black"/>
              </a:solidFill>
            </a:endParaRPr>
          </a:p>
        </p:txBody>
      </p:sp>
    </p:spTree>
    <p:extLst>
      <p:ext uri="{BB962C8B-B14F-4D97-AF65-F5344CB8AC3E}">
        <p14:creationId xmlns:p14="http://schemas.microsoft.com/office/powerpoint/2010/main" val="2214138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23</a:t>
            </a:fld>
            <a:endParaRPr lang="en-AU">
              <a:solidFill>
                <a:prstClr val="black"/>
              </a:solidFill>
            </a:endParaRPr>
          </a:p>
        </p:txBody>
      </p:sp>
    </p:spTree>
    <p:extLst>
      <p:ext uri="{BB962C8B-B14F-4D97-AF65-F5344CB8AC3E}">
        <p14:creationId xmlns:p14="http://schemas.microsoft.com/office/powerpoint/2010/main" val="9108520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24</a:t>
            </a:fld>
            <a:endParaRPr lang="en-AU">
              <a:solidFill>
                <a:prstClr val="black"/>
              </a:solidFill>
            </a:endParaRPr>
          </a:p>
        </p:txBody>
      </p:sp>
    </p:spTree>
    <p:extLst>
      <p:ext uri="{BB962C8B-B14F-4D97-AF65-F5344CB8AC3E}">
        <p14:creationId xmlns:p14="http://schemas.microsoft.com/office/powerpoint/2010/main" val="41525154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25</a:t>
            </a:fld>
            <a:endParaRPr lang="en-AU">
              <a:solidFill>
                <a:prstClr val="black"/>
              </a:solidFill>
            </a:endParaRPr>
          </a:p>
        </p:txBody>
      </p:sp>
    </p:spTree>
    <p:extLst>
      <p:ext uri="{BB962C8B-B14F-4D97-AF65-F5344CB8AC3E}">
        <p14:creationId xmlns:p14="http://schemas.microsoft.com/office/powerpoint/2010/main" val="13846848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26</a:t>
            </a:fld>
            <a:endParaRPr lang="en-AU">
              <a:solidFill>
                <a:prstClr val="black"/>
              </a:solidFill>
            </a:endParaRPr>
          </a:p>
        </p:txBody>
      </p:sp>
    </p:spTree>
    <p:extLst>
      <p:ext uri="{BB962C8B-B14F-4D97-AF65-F5344CB8AC3E}">
        <p14:creationId xmlns:p14="http://schemas.microsoft.com/office/powerpoint/2010/main" val="25569356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pPr/>
              <a:t>28</a:t>
            </a:fld>
            <a:endParaRPr lang="en-AU"/>
          </a:p>
        </p:txBody>
      </p:sp>
    </p:spTree>
    <p:extLst>
      <p:ext uri="{BB962C8B-B14F-4D97-AF65-F5344CB8AC3E}">
        <p14:creationId xmlns:p14="http://schemas.microsoft.com/office/powerpoint/2010/main" val="921671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pPr/>
              <a:t>3</a:t>
            </a:fld>
            <a:endParaRPr lang="en-AU" dirty="0"/>
          </a:p>
        </p:txBody>
      </p:sp>
    </p:spTree>
    <p:extLst>
      <p:ext uri="{BB962C8B-B14F-4D97-AF65-F5344CB8AC3E}">
        <p14:creationId xmlns:p14="http://schemas.microsoft.com/office/powerpoint/2010/main" val="20396755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FF295C59-B6D8-471F-8E27-6153A16C835B}" type="slidenum">
              <a:rPr lang="en-AU" smtClean="0"/>
              <a:pPr/>
              <a:t>4</a:t>
            </a:fld>
            <a:endParaRPr lang="en-AU"/>
          </a:p>
        </p:txBody>
      </p:sp>
    </p:spTree>
    <p:extLst>
      <p:ext uri="{BB962C8B-B14F-4D97-AF65-F5344CB8AC3E}">
        <p14:creationId xmlns:p14="http://schemas.microsoft.com/office/powerpoint/2010/main" val="22254686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5</a:t>
            </a:fld>
            <a:endParaRPr lang="en-AU">
              <a:solidFill>
                <a:prstClr val="black"/>
              </a:solidFill>
            </a:endParaRPr>
          </a:p>
        </p:txBody>
      </p:sp>
    </p:spTree>
    <p:extLst>
      <p:ext uri="{BB962C8B-B14F-4D97-AF65-F5344CB8AC3E}">
        <p14:creationId xmlns:p14="http://schemas.microsoft.com/office/powerpoint/2010/main" val="2945549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FF295C59-B6D8-471F-8E27-6153A16C835B}" type="slidenum">
              <a:rPr lang="en-AU" smtClean="0"/>
              <a:pPr/>
              <a:t>6</a:t>
            </a:fld>
            <a:endParaRPr lang="en-AU"/>
          </a:p>
        </p:txBody>
      </p:sp>
    </p:spTree>
    <p:extLst>
      <p:ext uri="{BB962C8B-B14F-4D97-AF65-F5344CB8AC3E}">
        <p14:creationId xmlns:p14="http://schemas.microsoft.com/office/powerpoint/2010/main" val="39978306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7</a:t>
            </a:fld>
            <a:endParaRPr lang="en-AU">
              <a:solidFill>
                <a:prstClr val="black"/>
              </a:solidFill>
            </a:endParaRPr>
          </a:p>
        </p:txBody>
      </p:sp>
    </p:spTree>
    <p:extLst>
      <p:ext uri="{BB962C8B-B14F-4D97-AF65-F5344CB8AC3E}">
        <p14:creationId xmlns:p14="http://schemas.microsoft.com/office/powerpoint/2010/main" val="35501173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8</a:t>
            </a:fld>
            <a:endParaRPr lang="en-AU">
              <a:solidFill>
                <a:prstClr val="black"/>
              </a:solidFill>
            </a:endParaRPr>
          </a:p>
        </p:txBody>
      </p:sp>
    </p:spTree>
    <p:extLst>
      <p:ext uri="{BB962C8B-B14F-4D97-AF65-F5344CB8AC3E}">
        <p14:creationId xmlns:p14="http://schemas.microsoft.com/office/powerpoint/2010/main" val="4038887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FF295C59-B6D8-471F-8E27-6153A16C835B}" type="slidenum">
              <a:rPr lang="en-AU" smtClean="0">
                <a:solidFill>
                  <a:prstClr val="black"/>
                </a:solidFill>
              </a:rPr>
              <a:pPr/>
              <a:t>9</a:t>
            </a:fld>
            <a:endParaRPr lang="en-AU">
              <a:solidFill>
                <a:prstClr val="black"/>
              </a:solidFill>
            </a:endParaRPr>
          </a:p>
        </p:txBody>
      </p:sp>
    </p:spTree>
    <p:extLst>
      <p:ext uri="{BB962C8B-B14F-4D97-AF65-F5344CB8AC3E}">
        <p14:creationId xmlns:p14="http://schemas.microsoft.com/office/powerpoint/2010/main" val="2737215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AAF9C3B-3EC2-8A42-A1F9-97E09179EDA2}" type="datetimeFigureOut">
              <a:rPr lang="en-US" smtClean="0"/>
              <a:pPr/>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E9B95-03AF-714A-9A17-B78A3DCC27FB}" type="slidenum">
              <a:rPr lang="en-US" smtClean="0"/>
              <a:pPr/>
              <a:t>‹#›</a:t>
            </a:fld>
            <a:endParaRPr lang="en-US"/>
          </a:p>
        </p:txBody>
      </p:sp>
    </p:spTree>
    <p:extLst>
      <p:ext uri="{BB962C8B-B14F-4D97-AF65-F5344CB8AC3E}">
        <p14:creationId xmlns:p14="http://schemas.microsoft.com/office/powerpoint/2010/main" val="1925541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AF9C3B-3EC2-8A42-A1F9-97E09179EDA2}" type="datetimeFigureOut">
              <a:rPr lang="en-US" smtClean="0"/>
              <a:pPr/>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E9B95-03AF-714A-9A17-B78A3DCC27FB}" type="slidenum">
              <a:rPr lang="en-US" smtClean="0"/>
              <a:pPr/>
              <a:t>‹#›</a:t>
            </a:fld>
            <a:endParaRPr lang="en-US"/>
          </a:p>
        </p:txBody>
      </p:sp>
    </p:spTree>
    <p:extLst>
      <p:ext uri="{BB962C8B-B14F-4D97-AF65-F5344CB8AC3E}">
        <p14:creationId xmlns:p14="http://schemas.microsoft.com/office/powerpoint/2010/main" val="238946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AF9C3B-3EC2-8A42-A1F9-97E09179EDA2}" type="datetimeFigureOut">
              <a:rPr lang="en-US" smtClean="0"/>
              <a:pPr/>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E9B95-03AF-714A-9A17-B78A3DCC27FB}" type="slidenum">
              <a:rPr lang="en-US" smtClean="0"/>
              <a:pPr/>
              <a:t>‹#›</a:t>
            </a:fld>
            <a:endParaRPr lang="en-US"/>
          </a:p>
        </p:txBody>
      </p:sp>
    </p:spTree>
    <p:extLst>
      <p:ext uri="{BB962C8B-B14F-4D97-AF65-F5344CB8AC3E}">
        <p14:creationId xmlns:p14="http://schemas.microsoft.com/office/powerpoint/2010/main" val="3515164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AF9C3B-3EC2-8A42-A1F9-97E09179EDA2}" type="datetimeFigureOut">
              <a:rPr lang="en-US" smtClean="0"/>
              <a:pPr/>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E9B95-03AF-714A-9A17-B78A3DCC27FB}" type="slidenum">
              <a:rPr lang="en-US" smtClean="0"/>
              <a:pPr/>
              <a:t>‹#›</a:t>
            </a:fld>
            <a:endParaRPr lang="en-US"/>
          </a:p>
        </p:txBody>
      </p:sp>
    </p:spTree>
    <p:extLst>
      <p:ext uri="{BB962C8B-B14F-4D97-AF65-F5344CB8AC3E}">
        <p14:creationId xmlns:p14="http://schemas.microsoft.com/office/powerpoint/2010/main" val="4095627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AF9C3B-3EC2-8A42-A1F9-97E09179EDA2}" type="datetimeFigureOut">
              <a:rPr lang="en-US" smtClean="0"/>
              <a:pPr/>
              <a:t>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2E9B95-03AF-714A-9A17-B78A3DCC27FB}" type="slidenum">
              <a:rPr lang="en-US" smtClean="0"/>
              <a:pPr/>
              <a:t>‹#›</a:t>
            </a:fld>
            <a:endParaRPr lang="en-US"/>
          </a:p>
        </p:txBody>
      </p:sp>
    </p:spTree>
    <p:extLst>
      <p:ext uri="{BB962C8B-B14F-4D97-AF65-F5344CB8AC3E}">
        <p14:creationId xmlns:p14="http://schemas.microsoft.com/office/powerpoint/2010/main" val="2629625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AAF9C3B-3EC2-8A42-A1F9-97E09179EDA2}" type="datetimeFigureOut">
              <a:rPr lang="en-US" smtClean="0"/>
              <a:pPr/>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2E9B95-03AF-714A-9A17-B78A3DCC27FB}" type="slidenum">
              <a:rPr lang="en-US" smtClean="0"/>
              <a:pPr/>
              <a:t>‹#›</a:t>
            </a:fld>
            <a:endParaRPr lang="en-US"/>
          </a:p>
        </p:txBody>
      </p:sp>
    </p:spTree>
    <p:extLst>
      <p:ext uri="{BB962C8B-B14F-4D97-AF65-F5344CB8AC3E}">
        <p14:creationId xmlns:p14="http://schemas.microsoft.com/office/powerpoint/2010/main" val="3929307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AAF9C3B-3EC2-8A42-A1F9-97E09179EDA2}" type="datetimeFigureOut">
              <a:rPr lang="en-US" smtClean="0"/>
              <a:pPr/>
              <a:t>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2E9B95-03AF-714A-9A17-B78A3DCC27FB}" type="slidenum">
              <a:rPr lang="en-US" smtClean="0"/>
              <a:pPr/>
              <a:t>‹#›</a:t>
            </a:fld>
            <a:endParaRPr lang="en-US"/>
          </a:p>
        </p:txBody>
      </p:sp>
    </p:spTree>
    <p:extLst>
      <p:ext uri="{BB962C8B-B14F-4D97-AF65-F5344CB8AC3E}">
        <p14:creationId xmlns:p14="http://schemas.microsoft.com/office/powerpoint/2010/main" val="1489389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AAF9C3B-3EC2-8A42-A1F9-97E09179EDA2}" type="datetimeFigureOut">
              <a:rPr lang="en-US" smtClean="0"/>
              <a:pPr/>
              <a:t>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2E9B95-03AF-714A-9A17-B78A3DCC27FB}" type="slidenum">
              <a:rPr lang="en-US" smtClean="0"/>
              <a:pPr/>
              <a:t>‹#›</a:t>
            </a:fld>
            <a:endParaRPr lang="en-US"/>
          </a:p>
        </p:txBody>
      </p:sp>
    </p:spTree>
    <p:extLst>
      <p:ext uri="{BB962C8B-B14F-4D97-AF65-F5344CB8AC3E}">
        <p14:creationId xmlns:p14="http://schemas.microsoft.com/office/powerpoint/2010/main" val="3350975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AF9C3B-3EC2-8A42-A1F9-97E09179EDA2}" type="datetimeFigureOut">
              <a:rPr lang="en-US" smtClean="0"/>
              <a:pPr/>
              <a:t>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2E9B95-03AF-714A-9A17-B78A3DCC27FB}" type="slidenum">
              <a:rPr lang="en-US" smtClean="0"/>
              <a:pPr/>
              <a:t>‹#›</a:t>
            </a:fld>
            <a:endParaRPr lang="en-US"/>
          </a:p>
        </p:txBody>
      </p:sp>
    </p:spTree>
    <p:extLst>
      <p:ext uri="{BB962C8B-B14F-4D97-AF65-F5344CB8AC3E}">
        <p14:creationId xmlns:p14="http://schemas.microsoft.com/office/powerpoint/2010/main" val="12382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AF9C3B-3EC2-8A42-A1F9-97E09179EDA2}" type="datetimeFigureOut">
              <a:rPr lang="en-US" smtClean="0"/>
              <a:pPr/>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2E9B95-03AF-714A-9A17-B78A3DCC27FB}" type="slidenum">
              <a:rPr lang="en-US" smtClean="0"/>
              <a:pPr/>
              <a:t>‹#›</a:t>
            </a:fld>
            <a:endParaRPr lang="en-US"/>
          </a:p>
        </p:txBody>
      </p:sp>
    </p:spTree>
    <p:extLst>
      <p:ext uri="{BB962C8B-B14F-4D97-AF65-F5344CB8AC3E}">
        <p14:creationId xmlns:p14="http://schemas.microsoft.com/office/powerpoint/2010/main" val="4118159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AF9C3B-3EC2-8A42-A1F9-97E09179EDA2}" type="datetimeFigureOut">
              <a:rPr lang="en-US" smtClean="0"/>
              <a:pPr/>
              <a:t>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2E9B95-03AF-714A-9A17-B78A3DCC27FB}" type="slidenum">
              <a:rPr lang="en-US" smtClean="0"/>
              <a:pPr/>
              <a:t>‹#›</a:t>
            </a:fld>
            <a:endParaRPr lang="en-US"/>
          </a:p>
        </p:txBody>
      </p:sp>
    </p:spTree>
    <p:extLst>
      <p:ext uri="{BB962C8B-B14F-4D97-AF65-F5344CB8AC3E}">
        <p14:creationId xmlns:p14="http://schemas.microsoft.com/office/powerpoint/2010/main" val="3738785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AF9C3B-3EC2-8A42-A1F9-97E09179EDA2}" type="datetimeFigureOut">
              <a:rPr lang="en-US" smtClean="0"/>
              <a:pPr/>
              <a:t>12/1/2016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2E9B95-03AF-714A-9A17-B78A3DCC27FB}" type="slidenum">
              <a:rPr lang="en-US" smtClean="0"/>
              <a:pPr/>
              <a:t>‹#›</a:t>
            </a:fld>
            <a:endParaRPr lang="en-US"/>
          </a:p>
        </p:txBody>
      </p:sp>
    </p:spTree>
    <p:extLst>
      <p:ext uri="{BB962C8B-B14F-4D97-AF65-F5344CB8AC3E}">
        <p14:creationId xmlns:p14="http://schemas.microsoft.com/office/powerpoint/2010/main" val="1548693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www.blueknot.org.au/"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www.blueknot.org.au/Portals/2/Reports%20and%20Docs/Legal%20and%20Justice%20Background%20Paper%20with%20Abstract%20FINAL.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www.blueknot.org.au/Portals/2/Workshop%20Descriptions/In-house%20Training%20Booklet.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emf"/><Relationship Id="rId4" Type="http://schemas.openxmlformats.org/officeDocument/2006/relationships/hyperlink" Target="http://digitalcommons.osgoode.yorku.ca/jlsp/vol23/iss1/5"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s://aifs.gov.au/publications/feeling-heavy/what-vicarious-trauma"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www.lawcover.com.au/wp-content/uploads/2015/09/3324-The-Resilient-Lawyer_V7.pdf"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hyperlink" Target="http://www.qls.com.au/For_the_profession/Love_Law_Live_Life" TargetMode="External"/><Relationship Id="rId4" Type="http://schemas.openxmlformats.org/officeDocument/2006/relationships/image" Target="../media/image2.emf"/></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2.emf"/><Relationship Id="rId5" Type="http://schemas.openxmlformats.org/officeDocument/2006/relationships/hyperlink" Target="http://www.qls.com.au/For_the_profession/Love_Law_Live_Life" TargetMode="External"/><Relationship Id="rId4" Type="http://schemas.openxmlformats.org/officeDocument/2006/relationships/hyperlink" Target="http://www.lawcover.com.au/wp-content/uploads/2015/09/3324-The-Resilient-Lawyer_V7.pdf"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www.lawcover.com.au/wp-content/uploads/2015/09/3324-The-Resilient-Lawyer_V7.pdf"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image" Target="../media/image4.59BD9380"/><Relationship Id="rId4" Type="http://schemas.openxmlformats.org/officeDocument/2006/relationships/image" Target="../media/image2.emf"/></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2.emf"/><Relationship Id="rId4" Type="http://schemas.openxmlformats.org/officeDocument/2006/relationships/hyperlink" Target="http://www.lawcover.com.au/wp-content/uploads/2015/09/3324-The-Resilient-Lawyer_V7.pdf"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emf"/><Relationship Id="rId7" Type="http://schemas.openxmlformats.org/officeDocument/2006/relationships/image" Target="../media/image5.jpe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www.knowmore.org.au/" TargetMode="External"/><Relationship Id="rId5" Type="http://schemas.openxmlformats.org/officeDocument/2006/relationships/hyperlink" Target="mailto:ann.gummow@knowmore.org.au" TargetMode="External"/><Relationship Id="rId4" Type="http://schemas.openxmlformats.org/officeDocument/2006/relationships/hyperlink" Target="mailto:amanda.whelan@knowmore.org.au"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knowmore.org.au/" TargetMode="Externa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373B0"/>
        </a:solidFill>
        <a:effectLst/>
      </p:bgPr>
    </p:bg>
    <p:spTree>
      <p:nvGrpSpPr>
        <p:cNvPr id="1" name=""/>
        <p:cNvGrpSpPr/>
        <p:nvPr/>
      </p:nvGrpSpPr>
      <p:grpSpPr>
        <a:xfrm>
          <a:off x="0" y="0"/>
          <a:ext cx="0" cy="0"/>
          <a:chOff x="0" y="0"/>
          <a:chExt cx="0" cy="0"/>
        </a:xfrm>
      </p:grpSpPr>
      <p:sp>
        <p:nvSpPr>
          <p:cNvPr id="6" name="Text Box 10"/>
          <p:cNvSpPr txBox="1"/>
          <p:nvPr/>
        </p:nvSpPr>
        <p:spPr>
          <a:xfrm>
            <a:off x="0" y="3435015"/>
            <a:ext cx="9173860" cy="3456104"/>
          </a:xfrm>
          <a:prstGeom prst="rect">
            <a:avLst/>
          </a:prstGeom>
          <a:solidFill>
            <a:srgbClr val="52A583"/>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GB" sz="3600" dirty="0">
                <a:solidFill>
                  <a:schemeClr val="tx1"/>
                </a:solidFill>
                <a:effectLst/>
                <a:latin typeface="Arial"/>
                <a:ea typeface="ＭＳ 明朝"/>
                <a:cs typeface="Times New Roman"/>
              </a:rPr>
              <a:t> </a:t>
            </a:r>
            <a:endParaRPr lang="en-AU" sz="1200" dirty="0">
              <a:solidFill>
                <a:schemeClr val="tx1"/>
              </a:solidFill>
              <a:effectLst/>
              <a:ea typeface="ＭＳ 明朝"/>
              <a:cs typeface="Times New Roman"/>
            </a:endParaRPr>
          </a:p>
        </p:txBody>
      </p:sp>
      <p:sp>
        <p:nvSpPr>
          <p:cNvPr id="2" name="Title 1"/>
          <p:cNvSpPr>
            <a:spLocks noGrp="1"/>
          </p:cNvSpPr>
          <p:nvPr>
            <p:ph type="ctrTitle"/>
          </p:nvPr>
        </p:nvSpPr>
        <p:spPr>
          <a:xfrm>
            <a:off x="157655" y="625137"/>
            <a:ext cx="4873690" cy="2239442"/>
          </a:xfrm>
        </p:spPr>
        <p:txBody>
          <a:bodyPr>
            <a:noAutofit/>
          </a:bodyPr>
          <a:lstStyle/>
          <a:p>
            <a:pPr lvl="0"/>
            <a:r>
              <a:rPr lang="en-AU" sz="2000" b="1" dirty="0">
                <a:latin typeface="Verdana" panose="020B0604030504040204" pitchFamily="34" charset="0"/>
                <a:ea typeface="Verdana" panose="020B0604030504040204" pitchFamily="34" charset="0"/>
                <a:cs typeface="Verdana" panose="020B0604030504040204" pitchFamily="34" charset="0"/>
              </a:rPr>
              <a:t/>
            </a:r>
            <a:br>
              <a:rPr lang="en-AU" sz="2000" b="1" dirty="0">
                <a:latin typeface="Verdana" panose="020B0604030504040204" pitchFamily="34" charset="0"/>
                <a:ea typeface="Verdana" panose="020B0604030504040204" pitchFamily="34" charset="0"/>
                <a:cs typeface="Verdana" panose="020B0604030504040204" pitchFamily="34" charset="0"/>
              </a:rPr>
            </a:br>
            <a:r>
              <a:rPr lang="en-AU" sz="2000" b="1" dirty="0">
                <a:latin typeface="Verdana" panose="020B0604030504040204" pitchFamily="34" charset="0"/>
                <a:ea typeface="Verdana" panose="020B0604030504040204" pitchFamily="34" charset="0"/>
                <a:cs typeface="Verdana" panose="020B0604030504040204" pitchFamily="34" charset="0"/>
              </a:rPr>
              <a:t/>
            </a:r>
            <a:br>
              <a:rPr lang="en-AU" sz="2000" b="1" dirty="0">
                <a:latin typeface="Verdana" panose="020B0604030504040204" pitchFamily="34" charset="0"/>
                <a:ea typeface="Verdana" panose="020B0604030504040204" pitchFamily="34" charset="0"/>
                <a:cs typeface="Verdana" panose="020B0604030504040204" pitchFamily="34" charset="0"/>
              </a:rPr>
            </a:br>
            <a:r>
              <a:rPr lang="en-AU" sz="2000" b="1" dirty="0">
                <a:solidFill>
                  <a:schemeClr val="bg1"/>
                </a:solidFill>
                <a:latin typeface="Verdana" panose="020B0604030504040204" pitchFamily="34" charset="0"/>
                <a:ea typeface="Verdana" panose="020B0604030504040204" pitchFamily="34" charset="0"/>
                <a:cs typeface="Verdana" panose="020B0604030504040204" pitchFamily="34" charset="0"/>
              </a:rPr>
              <a:t>In case of emergency apply your own oxygen mask first before helping others: </a:t>
            </a:r>
            <a:br>
              <a:rPr lang="en-AU" sz="2000" b="1" dirty="0">
                <a:solidFill>
                  <a:schemeClr val="bg1"/>
                </a:solidFill>
                <a:latin typeface="Verdana" panose="020B0604030504040204" pitchFamily="34" charset="0"/>
                <a:ea typeface="Verdana" panose="020B0604030504040204" pitchFamily="34" charset="0"/>
                <a:cs typeface="Verdana" panose="020B0604030504040204" pitchFamily="34" charset="0"/>
              </a:rPr>
            </a:br>
            <a:r>
              <a:rPr lang="en-AU" sz="2000" b="1" dirty="0">
                <a:solidFill>
                  <a:schemeClr val="bg1"/>
                </a:solidFill>
                <a:latin typeface="Verdana" panose="020B0604030504040204" pitchFamily="34" charset="0"/>
                <a:ea typeface="Verdana" panose="020B0604030504040204" pitchFamily="34" charset="0"/>
                <a:cs typeface="Verdana" panose="020B0604030504040204" pitchFamily="34" charset="0"/>
              </a:rPr>
              <a:t/>
            </a:r>
            <a:br>
              <a:rPr lang="en-AU" sz="2000" b="1" dirty="0">
                <a:solidFill>
                  <a:schemeClr val="bg1"/>
                </a:solidFill>
                <a:latin typeface="Verdana" panose="020B0604030504040204" pitchFamily="34" charset="0"/>
                <a:ea typeface="Verdana" panose="020B0604030504040204" pitchFamily="34" charset="0"/>
                <a:cs typeface="Verdana" panose="020B0604030504040204" pitchFamily="34" charset="0"/>
              </a:rPr>
            </a:br>
            <a:r>
              <a:rPr lang="en-AU" sz="2000" dirty="0">
                <a:solidFill>
                  <a:schemeClr val="bg1"/>
                </a:solidFill>
                <a:latin typeface="Verdana" panose="020B0604030504040204" pitchFamily="34" charset="0"/>
                <a:ea typeface="Verdana" panose="020B0604030504040204" pitchFamily="34" charset="0"/>
                <a:cs typeface="Verdana" panose="020B0604030504040204" pitchFamily="34" charset="0"/>
              </a:rPr>
              <a:t/>
            </a:r>
            <a:br>
              <a:rPr lang="en-AU" sz="2000" dirty="0">
                <a:solidFill>
                  <a:schemeClr val="bg1"/>
                </a:solidFill>
                <a:latin typeface="Verdana" panose="020B0604030504040204" pitchFamily="34" charset="0"/>
                <a:ea typeface="Verdana" panose="020B0604030504040204" pitchFamily="34" charset="0"/>
                <a:cs typeface="Verdana" panose="020B0604030504040204" pitchFamily="34" charset="0"/>
              </a:rPr>
            </a:br>
            <a:r>
              <a:rPr lang="en-AU" sz="2000" dirty="0">
                <a:solidFill>
                  <a:schemeClr val="bg1"/>
                </a:solidFill>
                <a:latin typeface="Verdana" panose="020B0604030504040204" pitchFamily="34" charset="0"/>
                <a:ea typeface="Verdana" panose="020B0604030504040204" pitchFamily="34" charset="0"/>
                <a:cs typeface="Verdana" panose="020B0604030504040204" pitchFamily="34" charset="0"/>
              </a:rPr>
              <a:t>Trauma informed practice and resilient lawyering</a:t>
            </a:r>
            <a:r>
              <a:rPr lang="en-AU" sz="2000" b="1" dirty="0">
                <a:latin typeface="Verdana" panose="020B0604030504040204" pitchFamily="34" charset="0"/>
                <a:ea typeface="Verdana" panose="020B0604030504040204" pitchFamily="34" charset="0"/>
                <a:cs typeface="Verdana" panose="020B0604030504040204" pitchFamily="34" charset="0"/>
              </a:rPr>
              <a:t/>
            </a:r>
            <a:br>
              <a:rPr lang="en-AU" sz="2000" b="1" dirty="0">
                <a:latin typeface="Verdana" panose="020B0604030504040204" pitchFamily="34" charset="0"/>
                <a:ea typeface="Verdana" panose="020B0604030504040204" pitchFamily="34" charset="0"/>
                <a:cs typeface="Verdana" panose="020B0604030504040204" pitchFamily="34" charset="0"/>
              </a:rPr>
            </a:br>
            <a:endParaRPr lang="en-US" sz="20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Subtitle 2"/>
          <p:cNvSpPr>
            <a:spLocks noGrp="1"/>
          </p:cNvSpPr>
          <p:nvPr>
            <p:ph type="subTitle" idx="1"/>
          </p:nvPr>
        </p:nvSpPr>
        <p:spPr>
          <a:xfrm>
            <a:off x="157655" y="3929162"/>
            <a:ext cx="5644532" cy="2770414"/>
          </a:xfrm>
        </p:spPr>
        <p:txBody>
          <a:bodyPr>
            <a:normAutofit/>
          </a:bodyPr>
          <a:lstStyle/>
          <a:p>
            <a:endParaRPr lang="en-AU" sz="1300" dirty="0">
              <a:solidFill>
                <a:schemeClr val="bg1"/>
              </a:solidFill>
              <a:latin typeface="Arial" pitchFamily="34" charset="0"/>
              <a:cs typeface="Arial" pitchFamily="34" charset="0"/>
            </a:endParaRPr>
          </a:p>
          <a:p>
            <a:endParaRPr lang="en-AU" sz="3600" b="1" dirty="0">
              <a:solidFill>
                <a:schemeClr val="bg1"/>
              </a:solidFill>
            </a:endParaRPr>
          </a:p>
          <a:p>
            <a:pPr algn="l"/>
            <a:endParaRPr lang="en-AU" sz="14400" dirty="0">
              <a:solidFill>
                <a:schemeClr val="tx1"/>
              </a:solidFill>
            </a:endParaRPr>
          </a:p>
          <a:p>
            <a:endParaRPr lang="en-US" sz="4400" b="1" dirty="0">
              <a:solidFill>
                <a:schemeClr val="bg1"/>
              </a:solidFill>
            </a:endParaRPr>
          </a:p>
        </p:txBody>
      </p:sp>
      <p:pic>
        <p:nvPicPr>
          <p:cNvPr id="11" name="Picture 10"/>
          <p:cNvPicPr/>
          <p:nvPr/>
        </p:nvPicPr>
        <p:blipFill>
          <a:blip r:embed="rId3" cstate="email">
            <a:extLst>
              <a:ext uri="{28A0092B-C50C-407E-A947-70E740481C1C}">
                <a14:useLocalDpi xmlns:a14="http://schemas.microsoft.com/office/drawing/2010/main"/>
              </a:ext>
            </a:extLst>
          </a:blip>
          <a:stretch>
            <a:fillRect/>
          </a:stretch>
        </p:blipFill>
        <p:spPr>
          <a:xfrm>
            <a:off x="5420418" y="4985076"/>
            <a:ext cx="1722755" cy="1714500"/>
          </a:xfrm>
          <a:prstGeom prst="rect">
            <a:avLst/>
          </a:prstGeom>
        </p:spPr>
      </p:pic>
      <p:pic>
        <p:nvPicPr>
          <p:cNvPr id="5" name="Picture 4"/>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5520323" y="573918"/>
            <a:ext cx="3106420" cy="2341880"/>
          </a:xfrm>
          <a:prstGeom prst="rect">
            <a:avLst/>
          </a:prstGeom>
          <a:ln>
            <a:noFill/>
          </a:ln>
          <a:extLst>
            <a:ext uri="{53640926-AAD7-44d8-BBD7-CCE9431645EC}">
              <a14:shadowObscured xmlns="" xmlns:a14="http://schemas.microsoft.com/office/drawing/2010/main"/>
            </a:ext>
          </a:extLst>
        </p:spPr>
      </p:pic>
      <p:pic>
        <p:nvPicPr>
          <p:cNvPr id="12" name="Picture 11"/>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13" name="Picture 12"/>
          <p:cNvPicPr/>
          <p:nvPr/>
        </p:nvPicPr>
        <p:blipFill>
          <a:blip r:embed="rId3" cstate="email">
            <a:extLst>
              <a:ext uri="{28A0092B-C50C-407E-A947-70E740481C1C}">
                <a14:useLocalDpi xmlns:a14="http://schemas.microsoft.com/office/drawing/2010/main"/>
              </a:ext>
            </a:extLst>
          </a:blip>
          <a:stretch>
            <a:fillRect/>
          </a:stretch>
        </p:blipFill>
        <p:spPr>
          <a:xfrm>
            <a:off x="7073533" y="5567236"/>
            <a:ext cx="1722755" cy="1714500"/>
          </a:xfrm>
          <a:prstGeom prst="rect">
            <a:avLst/>
          </a:prstGeom>
        </p:spPr>
      </p:pic>
      <p:pic>
        <p:nvPicPr>
          <p:cNvPr id="14" name="Picture 13"/>
          <p:cNvPicPr/>
          <p:nvPr/>
        </p:nvPicPr>
        <p:blipFill>
          <a:blip r:embed="rId3" cstate="email">
            <a:extLst>
              <a:ext uri="{28A0092B-C50C-407E-A947-70E740481C1C}">
                <a14:useLocalDpi xmlns:a14="http://schemas.microsoft.com/office/drawing/2010/main"/>
              </a:ext>
            </a:extLst>
          </a:blip>
          <a:stretch>
            <a:fillRect/>
          </a:stretch>
        </p:blipFill>
        <p:spPr>
          <a:xfrm>
            <a:off x="4266931" y="6302168"/>
            <a:ext cx="1722755" cy="1714500"/>
          </a:xfrm>
          <a:prstGeom prst="rect">
            <a:avLst/>
          </a:prstGeom>
        </p:spPr>
      </p:pic>
      <p:sp>
        <p:nvSpPr>
          <p:cNvPr id="10" name="Title 1"/>
          <p:cNvSpPr txBox="1">
            <a:spLocks/>
          </p:cNvSpPr>
          <p:nvPr/>
        </p:nvSpPr>
        <p:spPr>
          <a:xfrm>
            <a:off x="-29844" y="3586825"/>
            <a:ext cx="5547569" cy="2729850"/>
          </a:xfrm>
          <a:prstGeom prst="rect">
            <a:avLst/>
          </a:prstGeom>
        </p:spPr>
        <p:txBody>
          <a:bodyPr vert="horz" lIns="91440" tIns="45720" rIns="91440" bIns="45720" rtlCol="0" anchor="ctr">
            <a:noAutofit/>
          </a:bodyPr>
          <a:lstStyle/>
          <a:p>
            <a:pPr lvl="0" algn="ctr">
              <a:spcBef>
                <a:spcPct val="0"/>
              </a:spcBef>
              <a:defRPr/>
            </a:pPr>
            <a:endParaRPr kumimoji="0" lang="en-AU" sz="2000" b="1" i="0" u="none" strike="noStrike" kern="1200" cap="none" spc="0" normalizeH="0" baseline="0" noProof="0" dirty="0">
              <a:ln>
                <a:noFill/>
              </a:ln>
              <a:solidFill>
                <a:schemeClr val="bg1"/>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ctr" defTabSz="457200" rtl="0" eaLnBrk="1" fontAlgn="auto" latinLnBrk="0" hangingPunct="1">
              <a:lnSpc>
                <a:spcPct val="100000"/>
              </a:lnSpc>
              <a:spcBef>
                <a:spcPct val="0"/>
              </a:spcBef>
              <a:spcAft>
                <a:spcPts val="0"/>
              </a:spcAft>
              <a:buClrTx/>
              <a:buSzTx/>
              <a:buFontTx/>
              <a:buNone/>
              <a:tabLst/>
              <a:defRPr/>
            </a:pPr>
            <a:r>
              <a:rPr lang="en-AU" sz="2000" b="1" dirty="0">
                <a:solidFill>
                  <a:schemeClr val="bg1"/>
                </a:solidFill>
                <a:latin typeface="Verdana" panose="020B0604030504040204" pitchFamily="34" charset="0"/>
                <a:ea typeface="Verdana" panose="020B0604030504040204" pitchFamily="34" charset="0"/>
                <a:cs typeface="Verdana" panose="020B0604030504040204" pitchFamily="34" charset="0"/>
              </a:rPr>
              <a:t>QCLC - 2016</a:t>
            </a:r>
            <a:endParaRPr kumimoji="0" lang="en-AU" sz="2000" i="0" u="none" strike="noStrike" kern="1200" cap="none" spc="0" normalizeH="0" baseline="0" noProof="0" dirty="0">
              <a:ln>
                <a:noFill/>
              </a:ln>
              <a:solidFill>
                <a:schemeClr val="bg1"/>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AU" sz="2000" i="0" u="none" strike="noStrike" kern="1200" cap="none" spc="0" normalizeH="0" baseline="0" noProof="0" dirty="0">
              <a:ln>
                <a:noFill/>
              </a:ln>
              <a:solidFill>
                <a:schemeClr val="bg1"/>
              </a:solidFill>
              <a:effectLst/>
              <a:uLnTx/>
              <a:uFillTx/>
              <a:latin typeface="Verdana" panose="020B0604030504040204" pitchFamily="34" charset="0"/>
              <a:ea typeface="Verdana" panose="020B0604030504040204" pitchFamily="34" charset="0"/>
              <a:cs typeface="Verdana" panose="020B0604030504040204" pitchFamily="34" charset="0"/>
            </a:endParaRPr>
          </a:p>
          <a:p>
            <a:pPr marL="0" marR="0" lvl="0" indent="0" algn="ctr" defTabSz="457200" rtl="0" eaLnBrk="1" fontAlgn="auto" latinLnBrk="0" hangingPunct="1">
              <a:lnSpc>
                <a:spcPct val="100000"/>
              </a:lnSpc>
              <a:spcBef>
                <a:spcPct val="0"/>
              </a:spcBef>
              <a:spcAft>
                <a:spcPts val="0"/>
              </a:spcAft>
              <a:buClrTx/>
              <a:buSzTx/>
              <a:buFontTx/>
              <a:buNone/>
              <a:tabLst/>
              <a:defRPr/>
            </a:pPr>
            <a:endParaRPr kumimoji="0" lang="en-AU" sz="2000" i="0" u="none" strike="noStrike" kern="1200" cap="none" spc="0" normalizeH="0" baseline="0" noProof="0" dirty="0">
              <a:ln>
                <a:noFill/>
              </a:ln>
              <a:solidFill>
                <a:schemeClr val="bg1"/>
              </a:solidFill>
              <a:effectLst/>
              <a:uLnTx/>
              <a:uFillTx/>
              <a:latin typeface="Verdana" panose="020B0604030504040204" pitchFamily="34" charset="0"/>
              <a:ea typeface="Verdana" panose="020B0604030504040204" pitchFamily="34" charset="0"/>
              <a:cs typeface="Verdana" panose="020B0604030504040204" pitchFamily="34" charset="0"/>
            </a:endParaRPr>
          </a:p>
          <a:p>
            <a:pPr algn="ctr">
              <a:spcBef>
                <a:spcPct val="0"/>
              </a:spcBef>
              <a:defRPr/>
            </a:pPr>
            <a:r>
              <a:rPr lang="en-AU" sz="1400" b="1" dirty="0">
                <a:solidFill>
                  <a:schemeClr val="bg1"/>
                </a:solidFill>
                <a:latin typeface="Verdana" panose="020B0604030504040204" pitchFamily="34" charset="0"/>
                <a:ea typeface="Verdana" panose="020B0604030504040204" pitchFamily="34" charset="0"/>
                <a:cs typeface="Verdana" panose="020B0604030504040204" pitchFamily="34" charset="0"/>
              </a:rPr>
              <a:t>Amanda Whelan – Team Leader Support Services</a:t>
            </a:r>
          </a:p>
          <a:p>
            <a:pPr marL="0" marR="0" lvl="0" indent="0" algn="ctr" defTabSz="457200" rtl="0" eaLnBrk="1" fontAlgn="auto" latinLnBrk="0" hangingPunct="1">
              <a:lnSpc>
                <a:spcPct val="100000"/>
              </a:lnSpc>
              <a:spcBef>
                <a:spcPct val="0"/>
              </a:spcBef>
              <a:spcAft>
                <a:spcPts val="0"/>
              </a:spcAft>
              <a:buClrTx/>
              <a:buSzTx/>
              <a:buFontTx/>
              <a:buNone/>
              <a:tabLst/>
              <a:defRPr/>
            </a:pPr>
            <a:endParaRPr lang="en-AU"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marR="0" lvl="0" indent="0" algn="ctr" defTabSz="457200" rtl="0" eaLnBrk="1" fontAlgn="auto" latinLnBrk="0" hangingPunct="1">
              <a:lnSpc>
                <a:spcPct val="100000"/>
              </a:lnSpc>
              <a:spcBef>
                <a:spcPct val="0"/>
              </a:spcBef>
              <a:spcAft>
                <a:spcPts val="0"/>
              </a:spcAft>
              <a:buClrTx/>
              <a:buSzTx/>
              <a:buFontTx/>
              <a:buNone/>
              <a:tabLst/>
              <a:defRPr/>
            </a:pPr>
            <a:r>
              <a:rPr lang="en-AU" sz="1400" b="1" dirty="0" smtClean="0">
                <a:solidFill>
                  <a:schemeClr val="bg1"/>
                </a:solidFill>
                <a:latin typeface="Verdana" panose="020B0604030504040204" pitchFamily="34" charset="0"/>
                <a:ea typeface="Verdana" panose="020B0604030504040204" pitchFamily="34" charset="0"/>
                <a:cs typeface="Verdana" panose="020B0604030504040204" pitchFamily="34" charset="0"/>
              </a:rPr>
              <a:t>Ann </a:t>
            </a:r>
            <a:r>
              <a:rPr lang="en-AU" sz="1400" b="1" dirty="0">
                <a:solidFill>
                  <a:schemeClr val="bg1"/>
                </a:solidFill>
                <a:latin typeface="Verdana" panose="020B0604030504040204" pitchFamily="34" charset="0"/>
                <a:ea typeface="Verdana" panose="020B0604030504040204" pitchFamily="34" charset="0"/>
                <a:cs typeface="Verdana" panose="020B0604030504040204" pitchFamily="34" charset="0"/>
              </a:rPr>
              <a:t>Gummow</a:t>
            </a:r>
            <a:r>
              <a:rPr lang="en-AU" sz="1400" b="1" noProof="0" dirty="0">
                <a:solidFill>
                  <a:schemeClr val="bg1"/>
                </a:solidFill>
                <a:latin typeface="Verdana" panose="020B0604030504040204" pitchFamily="34" charset="0"/>
                <a:ea typeface="Verdana" panose="020B0604030504040204" pitchFamily="34" charset="0"/>
                <a:cs typeface="Verdana" panose="020B0604030504040204" pitchFamily="34" charset="0"/>
              </a:rPr>
              <a:t> – Managing Lawyer, Brisbane Office</a:t>
            </a:r>
            <a:endParaRPr lang="en-AU" sz="1400" b="1" dirty="0">
              <a:solidFill>
                <a:schemeClr val="bg1"/>
              </a:solidFill>
              <a:latin typeface="Verdana" panose="020B0604030504040204" pitchFamily="34" charset="0"/>
              <a:ea typeface="Verdana" panose="020B0604030504040204" pitchFamily="34" charset="0"/>
              <a:cs typeface="Verdana" panose="020B0604030504040204" pitchFamily="34" charset="0"/>
            </a:endParaRPr>
          </a:p>
          <a:p>
            <a:pPr marL="0" marR="0" lvl="0" indent="0" algn="ctr" defTabSz="457200" rtl="0" eaLnBrk="1" fontAlgn="auto" latinLnBrk="0" hangingPunct="1">
              <a:lnSpc>
                <a:spcPct val="100000"/>
              </a:lnSpc>
              <a:spcBef>
                <a:spcPct val="0"/>
              </a:spcBef>
              <a:spcAft>
                <a:spcPts val="0"/>
              </a:spcAft>
              <a:buClrTx/>
              <a:buSzTx/>
              <a:buFontTx/>
              <a:buNone/>
              <a:tabLst/>
              <a:defRPr/>
            </a:pPr>
            <a:endParaRPr lang="en-AU" sz="2000" noProof="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004708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5177118"/>
            <a:ext cx="5570855" cy="282776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a:solidFill>
                  <a:prstClr val="white"/>
                </a:solidFill>
                <a:latin typeface="Arial"/>
                <a:ea typeface="ＭＳ 明朝"/>
                <a:cs typeface="Times New Roman"/>
              </a:rPr>
              <a:t> </a:t>
            </a:r>
            <a:endParaRPr lang="en-AU" sz="120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fontScale="90000"/>
          </a:bodyPr>
          <a:lstStyle/>
          <a:p>
            <a:r>
              <a:rPr lang="en-AU" sz="2800" dirty="0">
                <a:solidFill>
                  <a:schemeClr val="bg1"/>
                </a:solidFill>
                <a:latin typeface="Verdana" panose="020B0604030504040204" pitchFamily="34" charset="0"/>
                <a:ea typeface="Verdana" panose="020B0604030504040204" pitchFamily="34" charset="0"/>
                <a:cs typeface="Verdana" panose="020B0604030504040204" pitchFamily="34" charset="0"/>
              </a:rPr>
              <a:t>What do we mean by Trauma-informed practice?</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243020" y="1588092"/>
            <a:ext cx="8620540" cy="5079994"/>
          </a:xfrm>
        </p:spPr>
        <p:txBody>
          <a:bodyPr>
            <a:normAutofit/>
          </a:bodyPr>
          <a:lstStyle/>
          <a:p>
            <a:r>
              <a:rPr lang="en-AU" sz="2800" dirty="0" smtClean="0"/>
              <a:t>Recognises </a:t>
            </a:r>
            <a:r>
              <a:rPr lang="en-AU" sz="2800" dirty="0"/>
              <a:t>the enduring impact of complex trauma and sees people’s behaviours and impacts as responses to trauma instead of a pathology. It also recognises that recovery is possible, and that people may move in and out of wellness. </a:t>
            </a:r>
            <a:endParaRPr lang="en-AU" sz="2800" dirty="0" smtClean="0"/>
          </a:p>
          <a:p>
            <a:r>
              <a:rPr lang="en-AU" sz="2800" dirty="0" smtClean="0"/>
              <a:t>Doesn’t </a:t>
            </a:r>
            <a:r>
              <a:rPr lang="en-AU" sz="2800" dirty="0"/>
              <a:t>ask ‘what’s wrong?’ with a person but ‘what’s happened?’ to them. </a:t>
            </a:r>
            <a:endParaRPr lang="en-AU" sz="2800" dirty="0" smtClean="0"/>
          </a:p>
          <a:p>
            <a:r>
              <a:rPr lang="en-AU" sz="2800" dirty="0" smtClean="0"/>
              <a:t>‘</a:t>
            </a:r>
            <a:r>
              <a:rPr lang="en-AU" sz="2800" dirty="0"/>
              <a:t>Triggers’ can occur at any stage in the process, and may not always seem obvious; what triggers one person another will step through without issue.</a:t>
            </a:r>
          </a:p>
          <a:p>
            <a:pPr marL="0" indent="0">
              <a:buNone/>
            </a:pPr>
            <a:endParaRPr lang="en-AU" sz="2900" dirty="0"/>
          </a:p>
          <a:p>
            <a:pPr>
              <a:spcBef>
                <a:spcPts val="600"/>
              </a:spcBef>
              <a:spcAft>
                <a:spcPts val="600"/>
              </a:spcAft>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493925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dirty="0">
                <a:solidFill>
                  <a:prstClr val="white"/>
                </a:solidFill>
                <a:latin typeface="Arial"/>
                <a:ea typeface="ＭＳ 明朝"/>
                <a:cs typeface="Times New Roman"/>
              </a:rPr>
              <a:t> </a:t>
            </a:r>
            <a:endParaRPr lang="en-AU" sz="1200" dirty="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fontScale="90000"/>
          </a:bodyPr>
          <a:lstStyle/>
          <a:p>
            <a:r>
              <a:rPr lang="en-AU" sz="2800" dirty="0">
                <a:solidFill>
                  <a:schemeClr val="bg1"/>
                </a:solidFill>
                <a:latin typeface="Verdana" panose="020B0604030504040204" pitchFamily="34" charset="0"/>
                <a:ea typeface="Verdana" panose="020B0604030504040204" pitchFamily="34" charset="0"/>
                <a:cs typeface="Verdana" panose="020B0604030504040204" pitchFamily="34" charset="0"/>
              </a:rPr>
              <a:t>What do we mean by Trauma-informed practice? (cont..)</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243020" y="1588092"/>
            <a:ext cx="8620540" cy="5079994"/>
          </a:xfrm>
        </p:spPr>
        <p:txBody>
          <a:bodyPr>
            <a:normAutofit lnSpcReduction="10000"/>
          </a:bodyPr>
          <a:lstStyle/>
          <a:p>
            <a:r>
              <a:rPr lang="en-AU" sz="2200" dirty="0" smtClean="0"/>
              <a:t>Practice </a:t>
            </a:r>
            <a:r>
              <a:rPr lang="en-AU" sz="2200" dirty="0"/>
              <a:t>Guidelines </a:t>
            </a:r>
            <a:r>
              <a:rPr lang="en-AU" sz="2200" dirty="0" smtClean="0"/>
              <a:t>for TIP ask </a:t>
            </a:r>
            <a:r>
              <a:rPr lang="en-AU" sz="2200" dirty="0"/>
              <a:t>us to think about how we create the following for the people we work with (and ourselves!) </a:t>
            </a:r>
            <a:r>
              <a:rPr lang="en-AU" sz="2200" dirty="0" smtClean="0">
                <a:hlinkClick r:id="rId4"/>
              </a:rPr>
              <a:t>http://www.blueknot.org.au/</a:t>
            </a:r>
            <a:endParaRPr lang="en-AU" sz="2200" dirty="0" smtClean="0"/>
          </a:p>
          <a:p>
            <a:pPr marL="0" indent="0">
              <a:buNone/>
            </a:pPr>
            <a:endParaRPr lang="en-AU" sz="2200" dirty="0" smtClean="0"/>
          </a:p>
          <a:p>
            <a:pPr lvl="1"/>
            <a:r>
              <a:rPr lang="en-AU" sz="2200" b="1" i="1" dirty="0" smtClean="0"/>
              <a:t>Safety</a:t>
            </a:r>
            <a:endParaRPr lang="en-AU" sz="2200" b="1" dirty="0" smtClean="0"/>
          </a:p>
          <a:p>
            <a:pPr lvl="1"/>
            <a:r>
              <a:rPr lang="en-AU" sz="2200" b="1" i="1" dirty="0" smtClean="0"/>
              <a:t>Trustworthiness</a:t>
            </a:r>
            <a:endParaRPr lang="en-AU" sz="2200" b="1" dirty="0"/>
          </a:p>
          <a:p>
            <a:pPr lvl="1"/>
            <a:r>
              <a:rPr lang="en-AU" sz="2200" b="1" i="1" dirty="0"/>
              <a:t>Choice</a:t>
            </a:r>
            <a:r>
              <a:rPr lang="en-AU" sz="2200" b="1" dirty="0"/>
              <a:t> </a:t>
            </a:r>
          </a:p>
          <a:p>
            <a:pPr lvl="1"/>
            <a:r>
              <a:rPr lang="en-AU" sz="2200" b="1" i="1" dirty="0"/>
              <a:t>Collaboration </a:t>
            </a:r>
            <a:r>
              <a:rPr lang="en-AU" sz="2200" b="1" dirty="0"/>
              <a:t> </a:t>
            </a:r>
          </a:p>
          <a:p>
            <a:pPr lvl="1"/>
            <a:r>
              <a:rPr lang="en-AU" sz="2200" b="1" i="1" dirty="0"/>
              <a:t>Empowerment</a:t>
            </a:r>
          </a:p>
          <a:p>
            <a:pPr marL="457200" lvl="1" indent="0">
              <a:buNone/>
            </a:pPr>
            <a:endParaRPr lang="en-AU" sz="2000" b="1" i="1" dirty="0"/>
          </a:p>
          <a:p>
            <a:pPr>
              <a:spcBef>
                <a:spcPts val="600"/>
              </a:spcBef>
              <a:spcAft>
                <a:spcPts val="600"/>
              </a:spcAft>
            </a:pPr>
            <a:r>
              <a:rPr lang="en-AU" sz="2000" dirty="0">
                <a:latin typeface="Verdana" panose="020B0604030504040204" pitchFamily="34" charset="0"/>
                <a:ea typeface="Verdana" panose="020B0604030504040204" pitchFamily="34" charset="0"/>
                <a:cs typeface="Verdana" panose="020B0604030504040204" pitchFamily="34" charset="0"/>
              </a:rPr>
              <a:t>Trauma informed practice needs to exist in ALL levels of the work; first and foremost with clients, but also across teams and in organisations/services  if it is to be truly effective</a:t>
            </a:r>
          </a:p>
          <a:p>
            <a:pPr marL="0" indent="0">
              <a:spcBef>
                <a:spcPts val="600"/>
              </a:spcBef>
              <a:spcAft>
                <a:spcPts val="600"/>
              </a:spcAft>
              <a:buNone/>
            </a:pPr>
            <a:r>
              <a:rPr lang="en-AU" sz="2000" dirty="0">
                <a:latin typeface="Verdana" panose="020B0604030504040204" pitchFamily="34" charset="0"/>
                <a:ea typeface="Verdana" panose="020B0604030504040204" pitchFamily="34" charset="0"/>
                <a:cs typeface="Verdana" panose="020B0604030504040204" pitchFamily="34" charset="0"/>
              </a:rPr>
              <a:t>Question:  WHY?</a:t>
            </a:r>
          </a:p>
          <a:p>
            <a:pPr marL="0" indent="0">
              <a:spcBef>
                <a:spcPts val="600"/>
              </a:spcBef>
              <a:spcAft>
                <a:spcPts val="600"/>
              </a:spcAft>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457200" lvl="1" indent="0">
              <a:buNone/>
            </a:pPr>
            <a:endParaRPr lang="en-AU" sz="2000" b="1" i="1" dirty="0"/>
          </a:p>
          <a:p>
            <a:pPr lvl="1"/>
            <a:endParaRPr lang="en-AU" b="1" i="1" dirty="0"/>
          </a:p>
          <a:p>
            <a:pPr>
              <a:spcBef>
                <a:spcPts val="600"/>
              </a:spcBef>
              <a:spcAft>
                <a:spcPts val="600"/>
              </a:spcAft>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5"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4722406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dirty="0">
                <a:solidFill>
                  <a:prstClr val="white"/>
                </a:solidFill>
                <a:latin typeface="Arial"/>
                <a:ea typeface="ＭＳ 明朝"/>
                <a:cs typeface="Times New Roman"/>
              </a:rPr>
              <a:t> </a:t>
            </a:r>
            <a:endParaRPr lang="en-AU" sz="1200" dirty="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fontScale="90000"/>
          </a:bodyPr>
          <a:lstStyle/>
          <a:p>
            <a:r>
              <a:rPr lang="en-AU"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What </a:t>
            </a:r>
            <a:r>
              <a:rPr lang="en-AU" sz="2800" dirty="0">
                <a:solidFill>
                  <a:schemeClr val="bg1"/>
                </a:solidFill>
                <a:latin typeface="Verdana" panose="020B0604030504040204" pitchFamily="34" charset="0"/>
                <a:ea typeface="Verdana" panose="020B0604030504040204" pitchFamily="34" charset="0"/>
                <a:cs typeface="Verdana" panose="020B0604030504040204" pitchFamily="34" charset="0"/>
              </a:rPr>
              <a:t>do we mean by Trauma-informed practice? (cont..)</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243020" y="1588092"/>
            <a:ext cx="8620540" cy="5079994"/>
          </a:xfrm>
        </p:spPr>
        <p:txBody>
          <a:bodyPr>
            <a:normAutofit/>
          </a:bodyPr>
          <a:lstStyle/>
          <a:p>
            <a:pPr marL="457200" lvl="1" indent="0">
              <a:buNone/>
            </a:pPr>
            <a:endParaRPr lang="en-AU" sz="2000" b="1" i="1" dirty="0"/>
          </a:p>
          <a:p>
            <a:pPr>
              <a:spcBef>
                <a:spcPts val="600"/>
              </a:spcBef>
              <a:spcAft>
                <a:spcPts val="600"/>
              </a:spcAft>
            </a:pPr>
            <a:r>
              <a:rPr lang="en-AU" sz="2000" dirty="0">
                <a:latin typeface="Verdana" panose="020B0604030504040204" pitchFamily="34" charset="0"/>
                <a:ea typeface="Verdana" panose="020B0604030504040204" pitchFamily="34" charset="0"/>
                <a:cs typeface="Verdana" panose="020B0604030504040204" pitchFamily="34" charset="0"/>
              </a:rPr>
              <a:t>Trauma informed practice needs to exist in ALL levels of the work; first and foremost with clients, but also across teams and in organisations/services  if it is to be truly effective</a:t>
            </a:r>
          </a:p>
          <a:p>
            <a:pPr marL="0" indent="0">
              <a:spcBef>
                <a:spcPts val="600"/>
              </a:spcBef>
              <a:spcAft>
                <a:spcPts val="600"/>
              </a:spcAft>
              <a:buNone/>
            </a:pPr>
            <a:endParaRPr lang="en-AU" sz="2000" dirty="0" smtClean="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None/>
            </a:pPr>
            <a:r>
              <a:rPr lang="en-AU" sz="2000" dirty="0" smtClean="0">
                <a:latin typeface="Verdana" panose="020B0604030504040204" pitchFamily="34" charset="0"/>
                <a:ea typeface="Verdana" panose="020B0604030504040204" pitchFamily="34" charset="0"/>
                <a:cs typeface="Verdana" panose="020B0604030504040204" pitchFamily="34" charset="0"/>
              </a:rPr>
              <a:t>Question</a:t>
            </a:r>
            <a:r>
              <a:rPr lang="en-AU" sz="2000" dirty="0">
                <a:latin typeface="Verdana" panose="020B0604030504040204" pitchFamily="34" charset="0"/>
                <a:ea typeface="Verdana" panose="020B0604030504040204" pitchFamily="34" charset="0"/>
                <a:cs typeface="Verdana" panose="020B0604030504040204" pitchFamily="34" charset="0"/>
              </a:rPr>
              <a:t>:  </a:t>
            </a:r>
            <a:r>
              <a:rPr lang="en-AU" sz="2000" dirty="0" smtClean="0">
                <a:latin typeface="Verdana" panose="020B0604030504040204" pitchFamily="34" charset="0"/>
                <a:ea typeface="Verdana" panose="020B0604030504040204" pitchFamily="34" charset="0"/>
                <a:cs typeface="Verdana" panose="020B0604030504040204" pitchFamily="34" charset="0"/>
              </a:rPr>
              <a:t>Why does it need to exist at all levels to be effective? How does that help clients?</a:t>
            </a:r>
          </a:p>
          <a:p>
            <a:pPr marL="0" indent="0">
              <a:spcBef>
                <a:spcPts val="600"/>
              </a:spcBef>
              <a:spcAft>
                <a:spcPts val="600"/>
              </a:spcAft>
              <a:buNone/>
            </a:pPr>
            <a:r>
              <a:rPr lang="en-AU" sz="2000" dirty="0" smtClean="0">
                <a:latin typeface="Verdana" panose="020B0604030504040204" pitchFamily="34" charset="0"/>
                <a:ea typeface="Verdana" panose="020B0604030504040204" pitchFamily="34" charset="0"/>
                <a:cs typeface="Verdana" panose="020B0604030504040204" pitchFamily="34" charset="0"/>
              </a:rPr>
              <a:t>Question:  Why is TIP so important in CLC work?</a:t>
            </a:r>
          </a:p>
          <a:p>
            <a:pPr marL="0" indent="0">
              <a:spcBef>
                <a:spcPts val="600"/>
              </a:spcBef>
              <a:spcAft>
                <a:spcPts val="600"/>
              </a:spcAft>
              <a:buNone/>
            </a:pPr>
            <a:r>
              <a:rPr lang="en-AU" sz="2000" dirty="0" smtClean="0">
                <a:latin typeface="Verdana" panose="020B0604030504040204" pitchFamily="34" charset="0"/>
                <a:ea typeface="Verdana" panose="020B0604030504040204" pitchFamily="34" charset="0"/>
                <a:cs typeface="Verdana" panose="020B0604030504040204" pitchFamily="34" charset="0"/>
                <a:hlinkClick r:id="rId4"/>
              </a:rPr>
              <a:t>http</a:t>
            </a:r>
            <a:r>
              <a:rPr lang="en-AU" sz="2000" dirty="0">
                <a:latin typeface="Verdana" panose="020B0604030504040204" pitchFamily="34" charset="0"/>
                <a:ea typeface="Verdana" panose="020B0604030504040204" pitchFamily="34" charset="0"/>
                <a:cs typeface="Verdana" panose="020B0604030504040204" pitchFamily="34" charset="0"/>
                <a:hlinkClick r:id="rId4"/>
              </a:rPr>
              <a:t>://</a:t>
            </a:r>
            <a:r>
              <a:rPr lang="en-AU" sz="2000" dirty="0" smtClean="0">
                <a:latin typeface="Verdana" panose="020B0604030504040204" pitchFamily="34" charset="0"/>
                <a:ea typeface="Verdana" panose="020B0604030504040204" pitchFamily="34" charset="0"/>
                <a:cs typeface="Verdana" panose="020B0604030504040204" pitchFamily="34" charset="0"/>
                <a:hlinkClick r:id="rId4"/>
              </a:rPr>
              <a:t>www.blueknot.org.au/Portals/2/Reports%20and%20Docs/Legal%20and%20Justice%20Background%20Paper%20with%20Abstract%20FINAL.pdf</a:t>
            </a:r>
            <a:endParaRPr lang="en-AU" sz="2000" dirty="0" smtClean="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457200" lvl="1" indent="0">
              <a:buNone/>
            </a:pPr>
            <a:endParaRPr lang="en-AU" sz="2000" b="1" i="1" dirty="0"/>
          </a:p>
          <a:p>
            <a:pPr lvl="1"/>
            <a:endParaRPr lang="en-AU" b="1" i="1" dirty="0"/>
          </a:p>
          <a:p>
            <a:pPr>
              <a:spcBef>
                <a:spcPts val="600"/>
              </a:spcBef>
              <a:spcAft>
                <a:spcPts val="600"/>
              </a:spcAft>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5"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716439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dirty="0">
                <a:solidFill>
                  <a:prstClr val="white"/>
                </a:solidFill>
                <a:latin typeface="Arial"/>
                <a:ea typeface="ＭＳ 明朝"/>
                <a:cs typeface="Times New Roman"/>
              </a:rPr>
              <a:t> </a:t>
            </a:r>
            <a:endParaRPr lang="en-AU" sz="1200" dirty="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fontScale="90000"/>
          </a:bodyPr>
          <a:lstStyle/>
          <a:p>
            <a:r>
              <a:rPr lang="en-AU" sz="2800" dirty="0">
                <a:solidFill>
                  <a:schemeClr val="bg1"/>
                </a:solidFill>
                <a:latin typeface="Verdana" panose="020B0604030504040204" pitchFamily="34" charset="0"/>
                <a:ea typeface="Verdana" panose="020B0604030504040204" pitchFamily="34" charset="0"/>
                <a:cs typeface="Verdana" panose="020B0604030504040204" pitchFamily="34" charset="0"/>
              </a:rPr>
              <a:t>WHY trauma informed practice? </a:t>
            </a:r>
            <a:r>
              <a:rPr lang="en-AU" sz="2800" dirty="0" err="1">
                <a:solidFill>
                  <a:schemeClr val="bg1"/>
                </a:solidFill>
                <a:latin typeface="Verdana" panose="020B0604030504040204" pitchFamily="34" charset="0"/>
                <a:ea typeface="Verdana" panose="020B0604030504040204" pitchFamily="34" charset="0"/>
                <a:cs typeface="Verdana" panose="020B0604030504040204" pitchFamily="34" charset="0"/>
              </a:rPr>
              <a:t>knowmore’s</a:t>
            </a:r>
            <a:r>
              <a:rPr lang="en-AU" sz="2800" dirty="0">
                <a:solidFill>
                  <a:schemeClr val="bg1"/>
                </a:solidFill>
                <a:latin typeface="Verdana" panose="020B0604030504040204" pitchFamily="34" charset="0"/>
                <a:ea typeface="Verdana" panose="020B0604030504040204" pitchFamily="34" charset="0"/>
                <a:cs typeface="Verdana" panose="020B0604030504040204" pitchFamily="34" charset="0"/>
              </a:rPr>
              <a:t> example</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243020" y="1588092"/>
            <a:ext cx="8620540" cy="5079994"/>
          </a:xfrm>
        </p:spPr>
        <p:txBody>
          <a:bodyPr>
            <a:normAutofit/>
          </a:bodyPr>
          <a:lstStyle/>
          <a:p>
            <a:r>
              <a:rPr lang="en-AU" sz="2200" dirty="0" smtClean="0"/>
              <a:t>TI </a:t>
            </a:r>
            <a:r>
              <a:rPr lang="en-AU" sz="2200" dirty="0"/>
              <a:t>approaches are recognised as leading best practice responses to victims and survivors of child abuse and complex </a:t>
            </a:r>
            <a:r>
              <a:rPr lang="en-AU" sz="2200" dirty="0" smtClean="0"/>
              <a:t>trauma</a:t>
            </a:r>
          </a:p>
          <a:p>
            <a:r>
              <a:rPr lang="en-AU" sz="2200" dirty="0" smtClean="0">
                <a:ea typeface="Verdana" panose="020B0604030504040204" pitchFamily="34" charset="0"/>
                <a:cs typeface="Calibri" panose="020F0502020204030204" pitchFamily="34" charset="0"/>
              </a:rPr>
              <a:t>They </a:t>
            </a:r>
            <a:r>
              <a:rPr lang="en-AU" sz="2200" dirty="0">
                <a:ea typeface="Verdana" panose="020B0604030504040204" pitchFamily="34" charset="0"/>
                <a:cs typeface="Calibri" panose="020F0502020204030204" pitchFamily="34" charset="0"/>
              </a:rPr>
              <a:t>have been extensively implemented across the Royal Commission processes and DSS-funded support services, so consistency in approach was seen as crucial for knowmore when working with a common client group</a:t>
            </a:r>
          </a:p>
          <a:p>
            <a:r>
              <a:rPr lang="en-AU" sz="2200" dirty="0"/>
              <a:t>knowmore consulted with survivors groups when being established, all of whom said this was important</a:t>
            </a:r>
          </a:p>
          <a:p>
            <a:r>
              <a:rPr lang="en-AU" sz="2200" dirty="0" smtClean="0">
                <a:ea typeface="Verdana" panose="020B0604030504040204" pitchFamily="34" charset="0"/>
                <a:cs typeface="Calibri" panose="020F0502020204030204" pitchFamily="34" charset="0"/>
              </a:rPr>
              <a:t>Our </a:t>
            </a:r>
            <a:r>
              <a:rPr lang="en-AU" sz="2200" dirty="0">
                <a:ea typeface="Verdana" panose="020B0604030504040204" pitchFamily="34" charset="0"/>
                <a:cs typeface="Calibri" panose="020F0502020204030204" pitchFamily="34" charset="0"/>
              </a:rPr>
              <a:t>core business is working with clients who have experienced trauma, and talking about their abuse is highly likely to trigger them, and to have flow on impacts for staff.  HARM MINIMISATION was </a:t>
            </a:r>
            <a:r>
              <a:rPr lang="en-AU" sz="2200" dirty="0" smtClean="0">
                <a:ea typeface="Verdana" panose="020B0604030504040204" pitchFamily="34" charset="0"/>
                <a:cs typeface="Calibri" panose="020F0502020204030204" pitchFamily="34" charset="0"/>
              </a:rPr>
              <a:t>critical</a:t>
            </a:r>
            <a:endParaRPr lang="en-AU" sz="2200" dirty="0">
              <a:ea typeface="Verdana" panose="020B0604030504040204" pitchFamily="34" charset="0"/>
              <a:cs typeface="Calibri" panose="020F0502020204030204" pitchFamily="34" charset="0"/>
            </a:endParaRPr>
          </a:p>
          <a:p>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1129104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dirty="0">
                <a:solidFill>
                  <a:prstClr val="white"/>
                </a:solidFill>
                <a:latin typeface="Arial"/>
                <a:ea typeface="ＭＳ 明朝"/>
                <a:cs typeface="Times New Roman"/>
              </a:rPr>
              <a:t> </a:t>
            </a:r>
            <a:endParaRPr lang="en-AU" sz="1200" dirty="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fontScale="90000"/>
          </a:bodyPr>
          <a:lstStyle/>
          <a:p>
            <a:r>
              <a:rPr lang="en-AU" sz="2800" dirty="0">
                <a:solidFill>
                  <a:schemeClr val="bg1"/>
                </a:solidFill>
                <a:latin typeface="Verdana" panose="020B0604030504040204" pitchFamily="34" charset="0"/>
                <a:ea typeface="Verdana" panose="020B0604030504040204" pitchFamily="34" charset="0"/>
                <a:cs typeface="Verdana" panose="020B0604030504040204" pitchFamily="34" charset="0"/>
              </a:rPr>
              <a:t>HOW did/do we implement and sustain  trauma informed practice? </a:t>
            </a:r>
            <a:r>
              <a:rPr lang="en-AU" sz="2800" dirty="0" err="1">
                <a:solidFill>
                  <a:schemeClr val="bg1"/>
                </a:solidFill>
                <a:latin typeface="Verdana" panose="020B0604030504040204" pitchFamily="34" charset="0"/>
                <a:ea typeface="Verdana" panose="020B0604030504040204" pitchFamily="34" charset="0"/>
                <a:cs typeface="Verdana" panose="020B0604030504040204" pitchFamily="34" charset="0"/>
              </a:rPr>
              <a:t>knowmore’s</a:t>
            </a:r>
            <a:r>
              <a:rPr lang="en-AU" sz="2800" dirty="0">
                <a:solidFill>
                  <a:schemeClr val="bg1"/>
                </a:solidFill>
                <a:latin typeface="Verdana" panose="020B0604030504040204" pitchFamily="34" charset="0"/>
                <a:ea typeface="Verdana" panose="020B0604030504040204" pitchFamily="34" charset="0"/>
                <a:cs typeface="Verdana" panose="020B0604030504040204" pitchFamily="34" charset="0"/>
              </a:rPr>
              <a:t> example</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243020" y="1588092"/>
            <a:ext cx="8620540" cy="5079994"/>
          </a:xfrm>
        </p:spPr>
        <p:txBody>
          <a:bodyPr>
            <a:normAutofit/>
          </a:bodyPr>
          <a:lstStyle/>
          <a:p>
            <a:pPr>
              <a:spcBef>
                <a:spcPts val="600"/>
              </a:spcBef>
              <a:spcAft>
                <a:spcPts val="600"/>
              </a:spcAft>
            </a:pPr>
            <a:endParaRPr lang="en-AU" sz="2000" dirty="0">
              <a:latin typeface="Verdana" panose="020B0604030504040204" pitchFamily="34" charset="0"/>
              <a:ea typeface="Verdana" panose="020B0604030504040204" pitchFamily="34" charset="0"/>
              <a:cs typeface="Verdana" panose="020B0604030504040204" pitchFamily="34" charset="0"/>
            </a:endParaRPr>
          </a:p>
          <a:p>
            <a:r>
              <a:rPr lang="en-AU" sz="2900" dirty="0"/>
              <a:t>Built it into our model and our structure</a:t>
            </a:r>
          </a:p>
          <a:p>
            <a:r>
              <a:rPr lang="en-AU" sz="2900" dirty="0"/>
              <a:t>Its in our HR and recruitment processes</a:t>
            </a:r>
          </a:p>
          <a:p>
            <a:r>
              <a:rPr lang="en-AU" sz="2900" dirty="0"/>
              <a:t>Compulsory PD for all staff </a:t>
            </a:r>
            <a:r>
              <a:rPr lang="en-AU" sz="2000" dirty="0">
                <a:hlinkClick r:id="rId4"/>
              </a:rPr>
              <a:t>http://</a:t>
            </a:r>
            <a:r>
              <a:rPr lang="en-AU" sz="2000" dirty="0" smtClean="0">
                <a:hlinkClick r:id="rId4"/>
              </a:rPr>
              <a:t>www.blueknot.org.au/Portals/2/Workshop%20Descriptions/In-house%20Training%20Booklet.pdf</a:t>
            </a:r>
            <a:endParaRPr lang="en-AU" sz="2000" dirty="0" smtClean="0"/>
          </a:p>
          <a:p>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5"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78759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dirty="0">
                <a:solidFill>
                  <a:prstClr val="white"/>
                </a:solidFill>
                <a:latin typeface="Arial"/>
                <a:ea typeface="ＭＳ 明朝"/>
                <a:cs typeface="Times New Roman"/>
              </a:rPr>
              <a:t> </a:t>
            </a:r>
            <a:endParaRPr lang="en-AU" sz="1200" dirty="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fontScale="90000"/>
          </a:bodyPr>
          <a:lstStyle/>
          <a:p>
            <a:r>
              <a:rPr lang="en-AU" sz="2800" dirty="0">
                <a:solidFill>
                  <a:schemeClr val="bg1"/>
                </a:solidFill>
                <a:latin typeface="Verdana" panose="020B0604030504040204" pitchFamily="34" charset="0"/>
                <a:ea typeface="Verdana" panose="020B0604030504040204" pitchFamily="34" charset="0"/>
                <a:cs typeface="Verdana" panose="020B0604030504040204" pitchFamily="34" charset="0"/>
              </a:rPr>
              <a:t>HOW did/do we implement and sustain  trauma informed practice? </a:t>
            </a:r>
            <a:r>
              <a:rPr lang="en-AU" sz="2800" dirty="0" err="1">
                <a:solidFill>
                  <a:schemeClr val="bg1"/>
                </a:solidFill>
                <a:latin typeface="Verdana" panose="020B0604030504040204" pitchFamily="34" charset="0"/>
                <a:ea typeface="Verdana" panose="020B0604030504040204" pitchFamily="34" charset="0"/>
                <a:cs typeface="Verdana" panose="020B0604030504040204" pitchFamily="34" charset="0"/>
              </a:rPr>
              <a:t>knowmore’s</a:t>
            </a:r>
            <a:r>
              <a:rPr lang="en-AU" sz="2800" dirty="0">
                <a:solidFill>
                  <a:schemeClr val="bg1"/>
                </a:solidFill>
                <a:latin typeface="Verdana" panose="020B0604030504040204" pitchFamily="34" charset="0"/>
                <a:ea typeface="Verdana" panose="020B0604030504040204" pitchFamily="34" charset="0"/>
                <a:cs typeface="Verdana" panose="020B0604030504040204" pitchFamily="34" charset="0"/>
              </a:rPr>
              <a:t> example </a:t>
            </a:r>
            <a:r>
              <a:rPr lang="en-AU" sz="2800" dirty="0" err="1">
                <a:solidFill>
                  <a:schemeClr val="bg1"/>
                </a:solidFill>
                <a:latin typeface="Verdana" panose="020B0604030504040204" pitchFamily="34" charset="0"/>
                <a:ea typeface="Verdana" panose="020B0604030504040204" pitchFamily="34" charset="0"/>
                <a:cs typeface="Verdana" panose="020B0604030504040204" pitchFamily="34" charset="0"/>
              </a:rPr>
              <a:t>cont</a:t>
            </a:r>
            <a:r>
              <a:rPr lang="en-AU" sz="2800" dirty="0">
                <a:solidFill>
                  <a:schemeClr val="bg1"/>
                </a:solidFill>
                <a:latin typeface="Verdana" panose="020B0604030504040204" pitchFamily="34" charset="0"/>
                <a:ea typeface="Verdana" panose="020B0604030504040204" pitchFamily="34" charset="0"/>
                <a:cs typeface="Verdana" panose="020B0604030504040204" pitchFamily="34" charset="0"/>
              </a:rPr>
              <a:t>…</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243020" y="1588092"/>
            <a:ext cx="8620540" cy="5079994"/>
          </a:xfrm>
        </p:spPr>
        <p:txBody>
          <a:bodyPr>
            <a:normAutofit/>
          </a:bodyPr>
          <a:lstStyle/>
          <a:p>
            <a:r>
              <a:rPr lang="en-AU" sz="2400" dirty="0" smtClean="0">
                <a:latin typeface="Calibri" panose="020F0502020204030204" pitchFamily="34" charset="0"/>
                <a:ea typeface="Verdana" panose="020B0604030504040204" pitchFamily="34" charset="0"/>
                <a:cs typeface="Calibri" panose="020F0502020204030204" pitchFamily="34" charset="0"/>
              </a:rPr>
              <a:t>An </a:t>
            </a:r>
            <a:r>
              <a:rPr lang="en-AU" sz="2400" dirty="0">
                <a:latin typeface="Calibri" panose="020F0502020204030204" pitchFamily="34" charset="0"/>
                <a:ea typeface="Verdana" panose="020B0604030504040204" pitchFamily="34" charset="0"/>
                <a:cs typeface="Calibri" panose="020F0502020204030204" pitchFamily="34" charset="0"/>
              </a:rPr>
              <a:t>Integrated Reflective Practice Framework </a:t>
            </a:r>
            <a:r>
              <a:rPr lang="en-AU" sz="2400" dirty="0" smtClean="0">
                <a:latin typeface="Calibri" panose="020F0502020204030204" pitchFamily="34" charset="0"/>
                <a:ea typeface="Verdana" panose="020B0604030504040204" pitchFamily="34" charset="0"/>
                <a:cs typeface="Calibri" panose="020F0502020204030204" pitchFamily="34" charset="0"/>
              </a:rPr>
              <a:t>which includes:</a:t>
            </a:r>
          </a:p>
          <a:p>
            <a:pPr marL="457200" lvl="1" indent="0">
              <a:buNone/>
            </a:pPr>
            <a:endParaRPr lang="en-AU" sz="2400" dirty="0" smtClean="0">
              <a:latin typeface="Calibri" panose="020F0502020204030204" pitchFamily="34" charset="0"/>
              <a:ea typeface="Verdana" panose="020B0604030504040204" pitchFamily="34" charset="0"/>
              <a:cs typeface="Calibri" panose="020F0502020204030204" pitchFamily="34" charset="0"/>
            </a:endParaRPr>
          </a:p>
          <a:p>
            <a:pPr lvl="1"/>
            <a:r>
              <a:rPr lang="en-AU" sz="2400" dirty="0" smtClean="0">
                <a:latin typeface="Calibri" panose="020F0502020204030204" pitchFamily="34" charset="0"/>
                <a:ea typeface="Verdana" panose="020B0604030504040204" pitchFamily="34" charset="0"/>
                <a:cs typeface="Calibri" panose="020F0502020204030204" pitchFamily="34" charset="0"/>
              </a:rPr>
              <a:t>Individual </a:t>
            </a:r>
            <a:r>
              <a:rPr lang="en-AU" sz="2400" dirty="0">
                <a:latin typeface="Calibri" panose="020F0502020204030204" pitchFamily="34" charset="0"/>
                <a:ea typeface="Verdana" panose="020B0604030504040204" pitchFamily="34" charset="0"/>
                <a:cs typeface="Calibri" panose="020F0502020204030204" pitchFamily="34" charset="0"/>
              </a:rPr>
              <a:t>and group supervision</a:t>
            </a:r>
          </a:p>
          <a:p>
            <a:pPr lvl="1"/>
            <a:r>
              <a:rPr lang="en-AU" sz="2400" dirty="0">
                <a:latin typeface="Calibri" panose="020F0502020204030204" pitchFamily="34" charset="0"/>
                <a:ea typeface="Verdana" panose="020B0604030504040204" pitchFamily="34" charset="0"/>
                <a:cs typeface="Calibri" panose="020F0502020204030204" pitchFamily="34" charset="0"/>
              </a:rPr>
              <a:t>Professional Development opportunities</a:t>
            </a:r>
          </a:p>
          <a:p>
            <a:pPr lvl="1"/>
            <a:r>
              <a:rPr lang="en-AU" sz="2400" dirty="0">
                <a:latin typeface="Calibri" panose="020F0502020204030204" pitchFamily="34" charset="0"/>
                <a:ea typeface="Verdana" panose="020B0604030504040204" pitchFamily="34" charset="0"/>
                <a:cs typeface="Calibri" panose="020F0502020204030204" pitchFamily="34" charset="0"/>
              </a:rPr>
              <a:t>Team meetings</a:t>
            </a:r>
          </a:p>
          <a:p>
            <a:pPr lvl="1"/>
            <a:r>
              <a:rPr lang="en-AU" sz="2400" dirty="0">
                <a:latin typeface="Calibri" panose="020F0502020204030204" pitchFamily="34" charset="0"/>
                <a:ea typeface="Verdana" panose="020B0604030504040204" pitchFamily="34" charset="0"/>
                <a:cs typeface="Calibri" panose="020F0502020204030204" pitchFamily="34" charset="0"/>
              </a:rPr>
              <a:t>Twice yearly all of staff gatherings</a:t>
            </a:r>
          </a:p>
          <a:p>
            <a:pPr lvl="1"/>
            <a:r>
              <a:rPr lang="en-AU" sz="2400" dirty="0">
                <a:latin typeface="Calibri" panose="020F0502020204030204" pitchFamily="34" charset="0"/>
                <a:ea typeface="Verdana" panose="020B0604030504040204" pitchFamily="34" charset="0"/>
                <a:cs typeface="Calibri" panose="020F0502020204030204" pitchFamily="34" charset="0"/>
              </a:rPr>
              <a:t>Employee Assistance Program</a:t>
            </a: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507610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5454968" y="4989585"/>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dirty="0">
                <a:solidFill>
                  <a:prstClr val="white"/>
                </a:solidFill>
                <a:latin typeface="Arial"/>
                <a:ea typeface="ＭＳ 明朝"/>
                <a:cs typeface="Times New Roman"/>
              </a:rPr>
              <a:t> </a:t>
            </a:r>
            <a:endParaRPr lang="en-AU" sz="1200" dirty="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a:bodyPr>
          <a:lstStyle/>
          <a:p>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Integrated Reflective Practice</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243020" y="1588092"/>
            <a:ext cx="8620540" cy="5079994"/>
          </a:xfrm>
        </p:spPr>
        <p:txBody>
          <a:bodyPr>
            <a:normAutofit lnSpcReduction="10000"/>
          </a:bodyPr>
          <a:lstStyle/>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smtClean="0"/>
          </a:p>
          <a:p>
            <a:pPr marL="0" indent="0">
              <a:spcBef>
                <a:spcPts val="600"/>
              </a:spcBef>
              <a:spcAft>
                <a:spcPts val="600"/>
              </a:spcAft>
              <a:buClr>
                <a:srgbClr val="52A583"/>
              </a:buClr>
              <a:buNone/>
            </a:pPr>
            <a:endParaRPr lang="en-AU" sz="2000" dirty="0"/>
          </a:p>
          <a:p>
            <a:pPr marL="0" indent="0">
              <a:spcBef>
                <a:spcPts val="600"/>
              </a:spcBef>
              <a:spcAft>
                <a:spcPts val="600"/>
              </a:spcAft>
              <a:buClr>
                <a:srgbClr val="52A583"/>
              </a:buClr>
              <a:buNone/>
            </a:pPr>
            <a:endParaRPr lang="en-AU" sz="2000" dirty="0" smtClean="0"/>
          </a:p>
          <a:p>
            <a:pPr marL="0" indent="0">
              <a:spcBef>
                <a:spcPts val="600"/>
              </a:spcBef>
              <a:spcAft>
                <a:spcPts val="600"/>
              </a:spcAft>
              <a:buClr>
                <a:srgbClr val="52A583"/>
              </a:buClr>
              <a:buNone/>
            </a:pPr>
            <a:endParaRPr lang="en-AU" sz="2000" dirty="0" smtClean="0"/>
          </a:p>
          <a:p>
            <a:pPr marL="0" indent="0">
              <a:spcBef>
                <a:spcPts val="600"/>
              </a:spcBef>
              <a:spcAft>
                <a:spcPts val="600"/>
              </a:spcAft>
              <a:buClr>
                <a:srgbClr val="52A583"/>
              </a:buClr>
              <a:buNone/>
            </a:pPr>
            <a:endParaRPr lang="en-AU" sz="2000" dirty="0"/>
          </a:p>
          <a:p>
            <a:pPr marL="0" indent="0">
              <a:spcBef>
                <a:spcPts val="600"/>
              </a:spcBef>
              <a:spcAft>
                <a:spcPts val="600"/>
              </a:spcAft>
              <a:buClr>
                <a:srgbClr val="52A583"/>
              </a:buClr>
              <a:buNone/>
            </a:pPr>
            <a:r>
              <a:rPr lang="en-AU" sz="2000" dirty="0" smtClean="0"/>
              <a:t>Leering</a:t>
            </a:r>
            <a:r>
              <a:rPr lang="en-AU" sz="2000" dirty="0"/>
              <a:t>, Michele. "Conceptualizing Reflective Practice for Legal Professionals." Journal of Law and Social Policy 23. (2014): 83-106. </a:t>
            </a:r>
            <a:r>
              <a:rPr lang="en-AU" sz="2000" dirty="0">
                <a:hlinkClick r:id="rId4"/>
              </a:rPr>
              <a:t>http://digitalcommons.osgoode.yorku.ca/jlsp/vol23/iss1/5</a:t>
            </a:r>
            <a:r>
              <a:rPr lang="en-AU" sz="2000" dirty="0"/>
              <a:t> </a:t>
            </a:r>
            <a:endParaRPr lang="en-AU" sz="2000" dirty="0">
              <a:latin typeface="Calibri" panose="020F0502020204030204" pitchFamily="34" charset="0"/>
              <a:ea typeface="Verdana" panose="020B0604030504040204" pitchFamily="34" charset="0"/>
              <a:cs typeface="Calibri" panose="020F050202020403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5"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2055" name="Picture 2054"/>
          <p:cNvPicPr>
            <a:picLocks noChangeAspect="1"/>
          </p:cNvPicPr>
          <p:nvPr/>
        </p:nvPicPr>
        <p:blipFill>
          <a:blip r:embed="rId6"/>
          <a:stretch>
            <a:fillRect/>
          </a:stretch>
        </p:blipFill>
        <p:spPr>
          <a:xfrm>
            <a:off x="2400300" y="1456874"/>
            <a:ext cx="5276390" cy="3760585"/>
          </a:xfrm>
          <a:prstGeom prst="rect">
            <a:avLst/>
          </a:prstGeom>
        </p:spPr>
      </p:pic>
    </p:spTree>
    <p:extLst>
      <p:ext uri="{BB962C8B-B14F-4D97-AF65-F5344CB8AC3E}">
        <p14:creationId xmlns:p14="http://schemas.microsoft.com/office/powerpoint/2010/main" val="32013560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dirty="0">
                <a:solidFill>
                  <a:prstClr val="white"/>
                </a:solidFill>
                <a:latin typeface="Arial"/>
                <a:ea typeface="ＭＳ 明朝"/>
                <a:cs typeface="Times New Roman"/>
              </a:rPr>
              <a:t> </a:t>
            </a:r>
            <a:endParaRPr lang="en-AU" sz="1200" dirty="0">
              <a:solidFill>
                <a:prstClr val="white"/>
              </a:solidFill>
              <a:ea typeface="ＭＳ 明朝"/>
              <a:cs typeface="Times New Roman"/>
            </a:endParaRPr>
          </a:p>
        </p:txBody>
      </p:sp>
      <p:sp>
        <p:nvSpPr>
          <p:cNvPr id="2" name="Title 1"/>
          <p:cNvSpPr>
            <a:spLocks noGrp="1"/>
          </p:cNvSpPr>
          <p:nvPr>
            <p:ph type="title"/>
          </p:nvPr>
        </p:nvSpPr>
        <p:spPr>
          <a:xfrm>
            <a:off x="927847" y="351747"/>
            <a:ext cx="6683605" cy="825139"/>
          </a:xfrm>
        </p:spPr>
        <p:txBody>
          <a:bodyPr>
            <a:normAutofit fontScale="90000"/>
          </a:bodyPr>
          <a:lstStyle/>
          <a:p>
            <a:r>
              <a:rPr lang="en-AU"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Trauma informed practice and organisational culture</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243020" y="1588092"/>
            <a:ext cx="8620540" cy="5079994"/>
          </a:xfrm>
        </p:spPr>
        <p:txBody>
          <a:bodyPr>
            <a:normAutofit/>
          </a:bodyPr>
          <a:lstStyle/>
          <a:p>
            <a:pPr>
              <a:spcBef>
                <a:spcPts val="600"/>
              </a:spcBef>
              <a:spcAft>
                <a:spcPts val="600"/>
              </a:spcAft>
            </a:pPr>
            <a:endParaRPr lang="en-AU" sz="2000" dirty="0">
              <a:latin typeface="Calibri" panose="020F0502020204030204" pitchFamily="34" charset="0"/>
              <a:ea typeface="Verdana" panose="020B0604030504040204" pitchFamily="34" charset="0"/>
              <a:cs typeface="Calibri" panose="020F0502020204030204" pitchFamily="34" charset="0"/>
            </a:endParaRPr>
          </a:p>
          <a:p>
            <a:pPr marL="0" indent="0">
              <a:spcBef>
                <a:spcPts val="600"/>
              </a:spcBef>
              <a:spcAft>
                <a:spcPts val="600"/>
              </a:spcAft>
              <a:buClr>
                <a:srgbClr val="52A583"/>
              </a:buClr>
              <a:buNone/>
            </a:pPr>
            <a:r>
              <a:rPr lang="en-AU" sz="2000" dirty="0" smtClean="0">
                <a:latin typeface="Verdana" panose="020B0604030504040204" pitchFamily="34" charset="0"/>
                <a:ea typeface="Verdana" panose="020B0604030504040204" pitchFamily="34" charset="0"/>
                <a:cs typeface="Verdana" panose="020B0604030504040204" pitchFamily="34" charset="0"/>
              </a:rPr>
              <a:t>All of what we have talked about is </a:t>
            </a:r>
            <a:r>
              <a:rPr lang="en-AU" sz="2000" dirty="0">
                <a:latin typeface="Verdana" panose="020B0604030504040204" pitchFamily="34" charset="0"/>
                <a:ea typeface="Verdana" panose="020B0604030504040204" pitchFamily="34" charset="0"/>
                <a:cs typeface="Verdana" panose="020B0604030504040204" pitchFamily="34" charset="0"/>
              </a:rPr>
              <a:t>all really </a:t>
            </a:r>
            <a:r>
              <a:rPr lang="en-AU" sz="2000" dirty="0" smtClean="0">
                <a:latin typeface="Verdana" panose="020B0604030504040204" pitchFamily="34" charset="0"/>
                <a:ea typeface="Verdana" panose="020B0604030504040204" pitchFamily="34" charset="0"/>
                <a:cs typeface="Verdana" panose="020B0604030504040204" pitchFamily="34" charset="0"/>
              </a:rPr>
              <a:t>great in theory, policy </a:t>
            </a:r>
            <a:r>
              <a:rPr lang="en-AU" sz="2000" dirty="0" err="1" smtClean="0">
                <a:latin typeface="Verdana" panose="020B0604030504040204" pitchFamily="34" charset="0"/>
                <a:ea typeface="Verdana" panose="020B0604030504040204" pitchFamily="34" charset="0"/>
                <a:cs typeface="Verdana" panose="020B0604030504040204" pitchFamily="34" charset="0"/>
              </a:rPr>
              <a:t>etc</a:t>
            </a:r>
            <a:r>
              <a:rPr lang="en-AU" sz="2000" dirty="0" smtClean="0">
                <a:latin typeface="Verdana" panose="020B0604030504040204" pitchFamily="34" charset="0"/>
                <a:ea typeface="Verdana" panose="020B0604030504040204" pitchFamily="34" charset="0"/>
                <a:cs typeface="Verdana" panose="020B0604030504040204" pitchFamily="34" charset="0"/>
              </a:rPr>
              <a:t> </a:t>
            </a:r>
            <a:r>
              <a:rPr lang="en-AU" sz="2000" dirty="0">
                <a:latin typeface="Verdana" panose="020B0604030504040204" pitchFamily="34" charset="0"/>
                <a:ea typeface="Verdana" panose="020B0604030504040204" pitchFamily="34" charset="0"/>
                <a:cs typeface="Verdana" panose="020B0604030504040204" pitchFamily="34" charset="0"/>
              </a:rPr>
              <a:t>but </a:t>
            </a:r>
            <a:r>
              <a:rPr lang="en-AU" sz="2000" dirty="0" smtClean="0">
                <a:latin typeface="Verdana" panose="020B0604030504040204" pitchFamily="34" charset="0"/>
                <a:ea typeface="Verdana" panose="020B0604030504040204" pitchFamily="34" charset="0"/>
                <a:cs typeface="Verdana" panose="020B0604030504040204" pitchFamily="34" charset="0"/>
              </a:rPr>
              <a:t>for it to have proper meaning it </a:t>
            </a:r>
            <a:r>
              <a:rPr lang="en-AU" sz="2000" dirty="0">
                <a:latin typeface="Verdana" panose="020B0604030504040204" pitchFamily="34" charset="0"/>
                <a:ea typeface="Verdana" panose="020B0604030504040204" pitchFamily="34" charset="0"/>
                <a:cs typeface="Verdana" panose="020B0604030504040204" pitchFamily="34" charset="0"/>
              </a:rPr>
              <a:t>HAS to exist in your culture!!</a:t>
            </a: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r>
              <a:rPr lang="en-AU" sz="2000" dirty="0">
                <a:latin typeface="Verdana" panose="020B0604030504040204" pitchFamily="34" charset="0"/>
                <a:ea typeface="Verdana" panose="020B0604030504040204" pitchFamily="34" charset="0"/>
                <a:cs typeface="Verdana" panose="020B0604030504040204" pitchFamily="34" charset="0"/>
              </a:rPr>
              <a:t>Question:  What role does leadership play in supporting trauma-informed practice and self care?</a:t>
            </a: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Tree>
    <p:extLst>
      <p:ext uri="{BB962C8B-B14F-4D97-AF65-F5344CB8AC3E}">
        <p14:creationId xmlns:p14="http://schemas.microsoft.com/office/powerpoint/2010/main" val="2911806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a:solidFill>
                  <a:prstClr val="white"/>
                </a:solidFill>
                <a:latin typeface="Arial"/>
                <a:ea typeface="ＭＳ 明朝"/>
                <a:cs typeface="Times New Roman"/>
              </a:rPr>
              <a:t> </a:t>
            </a:r>
            <a:endParaRPr lang="en-AU" sz="120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a:bodyPr>
          <a:lstStyle/>
          <a:p>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 Part 3</a:t>
            </a:r>
          </a:p>
        </p:txBody>
      </p:sp>
      <p:sp>
        <p:nvSpPr>
          <p:cNvPr id="3" name="Content Placeholder 2"/>
          <p:cNvSpPr>
            <a:spLocks noGrp="1"/>
          </p:cNvSpPr>
          <p:nvPr>
            <p:ph idx="1"/>
          </p:nvPr>
        </p:nvSpPr>
        <p:spPr>
          <a:xfrm>
            <a:off x="243020" y="1588092"/>
            <a:ext cx="8620540" cy="5079994"/>
          </a:xfrm>
        </p:spPr>
        <p:txBody>
          <a:bodyPr>
            <a:normAutofit/>
          </a:bodyPr>
          <a:lstStyle/>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gn="ctr">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gn="ctr">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gn="ctr">
              <a:spcBef>
                <a:spcPts val="600"/>
              </a:spcBef>
              <a:spcAft>
                <a:spcPts val="600"/>
              </a:spcAft>
              <a:buClr>
                <a:srgbClr val="52A583"/>
              </a:buClr>
              <a:buNone/>
            </a:pPr>
            <a:r>
              <a:rPr lang="en-US" sz="2800" dirty="0">
                <a:latin typeface="Verdana" panose="020B0604030504040204" pitchFamily="34" charset="0"/>
                <a:ea typeface="Verdana" panose="020B0604030504040204" pitchFamily="34" charset="0"/>
                <a:cs typeface="Verdana" panose="020B0604030504040204" pitchFamily="34" charset="0"/>
              </a:rPr>
              <a:t>Impacts of the work</a:t>
            </a: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825243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5118927" y="5207672"/>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a:solidFill>
                  <a:prstClr val="white"/>
                </a:solidFill>
                <a:latin typeface="Arial"/>
                <a:ea typeface="ＭＳ 明朝"/>
                <a:cs typeface="Times New Roman"/>
              </a:rPr>
              <a:t> </a:t>
            </a:r>
            <a:endParaRPr lang="en-AU" sz="120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fontScale="90000"/>
          </a:bodyPr>
          <a:lstStyle/>
          <a:p>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Good news!  You’re not a psychopath!!</a:t>
            </a:r>
            <a:b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b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Vicarious Trauma and Burnout </a:t>
            </a:r>
          </a:p>
        </p:txBody>
      </p:sp>
      <p:sp>
        <p:nvSpPr>
          <p:cNvPr id="3" name="Content Placeholder 2"/>
          <p:cNvSpPr>
            <a:spLocks noGrp="1"/>
          </p:cNvSpPr>
          <p:nvPr>
            <p:ph idx="1"/>
          </p:nvPr>
        </p:nvSpPr>
        <p:spPr>
          <a:xfrm>
            <a:off x="243020" y="1588092"/>
            <a:ext cx="8620540" cy="5079994"/>
          </a:xfrm>
        </p:spPr>
        <p:txBody>
          <a:bodyPr>
            <a:normAutofit/>
          </a:bodyPr>
          <a:lstStyle/>
          <a:p>
            <a:pPr marL="0" lvl="0" indent="0">
              <a:buNone/>
            </a:pPr>
            <a:r>
              <a:rPr lang="en-AU" sz="2800" dirty="0" smtClean="0"/>
              <a:t>Working </a:t>
            </a:r>
            <a:r>
              <a:rPr lang="en-AU" sz="2800" dirty="0"/>
              <a:t>safely with survivors of trauma involves accepting that this work is </a:t>
            </a:r>
            <a:r>
              <a:rPr lang="en-AU" sz="2800" b="1" dirty="0"/>
              <a:t>emotionally strenuous </a:t>
            </a:r>
            <a:r>
              <a:rPr lang="en-AU" sz="2800" dirty="0"/>
              <a:t>and involves the unavoidable risk of vicarious trauma </a:t>
            </a:r>
            <a:r>
              <a:rPr lang="en-AU" sz="2800" dirty="0" smtClean="0"/>
              <a:t>VT </a:t>
            </a:r>
            <a:r>
              <a:rPr lang="en-AU" sz="2800" dirty="0"/>
              <a:t>is also referred to as: “burn out”, “secondary trauma”, “feeling heavy” </a:t>
            </a:r>
            <a:r>
              <a:rPr lang="en-AU" sz="2800" dirty="0" smtClean="0"/>
              <a:t>or “compassion </a:t>
            </a:r>
            <a:r>
              <a:rPr lang="en-AU" sz="2800" dirty="0"/>
              <a:t>fatigue</a:t>
            </a:r>
            <a:r>
              <a:rPr lang="en-AU" sz="2800" dirty="0" smtClean="0"/>
              <a:t>”</a:t>
            </a:r>
          </a:p>
          <a:p>
            <a:pPr marL="0" lvl="0" indent="0">
              <a:buNone/>
            </a:pPr>
            <a:endParaRPr lang="en-AU" sz="2000" dirty="0" smtClean="0"/>
          </a:p>
          <a:p>
            <a:pPr marL="0" lvl="0" indent="0">
              <a:buNone/>
            </a:pPr>
            <a:r>
              <a:rPr lang="en-AU" sz="2000" dirty="0" smtClean="0">
                <a:hlinkClick r:id="rId4"/>
              </a:rPr>
              <a:t>https</a:t>
            </a:r>
            <a:r>
              <a:rPr lang="en-AU" sz="2000" dirty="0">
                <a:hlinkClick r:id="rId4"/>
              </a:rPr>
              <a:t>://</a:t>
            </a:r>
            <a:r>
              <a:rPr lang="en-AU" sz="2000" dirty="0" smtClean="0">
                <a:hlinkClick r:id="rId4"/>
              </a:rPr>
              <a:t>aifs.gov.au/publications/feeling-heavy/what-vicarious-trauma</a:t>
            </a:r>
            <a:endParaRPr lang="en-AU" sz="2000" dirty="0" smtClean="0"/>
          </a:p>
          <a:p>
            <a:pPr marL="0" lvl="0" indent="0">
              <a:buNone/>
            </a:pPr>
            <a:endParaRPr lang="en-AU" sz="2000" dirty="0" smtClean="0"/>
          </a:p>
          <a:p>
            <a:pPr marL="0" lvl="0" indent="0">
              <a:buNone/>
            </a:pPr>
            <a:endParaRPr lang="en-AU" sz="2000" dirty="0"/>
          </a:p>
          <a:p>
            <a:pPr marL="0" lvl="0" indent="0">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5"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991135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542353"/>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GB" sz="3600" dirty="0">
                <a:solidFill>
                  <a:schemeClr val="bg1"/>
                </a:solidFill>
                <a:effectLst/>
                <a:latin typeface="Arial"/>
                <a:ea typeface="ＭＳ 明朝"/>
                <a:cs typeface="Times New Roman"/>
              </a:rPr>
              <a:t> </a:t>
            </a:r>
            <a:endParaRPr lang="en-AU" sz="1200" dirty="0">
              <a:solidFill>
                <a:schemeClr val="bg1"/>
              </a:solidFill>
              <a:effectLst/>
              <a:ea typeface="ＭＳ 明朝"/>
              <a:cs typeface="Times New Roman"/>
            </a:endParaRPr>
          </a:p>
        </p:txBody>
      </p:sp>
      <p:sp>
        <p:nvSpPr>
          <p:cNvPr id="2" name="Title 1"/>
          <p:cNvSpPr>
            <a:spLocks noGrp="1"/>
          </p:cNvSpPr>
          <p:nvPr>
            <p:ph type="title"/>
          </p:nvPr>
        </p:nvSpPr>
        <p:spPr>
          <a:xfrm>
            <a:off x="457200" y="274638"/>
            <a:ext cx="6683605" cy="920656"/>
          </a:xfrm>
        </p:spPr>
        <p:txBody>
          <a:bodyPr>
            <a:noAutofit/>
          </a:bodyPr>
          <a:lstStyle/>
          <a:p>
            <a:r>
              <a:rPr lang="en-US" sz="2800" dirty="0">
                <a:solidFill>
                  <a:srgbClr val="FFFFFF"/>
                </a:solidFill>
                <a:latin typeface="Verdana" panose="020B0604030504040204" pitchFamily="34" charset="0"/>
                <a:ea typeface="Verdana" panose="020B0604030504040204" pitchFamily="34" charset="0"/>
                <a:cs typeface="Verdana" panose="020B0604030504040204" pitchFamily="34" charset="0"/>
              </a:rPr>
              <a:t>Acknowledgement of Country</a:t>
            </a:r>
          </a:p>
        </p:txBody>
      </p:sp>
      <p:sp>
        <p:nvSpPr>
          <p:cNvPr id="3" name="Content Placeholder 2"/>
          <p:cNvSpPr>
            <a:spLocks noGrp="1"/>
          </p:cNvSpPr>
          <p:nvPr>
            <p:ph idx="1"/>
          </p:nvPr>
        </p:nvSpPr>
        <p:spPr>
          <a:xfrm>
            <a:off x="248970" y="2024536"/>
            <a:ext cx="8229600" cy="4641642"/>
          </a:xfrm>
        </p:spPr>
        <p:txBody>
          <a:bodyPr>
            <a:normAutofit/>
          </a:bodyPr>
          <a:lstStyle/>
          <a:p>
            <a:pPr>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Font typeface="Wingdings" panose="05000000000000000000" pitchFamily="2" charset="2"/>
              <a:buChar char="§"/>
            </a:pPr>
            <a:r>
              <a:rPr lang="en-AU" sz="2000" dirty="0">
                <a:latin typeface="Verdana" panose="020B0604030504040204" pitchFamily="34" charset="0"/>
                <a:ea typeface="Verdana" panose="020B0604030504040204" pitchFamily="34" charset="0"/>
                <a:cs typeface="Verdana" panose="020B0604030504040204" pitchFamily="34" charset="0"/>
              </a:rPr>
              <a:t>We acknowledge the Traditional Owners on whose land we meet, and Elders past, present and future</a:t>
            </a:r>
          </a:p>
          <a:p>
            <a:pPr>
              <a:spcBef>
                <a:spcPts val="600"/>
              </a:spcBef>
              <a:spcAft>
                <a:spcPts val="600"/>
              </a:spcAft>
              <a:buClr>
                <a:srgbClr val="EABD27"/>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 xmlns:a14="http://schemas.microsoft.com/office/drawing/2010/main"/>
            </a:ext>
          </a:extLst>
        </p:spPr>
      </p:pic>
    </p:spTree>
    <p:extLst>
      <p:ext uri="{BB962C8B-B14F-4D97-AF65-F5344CB8AC3E}">
        <p14:creationId xmlns:p14="http://schemas.microsoft.com/office/powerpoint/2010/main" val="31795942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5111624" y="5369037"/>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a:solidFill>
                  <a:prstClr val="white"/>
                </a:solidFill>
                <a:latin typeface="Arial"/>
                <a:ea typeface="ＭＳ 明朝"/>
                <a:cs typeface="Times New Roman"/>
              </a:rPr>
              <a:t> </a:t>
            </a:r>
            <a:endParaRPr lang="en-AU" sz="120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fontScale="90000"/>
          </a:bodyPr>
          <a:lstStyle/>
          <a:p>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Good news!  You’re not a psychopath!!</a:t>
            </a:r>
            <a:b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br>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Vicarious Trauma and Burnout </a:t>
            </a:r>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 cont..</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243020" y="1588092"/>
            <a:ext cx="8620540" cy="5079994"/>
          </a:xfrm>
        </p:spPr>
        <p:txBody>
          <a:bodyPr>
            <a:normAutofit/>
          </a:bodyPr>
          <a:lstStyle/>
          <a:p>
            <a:pPr lvl="0"/>
            <a:r>
              <a:rPr lang="en-AU" sz="2400" dirty="0" smtClean="0"/>
              <a:t>Deliberate </a:t>
            </a:r>
            <a:r>
              <a:rPr lang="en-AU" sz="2400" dirty="0"/>
              <a:t>acts of harm by one human against another are usually the most disturbing</a:t>
            </a:r>
          </a:p>
          <a:p>
            <a:pPr lvl="0"/>
            <a:r>
              <a:rPr lang="en-AU" sz="2400" dirty="0"/>
              <a:t>VT and burnout are a NORMAL consequence of being an empathic being</a:t>
            </a:r>
          </a:p>
          <a:p>
            <a:pPr lvl="0"/>
            <a:r>
              <a:rPr lang="en-AU" sz="2400" dirty="0"/>
              <a:t>i.e. Teams catch the moods of their clients, and they catch the impacts of their colleagues </a:t>
            </a:r>
          </a:p>
          <a:p>
            <a:pPr marL="0" lvl="0" indent="0">
              <a:buNone/>
            </a:pPr>
            <a:r>
              <a:rPr lang="en-AU" sz="2400" dirty="0">
                <a:ea typeface="Verdana" panose="020B0604030504040204" pitchFamily="34" charset="0"/>
                <a:cs typeface="Verdana" panose="020B0604030504040204" pitchFamily="34" charset="0"/>
                <a:hlinkClick r:id="rId4"/>
              </a:rPr>
              <a:t>http://</a:t>
            </a:r>
            <a:r>
              <a:rPr lang="en-AU" sz="2400" dirty="0" smtClean="0">
                <a:ea typeface="Verdana" panose="020B0604030504040204" pitchFamily="34" charset="0"/>
                <a:cs typeface="Verdana" panose="020B0604030504040204" pitchFamily="34" charset="0"/>
                <a:hlinkClick r:id="rId4"/>
              </a:rPr>
              <a:t>www.lawcover.com.au/wp-content/uploads/2015/09/3324-The-Resilient-Lawyer_V7.pdf</a:t>
            </a:r>
            <a:endParaRPr lang="en-AU" sz="2400" dirty="0" smtClean="0">
              <a:ea typeface="Verdana" panose="020B0604030504040204" pitchFamily="34" charset="0"/>
              <a:cs typeface="Verdana" panose="020B0604030504040204" pitchFamily="34" charset="0"/>
            </a:endParaRPr>
          </a:p>
          <a:p>
            <a:pPr marL="0" lvl="0" indent="0">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r>
              <a:rPr lang="en-AU" sz="2000" dirty="0" smtClean="0">
                <a:latin typeface="Verdana" panose="020B0604030504040204" pitchFamily="34" charset="0"/>
                <a:ea typeface="Verdana" panose="020B0604030504040204" pitchFamily="34" charset="0"/>
                <a:cs typeface="Verdana" panose="020B0604030504040204" pitchFamily="34" charset="0"/>
              </a:rPr>
              <a:t>Question:  What are some of the common signs of burnout or vicarious trauma that you see in yourself or others?</a:t>
            </a: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5"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6831822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a:solidFill>
                  <a:prstClr val="white"/>
                </a:solidFill>
                <a:latin typeface="Arial"/>
                <a:ea typeface="ＭＳ 明朝"/>
                <a:cs typeface="Times New Roman"/>
              </a:rPr>
              <a:t> </a:t>
            </a:r>
            <a:endParaRPr lang="en-AU" sz="120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a:bodyPr>
          <a:lstStyle/>
          <a:p>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 Part 4</a:t>
            </a:r>
          </a:p>
        </p:txBody>
      </p:sp>
      <p:sp>
        <p:nvSpPr>
          <p:cNvPr id="3" name="Content Placeholder 2"/>
          <p:cNvSpPr>
            <a:spLocks noGrp="1"/>
          </p:cNvSpPr>
          <p:nvPr>
            <p:ph idx="1"/>
          </p:nvPr>
        </p:nvSpPr>
        <p:spPr>
          <a:xfrm>
            <a:off x="243020" y="1588092"/>
            <a:ext cx="8620540" cy="5079994"/>
          </a:xfrm>
        </p:spPr>
        <p:txBody>
          <a:bodyPr>
            <a:normAutofit/>
          </a:bodyPr>
          <a:lstStyle/>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gn="ctr">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gn="ctr">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gn="ctr">
              <a:spcBef>
                <a:spcPts val="600"/>
              </a:spcBef>
              <a:spcAft>
                <a:spcPts val="600"/>
              </a:spcAft>
              <a:buClr>
                <a:srgbClr val="52A583"/>
              </a:buClr>
              <a:buNone/>
            </a:pPr>
            <a:r>
              <a:rPr lang="en-US" sz="2800" dirty="0">
                <a:latin typeface="Verdana" panose="020B0604030504040204" pitchFamily="34" charset="0"/>
                <a:ea typeface="Verdana" panose="020B0604030504040204" pitchFamily="34" charset="0"/>
                <a:cs typeface="Verdana" panose="020B0604030504040204" pitchFamily="34" charset="0"/>
              </a:rPr>
              <a:t>Wellbeing and Resilience </a:t>
            </a: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2607006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a:solidFill>
                  <a:prstClr val="white"/>
                </a:solidFill>
                <a:latin typeface="Arial"/>
                <a:ea typeface="ＭＳ 明朝"/>
                <a:cs typeface="Times New Roman"/>
              </a:rPr>
              <a:t> </a:t>
            </a:r>
            <a:endParaRPr lang="en-AU" sz="120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fontScale="90000"/>
          </a:bodyPr>
          <a:lstStyle/>
          <a:p>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Wellbeing: apply mask to self first before helping others</a:t>
            </a:r>
          </a:p>
        </p:txBody>
      </p:sp>
      <p:sp>
        <p:nvSpPr>
          <p:cNvPr id="3" name="Content Placeholder 2"/>
          <p:cNvSpPr>
            <a:spLocks noGrp="1"/>
          </p:cNvSpPr>
          <p:nvPr>
            <p:ph idx="1"/>
          </p:nvPr>
        </p:nvSpPr>
        <p:spPr>
          <a:xfrm>
            <a:off x="243020" y="1588092"/>
            <a:ext cx="8620540" cy="5079994"/>
          </a:xfrm>
        </p:spPr>
        <p:txBody>
          <a:bodyPr>
            <a:normAutofit/>
          </a:bodyPr>
          <a:lstStyle/>
          <a:p>
            <a:pPr>
              <a:spcBef>
                <a:spcPts val="600"/>
              </a:spcBef>
              <a:spcAft>
                <a:spcPts val="600"/>
              </a:spcAft>
              <a:buClr>
                <a:srgbClr val="52A583"/>
              </a:buClr>
            </a:pPr>
            <a:r>
              <a:rPr lang="en-AU" sz="2400" dirty="0">
                <a:ea typeface="Verdana" panose="020B0604030504040204" pitchFamily="34" charset="0"/>
                <a:cs typeface="Verdana" panose="020B0604030504040204" pitchFamily="34" charset="0"/>
              </a:rPr>
              <a:t>We are our key tool in the work, so its important we look after ourselves so we can work to maximum effectiveness with others (the oxygen mask idea)</a:t>
            </a:r>
          </a:p>
          <a:p>
            <a:pPr>
              <a:spcBef>
                <a:spcPts val="600"/>
              </a:spcBef>
              <a:spcAft>
                <a:spcPts val="600"/>
              </a:spcAft>
              <a:buClr>
                <a:srgbClr val="52A583"/>
              </a:buClr>
            </a:pPr>
            <a:r>
              <a:rPr lang="en-AU" sz="2400" dirty="0">
                <a:ea typeface="Verdana" panose="020B0604030504040204" pitchFamily="34" charset="0"/>
                <a:cs typeface="Verdana" panose="020B0604030504040204" pitchFamily="34" charset="0"/>
              </a:rPr>
              <a:t>Staying well in the work will look different for everyone</a:t>
            </a:r>
          </a:p>
          <a:p>
            <a:pPr lvl="0"/>
            <a:r>
              <a:rPr lang="en-AU" sz="2400" dirty="0">
                <a:solidFill>
                  <a:prstClr val="black"/>
                </a:solidFill>
              </a:rPr>
              <a:t>Queensland Law Society has great Fact Sheets on </a:t>
            </a:r>
            <a:r>
              <a:rPr lang="en-AU" sz="2400" dirty="0" smtClean="0">
                <a:solidFill>
                  <a:prstClr val="black"/>
                </a:solidFill>
              </a:rPr>
              <a:t>the Culture of the Legal Profession, Optimal </a:t>
            </a:r>
            <a:r>
              <a:rPr lang="en-AU" sz="2400" dirty="0">
                <a:solidFill>
                  <a:prstClr val="black"/>
                </a:solidFill>
              </a:rPr>
              <a:t>Functioning and Seeking Help – check them out!! </a:t>
            </a:r>
            <a:endParaRPr lang="en-AU" sz="2400" dirty="0" smtClean="0">
              <a:solidFill>
                <a:prstClr val="black"/>
              </a:solidFill>
            </a:endParaRPr>
          </a:p>
          <a:p>
            <a:pPr lvl="0"/>
            <a:endParaRPr lang="en-AU" sz="2400" dirty="0">
              <a:solidFill>
                <a:prstClr val="black"/>
              </a:solidFill>
            </a:endParaRPr>
          </a:p>
          <a:p>
            <a:pPr marL="0" lvl="0" indent="0">
              <a:buNone/>
            </a:pPr>
            <a:endParaRPr lang="en-AU" sz="2400" dirty="0">
              <a:solidFill>
                <a:prstClr val="black"/>
              </a:solidFill>
            </a:endParaRPr>
          </a:p>
          <a:p>
            <a:pPr>
              <a:spcBef>
                <a:spcPts val="600"/>
              </a:spcBef>
              <a:spcAft>
                <a:spcPts val="600"/>
              </a:spcAft>
              <a:buClr>
                <a:srgbClr val="52A583"/>
              </a:buClr>
            </a:pPr>
            <a:endParaRPr lang="en-AU" sz="2400" dirty="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400" dirty="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6660285"/>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lvl="0">
              <a:spcBef>
                <a:spcPct val="20000"/>
              </a:spcBef>
            </a:pPr>
            <a:endParaRPr lang="en-AU" sz="2400" dirty="0">
              <a:solidFill>
                <a:prstClr val="black"/>
              </a:solidFill>
            </a:endParaRPr>
          </a:p>
          <a:p>
            <a:pPr lvl="0">
              <a:spcBef>
                <a:spcPct val="20000"/>
              </a:spcBef>
            </a:pPr>
            <a:endParaRPr lang="en-AU" sz="2400" dirty="0">
              <a:solidFill>
                <a:prstClr val="black"/>
              </a:solidFill>
            </a:endParaRPr>
          </a:p>
          <a:p>
            <a:pPr lvl="0">
              <a:spcBef>
                <a:spcPct val="20000"/>
              </a:spcBef>
            </a:pPr>
            <a:endParaRPr lang="en-AU" sz="2400" dirty="0">
              <a:solidFill>
                <a:prstClr val="black"/>
              </a:solidFill>
            </a:endParaRPr>
          </a:p>
          <a:p>
            <a:pPr lvl="0">
              <a:spcBef>
                <a:spcPct val="20000"/>
              </a:spcBef>
            </a:pPr>
            <a:r>
              <a:rPr lang="en-AU" sz="2400" dirty="0">
                <a:solidFill>
                  <a:prstClr val="black"/>
                </a:solidFill>
                <a:hlinkClick r:id="rId5"/>
              </a:rPr>
              <a:t>http://</a:t>
            </a:r>
            <a:r>
              <a:rPr lang="en-AU" sz="2400" dirty="0" smtClean="0">
                <a:solidFill>
                  <a:prstClr val="black"/>
                </a:solidFill>
                <a:hlinkClick r:id="rId5"/>
              </a:rPr>
              <a:t>www.qls.com.au/For_the_profession/Love_Law_Live_Life</a:t>
            </a:r>
            <a:endParaRPr lang="en-AU" sz="2400" dirty="0" smtClean="0">
              <a:solidFill>
                <a:prstClr val="black"/>
              </a:solidFill>
            </a:endParaRPr>
          </a:p>
          <a:p>
            <a:pPr lvl="0">
              <a:spcBef>
                <a:spcPct val="20000"/>
              </a:spcBef>
            </a:pPr>
            <a:endParaRPr lang="en-AU" sz="2400" dirty="0">
              <a:solidFill>
                <a:prstClr val="black"/>
              </a:solidFill>
            </a:endParaRPr>
          </a:p>
          <a:p>
            <a:pPr lvl="0">
              <a:spcBef>
                <a:spcPct val="20000"/>
              </a:spcBef>
            </a:pPr>
            <a:endParaRPr lang="en-AU" sz="2400" dirty="0">
              <a:solidFill>
                <a:prstClr val="black"/>
              </a:solidFill>
            </a:endParaRPr>
          </a:p>
          <a:p>
            <a:pPr lvl="0">
              <a:spcBef>
                <a:spcPct val="20000"/>
              </a:spcBef>
            </a:pPr>
            <a:endParaRPr lang="en-AU" sz="2400" dirty="0">
              <a:solidFill>
                <a:prstClr val="black"/>
              </a:solidFill>
            </a:endParaRPr>
          </a:p>
          <a:p>
            <a:pPr lvl="0">
              <a:spcBef>
                <a:spcPct val="20000"/>
              </a:spcBef>
            </a:pPr>
            <a:endParaRPr lang="en-AU" sz="2400" dirty="0">
              <a:solidFill>
                <a:prstClr val="black"/>
              </a:solidFill>
            </a:endParaRPr>
          </a:p>
          <a:p>
            <a:pPr marL="342900" lvl="0" indent="-342900">
              <a:spcBef>
                <a:spcPct val="20000"/>
              </a:spcBef>
              <a:buFont typeface="Arial"/>
              <a:buChar char="•"/>
            </a:pPr>
            <a:endParaRPr lang="en-AU" sz="2400" dirty="0">
              <a:solidFill>
                <a:prstClr val="black"/>
              </a:solidFill>
            </a:endParaRPr>
          </a:p>
          <a:p>
            <a:pPr marL="342900" lvl="0" indent="-342900">
              <a:spcBef>
                <a:spcPct val="20000"/>
              </a:spcBef>
              <a:buFont typeface="Arial"/>
              <a:buChar char="•"/>
            </a:pPr>
            <a:endParaRPr lang="en-AU" sz="2400" dirty="0">
              <a:solidFill>
                <a:prstClr val="black"/>
              </a:solidFill>
            </a:endParaRPr>
          </a:p>
          <a:p>
            <a:pPr marL="342900" lvl="0" indent="-342900">
              <a:spcBef>
                <a:spcPct val="20000"/>
              </a:spcBef>
              <a:buFont typeface="Arial"/>
              <a:buChar char="•"/>
            </a:pPr>
            <a:endParaRPr lang="en-AU" sz="2400" dirty="0">
              <a:solidFill>
                <a:prstClr val="black"/>
              </a:solidFill>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511629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5885410" y="5079047"/>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a:solidFill>
                  <a:prstClr val="white"/>
                </a:solidFill>
                <a:latin typeface="Arial"/>
                <a:ea typeface="ＭＳ 明朝"/>
                <a:cs typeface="Times New Roman"/>
              </a:rPr>
              <a:t> </a:t>
            </a:r>
            <a:endParaRPr lang="en-AU" sz="120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fontScale="90000"/>
          </a:bodyPr>
          <a:lstStyle/>
          <a:p>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The Resilient Lawyer:  The work of Robyn Bradey</a:t>
            </a:r>
          </a:p>
        </p:txBody>
      </p:sp>
      <p:sp>
        <p:nvSpPr>
          <p:cNvPr id="3" name="Content Placeholder 2"/>
          <p:cNvSpPr>
            <a:spLocks noGrp="1"/>
          </p:cNvSpPr>
          <p:nvPr>
            <p:ph idx="1"/>
          </p:nvPr>
        </p:nvSpPr>
        <p:spPr>
          <a:xfrm>
            <a:off x="243020" y="1588092"/>
            <a:ext cx="8620540" cy="5079994"/>
          </a:xfrm>
        </p:spPr>
        <p:txBody>
          <a:bodyPr>
            <a:normAutofit/>
          </a:bodyPr>
          <a:lstStyle/>
          <a:p>
            <a:pPr marL="0" indent="0">
              <a:spcBef>
                <a:spcPts val="600"/>
              </a:spcBef>
              <a:spcAft>
                <a:spcPts val="600"/>
              </a:spcAft>
              <a:buClr>
                <a:srgbClr val="52A583"/>
              </a:buClr>
              <a:buNone/>
            </a:pPr>
            <a:r>
              <a:rPr lang="en-AU" sz="2000" dirty="0" smtClean="0">
                <a:ea typeface="Verdana" panose="020B0604030504040204" pitchFamily="34" charset="0"/>
                <a:cs typeface="Verdana" panose="020B0604030504040204" pitchFamily="34" charset="0"/>
              </a:rPr>
              <a:t>The general meaning of resilience is derived from it’s </a:t>
            </a:r>
            <a:r>
              <a:rPr lang="en-AU" sz="2000" dirty="0">
                <a:ea typeface="Verdana" panose="020B0604030504040204" pitchFamily="34" charset="0"/>
                <a:cs typeface="Verdana" panose="020B0604030504040204" pitchFamily="34" charset="0"/>
              </a:rPr>
              <a:t>L</a:t>
            </a:r>
            <a:r>
              <a:rPr lang="en-AU" sz="2000" dirty="0" smtClean="0">
                <a:ea typeface="Verdana" panose="020B0604030504040204" pitchFamily="34" charset="0"/>
                <a:cs typeface="Verdana" panose="020B0604030504040204" pitchFamily="34" charset="0"/>
              </a:rPr>
              <a:t>atin roots ‘to jump or leap back’ which is the ability to recover from or adjust easily to misfortune, adversity or change</a:t>
            </a:r>
            <a:endParaRPr lang="en-AU" sz="2000" dirty="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r>
              <a:rPr lang="en-AU" sz="2000" dirty="0" smtClean="0">
                <a:ea typeface="Verdana" panose="020B0604030504040204" pitchFamily="34" charset="0"/>
                <a:cs typeface="Verdana" panose="020B0604030504040204" pitchFamily="34" charset="0"/>
              </a:rPr>
              <a:t>Things that can promote resilience include:</a:t>
            </a:r>
          </a:p>
          <a:p>
            <a:pPr>
              <a:spcBef>
                <a:spcPts val="600"/>
              </a:spcBef>
              <a:spcAft>
                <a:spcPts val="600"/>
              </a:spcAft>
              <a:buClr>
                <a:srgbClr val="52A583"/>
              </a:buClr>
            </a:pPr>
            <a:r>
              <a:rPr lang="en-AU" sz="2000" dirty="0" smtClean="0">
                <a:ea typeface="Verdana" panose="020B0604030504040204" pitchFamily="34" charset="0"/>
                <a:cs typeface="Verdana" panose="020B0604030504040204" pitchFamily="34" charset="0"/>
              </a:rPr>
              <a:t>Staying connected to the bigger picture</a:t>
            </a:r>
          </a:p>
          <a:p>
            <a:pPr>
              <a:spcBef>
                <a:spcPts val="600"/>
              </a:spcBef>
              <a:spcAft>
                <a:spcPts val="600"/>
              </a:spcAft>
              <a:buClr>
                <a:srgbClr val="52A583"/>
              </a:buClr>
            </a:pPr>
            <a:r>
              <a:rPr lang="en-AU" sz="2000" dirty="0" smtClean="0">
                <a:ea typeface="Verdana" panose="020B0604030504040204" pitchFamily="34" charset="0"/>
                <a:cs typeface="Verdana" panose="020B0604030504040204" pitchFamily="34" charset="0"/>
              </a:rPr>
              <a:t>Supportive relationships (in work and outside)</a:t>
            </a:r>
          </a:p>
          <a:p>
            <a:pPr>
              <a:spcBef>
                <a:spcPts val="600"/>
              </a:spcBef>
              <a:spcAft>
                <a:spcPts val="600"/>
              </a:spcAft>
              <a:buClr>
                <a:srgbClr val="52A583"/>
              </a:buClr>
            </a:pPr>
            <a:r>
              <a:rPr lang="en-AU" sz="2000" dirty="0" smtClean="0">
                <a:ea typeface="Verdana" panose="020B0604030504040204" pitchFamily="34" charset="0"/>
                <a:cs typeface="Verdana" panose="020B0604030504040204" pitchFamily="34" charset="0"/>
              </a:rPr>
              <a:t>A break from certain kinds of matters so you can recharge</a:t>
            </a:r>
            <a:endParaRPr lang="en-AU" sz="2000" dirty="0">
              <a:ea typeface="Verdana" panose="020B0604030504040204" pitchFamily="34" charset="0"/>
              <a:cs typeface="Verdana" panose="020B0604030504040204" pitchFamily="34" charset="0"/>
            </a:endParaRPr>
          </a:p>
          <a:p>
            <a:pPr>
              <a:spcBef>
                <a:spcPts val="600"/>
              </a:spcBef>
              <a:spcAft>
                <a:spcPts val="600"/>
              </a:spcAft>
              <a:buClr>
                <a:srgbClr val="52A583"/>
              </a:buClr>
            </a:pPr>
            <a:r>
              <a:rPr lang="en-AU" sz="2000" dirty="0">
                <a:ea typeface="Verdana" panose="020B0604030504040204" pitchFamily="34" charset="0"/>
                <a:cs typeface="Verdana" panose="020B0604030504040204" pitchFamily="34" charset="0"/>
                <a:hlinkClick r:id="rId4"/>
              </a:rPr>
              <a:t>http://www.lawcover.com.au/wp-content/uploads/2015/09/3324-The-Resilient-Lawyer_V7.pdf</a:t>
            </a:r>
            <a:endParaRPr lang="en-AU" sz="2000" dirty="0">
              <a:ea typeface="Verdana" panose="020B0604030504040204" pitchFamily="34" charset="0"/>
              <a:cs typeface="Verdana" panose="020B0604030504040204" pitchFamily="34" charset="0"/>
            </a:endParaRPr>
          </a:p>
          <a:p>
            <a:pPr marL="0" lvl="0" indent="0">
              <a:buNone/>
            </a:pPr>
            <a:r>
              <a:rPr lang="en-AU" sz="2000" dirty="0" smtClean="0">
                <a:solidFill>
                  <a:prstClr val="black"/>
                </a:solidFill>
              </a:rPr>
              <a:t>Have a look also at the great resources that Queensland Law Society has!!</a:t>
            </a:r>
            <a:endParaRPr lang="en-AU" sz="2000" dirty="0">
              <a:solidFill>
                <a:prstClr val="black"/>
              </a:solidFill>
            </a:endParaRPr>
          </a:p>
          <a:p>
            <a:pPr marL="0" lvl="0" indent="0">
              <a:buNone/>
            </a:pPr>
            <a:r>
              <a:rPr lang="en-AU" sz="2000" dirty="0">
                <a:solidFill>
                  <a:prstClr val="black"/>
                </a:solidFill>
                <a:hlinkClick r:id="rId5"/>
              </a:rPr>
              <a:t>http://www.qls.com.au/For_the_profession/Love_Law_Live_Life</a:t>
            </a:r>
            <a:endParaRPr lang="en-AU" sz="2000" dirty="0">
              <a:solidFill>
                <a:prstClr val="black"/>
              </a:solidFill>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6"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80040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a:solidFill>
                  <a:prstClr val="white"/>
                </a:solidFill>
                <a:latin typeface="Arial"/>
                <a:ea typeface="ＭＳ 明朝"/>
                <a:cs typeface="Times New Roman"/>
              </a:rPr>
              <a:t> </a:t>
            </a:r>
            <a:endParaRPr lang="en-AU" sz="120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fontScale="90000"/>
          </a:bodyPr>
          <a:lstStyle/>
          <a:p>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The Resilient Lawyer:  The work of Robyn </a:t>
            </a:r>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Bradey </a:t>
            </a:r>
            <a:r>
              <a:rPr lang="en-US" sz="2800" dirty="0" err="1" smtClean="0">
                <a:solidFill>
                  <a:schemeClr val="bg1"/>
                </a:solidFill>
                <a:latin typeface="Verdana" panose="020B0604030504040204" pitchFamily="34" charset="0"/>
                <a:ea typeface="Verdana" panose="020B0604030504040204" pitchFamily="34" charset="0"/>
                <a:cs typeface="Verdana" panose="020B0604030504040204" pitchFamily="34" charset="0"/>
              </a:rPr>
              <a:t>cont</a:t>
            </a:r>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243020" y="1588092"/>
            <a:ext cx="8620540" cy="5079994"/>
          </a:xfrm>
        </p:spPr>
        <p:txBody>
          <a:bodyPr>
            <a:normAutofit fontScale="25000" lnSpcReduction="20000"/>
          </a:bodyPr>
          <a:lstStyle/>
          <a:p>
            <a:pPr marL="0" indent="0">
              <a:spcBef>
                <a:spcPts val="600"/>
              </a:spcBef>
              <a:spcAft>
                <a:spcPts val="600"/>
              </a:spcAft>
              <a:buClr>
                <a:srgbClr val="52A583"/>
              </a:buClr>
              <a:buNone/>
            </a:pPr>
            <a:r>
              <a:rPr lang="en-AU" sz="8000" dirty="0" smtClean="0">
                <a:latin typeface="Calibri" panose="020F0502020204030204" pitchFamily="34" charset="0"/>
                <a:ea typeface="Verdana" panose="020B0604030504040204" pitchFamily="34" charset="0"/>
                <a:cs typeface="Verdana" panose="020B0604030504040204" pitchFamily="34" charset="0"/>
              </a:rPr>
              <a:t>Things the workplace can do:</a:t>
            </a:r>
          </a:p>
          <a:p>
            <a:pPr marL="0" indent="0">
              <a:spcBef>
                <a:spcPts val="600"/>
              </a:spcBef>
              <a:spcAft>
                <a:spcPts val="600"/>
              </a:spcAft>
              <a:buClr>
                <a:srgbClr val="52A583"/>
              </a:buClr>
              <a:buNone/>
            </a:pPr>
            <a:endParaRPr lang="en-AU" sz="8000" dirty="0" smtClean="0">
              <a:latin typeface="Calibri" panose="020F050202020403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r>
              <a:rPr lang="en-AU" sz="8000" dirty="0" smtClean="0">
                <a:latin typeface="Calibri" panose="020F0502020204030204" pitchFamily="34" charset="0"/>
                <a:ea typeface="Verdana" panose="020B0604030504040204" pitchFamily="34" charset="0"/>
                <a:cs typeface="Verdana" panose="020B0604030504040204" pitchFamily="34" charset="0"/>
              </a:rPr>
              <a:t> Recognise and validate impacts for staff of the work;</a:t>
            </a:r>
          </a:p>
          <a:p>
            <a:pPr>
              <a:spcBef>
                <a:spcPts val="600"/>
              </a:spcBef>
              <a:spcAft>
                <a:spcPts val="600"/>
              </a:spcAft>
              <a:buClr>
                <a:srgbClr val="52A583"/>
              </a:buClr>
            </a:pPr>
            <a:r>
              <a:rPr lang="en-AU" sz="8000" dirty="0" smtClean="0">
                <a:latin typeface="Calibri" panose="020F0502020204030204" pitchFamily="34" charset="0"/>
                <a:ea typeface="Verdana" panose="020B0604030504040204" pitchFamily="34" charset="0"/>
                <a:cs typeface="Verdana" panose="020B0604030504040204" pitchFamily="34" charset="0"/>
              </a:rPr>
              <a:t>Provide supervisions, mentoring and counselling;</a:t>
            </a:r>
          </a:p>
          <a:p>
            <a:pPr>
              <a:spcBef>
                <a:spcPts val="600"/>
              </a:spcBef>
              <a:spcAft>
                <a:spcPts val="600"/>
              </a:spcAft>
              <a:buClr>
                <a:srgbClr val="52A583"/>
              </a:buClr>
            </a:pPr>
            <a:r>
              <a:rPr lang="en-AU" sz="8000" dirty="0" smtClean="0">
                <a:latin typeface="Calibri" panose="020F0502020204030204" pitchFamily="34" charset="0"/>
                <a:ea typeface="Verdana" panose="020B0604030504040204" pitchFamily="34" charset="0"/>
                <a:cs typeface="Verdana" panose="020B0604030504040204" pitchFamily="34" charset="0"/>
              </a:rPr>
              <a:t>Provide PD;</a:t>
            </a:r>
          </a:p>
          <a:p>
            <a:pPr>
              <a:spcBef>
                <a:spcPts val="600"/>
              </a:spcBef>
              <a:spcAft>
                <a:spcPts val="600"/>
              </a:spcAft>
              <a:buClr>
                <a:srgbClr val="52A583"/>
              </a:buClr>
            </a:pPr>
            <a:r>
              <a:rPr lang="en-AU" sz="8000" dirty="0" smtClean="0">
                <a:latin typeface="Calibri" panose="020F0502020204030204" pitchFamily="34" charset="0"/>
                <a:ea typeface="Verdana" panose="020B0604030504040204" pitchFamily="34" charset="0"/>
                <a:cs typeface="Verdana" panose="020B0604030504040204" pitchFamily="34" charset="0"/>
              </a:rPr>
              <a:t>Celebrate skills and successes;</a:t>
            </a:r>
          </a:p>
          <a:p>
            <a:pPr>
              <a:spcBef>
                <a:spcPts val="600"/>
              </a:spcBef>
              <a:spcAft>
                <a:spcPts val="600"/>
              </a:spcAft>
              <a:buClr>
                <a:srgbClr val="52A583"/>
              </a:buClr>
            </a:pPr>
            <a:r>
              <a:rPr lang="en-AU" sz="8000" dirty="0" smtClean="0">
                <a:latin typeface="Calibri" panose="020F0502020204030204" pitchFamily="34" charset="0"/>
                <a:ea typeface="Verdana" panose="020B0604030504040204" pitchFamily="34" charset="0"/>
                <a:cs typeface="Verdana" panose="020B0604030504040204" pitchFamily="34" charset="0"/>
              </a:rPr>
              <a:t>Value the work, the worker and the clients;</a:t>
            </a:r>
          </a:p>
          <a:p>
            <a:pPr>
              <a:spcBef>
                <a:spcPts val="600"/>
              </a:spcBef>
              <a:spcAft>
                <a:spcPts val="600"/>
              </a:spcAft>
              <a:buClr>
                <a:srgbClr val="52A583"/>
              </a:buClr>
            </a:pPr>
            <a:r>
              <a:rPr lang="en-AU" sz="8000" dirty="0" smtClean="0">
                <a:latin typeface="Calibri" panose="020F0502020204030204" pitchFamily="34" charset="0"/>
                <a:ea typeface="Verdana" panose="020B0604030504040204" pitchFamily="34" charset="0"/>
                <a:cs typeface="Verdana" panose="020B0604030504040204" pitchFamily="34" charset="0"/>
              </a:rPr>
              <a:t>Manage workloads;</a:t>
            </a:r>
          </a:p>
          <a:p>
            <a:pPr>
              <a:spcBef>
                <a:spcPts val="600"/>
              </a:spcBef>
              <a:spcAft>
                <a:spcPts val="600"/>
              </a:spcAft>
              <a:buClr>
                <a:srgbClr val="52A583"/>
              </a:buClr>
            </a:pPr>
            <a:r>
              <a:rPr lang="en-AU" sz="8000" dirty="0" smtClean="0">
                <a:latin typeface="Calibri" panose="020F0502020204030204" pitchFamily="34" charset="0"/>
                <a:ea typeface="Verdana" panose="020B0604030504040204" pitchFamily="34" charset="0"/>
                <a:cs typeface="Verdana" panose="020B0604030504040204" pitchFamily="34" charset="0"/>
              </a:rPr>
              <a:t>Enforce holidays and breaks;</a:t>
            </a:r>
          </a:p>
          <a:p>
            <a:pPr>
              <a:spcBef>
                <a:spcPts val="600"/>
              </a:spcBef>
              <a:spcAft>
                <a:spcPts val="600"/>
              </a:spcAft>
              <a:buClr>
                <a:srgbClr val="52A583"/>
              </a:buClr>
            </a:pPr>
            <a:r>
              <a:rPr lang="en-AU" sz="8000" dirty="0" smtClean="0">
                <a:latin typeface="Calibri" panose="020F0502020204030204" pitchFamily="34" charset="0"/>
                <a:ea typeface="Verdana" panose="020B0604030504040204" pitchFamily="34" charset="0"/>
                <a:cs typeface="Verdana" panose="020B0604030504040204" pitchFamily="34" charset="0"/>
              </a:rPr>
              <a:t>Allow for rotation in duties…..</a:t>
            </a:r>
          </a:p>
          <a:p>
            <a:pPr marL="0" indent="0">
              <a:spcBef>
                <a:spcPts val="600"/>
              </a:spcBef>
              <a:spcAft>
                <a:spcPts val="600"/>
              </a:spcAft>
              <a:buClr>
                <a:srgbClr val="52A583"/>
              </a:buClr>
              <a:buNone/>
            </a:pPr>
            <a:endParaRPr lang="en-AU" sz="6200" dirty="0">
              <a:latin typeface="Verdana" panose="020B0604030504040204" pitchFamily="34" charset="0"/>
              <a:ea typeface="Verdana" panose="020B0604030504040204" pitchFamily="34" charset="0"/>
              <a:cs typeface="Verdana" panose="020B0604030504040204" pitchFamily="34" charset="0"/>
              <a:hlinkClick r:id="rId4"/>
            </a:endParaRPr>
          </a:p>
          <a:p>
            <a:pPr marL="0" indent="0">
              <a:spcBef>
                <a:spcPts val="600"/>
              </a:spcBef>
              <a:spcAft>
                <a:spcPts val="600"/>
              </a:spcAft>
              <a:buClr>
                <a:srgbClr val="52A583"/>
              </a:buClr>
              <a:buNone/>
            </a:pPr>
            <a:r>
              <a:rPr lang="en-AU" sz="6200" dirty="0" smtClean="0">
                <a:latin typeface="Verdana" panose="020B0604030504040204" pitchFamily="34" charset="0"/>
                <a:ea typeface="Verdana" panose="020B0604030504040204" pitchFamily="34" charset="0"/>
                <a:cs typeface="Verdana" panose="020B0604030504040204" pitchFamily="34" charset="0"/>
                <a:hlinkClick r:id="rId4"/>
              </a:rPr>
              <a:t>http</a:t>
            </a:r>
            <a:r>
              <a:rPr lang="en-AU" sz="6200" dirty="0">
                <a:latin typeface="Verdana" panose="020B0604030504040204" pitchFamily="34" charset="0"/>
                <a:ea typeface="Verdana" panose="020B0604030504040204" pitchFamily="34" charset="0"/>
                <a:cs typeface="Verdana" panose="020B0604030504040204" pitchFamily="34" charset="0"/>
                <a:hlinkClick r:id="rId4"/>
              </a:rPr>
              <a:t>://www.lawcover.com.au/wp-content/uploads/2015/09/3324-The-Resilient-Lawyer_V7.pdf</a:t>
            </a:r>
            <a:endParaRPr lang="en-AU" sz="62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5"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126857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a:solidFill>
                  <a:prstClr val="white"/>
                </a:solidFill>
                <a:latin typeface="Arial"/>
                <a:ea typeface="ＭＳ 明朝"/>
                <a:cs typeface="Times New Roman"/>
              </a:rPr>
              <a:t> </a:t>
            </a:r>
            <a:endParaRPr lang="en-AU" sz="120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fontScale="90000"/>
          </a:bodyPr>
          <a:lstStyle/>
          <a:p>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 </a:t>
            </a:r>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Self care planning – what does your wheel look like?</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243020" y="1588092"/>
            <a:ext cx="8620540" cy="5079994"/>
          </a:xfrm>
        </p:spPr>
        <p:txBody>
          <a:bodyPr>
            <a:normAutofit/>
          </a:bodyPr>
          <a:lstStyle/>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gn="ctr">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gn="ctr">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2" name="Picture 11" descr="Image result for oxygen mask from plane analogy self care"/>
          <p:cNvPicPr/>
          <p:nvPr/>
        </p:nvPicPr>
        <p:blipFill>
          <a:blip r:embed="rId5">
            <a:extLst>
              <a:ext uri="{28A0092B-C50C-407E-A947-70E740481C1C}">
                <a14:useLocalDpi xmlns:a14="http://schemas.microsoft.com/office/drawing/2010/main" val="0"/>
              </a:ext>
            </a:extLst>
          </a:blip>
          <a:srcRect/>
          <a:stretch>
            <a:fillRect/>
          </a:stretch>
        </p:blipFill>
        <p:spPr bwMode="auto">
          <a:xfrm>
            <a:off x="1386678" y="1588092"/>
            <a:ext cx="5219140" cy="5079994"/>
          </a:xfrm>
          <a:prstGeom prst="rect">
            <a:avLst/>
          </a:prstGeom>
          <a:noFill/>
          <a:ln>
            <a:noFill/>
          </a:ln>
        </p:spPr>
      </p:pic>
    </p:spTree>
    <p:extLst>
      <p:ext uri="{BB962C8B-B14F-4D97-AF65-F5344CB8AC3E}">
        <p14:creationId xmlns:p14="http://schemas.microsoft.com/office/powerpoint/2010/main" val="35825474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a:solidFill>
                  <a:prstClr val="white"/>
                </a:solidFill>
                <a:latin typeface="Arial"/>
                <a:ea typeface="ＭＳ 明朝"/>
                <a:cs typeface="Times New Roman"/>
              </a:rPr>
              <a:t> </a:t>
            </a:r>
            <a:endParaRPr lang="en-AU" sz="120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a:bodyPr>
          <a:lstStyle/>
          <a:p>
            <a:r>
              <a:rPr lang="en-US" sz="2800" dirty="0" smtClean="0">
                <a:solidFill>
                  <a:schemeClr val="bg1"/>
                </a:solidFill>
                <a:latin typeface="Verdana" panose="020B0604030504040204" pitchFamily="34" charset="0"/>
                <a:ea typeface="Verdana" panose="020B0604030504040204" pitchFamily="34" charset="0"/>
                <a:cs typeface="Verdana" panose="020B0604030504040204" pitchFamily="34" charset="0"/>
              </a:rPr>
              <a:t>Some final thoughts</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243020" y="1588092"/>
            <a:ext cx="8620540" cy="5079994"/>
          </a:xfrm>
        </p:spPr>
        <p:txBody>
          <a:bodyPr>
            <a:normAutofit/>
          </a:bodyPr>
          <a:lstStyle/>
          <a:p>
            <a:pPr>
              <a:spcBef>
                <a:spcPts val="600"/>
              </a:spcBef>
              <a:spcAft>
                <a:spcPts val="600"/>
              </a:spcAft>
              <a:buClr>
                <a:srgbClr val="52A583"/>
              </a:buClr>
            </a:pPr>
            <a:r>
              <a:rPr lang="en-AU" sz="2900" dirty="0" smtClean="0">
                <a:ea typeface="Verdana" panose="020B0604030504040204" pitchFamily="34" charset="0"/>
                <a:cs typeface="Verdana" panose="020B0604030504040204" pitchFamily="34" charset="0"/>
              </a:rPr>
              <a:t>Stay connected to work that feels meaningful for you</a:t>
            </a:r>
          </a:p>
          <a:p>
            <a:pPr>
              <a:spcBef>
                <a:spcPts val="600"/>
              </a:spcBef>
              <a:spcAft>
                <a:spcPts val="600"/>
              </a:spcAft>
              <a:buClr>
                <a:srgbClr val="52A583"/>
              </a:buClr>
            </a:pPr>
            <a:r>
              <a:rPr lang="en-AU" sz="2900" dirty="0">
                <a:ea typeface="Verdana" panose="020B0604030504040204" pitchFamily="34" charset="0"/>
                <a:cs typeface="Verdana" panose="020B0604030504040204" pitchFamily="34" charset="0"/>
              </a:rPr>
              <a:t>Plan your holidays</a:t>
            </a:r>
          </a:p>
          <a:p>
            <a:pPr>
              <a:spcBef>
                <a:spcPts val="600"/>
              </a:spcBef>
              <a:spcAft>
                <a:spcPts val="600"/>
              </a:spcAft>
              <a:buClr>
                <a:srgbClr val="52A583"/>
              </a:buClr>
            </a:pPr>
            <a:r>
              <a:rPr lang="en-AU" sz="2900" dirty="0" smtClean="0">
                <a:ea typeface="Verdana" panose="020B0604030504040204" pitchFamily="34" charset="0"/>
                <a:cs typeface="Verdana" panose="020B0604030504040204" pitchFamily="34" charset="0"/>
              </a:rPr>
              <a:t>Have an exit strategy in mind (you don’t HAVE to do this work</a:t>
            </a:r>
            <a:r>
              <a:rPr lang="en-AU" sz="2900" dirty="0" smtClean="0">
                <a:ea typeface="Verdana" panose="020B0604030504040204" pitchFamily="34" charset="0"/>
                <a:cs typeface="Verdana" panose="020B0604030504040204" pitchFamily="34" charset="0"/>
                <a:sym typeface="Wingdings" panose="05000000000000000000" pitchFamily="2" charset="2"/>
              </a:rPr>
              <a:t>)</a:t>
            </a:r>
          </a:p>
          <a:p>
            <a:pPr>
              <a:spcBef>
                <a:spcPts val="600"/>
              </a:spcBef>
              <a:spcAft>
                <a:spcPts val="600"/>
              </a:spcAft>
              <a:buClr>
                <a:srgbClr val="52A583"/>
              </a:buClr>
            </a:pPr>
            <a:r>
              <a:rPr lang="en-AU" sz="2900" dirty="0">
                <a:ea typeface="Verdana" panose="020B0604030504040204" pitchFamily="34" charset="0"/>
                <a:cs typeface="Verdana" panose="020B0604030504040204" pitchFamily="34" charset="0"/>
              </a:rPr>
              <a:t>Never underestimate the power of humour!! </a:t>
            </a:r>
            <a:r>
              <a:rPr lang="en-AU" sz="2900" dirty="0" smtClean="0">
                <a:ea typeface="Verdana" panose="020B0604030504040204" pitchFamily="34" charset="0"/>
                <a:cs typeface="Verdana" panose="020B0604030504040204" pitchFamily="34" charset="0"/>
              </a:rPr>
              <a:t>(or wine, or chocolate…. </a:t>
            </a:r>
            <a:r>
              <a:rPr lang="en-AU" sz="2900" dirty="0" smtClean="0">
                <a:ea typeface="Verdana" panose="020B0604030504040204" pitchFamily="34" charset="0"/>
                <a:cs typeface="Verdana" panose="020B0604030504040204" pitchFamily="34" charset="0"/>
                <a:sym typeface="Wingdings" panose="05000000000000000000" pitchFamily="2" charset="2"/>
              </a:rPr>
              <a:t>)</a:t>
            </a:r>
            <a:endParaRPr lang="en-AU" sz="2900" dirty="0" smtClean="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900" dirty="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900" dirty="0">
              <a:ea typeface="Verdana" panose="020B0604030504040204" pitchFamily="34" charset="0"/>
              <a:cs typeface="Verdana" panose="020B0604030504040204" pitchFamily="34" charset="0"/>
              <a:hlinkClick r:id="rId4"/>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5"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3170099"/>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smtClean="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smtClean="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smtClean="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3594852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GB" sz="3600" dirty="0">
                <a:solidFill>
                  <a:schemeClr val="bg1"/>
                </a:solidFill>
                <a:effectLst/>
                <a:latin typeface="Arial"/>
                <a:ea typeface="ＭＳ 明朝"/>
                <a:cs typeface="Times New Roman"/>
              </a:rPr>
              <a:t> </a:t>
            </a:r>
            <a:endParaRPr lang="en-AU" sz="1200" dirty="0">
              <a:solidFill>
                <a:schemeClr val="bg1"/>
              </a:solidFill>
              <a:effectLst/>
              <a:ea typeface="ＭＳ 明朝"/>
              <a:cs typeface="Times New Roman"/>
            </a:endParaRPr>
          </a:p>
        </p:txBody>
      </p:sp>
      <p:sp>
        <p:nvSpPr>
          <p:cNvPr id="2" name="Title 1"/>
          <p:cNvSpPr>
            <a:spLocks noGrp="1"/>
          </p:cNvSpPr>
          <p:nvPr>
            <p:ph type="title"/>
          </p:nvPr>
        </p:nvSpPr>
        <p:spPr>
          <a:xfrm>
            <a:off x="457200" y="274638"/>
            <a:ext cx="6683605" cy="920656"/>
          </a:xfrm>
        </p:spPr>
        <p:txBody>
          <a:bodyPr>
            <a:normAutofit fontScale="90000"/>
          </a:bodyPr>
          <a:lstStyle/>
          <a:p>
            <a:r>
              <a:rPr lang="en-US" b="1" dirty="0">
                <a:latin typeface="Arial"/>
                <a:cs typeface="Arial"/>
              </a:rPr>
              <a:t/>
            </a:r>
            <a:br>
              <a:rPr lang="en-US" b="1" dirty="0">
                <a:latin typeface="Arial"/>
                <a:cs typeface="Arial"/>
              </a:rPr>
            </a:br>
            <a:r>
              <a:rPr lang="en-US" b="1" dirty="0">
                <a:latin typeface="Arial"/>
                <a:cs typeface="Arial"/>
              </a:rPr>
              <a:t/>
            </a:r>
            <a:br>
              <a:rPr lang="en-US" b="1" dirty="0">
                <a:latin typeface="Arial"/>
                <a:cs typeface="Arial"/>
              </a:rPr>
            </a:br>
            <a:endParaRPr lang="en-US" dirty="0">
              <a:solidFill>
                <a:srgbClr val="FFFFFF"/>
              </a:solidFill>
              <a:latin typeface="Arial"/>
              <a:cs typeface="Arial"/>
            </a:endParaRPr>
          </a:p>
        </p:txBody>
      </p:sp>
      <p:pic>
        <p:nvPicPr>
          <p:cNvPr id="10" name="Picture 9"/>
          <p:cNvPicPr/>
          <p:nvPr/>
        </p:nvPicPr>
        <p:blipFill rotWithShape="1">
          <a:blip r:embed="rId2"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 xmlns:a14="http://schemas.microsoft.com/office/drawing/2010/main"/>
            </a:ext>
          </a:extLst>
        </p:spPr>
      </p:pic>
      <p:sp>
        <p:nvSpPr>
          <p:cNvPr id="6" name="Content Placeholder 2"/>
          <p:cNvSpPr txBox="1">
            <a:spLocks/>
          </p:cNvSpPr>
          <p:nvPr/>
        </p:nvSpPr>
        <p:spPr>
          <a:xfrm>
            <a:off x="522402" y="1692276"/>
            <a:ext cx="8229600" cy="4989878"/>
          </a:xfrm>
          <a:prstGeom prst="rect">
            <a:avLst/>
          </a:prstGeom>
        </p:spPr>
        <p:txBody>
          <a:bodyPr vert="horz" lIns="91440" tIns="45720" rIns="91440" bIns="45720" numCol="1"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AU" sz="1800" dirty="0">
              <a:solidFill>
                <a:srgbClr val="5373B0"/>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AU" sz="1800" dirty="0">
              <a:solidFill>
                <a:srgbClr val="5373B0"/>
              </a:solidFill>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AU" sz="1800" dirty="0">
              <a:solidFill>
                <a:srgbClr val="5373B0"/>
              </a:solidFill>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n-AU" sz="1800" b="1" dirty="0">
                <a:latin typeface="Verdana" panose="020B0604030504040204" pitchFamily="34" charset="0"/>
                <a:ea typeface="Verdana" panose="020B0604030504040204" pitchFamily="34" charset="0"/>
                <a:cs typeface="Verdana" panose="020B0604030504040204" pitchFamily="34" charset="0"/>
              </a:rPr>
              <a:t>Any reflections or questions for us?</a:t>
            </a:r>
          </a:p>
          <a:p>
            <a:pPr marL="0" indent="0" algn="ctr">
              <a:buNone/>
            </a:pPr>
            <a:endParaRPr lang="en-AU" sz="1800" b="1" dirty="0">
              <a:latin typeface="Verdana" panose="020B0604030504040204" pitchFamily="34" charset="0"/>
              <a:ea typeface="Verdana" panose="020B0604030504040204" pitchFamily="34" charset="0"/>
              <a:cs typeface="Verdana" panose="020B0604030504040204" pitchFamily="34" charset="0"/>
            </a:endParaRPr>
          </a:p>
          <a:p>
            <a:pPr marL="0" indent="0" algn="ctr">
              <a:buNone/>
            </a:pPr>
            <a:endParaRPr lang="en-AU" sz="1800" b="1" dirty="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n-AU" sz="1800" b="1" dirty="0">
                <a:latin typeface="Verdana" panose="020B0604030504040204" pitchFamily="34" charset="0"/>
                <a:ea typeface="Verdana" panose="020B0604030504040204" pitchFamily="34" charset="0"/>
                <a:cs typeface="Verdana" panose="020B0604030504040204" pitchFamily="34" charset="0"/>
              </a:rPr>
              <a:t>THANK YOU!!</a:t>
            </a:r>
          </a:p>
        </p:txBody>
      </p:sp>
      <p:sp>
        <p:nvSpPr>
          <p:cNvPr id="8" name="Title 1"/>
          <p:cNvSpPr txBox="1">
            <a:spLocks/>
          </p:cNvSpPr>
          <p:nvPr/>
        </p:nvSpPr>
        <p:spPr>
          <a:xfrm>
            <a:off x="457200" y="282576"/>
            <a:ext cx="6683605" cy="920656"/>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AU" sz="2800" dirty="0">
                <a:solidFill>
                  <a:schemeClr val="bg1"/>
                </a:solidFill>
                <a:latin typeface="Verdana" panose="020B0604030504040204" pitchFamily="34" charset="0"/>
                <a:ea typeface="Verdana" panose="020B0604030504040204" pitchFamily="34" charset="0"/>
                <a:cs typeface="Verdana" panose="020B0604030504040204" pitchFamily="34" charset="0"/>
              </a:rPr>
              <a:t>Part 5</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5198076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GB" sz="3600">
                <a:solidFill>
                  <a:schemeClr val="bg1"/>
                </a:solidFill>
                <a:effectLst/>
                <a:latin typeface="Arial"/>
                <a:ea typeface="ＭＳ 明朝"/>
                <a:cs typeface="Times New Roman"/>
              </a:rPr>
              <a:t> </a:t>
            </a:r>
            <a:endParaRPr lang="en-AU" sz="1200">
              <a:solidFill>
                <a:schemeClr val="bg1"/>
              </a:solidFill>
              <a:effectLst/>
              <a:ea typeface="ＭＳ 明朝"/>
              <a:cs typeface="Times New Roman"/>
            </a:endParaRPr>
          </a:p>
        </p:txBody>
      </p:sp>
      <p:sp>
        <p:nvSpPr>
          <p:cNvPr id="2" name="Title 1"/>
          <p:cNvSpPr>
            <a:spLocks noGrp="1"/>
          </p:cNvSpPr>
          <p:nvPr>
            <p:ph type="title"/>
          </p:nvPr>
        </p:nvSpPr>
        <p:spPr>
          <a:xfrm>
            <a:off x="457200" y="274638"/>
            <a:ext cx="6683605" cy="920656"/>
          </a:xfrm>
        </p:spPr>
        <p:txBody>
          <a:bodyPr>
            <a:noAutofit/>
          </a:bodyPr>
          <a:lstStyle/>
          <a:p>
            <a:r>
              <a:rPr lang="en-AU" sz="3200" b="1" dirty="0">
                <a:solidFill>
                  <a:schemeClr val="bg1"/>
                </a:solidFill>
              </a:rPr>
              <a:t>Contact Us</a:t>
            </a:r>
            <a:endParaRPr lang="en-US" sz="3200" dirty="0">
              <a:solidFill>
                <a:schemeClr val="bg1"/>
              </a:solidFill>
              <a:latin typeface="Arial"/>
              <a:cs typeface="Arial"/>
            </a:endParaRPr>
          </a:p>
        </p:txBody>
      </p:sp>
      <p:sp>
        <p:nvSpPr>
          <p:cNvPr id="3" name="Content Placeholder 2"/>
          <p:cNvSpPr>
            <a:spLocks noGrp="1"/>
          </p:cNvSpPr>
          <p:nvPr>
            <p:ph idx="1"/>
          </p:nvPr>
        </p:nvSpPr>
        <p:spPr>
          <a:xfrm>
            <a:off x="208465" y="1770077"/>
            <a:ext cx="8478335" cy="544470"/>
          </a:xfrm>
        </p:spPr>
        <p:txBody>
          <a:bodyPr>
            <a:noAutofit/>
          </a:bodyPr>
          <a:lstStyle/>
          <a:p>
            <a:pPr marL="361950" indent="-361950" algn="ctr">
              <a:buClr>
                <a:srgbClr val="52A583"/>
              </a:buClr>
              <a:buNone/>
            </a:pPr>
            <a:r>
              <a:rPr lang="en-AU" sz="2000" dirty="0">
                <a:latin typeface="Verdana" panose="020B0604030504040204" pitchFamily="34" charset="0"/>
                <a:ea typeface="Verdana" panose="020B0604030504040204" pitchFamily="34" charset="0"/>
                <a:cs typeface="Verdana" panose="020B0604030504040204" pitchFamily="34" charset="0"/>
              </a:rPr>
              <a:t>More than happy to help with any questions that you may have now or in future!</a:t>
            </a:r>
          </a:p>
          <a:p>
            <a:pPr marL="361950" indent="-361950" algn="ctr">
              <a:buClr>
                <a:srgbClr val="52A583"/>
              </a:buClr>
              <a:buNone/>
            </a:pPr>
            <a:endParaRPr lang="en-AU" sz="1800" dirty="0">
              <a:latin typeface="Verdana" panose="020B0604030504040204" pitchFamily="34" charset="0"/>
              <a:ea typeface="Verdana" panose="020B0604030504040204" pitchFamily="34" charset="0"/>
              <a:cs typeface="Verdana" panose="020B0604030504040204" pitchFamily="34" charset="0"/>
            </a:endParaRPr>
          </a:p>
          <a:p>
            <a:pPr marL="361950" indent="-361950">
              <a:buClr>
                <a:srgbClr val="52A583"/>
              </a:buClr>
              <a:buNone/>
            </a:pPr>
            <a:endParaRPr lang="en-AU" sz="1600" dirty="0">
              <a:latin typeface="Verdana" panose="020B0604030504040204" pitchFamily="34" charset="0"/>
              <a:ea typeface="Verdana" panose="020B0604030504040204" pitchFamily="34" charset="0"/>
              <a:cs typeface="Verdana" panose="020B0604030504040204" pitchFamily="34" charset="0"/>
            </a:endParaRPr>
          </a:p>
          <a:p>
            <a:pPr marL="361950" indent="-361950">
              <a:buClr>
                <a:srgbClr val="52A583"/>
              </a:buClr>
              <a:buNone/>
            </a:pPr>
            <a:endParaRPr lang="en-AU" sz="1600" dirty="0">
              <a:latin typeface="Verdana" panose="020B0604030504040204" pitchFamily="34" charset="0"/>
              <a:ea typeface="Verdana" panose="020B0604030504040204" pitchFamily="34" charset="0"/>
              <a:cs typeface="Verdana" panose="020B0604030504040204" pitchFamily="34" charset="0"/>
            </a:endParaRPr>
          </a:p>
          <a:p>
            <a:pPr marL="0" indent="0">
              <a:buClr>
                <a:srgbClr val="52A583"/>
              </a:buClr>
              <a:buNone/>
            </a:pPr>
            <a:endParaRPr lang="en-AU" sz="16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3"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 xmlns:a14="http://schemas.microsoft.com/office/drawing/2010/main"/>
            </a:ext>
          </a:extLst>
        </p:spPr>
      </p:pic>
      <p:sp>
        <p:nvSpPr>
          <p:cNvPr id="11" name="Content Placeholder 2"/>
          <p:cNvSpPr txBox="1">
            <a:spLocks/>
          </p:cNvSpPr>
          <p:nvPr/>
        </p:nvSpPr>
        <p:spPr>
          <a:xfrm>
            <a:off x="4773706" y="2690265"/>
            <a:ext cx="4564393" cy="1422893"/>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61950" indent="-361950">
              <a:buClr>
                <a:srgbClr val="52A583"/>
              </a:buClr>
              <a:buFont typeface="Arial"/>
              <a:buNone/>
            </a:pPr>
            <a:r>
              <a:rPr lang="en-AU" sz="1800" dirty="0">
                <a:latin typeface="Verdana" panose="020B0604030504040204" pitchFamily="34" charset="0"/>
                <a:ea typeface="Verdana" panose="020B0604030504040204" pitchFamily="34" charset="0"/>
                <a:cs typeface="Verdana" panose="020B0604030504040204" pitchFamily="34" charset="0"/>
              </a:rPr>
              <a:t>Amanda Whelan</a:t>
            </a:r>
          </a:p>
          <a:p>
            <a:pPr marL="361950" indent="-361950">
              <a:buClr>
                <a:srgbClr val="52A583"/>
              </a:buClr>
              <a:buFont typeface="Arial"/>
              <a:buNone/>
            </a:pPr>
            <a:r>
              <a:rPr lang="en-AU" sz="1800" dirty="0">
                <a:latin typeface="Verdana" panose="020B0604030504040204" pitchFamily="34" charset="0"/>
                <a:ea typeface="Verdana" panose="020B0604030504040204" pitchFamily="34" charset="0"/>
                <a:cs typeface="Verdana" panose="020B0604030504040204" pitchFamily="34" charset="0"/>
              </a:rPr>
              <a:t>Team Leader, Support Services</a:t>
            </a:r>
          </a:p>
          <a:p>
            <a:pPr marL="361950" indent="-361950">
              <a:buClr>
                <a:srgbClr val="52A583"/>
              </a:buClr>
              <a:buFont typeface="Arial"/>
              <a:buNone/>
            </a:pPr>
            <a:r>
              <a:rPr lang="en-AU" sz="1800" dirty="0">
                <a:latin typeface="Verdana" panose="020B0604030504040204" pitchFamily="34" charset="0"/>
                <a:ea typeface="Verdana" panose="020B0604030504040204" pitchFamily="34" charset="0"/>
                <a:cs typeface="Verdana" panose="020B0604030504040204" pitchFamily="34" charset="0"/>
              </a:rPr>
              <a:t>07 3218 4500</a:t>
            </a:r>
          </a:p>
          <a:p>
            <a:pPr marL="361950" indent="-361950">
              <a:buClr>
                <a:srgbClr val="52A583"/>
              </a:buClr>
              <a:buFont typeface="Arial"/>
              <a:buNone/>
            </a:pPr>
            <a:r>
              <a:rPr lang="en-AU" sz="1800" dirty="0">
                <a:latin typeface="Verdana" panose="020B0604030504040204" pitchFamily="34" charset="0"/>
                <a:ea typeface="Verdana" panose="020B0604030504040204" pitchFamily="34" charset="0"/>
                <a:cs typeface="Verdana" panose="020B0604030504040204" pitchFamily="34" charset="0"/>
                <a:hlinkClick r:id="rId4"/>
              </a:rPr>
              <a:t>amanda.whelan@knowmore.org.au</a:t>
            </a:r>
            <a:endParaRPr lang="en-AU" sz="1800" dirty="0">
              <a:latin typeface="Verdana" panose="020B0604030504040204" pitchFamily="34" charset="0"/>
              <a:ea typeface="Verdana" panose="020B0604030504040204" pitchFamily="34" charset="0"/>
              <a:cs typeface="Verdana" panose="020B0604030504040204" pitchFamily="34" charset="0"/>
            </a:endParaRPr>
          </a:p>
          <a:p>
            <a:pPr marL="361950" indent="-361950">
              <a:buClr>
                <a:srgbClr val="52A583"/>
              </a:buClr>
              <a:buFont typeface="Arial"/>
              <a:buNone/>
            </a:pPr>
            <a:endParaRPr lang="en-AU" sz="1800" dirty="0">
              <a:latin typeface="Verdana" panose="020B0604030504040204" pitchFamily="34" charset="0"/>
              <a:ea typeface="Verdana" panose="020B0604030504040204" pitchFamily="34" charset="0"/>
              <a:cs typeface="Verdana" panose="020B0604030504040204" pitchFamily="34" charset="0"/>
            </a:endParaRPr>
          </a:p>
          <a:p>
            <a:pPr marL="361950" indent="-361950">
              <a:buClr>
                <a:srgbClr val="52A583"/>
              </a:buClr>
              <a:buFont typeface="Arial"/>
              <a:buNone/>
            </a:pPr>
            <a:endParaRPr lang="en-AU" sz="1800" dirty="0">
              <a:latin typeface="Verdana" panose="020B0604030504040204" pitchFamily="34" charset="0"/>
              <a:ea typeface="Verdana" panose="020B0604030504040204" pitchFamily="34" charset="0"/>
              <a:cs typeface="Verdana" panose="020B0604030504040204" pitchFamily="34" charset="0"/>
            </a:endParaRPr>
          </a:p>
          <a:p>
            <a:pPr marL="0" indent="0">
              <a:buClr>
                <a:srgbClr val="52A583"/>
              </a:buClr>
              <a:buFont typeface="Arial"/>
              <a:buNone/>
            </a:pPr>
            <a:endParaRPr lang="en-AU" sz="1800" dirty="0">
              <a:latin typeface="Verdana" panose="020B0604030504040204" pitchFamily="34" charset="0"/>
              <a:ea typeface="Verdana" panose="020B0604030504040204" pitchFamily="34" charset="0"/>
              <a:cs typeface="Verdana" panose="020B0604030504040204" pitchFamily="34" charset="0"/>
            </a:endParaRPr>
          </a:p>
        </p:txBody>
      </p:sp>
      <p:sp>
        <p:nvSpPr>
          <p:cNvPr id="12" name="Content Placeholder 2"/>
          <p:cNvSpPr txBox="1">
            <a:spLocks/>
          </p:cNvSpPr>
          <p:nvPr/>
        </p:nvSpPr>
        <p:spPr>
          <a:xfrm>
            <a:off x="363071" y="2690265"/>
            <a:ext cx="4410635" cy="1350287"/>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61950" indent="-361950">
              <a:buClr>
                <a:srgbClr val="52A583"/>
              </a:buClr>
              <a:buNone/>
            </a:pPr>
            <a:r>
              <a:rPr lang="en-AU" sz="1800" dirty="0">
                <a:latin typeface="Verdana" panose="020B0604030504040204" pitchFamily="34" charset="0"/>
                <a:ea typeface="Verdana" panose="020B0604030504040204" pitchFamily="34" charset="0"/>
                <a:cs typeface="Verdana" panose="020B0604030504040204" pitchFamily="34" charset="0"/>
              </a:rPr>
              <a:t>Ann Gummow </a:t>
            </a:r>
          </a:p>
          <a:p>
            <a:pPr marL="361950" indent="-361950">
              <a:buClr>
                <a:srgbClr val="52A583"/>
              </a:buClr>
              <a:buNone/>
            </a:pPr>
            <a:r>
              <a:rPr lang="en-AU" sz="1800" dirty="0">
                <a:latin typeface="Verdana" panose="020B0604030504040204" pitchFamily="34" charset="0"/>
                <a:ea typeface="Verdana" panose="020B0604030504040204" pitchFamily="34" charset="0"/>
                <a:cs typeface="Verdana" panose="020B0604030504040204" pitchFamily="34" charset="0"/>
              </a:rPr>
              <a:t>Managing Lawyer</a:t>
            </a:r>
          </a:p>
          <a:p>
            <a:pPr marL="361950" indent="-361950">
              <a:buClr>
                <a:srgbClr val="52A583"/>
              </a:buClr>
              <a:buNone/>
            </a:pPr>
            <a:r>
              <a:rPr lang="en-AU" sz="1800" dirty="0">
                <a:latin typeface="Verdana" panose="020B0604030504040204" pitchFamily="34" charset="0"/>
                <a:ea typeface="Verdana" panose="020B0604030504040204" pitchFamily="34" charset="0"/>
                <a:cs typeface="Verdana" panose="020B0604030504040204" pitchFamily="34" charset="0"/>
              </a:rPr>
              <a:t>07 3218 4500</a:t>
            </a:r>
          </a:p>
          <a:p>
            <a:pPr marL="361950" indent="-361950">
              <a:buClr>
                <a:srgbClr val="52A583"/>
              </a:buClr>
              <a:buNone/>
            </a:pPr>
            <a:r>
              <a:rPr lang="en-AU" sz="1800" dirty="0">
                <a:latin typeface="Verdana" panose="020B0604030504040204" pitchFamily="34" charset="0"/>
                <a:ea typeface="Verdana" panose="020B0604030504040204" pitchFamily="34" charset="0"/>
                <a:cs typeface="Verdana" panose="020B0604030504040204" pitchFamily="34" charset="0"/>
                <a:hlinkClick r:id="rId5"/>
              </a:rPr>
              <a:t>ann.gummow@knowmore.org.au</a:t>
            </a:r>
            <a:endParaRPr lang="en-AU" sz="1800" dirty="0">
              <a:latin typeface="Verdana" panose="020B0604030504040204" pitchFamily="34" charset="0"/>
              <a:ea typeface="Verdana" panose="020B0604030504040204" pitchFamily="34" charset="0"/>
              <a:cs typeface="Verdana" panose="020B0604030504040204" pitchFamily="34" charset="0"/>
            </a:endParaRPr>
          </a:p>
          <a:p>
            <a:pPr marL="361950" indent="-361950">
              <a:buClr>
                <a:srgbClr val="52A583"/>
              </a:buClr>
              <a:buFont typeface="Arial"/>
              <a:buNone/>
            </a:pPr>
            <a:endParaRPr lang="en-AU" sz="1800" dirty="0">
              <a:latin typeface="Verdana" panose="020B0604030504040204" pitchFamily="34" charset="0"/>
              <a:ea typeface="Verdana" panose="020B0604030504040204" pitchFamily="34" charset="0"/>
              <a:cs typeface="Verdana" panose="020B0604030504040204" pitchFamily="34" charset="0"/>
            </a:endParaRPr>
          </a:p>
          <a:p>
            <a:pPr marL="361950" indent="-361950">
              <a:buClr>
                <a:srgbClr val="52A583"/>
              </a:buClr>
              <a:buFont typeface="Arial"/>
              <a:buNone/>
            </a:pPr>
            <a:r>
              <a:rPr lang="en-AU" sz="1800" b="1" dirty="0">
                <a:latin typeface="Verdana" panose="020B0604030504040204" pitchFamily="34" charset="0"/>
                <a:ea typeface="Verdana" panose="020B0604030504040204" pitchFamily="34" charset="0"/>
                <a:cs typeface="Verdana" panose="020B0604030504040204" pitchFamily="34" charset="0"/>
              </a:rPr>
              <a:t>FREECALL 		1800 605 762</a:t>
            </a:r>
          </a:p>
          <a:p>
            <a:pPr marL="361950" indent="-361950">
              <a:buClr>
                <a:srgbClr val="52A583"/>
              </a:buClr>
              <a:buFont typeface="Arial"/>
              <a:buNone/>
            </a:pPr>
            <a:r>
              <a:rPr lang="en-AU" sz="1800" b="1" dirty="0">
                <a:latin typeface="Verdana" panose="020B0604030504040204" pitchFamily="34" charset="0"/>
                <a:ea typeface="Verdana" panose="020B0604030504040204" pitchFamily="34" charset="0"/>
                <a:cs typeface="Verdana" panose="020B0604030504040204" pitchFamily="34" charset="0"/>
              </a:rPr>
              <a:t>Web: 	</a:t>
            </a:r>
            <a:r>
              <a:rPr lang="en-AU" sz="1800" b="1" dirty="0">
                <a:latin typeface="Verdana" panose="020B0604030504040204" pitchFamily="34" charset="0"/>
                <a:ea typeface="Verdana" panose="020B0604030504040204" pitchFamily="34" charset="0"/>
                <a:cs typeface="Verdana" panose="020B0604030504040204" pitchFamily="34" charset="0"/>
                <a:hlinkClick r:id="rId6"/>
              </a:rPr>
              <a:t>www.knowmore.org.au</a:t>
            </a:r>
            <a:endParaRPr lang="en-AU" sz="1800" b="1" dirty="0">
              <a:latin typeface="Verdana" panose="020B0604030504040204" pitchFamily="34" charset="0"/>
              <a:ea typeface="Verdana" panose="020B0604030504040204" pitchFamily="34" charset="0"/>
              <a:cs typeface="Verdana" panose="020B0604030504040204" pitchFamily="34" charset="0"/>
            </a:endParaRPr>
          </a:p>
          <a:p>
            <a:pPr marL="361950" indent="-361950">
              <a:buClr>
                <a:srgbClr val="52A583"/>
              </a:buClr>
              <a:buFont typeface="Arial"/>
              <a:buNone/>
            </a:pPr>
            <a:endParaRPr lang="en-AU" sz="1800" b="1" dirty="0">
              <a:latin typeface="Verdana" panose="020B0604030504040204" pitchFamily="34" charset="0"/>
              <a:ea typeface="Verdana" panose="020B0604030504040204" pitchFamily="34" charset="0"/>
              <a:cs typeface="Verdana" panose="020B0604030504040204" pitchFamily="34" charset="0"/>
            </a:endParaRPr>
          </a:p>
          <a:p>
            <a:pPr marL="0" indent="0">
              <a:buClr>
                <a:srgbClr val="52A583"/>
              </a:buClr>
              <a:buFont typeface="Arial"/>
              <a:buNone/>
            </a:pPr>
            <a:endParaRPr lang="en-AU" sz="1800" dirty="0">
              <a:latin typeface="Verdana" panose="020B0604030504040204" pitchFamily="34" charset="0"/>
              <a:ea typeface="Verdana" panose="020B0604030504040204" pitchFamily="34" charset="0"/>
              <a:cs typeface="Verdana" panose="020B0604030504040204" pitchFamily="34" charset="0"/>
            </a:endParaRPr>
          </a:p>
        </p:txBody>
      </p:sp>
      <p:pic>
        <p:nvPicPr>
          <p:cNvPr id="13" name="Picture 12" descr="Macintosh HD:Users:soniapost:Documents:Design Democracy:tamara:KNO:KNO002 Microsoft Templates:KNO002 Microsoft Templates DP:Letterhead:Letterhead Images:Letterhead Footer.jpg"/>
          <p:cNvPicPr/>
          <p:nvPr/>
        </p:nvPicPr>
        <p:blipFill>
          <a:blip r:embed="rId7">
            <a:extLst>
              <a:ext uri="{28A0092B-C50C-407E-A947-70E740481C1C}">
                <a14:useLocalDpi xmlns:a14="http://schemas.microsoft.com/office/drawing/2010/main" val="0"/>
              </a:ext>
            </a:extLst>
          </a:blip>
          <a:srcRect/>
          <a:stretch>
            <a:fillRect/>
          </a:stretch>
        </p:blipFill>
        <p:spPr bwMode="auto">
          <a:xfrm>
            <a:off x="208465" y="5232410"/>
            <a:ext cx="8777094" cy="1501801"/>
          </a:xfrm>
          <a:prstGeom prst="rect">
            <a:avLst/>
          </a:prstGeom>
          <a:noFill/>
          <a:ln>
            <a:noFill/>
          </a:ln>
        </p:spPr>
      </p:pic>
      <p:grpSp>
        <p:nvGrpSpPr>
          <p:cNvPr id="4" name="Group 3"/>
          <p:cNvGrpSpPr/>
          <p:nvPr/>
        </p:nvGrpSpPr>
        <p:grpSpPr>
          <a:xfrm>
            <a:off x="4513810" y="4446978"/>
            <a:ext cx="5570855" cy="3557905"/>
            <a:chOff x="4513810" y="4446978"/>
            <a:chExt cx="5570855" cy="3557905"/>
          </a:xfrm>
        </p:grpSpPr>
        <p:pic>
          <p:nvPicPr>
            <p:cNvPr id="5" name="Picture 4"/>
            <p:cNvPicPr/>
            <p:nvPr/>
          </p:nvPicPr>
          <p:blipFill>
            <a:blip r:embed="rId8"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8"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7" name="Picture 6"/>
            <p:cNvPicPr/>
            <p:nvPr/>
          </p:nvPicPr>
          <p:blipFill>
            <a:blip r:embed="rId8" cstate="email">
              <a:extLst>
                <a:ext uri="{28A0092B-C50C-407E-A947-70E740481C1C}">
                  <a14:useLocalDpi xmlns:a14="http://schemas.microsoft.com/office/drawing/2010/main"/>
                </a:ext>
              </a:extLst>
            </a:blip>
            <a:stretch>
              <a:fillRect/>
            </a:stretch>
          </p:blipFill>
          <p:spPr>
            <a:xfrm>
              <a:off x="7140805" y="5542353"/>
              <a:ext cx="1722755" cy="1714500"/>
            </a:xfrm>
            <a:prstGeom prst="rect">
              <a:avLst/>
            </a:prstGeom>
          </p:spPr>
        </p:pic>
        <p:pic>
          <p:nvPicPr>
            <p:cNvPr id="8" name="Picture 7"/>
            <p:cNvPicPr/>
            <p:nvPr/>
          </p:nvPicPr>
          <p:blipFill>
            <a:blip r:embed="rId8"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14" name="Content Placeholder 2"/>
          <p:cNvSpPr txBox="1">
            <a:spLocks/>
          </p:cNvSpPr>
          <p:nvPr/>
        </p:nvSpPr>
        <p:spPr>
          <a:xfrm>
            <a:off x="2667000" y="3587174"/>
            <a:ext cx="3840083" cy="111625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61950" indent="-361950">
              <a:buClr>
                <a:srgbClr val="52A583"/>
              </a:buClr>
              <a:buFont typeface="Arial"/>
              <a:buNone/>
            </a:pPr>
            <a:endParaRPr lang="en-AU" dirty="0"/>
          </a:p>
          <a:p>
            <a:pPr marL="361950" indent="-361950">
              <a:buClr>
                <a:srgbClr val="52A583"/>
              </a:buClr>
              <a:buFont typeface="Arial"/>
              <a:buNone/>
            </a:pPr>
            <a:endParaRPr lang="en-AU" dirty="0"/>
          </a:p>
          <a:p>
            <a:pPr marL="0" indent="0">
              <a:buClr>
                <a:srgbClr val="52A583"/>
              </a:buClr>
              <a:buFont typeface="Arial"/>
              <a:buNone/>
            </a:pPr>
            <a:endParaRPr lang="en-AU" dirty="0"/>
          </a:p>
        </p:txBody>
      </p:sp>
    </p:spTree>
    <p:extLst>
      <p:ext uri="{BB962C8B-B14F-4D97-AF65-F5344CB8AC3E}">
        <p14:creationId xmlns:p14="http://schemas.microsoft.com/office/powerpoint/2010/main" val="13517247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542353"/>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GB" sz="3600" dirty="0">
                <a:solidFill>
                  <a:schemeClr val="bg1"/>
                </a:solidFill>
                <a:effectLst/>
                <a:latin typeface="Arial"/>
                <a:ea typeface="ＭＳ 明朝"/>
                <a:cs typeface="Times New Roman"/>
              </a:rPr>
              <a:t> </a:t>
            </a:r>
            <a:endParaRPr lang="en-AU" sz="1200" dirty="0">
              <a:solidFill>
                <a:schemeClr val="bg1"/>
              </a:solidFill>
              <a:effectLst/>
              <a:ea typeface="ＭＳ 明朝"/>
              <a:cs typeface="Times New Roman"/>
            </a:endParaRPr>
          </a:p>
        </p:txBody>
      </p:sp>
      <p:sp>
        <p:nvSpPr>
          <p:cNvPr id="2" name="Title 1"/>
          <p:cNvSpPr>
            <a:spLocks noGrp="1"/>
          </p:cNvSpPr>
          <p:nvPr>
            <p:ph type="title"/>
          </p:nvPr>
        </p:nvSpPr>
        <p:spPr>
          <a:xfrm>
            <a:off x="457200" y="274638"/>
            <a:ext cx="6683605" cy="920656"/>
          </a:xfrm>
        </p:spPr>
        <p:txBody>
          <a:bodyPr>
            <a:noAutofit/>
          </a:bodyPr>
          <a:lstStyle/>
          <a:p>
            <a:r>
              <a:rPr lang="en-US" sz="2800" dirty="0">
                <a:solidFill>
                  <a:srgbClr val="FFFFFF"/>
                </a:solidFill>
                <a:latin typeface="Verdana" panose="020B0604030504040204" pitchFamily="34" charset="0"/>
                <a:ea typeface="Verdana" panose="020B0604030504040204" pitchFamily="34" charset="0"/>
                <a:cs typeface="Verdana" panose="020B0604030504040204" pitchFamily="34" charset="0"/>
              </a:rPr>
              <a:t>Introductions</a:t>
            </a:r>
          </a:p>
        </p:txBody>
      </p:sp>
      <p:sp>
        <p:nvSpPr>
          <p:cNvPr id="3" name="Content Placeholder 2"/>
          <p:cNvSpPr>
            <a:spLocks noGrp="1"/>
          </p:cNvSpPr>
          <p:nvPr>
            <p:ph idx="1"/>
          </p:nvPr>
        </p:nvSpPr>
        <p:spPr>
          <a:xfrm>
            <a:off x="248970" y="1669665"/>
            <a:ext cx="8229600" cy="4641642"/>
          </a:xfrm>
        </p:spPr>
        <p:txBody>
          <a:bodyPr>
            <a:normAutofit/>
          </a:bodyPr>
          <a:lstStyle/>
          <a:p>
            <a:pPr>
              <a:spcBef>
                <a:spcPts val="600"/>
              </a:spcBef>
              <a:spcAft>
                <a:spcPts val="600"/>
              </a:spcAft>
              <a:buFont typeface="Wingdings" panose="05000000000000000000" pitchFamily="2" charset="2"/>
              <a:buChar char="§"/>
            </a:pPr>
            <a:r>
              <a:rPr lang="en-AU" sz="2000" dirty="0" smtClean="0">
                <a:latin typeface="Verdana" panose="020B0604030504040204" pitchFamily="34" charset="0"/>
                <a:ea typeface="Verdana" panose="020B0604030504040204" pitchFamily="34" charset="0"/>
                <a:cs typeface="Verdana" panose="020B0604030504040204" pitchFamily="34" charset="0"/>
              </a:rPr>
              <a:t>Ann </a:t>
            </a:r>
            <a:r>
              <a:rPr lang="en-AU" sz="2000" dirty="0">
                <a:latin typeface="Verdana" panose="020B0604030504040204" pitchFamily="34" charset="0"/>
                <a:ea typeface="Verdana" panose="020B0604030504040204" pitchFamily="34" charset="0"/>
                <a:cs typeface="Verdana" panose="020B0604030504040204" pitchFamily="34" charset="0"/>
              </a:rPr>
              <a:t>and Amanda</a:t>
            </a:r>
          </a:p>
          <a:p>
            <a:pPr>
              <a:spcBef>
                <a:spcPts val="600"/>
              </a:spcBef>
              <a:spcAft>
                <a:spcPts val="600"/>
              </a:spcAft>
              <a:buFont typeface="Wingdings" panose="05000000000000000000" pitchFamily="2" charset="2"/>
              <a:buChar char="§"/>
            </a:pPr>
            <a:r>
              <a:rPr lang="en-AU" sz="2000" dirty="0" smtClean="0">
                <a:latin typeface="Verdana" panose="020B0604030504040204" pitchFamily="34" charset="0"/>
                <a:ea typeface="Verdana" panose="020B0604030504040204" pitchFamily="34" charset="0"/>
                <a:cs typeface="Verdana" panose="020B0604030504040204" pitchFamily="34" charset="0"/>
              </a:rPr>
              <a:t>Acknowledge </a:t>
            </a:r>
            <a:r>
              <a:rPr lang="en-AU" sz="2000" dirty="0">
                <a:latin typeface="Verdana" panose="020B0604030504040204" pitchFamily="34" charset="0"/>
                <a:ea typeface="Verdana" panose="020B0604030504040204" pitchFamily="34" charset="0"/>
                <a:cs typeface="Verdana" panose="020B0604030504040204" pitchFamily="34" charset="0"/>
              </a:rPr>
              <a:t>our clients and their stories as being at the heart of what we do.  </a:t>
            </a:r>
            <a:endParaRPr lang="en-AU" sz="2000" dirty="0" smtClean="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Font typeface="Wingdings" panose="05000000000000000000" pitchFamily="2" charset="2"/>
              <a:buChar char="§"/>
            </a:pPr>
            <a:r>
              <a:rPr lang="en-AU" sz="2000" dirty="0" smtClean="0">
                <a:latin typeface="Verdana" panose="020B0604030504040204" pitchFamily="34" charset="0"/>
                <a:ea typeface="Verdana" panose="020B0604030504040204" pitchFamily="34" charset="0"/>
                <a:cs typeface="Verdana" panose="020B0604030504040204" pitchFamily="34" charset="0"/>
              </a:rPr>
              <a:t>“knowmore was founded in close consultation with survivor groups; this is another example of the CLC’s learning from their clients” (James Farrell)</a:t>
            </a:r>
          </a:p>
          <a:p>
            <a:pPr>
              <a:spcBef>
                <a:spcPts val="600"/>
              </a:spcBef>
              <a:spcAft>
                <a:spcPts val="600"/>
              </a:spcAft>
              <a:buFont typeface="Wingdings" panose="05000000000000000000" pitchFamily="2" charset="2"/>
              <a:buChar char="§"/>
            </a:pPr>
            <a:r>
              <a:rPr lang="en-AU" sz="2000" dirty="0" smtClean="0">
                <a:latin typeface="Verdana" panose="020B0604030504040204" pitchFamily="34" charset="0"/>
                <a:ea typeface="Verdana" panose="020B0604030504040204" pitchFamily="34" charset="0"/>
                <a:cs typeface="Verdana" panose="020B0604030504040204" pitchFamily="34" charset="0"/>
              </a:rPr>
              <a:t>Here </a:t>
            </a:r>
            <a:r>
              <a:rPr lang="en-AU" sz="2000" dirty="0">
                <a:latin typeface="Verdana" panose="020B0604030504040204" pitchFamily="34" charset="0"/>
                <a:ea typeface="Verdana" panose="020B0604030504040204" pitchFamily="34" charset="0"/>
                <a:cs typeface="Verdana" panose="020B0604030504040204" pitchFamily="34" charset="0"/>
              </a:rPr>
              <a:t>today however to talk more about approaches to the work and our own </a:t>
            </a:r>
            <a:r>
              <a:rPr lang="en-AU" sz="2000" dirty="0" smtClean="0">
                <a:latin typeface="Verdana" panose="020B0604030504040204" pitchFamily="34" charset="0"/>
                <a:ea typeface="Verdana" panose="020B0604030504040204" pitchFamily="34" charset="0"/>
                <a:cs typeface="Verdana" panose="020B0604030504040204" pitchFamily="34" charset="0"/>
              </a:rPr>
              <a:t>wellbeing, self care and resilience</a:t>
            </a:r>
          </a:p>
          <a:p>
            <a:pPr>
              <a:spcBef>
                <a:spcPts val="600"/>
              </a:spcBef>
              <a:spcAft>
                <a:spcPts val="600"/>
              </a:spcAft>
              <a:buFont typeface="Wingdings" panose="05000000000000000000" pitchFamily="2" charset="2"/>
              <a:buChar char="§"/>
            </a:pPr>
            <a:r>
              <a:rPr lang="en-AU" sz="2000" dirty="0" smtClean="0">
                <a:latin typeface="Verdana" panose="020B0604030504040204" pitchFamily="34" charset="0"/>
                <a:ea typeface="Verdana" panose="020B0604030504040204" pitchFamily="34" charset="0"/>
                <a:cs typeface="Verdana" panose="020B0604030504040204" pitchFamily="34" charset="0"/>
              </a:rPr>
              <a:t>LOTS of great material and work out there on these topics, these are some of </a:t>
            </a:r>
            <a:r>
              <a:rPr lang="en-AU" sz="2000" dirty="0" err="1" smtClean="0">
                <a:latin typeface="Verdana" panose="020B0604030504040204" pitchFamily="34" charset="0"/>
                <a:ea typeface="Verdana" panose="020B0604030504040204" pitchFamily="34" charset="0"/>
                <a:cs typeface="Verdana" panose="020B0604030504040204" pitchFamily="34" charset="0"/>
              </a:rPr>
              <a:t>knowmore’s</a:t>
            </a:r>
            <a:r>
              <a:rPr lang="en-AU" sz="2000" dirty="0" smtClean="0">
                <a:latin typeface="Verdana" panose="020B0604030504040204" pitchFamily="34" charset="0"/>
                <a:ea typeface="Verdana" panose="020B0604030504040204" pitchFamily="34" charset="0"/>
                <a:cs typeface="Verdana" panose="020B0604030504040204" pitchFamily="34" charset="0"/>
              </a:rPr>
              <a:t> favourites, we encourage you to explore your own!</a:t>
            </a: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EABD27"/>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 xmlns:a14="http://schemas.microsoft.com/office/drawing/2010/main"/>
            </a:ext>
          </a:extLst>
        </p:spPr>
      </p:pic>
    </p:spTree>
    <p:extLst>
      <p:ext uri="{BB962C8B-B14F-4D97-AF65-F5344CB8AC3E}">
        <p14:creationId xmlns:p14="http://schemas.microsoft.com/office/powerpoint/2010/main" val="37997445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542353"/>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GB" sz="3600" dirty="0">
                <a:solidFill>
                  <a:schemeClr val="bg1"/>
                </a:solidFill>
                <a:effectLst/>
                <a:latin typeface="Arial"/>
                <a:ea typeface="ＭＳ 明朝"/>
                <a:cs typeface="Times New Roman"/>
              </a:rPr>
              <a:t> </a:t>
            </a:r>
            <a:endParaRPr lang="en-AU" sz="1200" dirty="0">
              <a:solidFill>
                <a:schemeClr val="bg1"/>
              </a:solidFill>
              <a:effectLst/>
              <a:ea typeface="ＭＳ 明朝"/>
              <a:cs typeface="Times New Roman"/>
            </a:endParaRPr>
          </a:p>
        </p:txBody>
      </p:sp>
      <p:sp>
        <p:nvSpPr>
          <p:cNvPr id="2" name="Title 1"/>
          <p:cNvSpPr>
            <a:spLocks noGrp="1"/>
          </p:cNvSpPr>
          <p:nvPr>
            <p:ph type="title"/>
          </p:nvPr>
        </p:nvSpPr>
        <p:spPr>
          <a:xfrm>
            <a:off x="457200" y="274638"/>
            <a:ext cx="6683605" cy="920656"/>
          </a:xfrm>
        </p:spPr>
        <p:txBody>
          <a:bodyPr>
            <a:noAutofit/>
          </a:bodyPr>
          <a:lstStyle/>
          <a:p>
            <a:r>
              <a:rPr lang="en-US" sz="2800" dirty="0">
                <a:solidFill>
                  <a:srgbClr val="FFFFFF"/>
                </a:solidFill>
                <a:latin typeface="Verdana" panose="020B0604030504040204" pitchFamily="34" charset="0"/>
                <a:ea typeface="Verdana" panose="020B0604030504040204" pitchFamily="34" charset="0"/>
                <a:cs typeface="Verdana" panose="020B0604030504040204" pitchFamily="34" charset="0"/>
              </a:rPr>
              <a:t>Today’s Webinar</a:t>
            </a:r>
          </a:p>
        </p:txBody>
      </p:sp>
      <p:sp>
        <p:nvSpPr>
          <p:cNvPr id="3" name="Content Placeholder 2"/>
          <p:cNvSpPr>
            <a:spLocks noGrp="1"/>
          </p:cNvSpPr>
          <p:nvPr>
            <p:ph idx="1"/>
          </p:nvPr>
        </p:nvSpPr>
        <p:spPr>
          <a:xfrm>
            <a:off x="457200" y="1816306"/>
            <a:ext cx="8229600" cy="4952231"/>
          </a:xfrm>
        </p:spPr>
        <p:txBody>
          <a:bodyPr>
            <a:normAutofit/>
          </a:bodyPr>
          <a:lstStyle/>
          <a:p>
            <a:pPr>
              <a:spcBef>
                <a:spcPts val="600"/>
              </a:spcBef>
              <a:spcAft>
                <a:spcPts val="600"/>
              </a:spcAft>
              <a:buClr>
                <a:srgbClr val="EABD27"/>
              </a:buClr>
            </a:pPr>
            <a:r>
              <a:rPr lang="en-AU" sz="2000" b="1" dirty="0">
                <a:latin typeface="Calibri" panose="020F0502020204030204" pitchFamily="34" charset="0"/>
                <a:ea typeface="Verdana" panose="020B0604030504040204" pitchFamily="34" charset="0"/>
                <a:cs typeface="Verdana" panose="020B0604030504040204" pitchFamily="34" charset="0"/>
              </a:rPr>
              <a:t>Part 1: </a:t>
            </a:r>
            <a:r>
              <a:rPr lang="en-AU" sz="2000" b="1" dirty="0" err="1">
                <a:latin typeface="Calibri" panose="020F0502020204030204" pitchFamily="34" charset="0"/>
                <a:ea typeface="Verdana" panose="020B0604030504040204" pitchFamily="34" charset="0"/>
                <a:cs typeface="Verdana" panose="020B0604030504040204" pitchFamily="34" charset="0"/>
              </a:rPr>
              <a:t>knowmore</a:t>
            </a:r>
            <a:r>
              <a:rPr lang="en-AU" sz="2000" b="1" dirty="0">
                <a:latin typeface="Calibri" panose="020F0502020204030204" pitchFamily="34" charset="0"/>
                <a:ea typeface="Verdana" panose="020B0604030504040204" pitchFamily="34" charset="0"/>
                <a:cs typeface="Verdana" panose="020B0604030504040204" pitchFamily="34" charset="0"/>
              </a:rPr>
              <a:t> Legal Service</a:t>
            </a:r>
          </a:p>
          <a:p>
            <a:pPr>
              <a:spcBef>
                <a:spcPts val="600"/>
              </a:spcBef>
              <a:spcAft>
                <a:spcPts val="600"/>
              </a:spcAft>
              <a:buClr>
                <a:srgbClr val="EABD27"/>
              </a:buClr>
            </a:pPr>
            <a:endParaRPr lang="en-AU" sz="2000" b="1" dirty="0">
              <a:latin typeface="Calibri" panose="020F0502020204030204" pitchFamily="34" charset="0"/>
              <a:ea typeface="Verdana" panose="020B0604030504040204" pitchFamily="34" charset="0"/>
              <a:cs typeface="Verdana" panose="020B0604030504040204" pitchFamily="34" charset="0"/>
            </a:endParaRPr>
          </a:p>
          <a:p>
            <a:pPr>
              <a:spcBef>
                <a:spcPts val="600"/>
              </a:spcBef>
              <a:spcAft>
                <a:spcPts val="600"/>
              </a:spcAft>
              <a:buClr>
                <a:srgbClr val="EABD27"/>
              </a:buClr>
            </a:pPr>
            <a:r>
              <a:rPr lang="en-AU" sz="2000" b="1" dirty="0">
                <a:latin typeface="Calibri" panose="020F0502020204030204" pitchFamily="34" charset="0"/>
                <a:ea typeface="Verdana" panose="020B0604030504040204" pitchFamily="34" charset="0"/>
                <a:cs typeface="Verdana" panose="020B0604030504040204" pitchFamily="34" charset="0"/>
              </a:rPr>
              <a:t>Part 2:  Trauma Informed Practice</a:t>
            </a:r>
          </a:p>
          <a:p>
            <a:pPr>
              <a:spcBef>
                <a:spcPts val="600"/>
              </a:spcBef>
              <a:spcAft>
                <a:spcPts val="600"/>
              </a:spcAft>
              <a:buClr>
                <a:srgbClr val="EABD27"/>
              </a:buClr>
            </a:pPr>
            <a:endParaRPr lang="en-AU" sz="2000" b="1" dirty="0">
              <a:latin typeface="Calibri" panose="020F0502020204030204" pitchFamily="34" charset="0"/>
              <a:ea typeface="Verdana" panose="020B0604030504040204" pitchFamily="34" charset="0"/>
              <a:cs typeface="Verdana" panose="020B0604030504040204" pitchFamily="34" charset="0"/>
            </a:endParaRPr>
          </a:p>
          <a:p>
            <a:pPr>
              <a:spcBef>
                <a:spcPts val="600"/>
              </a:spcBef>
              <a:spcAft>
                <a:spcPts val="600"/>
              </a:spcAft>
              <a:buClr>
                <a:srgbClr val="EABD27"/>
              </a:buClr>
            </a:pPr>
            <a:r>
              <a:rPr lang="en-AU" sz="2000" b="1" dirty="0">
                <a:latin typeface="Calibri" panose="020F0502020204030204" pitchFamily="34" charset="0"/>
                <a:ea typeface="Verdana" panose="020B0604030504040204" pitchFamily="34" charset="0"/>
                <a:cs typeface="Verdana" panose="020B0604030504040204" pitchFamily="34" charset="0"/>
              </a:rPr>
              <a:t>Part 3:  Impacts Of The Work</a:t>
            </a:r>
          </a:p>
          <a:p>
            <a:pPr>
              <a:spcBef>
                <a:spcPts val="600"/>
              </a:spcBef>
              <a:spcAft>
                <a:spcPts val="600"/>
              </a:spcAft>
              <a:buClr>
                <a:srgbClr val="EABD27"/>
              </a:buClr>
            </a:pPr>
            <a:endParaRPr lang="en-AU" sz="2000" b="1" dirty="0">
              <a:latin typeface="Calibri" panose="020F0502020204030204" pitchFamily="34" charset="0"/>
              <a:ea typeface="Verdana" panose="020B0604030504040204" pitchFamily="34" charset="0"/>
              <a:cs typeface="Verdana" panose="020B0604030504040204" pitchFamily="34" charset="0"/>
            </a:endParaRPr>
          </a:p>
          <a:p>
            <a:pPr>
              <a:spcBef>
                <a:spcPts val="600"/>
              </a:spcBef>
              <a:spcAft>
                <a:spcPts val="600"/>
              </a:spcAft>
              <a:buClr>
                <a:srgbClr val="EABD27"/>
              </a:buClr>
            </a:pPr>
            <a:r>
              <a:rPr lang="en-AU" sz="2000" b="1" dirty="0">
                <a:latin typeface="Calibri" panose="020F0502020204030204" pitchFamily="34" charset="0"/>
                <a:ea typeface="Verdana" panose="020B0604030504040204" pitchFamily="34" charset="0"/>
                <a:cs typeface="Verdana" panose="020B0604030504040204" pitchFamily="34" charset="0"/>
              </a:rPr>
              <a:t>Part 4:  Wellbeing and Resilience</a:t>
            </a:r>
          </a:p>
          <a:p>
            <a:pPr>
              <a:spcBef>
                <a:spcPts val="600"/>
              </a:spcBef>
              <a:spcAft>
                <a:spcPts val="600"/>
              </a:spcAft>
              <a:buClr>
                <a:srgbClr val="EABD27"/>
              </a:buClr>
            </a:pPr>
            <a:endParaRPr lang="en-AU" sz="2000" b="1" dirty="0">
              <a:latin typeface="Calibri" panose="020F0502020204030204" pitchFamily="34" charset="0"/>
              <a:ea typeface="Verdana" panose="020B0604030504040204" pitchFamily="34" charset="0"/>
              <a:cs typeface="Verdana" panose="020B0604030504040204" pitchFamily="34" charset="0"/>
            </a:endParaRPr>
          </a:p>
          <a:p>
            <a:pPr>
              <a:spcBef>
                <a:spcPts val="600"/>
              </a:spcBef>
              <a:spcAft>
                <a:spcPts val="600"/>
              </a:spcAft>
              <a:buClr>
                <a:srgbClr val="EABD27"/>
              </a:buClr>
            </a:pPr>
            <a:r>
              <a:rPr lang="en-AU" sz="2000" b="1" dirty="0">
                <a:latin typeface="Calibri" panose="020F0502020204030204" pitchFamily="34" charset="0"/>
                <a:ea typeface="Verdana" panose="020B0604030504040204" pitchFamily="34" charset="0"/>
                <a:cs typeface="Verdana" panose="020B0604030504040204" pitchFamily="34" charset="0"/>
              </a:rPr>
              <a:t>Part 5:  Reflections/question</a:t>
            </a:r>
          </a:p>
          <a:p>
            <a:pPr>
              <a:spcBef>
                <a:spcPts val="600"/>
              </a:spcBef>
              <a:spcAft>
                <a:spcPts val="600"/>
              </a:spcAft>
              <a:buClr>
                <a:srgbClr val="EABD27"/>
              </a:buClr>
            </a:pPr>
            <a:endParaRPr lang="en-AU" sz="16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EABD27"/>
              </a:buClr>
            </a:pPr>
            <a:endParaRPr lang="en-AU" sz="16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EABD27"/>
              </a:buClr>
            </a:pPr>
            <a:endParaRPr lang="en-AU" sz="16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16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 xmlns:a14="http://schemas.microsoft.com/office/drawing/2010/main"/>
            </a:ext>
          </a:extLst>
        </p:spPr>
      </p:pic>
    </p:spTree>
    <p:extLst>
      <p:ext uri="{BB962C8B-B14F-4D97-AF65-F5344CB8AC3E}">
        <p14:creationId xmlns:p14="http://schemas.microsoft.com/office/powerpoint/2010/main" val="3537462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a:solidFill>
                  <a:prstClr val="white"/>
                </a:solidFill>
                <a:latin typeface="Arial"/>
                <a:ea typeface="ＭＳ 明朝"/>
                <a:cs typeface="Times New Roman"/>
              </a:rPr>
              <a:t> </a:t>
            </a:r>
            <a:endParaRPr lang="en-AU" sz="120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a:bodyPr>
          <a:lstStyle/>
          <a:p>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 Part 1</a:t>
            </a:r>
          </a:p>
        </p:txBody>
      </p:sp>
      <p:sp>
        <p:nvSpPr>
          <p:cNvPr id="3" name="Content Placeholder 2"/>
          <p:cNvSpPr>
            <a:spLocks noGrp="1"/>
          </p:cNvSpPr>
          <p:nvPr>
            <p:ph idx="1"/>
          </p:nvPr>
        </p:nvSpPr>
        <p:spPr>
          <a:xfrm>
            <a:off x="243020" y="1588092"/>
            <a:ext cx="8620540" cy="5079994"/>
          </a:xfrm>
        </p:spPr>
        <p:txBody>
          <a:bodyPr>
            <a:normAutofit/>
          </a:bodyPr>
          <a:lstStyle/>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gn="ctr">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gn="ctr">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gn="ctr">
              <a:spcBef>
                <a:spcPts val="600"/>
              </a:spcBef>
              <a:spcAft>
                <a:spcPts val="600"/>
              </a:spcAft>
              <a:buClr>
                <a:srgbClr val="52A583"/>
              </a:buClr>
              <a:buNone/>
            </a:pPr>
            <a:r>
              <a:rPr lang="en-US" sz="2800" dirty="0">
                <a:latin typeface="Verdana" panose="020B0604030504040204" pitchFamily="34" charset="0"/>
                <a:ea typeface="Verdana" panose="020B0604030504040204" pitchFamily="34" charset="0"/>
                <a:cs typeface="Verdana" panose="020B0604030504040204" pitchFamily="34" charset="0"/>
              </a:rPr>
              <a:t>knowmore legal service</a:t>
            </a: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532567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5454968" y="5167989"/>
            <a:ext cx="5570855" cy="3557905"/>
            <a:chOff x="4513810" y="4446978"/>
            <a:chExt cx="5570855" cy="3557905"/>
          </a:xfrm>
        </p:grpSpPr>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542353"/>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GB" sz="3600">
                <a:solidFill>
                  <a:schemeClr val="bg1"/>
                </a:solidFill>
                <a:effectLst/>
                <a:latin typeface="Arial"/>
                <a:ea typeface="ＭＳ 明朝"/>
                <a:cs typeface="Times New Roman"/>
              </a:rPr>
              <a:t> </a:t>
            </a:r>
            <a:endParaRPr lang="en-AU" sz="1200">
              <a:solidFill>
                <a:schemeClr val="bg1"/>
              </a:solidFill>
              <a:effectLst/>
              <a:ea typeface="ＭＳ 明朝"/>
              <a:cs typeface="Times New Roman"/>
            </a:endParaRPr>
          </a:p>
        </p:txBody>
      </p:sp>
      <p:sp>
        <p:nvSpPr>
          <p:cNvPr id="2" name="Title 1"/>
          <p:cNvSpPr>
            <a:spLocks noGrp="1"/>
          </p:cNvSpPr>
          <p:nvPr>
            <p:ph type="title"/>
          </p:nvPr>
        </p:nvSpPr>
        <p:spPr>
          <a:xfrm>
            <a:off x="457200" y="274638"/>
            <a:ext cx="6683605" cy="920656"/>
          </a:xfrm>
        </p:spPr>
        <p:txBody>
          <a:bodyPr>
            <a:noAutofit/>
          </a:bodyPr>
          <a:lstStyle/>
          <a:p>
            <a:r>
              <a:rPr lang="en-US" sz="2800" dirty="0">
                <a:solidFill>
                  <a:srgbClr val="FFFFFF"/>
                </a:solidFill>
                <a:latin typeface="Verdana" panose="020B0604030504040204" pitchFamily="34" charset="0"/>
                <a:ea typeface="Verdana" panose="020B0604030504040204" pitchFamily="34" charset="0"/>
                <a:cs typeface="Verdana" panose="020B0604030504040204" pitchFamily="34" charset="0"/>
              </a:rPr>
              <a:t>About knowmore</a:t>
            </a:r>
          </a:p>
        </p:txBody>
      </p:sp>
      <p:sp>
        <p:nvSpPr>
          <p:cNvPr id="3" name="Content Placeholder 2"/>
          <p:cNvSpPr>
            <a:spLocks noGrp="1"/>
          </p:cNvSpPr>
          <p:nvPr>
            <p:ph idx="1"/>
          </p:nvPr>
        </p:nvSpPr>
        <p:spPr>
          <a:xfrm>
            <a:off x="457200" y="1816307"/>
            <a:ext cx="8229600" cy="4641642"/>
          </a:xfrm>
        </p:spPr>
        <p:txBody>
          <a:bodyPr>
            <a:normAutofit/>
          </a:bodyPr>
          <a:lstStyle/>
          <a:p>
            <a:pPr>
              <a:spcBef>
                <a:spcPts val="600"/>
              </a:spcBef>
              <a:spcAft>
                <a:spcPts val="600"/>
              </a:spcAft>
              <a:buClr>
                <a:srgbClr val="EABD27"/>
              </a:buClr>
            </a:pPr>
            <a:endParaRPr lang="en-AU" sz="2800"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 xmlns:a14="http://schemas.microsoft.com/office/drawing/2010/main"/>
            </a:ext>
          </a:extLst>
        </p:spPr>
      </p:pic>
      <p:sp>
        <p:nvSpPr>
          <p:cNvPr id="11" name="Rectangle 10"/>
          <p:cNvSpPr/>
          <p:nvPr/>
        </p:nvSpPr>
        <p:spPr>
          <a:xfrm>
            <a:off x="280440" y="1563749"/>
            <a:ext cx="8492368" cy="4031873"/>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r>
              <a:rPr lang="en-AU" sz="2400" dirty="0">
                <a:latin typeface="Calibri" panose="020F0502020204030204" pitchFamily="34" charset="0"/>
                <a:ea typeface="Verdana" panose="020B0604030504040204" pitchFamily="34" charset="0"/>
                <a:cs typeface="Verdana" panose="020B0604030504040204" pitchFamily="34" charset="0"/>
              </a:rPr>
              <a:t>Context - the Royal Commission into Institutional Responses to Child Sexual Abuse and </a:t>
            </a:r>
            <a:r>
              <a:rPr lang="en-AU" sz="2400" b="1" dirty="0">
                <a:latin typeface="Calibri" panose="020F0502020204030204" pitchFamily="34" charset="0"/>
                <a:ea typeface="Verdana" panose="020B0604030504040204" pitchFamily="34" charset="0"/>
                <a:cs typeface="Verdana" panose="020B0604030504040204" pitchFamily="34" charset="0"/>
              </a:rPr>
              <a:t>knowmore </a:t>
            </a:r>
            <a:r>
              <a:rPr lang="en-AU" sz="2400" dirty="0">
                <a:latin typeface="Calibri" panose="020F0502020204030204" pitchFamily="34" charset="0"/>
                <a:ea typeface="Verdana" panose="020B0604030504040204" pitchFamily="34" charset="0"/>
                <a:cs typeface="Verdana" panose="020B0604030504040204" pitchFamily="34" charset="0"/>
              </a:rPr>
              <a:t>legal service</a:t>
            </a:r>
          </a:p>
          <a:p>
            <a:pPr marL="342900" indent="-342900">
              <a:spcBef>
                <a:spcPts val="600"/>
              </a:spcBef>
              <a:spcAft>
                <a:spcPts val="600"/>
              </a:spcAft>
              <a:buFont typeface="Wingdings" panose="05000000000000000000" pitchFamily="2" charset="2"/>
              <a:buChar char="§"/>
            </a:pPr>
            <a:r>
              <a:rPr lang="en-AU" sz="2400" dirty="0">
                <a:latin typeface="Calibri" panose="020F0502020204030204" pitchFamily="34" charset="0"/>
                <a:ea typeface="Verdana" panose="020B0604030504040204" pitchFamily="34" charset="0"/>
                <a:cs typeface="Verdana" panose="020B0604030504040204" pitchFamily="34" charset="0"/>
              </a:rPr>
              <a:t>A program of NACLC, funded by the Australian Government through </a:t>
            </a:r>
            <a:r>
              <a:rPr lang="en-AU" sz="2400" dirty="0" smtClean="0">
                <a:latin typeface="Calibri" panose="020F0502020204030204" pitchFamily="34" charset="0"/>
                <a:ea typeface="Verdana" panose="020B0604030504040204" pitchFamily="34" charset="0"/>
                <a:cs typeface="Verdana" panose="020B0604030504040204" pitchFamily="34" charset="0"/>
              </a:rPr>
              <a:t>AGD</a:t>
            </a:r>
            <a:endParaRPr lang="en-AU" sz="2400" dirty="0">
              <a:latin typeface="Calibri" panose="020F050202020403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r>
              <a:rPr lang="en-AU" sz="2400" dirty="0" smtClean="0">
                <a:latin typeface="Calibri" panose="020F0502020204030204" pitchFamily="34" charset="0"/>
                <a:ea typeface="Verdana" panose="020B0604030504040204" pitchFamily="34" charset="0"/>
                <a:cs typeface="Verdana" panose="020B0604030504040204" pitchFamily="34" charset="0"/>
              </a:rPr>
              <a:t>Multidisciplinary model of lawyers, Aboriginal and Torres Strait Islander Engagement Advisors, Social Work/counsellors  (and administration team) </a:t>
            </a:r>
          </a:p>
          <a:p>
            <a:pPr marL="342900" indent="-342900">
              <a:spcBef>
                <a:spcPts val="600"/>
              </a:spcBef>
              <a:spcAft>
                <a:spcPts val="600"/>
              </a:spcAft>
              <a:buFont typeface="Wingdings" panose="05000000000000000000" pitchFamily="2" charset="2"/>
              <a:buChar char="§"/>
            </a:pPr>
            <a:r>
              <a:rPr lang="en-AU" sz="2400" dirty="0" smtClean="0">
                <a:latin typeface="Calibri" panose="020F0502020204030204" pitchFamily="34" charset="0"/>
                <a:ea typeface="Verdana" panose="020B0604030504040204" pitchFamily="34" charset="0"/>
                <a:cs typeface="Verdana" panose="020B0604030504040204" pitchFamily="34" charset="0"/>
              </a:rPr>
              <a:t>For more information about us </a:t>
            </a:r>
            <a:r>
              <a:rPr lang="en-AU" sz="2400" dirty="0" smtClean="0">
                <a:latin typeface="Calibri" panose="020F0502020204030204" pitchFamily="34" charset="0"/>
                <a:ea typeface="Verdana" panose="020B0604030504040204" pitchFamily="34" charset="0"/>
                <a:cs typeface="Verdana" panose="020B0604030504040204" pitchFamily="34" charset="0"/>
                <a:hlinkClick r:id="rId5"/>
              </a:rPr>
              <a:t>www.knowmore.org.au</a:t>
            </a:r>
            <a:endParaRPr lang="en-AU" sz="2400" dirty="0" smtClean="0">
              <a:latin typeface="Calibri" panose="020F0502020204030204" pitchFamily="34" charset="0"/>
              <a:ea typeface="Verdana" panose="020B0604030504040204" pitchFamily="34" charset="0"/>
              <a:cs typeface="Verdana" panose="020B0604030504040204" pitchFamily="34" charset="0"/>
            </a:endParaRPr>
          </a:p>
          <a:p>
            <a:pPr>
              <a:spcBef>
                <a:spcPts val="600"/>
              </a:spcBef>
              <a:spcAft>
                <a:spcPts val="600"/>
              </a:spcAft>
            </a:pPr>
            <a:endParaRPr lang="en-AU" sz="24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31644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a:solidFill>
                  <a:prstClr val="white"/>
                </a:solidFill>
                <a:latin typeface="Arial"/>
                <a:ea typeface="ＭＳ 明朝"/>
                <a:cs typeface="Times New Roman"/>
              </a:rPr>
              <a:t> </a:t>
            </a:r>
            <a:endParaRPr lang="en-AU" sz="120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a:bodyPr>
          <a:lstStyle/>
          <a:p>
            <a:r>
              <a:rPr lang="en-AU" sz="2800" dirty="0" err="1">
                <a:solidFill>
                  <a:schemeClr val="bg1"/>
                </a:solidFill>
                <a:latin typeface="Verdana" panose="020B0604030504040204" pitchFamily="34" charset="0"/>
                <a:ea typeface="Verdana" panose="020B0604030504040204" pitchFamily="34" charset="0"/>
                <a:cs typeface="Verdana" panose="020B0604030504040204" pitchFamily="34" charset="0"/>
              </a:rPr>
              <a:t>knowmore’s</a:t>
            </a:r>
            <a:r>
              <a:rPr lang="en-AU" sz="2800" dirty="0">
                <a:solidFill>
                  <a:schemeClr val="bg1"/>
                </a:solidFill>
                <a:latin typeface="Verdana" panose="020B0604030504040204" pitchFamily="34" charset="0"/>
                <a:ea typeface="Verdana" panose="020B0604030504040204" pitchFamily="34" charset="0"/>
                <a:cs typeface="Verdana" panose="020B0604030504040204" pitchFamily="34" charset="0"/>
              </a:rPr>
              <a:t> model</a:t>
            </a:r>
            <a:endPar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3" name="Content Placeholder 2"/>
          <p:cNvSpPr>
            <a:spLocks noGrp="1"/>
          </p:cNvSpPr>
          <p:nvPr>
            <p:ph idx="1"/>
          </p:nvPr>
        </p:nvSpPr>
        <p:spPr>
          <a:xfrm>
            <a:off x="243020" y="1588092"/>
            <a:ext cx="8620540" cy="5079994"/>
          </a:xfrm>
        </p:spPr>
        <p:txBody>
          <a:bodyPr>
            <a:normAutofit/>
          </a:bodyPr>
          <a:lstStyle/>
          <a:p>
            <a:pPr>
              <a:spcBef>
                <a:spcPts val="600"/>
              </a:spcBef>
              <a:spcAft>
                <a:spcPts val="600"/>
              </a:spcAft>
            </a:pPr>
            <a:r>
              <a:rPr lang="en-AU" sz="2000" dirty="0">
                <a:latin typeface="Verdana" panose="020B0604030504040204" pitchFamily="34" charset="0"/>
                <a:ea typeface="Verdana" panose="020B0604030504040204" pitchFamily="34" charset="0"/>
                <a:cs typeface="Verdana" panose="020B0604030504040204" pitchFamily="34" charset="0"/>
              </a:rPr>
              <a:t>Trauma-informed, person-centred, culturally secure practice framework seen as key to supporting a very vulnerable client group (whose complex needs were acknowledged in establishing the service)</a:t>
            </a:r>
          </a:p>
          <a:p>
            <a:pPr>
              <a:spcBef>
                <a:spcPts val="600"/>
              </a:spcBef>
              <a:spcAft>
                <a:spcPts val="600"/>
              </a:spcAft>
            </a:pPr>
            <a:r>
              <a:rPr lang="en-AU" sz="2000" dirty="0">
                <a:latin typeface="Verdana" panose="020B0604030504040204" pitchFamily="34" charset="0"/>
                <a:ea typeface="Verdana" panose="020B0604030504040204" pitchFamily="34" charset="0"/>
                <a:cs typeface="Verdana" panose="020B0604030504040204" pitchFamily="34" charset="0"/>
              </a:rPr>
              <a:t>It is important to acknowledge that knowmore was resourced appropriately by the AG through the funding agreement to provide this model</a:t>
            </a:r>
          </a:p>
          <a:p>
            <a:pPr>
              <a:spcBef>
                <a:spcPts val="600"/>
              </a:spcBef>
              <a:spcAft>
                <a:spcPts val="600"/>
              </a:spcAft>
            </a:pPr>
            <a:r>
              <a:rPr lang="en-AU" sz="2000" dirty="0" err="1">
                <a:latin typeface="Verdana" panose="020B0604030504040204" pitchFamily="34" charset="0"/>
                <a:ea typeface="Verdana" panose="020B0604030504040204" pitchFamily="34" charset="0"/>
                <a:cs typeface="Verdana" panose="020B0604030504040204" pitchFamily="34" charset="0"/>
              </a:rPr>
              <a:t>knowmore’s</a:t>
            </a:r>
            <a:r>
              <a:rPr lang="en-AU" sz="2000" dirty="0">
                <a:latin typeface="Verdana" panose="020B0604030504040204" pitchFamily="34" charset="0"/>
                <a:ea typeface="Verdana" panose="020B0604030504040204" pitchFamily="34" charset="0"/>
                <a:cs typeface="Verdana" panose="020B0604030504040204" pitchFamily="34" charset="0"/>
              </a:rPr>
              <a:t> model seeks to learn from other multidisciplinary service approaches that have supported this client group over time, and from the vast experience of the CLC sector in doing the same</a:t>
            </a:r>
          </a:p>
          <a:p>
            <a:pPr>
              <a:spcBef>
                <a:spcPts val="600"/>
              </a:spcBef>
              <a:spcAft>
                <a:spcPts val="600"/>
              </a:spcAft>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Tree>
    <p:extLst>
      <p:ext uri="{BB962C8B-B14F-4D97-AF65-F5344CB8AC3E}">
        <p14:creationId xmlns:p14="http://schemas.microsoft.com/office/powerpoint/2010/main" val="515600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a:solidFill>
                  <a:prstClr val="white"/>
                </a:solidFill>
                <a:latin typeface="Arial"/>
                <a:ea typeface="ＭＳ 明朝"/>
                <a:cs typeface="Times New Roman"/>
              </a:rPr>
              <a:t> </a:t>
            </a:r>
            <a:endParaRPr lang="en-AU" sz="120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a:bodyPr>
          <a:lstStyle/>
          <a:p>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Some data…</a:t>
            </a:r>
          </a:p>
        </p:txBody>
      </p:sp>
      <p:sp>
        <p:nvSpPr>
          <p:cNvPr id="3" name="Content Placeholder 2"/>
          <p:cNvSpPr>
            <a:spLocks noGrp="1"/>
          </p:cNvSpPr>
          <p:nvPr>
            <p:ph idx="1"/>
          </p:nvPr>
        </p:nvSpPr>
        <p:spPr>
          <a:xfrm>
            <a:off x="243020" y="1588092"/>
            <a:ext cx="8620540" cy="5079994"/>
          </a:xfrm>
        </p:spPr>
        <p:txBody>
          <a:bodyPr>
            <a:normAutofit/>
          </a:bodyPr>
          <a:lstStyle/>
          <a:p>
            <a:pPr>
              <a:spcBef>
                <a:spcPts val="600"/>
              </a:spcBef>
              <a:spcAft>
                <a:spcPts val="600"/>
              </a:spcAft>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a:p>
            <a:pPr>
              <a:spcBef>
                <a:spcPts val="600"/>
              </a:spcBef>
              <a:spcAft>
                <a:spcPts val="600"/>
              </a:spcAft>
              <a:buClr>
                <a:srgbClr val="52A583"/>
              </a:buCl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4401205"/>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r>
              <a:rPr lang="en-AU" sz="2000" dirty="0">
                <a:latin typeface="Verdana" panose="020B0604030504040204" pitchFamily="34" charset="0"/>
                <a:ea typeface="Verdana" panose="020B0604030504040204" pitchFamily="34" charset="0"/>
                <a:cs typeface="Verdana" panose="020B0604030504040204" pitchFamily="34" charset="0"/>
              </a:rPr>
              <a:t>As of September 30</a:t>
            </a:r>
            <a:r>
              <a:rPr lang="en-AU" sz="2000" baseline="30000" dirty="0">
                <a:latin typeface="Verdana" panose="020B0604030504040204" pitchFamily="34" charset="0"/>
                <a:ea typeface="Verdana" panose="020B0604030504040204" pitchFamily="34" charset="0"/>
                <a:cs typeface="Verdana" panose="020B0604030504040204" pitchFamily="34" charset="0"/>
              </a:rPr>
              <a:t>th</a:t>
            </a:r>
            <a:r>
              <a:rPr lang="en-AU" sz="2000" dirty="0">
                <a:latin typeface="Verdana" panose="020B0604030504040204" pitchFamily="34" charset="0"/>
                <a:ea typeface="Verdana" panose="020B0604030504040204" pitchFamily="34" charset="0"/>
                <a:cs typeface="Verdana" panose="020B0604030504040204" pitchFamily="34" charset="0"/>
              </a:rPr>
              <a:t> 2016: </a:t>
            </a:r>
          </a:p>
          <a:p>
            <a:pPr marL="800100" lvl="1" indent="-342900">
              <a:spcBef>
                <a:spcPts val="600"/>
              </a:spcBef>
              <a:spcAft>
                <a:spcPts val="600"/>
              </a:spcAft>
              <a:buFont typeface="Wingdings" panose="05000000000000000000" pitchFamily="2" charset="2"/>
              <a:buChar char="§"/>
            </a:pPr>
            <a:r>
              <a:rPr lang="en-AU" sz="2000" dirty="0">
                <a:latin typeface="Verdana" panose="020B0604030504040204" pitchFamily="34" charset="0"/>
                <a:ea typeface="Verdana" panose="020B0604030504040204" pitchFamily="34" charset="0"/>
                <a:cs typeface="Verdana" panose="020B0604030504040204" pitchFamily="34" charset="0"/>
              </a:rPr>
              <a:t>Knowmore provided 44,520 legal advices to 5,565 clients;</a:t>
            </a:r>
          </a:p>
          <a:p>
            <a:pPr marL="800100" lvl="1" indent="-342900">
              <a:spcBef>
                <a:spcPts val="600"/>
              </a:spcBef>
              <a:spcAft>
                <a:spcPts val="600"/>
              </a:spcAft>
              <a:buFont typeface="Wingdings" panose="05000000000000000000" pitchFamily="2" charset="2"/>
              <a:buChar char="§"/>
            </a:pPr>
            <a:r>
              <a:rPr lang="en-AU" sz="2000" dirty="0">
                <a:latin typeface="Verdana" panose="020B0604030504040204" pitchFamily="34" charset="0"/>
                <a:ea typeface="Verdana" panose="020B0604030504040204" pitchFamily="34" charset="0"/>
                <a:cs typeface="Verdana" panose="020B0604030504040204" pitchFamily="34" charset="0"/>
              </a:rPr>
              <a:t>61% were over the age of 45;</a:t>
            </a:r>
          </a:p>
          <a:p>
            <a:pPr marL="800100" lvl="1" indent="-342900">
              <a:spcBef>
                <a:spcPts val="600"/>
              </a:spcBef>
              <a:spcAft>
                <a:spcPts val="600"/>
              </a:spcAft>
              <a:buFont typeface="Wingdings" panose="05000000000000000000" pitchFamily="2" charset="2"/>
              <a:buChar char="§"/>
            </a:pPr>
            <a:r>
              <a:rPr lang="en-AU" sz="2000" dirty="0">
                <a:latin typeface="Verdana" panose="020B0604030504040204" pitchFamily="34" charset="0"/>
                <a:ea typeface="Verdana" panose="020B0604030504040204" pitchFamily="34" charset="0"/>
                <a:cs typeface="Verdana" panose="020B0604030504040204" pitchFamily="34" charset="0"/>
              </a:rPr>
              <a:t>59% were male and 41% were female;</a:t>
            </a:r>
          </a:p>
          <a:p>
            <a:pPr marL="800100" lvl="1" indent="-342900">
              <a:spcBef>
                <a:spcPts val="600"/>
              </a:spcBef>
              <a:spcAft>
                <a:spcPts val="600"/>
              </a:spcAft>
              <a:buFont typeface="Wingdings" panose="05000000000000000000" pitchFamily="2" charset="2"/>
              <a:buChar char="§"/>
            </a:pPr>
            <a:r>
              <a:rPr lang="en-AU" sz="2000" dirty="0">
                <a:latin typeface="Verdana" panose="020B0604030504040204" pitchFamily="34" charset="0"/>
                <a:ea typeface="Verdana" panose="020B0604030504040204" pitchFamily="34" charset="0"/>
                <a:cs typeface="Verdana" panose="020B0604030504040204" pitchFamily="34" charset="0"/>
              </a:rPr>
              <a:t>21% identified as Aboriginal and/or Torres Strait Islander</a:t>
            </a:r>
          </a:p>
          <a:p>
            <a:pPr marL="800100" lvl="1" indent="-342900">
              <a:spcBef>
                <a:spcPts val="600"/>
              </a:spcBef>
              <a:spcAft>
                <a:spcPts val="600"/>
              </a:spcAft>
              <a:buFont typeface="Wingdings" panose="05000000000000000000" pitchFamily="2" charset="2"/>
              <a:buChar char="§"/>
            </a:pPr>
            <a:r>
              <a:rPr lang="en-AU" sz="2000" dirty="0">
                <a:latin typeface="Verdana" panose="020B0604030504040204" pitchFamily="34" charset="0"/>
                <a:ea typeface="Verdana" panose="020B0604030504040204" pitchFamily="34" charset="0"/>
                <a:cs typeface="Verdana" panose="020B0604030504040204" pitchFamily="34" charset="0"/>
              </a:rPr>
              <a:t>62% of these clients received Support Services Team support and 49% were referred to other support services</a:t>
            </a:r>
          </a:p>
          <a:p>
            <a:pPr>
              <a:spcBef>
                <a:spcPts val="600"/>
              </a:spcBef>
              <a:spcAft>
                <a:spcPts val="600"/>
              </a:spcAft>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15904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513810" y="4446978"/>
            <a:ext cx="5570855" cy="3557905"/>
            <a:chOff x="4513810" y="4446978"/>
            <a:chExt cx="5570855" cy="3557905"/>
          </a:xfrm>
        </p:grpSpPr>
        <p:pic>
          <p:nvPicPr>
            <p:cNvPr id="7" name="Picture 6"/>
            <p:cNvPicPr/>
            <p:nvPr/>
          </p:nvPicPr>
          <p:blipFill>
            <a:blip r:embed="rId3" cstate="email">
              <a:extLst>
                <a:ext uri="{28A0092B-C50C-407E-A947-70E740481C1C}">
                  <a14:useLocalDpi xmlns:a14="http://schemas.microsoft.com/office/drawing/2010/main"/>
                </a:ext>
              </a:extLst>
            </a:blip>
            <a:stretch>
              <a:fillRect/>
            </a:stretch>
          </p:blipFill>
          <p:spPr>
            <a:xfrm>
              <a:off x="7140805" y="5338119"/>
              <a:ext cx="1722755" cy="1918734"/>
            </a:xfrm>
            <a:prstGeom prst="rect">
              <a:avLst/>
            </a:prstGeom>
          </p:spPr>
        </p:pic>
        <p:pic>
          <p:nvPicPr>
            <p:cNvPr id="5" name="Picture 4"/>
            <p:cNvPicPr/>
            <p:nvPr/>
          </p:nvPicPr>
          <p:blipFill>
            <a:blip r:embed="rId3" cstate="email">
              <a:extLst>
                <a:ext uri="{28A0092B-C50C-407E-A947-70E740481C1C}">
                  <a14:useLocalDpi xmlns:a14="http://schemas.microsoft.com/office/drawing/2010/main"/>
                </a:ext>
              </a:extLst>
            </a:blip>
            <a:stretch>
              <a:fillRect/>
            </a:stretch>
          </p:blipFill>
          <p:spPr>
            <a:xfrm>
              <a:off x="5569180" y="5054038"/>
              <a:ext cx="1722755" cy="1714500"/>
            </a:xfrm>
            <a:prstGeom prst="rect">
              <a:avLst/>
            </a:prstGeom>
          </p:spPr>
        </p:pic>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8361910" y="4446978"/>
              <a:ext cx="1722755" cy="1714500"/>
            </a:xfrm>
            <a:prstGeom prst="rect">
              <a:avLst/>
            </a:prstGeom>
          </p:spPr>
        </p:pic>
        <p:pic>
          <p:nvPicPr>
            <p:cNvPr id="8" name="Picture 7"/>
            <p:cNvPicPr/>
            <p:nvPr/>
          </p:nvPicPr>
          <p:blipFill>
            <a:blip r:embed="rId3" cstate="email">
              <a:extLst>
                <a:ext uri="{28A0092B-C50C-407E-A947-70E740481C1C}">
                  <a14:useLocalDpi xmlns:a14="http://schemas.microsoft.com/office/drawing/2010/main"/>
                </a:ext>
              </a:extLst>
            </a:blip>
            <a:stretch>
              <a:fillRect/>
            </a:stretch>
          </p:blipFill>
          <p:spPr>
            <a:xfrm>
              <a:off x="4513810" y="6290383"/>
              <a:ext cx="1722755" cy="1714500"/>
            </a:xfrm>
            <a:prstGeom prst="rect">
              <a:avLst/>
            </a:prstGeom>
          </p:spPr>
        </p:pic>
      </p:grpSp>
      <p:sp>
        <p:nvSpPr>
          <p:cNvPr id="9" name="Text Box 10"/>
          <p:cNvSpPr txBox="1"/>
          <p:nvPr/>
        </p:nvSpPr>
        <p:spPr>
          <a:xfrm>
            <a:off x="0" y="0"/>
            <a:ext cx="9194024" cy="1417638"/>
          </a:xfrm>
          <a:prstGeom prst="rect">
            <a:avLst/>
          </a:prstGeom>
          <a:solidFill>
            <a:srgbClr val="5373B0"/>
          </a:solidFill>
          <a:ln>
            <a:noFill/>
          </a:ln>
          <a:effectLst/>
          <a:extLst>
            <a:ext uri="{C572A759-6A51-4108-AA02-DFA0A04FC94B}">
              <ma14:wrappingTextBoxFlag xmlns:ma14="http://schemas.microsoft.com/office/mac/drawingml/2011/main" xmlns=""/>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GB" sz="3600">
                <a:solidFill>
                  <a:prstClr val="white"/>
                </a:solidFill>
                <a:latin typeface="Arial"/>
                <a:ea typeface="ＭＳ 明朝"/>
                <a:cs typeface="Times New Roman"/>
              </a:rPr>
              <a:t> </a:t>
            </a:r>
            <a:endParaRPr lang="en-AU" sz="1200">
              <a:solidFill>
                <a:prstClr val="white"/>
              </a:solidFill>
              <a:ea typeface="ＭＳ 明朝"/>
              <a:cs typeface="Times New Roman"/>
            </a:endParaRPr>
          </a:p>
        </p:txBody>
      </p:sp>
      <p:sp>
        <p:nvSpPr>
          <p:cNvPr id="2" name="Title 1"/>
          <p:cNvSpPr>
            <a:spLocks noGrp="1"/>
          </p:cNvSpPr>
          <p:nvPr>
            <p:ph type="title"/>
          </p:nvPr>
        </p:nvSpPr>
        <p:spPr>
          <a:xfrm>
            <a:off x="457200" y="274638"/>
            <a:ext cx="6683605" cy="825139"/>
          </a:xfrm>
        </p:spPr>
        <p:txBody>
          <a:bodyPr>
            <a:normAutofit/>
          </a:bodyPr>
          <a:lstStyle/>
          <a:p>
            <a:r>
              <a:rPr lang="en-US" sz="2800" dirty="0">
                <a:solidFill>
                  <a:schemeClr val="bg1"/>
                </a:solidFill>
                <a:latin typeface="Verdana" panose="020B0604030504040204" pitchFamily="34" charset="0"/>
                <a:ea typeface="Verdana" panose="020B0604030504040204" pitchFamily="34" charset="0"/>
                <a:cs typeface="Verdana" panose="020B0604030504040204" pitchFamily="34" charset="0"/>
              </a:rPr>
              <a:t> Part 2</a:t>
            </a:r>
          </a:p>
        </p:txBody>
      </p:sp>
      <p:sp>
        <p:nvSpPr>
          <p:cNvPr id="3" name="Content Placeholder 2"/>
          <p:cNvSpPr>
            <a:spLocks noGrp="1"/>
          </p:cNvSpPr>
          <p:nvPr>
            <p:ph idx="1"/>
          </p:nvPr>
        </p:nvSpPr>
        <p:spPr>
          <a:xfrm>
            <a:off x="243020" y="1588092"/>
            <a:ext cx="8620540" cy="5079994"/>
          </a:xfrm>
        </p:spPr>
        <p:txBody>
          <a:bodyPr>
            <a:normAutofit/>
          </a:bodyPr>
          <a:lstStyle/>
          <a:p>
            <a:pPr marL="0" indent="0">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gn="ctr">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gn="ctr">
              <a:spcBef>
                <a:spcPts val="600"/>
              </a:spcBef>
              <a:spcAft>
                <a:spcPts val="600"/>
              </a:spcAft>
              <a:buClr>
                <a:srgbClr val="52A583"/>
              </a:buClr>
              <a:buNone/>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0" indent="0" algn="ctr">
              <a:spcBef>
                <a:spcPts val="600"/>
              </a:spcBef>
              <a:spcAft>
                <a:spcPts val="600"/>
              </a:spcAft>
              <a:buClr>
                <a:srgbClr val="52A583"/>
              </a:buClr>
              <a:buNone/>
            </a:pPr>
            <a:r>
              <a:rPr lang="en-US" sz="2800" dirty="0">
                <a:latin typeface="Verdana" panose="020B0604030504040204" pitchFamily="34" charset="0"/>
                <a:ea typeface="Verdana" panose="020B0604030504040204" pitchFamily="34" charset="0"/>
                <a:cs typeface="Verdana" panose="020B0604030504040204" pitchFamily="34" charset="0"/>
              </a:rPr>
              <a:t>Trauma Informed Practice </a:t>
            </a:r>
            <a:endParaRPr lang="en-AU" sz="20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p:cNvPicPr/>
          <p:nvPr/>
        </p:nvPicPr>
        <p:blipFill rotWithShape="1">
          <a:blip r:embed="rId4" cstate="email">
            <a:extLst>
              <a:ext uri="{28A0092B-C50C-407E-A947-70E740481C1C}">
                <a14:useLocalDpi xmlns:a14="http://schemas.microsoft.com/office/drawing/2010/main"/>
              </a:ext>
            </a:extLst>
          </a:blip>
          <a:srcRect t="-1" b="-1113"/>
          <a:stretch/>
        </p:blipFill>
        <p:spPr bwMode="auto">
          <a:xfrm>
            <a:off x="7411497" y="78205"/>
            <a:ext cx="1657798" cy="1249787"/>
          </a:xfrm>
          <a:prstGeom prst="rect">
            <a:avLst/>
          </a:prstGeom>
          <a:ln>
            <a:noFill/>
          </a:ln>
          <a:extLst>
            <a:ext uri="{53640926-AAD7-44d8-BBD7-CCE9431645EC}">
              <a14:shadowObscured xmlns:a14="http://schemas.microsoft.com/office/drawing/2010/main" xmlns=""/>
            </a:ext>
          </a:extLst>
        </p:spPr>
      </p:pic>
      <p:sp>
        <p:nvSpPr>
          <p:cNvPr id="13" name="Rectangle 12"/>
          <p:cNvSpPr/>
          <p:nvPr/>
        </p:nvSpPr>
        <p:spPr>
          <a:xfrm>
            <a:off x="280440" y="1906631"/>
            <a:ext cx="8492368" cy="1785104"/>
          </a:xfrm>
          <a:prstGeom prst="rect">
            <a:avLst/>
          </a:prstGeom>
        </p:spPr>
        <p:txBody>
          <a:bodyPr wrap="square">
            <a:spAutoFit/>
          </a:bodyPr>
          <a:lstStyle/>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a:p>
            <a:pPr marL="342900" indent="-342900">
              <a:spcBef>
                <a:spcPts val="600"/>
              </a:spcBef>
              <a:spcAft>
                <a:spcPts val="600"/>
              </a:spcAft>
              <a:buFont typeface="Wingdings" panose="05000000000000000000" pitchFamily="2" charset="2"/>
              <a:buChar char="§"/>
            </a:pPr>
            <a:endParaRPr lang="en-AU" sz="20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096996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130715.KnowMore.Power Point. TEMPLATE" id="{CD9CB6BF-55F1-49BC-9D9A-C41B347B8ADD}" vid="{5E29D4CD-F518-4599-AEEB-E44AB28C34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130715.KnowMore.Power Point.TEMPLATE</Template>
  <TotalTime>10923</TotalTime>
  <Words>1433</Words>
  <Application>Microsoft Office PowerPoint</Application>
  <PresentationFormat>On-screen Show (4:3)</PresentationFormat>
  <Paragraphs>386</Paragraphs>
  <Slides>28</Slides>
  <Notes>27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ＭＳ 明朝</vt:lpstr>
      <vt:lpstr>Times New Roman</vt:lpstr>
      <vt:lpstr>Verdana</vt:lpstr>
      <vt:lpstr>Wingdings</vt:lpstr>
      <vt:lpstr>Office Theme</vt:lpstr>
      <vt:lpstr>  In case of emergency apply your own oxygen mask first before helping others:    Trauma informed practice and resilient lawyering </vt:lpstr>
      <vt:lpstr>Acknowledgement of Country</vt:lpstr>
      <vt:lpstr>Introductions</vt:lpstr>
      <vt:lpstr>Today’s Webinar</vt:lpstr>
      <vt:lpstr> Part 1</vt:lpstr>
      <vt:lpstr>About knowmore</vt:lpstr>
      <vt:lpstr>knowmore’s model</vt:lpstr>
      <vt:lpstr>Some data…</vt:lpstr>
      <vt:lpstr> Part 2</vt:lpstr>
      <vt:lpstr>What do we mean by Trauma-informed practice?</vt:lpstr>
      <vt:lpstr>What do we mean by Trauma-informed practice? (cont..)</vt:lpstr>
      <vt:lpstr>What do we mean by Trauma-informed practice? (cont..)</vt:lpstr>
      <vt:lpstr>WHY trauma informed practice? knowmore’s example</vt:lpstr>
      <vt:lpstr>HOW did/do we implement and sustain  trauma informed practice? knowmore’s example</vt:lpstr>
      <vt:lpstr>HOW did/do we implement and sustain  trauma informed practice? knowmore’s example cont…</vt:lpstr>
      <vt:lpstr>Integrated Reflective Practice</vt:lpstr>
      <vt:lpstr>Trauma informed practice and organisational culture</vt:lpstr>
      <vt:lpstr> Part 3</vt:lpstr>
      <vt:lpstr>Good news!  You’re not a psychopath!! Vicarious Trauma and Burnout </vt:lpstr>
      <vt:lpstr>Good news!  You’re not a psychopath!! Vicarious Trauma and Burnout  cont..</vt:lpstr>
      <vt:lpstr> Part 4</vt:lpstr>
      <vt:lpstr>Wellbeing: apply mask to self first before helping others</vt:lpstr>
      <vt:lpstr>The Resilient Lawyer:  The work of Robyn Bradey</vt:lpstr>
      <vt:lpstr>The Resilient Lawyer:  The work of Robyn Bradey cont…</vt:lpstr>
      <vt:lpstr> Self care planning – what does your wheel look like?</vt:lpstr>
      <vt:lpstr>Some final thoughts</vt:lpstr>
      <vt:lpstr>  </vt:lpstr>
      <vt:lpstr>Contact Us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Royal Commission into Institutional Responses to Child Sexual Abuse  and</dc:title>
  <dc:creator>Karen Mifsud</dc:creator>
  <cp:lastModifiedBy>Director</cp:lastModifiedBy>
  <cp:revision>454</cp:revision>
  <cp:lastPrinted>2016-11-30T23:13:43Z</cp:lastPrinted>
  <dcterms:created xsi:type="dcterms:W3CDTF">2013-07-19T05:18:50Z</dcterms:created>
  <dcterms:modified xsi:type="dcterms:W3CDTF">2016-12-01T06:00:02Z</dcterms:modified>
</cp:coreProperties>
</file>