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notesSlides/notesSlide2.xml" ContentType="application/vnd.openxmlformats-officedocument.presentationml.notesSlid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2"/>
  </p:notesMasterIdLst>
  <p:handoutMasterIdLst>
    <p:handoutMasterId r:id="rId23"/>
  </p:handoutMasterIdLst>
  <p:sldIdLst>
    <p:sldId id="282" r:id="rId2"/>
    <p:sldId id="307" r:id="rId3"/>
    <p:sldId id="362" r:id="rId4"/>
    <p:sldId id="363" r:id="rId5"/>
    <p:sldId id="257" r:id="rId6"/>
    <p:sldId id="361" r:id="rId7"/>
    <p:sldId id="336" r:id="rId8"/>
    <p:sldId id="308" r:id="rId9"/>
    <p:sldId id="364" r:id="rId10"/>
    <p:sldId id="356" r:id="rId11"/>
    <p:sldId id="312" r:id="rId12"/>
    <p:sldId id="338" r:id="rId13"/>
    <p:sldId id="314" r:id="rId14"/>
    <p:sldId id="341" r:id="rId15"/>
    <p:sldId id="319" r:id="rId16"/>
    <p:sldId id="339" r:id="rId17"/>
    <p:sldId id="320" r:id="rId18"/>
    <p:sldId id="365" r:id="rId19"/>
    <p:sldId id="366" r:id="rId20"/>
    <p:sldId id="281" r:id="rId21"/>
  </p:sldIdLst>
  <p:sldSz cx="9144000" cy="6858000" type="screen4x3"/>
  <p:notesSz cx="6731000" cy="985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76EC874-24EF-4B8A-B9DE-464A826C5B2F}">
          <p14:sldIdLst>
            <p14:sldId id="282"/>
            <p14:sldId id="307"/>
            <p14:sldId id="362"/>
            <p14:sldId id="363"/>
            <p14:sldId id="257"/>
            <p14:sldId id="361"/>
            <p14:sldId id="336"/>
            <p14:sldId id="308"/>
            <p14:sldId id="364"/>
            <p14:sldId id="356"/>
            <p14:sldId id="312"/>
            <p14:sldId id="338"/>
            <p14:sldId id="314"/>
            <p14:sldId id="341"/>
            <p14:sldId id="319"/>
            <p14:sldId id="339"/>
            <p14:sldId id="320"/>
            <p14:sldId id="365"/>
            <p14:sldId id="366"/>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798" autoAdjust="0"/>
  </p:normalViewPr>
  <p:slideViewPr>
    <p:cSldViewPr>
      <p:cViewPr varScale="1">
        <p:scale>
          <a:sx n="73" d="100"/>
          <a:sy n="73" d="100"/>
        </p:scale>
        <p:origin x="1512" y="54"/>
      </p:cViewPr>
      <p:guideLst>
        <p:guide orient="horz" pos="2160"/>
        <p:guide pos="2880"/>
      </p:guideLst>
    </p:cSldViewPr>
  </p:slideViewPr>
  <p:outlineViewPr>
    <p:cViewPr>
      <p:scale>
        <a:sx n="33" d="100"/>
        <a:sy n="33" d="100"/>
      </p:scale>
      <p:origin x="0" y="6605"/>
    </p:cViewPr>
  </p:outlineViewPr>
  <p:notesTextViewPr>
    <p:cViewPr>
      <p:scale>
        <a:sx n="1" d="1"/>
        <a:sy n="1" d="1"/>
      </p:scale>
      <p:origin x="0" y="0"/>
    </p:cViewPr>
  </p:notesTextViewPr>
  <p:sorterViewPr>
    <p:cViewPr>
      <p:scale>
        <a:sx n="100" d="100"/>
        <a:sy n="100" d="100"/>
      </p:scale>
      <p:origin x="0" y="120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6190" cy="493155"/>
          </a:xfrm>
          <a:prstGeom prst="rect">
            <a:avLst/>
          </a:prstGeom>
        </p:spPr>
        <p:txBody>
          <a:bodyPr vert="horz" lIns="90701" tIns="45350" rIns="90701" bIns="45350" rtlCol="0"/>
          <a:lstStyle>
            <a:lvl1pPr algn="l">
              <a:defRPr sz="1200"/>
            </a:lvl1pPr>
          </a:lstStyle>
          <a:p>
            <a:endParaRPr lang="en-AU"/>
          </a:p>
        </p:txBody>
      </p:sp>
      <p:sp>
        <p:nvSpPr>
          <p:cNvPr id="3" name="Date Placeholder 2"/>
          <p:cNvSpPr>
            <a:spLocks noGrp="1"/>
          </p:cNvSpPr>
          <p:nvPr>
            <p:ph type="dt" sz="quarter" idx="1"/>
          </p:nvPr>
        </p:nvSpPr>
        <p:spPr>
          <a:xfrm>
            <a:off x="3813238" y="0"/>
            <a:ext cx="2916189" cy="493155"/>
          </a:xfrm>
          <a:prstGeom prst="rect">
            <a:avLst/>
          </a:prstGeom>
        </p:spPr>
        <p:txBody>
          <a:bodyPr vert="horz" lIns="90701" tIns="45350" rIns="90701" bIns="45350" rtlCol="0"/>
          <a:lstStyle>
            <a:lvl1pPr algn="r">
              <a:defRPr sz="1200"/>
            </a:lvl1pPr>
          </a:lstStyle>
          <a:p>
            <a:fld id="{8B54ECAC-BD16-4F99-9C3B-F7ECEBA720F0}" type="datetimeFigureOut">
              <a:rPr lang="en-AU" smtClean="0"/>
              <a:t>30/01/2017</a:t>
            </a:fld>
            <a:endParaRPr lang="en-AU"/>
          </a:p>
        </p:txBody>
      </p:sp>
      <p:sp>
        <p:nvSpPr>
          <p:cNvPr id="4" name="Footer Placeholder 3"/>
          <p:cNvSpPr>
            <a:spLocks noGrp="1"/>
          </p:cNvSpPr>
          <p:nvPr>
            <p:ph type="ftr" sz="quarter" idx="2"/>
          </p:nvPr>
        </p:nvSpPr>
        <p:spPr>
          <a:xfrm>
            <a:off x="0" y="9360471"/>
            <a:ext cx="2916190" cy="493154"/>
          </a:xfrm>
          <a:prstGeom prst="rect">
            <a:avLst/>
          </a:prstGeom>
        </p:spPr>
        <p:txBody>
          <a:bodyPr vert="horz" lIns="90701" tIns="45350" rIns="90701" bIns="45350" rtlCol="0" anchor="b"/>
          <a:lstStyle>
            <a:lvl1pPr algn="l">
              <a:defRPr sz="1200"/>
            </a:lvl1pPr>
          </a:lstStyle>
          <a:p>
            <a:endParaRPr lang="en-AU"/>
          </a:p>
        </p:txBody>
      </p:sp>
      <p:sp>
        <p:nvSpPr>
          <p:cNvPr id="5" name="Slide Number Placeholder 4"/>
          <p:cNvSpPr>
            <a:spLocks noGrp="1"/>
          </p:cNvSpPr>
          <p:nvPr>
            <p:ph type="sldNum" sz="quarter" idx="3"/>
          </p:nvPr>
        </p:nvSpPr>
        <p:spPr>
          <a:xfrm>
            <a:off x="3813238" y="9360471"/>
            <a:ext cx="2916189" cy="493154"/>
          </a:xfrm>
          <a:prstGeom prst="rect">
            <a:avLst/>
          </a:prstGeom>
        </p:spPr>
        <p:txBody>
          <a:bodyPr vert="horz" lIns="90701" tIns="45350" rIns="90701" bIns="45350" rtlCol="0" anchor="b"/>
          <a:lstStyle>
            <a:lvl1pPr algn="r">
              <a:defRPr sz="1200"/>
            </a:lvl1pPr>
          </a:lstStyle>
          <a:p>
            <a:fld id="{B700ABAD-A68E-45A3-A417-A2D40FE67916}" type="slidenum">
              <a:rPr lang="en-AU" smtClean="0"/>
              <a:t>‹#›</a:t>
            </a:fld>
            <a:endParaRPr lang="en-AU"/>
          </a:p>
        </p:txBody>
      </p:sp>
    </p:spTree>
    <p:extLst>
      <p:ext uri="{BB962C8B-B14F-4D97-AF65-F5344CB8AC3E}">
        <p14:creationId xmlns:p14="http://schemas.microsoft.com/office/powerpoint/2010/main" val="2361874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6190" cy="493155"/>
          </a:xfrm>
          <a:prstGeom prst="rect">
            <a:avLst/>
          </a:prstGeom>
        </p:spPr>
        <p:txBody>
          <a:bodyPr vert="horz" lIns="90701" tIns="45350" rIns="90701" bIns="45350" rtlCol="0"/>
          <a:lstStyle>
            <a:lvl1pPr algn="l">
              <a:defRPr sz="1200"/>
            </a:lvl1pPr>
          </a:lstStyle>
          <a:p>
            <a:endParaRPr lang="en-AU"/>
          </a:p>
        </p:txBody>
      </p:sp>
      <p:sp>
        <p:nvSpPr>
          <p:cNvPr id="3" name="Date Placeholder 2"/>
          <p:cNvSpPr>
            <a:spLocks noGrp="1"/>
          </p:cNvSpPr>
          <p:nvPr>
            <p:ph type="dt" idx="1"/>
          </p:nvPr>
        </p:nvSpPr>
        <p:spPr>
          <a:xfrm>
            <a:off x="3813238" y="0"/>
            <a:ext cx="2916189" cy="493155"/>
          </a:xfrm>
          <a:prstGeom prst="rect">
            <a:avLst/>
          </a:prstGeom>
        </p:spPr>
        <p:txBody>
          <a:bodyPr vert="horz" lIns="90701" tIns="45350" rIns="90701" bIns="45350" rtlCol="0"/>
          <a:lstStyle>
            <a:lvl1pPr algn="r">
              <a:defRPr sz="1200"/>
            </a:lvl1pPr>
          </a:lstStyle>
          <a:p>
            <a:fld id="{CA2D17E7-5EB8-4506-B6A7-AED958615CC0}" type="datetimeFigureOut">
              <a:rPr lang="en-AU" smtClean="0"/>
              <a:t>30/01/2017</a:t>
            </a:fld>
            <a:endParaRPr lang="en-AU"/>
          </a:p>
        </p:txBody>
      </p:sp>
      <p:sp>
        <p:nvSpPr>
          <p:cNvPr id="4" name="Slide Image Placeholder 3"/>
          <p:cNvSpPr>
            <a:spLocks noGrp="1" noRot="1" noChangeAspect="1"/>
          </p:cNvSpPr>
          <p:nvPr>
            <p:ph type="sldImg" idx="2"/>
          </p:nvPr>
        </p:nvSpPr>
        <p:spPr>
          <a:xfrm>
            <a:off x="903288" y="739775"/>
            <a:ext cx="4924425" cy="3694113"/>
          </a:xfrm>
          <a:prstGeom prst="rect">
            <a:avLst/>
          </a:prstGeom>
          <a:noFill/>
          <a:ln w="12700">
            <a:solidFill>
              <a:prstClr val="black"/>
            </a:solidFill>
          </a:ln>
        </p:spPr>
        <p:txBody>
          <a:bodyPr vert="horz" lIns="90701" tIns="45350" rIns="90701" bIns="45350" rtlCol="0" anchor="ctr"/>
          <a:lstStyle/>
          <a:p>
            <a:endParaRPr lang="en-AU"/>
          </a:p>
        </p:txBody>
      </p:sp>
      <p:sp>
        <p:nvSpPr>
          <p:cNvPr id="5" name="Notes Placeholder 4"/>
          <p:cNvSpPr>
            <a:spLocks noGrp="1"/>
          </p:cNvSpPr>
          <p:nvPr>
            <p:ph type="body" sz="quarter" idx="3"/>
          </p:nvPr>
        </p:nvSpPr>
        <p:spPr>
          <a:xfrm>
            <a:off x="673572" y="4681024"/>
            <a:ext cx="5383856" cy="4435233"/>
          </a:xfrm>
          <a:prstGeom prst="rect">
            <a:avLst/>
          </a:prstGeom>
        </p:spPr>
        <p:txBody>
          <a:bodyPr vert="horz" lIns="90701" tIns="45350" rIns="90701" bIns="4535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360471"/>
            <a:ext cx="2916190" cy="493154"/>
          </a:xfrm>
          <a:prstGeom prst="rect">
            <a:avLst/>
          </a:prstGeom>
        </p:spPr>
        <p:txBody>
          <a:bodyPr vert="horz" lIns="90701" tIns="45350" rIns="90701" bIns="45350" rtlCol="0" anchor="b"/>
          <a:lstStyle>
            <a:lvl1pPr algn="l">
              <a:defRPr sz="1200"/>
            </a:lvl1pPr>
          </a:lstStyle>
          <a:p>
            <a:endParaRPr lang="en-AU"/>
          </a:p>
        </p:txBody>
      </p:sp>
      <p:sp>
        <p:nvSpPr>
          <p:cNvPr id="7" name="Slide Number Placeholder 6"/>
          <p:cNvSpPr>
            <a:spLocks noGrp="1"/>
          </p:cNvSpPr>
          <p:nvPr>
            <p:ph type="sldNum" sz="quarter" idx="5"/>
          </p:nvPr>
        </p:nvSpPr>
        <p:spPr>
          <a:xfrm>
            <a:off x="3813238" y="9360471"/>
            <a:ext cx="2916189" cy="493154"/>
          </a:xfrm>
          <a:prstGeom prst="rect">
            <a:avLst/>
          </a:prstGeom>
        </p:spPr>
        <p:txBody>
          <a:bodyPr vert="horz" lIns="90701" tIns="45350" rIns="90701" bIns="45350" rtlCol="0" anchor="b"/>
          <a:lstStyle>
            <a:lvl1pPr algn="r">
              <a:defRPr sz="1200"/>
            </a:lvl1pPr>
          </a:lstStyle>
          <a:p>
            <a:fld id="{0DE35D3E-4869-4E46-BE17-1EF0EA52A4BB}" type="slidenum">
              <a:rPr lang="en-AU" smtClean="0"/>
              <a:t>‹#›</a:t>
            </a:fld>
            <a:endParaRPr lang="en-AU"/>
          </a:p>
        </p:txBody>
      </p:sp>
    </p:spTree>
    <p:extLst>
      <p:ext uri="{BB962C8B-B14F-4D97-AF65-F5344CB8AC3E}">
        <p14:creationId xmlns:p14="http://schemas.microsoft.com/office/powerpoint/2010/main" val="83084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2006 Family Law Amendment (Shared Parental Responsibility)</a:t>
            </a:r>
            <a:r>
              <a:rPr lang="en-AU" baseline="0" dirty="0" smtClean="0"/>
              <a:t> Act </a:t>
            </a:r>
            <a:endParaRPr lang="en-AU" dirty="0"/>
          </a:p>
        </p:txBody>
      </p:sp>
      <p:sp>
        <p:nvSpPr>
          <p:cNvPr id="4" name="Slide Number Placeholder 3"/>
          <p:cNvSpPr>
            <a:spLocks noGrp="1"/>
          </p:cNvSpPr>
          <p:nvPr>
            <p:ph type="sldNum" sz="quarter" idx="10"/>
          </p:nvPr>
        </p:nvSpPr>
        <p:spPr/>
        <p:txBody>
          <a:bodyPr/>
          <a:lstStyle/>
          <a:p>
            <a:fld id="{0DE35D3E-4869-4E46-BE17-1EF0EA52A4BB}" type="slidenum">
              <a:rPr lang="en-AU" smtClean="0"/>
              <a:t>14</a:t>
            </a:fld>
            <a:endParaRPr lang="en-AU"/>
          </a:p>
        </p:txBody>
      </p:sp>
    </p:spTree>
    <p:extLst>
      <p:ext uri="{BB962C8B-B14F-4D97-AF65-F5344CB8AC3E}">
        <p14:creationId xmlns:p14="http://schemas.microsoft.com/office/powerpoint/2010/main" val="353754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0DE35D3E-4869-4E46-BE17-1EF0EA52A4BB}" type="slidenum">
              <a:rPr lang="en-AU" smtClean="0"/>
              <a:t>16</a:t>
            </a:fld>
            <a:endParaRPr lang="en-AU"/>
          </a:p>
        </p:txBody>
      </p:sp>
    </p:spTree>
    <p:extLst>
      <p:ext uri="{BB962C8B-B14F-4D97-AF65-F5344CB8AC3E}">
        <p14:creationId xmlns:p14="http://schemas.microsoft.com/office/powerpoint/2010/main" val="25976717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6D3559F-924C-40D4-93EF-E0E1F834BC2C}" type="datetimeFigureOut">
              <a:rPr lang="en-AU" smtClean="0"/>
              <a:t>30/01/2017</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DCC93C6-CE68-4F7F-8288-FFF095E4A394}" type="slidenum">
              <a:rPr lang="en-AU" smtClean="0"/>
              <a:t>‹#›</a:t>
            </a:fld>
            <a:endParaRPr lang="en-AU"/>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3559F-924C-40D4-93EF-E0E1F834BC2C}" type="datetimeFigureOut">
              <a:rPr lang="en-AU" smtClean="0"/>
              <a:t>30/01/2017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CC93C6-CE68-4F7F-8288-FFF095E4A394}" type="slidenum">
              <a:rPr lang="en-AU" smtClean="0"/>
              <a:t>‹#›</a:t>
            </a:fld>
            <a:endParaRPr lang="en-AU"/>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3559F-924C-40D4-93EF-E0E1F834BC2C}" type="datetimeFigureOut">
              <a:rPr lang="en-AU" smtClean="0"/>
              <a:t>30/01/2017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CC93C6-CE68-4F7F-8288-FFF095E4A394}" type="slidenum">
              <a:rPr lang="en-AU" smtClean="0"/>
              <a:t>‹#›</a:t>
            </a:fld>
            <a:endParaRPr lang="en-AU"/>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D3559F-924C-40D4-93EF-E0E1F834BC2C}" type="datetimeFigureOut">
              <a:rPr lang="en-AU" smtClean="0"/>
              <a:t>30/01/2017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CC93C6-CE68-4F7F-8288-FFF095E4A394}" type="slidenum">
              <a:rPr lang="en-AU" smtClean="0"/>
              <a:t>‹#›</a:t>
            </a:fld>
            <a:endParaRPr lang="en-AU"/>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D3559F-924C-40D4-93EF-E0E1F834BC2C}" type="datetimeFigureOut">
              <a:rPr lang="en-AU" smtClean="0"/>
              <a:t>30/01/2017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DCC93C6-CE68-4F7F-8288-FFF095E4A394}"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D3559F-924C-40D4-93EF-E0E1F834BC2C}" type="datetimeFigureOut">
              <a:rPr lang="en-AU" smtClean="0"/>
              <a:t>30/01/2017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DCC93C6-CE68-4F7F-8288-FFF095E4A394}" type="slidenum">
              <a:rPr lang="en-AU" smtClean="0"/>
              <a:t>‹#›</a:t>
            </a:fld>
            <a:endParaRPr lang="en-AU"/>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6D3559F-924C-40D4-93EF-E0E1F834BC2C}" type="datetimeFigureOut">
              <a:rPr lang="en-AU" smtClean="0"/>
              <a:t>30/01/2017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DCC93C6-CE68-4F7F-8288-FFF095E4A394}"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D3559F-924C-40D4-93EF-E0E1F834BC2C}" type="datetimeFigureOut">
              <a:rPr lang="en-AU" smtClean="0"/>
              <a:t>30/01/2017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DCC93C6-CE68-4F7F-8288-FFF095E4A394}" type="slidenum">
              <a:rPr lang="en-AU" smtClean="0"/>
              <a:t>‹#›</a:t>
            </a:fld>
            <a:endParaRPr lang="en-AU"/>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3559F-924C-40D4-93EF-E0E1F834BC2C}" type="datetimeFigureOut">
              <a:rPr lang="en-AU" smtClean="0"/>
              <a:t>30/01/2017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DCC93C6-CE68-4F7F-8288-FFF095E4A394}" type="slidenum">
              <a:rPr lang="en-AU" smtClean="0"/>
              <a:t>‹#›</a:t>
            </a:fld>
            <a:endParaRPr lang="en-AU"/>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B6D3559F-924C-40D4-93EF-E0E1F834BC2C}" type="datetimeFigureOut">
              <a:rPr lang="en-AU" smtClean="0"/>
              <a:t>30/01/2017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DCC93C6-CE68-4F7F-8288-FFF095E4A394}"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6D3559F-924C-40D4-93EF-E0E1F834BC2C}" type="datetimeFigureOut">
              <a:rPr lang="en-AU" smtClean="0"/>
              <a:t>30/01/2017</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DCC93C6-CE68-4F7F-8288-FFF095E4A394}"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6D3559F-924C-40D4-93EF-E0E1F834BC2C}" type="datetimeFigureOut">
              <a:rPr lang="en-AU" smtClean="0"/>
              <a:t>30/01/2017</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DCC93C6-CE68-4F7F-8288-FFF095E4A394}"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au/url?sa=i&amp;source=images&amp;cd=&amp;cad=rja&amp;docid=HQXxNlLX09BsNM&amp;tbnid=EEP3eiZj7scunM:&amp;ved=0CAUQjRw&amp;url=http://www.researchaboutsocialmedia.com/&amp;ei=4bu_UfiXDKOkigLOoICIAQ&amp;psig=AFQjCNFvMO3GeSRFO5cMJEnXJyq3-Ue0PQ&amp;ust=1371606347062574"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5.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188640"/>
            <a:ext cx="8784976" cy="1080120"/>
          </a:xfrm>
          <a:prstGeom prst="rect">
            <a:avLst/>
          </a:prstGeom>
          <a:noFill/>
          <a:ln>
            <a:noFill/>
          </a:ln>
        </p:spPr>
      </p:pic>
      <p:sp>
        <p:nvSpPr>
          <p:cNvPr id="4" name="AutoShape 2" descr="data:image/jpeg;base64,/9j/4AAQSkZJRgABAQAAAQABAAD/2wCEAAkGBhQSERUUEhMWFRUWFxUYGBYYFxkYFxcXFxQVGBQYFRgaHCYfGRkjHBYUIC8gIycpLCwsFR4xNTAqNSYrLCkBCQoKDgwOGg8PGikkHyQpKSwqLCwsLCkpLCwsLC4tLCksLCkqLCksLCwpLCwpKSksKSwsKSksKSwsLCwsLCwpKf/AABEIAMIBAwMBIgACEQEDEQH/xAAcAAABBQEBAQAAAAAAAAAAAAAAAgMEBQYHAQj/xABHEAACAQIDBAYGBwUGBgMBAAABAhEAAwQSIQUGMUETIlFhcZEHMlKBodEUQlOSscHSFSNicuEkQ4Ky8PEWM0RUotM0Y5MX/8QAGgEBAAMBAQEAAAAAAAAAAAAAAAECAwQFBv/EADERAAIBAwIEBAQGAwEAAAAAAAABAgMREgQhEzFBUQUiYZEygcHwFBUjUrHRcaHxQv/aAAwDAQACEQMRAD8A7jRRRQBRRRQBRRRQBRRRQBRRRQBRRRQBRRRQBRRRQBRRRQBRRRQBRRRQBRRRQBRRRQBRRRQBRRRQBRRRQBRRRQBRSLlwASTAqANqZj1Bp2nn7qlJshySLKioiYpj2fGnRePdSxI9RTYc0rNUAVRSCxpJc91AO0Ux0x7q86c91CLkiimBeNe9LU2Fx6imhdr3pKgkcopvpKM9AOUU10hpJvHuoRcfoqP9IPdR9IPdU2BIoqP9IPdXn0k91LC5JoqIcWe6j6Ye6lmLkuiof0zwpLY8jspZi5Ooqkx23GRSQF98/Osji/STiFJAWz71f9ddFLS1KvwnPV1VOl8R0miuVf8A9UxXsWPu3P8A2UH0p4r7Ox925/7K6fyyv6e5yvxTTrq/Y6rRXK7XpWxOYZrVkjmAHU+4ljHlW63d3qtYxSbZhx6yN6w7+8d9YVtHVoq8lsb0dbRrPGL3LqiiiuQ7Ch2xiMzZQdFOo7T/AErzD3FURPwNR3MmTRWuW2JlissicMao5/A06u0F7fgaq69Q6jxH41Fi1y4G0k7T5GlftNO0+RqrRD0jSV/5h0zLwzaCJ7OVNq5yXCGCnpYk5RC9KwIGbThVbIm5cftO32nyNeHaVvtP3TVVZJOeGzsEaPVIBjq8BFJusQEDHMzNPKcgHWJK6cYipsiLstDtG32n7ppB2lb7T901W31Y5iHlJEBcsKNIDCJDcdaaarRimVci1/alvtP3T8qDtW37R+6ap2FNXH7P9eHzq+CK5svf2tb9o/dNB2xb9o/db5VksZaurqjacwOXnxqBa26y6OJ+BHvqVTiVdSRuv21b9o/db5V6Nt2vaP3W+VZfD4xbglTw4jgR7qdBq3CiV4sjR/tu17R+63ypLbbte0fuN8qzub8z5VV4reKwonpA2sQvWPj4VZUYh1pGyO27PtH7jfKvP27Z9o/cb5Vl1vBgCDMgHz4UMatwI+pR1pGnO37PtH7jfKkNt+z7R+43yrME0hjVlp4epV6iXoaW5t+z7R+43yplt4rXtH7rfKs3ceqvGYmDW0NJGT6mM9XKK6Gru72WgfWP3W+VN3d77UesfumsQl6bifzp/nFXLbEufT2J6LJ9LJjpbfqfSJAyZp9XTLE8q3npaULZdmc8dXVmrx7pe4ra29SuIB+BrK4jFAnjVnjB/Z8WQBIxiKD2DNidB2DQeVSdpC41svhGQ4UW1DW1VC9s5R0hvqQXLZpOfWJ5V1UpQp2UVzfV2XJP6nNVhOo25P2/y19DNdJS+lFM15XpWPLauPi4Km4HbDWLi3LRhlMjv7Qe41VivTVJRUtmTHyu6PoDZG1lv2Ld1SAHUGJ4HmPcZHur2uKYDeS5athFYgCfixP50V4EvCp5PF7H0EfFY2V1udSM9lea9hobEU39Lrz1TPTc0KNLtgyDB49hqK2L1irXCeqKmVPFXIjPJ2I1mwcxbozrcZvV1gtI99ei2cpDW7nWuZ4CgkRcLCZIHMVcI9PI1YXNrFEVOVwLb6oygFQJLCORIj3150JCqoRtGB0XQArDD36GtEGomlxYzd4NDBLdyWXLLKAADxJgkk9lJNlvZbyPyrQ3XA1JjxqM7k6D48B3t3/w+dSp2IcblG1tuSt4ZT5nupIsN7LT/Kezw4VoUWJ48jPMntNN4kuEudGJeBkkwM3DXw404o4ZnrggwdD2HjUXGbJ6QEFGnQghTPPu1FOvuldeS2SSQTLMSTrMEcB3d1W+ysHcw9orfuoRPVYnLA9klqu6luRmoX5nPto7LvYc5wrZRBzAHqzwnsGhqDiN92C6vbHfCz8TFdUsYu3cZ+jupchVVgrBo6xIzRyOtc+9I+5eCW02JLfRycw6olXfIxRcsHiRGnbyqq1D7FuAu5mV3me6bo6aR0F8lekEaJxgGBVQmOVjAuJrp6w09wNZLZOAS+1zNK5MPfuwp0zW7ZZRqOBPEVAw7w08OOsdxir8d9ivBXc7p+8/dtbRrtrogAycCfa8hU3BPcMzbuKNNGUnl4VZbGbJhsOZVZs2SVBOma2OGnPvqzD68iB4TqO7jUrUvsPw67lHlb2G8Qp+VepaZuCsfAE/lV6Dw48Dw0+HCm3tTqC2bQgiQR3HkfA1datroUelXcor+Fb2G+63yrP4+ZiD5Vs720XGjDMO0aHy51msbg2ck22Dn2D1X9yn1vdXoaXVQb8zSPO1mmmo+RNlCtyGUwdGU+TAmPKnTjl+mHEZDlOJN6IGfKb2eOMZo76RfQgwwIPYQQfjTGWvYwjLf0t7nh8aUfLbqn7ErEY4G1fUK03cQt1ZAgKDeMNrx/eLwkcdadw2OsWGNy0L7v0boquqKoNxCrZ3ViSomQANYE1BA0ptlqvBi04726/x9Cy1Ur5WV/t/UjhYAHZXhFPRXkV03MMhoClZT2U6qU5FRcq5kbJ3UVJooRmdIxOIgVBtYumLmOBB1qBYYs0ZiuhMgA8PHT314Kp4QlKXQ+hnW4lWMYPnsXgv/vBV9axmlZPFqLdq3czsWLFdQoniZ04dlTMJjSRXO8a1NTidMJSo1XCfPmauziqmJiKzWFvljCgn/XPsq1tgjiT/AIQT8YrjnFLmd8JZci16cU2+K93j8uXvqA16OJy/zAA+8k1DvbXsr6122viVn4A1g2bJdyfimZlORlD/AFWbXX51A3TZxburdBzreMzqTKgzPOao9s7/ANm0CLLrcc82YLbX+aQCx7hT3o+21cxC4lrt4XGD2zoZCgqdBpAFVfK5K52LrezaFyxhL92yQLiW8wJEjRhOngTWS3K3oxeKfELcuklbassKBB6QAxHca1u9VrPgsSvbYvf5Z/Kue+ih/wC13R7WHb4OhrSFsGzGbeaRuLuGutM3LnL68a6d9Z3fLB/2PEggkq1htTI0uQY9zmto68fCs9vZaBw+LEDWwWGvNWRvyq8WRJGe9EbxexK9tpD91yPzqo9LGBujF9I8m24UW9TlGVYdQORnX31N9FGIH011kdaw/PsKmttvlsW3icJcD8batcRuasgnTxiIrKttM0pbwPm3YeGcvfFu50ZGHxDN1Q2ZBbOdNeGYaTyqPsbZpv3Mo4AST3T+dTsLjlsXrxef3mHv21gT1rtshJ14SeNWvoze30lxG9a5lCaaErJYE8jH4VSbtHY0itzoWH3vvBQvQrlVQoAJjKiwB5CpKb3n62HpkYMQYjgfjp+dIfC6HSsE5dzR2Jzb5JzsngD6wnyn8q9ub2IYlLyxzgtPvisZvFhx07aDRUHD+H+tXxwoBjTTKPJRXZGjJ9TllWS6Fmd7rf2t1RxgqT5mdRTd/eWzdBVr6kd6ajXlzHuNUO2LMWXgngvAnmwqs2RhM63cxLRkAkzxJJqsqcormWjUjJmxuYu24AW9baOAeSPPiNPHwNMtsZXjJo3MZgdf4ebe8LVNh9kIT1iqLEs7eqo0Et3ajzrYbOwdlbaiy6EcSc6szHkSSZJ8OVKWpq0n5XYitp6VZedXM5e2Sw4Q3cNG4xwPPwqA9uDBBB7DxrdPgyQVzEiO0N5GSY59tQMZsktx1UcJUtAJ0hlGcH3wOdezR8VfKovmjxa/g650n8mY9lpKrVxtbYb2wGRWddZAElfwnw0PcaqVPj7wQfeDqDXsUtTTqryO54lfTVaHxxt/AuK8p7JImm2FbXRytNCa8oLUVIsXQap2yY6ZJAIlhqJ4qeVVaPWg2JsW65W5BVQZEiM0dnd315+rtGlJN80zv0WU68cVezT/ANj+9xH0ewBpF8xy/uydPOvNm7KuP9UgacflyrRW8OAoDqGglgzLAUkRK666aTScbtO3aU3LtxUQdsRPYADqe4Ca+doah06WCW59VW0qqVuI3yKLbmzMclv+y4hREk22GTQayHBEmO0VzG/vRinE/SH17NPxNXW+XpaYhlwa9EpkG6wHSEc8oiEnvJNTML6PbTqh+kuQQDAQA9ZQdZJ4TXPPbeXU6Ybq0TD3cVeY63XJ7M3Hy4VDxFrQliTxOpYmK1+3NgYTApnxF+4zGQltAoe4R2cco/iNYjam3OkAi2li3rlVZe4/e7sZPwHdVU0+RZprmSMMEyhgAfdXU/Q7e62KXTVLTQO5iPzrjmEFyBlWF/jb8hXT/Qzcb6ZcVolsOeB0JW4p5iedaOnK17GaqRva+51vF2g6FDMOroY4wyEaTpNZ3djcW3g7ouK95myMkObYBEazl1B0rUGyRBMCDOumkGfxpm9j7KQXv2lieNxRyI7aopNKyLuKbuxfRn2U97MfwUUh8PPrLbIPVIyEypMEGW4a9lQb292CT1sXa8A2b/LNQb/pDwA06V2/ktXD8coFRkybIt7ez1tEMgRYIHVtImhYAiQJ505irIdHQ8GV1PgVINZXFelbBgaWr7/4FUce9u6qzFemVQepgnaNTmuKPgAaqyUcnwaD6RiNBH0LFRI4RaaOPMdtG4mDvvcU4a3nuI4ucRAClfWnly75pFwLjMVibly2Fmxir6qrGEYIXTXSQp5VpPRvvHaweGbPadnd5kIPUjQSNWE61eUrIiKuzsL37RMnCNBzDREMmRpodaYuJhSDOGddDwttxj+E1lE9JmGA1Rlni0MD3ciKft+kTBEwbjgeOpJHEkwP96xVjRjm1d2cLeutcFy9bzFer0JKiAAY1mDHOpt7ZeHLEjEFJJIDWXECOE1D/wCNsIwMYgT2Hh8DTw3gwzRF+0QDIBkceUz21uqslyZk6cXzI20d27dy06pi7GYm3GYlNAZbNI8q93f3EPR3Q1+2WLoVNthcEAEdYCCKsF2lYy6PbYdz66jWc3Hsry0tlzCKpMdtoge86+FJVJSVmQqcVyJ42KmGskDVmHWcrObrpAjkvHSq7F7Mt3RqEHMEacpIII04U5bw8HMmZeUxOnZEwRNekmIzR/MjKe/hp5VmalJidhAz0fLkGiZ9nWCKj3tnlSeq44ay4nTWGBg1fXH4kEARMknTWNDwI8jVeZVgRm15hlcQecT48KslFPkVd31MhtrbDYZ1Xpbozm5l64y9XLEltYk8tabw7u3Xcli2pJ1n+lafaGz7NwZLiKYJLZlDTmGsLMjtMcao23Uyf/GuXLcwAjKChPEkBj6sdhmu/Q6iGnbyjzPM8Q0s9TFKL5dxOc0kmmXN62SL1rQR17fXXU814jlprS7N5XEqQfx944ivo6OopVfgf9ny1bS1qL/Ui/p7gRRSor2ug5y4wG8ez8Ow6e4XuD6uQ5V9xiT3mrB/SzhSfUuOeHqjyGnCsbjNk3GzfvW1EEEkjThxqJZwYBGnAj4V8traVZSyqO9/vkfXeHV6DhjRVrczdXvS5Ii1g3I4CYFZfa+9DYi4LlzCK7D1elvMVUH2UJygVXXMM3TECSMzdpEEHvim8LsC840tNoB9XjB4CAdayjQ65HTKu/2jeL2gzLlGGwSAifUzHxmuk4HajG0gFi446NNQMqkhRwAnTTnXOL2ybggEBSq5SCYIIYkSI7CK3+E2yLGBS85GiBVWfXcFgoB4jvPZXNqaaik077m+nqSk3dWOe+kDA3P2gxulmLW7TrmAEKy+qANIBB4VVDZkXWZtdYURMLGlO7c25iL95PpFwuVkLKxlViGyjQHL2TVgCrH606doGg7atQtHeRFa8laJECHv8u+pODdw0IzqxBXqMVYyeAywfdSXS2VkoxEE6kjQannS7N8IUuIo0dSpBnWRB866pV000ccNO1JO5a4TYF65IAuNcBIKMWzgCNTmOgnT3VKt7p39ZS2hHtXLa/nWi3D2U6pcuuzBrrtKtIJgyW14S01S79bPVMXIUDpLaXDGozGVeO6VmvPgs5OJ6U3hHI8O75X/AJmIw6nsFwv+Arz9mWV1fGqO5LbN5zVr/wAMNdw6XLWRM9myS5aI0AcgRpw40x+wMmFYlrTjKoDa8x2ye/nVsXlYpntexWXLOCSQ93FOQSCFthYIOo151qtlbpWEIurmZh1lzspiRxIA4wayu+g/tt8+1kb71pT+NdB2QxazaPCbNvUAeyOJqK0cEmnzLUZZNpnH979yjZxTKt2FOGvYhY1MIGJtnUaGIns5GpWycPmwdpkU6xbIAObMB3Dn2d9We/8AFvGm47CL2Cv2U4klirIi8OZPhV76O9itbwF9mDL0hZkM6MFtwCOYhhx7qzl8KNF8TMZewhGjKwj2lPLjyqN9HGkT7hWybAt9Z3Y85cn86ZuYHx86hX7BmPfDA8VJH8tNfQB7EeKmta+z/H40y2A8fOps+xGxlHwgH9JHmKWLHYzz3E6eRrRtgz2motzAj2V8o/CnyHzKpcReX1b10f4z8NaebbGLBEYm7HZMnyNTLVm2vrWsw7nZT50jaKWBaLWxfFyRkUlXUwevJADaSI8am6G5GberFoMwxBOvNRPv0FeJv7iwP+YPfb/rVxt/dcLhLN9WgtkQoUyn1T1m6xIJjhp7qoF2b2k+Q/Oq5dmWSJVv0gYkex90ilN6QrzHrojc4kxp/DEVCubNHJiD3iR5iot/ZxAmJHapnzqVINIvR6R2OjYdDpwEaeA4Cl2957N/q/RSr8ekDAExpqRx41lsMmp0FaXB7ORUtXAWzvnlSICqCuUjtnjXVpVlWjF9zk1csKMpLsT0xGg9Y+OWfwrypIUV5X1qoLu/d/2fFPUb/CvZf0WVbLY+7uFawlz6OhZkBJOZutGp1aOPdWNre7q3M2FTuzL5ExXmeLr9KL9T0/A5fqyXp9TJ7d29fsbT6JLuWz0tg5FS2BkfIWWQkkania0eMs4pQ04m4Aubgcugc9ndpWM9Ixy7QDf/AF4ZvL/at9te4GFxfVnMM0AkDiSAeMA147aSTPoN22cm3o2e1+5mQhj1gczCSS0iZPHxirXd3d3prVk4l5S1It2R6ubMS/SETrw07qo8Ps17t+6nTtcWHFkswCtBm3IC+Pvq+3I2qFRrDvluLceVJYmNATmA1Eg+Vck51Gt2vka0YrLr8zN782cu0rgywClsgRH1APyqDZvaqPf56Veb+4UHHJBAm0gPrH2tRPLXWoGL2YtkqDds3DkDZlbRTMZTmiDWlOokt2Kiuysvv17I7VuL/mFN4d5wg/hY/Ag1Y2Cqgy9sdZiOupiT74pOLvW2QqLqa9gcxp3L+FXdSFuZTk7nXcO+ZUcnTKp7ySBy9/Ost6Q1/e4c6a2GGmnq32j4NUnA74WEw9rPcY5UCsYOkCOESOHA61XbY37w7ZGe1YvLqLbOGzKranN1oGuutcdKvGEr7v5HVVjnCxqdk4m9+zcOcMiPcFsDLcOVYS64JntEDQ1QYPaF9kv2Dh0si0xzKrqbiFjnLdHGZgS+hGkVntq+kS5csjD4e0tu2CGi2vVKh8zLJk5SYJ1EzUHDb530vXr9o9HdcLmIJdTbAgKwJ6uoGmkVd1Lu6TM4wurGh3pwr3MQrLbc57GGM5GieiAMmNOHOtfuri/7JazGCLY0OhUAkdlYfCbcu3Lf77EYl2aRpcdR1yJBAHWQcRqKlvvAVcqpmCECzJnTVtIiqVNTmkrci9OmoLPff/ppd6sAcRhmKJnuBcQqAAFiHwzaAzyImtls+yq5EUAKq6LpAGXhHnWMw2OF9h0bKeilx0b5XZ7anMpB8TI4ETWv2NiEa44tsGVBGYGZ4T4+NQpXSNZRxbuSnwFs8baH/Avypp9jWTxtJ90VOomtEUKp928Of7lPdI/A0w26WGP935O3zNXZoirXIM3d3Hw55OPB/mKqsZ6O1P8Ay7pHc6z8VI/CtwVpp0qLsWRxzbuxGw9zI5VjAMqZ0J0nsPdU3dPYtu5Fy4CTaYMmsLJn1h3aH3VK33sAYq5HMIx/mIM+7hU7dC2BZYnmw5D2eenfST8oityLv2s27QzTLknUngvf41imtVvN7bZYWhHq5+zuHLlWRv4furOLLyKxhSLa6+41Je1TeWA57FNaFCp2Ps43ry2wQOkdVnsnnW725sZLd6zYw6EKqM0TmMs3EmT7NZfcq2TjbOmgcGBx0U8Kud+cMXxSstxwFsrmysywSzHUgjhNXo1lRqqb6GWopcWk4dye2x7gMZT5Gisd00adJc//AEufqor1/wA69Dwvyan+4193EKolmCjvP4Vqt0dt2lsauoXOxzExPAaT4GuOKud87sztJiY0AIgfHsqVdvNOukTpGgH+uNcWs8RnqFjZJHVo9BDTSzu3L/R1vaW2cFcINwJcIULLWLbnQmBmcExrVTtb0mG2f3RLAadZkE6REKBGnPWuatcYmBz4aR/ofMU7Y0M8NPMiBxA1NeXeo+cj1GzS7O3hxRjo8OQZYqQvODJzGFPnVbtPZeKAL2UyXXLM5BA0YyxLloAkjSrLZ+Ltm1AurrxzZyQeJGi8ePdU29YRzBGmUgsVnLIj6wgag61zuq4uxVzfU51i8LiFYlxL8Gl1YzJmDm/pUO3iVbqkqOIgjQa6E66e6ug7Q3MstLdZ0X6wtESIBGQhMrEyeY4CsPtbZeHtOpVi1ouRGXrZdDJ1AkT6sgmONdNOcKm3UhWfIVdt21tkjEWSQx6qkjq8wAV1PvquO0EE+swnnp+HyqZatYQ5pdeJUCCsiAQ8gQuukdxpeydmpdcW0RCzf3huCFjmQdAOA1Na2jFNyL4BgsUWE5SgEnNM8TrOYc9KmYPPeOVAEUcDcUgOQDpwIPl76jYy+wPQ5AIIVmXraz28BrWl2Jg2Vmd7aNIMFoZYn6hOkgGuatNRWVg/QqMPtNCxPQF0ygNIIhgTJUKBB0EnlUvauCAUNZ6N0dBwmVQ9ZRcE6k6ajvqVY2atsPlusht5yLTCdNSXtkQw4ieIPOYpN7eJ+i6G+tt8iDJcCwCBmkk/V4xA46aCscryvT+/v0CfRlXh9p5Cpc5hOoWJESAACdANO3hS/pBdS3S5JnrD63Hq8ae2faQsmUA5uGh0ck6DhI176tMPhw5No2nkEtGRmzMphgInSJ00rpsludWTccUjP4K3ctPdkvczYbEA5SOqGtauZPqrzjXsBq03Z36xWDZhacOpGq3BmE92sg+Bq/wu54Ny5AFrNh71rRX43Eyrx7K9wO5GHtqA1sswkM2ZxmIJ1gNA0it1OLRlNNskWPTLivr2LDeHSA/5iKsbPpmb62EH+G8R+KGoI3Ww/wBkPNvnSxu1Y+xX4/OpvHsRZlzZ9MNo+thro/ldD+MVMtelfCnjbvr/AIVb8DWeXd6z9knl/Wnk2FY+xTyp5RuaVPSVgjxe4PG2fyNOrv8A4E/9Qo8VYflWZOxLPK2nhFLTd2239z/4/wCppsCs3p2tbu37j27lt1MQRctiQFA4MwPbV7urdQ2QJEkmeuOwRIDVGbcZW16BfeqilL6PkPFLQ/wg/lUSV1YLZl1itiLf43UQjSDGvxrLbxbGGHYL0gckScqmAOUmTqeyrT/gBBzX3KKSNxrQ5n4D8BVVFIs5GExd1RzqBdxS5Lmo9WukNuYvefFifzph9yk9lT7gfxq+xTc57uxjuifpBDQHgAxxEDhrzr3GWsTecyyAsJRAx6y6njzMA6Vfbw7uPZU9CMp17p09XThNVu1LTI9prC9CUUQQc2pUFoOp1nUxoPOuSs2pKxDkZa5s68CRMwSJVWK+4hdaK3uG3sxSqA2Fa6RP7xSCra6EEHXSKK5/xNb9i90LruZe7h+jYo0Sr5DPcTOnHkRFNvcIHCOPZ4nXwraelvdUYbEPiAp6O+S06Qt2Oup0+txHLjXPnxy6AxB5TwMGSOMca73B3KJEh8QY9WM3AiASO+e+vRiTwBI5EECRqD+PvMcqqL+11kiJHcCOWsGe2Dw5VH/bJn1R3z+NX4YsdD2filVc6qi8MxyMesCOZJ01OmlMXtvx0h4qwhkZRBA4Hie3t4xWGG2HIygueUSdRPCPE0k4S4x1lQOI1nv01+NZfh1/6ZGNzYJvo6plS4VBiYADNlJ06oAWQ3Ll3VDutbug3GI6xGbMfWIDzJ5RmjxIqDg9kXAOqlxpPGCF5QewctT3VNubDuuoDZVGmmZZgA6AU4cYvy7F4U7Hux9wReU3FIYAE9GHh4HYCASPfUXEbXtWRkstlJKhsunVB6wLCCOffV7bwF/KFtEroVJEudZDFW5E1XN6Lb7HqBo09ZTPeZOURV0svjZrLlZId3at27puBALZC5llSwu9bKCzMeEj48av12s/RZnwwIAdXZRmUidAOIzdhI5mZqLsL0d42wTkuhMwA1ywNQeBY9nZwJrQ4TcS+A46YAOQ2UH1WBmVhZGo7dI91ctWhlJ9V8zNRfIg4PauFdVuZnAtlFZTbGZZWGVNJEdWRqIMyKgbyLhwsqxYstyGYkEkyFHV5EQdfLWtfY9HQ6Q3GunpGBDMogtIgkgtE98VZWfR/htM+Z+7QDhHITw048AKrDS4zyu/8E435nKd1cHiM2VE6QDmSSuaT1kcKQNCfOulbr7Ja3mLkhmIJGmvVygkgAE8da1GG2XaRQqqYUACSToBFShYAGg/13V2ON3curRI1jBAyDHqsR4xpVYu77/wj3k8+4VobRjh2Hy50vN7qsopENtlEN2zzcfdP5mnV3YHNmPuA+dWhxC82HnSWx6D60+ZqbEENNg2hxBPi3yp9dmWl4IvlP414201HafIUy+2RyA8/kKWBNtWFHDTwH9KXctj/fXy7KqX26eUeXzNRrm2GPM/AfhU2ILs2yOGvj86Q15eZjx0/wB6zl3aLHifiajtjD2ilhc0lzFoPrD3a1GvbRQdp8P61nnxZplr9LC5d39rJyB95/L+tRbm3OxR/rxNVD3qae9TEXJeK2iX0I08BVNiNmWnPXthuGsmRHAgzMipLXKVhcM911S2ssxgD8z3DjRwTIK2x6Nbd8dKRelyxOVxHrEaad1Fdu2Zs1bNlLYg5QBMcTxJ85opwvVlNhe0tmWsRaa1eRbltxDKwkH+vfXFd6PQBe6XPg7yvbnS1c6jKJ4BgMrDvMHxrulFa2BwnBehRgP3uGJPP94O/sI0+VWGH9C1sHXD+Zzazx1udnx8q7NRUYknK7HortLEYdhHsi2Jhie09seFTrPo8trwsXPDOB2eyw7B5V0aiq8NFs2YW1ubbUj+xg/zZW075Y1Lt7v5dBh48AgHLgAfGtfRU4IZsyn7NuDToXPHhl7NPrCkrs1z/wBO/vZPma1tFMERkzG4rZt8KejsHNykqR4RIr1Nm4mfUI9yfqrY0UwQyZlf2ff+zP8A4ivfoeI9k+Sn8TWpopghkZb6NiPZf7tv50n6PiPs380H4GtXRTBDIydvDYjrTaf1HAlhxI0HrVGbZ+I+xP8A4/qra0VOJFzENs3En+6bzX5022x8R9k/mv6q3dFMULmB/YuI+xfzT9VIOxMT9g3mv6q6DRTFC5zs7DxP2LeafqpJ2FivsX80/VXRqKYi5zU7v4r7B/NP1Ult3MV9g/mn6q6ZRTEXOXtu1ivsG80/VXn/AAzivsH80/VXUaKYi5ys7sYr/t380/VSDuriv+3fzT9VdXoqbC5zHB7j4m4esotDtYgn7qz+NbbYO7VvCjq9Zzxc8T3DsHdVxRSwuFFFFSQFFFFAFFFFAFFFFAFFFFAFFFFAFFFFAFFFFAFFFFAFFFFAFFFFAFFFFAFFFFAFFFFAFFFFAFFFFAFFFFAFFFFAFFFFAFFFFAFFFFAFFFFAFFFFAFFFFAFFFFAFFFFAFFFFAFFFFAFFFFAFFFFAFFFFAFFFFAFFFFAFFFFAFFFFAf/Z"/>
          <p:cNvSpPr>
            <a:spLocks noChangeAspect="1" noChangeArrowheads="1"/>
          </p:cNvSpPr>
          <p:nvPr/>
        </p:nvSpPr>
        <p:spPr bwMode="auto">
          <a:xfrm>
            <a:off x="63500" y="-1539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a:p>
        </p:txBody>
      </p:sp>
      <p:pic>
        <p:nvPicPr>
          <p:cNvPr id="5" name="Picture 4" descr="http://2.bp.blogspot.com/-MpgCQHBDBpw/UIVOEx_nIWI/AAAAAAAAAHc/QSiAxAQ9Yf0/s1600/dreamstime_xl_19937378.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661" y="2276872"/>
            <a:ext cx="4174468" cy="268231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99592" y="1530333"/>
            <a:ext cx="7992888" cy="784830"/>
          </a:xfrm>
          <a:prstGeom prst="rect">
            <a:avLst/>
          </a:prstGeom>
          <a:noFill/>
        </p:spPr>
        <p:txBody>
          <a:bodyPr wrap="square" rtlCol="0">
            <a:spAutoFit/>
          </a:bodyPr>
          <a:lstStyle/>
          <a:p>
            <a:pPr algn="r"/>
            <a:r>
              <a:rPr lang="en-US" sz="4500" b="1" dirty="0" smtClean="0">
                <a:solidFill>
                  <a:schemeClr val="accent1"/>
                </a:solidFill>
                <a:latin typeface="Franklin Gothic Heavy" panose="020B0903020102020204" pitchFamily="34" charset="0"/>
                <a:cs typeface="Calibri Light" panose="020F0302020204030204" pitchFamily="34" charset="0"/>
              </a:rPr>
              <a:t>Social Media and Family Law</a:t>
            </a:r>
            <a:endParaRPr lang="en-US" sz="4500" b="1" dirty="0">
              <a:solidFill>
                <a:schemeClr val="accent1"/>
              </a:solidFill>
              <a:latin typeface="Franklin Gothic Heavy" panose="020B0903020102020204" pitchFamily="34" charset="0"/>
              <a:cs typeface="Calibri Light" panose="020F0302020204030204" pitchFamily="34" charset="0"/>
            </a:endParaRPr>
          </a:p>
        </p:txBody>
      </p:sp>
      <p:sp>
        <p:nvSpPr>
          <p:cNvPr id="6" name="TextBox 5"/>
          <p:cNvSpPr txBox="1"/>
          <p:nvPr/>
        </p:nvSpPr>
        <p:spPr>
          <a:xfrm>
            <a:off x="4454806" y="3202833"/>
            <a:ext cx="4437674" cy="707886"/>
          </a:xfrm>
          <a:prstGeom prst="rect">
            <a:avLst/>
          </a:prstGeom>
          <a:noFill/>
        </p:spPr>
        <p:txBody>
          <a:bodyPr wrap="square" rtlCol="0">
            <a:spAutoFit/>
          </a:bodyPr>
          <a:lstStyle/>
          <a:p>
            <a:pPr algn="r"/>
            <a:r>
              <a:rPr lang="en-US" sz="2000" dirty="0" smtClean="0">
                <a:latin typeface="Franklin Gothic Demi Cond" panose="020B0706030402020204" pitchFamily="34" charset="0"/>
              </a:rPr>
              <a:t>Presented by Jodie Woodward – Solicitor of </a:t>
            </a:r>
            <a:r>
              <a:rPr lang="en-US" sz="2000" b="1" dirty="0" smtClean="0">
                <a:latin typeface="Franklin Gothic Demi Cond" panose="020B0706030402020204" pitchFamily="34" charset="0"/>
              </a:rPr>
              <a:t>North Queensland Women’s Legal Service</a:t>
            </a:r>
          </a:p>
        </p:txBody>
      </p:sp>
    </p:spTree>
    <p:extLst>
      <p:ext uri="{BB962C8B-B14F-4D97-AF65-F5344CB8AC3E}">
        <p14:creationId xmlns:p14="http://schemas.microsoft.com/office/powerpoint/2010/main" val="1948303052"/>
      </p:ext>
    </p:extLst>
  </p:cSld>
  <p:clrMapOvr>
    <a:masterClrMapping/>
  </p:clrMapOvr>
  <mc:AlternateContent xmlns:mc="http://schemas.openxmlformats.org/markup-compatibility/2006" xmlns:p14="http://schemas.microsoft.com/office/powerpoint/2010/main">
    <mc:Choice Requires="p14">
      <p:transition p14:dur="10">
        <p14:gallery dir="l"/>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2" name="TextBox 1"/>
          <p:cNvSpPr txBox="1"/>
          <p:nvPr/>
        </p:nvSpPr>
        <p:spPr>
          <a:xfrm>
            <a:off x="971600" y="620688"/>
            <a:ext cx="7488832" cy="4801314"/>
          </a:xfrm>
          <a:prstGeom prst="rect">
            <a:avLst/>
          </a:prstGeom>
          <a:noFill/>
        </p:spPr>
        <p:txBody>
          <a:bodyPr wrap="square" rtlCol="0">
            <a:spAutoFit/>
          </a:bodyPr>
          <a:lstStyle/>
          <a:p>
            <a:pPr algn="just"/>
            <a:r>
              <a:rPr lang="en-AU" sz="1600" b="1" dirty="0" smtClean="0">
                <a:latin typeface="Franklin Gothic Book" panose="020B0503020102020204" pitchFamily="34" charset="0"/>
              </a:rPr>
              <a:t>Other ways of breaching s121, by identifying:</a:t>
            </a:r>
          </a:p>
          <a:p>
            <a:pPr algn="just"/>
            <a:endParaRPr lang="en-AU" sz="1600" dirty="0" smtClean="0">
              <a:latin typeface="Franklin Gothic Book" panose="020B0503020102020204" pitchFamily="34" charset="0"/>
            </a:endParaRPr>
          </a:p>
          <a:p>
            <a:pPr marL="285750" indent="-285750" algn="just">
              <a:buFont typeface="Arial" panose="020B0604020202020204" pitchFamily="34" charset="0"/>
              <a:buChar char="•"/>
            </a:pPr>
            <a:r>
              <a:rPr lang="en-AU" sz="1600" dirty="0" smtClean="0">
                <a:latin typeface="Franklin Gothic Book" panose="020B0503020102020204" pitchFamily="34" charset="0"/>
              </a:rPr>
              <a:t>the </a:t>
            </a:r>
            <a:r>
              <a:rPr lang="en-AU" sz="1600" dirty="0">
                <a:latin typeface="Franklin Gothic Book" panose="020B0503020102020204" pitchFamily="34" charset="0"/>
              </a:rPr>
              <a:t>name, title, pseudonym or alias of the </a:t>
            </a:r>
            <a:r>
              <a:rPr lang="en-AU" sz="1600" dirty="0" smtClean="0">
                <a:latin typeface="Franklin Gothic Book" panose="020B0503020102020204" pitchFamily="34" charset="0"/>
              </a:rPr>
              <a:t>person;</a:t>
            </a:r>
          </a:p>
          <a:p>
            <a:pPr marL="285750" indent="-285750" algn="just">
              <a:buFont typeface="Arial" panose="020B0604020202020204" pitchFamily="34" charset="0"/>
              <a:buChar char="•"/>
            </a:pPr>
            <a:r>
              <a:rPr lang="en-AU" sz="1600" dirty="0" smtClean="0">
                <a:latin typeface="Franklin Gothic Book" panose="020B0503020102020204" pitchFamily="34" charset="0"/>
              </a:rPr>
              <a:t>the </a:t>
            </a:r>
            <a:r>
              <a:rPr lang="en-AU" sz="1600" dirty="0">
                <a:latin typeface="Franklin Gothic Book" panose="020B0503020102020204" pitchFamily="34" charset="0"/>
              </a:rPr>
              <a:t>address of any premises at which the person resides or works, or the locality in which any such premises are </a:t>
            </a:r>
            <a:r>
              <a:rPr lang="en-AU" sz="1600" dirty="0" smtClean="0">
                <a:latin typeface="Franklin Gothic Book" panose="020B0503020102020204" pitchFamily="34" charset="0"/>
              </a:rPr>
              <a:t>situated;</a:t>
            </a:r>
          </a:p>
          <a:p>
            <a:pPr marL="285750" indent="-285750" algn="just">
              <a:buFont typeface="Arial" panose="020B0604020202020204" pitchFamily="34" charset="0"/>
              <a:buChar char="•"/>
            </a:pPr>
            <a:r>
              <a:rPr lang="en-AU" sz="1600" dirty="0" smtClean="0">
                <a:latin typeface="Franklin Gothic Book" panose="020B0503020102020204" pitchFamily="34" charset="0"/>
              </a:rPr>
              <a:t>the </a:t>
            </a:r>
            <a:r>
              <a:rPr lang="en-AU" sz="1600" dirty="0">
                <a:latin typeface="Franklin Gothic Book" panose="020B0503020102020204" pitchFamily="34" charset="0"/>
              </a:rPr>
              <a:t>physical description or the style of dress of the </a:t>
            </a:r>
            <a:r>
              <a:rPr lang="en-AU" sz="1600" dirty="0" smtClean="0">
                <a:latin typeface="Franklin Gothic Book" panose="020B0503020102020204" pitchFamily="34" charset="0"/>
              </a:rPr>
              <a:t>person;</a:t>
            </a:r>
          </a:p>
          <a:p>
            <a:pPr marL="285750" indent="-285750" algn="just">
              <a:buFont typeface="Arial" panose="020B0604020202020204" pitchFamily="34" charset="0"/>
              <a:buChar char="•"/>
            </a:pPr>
            <a:r>
              <a:rPr lang="en-AU" sz="1600" dirty="0" smtClean="0">
                <a:latin typeface="Franklin Gothic Book" panose="020B0503020102020204" pitchFamily="34" charset="0"/>
              </a:rPr>
              <a:t>any </a:t>
            </a:r>
            <a:r>
              <a:rPr lang="en-AU" sz="1600" dirty="0">
                <a:latin typeface="Franklin Gothic Book" panose="020B0503020102020204" pitchFamily="34" charset="0"/>
              </a:rPr>
              <a:t>employment or occupation engaged in, profession practised or calling pursued, by the person or any official or honorary position held by the </a:t>
            </a:r>
            <a:r>
              <a:rPr lang="en-AU" sz="1600" dirty="0" smtClean="0">
                <a:latin typeface="Franklin Gothic Book" panose="020B0503020102020204" pitchFamily="34" charset="0"/>
              </a:rPr>
              <a:t>person;</a:t>
            </a:r>
          </a:p>
          <a:p>
            <a:pPr marL="285750" indent="-285750" algn="just">
              <a:buFont typeface="Arial" panose="020B0604020202020204" pitchFamily="34" charset="0"/>
              <a:buChar char="•"/>
            </a:pPr>
            <a:r>
              <a:rPr lang="en-AU" sz="1600" dirty="0" smtClean="0">
                <a:latin typeface="Franklin Gothic Book" panose="020B0503020102020204" pitchFamily="34" charset="0"/>
              </a:rPr>
              <a:t>the </a:t>
            </a:r>
            <a:r>
              <a:rPr lang="en-AU" sz="1600" dirty="0">
                <a:latin typeface="Franklin Gothic Book" panose="020B0503020102020204" pitchFamily="34" charset="0"/>
              </a:rPr>
              <a:t>relationship of the person to identified relatives of the person or the association of the person with identified friends or identified business, official or professional acquaintances of the </a:t>
            </a:r>
            <a:r>
              <a:rPr lang="en-AU" sz="1600" dirty="0" smtClean="0">
                <a:latin typeface="Franklin Gothic Book" panose="020B0503020102020204" pitchFamily="34" charset="0"/>
              </a:rPr>
              <a:t>person;</a:t>
            </a:r>
          </a:p>
          <a:p>
            <a:pPr marL="285750" indent="-285750" algn="just">
              <a:buFont typeface="Arial" panose="020B0604020202020204" pitchFamily="34" charset="0"/>
              <a:buChar char="•"/>
            </a:pPr>
            <a:r>
              <a:rPr lang="en-AU" sz="1600" dirty="0" smtClean="0">
                <a:latin typeface="Franklin Gothic Book" panose="020B0503020102020204" pitchFamily="34" charset="0"/>
              </a:rPr>
              <a:t>the </a:t>
            </a:r>
            <a:r>
              <a:rPr lang="en-AU" sz="1600" dirty="0">
                <a:latin typeface="Franklin Gothic Book" panose="020B0503020102020204" pitchFamily="34" charset="0"/>
              </a:rPr>
              <a:t>recreational interests, or the political, philosophical or religious beliefs or interests, of the person; </a:t>
            </a:r>
            <a:r>
              <a:rPr lang="en-AU" sz="1600" dirty="0" smtClean="0">
                <a:latin typeface="Franklin Gothic Book" panose="020B0503020102020204" pitchFamily="34" charset="0"/>
              </a:rPr>
              <a:t>or</a:t>
            </a:r>
          </a:p>
          <a:p>
            <a:pPr marL="285750" indent="-285750" algn="just">
              <a:buFont typeface="Arial" panose="020B0604020202020204" pitchFamily="34" charset="0"/>
              <a:buChar char="•"/>
            </a:pPr>
            <a:r>
              <a:rPr lang="en-AU" sz="1600" dirty="0" smtClean="0">
                <a:latin typeface="Franklin Gothic Book" panose="020B0503020102020204" pitchFamily="34" charset="0"/>
              </a:rPr>
              <a:t>any </a:t>
            </a:r>
            <a:r>
              <a:rPr lang="en-AU" sz="1600" dirty="0">
                <a:latin typeface="Franklin Gothic Book" panose="020B0503020102020204" pitchFamily="34" charset="0"/>
              </a:rPr>
              <a:t>real or personal property in which the person has an interest or with which the person is otherwise </a:t>
            </a:r>
            <a:r>
              <a:rPr lang="en-AU" sz="1600" dirty="0" smtClean="0">
                <a:latin typeface="Franklin Gothic Book" panose="020B0503020102020204" pitchFamily="34" charset="0"/>
              </a:rPr>
              <a:t>associated;</a:t>
            </a:r>
          </a:p>
          <a:p>
            <a:pPr marL="285750" indent="-285750" algn="just">
              <a:buFont typeface="Arial" panose="020B0604020202020204" pitchFamily="34" charset="0"/>
              <a:buChar char="•"/>
            </a:pPr>
            <a:r>
              <a:rPr lang="en-AU" sz="1600" dirty="0" smtClean="0">
                <a:latin typeface="Franklin Gothic Book" panose="020B0503020102020204" pitchFamily="34" charset="0"/>
              </a:rPr>
              <a:t>being </a:t>
            </a:r>
            <a:r>
              <a:rPr lang="en-AU" sz="1600" dirty="0">
                <a:latin typeface="Franklin Gothic Book" panose="020B0503020102020204" pitchFamily="34" charset="0"/>
              </a:rPr>
              <a:t>particulars that are sufficient to identify that person to a member of the public, or to a member of the section of the public to which the account is disseminated, as the case requires;</a:t>
            </a:r>
          </a:p>
          <a:p>
            <a:endParaRPr lang="en-US" dirty="0"/>
          </a:p>
        </p:txBody>
      </p:sp>
      <p:sp>
        <p:nvSpPr>
          <p:cNvPr id="4" name="TextBox 3"/>
          <p:cNvSpPr txBox="1"/>
          <p:nvPr/>
        </p:nvSpPr>
        <p:spPr>
          <a:xfrm>
            <a:off x="395536" y="5422002"/>
            <a:ext cx="5256584" cy="646331"/>
          </a:xfrm>
          <a:prstGeom prst="rect">
            <a:avLst/>
          </a:prstGeom>
          <a:noFill/>
        </p:spPr>
        <p:txBody>
          <a:bodyPr wrap="square" rtlCol="0">
            <a:spAutoFit/>
          </a:bodyPr>
          <a:lstStyle/>
          <a:p>
            <a:r>
              <a:rPr lang="en-US" b="1" i="1" dirty="0" err="1">
                <a:latin typeface="Franklin Gothic Book" panose="020B0503020102020204" pitchFamily="34" charset="0"/>
              </a:rPr>
              <a:t>Xuarez</a:t>
            </a:r>
            <a:r>
              <a:rPr lang="en-US" b="1" i="1" dirty="0">
                <a:latin typeface="Franklin Gothic Book" panose="020B0503020102020204" pitchFamily="34" charset="0"/>
              </a:rPr>
              <a:t> v </a:t>
            </a:r>
            <a:r>
              <a:rPr lang="en-US" b="1" i="1" dirty="0" err="1">
                <a:latin typeface="Franklin Gothic Book" panose="020B0503020102020204" pitchFamily="34" charset="0"/>
              </a:rPr>
              <a:t>Vitela</a:t>
            </a:r>
            <a:r>
              <a:rPr lang="en-US" b="1" i="1" dirty="0">
                <a:latin typeface="Franklin Gothic Book" panose="020B0503020102020204" pitchFamily="34" charset="0"/>
              </a:rPr>
              <a:t> </a:t>
            </a:r>
            <a:r>
              <a:rPr lang="en-US" b="1" dirty="0">
                <a:latin typeface="Franklin Gothic Book" panose="020B0503020102020204" pitchFamily="34" charset="0"/>
              </a:rPr>
              <a:t>[2012] </a:t>
            </a:r>
            <a:r>
              <a:rPr lang="en-US" b="1" dirty="0" err="1">
                <a:latin typeface="Franklin Gothic Book" panose="020B0503020102020204" pitchFamily="34" charset="0"/>
              </a:rPr>
              <a:t>FamCA</a:t>
            </a:r>
            <a:r>
              <a:rPr lang="en-US" b="1" dirty="0">
                <a:latin typeface="Franklin Gothic Book" panose="020B0503020102020204" pitchFamily="34" charset="0"/>
              </a:rPr>
              <a:t> </a:t>
            </a:r>
            <a:r>
              <a:rPr lang="en-US" b="1" dirty="0" smtClean="0">
                <a:latin typeface="Franklin Gothic Book" panose="020B0503020102020204" pitchFamily="34" charset="0"/>
              </a:rPr>
              <a:t>574</a:t>
            </a:r>
            <a:endParaRPr lang="en-US" b="1" dirty="0">
              <a:latin typeface="Franklin Gothic Book" panose="020B0503020102020204" pitchFamily="34" charset="0"/>
            </a:endParaRPr>
          </a:p>
          <a:p>
            <a:endParaRPr lang="en-US" dirty="0"/>
          </a:p>
        </p:txBody>
      </p:sp>
    </p:spTree>
    <p:custDataLst>
      <p:tags r:id="rId1"/>
    </p:custDataLst>
    <p:extLst>
      <p:ext uri="{BB962C8B-B14F-4D97-AF65-F5344CB8AC3E}">
        <p14:creationId xmlns:p14="http://schemas.microsoft.com/office/powerpoint/2010/main" val="375271765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3" name="TextBox 2"/>
          <p:cNvSpPr txBox="1"/>
          <p:nvPr/>
        </p:nvSpPr>
        <p:spPr>
          <a:xfrm>
            <a:off x="1331640" y="404664"/>
            <a:ext cx="6336704" cy="923330"/>
          </a:xfrm>
          <a:prstGeom prst="rect">
            <a:avLst/>
          </a:prstGeom>
          <a:noFill/>
        </p:spPr>
        <p:txBody>
          <a:bodyPr wrap="square" rtlCol="0" anchor="ctr">
            <a:spAutoFit/>
          </a:bodyPr>
          <a:lstStyle/>
          <a:p>
            <a:pPr algn="ctr"/>
            <a:r>
              <a:rPr lang="en-US" sz="5400" dirty="0" smtClean="0">
                <a:solidFill>
                  <a:schemeClr val="accent1"/>
                </a:solidFill>
                <a:latin typeface="Franklin Gothic Demi" panose="020B0703020102020204" pitchFamily="34" charset="0"/>
              </a:rPr>
              <a:t>Destroying Evidence</a:t>
            </a:r>
            <a:endParaRPr lang="en-US" sz="5400" dirty="0">
              <a:solidFill>
                <a:schemeClr val="accent1"/>
              </a:solidFill>
              <a:latin typeface="Franklin Gothic Demi" panose="020B0703020102020204" pitchFamily="34" charset="0"/>
            </a:endParaRPr>
          </a:p>
        </p:txBody>
      </p:sp>
      <p:sp>
        <p:nvSpPr>
          <p:cNvPr id="5" name="TextBox 4"/>
          <p:cNvSpPr txBox="1"/>
          <p:nvPr/>
        </p:nvSpPr>
        <p:spPr>
          <a:xfrm>
            <a:off x="539552" y="1310514"/>
            <a:ext cx="8352928" cy="5001369"/>
          </a:xfrm>
          <a:prstGeom prst="rect">
            <a:avLst/>
          </a:prstGeom>
          <a:noFill/>
        </p:spPr>
        <p:txBody>
          <a:bodyPr wrap="square" rtlCol="0">
            <a:spAutoFit/>
          </a:bodyPr>
          <a:lstStyle/>
          <a:p>
            <a:r>
              <a:rPr lang="en-US" sz="1400" b="1" dirty="0" smtClean="0">
                <a:latin typeface="Franklin Gothic Book" panose="020B0503020102020204" pitchFamily="34" charset="0"/>
              </a:rPr>
              <a:t>Section 177 </a:t>
            </a:r>
            <a:r>
              <a:rPr lang="en-US" sz="1400" b="1" i="1" dirty="0" smtClean="0">
                <a:latin typeface="Franklin Gothic Book" panose="020B0503020102020204" pitchFamily="34" charset="0"/>
              </a:rPr>
              <a:t>Legal Profession Regulation 2005 </a:t>
            </a:r>
            <a:r>
              <a:rPr lang="en-US" sz="1400" b="1" dirty="0" smtClean="0">
                <a:latin typeface="Franklin Gothic Book" panose="020B0503020102020204" pitchFamily="34" charset="0"/>
              </a:rPr>
              <a:t>(NSW):</a:t>
            </a:r>
          </a:p>
          <a:p>
            <a:endParaRPr lang="en-US" sz="1400" b="1" dirty="0">
              <a:latin typeface="Franklin Gothic Book" panose="020B0503020102020204" pitchFamily="34" charset="0"/>
            </a:endParaRPr>
          </a:p>
          <a:p>
            <a:pPr marL="342900" indent="-342900">
              <a:buAutoNum type="arabicParenBoth"/>
            </a:pPr>
            <a:r>
              <a:rPr lang="en-US" sz="1300" dirty="0" smtClean="0">
                <a:latin typeface="Franklin Gothic Book" panose="020B0503020102020204" pitchFamily="34" charset="0"/>
              </a:rPr>
              <a:t>An Australian legal practitioner must not give advice to a client to the effect that a document should be destroyed, or should be moved from the place at which it is kept or from the person who has possession or control of it, if the practitioner is aware that:</a:t>
            </a:r>
          </a:p>
          <a:p>
            <a:r>
              <a:rPr lang="en-US" sz="1300" dirty="0">
                <a:latin typeface="Franklin Gothic Book" panose="020B0503020102020204" pitchFamily="34" charset="0"/>
              </a:rPr>
              <a:t>	</a:t>
            </a:r>
            <a:endParaRPr lang="en-US" sz="1300" dirty="0" smtClean="0">
              <a:latin typeface="Franklin Gothic Book" panose="020B0503020102020204" pitchFamily="34" charset="0"/>
            </a:endParaRPr>
          </a:p>
          <a:p>
            <a:r>
              <a:rPr lang="en-US" sz="1300" dirty="0">
                <a:latin typeface="Franklin Gothic Book" panose="020B0503020102020204" pitchFamily="34" charset="0"/>
              </a:rPr>
              <a:t>	</a:t>
            </a:r>
            <a:r>
              <a:rPr lang="en-US" sz="1300" dirty="0" smtClean="0">
                <a:latin typeface="Franklin Gothic Book" panose="020B0503020102020204" pitchFamily="34" charset="0"/>
              </a:rPr>
              <a:t>(a) it is likely that legal proceedings will be commenced in relation to which the document may be 	required; and</a:t>
            </a:r>
          </a:p>
          <a:p>
            <a:r>
              <a:rPr lang="en-US" sz="1300" dirty="0">
                <a:latin typeface="Franklin Gothic Book" panose="020B0503020102020204" pitchFamily="34" charset="0"/>
              </a:rPr>
              <a:t>	</a:t>
            </a:r>
            <a:r>
              <a:rPr lang="en-US" sz="1300" dirty="0" smtClean="0">
                <a:latin typeface="Franklin Gothic Book" panose="020B0503020102020204" pitchFamily="34" charset="0"/>
              </a:rPr>
              <a:t>(b) following the advice will result in the document being unavailable or unusable for the purpose 	of those proceedings. </a:t>
            </a:r>
          </a:p>
          <a:p>
            <a:endParaRPr lang="en-US" sz="1300" dirty="0">
              <a:latin typeface="Franklin Gothic Book" panose="020B0503020102020204" pitchFamily="34" charset="0"/>
            </a:endParaRPr>
          </a:p>
          <a:p>
            <a:r>
              <a:rPr lang="en-US" sz="1300" dirty="0" smtClean="0">
                <a:latin typeface="Franklin Gothic Book" panose="020B0503020102020204" pitchFamily="34" charset="0"/>
              </a:rPr>
              <a:t>(2) An Australian legal practitioner must not destroy a document or move it from the place at which it is kept or from the person who has possession or control of it, or aid or abet a person in the destruction of the document or in moving it from the place at which it is kept or from the person who has possession or control of it, if the legal practitioner is aware that:</a:t>
            </a:r>
          </a:p>
          <a:p>
            <a:endParaRPr lang="en-US" sz="1300" dirty="0">
              <a:latin typeface="Franklin Gothic Book" panose="020B0503020102020204" pitchFamily="34" charset="0"/>
            </a:endParaRPr>
          </a:p>
          <a:p>
            <a:r>
              <a:rPr lang="en-US" sz="1300" dirty="0">
                <a:latin typeface="Franklin Gothic Book" panose="020B0503020102020204" pitchFamily="34" charset="0"/>
              </a:rPr>
              <a:t>	</a:t>
            </a:r>
            <a:r>
              <a:rPr lang="en-US" sz="1300" dirty="0" smtClean="0">
                <a:latin typeface="Franklin Gothic Book" panose="020B0503020102020204" pitchFamily="34" charset="0"/>
              </a:rPr>
              <a:t>(a) it </a:t>
            </a:r>
            <a:r>
              <a:rPr lang="en-US" sz="1300" dirty="0">
                <a:latin typeface="Franklin Gothic Book" panose="020B0503020102020204" pitchFamily="34" charset="0"/>
              </a:rPr>
              <a:t>is likely that legal proceedings will be commenced in relation to which the document may be </a:t>
            </a:r>
            <a:r>
              <a:rPr lang="en-US" sz="1300" dirty="0" smtClean="0">
                <a:latin typeface="Franklin Gothic Book" panose="020B0503020102020204" pitchFamily="34" charset="0"/>
              </a:rPr>
              <a:t>	required; </a:t>
            </a:r>
            <a:r>
              <a:rPr lang="en-US" sz="1300" dirty="0">
                <a:latin typeface="Franklin Gothic Book" panose="020B0503020102020204" pitchFamily="34" charset="0"/>
              </a:rPr>
              <a:t>and </a:t>
            </a:r>
            <a:endParaRPr lang="en-US" sz="1300" dirty="0" smtClean="0">
              <a:latin typeface="Franklin Gothic Book" panose="020B0503020102020204" pitchFamily="34" charset="0"/>
            </a:endParaRPr>
          </a:p>
          <a:p>
            <a:r>
              <a:rPr lang="en-US" sz="1300" dirty="0">
                <a:latin typeface="Franklin Gothic Book" panose="020B0503020102020204" pitchFamily="34" charset="0"/>
              </a:rPr>
              <a:t>	</a:t>
            </a:r>
            <a:r>
              <a:rPr lang="en-US" sz="1300" dirty="0" smtClean="0">
                <a:latin typeface="Franklin Gothic Book" panose="020B0503020102020204" pitchFamily="34" charset="0"/>
              </a:rPr>
              <a:t>(</a:t>
            </a:r>
            <a:r>
              <a:rPr lang="en-US" sz="1300" dirty="0">
                <a:latin typeface="Franklin Gothic Book" panose="020B0503020102020204" pitchFamily="34" charset="0"/>
              </a:rPr>
              <a:t>b) following the advice will result in the document being unavailable or unusable for the purpose </a:t>
            </a:r>
            <a:r>
              <a:rPr lang="en-US" sz="1300" dirty="0" smtClean="0">
                <a:latin typeface="Franklin Gothic Book" panose="020B0503020102020204" pitchFamily="34" charset="0"/>
              </a:rPr>
              <a:t>	of </a:t>
            </a:r>
            <a:r>
              <a:rPr lang="en-US" sz="1300" dirty="0">
                <a:latin typeface="Franklin Gothic Book" panose="020B0503020102020204" pitchFamily="34" charset="0"/>
              </a:rPr>
              <a:t>those proceedings. </a:t>
            </a:r>
            <a:endParaRPr lang="en-US" sz="1300" dirty="0" smtClean="0">
              <a:latin typeface="Franklin Gothic Book" panose="020B0503020102020204" pitchFamily="34" charset="0"/>
            </a:endParaRPr>
          </a:p>
          <a:p>
            <a:endParaRPr lang="en-US" sz="1300" dirty="0">
              <a:latin typeface="Franklin Gothic Book" panose="020B0503020102020204" pitchFamily="34" charset="0"/>
            </a:endParaRPr>
          </a:p>
          <a:p>
            <a:r>
              <a:rPr lang="en-US" sz="1300" dirty="0" smtClean="0">
                <a:latin typeface="Franklin Gothic Book" panose="020B0503020102020204" pitchFamily="34" charset="0"/>
              </a:rPr>
              <a:t>(3) </a:t>
            </a:r>
            <a:r>
              <a:rPr lang="en-US" sz="1300" dirty="0" err="1" smtClean="0">
                <a:latin typeface="Franklin Gothic Book" panose="020B0503020102020204" pitchFamily="34" charset="0"/>
              </a:rPr>
              <a:t>Subclauses</a:t>
            </a:r>
            <a:r>
              <a:rPr lang="en-US" sz="1300" dirty="0" smtClean="0">
                <a:latin typeface="Franklin Gothic Book" panose="020B0503020102020204" pitchFamily="34" charset="0"/>
              </a:rPr>
              <a:t> (1) and (2) apply even if there has been no indication that a specific person intends to commence proceedings in relation to which the document concerned may be required. </a:t>
            </a:r>
            <a:endParaRPr lang="en-US" sz="1300" dirty="0">
              <a:latin typeface="Franklin Gothic Book" panose="020B0503020102020204" pitchFamily="34" charset="0"/>
            </a:endParaRPr>
          </a:p>
          <a:p>
            <a:endParaRPr lang="en-US" dirty="0" smtClean="0">
              <a:latin typeface="Franklin Gothic Book" panose="020B0503020102020204" pitchFamily="34" charset="0"/>
            </a:endParaRPr>
          </a:p>
        </p:txBody>
      </p:sp>
    </p:spTree>
    <p:custDataLst>
      <p:tags r:id="rId1"/>
    </p:custDataLst>
    <p:extLst>
      <p:ext uri="{BB962C8B-B14F-4D97-AF65-F5344CB8AC3E}">
        <p14:creationId xmlns:p14="http://schemas.microsoft.com/office/powerpoint/2010/main" val="357878405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5877272"/>
            <a:ext cx="3707904" cy="908720"/>
          </a:xfrm>
          <a:prstGeom prst="rect">
            <a:avLst/>
          </a:prstGeom>
          <a:noFill/>
          <a:ln>
            <a:noFill/>
          </a:ln>
        </p:spPr>
      </p:pic>
      <p:sp>
        <p:nvSpPr>
          <p:cNvPr id="2" name="TextBox 1"/>
          <p:cNvSpPr txBox="1"/>
          <p:nvPr/>
        </p:nvSpPr>
        <p:spPr>
          <a:xfrm>
            <a:off x="777606" y="510056"/>
            <a:ext cx="7488832" cy="3170099"/>
          </a:xfrm>
          <a:prstGeom prst="rect">
            <a:avLst/>
          </a:prstGeom>
          <a:noFill/>
        </p:spPr>
        <p:txBody>
          <a:bodyPr wrap="square" rtlCol="0">
            <a:spAutoFit/>
          </a:bodyPr>
          <a:lstStyle/>
          <a:p>
            <a:r>
              <a:rPr lang="en-US" sz="2000" b="1" i="1" dirty="0" smtClean="0">
                <a:latin typeface="Franklin Gothic Book" panose="020B0503020102020204" pitchFamily="34" charset="0"/>
              </a:rPr>
              <a:t>Criminal Code </a:t>
            </a:r>
            <a:r>
              <a:rPr lang="en-US" sz="2000" b="1" dirty="0" smtClean="0">
                <a:latin typeface="Franklin Gothic Book" panose="020B0503020102020204" pitchFamily="34" charset="0"/>
              </a:rPr>
              <a:t>1899 (</a:t>
            </a:r>
            <a:r>
              <a:rPr lang="en-US" sz="2000" b="1" dirty="0" err="1" smtClean="0">
                <a:latin typeface="Franklin Gothic Book" panose="020B0503020102020204" pitchFamily="34" charset="0"/>
              </a:rPr>
              <a:t>Qld</a:t>
            </a:r>
            <a:r>
              <a:rPr lang="en-US" sz="2000" b="1" dirty="0" smtClean="0">
                <a:latin typeface="Franklin Gothic Book" panose="020B0503020102020204" pitchFamily="34" charset="0"/>
              </a:rPr>
              <a:t>):</a:t>
            </a:r>
          </a:p>
          <a:p>
            <a:endParaRPr lang="en-US" sz="2000" b="1" dirty="0">
              <a:latin typeface="Franklin Gothic Book" panose="020B0503020102020204" pitchFamily="34" charset="0"/>
            </a:endParaRPr>
          </a:p>
          <a:p>
            <a:r>
              <a:rPr lang="en-US" sz="2000" b="1" dirty="0" smtClean="0">
                <a:latin typeface="Franklin Gothic Book" panose="020B0503020102020204" pitchFamily="34" charset="0"/>
              </a:rPr>
              <a:t>Section 129 – Damaging Evidence with Intent</a:t>
            </a:r>
          </a:p>
          <a:p>
            <a:r>
              <a:rPr lang="en-US" sz="2000" i="1" dirty="0" smtClean="0">
                <a:latin typeface="Franklin Gothic Book" panose="020B0503020102020204" pitchFamily="34" charset="0"/>
              </a:rPr>
              <a:t>A person who, knowing something is or may be needed in evidence in a judicial proceeding, damages it with intent to stop it being used in evidence commits a misdemeanor. </a:t>
            </a:r>
          </a:p>
          <a:p>
            <a:endParaRPr lang="en-US" sz="2000" i="1" dirty="0">
              <a:latin typeface="Franklin Gothic Book" panose="020B0503020102020204" pitchFamily="34" charset="0"/>
            </a:endParaRPr>
          </a:p>
          <a:p>
            <a:r>
              <a:rPr lang="en-US" sz="2000" b="1" dirty="0" smtClean="0">
                <a:latin typeface="Franklin Gothic Book" panose="020B0503020102020204" pitchFamily="34" charset="0"/>
              </a:rPr>
              <a:t>Section 140 – Attempting to Pervert Justice</a:t>
            </a:r>
          </a:p>
          <a:p>
            <a:r>
              <a:rPr lang="en-US" sz="2000" i="1" dirty="0" smtClean="0">
                <a:latin typeface="Franklin Gothic Book" panose="020B0503020102020204" pitchFamily="34" charset="0"/>
              </a:rPr>
              <a:t>A person who attempts to obstruct, prevent, pervert, or defeat the course of justice is guilty of a crime. </a:t>
            </a:r>
            <a:endParaRPr lang="en-US" sz="2000" i="1" dirty="0">
              <a:latin typeface="Franklin Gothic Book" panose="020B05030201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83767" y="3977830"/>
            <a:ext cx="4076509" cy="1601767"/>
          </a:xfrm>
          <a:prstGeom prst="rect">
            <a:avLst/>
          </a:prstGeom>
        </p:spPr>
      </p:pic>
    </p:spTree>
    <p:extLst>
      <p:ext uri="{BB962C8B-B14F-4D97-AF65-F5344CB8AC3E}">
        <p14:creationId xmlns:p14="http://schemas.microsoft.com/office/powerpoint/2010/main" val="1527154406"/>
      </p:ext>
    </p:extLst>
  </p:cSld>
  <p:clrMapOvr>
    <a:masterClrMapping/>
  </p:clrMapOvr>
  <mc:AlternateContent xmlns:mc="http://schemas.openxmlformats.org/markup-compatibility/2006" xmlns:p14="http://schemas.microsoft.com/office/powerpoint/2010/main">
    <mc:Choice Requires="p14">
      <p:transition spd="slow" p14:dur="1600" advTm="5857">
        <p14:gallery dir="l"/>
      </p:transition>
    </mc:Choice>
    <mc:Fallback xmlns="">
      <p:transition spd="slow" advTm="5857">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2" name="TextBox 1"/>
          <p:cNvSpPr txBox="1"/>
          <p:nvPr/>
        </p:nvSpPr>
        <p:spPr>
          <a:xfrm>
            <a:off x="1691680" y="548680"/>
            <a:ext cx="6048672" cy="923330"/>
          </a:xfrm>
          <a:prstGeom prst="rect">
            <a:avLst/>
          </a:prstGeom>
          <a:noFill/>
        </p:spPr>
        <p:txBody>
          <a:bodyPr wrap="square" rtlCol="0" anchor="ctr">
            <a:spAutoFit/>
          </a:bodyPr>
          <a:lstStyle/>
          <a:p>
            <a:pPr algn="ctr"/>
            <a:r>
              <a:rPr lang="en-US" sz="5400" dirty="0" smtClean="0">
                <a:solidFill>
                  <a:schemeClr val="accent1"/>
                </a:solidFill>
                <a:latin typeface="Franklin Gothic Demi" panose="020B0703020102020204" pitchFamily="34" charset="0"/>
              </a:rPr>
              <a:t>Evidence</a:t>
            </a:r>
            <a:r>
              <a:rPr lang="en-US" dirty="0" smtClean="0"/>
              <a:t> </a:t>
            </a:r>
            <a:endParaRPr lang="en-US" dirty="0"/>
          </a:p>
        </p:txBody>
      </p:sp>
      <p:sp>
        <p:nvSpPr>
          <p:cNvPr id="3" name="TextBox 2"/>
          <p:cNvSpPr txBox="1"/>
          <p:nvPr/>
        </p:nvSpPr>
        <p:spPr>
          <a:xfrm>
            <a:off x="539552" y="1700808"/>
            <a:ext cx="7704856" cy="3693319"/>
          </a:xfrm>
          <a:prstGeom prst="rect">
            <a:avLst/>
          </a:prstGeom>
          <a:noFill/>
        </p:spPr>
        <p:txBody>
          <a:bodyPr wrap="square" rtlCol="0">
            <a:spAutoFit/>
          </a:bodyPr>
          <a:lstStyle/>
          <a:p>
            <a:pPr algn="just"/>
            <a:r>
              <a:rPr lang="en-US" dirty="0">
                <a:latin typeface="Franklin Gothic Book" panose="020B0503020102020204" pitchFamily="34" charset="0"/>
              </a:rPr>
              <a:t>The </a:t>
            </a:r>
            <a:r>
              <a:rPr lang="en-US" i="1" dirty="0">
                <a:latin typeface="Franklin Gothic Book" panose="020B0503020102020204" pitchFamily="34" charset="0"/>
              </a:rPr>
              <a:t>Evidence Act </a:t>
            </a:r>
            <a:r>
              <a:rPr lang="en-US" dirty="0">
                <a:latin typeface="Franklin Gothic Book" panose="020B0503020102020204" pitchFamily="34" charset="0"/>
              </a:rPr>
              <a:t>1995 (</a:t>
            </a:r>
            <a:r>
              <a:rPr lang="en-US" dirty="0" err="1">
                <a:latin typeface="Franklin Gothic Book" panose="020B0503020102020204" pitchFamily="34" charset="0"/>
              </a:rPr>
              <a:t>Cth</a:t>
            </a:r>
            <a:r>
              <a:rPr lang="en-US" dirty="0">
                <a:latin typeface="Franklin Gothic Book" panose="020B0503020102020204" pitchFamily="34" charset="0"/>
              </a:rPr>
              <a:t>) does apply in </a:t>
            </a:r>
            <a:r>
              <a:rPr lang="en-US" dirty="0" smtClean="0">
                <a:latin typeface="Franklin Gothic Book" panose="020B0503020102020204" pitchFamily="34" charset="0"/>
              </a:rPr>
              <a:t>family law </a:t>
            </a:r>
            <a:r>
              <a:rPr lang="en-US" dirty="0">
                <a:latin typeface="Franklin Gothic Book" panose="020B0503020102020204" pitchFamily="34" charset="0"/>
              </a:rPr>
              <a:t>matters, except when its provisions conflict with the </a:t>
            </a:r>
            <a:r>
              <a:rPr lang="en-US" i="1" dirty="0">
                <a:latin typeface="Franklin Gothic Book" panose="020B0503020102020204" pitchFamily="34" charset="0"/>
              </a:rPr>
              <a:t>Family Law Act </a:t>
            </a:r>
            <a:r>
              <a:rPr lang="en-US" dirty="0">
                <a:latin typeface="Franklin Gothic Book" panose="020B0503020102020204" pitchFamily="34" charset="0"/>
              </a:rPr>
              <a:t>1975 </a:t>
            </a:r>
            <a:r>
              <a:rPr lang="en-US" dirty="0" smtClean="0">
                <a:latin typeface="Franklin Gothic Book" panose="020B0503020102020204" pitchFamily="34" charset="0"/>
              </a:rPr>
              <a:t>(</a:t>
            </a:r>
            <a:r>
              <a:rPr lang="en-US" dirty="0" err="1">
                <a:latin typeface="Franklin Gothic Book" panose="020B0503020102020204" pitchFamily="34" charset="0"/>
              </a:rPr>
              <a:t>C</a:t>
            </a:r>
            <a:r>
              <a:rPr lang="en-US" dirty="0" err="1" smtClean="0">
                <a:latin typeface="Franklin Gothic Book" panose="020B0503020102020204" pitchFamily="34" charset="0"/>
              </a:rPr>
              <a:t>th</a:t>
            </a:r>
            <a:r>
              <a:rPr lang="en-US" dirty="0">
                <a:latin typeface="Franklin Gothic Book" panose="020B0503020102020204" pitchFamily="34" charset="0"/>
              </a:rPr>
              <a:t>) therefore </a:t>
            </a:r>
            <a:r>
              <a:rPr lang="en-US" dirty="0" smtClean="0">
                <a:latin typeface="Franklin Gothic Book" panose="020B0503020102020204" pitchFamily="34" charset="0"/>
              </a:rPr>
              <a:t>Judges </a:t>
            </a:r>
            <a:r>
              <a:rPr lang="en-US" dirty="0">
                <a:latin typeface="Franklin Gothic Book" panose="020B0503020102020204" pitchFamily="34" charset="0"/>
              </a:rPr>
              <a:t>in </a:t>
            </a:r>
            <a:r>
              <a:rPr lang="en-US" dirty="0" smtClean="0">
                <a:latin typeface="Franklin Gothic Book" panose="020B0503020102020204" pitchFamily="34" charset="0"/>
              </a:rPr>
              <a:t>Family Law proceedings </a:t>
            </a:r>
            <a:r>
              <a:rPr lang="en-US" dirty="0">
                <a:latin typeface="Franklin Gothic Book" panose="020B0503020102020204" pitchFamily="34" charset="0"/>
              </a:rPr>
              <a:t>exercise their discretion when determining things such as</a:t>
            </a:r>
            <a:r>
              <a:rPr lang="en-US" dirty="0" smtClean="0">
                <a:latin typeface="Franklin Gothic Book" panose="020B0503020102020204" pitchFamily="34" charset="0"/>
              </a:rPr>
              <a:t>:</a:t>
            </a:r>
          </a:p>
          <a:p>
            <a:endParaRPr lang="en-US" dirty="0">
              <a:latin typeface="Franklin Gothic Book" panose="020B0503020102020204" pitchFamily="34" charset="0"/>
            </a:endParaRPr>
          </a:p>
          <a:p>
            <a:pPr marL="285750" lvl="0" indent="-285750">
              <a:buFont typeface="Arial" panose="020B0604020202020204" pitchFamily="34" charset="0"/>
              <a:buChar char="•"/>
            </a:pPr>
            <a:r>
              <a:rPr lang="en-US" i="1" dirty="0">
                <a:latin typeface="Franklin Gothic Book" panose="020B0503020102020204" pitchFamily="34" charset="0"/>
              </a:rPr>
              <a:t>the nature of the evidence required</a:t>
            </a:r>
            <a:r>
              <a:rPr lang="en-US" i="1" dirty="0" smtClean="0">
                <a:latin typeface="Franklin Gothic Book" panose="020B0503020102020204" pitchFamily="34" charset="0"/>
              </a:rPr>
              <a:t>;</a:t>
            </a:r>
          </a:p>
          <a:p>
            <a:pPr lvl="0"/>
            <a:endParaRPr lang="en-US" dirty="0">
              <a:latin typeface="Franklin Gothic Book" panose="020B0503020102020204" pitchFamily="34" charset="0"/>
            </a:endParaRPr>
          </a:p>
          <a:p>
            <a:pPr marL="285750" lvl="0" indent="-285750">
              <a:buFont typeface="Arial" panose="020B0604020202020204" pitchFamily="34" charset="0"/>
              <a:buChar char="•"/>
            </a:pPr>
            <a:r>
              <a:rPr lang="en-US" i="1" dirty="0">
                <a:latin typeface="Franklin Gothic Book" panose="020B0503020102020204" pitchFamily="34" charset="0"/>
              </a:rPr>
              <a:t>which witnesses are to be called</a:t>
            </a:r>
            <a:r>
              <a:rPr lang="en-US" i="1" dirty="0" smtClean="0">
                <a:latin typeface="Franklin Gothic Book" panose="020B0503020102020204" pitchFamily="34" charset="0"/>
              </a:rPr>
              <a:t>;</a:t>
            </a:r>
          </a:p>
          <a:p>
            <a:pPr lvl="0"/>
            <a:endParaRPr lang="en-US" dirty="0">
              <a:latin typeface="Franklin Gothic Book" panose="020B0503020102020204" pitchFamily="34" charset="0"/>
            </a:endParaRPr>
          </a:p>
          <a:p>
            <a:pPr marL="285750" lvl="0" indent="-285750">
              <a:buFont typeface="Arial" panose="020B0604020202020204" pitchFamily="34" charset="0"/>
              <a:buChar char="•"/>
            </a:pPr>
            <a:r>
              <a:rPr lang="en-US" i="1" dirty="0">
                <a:latin typeface="Franklin Gothic Book" panose="020B0503020102020204" pitchFamily="34" charset="0"/>
              </a:rPr>
              <a:t>how evidence is to be adduced; and </a:t>
            </a:r>
            <a:endParaRPr lang="en-US" i="1" dirty="0" smtClean="0">
              <a:latin typeface="Franklin Gothic Book" panose="020B0503020102020204" pitchFamily="34" charset="0"/>
            </a:endParaRPr>
          </a:p>
          <a:p>
            <a:pPr lvl="0"/>
            <a:endParaRPr lang="en-US" dirty="0">
              <a:latin typeface="Franklin Gothic Book" panose="020B0503020102020204" pitchFamily="34" charset="0"/>
            </a:endParaRPr>
          </a:p>
          <a:p>
            <a:pPr marL="285750" lvl="0" indent="-285750">
              <a:buFont typeface="Arial" panose="020B0604020202020204" pitchFamily="34" charset="0"/>
              <a:buChar char="•"/>
            </a:pPr>
            <a:r>
              <a:rPr lang="en-US" i="1" dirty="0">
                <a:latin typeface="Franklin Gothic Book" panose="020B0503020102020204" pitchFamily="34" charset="0"/>
              </a:rPr>
              <a:t>what evidence is inadmissible. </a:t>
            </a:r>
            <a:endParaRPr lang="en-US" dirty="0">
              <a:latin typeface="Franklin Gothic Book" panose="020B0503020102020204" pitchFamily="34" charset="0"/>
            </a:endParaRPr>
          </a:p>
          <a:p>
            <a:endParaRPr lang="en-US" dirty="0"/>
          </a:p>
        </p:txBody>
      </p:sp>
    </p:spTree>
    <p:custDataLst>
      <p:tags r:id="rId1"/>
    </p:custDataLst>
    <p:extLst>
      <p:ext uri="{BB962C8B-B14F-4D97-AF65-F5344CB8AC3E}">
        <p14:creationId xmlns:p14="http://schemas.microsoft.com/office/powerpoint/2010/main" val="20675236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tterhead image for word reduced siz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2" name="TextBox 1"/>
          <p:cNvSpPr txBox="1"/>
          <p:nvPr/>
        </p:nvSpPr>
        <p:spPr>
          <a:xfrm>
            <a:off x="971600" y="836712"/>
            <a:ext cx="7488832" cy="3416320"/>
          </a:xfrm>
          <a:prstGeom prst="rect">
            <a:avLst/>
          </a:prstGeom>
          <a:noFill/>
        </p:spPr>
        <p:txBody>
          <a:bodyPr wrap="square" rtlCol="0">
            <a:spAutoFit/>
          </a:bodyPr>
          <a:lstStyle/>
          <a:p>
            <a:r>
              <a:rPr lang="en-US" dirty="0">
                <a:latin typeface="Franklin Gothic Book" panose="020B0503020102020204" pitchFamily="34" charset="0"/>
              </a:rPr>
              <a:t>According to section 55 of the </a:t>
            </a:r>
            <a:r>
              <a:rPr lang="en-US" i="1" dirty="0">
                <a:latin typeface="Franklin Gothic Book" panose="020B0503020102020204" pitchFamily="34" charset="0"/>
              </a:rPr>
              <a:t>Evidence Act </a:t>
            </a:r>
            <a:r>
              <a:rPr lang="en-US" dirty="0" smtClean="0">
                <a:latin typeface="Franklin Gothic Book" panose="020B0503020102020204" pitchFamily="34" charset="0"/>
              </a:rPr>
              <a:t>1995 (</a:t>
            </a:r>
            <a:r>
              <a:rPr lang="en-US" dirty="0" err="1" smtClean="0">
                <a:latin typeface="Franklin Gothic Book" panose="020B0503020102020204" pitchFamily="34" charset="0"/>
              </a:rPr>
              <a:t>Cth</a:t>
            </a:r>
            <a:r>
              <a:rPr lang="en-US" dirty="0" smtClean="0">
                <a:latin typeface="Franklin Gothic Book" panose="020B0503020102020204" pitchFamily="34" charset="0"/>
              </a:rPr>
              <a:t>):</a:t>
            </a:r>
          </a:p>
          <a:p>
            <a:endParaRPr lang="en-US" dirty="0" smtClean="0">
              <a:latin typeface="Franklin Gothic Book" panose="020B0503020102020204" pitchFamily="34" charset="0"/>
            </a:endParaRPr>
          </a:p>
          <a:p>
            <a:pPr marL="342900" indent="-342900">
              <a:buAutoNum type="alphaLcParenBoth"/>
            </a:pPr>
            <a:r>
              <a:rPr lang="en-US" dirty="0" smtClean="0">
                <a:latin typeface="Franklin Gothic Book" panose="020B0503020102020204" pitchFamily="34" charset="0"/>
              </a:rPr>
              <a:t>evidence </a:t>
            </a:r>
            <a:r>
              <a:rPr lang="en-US" dirty="0">
                <a:latin typeface="Franklin Gothic Book" panose="020B0503020102020204" pitchFamily="34" charset="0"/>
              </a:rPr>
              <a:t>that is relevant in a proceeding is evidence that, if it were accepted, could rationally affect (directly or indirectly) the assessment of the probability of the existence of a fact in issue in the proceeding. </a:t>
            </a:r>
            <a:endParaRPr lang="en-US" dirty="0" smtClean="0">
              <a:latin typeface="Franklin Gothic Book" panose="020B0503020102020204" pitchFamily="34" charset="0"/>
            </a:endParaRPr>
          </a:p>
          <a:p>
            <a:endParaRPr lang="en-US" dirty="0">
              <a:latin typeface="Franklin Gothic Book" panose="020B0503020102020204" pitchFamily="34" charset="0"/>
            </a:endParaRPr>
          </a:p>
          <a:p>
            <a:r>
              <a:rPr lang="en-US" dirty="0">
                <a:latin typeface="Franklin Gothic Book" panose="020B0503020102020204" pitchFamily="34" charset="0"/>
              </a:rPr>
              <a:t>(2) Evidence is not taken to be irrelevant only because it relates to</a:t>
            </a:r>
            <a:r>
              <a:rPr lang="en-US" dirty="0" smtClean="0">
                <a:latin typeface="Franklin Gothic Book" panose="020B0503020102020204" pitchFamily="34" charset="0"/>
              </a:rPr>
              <a:t>:</a:t>
            </a:r>
          </a:p>
          <a:p>
            <a:endParaRPr lang="en-US" dirty="0">
              <a:latin typeface="Franklin Gothic Book" panose="020B0503020102020204" pitchFamily="34" charset="0"/>
            </a:endParaRPr>
          </a:p>
          <a:p>
            <a:r>
              <a:rPr lang="en-US" dirty="0">
                <a:latin typeface="Franklin Gothic Book" panose="020B0503020102020204" pitchFamily="34" charset="0"/>
              </a:rPr>
              <a:t>(a) credibility of a witness; or</a:t>
            </a:r>
          </a:p>
          <a:p>
            <a:r>
              <a:rPr lang="en-US" dirty="0">
                <a:latin typeface="Franklin Gothic Book" panose="020B0503020102020204" pitchFamily="34" charset="0"/>
              </a:rPr>
              <a:t>(b) admissibility of other evidence; or </a:t>
            </a:r>
          </a:p>
          <a:p>
            <a:r>
              <a:rPr lang="en-US" dirty="0">
                <a:latin typeface="Franklin Gothic Book" panose="020B0503020102020204" pitchFamily="34" charset="0"/>
              </a:rPr>
              <a:t>(c) a failure too </a:t>
            </a:r>
            <a:r>
              <a:rPr lang="en-US" dirty="0" err="1">
                <a:latin typeface="Franklin Gothic Book" panose="020B0503020102020204" pitchFamily="34" charset="0"/>
              </a:rPr>
              <a:t>abbuce</a:t>
            </a:r>
            <a:r>
              <a:rPr lang="en-US" dirty="0">
                <a:latin typeface="Franklin Gothic Book" panose="020B0503020102020204" pitchFamily="34" charset="0"/>
              </a:rPr>
              <a:t> evidence. </a:t>
            </a:r>
          </a:p>
          <a:p>
            <a:endParaRPr lang="en-US" dirty="0"/>
          </a:p>
        </p:txBody>
      </p:sp>
    </p:spTree>
    <p:custDataLst>
      <p:tags r:id="rId1"/>
    </p:custDataLst>
    <p:extLst>
      <p:ext uri="{BB962C8B-B14F-4D97-AF65-F5344CB8AC3E}">
        <p14:creationId xmlns:p14="http://schemas.microsoft.com/office/powerpoint/2010/main" val="25746065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08612" y="5877272"/>
            <a:ext cx="3707904" cy="908720"/>
          </a:xfrm>
          <a:prstGeom prst="rect">
            <a:avLst/>
          </a:prstGeom>
          <a:noFill/>
          <a:ln>
            <a:noFill/>
          </a:ln>
        </p:spPr>
      </p:pic>
      <p:sp>
        <p:nvSpPr>
          <p:cNvPr id="2" name="TextBox 1"/>
          <p:cNvSpPr txBox="1"/>
          <p:nvPr/>
        </p:nvSpPr>
        <p:spPr>
          <a:xfrm>
            <a:off x="755576" y="121850"/>
            <a:ext cx="7992888" cy="6155531"/>
          </a:xfrm>
          <a:prstGeom prst="rect">
            <a:avLst/>
          </a:prstGeom>
          <a:noFill/>
        </p:spPr>
        <p:txBody>
          <a:bodyPr wrap="square" rtlCol="0">
            <a:spAutoFit/>
          </a:bodyPr>
          <a:lstStyle/>
          <a:p>
            <a:r>
              <a:rPr lang="en-US" sz="1600" b="1" dirty="0" smtClean="0">
                <a:latin typeface="Franklin Gothic Book" panose="020B0503020102020204" pitchFamily="34" charset="0"/>
              </a:rPr>
              <a:t>1. Suitability to Parent</a:t>
            </a:r>
          </a:p>
          <a:p>
            <a:endParaRPr lang="en-US" sz="1600" b="1" dirty="0">
              <a:latin typeface="Franklin Gothic Book" panose="020B0503020102020204" pitchFamily="34" charset="0"/>
            </a:endParaRPr>
          </a:p>
          <a:p>
            <a:r>
              <a:rPr lang="en-US" sz="1600" b="1" dirty="0" smtClean="0">
                <a:latin typeface="Franklin Gothic Book" panose="020B0503020102020204" pitchFamily="34" charset="0"/>
              </a:rPr>
              <a:t>	</a:t>
            </a:r>
            <a:r>
              <a:rPr lang="en-US" sz="1400" i="1" dirty="0">
                <a:latin typeface="Franklin Gothic Book" panose="020B0503020102020204" pitchFamily="34" charset="0"/>
              </a:rPr>
              <a:t>Lackey v Mae </a:t>
            </a:r>
            <a:r>
              <a:rPr lang="en-US" sz="1400" dirty="0">
                <a:latin typeface="Franklin Gothic Book" panose="020B0503020102020204" pitchFamily="34" charset="0"/>
              </a:rPr>
              <a:t>[2013 </a:t>
            </a:r>
            <a:r>
              <a:rPr lang="en-US" sz="1400" dirty="0" err="1">
                <a:latin typeface="Franklin Gothic Book" panose="020B0503020102020204" pitchFamily="34" charset="0"/>
              </a:rPr>
              <a:t>FMCAfam</a:t>
            </a:r>
            <a:r>
              <a:rPr lang="en-US" sz="1400" dirty="0">
                <a:latin typeface="Franklin Gothic Book" panose="020B0503020102020204" pitchFamily="34" charset="0"/>
              </a:rPr>
              <a:t> 284 </a:t>
            </a:r>
            <a:r>
              <a:rPr lang="en-US" sz="1400" dirty="0" smtClean="0">
                <a:latin typeface="Franklin Gothic Book" panose="020B0503020102020204" pitchFamily="34" charset="0"/>
              </a:rPr>
              <a:t>(at </a:t>
            </a:r>
            <a:r>
              <a:rPr lang="en-US" sz="1400" dirty="0">
                <a:latin typeface="Franklin Gothic Book" panose="020B0503020102020204" pitchFamily="34" charset="0"/>
              </a:rPr>
              <a:t>9</a:t>
            </a:r>
            <a:r>
              <a:rPr lang="en-US" sz="1400" dirty="0" smtClean="0">
                <a:latin typeface="Franklin Gothic Book" panose="020B0503020102020204" pitchFamily="34" charset="0"/>
              </a:rPr>
              <a:t>);</a:t>
            </a:r>
          </a:p>
          <a:p>
            <a:r>
              <a:rPr lang="en-US" sz="1400" b="1" dirty="0">
                <a:latin typeface="Franklin Gothic Book" panose="020B0503020102020204" pitchFamily="34" charset="0"/>
              </a:rPr>
              <a:t>	</a:t>
            </a:r>
            <a:r>
              <a:rPr lang="en-US" sz="1400" i="1" dirty="0">
                <a:latin typeface="Franklin Gothic Book" panose="020B0503020102020204" pitchFamily="34" charset="0"/>
              </a:rPr>
              <a:t>Santoro v Santoro </a:t>
            </a:r>
            <a:r>
              <a:rPr lang="en-US" sz="1400" dirty="0">
                <a:latin typeface="Franklin Gothic Book" panose="020B0503020102020204" pitchFamily="34" charset="0"/>
              </a:rPr>
              <a:t>[2011]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803;</a:t>
            </a:r>
          </a:p>
          <a:p>
            <a:r>
              <a:rPr lang="en-US" sz="1400" b="1" dirty="0">
                <a:latin typeface="Franklin Gothic Book" panose="020B0503020102020204" pitchFamily="34" charset="0"/>
              </a:rPr>
              <a:t>	</a:t>
            </a:r>
            <a:r>
              <a:rPr lang="en-US" sz="1400" i="1" dirty="0" err="1">
                <a:latin typeface="Franklin Gothic Book" panose="020B0503020102020204" pitchFamily="34" charset="0"/>
              </a:rPr>
              <a:t>Reiby</a:t>
            </a:r>
            <a:r>
              <a:rPr lang="en-US" sz="1400" i="1" dirty="0">
                <a:latin typeface="Franklin Gothic Book" panose="020B0503020102020204" pitchFamily="34" charset="0"/>
              </a:rPr>
              <a:t> v </a:t>
            </a:r>
            <a:r>
              <a:rPr lang="en-US" sz="1400" i="1" dirty="0" err="1">
                <a:latin typeface="Franklin Gothic Book" panose="020B0503020102020204" pitchFamily="34" charset="0"/>
              </a:rPr>
              <a:t>Medowbank</a:t>
            </a:r>
            <a:r>
              <a:rPr lang="en-US" sz="1400" i="1" dirty="0">
                <a:latin typeface="Franklin Gothic Book" panose="020B0503020102020204" pitchFamily="34" charset="0"/>
              </a:rPr>
              <a:t> </a:t>
            </a:r>
            <a:r>
              <a:rPr lang="en-US" sz="1400" dirty="0">
                <a:latin typeface="Franklin Gothic Book" panose="020B0503020102020204" pitchFamily="34" charset="0"/>
              </a:rPr>
              <a:t>[2013] FCCA </a:t>
            </a:r>
            <a:r>
              <a:rPr lang="en-US" sz="1400" dirty="0" smtClean="0">
                <a:latin typeface="Franklin Gothic Book" panose="020B0503020102020204" pitchFamily="34" charset="0"/>
              </a:rPr>
              <a:t>2040.</a:t>
            </a:r>
          </a:p>
          <a:p>
            <a:endParaRPr lang="en-US" sz="1600" dirty="0" smtClean="0">
              <a:latin typeface="Franklin Gothic Book" panose="020B0503020102020204" pitchFamily="34" charset="0"/>
            </a:endParaRPr>
          </a:p>
          <a:p>
            <a:r>
              <a:rPr lang="en-US" sz="1600" b="1" dirty="0" smtClean="0">
                <a:latin typeface="Franklin Gothic Book" panose="020B0503020102020204" pitchFamily="34" charset="0"/>
              </a:rPr>
              <a:t>2. Evidence of Knowledge/Intention</a:t>
            </a:r>
          </a:p>
          <a:p>
            <a:endParaRPr lang="en-US" sz="1600" b="1" dirty="0">
              <a:latin typeface="Franklin Gothic Book" panose="020B0503020102020204" pitchFamily="34" charset="0"/>
            </a:endParaRPr>
          </a:p>
          <a:p>
            <a:r>
              <a:rPr lang="en-US" sz="1600" dirty="0">
                <a:latin typeface="Franklin Gothic Book" panose="020B0503020102020204" pitchFamily="34" charset="0"/>
              </a:rPr>
              <a:t>	</a:t>
            </a:r>
            <a:r>
              <a:rPr lang="en-US" sz="1400" i="1" dirty="0" smtClean="0">
                <a:latin typeface="Franklin Gothic Book" panose="020B0503020102020204" pitchFamily="34" charset="0"/>
              </a:rPr>
              <a:t>O’Shea </a:t>
            </a:r>
            <a:r>
              <a:rPr lang="en-US" sz="1400" i="1" dirty="0">
                <a:latin typeface="Franklin Gothic Book" panose="020B0503020102020204" pitchFamily="34" charset="0"/>
              </a:rPr>
              <a:t>v Michaels </a:t>
            </a:r>
            <a:r>
              <a:rPr lang="en-US" sz="1400" dirty="0">
                <a:latin typeface="Franklin Gothic Book" panose="020B0503020102020204" pitchFamily="34" charset="0"/>
              </a:rPr>
              <a:t>[2011] </a:t>
            </a:r>
            <a:r>
              <a:rPr lang="en-US" sz="1400" dirty="0" err="1">
                <a:latin typeface="Franklin Gothic Book" panose="020B0503020102020204" pitchFamily="34" charset="0"/>
              </a:rPr>
              <a:t>FamCA</a:t>
            </a:r>
            <a:r>
              <a:rPr lang="en-US" sz="1400" dirty="0">
                <a:latin typeface="Franklin Gothic Book" panose="020B0503020102020204" pitchFamily="34" charset="0"/>
              </a:rPr>
              <a:t> 286 at [14</a:t>
            </a:r>
            <a:r>
              <a:rPr lang="en-US" sz="1600" dirty="0" smtClean="0">
                <a:latin typeface="Franklin Gothic Book" panose="020B0503020102020204" pitchFamily="34" charset="0"/>
              </a:rPr>
              <a:t>]</a:t>
            </a:r>
          </a:p>
          <a:p>
            <a:r>
              <a:rPr lang="en-US" sz="1600" dirty="0" smtClean="0">
                <a:latin typeface="Franklin Gothic Book" panose="020B0503020102020204" pitchFamily="34" charset="0"/>
              </a:rPr>
              <a:t> </a:t>
            </a:r>
            <a:endParaRPr lang="en-US" sz="1600" dirty="0">
              <a:latin typeface="Franklin Gothic Book" panose="020B0503020102020204" pitchFamily="34" charset="0"/>
            </a:endParaRPr>
          </a:p>
          <a:p>
            <a:r>
              <a:rPr lang="en-US" sz="1600" b="1" dirty="0" smtClean="0">
                <a:latin typeface="Franklin Gothic Book" panose="020B0503020102020204" pitchFamily="34" charset="0"/>
              </a:rPr>
              <a:t>3. Evidence of Relationship</a:t>
            </a:r>
          </a:p>
          <a:p>
            <a:endParaRPr lang="en-US" sz="1600" b="1" dirty="0">
              <a:latin typeface="Franklin Gothic Book" panose="020B0503020102020204" pitchFamily="34" charset="0"/>
            </a:endParaRPr>
          </a:p>
          <a:p>
            <a:r>
              <a:rPr lang="en-US" sz="1600" dirty="0" smtClean="0">
                <a:latin typeface="Franklin Gothic Book" panose="020B0503020102020204" pitchFamily="34" charset="0"/>
              </a:rPr>
              <a:t>	</a:t>
            </a:r>
            <a:r>
              <a:rPr lang="en-US" sz="1400" i="1" dirty="0" err="1" smtClean="0">
                <a:latin typeface="Franklin Gothic Book" panose="020B0503020102020204" pitchFamily="34" charset="0"/>
              </a:rPr>
              <a:t>Longsdorf</a:t>
            </a:r>
            <a:r>
              <a:rPr lang="en-US" sz="1400" i="1" dirty="0" smtClean="0">
                <a:latin typeface="Franklin Gothic Book" panose="020B0503020102020204" pitchFamily="34" charset="0"/>
              </a:rPr>
              <a:t> </a:t>
            </a:r>
            <a:r>
              <a:rPr lang="en-US" sz="1400" i="1" dirty="0">
                <a:latin typeface="Franklin Gothic Book" panose="020B0503020102020204" pitchFamily="34" charset="0"/>
              </a:rPr>
              <a:t>v Granger </a:t>
            </a:r>
            <a:r>
              <a:rPr lang="en-US" sz="1400" dirty="0">
                <a:latin typeface="Franklin Gothic Book" panose="020B0503020102020204" pitchFamily="34" charset="0"/>
              </a:rPr>
              <a:t>[2010]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1423</a:t>
            </a:r>
          </a:p>
          <a:p>
            <a:endParaRPr lang="en-US" sz="1600" dirty="0" smtClean="0">
              <a:latin typeface="Franklin Gothic Book" panose="020B0503020102020204" pitchFamily="34" charset="0"/>
            </a:endParaRPr>
          </a:p>
          <a:p>
            <a:r>
              <a:rPr lang="en-US" sz="1600" b="1" dirty="0" smtClean="0">
                <a:latin typeface="Franklin Gothic Book" panose="020B0503020102020204" pitchFamily="34" charset="0"/>
              </a:rPr>
              <a:t>4. Evidence of Family Violence or Harm </a:t>
            </a:r>
          </a:p>
          <a:p>
            <a:endParaRPr lang="en-US" sz="1600" b="1" dirty="0">
              <a:latin typeface="Franklin Gothic Book" panose="020B0503020102020204" pitchFamily="34" charset="0"/>
            </a:endParaRPr>
          </a:p>
          <a:p>
            <a:r>
              <a:rPr lang="en-US" sz="1600" dirty="0" smtClean="0">
                <a:latin typeface="Franklin Gothic Book" panose="020B0503020102020204" pitchFamily="34" charset="0"/>
              </a:rPr>
              <a:t>	</a:t>
            </a:r>
            <a:r>
              <a:rPr lang="en-US" sz="1400" i="1" dirty="0" smtClean="0">
                <a:latin typeface="Franklin Gothic Book" panose="020B0503020102020204" pitchFamily="34" charset="0"/>
              </a:rPr>
              <a:t>Edwards </a:t>
            </a:r>
            <a:r>
              <a:rPr lang="en-US" sz="1400" i="1" dirty="0">
                <a:latin typeface="Franklin Gothic Book" panose="020B0503020102020204" pitchFamily="34" charset="0"/>
              </a:rPr>
              <a:t>v Granger </a:t>
            </a:r>
            <a:r>
              <a:rPr lang="en-US" sz="1400" dirty="0">
                <a:latin typeface="Franklin Gothic Book" panose="020B0503020102020204" pitchFamily="34" charset="0"/>
              </a:rPr>
              <a:t>[2013] </a:t>
            </a:r>
            <a:r>
              <a:rPr lang="en-US" sz="1400" dirty="0" err="1">
                <a:latin typeface="Franklin Gothic Book" panose="020B0503020102020204" pitchFamily="34" charset="0"/>
              </a:rPr>
              <a:t>FamCA</a:t>
            </a:r>
            <a:r>
              <a:rPr lang="en-US" sz="1400" dirty="0">
                <a:latin typeface="Franklin Gothic Book" panose="020B0503020102020204" pitchFamily="34" charset="0"/>
              </a:rPr>
              <a:t> 918 </a:t>
            </a:r>
            <a:endParaRPr lang="en-US" sz="1400" dirty="0" smtClean="0">
              <a:latin typeface="Franklin Gothic Book" panose="020B0503020102020204" pitchFamily="34" charset="0"/>
            </a:endParaRPr>
          </a:p>
          <a:p>
            <a:endParaRPr lang="en-US" sz="1600" dirty="0" smtClean="0">
              <a:latin typeface="Franklin Gothic Book" panose="020B0503020102020204" pitchFamily="34" charset="0"/>
            </a:endParaRPr>
          </a:p>
          <a:p>
            <a:r>
              <a:rPr lang="en-US" sz="1600" b="1" dirty="0" smtClean="0">
                <a:latin typeface="Franklin Gothic Book" panose="020B0503020102020204" pitchFamily="34" charset="0"/>
              </a:rPr>
              <a:t>5. Evidence of Children</a:t>
            </a:r>
          </a:p>
          <a:p>
            <a:r>
              <a:rPr lang="en-US" sz="1600" dirty="0" smtClean="0">
                <a:latin typeface="Franklin Gothic Book" panose="020B0503020102020204" pitchFamily="34" charset="0"/>
              </a:rPr>
              <a:t>	</a:t>
            </a:r>
            <a:r>
              <a:rPr lang="en-US" sz="1400" i="1" dirty="0" smtClean="0">
                <a:latin typeface="Franklin Gothic Book" panose="020B0503020102020204" pitchFamily="34" charset="0"/>
              </a:rPr>
              <a:t>Hunter </a:t>
            </a:r>
            <a:r>
              <a:rPr lang="en-US" sz="1400" i="1" dirty="0">
                <a:latin typeface="Franklin Gothic Book" panose="020B0503020102020204" pitchFamily="34" charset="0"/>
              </a:rPr>
              <a:t>v </a:t>
            </a:r>
            <a:r>
              <a:rPr lang="en-US" sz="1400" i="1" dirty="0" err="1">
                <a:latin typeface="Franklin Gothic Book" panose="020B0503020102020204" pitchFamily="34" charset="0"/>
              </a:rPr>
              <a:t>Haro</a:t>
            </a:r>
            <a:r>
              <a:rPr lang="en-US" sz="1400" dirty="0">
                <a:latin typeface="Franklin Gothic Book" panose="020B0503020102020204" pitchFamily="34" charset="0"/>
              </a:rPr>
              <a:t> [2011]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638</a:t>
            </a:r>
          </a:p>
          <a:p>
            <a:endParaRPr lang="en-US" sz="1400" dirty="0" smtClean="0">
              <a:latin typeface="Franklin Gothic Book" panose="020B0503020102020204" pitchFamily="34" charset="0"/>
            </a:endParaRPr>
          </a:p>
          <a:p>
            <a:r>
              <a:rPr lang="en-US" sz="1600" b="1" dirty="0" smtClean="0">
                <a:latin typeface="Franklin Gothic Book" panose="020B0503020102020204" pitchFamily="34" charset="0"/>
              </a:rPr>
              <a:t>6. Evidence that evokes the question of credibility </a:t>
            </a:r>
          </a:p>
          <a:p>
            <a:endParaRPr lang="en-US" sz="1600" b="1" dirty="0" smtClean="0">
              <a:latin typeface="Franklin Gothic Book" panose="020B0503020102020204" pitchFamily="34" charset="0"/>
            </a:endParaRPr>
          </a:p>
          <a:p>
            <a:r>
              <a:rPr lang="en-US" sz="1600" dirty="0" smtClean="0">
                <a:latin typeface="Franklin Gothic Book" panose="020B0503020102020204" pitchFamily="34" charset="0"/>
              </a:rPr>
              <a:t>	</a:t>
            </a:r>
            <a:r>
              <a:rPr lang="en-US" sz="1400" i="1" dirty="0" smtClean="0">
                <a:latin typeface="Franklin Gothic Book" panose="020B0503020102020204" pitchFamily="34" charset="0"/>
              </a:rPr>
              <a:t>Doolan </a:t>
            </a:r>
            <a:r>
              <a:rPr lang="en-US" sz="1400" i="1" dirty="0">
                <a:latin typeface="Franklin Gothic Book" panose="020B0503020102020204" pitchFamily="34" charset="0"/>
              </a:rPr>
              <a:t>v East </a:t>
            </a:r>
            <a:r>
              <a:rPr lang="en-US" sz="1400" dirty="0">
                <a:latin typeface="Franklin Gothic Book" panose="020B0503020102020204" pitchFamily="34" charset="0"/>
              </a:rPr>
              <a:t>[2012] </a:t>
            </a:r>
            <a:r>
              <a:rPr lang="en-US" sz="1400" dirty="0" err="1">
                <a:latin typeface="Franklin Gothic Book" panose="020B0503020102020204" pitchFamily="34" charset="0"/>
              </a:rPr>
              <a:t>FamCA</a:t>
            </a:r>
            <a:r>
              <a:rPr lang="en-US" sz="1400" dirty="0">
                <a:latin typeface="Franklin Gothic Book" panose="020B0503020102020204" pitchFamily="34" charset="0"/>
              </a:rPr>
              <a:t> 459 at [49].</a:t>
            </a:r>
            <a:endParaRPr lang="en-US" sz="1400" dirty="0" smtClean="0">
              <a:latin typeface="Franklin Gothic Book" panose="020B0503020102020204" pitchFamily="34" charset="0"/>
            </a:endParaRPr>
          </a:p>
          <a:p>
            <a:endParaRPr lang="en-US" sz="1600" b="1" dirty="0" smtClean="0">
              <a:latin typeface="Franklin Gothic Book" panose="020B0503020102020204" pitchFamily="34" charset="0"/>
            </a:endParaRPr>
          </a:p>
        </p:txBody>
      </p:sp>
    </p:spTree>
    <p:extLst>
      <p:ext uri="{BB962C8B-B14F-4D97-AF65-F5344CB8AC3E}">
        <p14:creationId xmlns:p14="http://schemas.microsoft.com/office/powerpoint/2010/main" val="18697893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tterhead image for word reduced siz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08612" y="5877272"/>
            <a:ext cx="3707904" cy="908720"/>
          </a:xfrm>
          <a:prstGeom prst="rect">
            <a:avLst/>
          </a:prstGeom>
          <a:noFill/>
          <a:ln>
            <a:noFill/>
          </a:ln>
        </p:spPr>
      </p:pic>
      <p:sp>
        <p:nvSpPr>
          <p:cNvPr id="2" name="TextBox 1"/>
          <p:cNvSpPr txBox="1"/>
          <p:nvPr/>
        </p:nvSpPr>
        <p:spPr>
          <a:xfrm>
            <a:off x="827584" y="260648"/>
            <a:ext cx="7200800" cy="5355312"/>
          </a:xfrm>
          <a:prstGeom prst="rect">
            <a:avLst/>
          </a:prstGeom>
          <a:noFill/>
        </p:spPr>
        <p:txBody>
          <a:bodyPr wrap="square" rtlCol="0">
            <a:spAutoFit/>
          </a:bodyPr>
          <a:lstStyle/>
          <a:p>
            <a:r>
              <a:rPr lang="en-US" dirty="0" smtClean="0">
                <a:latin typeface="Franklin Gothic Demi" panose="020B0703020102020204" pitchFamily="34" charset="0"/>
              </a:rPr>
              <a:t>How to challenge the admissibility of evidence:</a:t>
            </a:r>
          </a:p>
          <a:p>
            <a:endParaRPr lang="en-US" dirty="0" smtClean="0"/>
          </a:p>
          <a:p>
            <a:r>
              <a:rPr lang="en-US" dirty="0" smtClean="0">
                <a:latin typeface="Franklin Gothic Book" panose="020B0503020102020204" pitchFamily="34" charset="0"/>
              </a:rPr>
              <a:t>1. Relevance to the proceedings (s56(2) </a:t>
            </a:r>
            <a:r>
              <a:rPr lang="en-US" i="1" dirty="0" smtClean="0">
                <a:latin typeface="Franklin Gothic Book" panose="020B0503020102020204" pitchFamily="34" charset="0"/>
              </a:rPr>
              <a:t>Evidence Act </a:t>
            </a:r>
            <a:r>
              <a:rPr lang="en-US" dirty="0" smtClean="0">
                <a:latin typeface="Franklin Gothic Book" panose="020B0503020102020204" pitchFamily="34" charset="0"/>
              </a:rPr>
              <a:t>1995 (</a:t>
            </a:r>
            <a:r>
              <a:rPr lang="en-US" dirty="0" err="1" smtClean="0">
                <a:latin typeface="Franklin Gothic Book" panose="020B0503020102020204" pitchFamily="34" charset="0"/>
              </a:rPr>
              <a:t>Cth</a:t>
            </a:r>
            <a:r>
              <a:rPr lang="en-US" dirty="0" smtClean="0">
                <a:latin typeface="Franklin Gothic Book" panose="020B0503020102020204" pitchFamily="34" charset="0"/>
              </a:rPr>
              <a:t>);</a:t>
            </a:r>
          </a:p>
          <a:p>
            <a:endParaRPr lang="en-US" dirty="0" smtClean="0">
              <a:latin typeface="Franklin Gothic Book" panose="020B0503020102020204" pitchFamily="34" charset="0"/>
            </a:endParaRPr>
          </a:p>
          <a:p>
            <a:r>
              <a:rPr lang="en-US" dirty="0" smtClean="0">
                <a:latin typeface="Franklin Gothic Book" panose="020B0503020102020204" pitchFamily="34" charset="0"/>
              </a:rPr>
              <a:t>2. General Discretion to exclude evidence (s135 </a:t>
            </a:r>
            <a:r>
              <a:rPr lang="en-US" i="1" dirty="0">
                <a:latin typeface="Franklin Gothic Book" panose="020B0503020102020204" pitchFamily="34" charset="0"/>
              </a:rPr>
              <a:t>Evidence Act </a:t>
            </a:r>
            <a:r>
              <a:rPr lang="en-US" dirty="0">
                <a:latin typeface="Franklin Gothic Book" panose="020B0503020102020204" pitchFamily="34" charset="0"/>
              </a:rPr>
              <a:t>1995  </a:t>
            </a:r>
            <a:r>
              <a:rPr lang="en-US" dirty="0" smtClean="0">
                <a:latin typeface="Franklin Gothic Book" panose="020B0503020102020204" pitchFamily="34" charset="0"/>
              </a:rPr>
              <a:t>   (</a:t>
            </a:r>
            <a:r>
              <a:rPr lang="en-US" dirty="0" err="1">
                <a:latin typeface="Franklin Gothic Book" panose="020B0503020102020204" pitchFamily="34" charset="0"/>
              </a:rPr>
              <a:t>Cth</a:t>
            </a:r>
            <a:r>
              <a:rPr lang="en-US" dirty="0" smtClean="0">
                <a:latin typeface="Franklin Gothic Book" panose="020B0503020102020204" pitchFamily="34" charset="0"/>
              </a:rPr>
              <a:t>); </a:t>
            </a:r>
          </a:p>
          <a:p>
            <a:r>
              <a:rPr lang="en-US" dirty="0" smtClean="0">
                <a:latin typeface="Franklin Gothic Book" panose="020B0503020102020204" pitchFamily="34" charset="0"/>
              </a:rPr>
              <a:t>	</a:t>
            </a:r>
          </a:p>
          <a:p>
            <a:r>
              <a:rPr lang="en-US" dirty="0">
                <a:latin typeface="Franklin Gothic Book" panose="020B0503020102020204" pitchFamily="34" charset="0"/>
              </a:rPr>
              <a:t>	</a:t>
            </a:r>
            <a:r>
              <a:rPr lang="en-US" dirty="0" smtClean="0">
                <a:latin typeface="Franklin Gothic Book" panose="020B0503020102020204" pitchFamily="34" charset="0"/>
              </a:rPr>
              <a:t>the </a:t>
            </a:r>
            <a:r>
              <a:rPr lang="en-US" dirty="0">
                <a:latin typeface="Franklin Gothic Book" panose="020B0503020102020204" pitchFamily="34" charset="0"/>
              </a:rPr>
              <a:t>Court may refuse to admit evidence if its </a:t>
            </a:r>
            <a:r>
              <a:rPr lang="en-US" dirty="0" smtClean="0">
                <a:latin typeface="Franklin Gothic Book" panose="020B0503020102020204" pitchFamily="34" charset="0"/>
              </a:rPr>
              <a:t>probative value 	is </a:t>
            </a:r>
            <a:r>
              <a:rPr lang="en-US" dirty="0">
                <a:latin typeface="Franklin Gothic Book" panose="020B0503020102020204" pitchFamily="34" charset="0"/>
              </a:rPr>
              <a:t>substantially outweighed by the </a:t>
            </a:r>
            <a:r>
              <a:rPr lang="en-US" dirty="0" smtClean="0">
                <a:latin typeface="Franklin Gothic Book" panose="020B0503020102020204" pitchFamily="34" charset="0"/>
              </a:rPr>
              <a:t>danger </a:t>
            </a:r>
            <a:r>
              <a:rPr lang="en-US" dirty="0">
                <a:latin typeface="Franklin Gothic Book" panose="020B0503020102020204" pitchFamily="34" charset="0"/>
              </a:rPr>
              <a:t>that the evidence </a:t>
            </a:r>
            <a:r>
              <a:rPr lang="en-US" dirty="0" smtClean="0">
                <a:latin typeface="Franklin Gothic Book" panose="020B0503020102020204" pitchFamily="34" charset="0"/>
              </a:rPr>
              <a:t>	might:</a:t>
            </a:r>
          </a:p>
          <a:p>
            <a:endParaRPr lang="en-US" dirty="0">
              <a:latin typeface="Franklin Gothic Book" panose="020B0503020102020204" pitchFamily="34" charset="0"/>
            </a:endParaRPr>
          </a:p>
          <a:p>
            <a:pPr lvl="0"/>
            <a:r>
              <a:rPr lang="en-US" dirty="0" smtClean="0">
                <a:latin typeface="Franklin Gothic Book" panose="020B0503020102020204" pitchFamily="34" charset="0"/>
              </a:rPr>
              <a:t>	(a) Be </a:t>
            </a:r>
            <a:r>
              <a:rPr lang="en-US" dirty="0">
                <a:latin typeface="Franklin Gothic Book" panose="020B0503020102020204" pitchFamily="34" charset="0"/>
              </a:rPr>
              <a:t>unfairly prejudicial to a party; or</a:t>
            </a:r>
          </a:p>
          <a:p>
            <a:pPr lvl="0"/>
            <a:r>
              <a:rPr lang="en-US" dirty="0" smtClean="0">
                <a:latin typeface="Franklin Gothic Book" panose="020B0503020102020204" pitchFamily="34" charset="0"/>
              </a:rPr>
              <a:t>	(b) Be </a:t>
            </a:r>
            <a:r>
              <a:rPr lang="en-US" dirty="0">
                <a:latin typeface="Franklin Gothic Book" panose="020B0503020102020204" pitchFamily="34" charset="0"/>
              </a:rPr>
              <a:t>misleading or confusing; or</a:t>
            </a:r>
          </a:p>
          <a:p>
            <a:pPr lvl="0"/>
            <a:r>
              <a:rPr lang="en-US" dirty="0" smtClean="0">
                <a:latin typeface="Franklin Gothic Book" panose="020B0503020102020204" pitchFamily="34" charset="0"/>
              </a:rPr>
              <a:t>	(c) Cause </a:t>
            </a:r>
            <a:r>
              <a:rPr lang="en-US" dirty="0">
                <a:latin typeface="Franklin Gothic Book" panose="020B0503020102020204" pitchFamily="34" charset="0"/>
              </a:rPr>
              <a:t>or result in undue waste of time. </a:t>
            </a:r>
            <a:endParaRPr lang="en-US" dirty="0" smtClean="0">
              <a:latin typeface="Franklin Gothic Book" panose="020B0503020102020204" pitchFamily="34" charset="0"/>
            </a:endParaRPr>
          </a:p>
          <a:p>
            <a:pPr lvl="0"/>
            <a:endParaRPr lang="en-US" dirty="0">
              <a:latin typeface="Franklin Gothic Book" panose="020B0503020102020204" pitchFamily="34" charset="0"/>
            </a:endParaRPr>
          </a:p>
          <a:p>
            <a:pPr lvl="0"/>
            <a:r>
              <a:rPr lang="en-US" dirty="0" smtClean="0">
                <a:latin typeface="Franklin Gothic Book" panose="020B0503020102020204" pitchFamily="34" charset="0"/>
              </a:rPr>
              <a:t>3. Authenticity (s58 </a:t>
            </a:r>
            <a:r>
              <a:rPr lang="en-US" i="1" dirty="0">
                <a:latin typeface="Franklin Gothic Book" panose="020B0503020102020204" pitchFamily="34" charset="0"/>
              </a:rPr>
              <a:t>Evidence Act </a:t>
            </a:r>
            <a:r>
              <a:rPr lang="en-US" dirty="0">
                <a:latin typeface="Franklin Gothic Book" panose="020B0503020102020204" pitchFamily="34" charset="0"/>
              </a:rPr>
              <a:t>1995 (</a:t>
            </a:r>
            <a:r>
              <a:rPr lang="en-US" dirty="0" err="1">
                <a:latin typeface="Franklin Gothic Book" panose="020B0503020102020204" pitchFamily="34" charset="0"/>
              </a:rPr>
              <a:t>Cth</a:t>
            </a:r>
            <a:r>
              <a:rPr lang="en-US" dirty="0" smtClean="0">
                <a:latin typeface="Franklin Gothic Book" panose="020B0503020102020204" pitchFamily="34" charset="0"/>
              </a:rPr>
              <a:t>). </a:t>
            </a:r>
          </a:p>
          <a:p>
            <a:pPr lvl="0"/>
            <a:endParaRPr lang="en-US" dirty="0">
              <a:latin typeface="Franklin Gothic Book" panose="020B0503020102020204" pitchFamily="34" charset="0"/>
            </a:endParaRPr>
          </a:p>
          <a:p>
            <a:pPr lvl="0"/>
            <a:r>
              <a:rPr lang="en-US" i="1" dirty="0" err="1" smtClean="0">
                <a:latin typeface="Franklin Gothic Book" panose="020B0503020102020204" pitchFamily="34" charset="0"/>
              </a:rPr>
              <a:t>Vecchi</a:t>
            </a:r>
            <a:r>
              <a:rPr lang="en-US" i="1" dirty="0" smtClean="0">
                <a:latin typeface="Franklin Gothic Book" panose="020B0503020102020204" pitchFamily="34" charset="0"/>
              </a:rPr>
              <a:t> v </a:t>
            </a:r>
            <a:r>
              <a:rPr lang="en-US" i="1" dirty="0" err="1" smtClean="0">
                <a:latin typeface="Franklin Gothic Book" panose="020B0503020102020204" pitchFamily="34" charset="0"/>
              </a:rPr>
              <a:t>Vecchi</a:t>
            </a:r>
            <a:r>
              <a:rPr lang="en-US" i="1" dirty="0" smtClean="0">
                <a:latin typeface="Franklin Gothic Book" panose="020B0503020102020204" pitchFamily="34" charset="0"/>
              </a:rPr>
              <a:t> </a:t>
            </a:r>
            <a:r>
              <a:rPr lang="en-US" dirty="0" smtClean="0">
                <a:latin typeface="Franklin Gothic Book" panose="020B0503020102020204" pitchFamily="34" charset="0"/>
              </a:rPr>
              <a:t>[2009] </a:t>
            </a:r>
            <a:r>
              <a:rPr lang="en-US" dirty="0" err="1" smtClean="0">
                <a:latin typeface="Franklin Gothic Book" panose="020B0503020102020204" pitchFamily="34" charset="0"/>
              </a:rPr>
              <a:t>FMCAfam</a:t>
            </a:r>
            <a:r>
              <a:rPr lang="en-US" dirty="0" smtClean="0">
                <a:latin typeface="Franklin Gothic Book" panose="020B0503020102020204" pitchFamily="34" charset="0"/>
              </a:rPr>
              <a:t> 1464. </a:t>
            </a:r>
            <a:endParaRPr lang="en-US" i="1" dirty="0" smtClean="0">
              <a:latin typeface="Franklin Gothic Book" panose="020B0503020102020204" pitchFamily="34" charset="0"/>
            </a:endParaRPr>
          </a:p>
          <a:p>
            <a:endParaRPr lang="en-US" dirty="0"/>
          </a:p>
        </p:txBody>
      </p:sp>
    </p:spTree>
    <p:custDataLst>
      <p:tags r:id="rId1"/>
    </p:custDataLst>
    <p:extLst>
      <p:ext uri="{BB962C8B-B14F-4D97-AF65-F5344CB8AC3E}">
        <p14:creationId xmlns:p14="http://schemas.microsoft.com/office/powerpoint/2010/main" val="815739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08612" y="5877272"/>
            <a:ext cx="3707904" cy="908720"/>
          </a:xfrm>
          <a:prstGeom prst="rect">
            <a:avLst/>
          </a:prstGeom>
          <a:noFill/>
          <a:ln>
            <a:noFill/>
          </a:ln>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7704" y="1340768"/>
            <a:ext cx="5796241" cy="3184748"/>
          </a:xfrm>
          <a:prstGeom prst="rect">
            <a:avLst/>
          </a:prstGeom>
        </p:spPr>
      </p:pic>
    </p:spTree>
    <p:custDataLst>
      <p:tags r:id="rId1"/>
    </p:custDataLst>
    <p:extLst>
      <p:ext uri="{BB962C8B-B14F-4D97-AF65-F5344CB8AC3E}">
        <p14:creationId xmlns:p14="http://schemas.microsoft.com/office/powerpoint/2010/main" val="15586423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55776" y="404664"/>
            <a:ext cx="4032448" cy="646331"/>
          </a:xfrm>
          <a:prstGeom prst="rect">
            <a:avLst/>
          </a:prstGeom>
          <a:noFill/>
        </p:spPr>
        <p:txBody>
          <a:bodyPr wrap="square" rtlCol="0">
            <a:spAutoFit/>
          </a:bodyPr>
          <a:lstStyle/>
          <a:p>
            <a:r>
              <a:rPr lang="en-AU" sz="3600" dirty="0" smtClean="0">
                <a:solidFill>
                  <a:srgbClr val="FF33CC"/>
                </a:solidFill>
                <a:latin typeface="Arial Black" pitchFamily="34" charset="0"/>
              </a:rPr>
              <a:t>Contacting Us</a:t>
            </a:r>
            <a:endParaRPr lang="en-AU" sz="3600" dirty="0">
              <a:solidFill>
                <a:srgbClr val="FF33CC"/>
              </a:solidFill>
              <a:latin typeface="Arial Black" pitchFamily="34" charset="0"/>
            </a:endParaRPr>
          </a:p>
        </p:txBody>
      </p:sp>
      <p:sp>
        <p:nvSpPr>
          <p:cNvPr id="3" name="Rectangle 2"/>
          <p:cNvSpPr/>
          <p:nvPr/>
        </p:nvSpPr>
        <p:spPr>
          <a:xfrm>
            <a:off x="2520685" y="1772816"/>
            <a:ext cx="4572000" cy="1477328"/>
          </a:xfrm>
          <a:prstGeom prst="rect">
            <a:avLst/>
          </a:prstGeom>
        </p:spPr>
        <p:txBody>
          <a:bodyPr>
            <a:spAutoFit/>
          </a:bodyPr>
          <a:lstStyle/>
          <a:p>
            <a:r>
              <a:rPr lang="en-AU" dirty="0"/>
              <a:t>Phone: 4772 5400</a:t>
            </a:r>
          </a:p>
          <a:p>
            <a:r>
              <a:rPr lang="en-AU" dirty="0"/>
              <a:t>Fax: 4772 5315</a:t>
            </a:r>
          </a:p>
          <a:p>
            <a:r>
              <a:rPr lang="en-AU" dirty="0"/>
              <a:t>Email: </a:t>
            </a:r>
            <a:r>
              <a:rPr lang="en-AU" dirty="0" smtClean="0"/>
              <a:t>tsvadmin@nqwls.com.au</a:t>
            </a:r>
            <a:endParaRPr lang="en-AU" dirty="0"/>
          </a:p>
          <a:p>
            <a:r>
              <a:rPr lang="en-AU" dirty="0"/>
              <a:t>Mail: </a:t>
            </a:r>
            <a:r>
              <a:rPr lang="en-AU" sz="1600" dirty="0"/>
              <a:t>PO BOX 2209, Townsville, Qld, 4810</a:t>
            </a:r>
          </a:p>
          <a:p>
            <a:r>
              <a:rPr lang="en-AU" dirty="0"/>
              <a:t>Our website: </a:t>
            </a:r>
            <a:r>
              <a:rPr lang="en-AU" dirty="0" smtClean="0"/>
              <a:t>www.nqwls.com.au</a:t>
            </a:r>
            <a:endParaRPr lang="en-AU" dirty="0"/>
          </a:p>
        </p:txBody>
      </p:sp>
    </p:spTree>
    <p:extLst>
      <p:ext uri="{BB962C8B-B14F-4D97-AF65-F5344CB8AC3E}">
        <p14:creationId xmlns:p14="http://schemas.microsoft.com/office/powerpoint/2010/main" val="23356478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332656"/>
            <a:ext cx="7992888" cy="5909310"/>
          </a:xfrm>
          <a:prstGeom prst="rect">
            <a:avLst/>
          </a:prstGeom>
          <a:noFill/>
        </p:spPr>
        <p:txBody>
          <a:bodyPr wrap="square" rtlCol="0">
            <a:spAutoFit/>
          </a:bodyPr>
          <a:lstStyle/>
          <a:p>
            <a:pPr algn="ctr"/>
            <a:r>
              <a:rPr lang="en-US" b="1" smtClean="0">
                <a:latin typeface="Franklin Gothic Book" panose="020B0503020102020204" pitchFamily="34" charset="0"/>
              </a:rPr>
              <a:t>Sources</a:t>
            </a:r>
            <a:r>
              <a:rPr lang="en-US" b="1" smtClean="0">
                <a:latin typeface="Franklin Gothic Book" panose="020B0503020102020204" pitchFamily="34" charset="0"/>
              </a:rPr>
              <a:t>:</a:t>
            </a:r>
            <a:endParaRPr lang="en-US" i="1" dirty="0" smtClean="0"/>
          </a:p>
          <a:p>
            <a:r>
              <a:rPr lang="en-US" u="sng" dirty="0" smtClean="0">
                <a:latin typeface="Franklin Gothic Book" panose="020B0503020102020204" pitchFamily="34" charset="0"/>
              </a:rPr>
              <a:t>Legislation:</a:t>
            </a:r>
          </a:p>
          <a:p>
            <a:endParaRPr lang="en-US" u="sng" dirty="0" smtClean="0">
              <a:latin typeface="Franklin Gothic Book" panose="020B0503020102020204" pitchFamily="34" charset="0"/>
            </a:endParaRPr>
          </a:p>
          <a:p>
            <a:r>
              <a:rPr lang="en-US" sz="1400" i="1" dirty="0" smtClean="0">
                <a:latin typeface="Franklin Gothic Book" panose="020B0503020102020204" pitchFamily="34" charset="0"/>
              </a:rPr>
              <a:t>Family </a:t>
            </a:r>
            <a:r>
              <a:rPr lang="en-US" sz="1400" i="1" dirty="0">
                <a:latin typeface="Franklin Gothic Book" panose="020B0503020102020204" pitchFamily="34" charset="0"/>
              </a:rPr>
              <a:t>Law Act </a:t>
            </a:r>
            <a:r>
              <a:rPr lang="en-US" sz="1400" dirty="0">
                <a:latin typeface="Franklin Gothic Book" panose="020B0503020102020204" pitchFamily="34" charset="0"/>
              </a:rPr>
              <a:t>1975 </a:t>
            </a:r>
            <a:r>
              <a:rPr lang="en-US" sz="1400" dirty="0" smtClean="0">
                <a:latin typeface="Franklin Gothic Book" panose="020B0503020102020204" pitchFamily="34" charset="0"/>
              </a:rPr>
              <a:t>(</a:t>
            </a:r>
            <a:r>
              <a:rPr lang="en-US" sz="1400" dirty="0" err="1" smtClean="0">
                <a:latin typeface="Franklin Gothic Book" panose="020B0503020102020204" pitchFamily="34" charset="0"/>
              </a:rPr>
              <a:t>Cth</a:t>
            </a:r>
            <a:r>
              <a:rPr lang="en-US" sz="1400" dirty="0" smtClean="0">
                <a:latin typeface="Franklin Gothic Book" panose="020B0503020102020204" pitchFamily="34" charset="0"/>
              </a:rPr>
              <a:t>)</a:t>
            </a:r>
            <a:endParaRPr lang="en-US" sz="1400" dirty="0">
              <a:latin typeface="Franklin Gothic Book" panose="020B0503020102020204" pitchFamily="34" charset="0"/>
            </a:endParaRPr>
          </a:p>
          <a:p>
            <a:r>
              <a:rPr lang="en-US" sz="1400" i="1" dirty="0">
                <a:latin typeface="Franklin Gothic Book" panose="020B0503020102020204" pitchFamily="34" charset="0"/>
              </a:rPr>
              <a:t>Federal Circuit Court Rules </a:t>
            </a:r>
            <a:r>
              <a:rPr lang="en-US" sz="1400" dirty="0">
                <a:latin typeface="Franklin Gothic Book" panose="020B0503020102020204" pitchFamily="34" charset="0"/>
              </a:rPr>
              <a:t>2001 </a:t>
            </a:r>
            <a:r>
              <a:rPr lang="en-US" sz="1400" dirty="0" smtClean="0">
                <a:latin typeface="Franklin Gothic Book" panose="020B0503020102020204" pitchFamily="34" charset="0"/>
              </a:rPr>
              <a:t>(</a:t>
            </a:r>
            <a:r>
              <a:rPr lang="en-US" sz="1400" dirty="0" err="1" smtClean="0">
                <a:latin typeface="Franklin Gothic Book" panose="020B0503020102020204" pitchFamily="34" charset="0"/>
              </a:rPr>
              <a:t>Cth</a:t>
            </a:r>
            <a:r>
              <a:rPr lang="en-US" sz="1400" dirty="0" smtClean="0">
                <a:latin typeface="Franklin Gothic Book" panose="020B0503020102020204" pitchFamily="34" charset="0"/>
              </a:rPr>
              <a:t>)</a:t>
            </a:r>
          </a:p>
          <a:p>
            <a:r>
              <a:rPr lang="en-US" sz="1400" i="1" dirty="0">
                <a:latin typeface="Franklin Gothic Book" panose="020B0503020102020204" pitchFamily="34" charset="0"/>
              </a:rPr>
              <a:t>Family Law Rules </a:t>
            </a:r>
            <a:r>
              <a:rPr lang="en-US" sz="1400" dirty="0">
                <a:latin typeface="Franklin Gothic Book" panose="020B0503020102020204" pitchFamily="34" charset="0"/>
              </a:rPr>
              <a:t>2004 (</a:t>
            </a:r>
            <a:r>
              <a:rPr lang="en-US" sz="1400" dirty="0" err="1">
                <a:latin typeface="Franklin Gothic Book" panose="020B0503020102020204" pitchFamily="34" charset="0"/>
              </a:rPr>
              <a:t>Cth</a:t>
            </a:r>
            <a:r>
              <a:rPr lang="en-US" sz="1400" dirty="0">
                <a:latin typeface="Franklin Gothic Book" panose="020B0503020102020204" pitchFamily="34" charset="0"/>
              </a:rPr>
              <a:t>) </a:t>
            </a:r>
            <a:endParaRPr lang="en-US" sz="1400" dirty="0" smtClean="0">
              <a:latin typeface="Franklin Gothic Book" panose="020B0503020102020204" pitchFamily="34" charset="0"/>
            </a:endParaRPr>
          </a:p>
          <a:p>
            <a:r>
              <a:rPr lang="en-US" sz="1400" i="1" dirty="0">
                <a:latin typeface="Franklin Gothic Book" panose="020B0503020102020204" pitchFamily="34" charset="0"/>
              </a:rPr>
              <a:t>Legal Profession Regulation </a:t>
            </a:r>
            <a:r>
              <a:rPr lang="en-US" sz="1400" dirty="0">
                <a:latin typeface="Franklin Gothic Book" panose="020B0503020102020204" pitchFamily="34" charset="0"/>
              </a:rPr>
              <a:t>2005 (NSW</a:t>
            </a:r>
            <a:r>
              <a:rPr lang="en-US" sz="1400" dirty="0" smtClean="0">
                <a:latin typeface="Franklin Gothic Book" panose="020B0503020102020204" pitchFamily="34" charset="0"/>
              </a:rPr>
              <a:t>)</a:t>
            </a:r>
          </a:p>
          <a:p>
            <a:r>
              <a:rPr lang="en-US" sz="1400" i="1" dirty="0">
                <a:latin typeface="Franklin Gothic Book" panose="020B0503020102020204" pitchFamily="34" charset="0"/>
              </a:rPr>
              <a:t>Criminal Code </a:t>
            </a:r>
            <a:r>
              <a:rPr lang="en-US" sz="1400" dirty="0" smtClean="0">
                <a:latin typeface="Franklin Gothic Book" panose="020B0503020102020204" pitchFamily="34" charset="0"/>
              </a:rPr>
              <a:t>1899 (</a:t>
            </a:r>
            <a:r>
              <a:rPr lang="en-US" sz="1400" dirty="0" err="1" smtClean="0">
                <a:latin typeface="Franklin Gothic Book" panose="020B0503020102020204" pitchFamily="34" charset="0"/>
              </a:rPr>
              <a:t>Qld</a:t>
            </a:r>
            <a:r>
              <a:rPr lang="en-US" sz="1400" dirty="0" smtClean="0">
                <a:latin typeface="Franklin Gothic Book" panose="020B0503020102020204" pitchFamily="34" charset="0"/>
              </a:rPr>
              <a:t>)</a:t>
            </a:r>
          </a:p>
          <a:p>
            <a:r>
              <a:rPr lang="en-US" sz="1400" i="1" dirty="0">
                <a:latin typeface="Franklin Gothic Book" panose="020B0503020102020204" pitchFamily="34" charset="0"/>
              </a:rPr>
              <a:t>Evidence Act </a:t>
            </a:r>
            <a:r>
              <a:rPr lang="en-US" sz="1400" dirty="0">
                <a:latin typeface="Franklin Gothic Book" panose="020B0503020102020204" pitchFamily="34" charset="0"/>
              </a:rPr>
              <a:t>1995 (</a:t>
            </a:r>
            <a:r>
              <a:rPr lang="en-US" sz="1400" dirty="0" err="1">
                <a:latin typeface="Franklin Gothic Book" panose="020B0503020102020204" pitchFamily="34" charset="0"/>
              </a:rPr>
              <a:t>Cth</a:t>
            </a:r>
            <a:r>
              <a:rPr lang="en-US" sz="1400" dirty="0" smtClean="0">
                <a:latin typeface="Franklin Gothic Book" panose="020B0503020102020204" pitchFamily="34" charset="0"/>
              </a:rPr>
              <a:t>)</a:t>
            </a:r>
          </a:p>
          <a:p>
            <a:r>
              <a:rPr lang="en-US" sz="1400" i="1" dirty="0">
                <a:latin typeface="Franklin Gothic Book" panose="020B0503020102020204" pitchFamily="34" charset="0"/>
              </a:rPr>
              <a:t>Acts Interpretation Act </a:t>
            </a:r>
            <a:r>
              <a:rPr lang="en-US" sz="1400" dirty="0">
                <a:latin typeface="Franklin Gothic Book" panose="020B0503020102020204" pitchFamily="34" charset="0"/>
              </a:rPr>
              <a:t>1901 (</a:t>
            </a:r>
            <a:r>
              <a:rPr lang="en-US" sz="1400" dirty="0" err="1">
                <a:latin typeface="Franklin Gothic Book" panose="020B0503020102020204" pitchFamily="34" charset="0"/>
              </a:rPr>
              <a:t>Cth</a:t>
            </a:r>
            <a:r>
              <a:rPr lang="en-US" sz="1400" dirty="0">
                <a:latin typeface="Franklin Gothic Book" panose="020B0503020102020204" pitchFamily="34" charset="0"/>
              </a:rPr>
              <a:t>) </a:t>
            </a:r>
            <a:endParaRPr lang="en-US" sz="1400" dirty="0" smtClean="0">
              <a:latin typeface="Franklin Gothic Book" panose="020B0503020102020204" pitchFamily="34" charset="0"/>
            </a:endParaRPr>
          </a:p>
          <a:p>
            <a:endParaRPr lang="en-US" dirty="0">
              <a:latin typeface="Franklin Gothic Book" panose="020B0503020102020204" pitchFamily="34" charset="0"/>
            </a:endParaRPr>
          </a:p>
          <a:p>
            <a:r>
              <a:rPr lang="en-US" u="sng" dirty="0" smtClean="0">
                <a:latin typeface="Franklin Gothic Book" panose="020B0503020102020204" pitchFamily="34" charset="0"/>
              </a:rPr>
              <a:t>Case Law:</a:t>
            </a:r>
          </a:p>
          <a:p>
            <a:endParaRPr lang="en-US" u="sng" dirty="0">
              <a:latin typeface="Franklin Gothic Book" panose="020B0503020102020204" pitchFamily="34" charset="0"/>
            </a:endParaRPr>
          </a:p>
          <a:p>
            <a:r>
              <a:rPr lang="en-US" sz="1400" i="1" dirty="0">
                <a:latin typeface="Franklin Gothic Book" panose="020B0503020102020204" pitchFamily="34" charset="0"/>
              </a:rPr>
              <a:t>Byrne &amp; Howard </a:t>
            </a:r>
            <a:r>
              <a:rPr lang="en-US" sz="1400" dirty="0">
                <a:latin typeface="Franklin Gothic Book" panose="020B0503020102020204" pitchFamily="34" charset="0"/>
              </a:rPr>
              <a:t>[2010]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509</a:t>
            </a:r>
          </a:p>
          <a:p>
            <a:r>
              <a:rPr lang="en-US" sz="1400" i="1" dirty="0">
                <a:latin typeface="Franklin Gothic Book" panose="020B0503020102020204" pitchFamily="34" charset="0"/>
              </a:rPr>
              <a:t>Lackey and Mae </a:t>
            </a:r>
            <a:r>
              <a:rPr lang="en-US" sz="1400" dirty="0">
                <a:latin typeface="Franklin Gothic Book" panose="020B0503020102020204" pitchFamily="34" charset="0"/>
              </a:rPr>
              <a:t>[2013] FMCA fam 284 </a:t>
            </a:r>
            <a:endParaRPr lang="en-US" sz="1400" dirty="0" smtClean="0">
              <a:latin typeface="Franklin Gothic Book" panose="020B0503020102020204" pitchFamily="34" charset="0"/>
            </a:endParaRPr>
          </a:p>
          <a:p>
            <a:r>
              <a:rPr lang="en-US" sz="1400" i="1" dirty="0" err="1">
                <a:latin typeface="Franklin Gothic Book" panose="020B0503020102020204" pitchFamily="34" charset="0"/>
              </a:rPr>
              <a:t>Xuarez</a:t>
            </a:r>
            <a:r>
              <a:rPr lang="en-US" sz="1400" i="1" dirty="0">
                <a:latin typeface="Franklin Gothic Book" panose="020B0503020102020204" pitchFamily="34" charset="0"/>
              </a:rPr>
              <a:t> v </a:t>
            </a:r>
            <a:r>
              <a:rPr lang="en-US" sz="1400" i="1" dirty="0" err="1">
                <a:latin typeface="Franklin Gothic Book" panose="020B0503020102020204" pitchFamily="34" charset="0"/>
              </a:rPr>
              <a:t>Vitela</a:t>
            </a:r>
            <a:r>
              <a:rPr lang="en-US" sz="1400" i="1" dirty="0">
                <a:latin typeface="Franklin Gothic Book" panose="020B0503020102020204" pitchFamily="34" charset="0"/>
              </a:rPr>
              <a:t> </a:t>
            </a:r>
            <a:r>
              <a:rPr lang="en-US" sz="1400" dirty="0">
                <a:latin typeface="Franklin Gothic Book" panose="020B0503020102020204" pitchFamily="34" charset="0"/>
              </a:rPr>
              <a:t>[2012] </a:t>
            </a:r>
            <a:r>
              <a:rPr lang="en-US" sz="1400" dirty="0" err="1">
                <a:latin typeface="Franklin Gothic Book" panose="020B0503020102020204" pitchFamily="34" charset="0"/>
              </a:rPr>
              <a:t>FamCA</a:t>
            </a:r>
            <a:r>
              <a:rPr lang="en-US" sz="1400" dirty="0">
                <a:latin typeface="Franklin Gothic Book" panose="020B0503020102020204" pitchFamily="34" charset="0"/>
              </a:rPr>
              <a:t> </a:t>
            </a:r>
            <a:r>
              <a:rPr lang="en-US" sz="1400" dirty="0" smtClean="0">
                <a:latin typeface="Franklin Gothic Book" panose="020B0503020102020204" pitchFamily="34" charset="0"/>
              </a:rPr>
              <a:t>574</a:t>
            </a:r>
          </a:p>
          <a:p>
            <a:r>
              <a:rPr lang="en-US" sz="1400" i="1" dirty="0">
                <a:latin typeface="Franklin Gothic Book" panose="020B0503020102020204" pitchFamily="34" charset="0"/>
              </a:rPr>
              <a:t>Santoro v Santoro </a:t>
            </a:r>
            <a:r>
              <a:rPr lang="en-US" sz="1400" dirty="0">
                <a:latin typeface="Franklin Gothic Book" panose="020B0503020102020204" pitchFamily="34" charset="0"/>
              </a:rPr>
              <a:t>[2011]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803</a:t>
            </a:r>
          </a:p>
          <a:p>
            <a:r>
              <a:rPr lang="en-US" sz="1400" i="1" dirty="0" err="1">
                <a:latin typeface="Franklin Gothic Book" panose="020B0503020102020204" pitchFamily="34" charset="0"/>
              </a:rPr>
              <a:t>Reiby</a:t>
            </a:r>
            <a:r>
              <a:rPr lang="en-US" sz="1400" i="1" dirty="0">
                <a:latin typeface="Franklin Gothic Book" panose="020B0503020102020204" pitchFamily="34" charset="0"/>
              </a:rPr>
              <a:t> v </a:t>
            </a:r>
            <a:r>
              <a:rPr lang="en-US" sz="1400" i="1" dirty="0" err="1">
                <a:latin typeface="Franklin Gothic Book" panose="020B0503020102020204" pitchFamily="34" charset="0"/>
              </a:rPr>
              <a:t>Medowbank</a:t>
            </a:r>
            <a:r>
              <a:rPr lang="en-US" sz="1400" i="1" dirty="0">
                <a:latin typeface="Franklin Gothic Book" panose="020B0503020102020204" pitchFamily="34" charset="0"/>
              </a:rPr>
              <a:t> </a:t>
            </a:r>
            <a:r>
              <a:rPr lang="en-US" sz="1400" dirty="0">
                <a:latin typeface="Franklin Gothic Book" panose="020B0503020102020204" pitchFamily="34" charset="0"/>
              </a:rPr>
              <a:t>[2013] FCCA 2040 </a:t>
            </a:r>
            <a:endParaRPr lang="en-US" sz="1400" dirty="0" smtClean="0">
              <a:latin typeface="Franklin Gothic Book" panose="020B0503020102020204" pitchFamily="34" charset="0"/>
            </a:endParaRPr>
          </a:p>
          <a:p>
            <a:r>
              <a:rPr lang="en-US" sz="1400" i="1" dirty="0">
                <a:latin typeface="Franklin Gothic Book" panose="020B0503020102020204" pitchFamily="34" charset="0"/>
              </a:rPr>
              <a:t>O’Shea v Michaels </a:t>
            </a:r>
            <a:r>
              <a:rPr lang="en-US" sz="1400" dirty="0">
                <a:latin typeface="Franklin Gothic Book" panose="020B0503020102020204" pitchFamily="34" charset="0"/>
              </a:rPr>
              <a:t>[2011] </a:t>
            </a:r>
            <a:r>
              <a:rPr lang="en-US" sz="1400" dirty="0" err="1">
                <a:latin typeface="Franklin Gothic Book" panose="020B0503020102020204" pitchFamily="34" charset="0"/>
              </a:rPr>
              <a:t>FamCA</a:t>
            </a:r>
            <a:r>
              <a:rPr lang="en-US" sz="1400" dirty="0">
                <a:latin typeface="Franklin Gothic Book" panose="020B0503020102020204" pitchFamily="34" charset="0"/>
              </a:rPr>
              <a:t> 286 </a:t>
            </a:r>
            <a:endParaRPr lang="en-US" sz="1400" dirty="0" smtClean="0">
              <a:latin typeface="Franklin Gothic Book" panose="020B0503020102020204" pitchFamily="34" charset="0"/>
            </a:endParaRPr>
          </a:p>
          <a:p>
            <a:r>
              <a:rPr lang="en-US" sz="1400" i="1" dirty="0" err="1">
                <a:latin typeface="Franklin Gothic Book" panose="020B0503020102020204" pitchFamily="34" charset="0"/>
              </a:rPr>
              <a:t>Longsdorf</a:t>
            </a:r>
            <a:r>
              <a:rPr lang="en-US" sz="1400" i="1" dirty="0">
                <a:latin typeface="Franklin Gothic Book" panose="020B0503020102020204" pitchFamily="34" charset="0"/>
              </a:rPr>
              <a:t> v Granger </a:t>
            </a:r>
            <a:r>
              <a:rPr lang="en-US" sz="1400" dirty="0">
                <a:latin typeface="Franklin Gothic Book" panose="020B0503020102020204" pitchFamily="34" charset="0"/>
              </a:rPr>
              <a:t>[2010]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1423</a:t>
            </a:r>
          </a:p>
          <a:p>
            <a:r>
              <a:rPr lang="en-US" sz="1400" i="1" dirty="0">
                <a:latin typeface="Franklin Gothic Book" panose="020B0503020102020204" pitchFamily="34" charset="0"/>
              </a:rPr>
              <a:t>Edwards v Granger </a:t>
            </a:r>
            <a:r>
              <a:rPr lang="en-US" sz="1400" dirty="0">
                <a:latin typeface="Franklin Gothic Book" panose="020B0503020102020204" pitchFamily="34" charset="0"/>
              </a:rPr>
              <a:t>[2013] </a:t>
            </a:r>
            <a:r>
              <a:rPr lang="en-US" sz="1400" dirty="0" err="1">
                <a:latin typeface="Franklin Gothic Book" panose="020B0503020102020204" pitchFamily="34" charset="0"/>
              </a:rPr>
              <a:t>FamCA</a:t>
            </a:r>
            <a:r>
              <a:rPr lang="en-US" sz="1400" dirty="0">
                <a:latin typeface="Franklin Gothic Book" panose="020B0503020102020204" pitchFamily="34" charset="0"/>
              </a:rPr>
              <a:t> 918 </a:t>
            </a:r>
            <a:endParaRPr lang="en-US" sz="1400" dirty="0" smtClean="0">
              <a:latin typeface="Franklin Gothic Book" panose="020B0503020102020204" pitchFamily="34" charset="0"/>
            </a:endParaRPr>
          </a:p>
          <a:p>
            <a:r>
              <a:rPr lang="en-US" sz="1400" i="1" dirty="0">
                <a:latin typeface="Franklin Gothic Book" panose="020B0503020102020204" pitchFamily="34" charset="0"/>
              </a:rPr>
              <a:t>Hunter v </a:t>
            </a:r>
            <a:r>
              <a:rPr lang="en-US" sz="1400" i="1" dirty="0" err="1">
                <a:latin typeface="Franklin Gothic Book" panose="020B0503020102020204" pitchFamily="34" charset="0"/>
              </a:rPr>
              <a:t>Haro</a:t>
            </a:r>
            <a:r>
              <a:rPr lang="en-US" sz="1400" i="1" dirty="0">
                <a:latin typeface="Franklin Gothic Book" panose="020B0503020102020204" pitchFamily="34" charset="0"/>
              </a:rPr>
              <a:t> </a:t>
            </a:r>
            <a:r>
              <a:rPr lang="en-US" sz="1400" dirty="0">
                <a:latin typeface="Franklin Gothic Book" panose="020B0503020102020204" pitchFamily="34" charset="0"/>
              </a:rPr>
              <a:t>[2011] </a:t>
            </a:r>
            <a:r>
              <a:rPr lang="en-US" sz="1400" dirty="0" err="1">
                <a:latin typeface="Franklin Gothic Book" panose="020B0503020102020204" pitchFamily="34" charset="0"/>
              </a:rPr>
              <a:t>FMCAfam</a:t>
            </a:r>
            <a:r>
              <a:rPr lang="en-US" sz="1400" dirty="0">
                <a:latin typeface="Franklin Gothic Book" panose="020B0503020102020204" pitchFamily="34" charset="0"/>
              </a:rPr>
              <a:t> </a:t>
            </a:r>
            <a:r>
              <a:rPr lang="en-US" sz="1400" dirty="0" smtClean="0">
                <a:latin typeface="Franklin Gothic Book" panose="020B0503020102020204" pitchFamily="34" charset="0"/>
              </a:rPr>
              <a:t>638</a:t>
            </a:r>
          </a:p>
          <a:p>
            <a:r>
              <a:rPr lang="en-US" sz="1400" i="1" dirty="0">
                <a:latin typeface="Franklin Gothic Book" panose="020B0503020102020204" pitchFamily="34" charset="0"/>
              </a:rPr>
              <a:t>Doolan v East </a:t>
            </a:r>
            <a:r>
              <a:rPr lang="en-US" sz="1400" dirty="0">
                <a:latin typeface="Franklin Gothic Book" panose="020B0503020102020204" pitchFamily="34" charset="0"/>
              </a:rPr>
              <a:t>[2012] </a:t>
            </a:r>
            <a:r>
              <a:rPr lang="en-US" sz="1400" dirty="0" err="1">
                <a:latin typeface="Franklin Gothic Book" panose="020B0503020102020204" pitchFamily="34" charset="0"/>
              </a:rPr>
              <a:t>FamCA</a:t>
            </a:r>
            <a:r>
              <a:rPr lang="en-US" sz="1400" dirty="0">
                <a:latin typeface="Franklin Gothic Book" panose="020B0503020102020204" pitchFamily="34" charset="0"/>
              </a:rPr>
              <a:t> </a:t>
            </a:r>
            <a:r>
              <a:rPr lang="en-US" sz="1400" dirty="0" smtClean="0">
                <a:latin typeface="Franklin Gothic Book" panose="020B0503020102020204" pitchFamily="34" charset="0"/>
              </a:rPr>
              <a:t>459</a:t>
            </a:r>
          </a:p>
          <a:p>
            <a:r>
              <a:rPr lang="en-US" sz="1400" i="1" dirty="0" err="1">
                <a:latin typeface="Franklin Gothic Book" panose="020B0503020102020204" pitchFamily="34" charset="0"/>
              </a:rPr>
              <a:t>Vecchi</a:t>
            </a:r>
            <a:r>
              <a:rPr lang="en-US" sz="1400" i="1" dirty="0">
                <a:latin typeface="Franklin Gothic Book" panose="020B0503020102020204" pitchFamily="34" charset="0"/>
              </a:rPr>
              <a:t> v </a:t>
            </a:r>
            <a:r>
              <a:rPr lang="en-US" sz="1400" i="1" dirty="0" err="1">
                <a:latin typeface="Franklin Gothic Book" panose="020B0503020102020204" pitchFamily="34" charset="0"/>
              </a:rPr>
              <a:t>Vecchi</a:t>
            </a:r>
            <a:r>
              <a:rPr lang="en-US" sz="1400" i="1" dirty="0">
                <a:latin typeface="Franklin Gothic Book" panose="020B0503020102020204" pitchFamily="34" charset="0"/>
              </a:rPr>
              <a:t> </a:t>
            </a:r>
            <a:r>
              <a:rPr lang="en-US" sz="1400" dirty="0">
                <a:latin typeface="Franklin Gothic Book" panose="020B0503020102020204" pitchFamily="34" charset="0"/>
              </a:rPr>
              <a:t>[2009] </a:t>
            </a:r>
            <a:r>
              <a:rPr lang="en-US" sz="1400" dirty="0" err="1">
                <a:latin typeface="Franklin Gothic Book" panose="020B0503020102020204" pitchFamily="34" charset="0"/>
              </a:rPr>
              <a:t>FMCAfam</a:t>
            </a:r>
            <a:r>
              <a:rPr lang="en-US" sz="1400" dirty="0">
                <a:latin typeface="Franklin Gothic Book" panose="020B0503020102020204" pitchFamily="34" charset="0"/>
              </a:rPr>
              <a:t> 1464</a:t>
            </a:r>
            <a:endParaRPr lang="en-US" sz="1400" dirty="0" smtClean="0">
              <a:latin typeface="Franklin Gothic Book" panose="020B0503020102020204" pitchFamily="34" charset="0"/>
            </a:endParaRPr>
          </a:p>
          <a:p>
            <a:endParaRPr lang="en-US" dirty="0">
              <a:latin typeface="Franklin Gothic Book" panose="020B0503020102020204" pitchFamily="34" charset="0"/>
            </a:endParaRPr>
          </a:p>
        </p:txBody>
      </p:sp>
    </p:spTree>
    <p:extLst>
      <p:ext uri="{BB962C8B-B14F-4D97-AF65-F5344CB8AC3E}">
        <p14:creationId xmlns:p14="http://schemas.microsoft.com/office/powerpoint/2010/main" val="38939727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5949280"/>
            <a:ext cx="3707904" cy="908720"/>
          </a:xfrm>
          <a:prstGeom prst="rect">
            <a:avLst/>
          </a:prstGeom>
          <a:noFill/>
          <a:ln>
            <a:noFill/>
          </a:ln>
        </p:spPr>
      </p:pic>
      <p:sp>
        <p:nvSpPr>
          <p:cNvPr id="4" name="Rectangle 3"/>
          <p:cNvSpPr/>
          <p:nvPr/>
        </p:nvSpPr>
        <p:spPr>
          <a:xfrm>
            <a:off x="1331640" y="1772816"/>
            <a:ext cx="6912768" cy="2031325"/>
          </a:xfrm>
          <a:prstGeom prst="rect">
            <a:avLst/>
          </a:prstGeom>
        </p:spPr>
        <p:txBody>
          <a:bodyPr wrap="square" anchor="ctr">
            <a:spAutoFit/>
          </a:bodyPr>
          <a:lstStyle/>
          <a:p>
            <a:r>
              <a:rPr lang="en-AU" i="1" dirty="0">
                <a:latin typeface="Cambria" pitchFamily="18" charset="0"/>
              </a:rPr>
              <a:t>*Disclaimer </a:t>
            </a:r>
            <a:endParaRPr lang="en-AU" i="1" dirty="0" smtClean="0">
              <a:latin typeface="Cambria" pitchFamily="18" charset="0"/>
            </a:endParaRPr>
          </a:p>
          <a:p>
            <a:endParaRPr lang="en-AU" i="1" dirty="0">
              <a:latin typeface="Cambria" pitchFamily="18" charset="0"/>
            </a:endParaRPr>
          </a:p>
          <a:p>
            <a:pPr algn="just"/>
            <a:r>
              <a:rPr lang="en-AU" i="1" dirty="0">
                <a:latin typeface="Cambria" pitchFamily="18" charset="0"/>
              </a:rPr>
              <a:t>The guidance provided in this </a:t>
            </a:r>
            <a:r>
              <a:rPr lang="en-AU" i="1" dirty="0" smtClean="0">
                <a:latin typeface="Cambria" pitchFamily="18" charset="0"/>
              </a:rPr>
              <a:t>presentation </a:t>
            </a:r>
            <a:r>
              <a:rPr lang="en-AU" i="1" dirty="0">
                <a:latin typeface="Cambria" pitchFamily="18" charset="0"/>
              </a:rPr>
              <a:t>is not legal advice, it is information only. </a:t>
            </a:r>
            <a:r>
              <a:rPr lang="en-AU" i="1" dirty="0" smtClean="0">
                <a:latin typeface="Cambria" pitchFamily="18" charset="0"/>
              </a:rPr>
              <a:t>NQ </a:t>
            </a:r>
            <a:r>
              <a:rPr lang="en-AU" i="1" dirty="0">
                <a:latin typeface="Cambria" pitchFamily="18" charset="0"/>
              </a:rPr>
              <a:t>Women’s Legal Service believes the information is accurate as </a:t>
            </a:r>
            <a:r>
              <a:rPr lang="en-AU" i="1" dirty="0" smtClean="0">
                <a:latin typeface="Cambria" pitchFamily="18" charset="0"/>
              </a:rPr>
              <a:t>at 30 January 2017 and </a:t>
            </a:r>
            <a:r>
              <a:rPr lang="en-AU" i="1" dirty="0">
                <a:latin typeface="Cambria" pitchFamily="18" charset="0"/>
              </a:rPr>
              <a:t>does not accept responsibility for any errors and omissions.</a:t>
            </a:r>
          </a:p>
          <a:p>
            <a:r>
              <a:rPr lang="en-AU" dirty="0"/>
              <a:t> </a:t>
            </a:r>
          </a:p>
        </p:txBody>
      </p:sp>
    </p:spTree>
    <p:extLst>
      <p:ext uri="{BB962C8B-B14F-4D97-AF65-F5344CB8AC3E}">
        <p14:creationId xmlns:p14="http://schemas.microsoft.com/office/powerpoint/2010/main" val="7491214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6" y="5877272"/>
            <a:ext cx="3707904" cy="908720"/>
          </a:xfrm>
          <a:prstGeom prst="rect">
            <a:avLst/>
          </a:prstGeom>
          <a:noFill/>
          <a:ln>
            <a:noFill/>
          </a:ln>
        </p:spPr>
      </p:pic>
      <p:sp>
        <p:nvSpPr>
          <p:cNvPr id="3" name="TextBox 2"/>
          <p:cNvSpPr txBox="1"/>
          <p:nvPr/>
        </p:nvSpPr>
        <p:spPr>
          <a:xfrm>
            <a:off x="899592" y="332656"/>
            <a:ext cx="7344816" cy="2308324"/>
          </a:xfrm>
          <a:prstGeom prst="rect">
            <a:avLst/>
          </a:prstGeom>
          <a:noFill/>
        </p:spPr>
        <p:txBody>
          <a:bodyPr wrap="square" rtlCol="0">
            <a:spAutoFit/>
          </a:bodyPr>
          <a:lstStyle/>
          <a:p>
            <a:endParaRPr lang="en-AU" dirty="0"/>
          </a:p>
          <a:p>
            <a:endParaRPr lang="en-AU" dirty="0"/>
          </a:p>
          <a:p>
            <a:endParaRPr lang="en-AU" dirty="0"/>
          </a:p>
          <a:p>
            <a:endParaRPr lang="en-AU" dirty="0"/>
          </a:p>
          <a:p>
            <a:endParaRPr lang="en-AU" dirty="0" smtClean="0"/>
          </a:p>
          <a:p>
            <a:endParaRPr lang="en-AU" dirty="0"/>
          </a:p>
          <a:p>
            <a:endParaRPr lang="en-AU" dirty="0" smtClean="0"/>
          </a:p>
          <a:p>
            <a:endParaRPr lang="en-AU" dirty="0"/>
          </a:p>
        </p:txBody>
      </p:sp>
      <p:sp>
        <p:nvSpPr>
          <p:cNvPr id="4" name="12-Point Star 3"/>
          <p:cNvSpPr/>
          <p:nvPr/>
        </p:nvSpPr>
        <p:spPr>
          <a:xfrm>
            <a:off x="1944773" y="1344836"/>
            <a:ext cx="5328592" cy="2592288"/>
          </a:xfrm>
          <a:prstGeom prst="star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Rectangle 4"/>
          <p:cNvSpPr/>
          <p:nvPr/>
        </p:nvSpPr>
        <p:spPr>
          <a:xfrm rot="21315394">
            <a:off x="2843808" y="2179314"/>
            <a:ext cx="370806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effectLst>
                  <a:outerShdw blurRad="50800" dist="39000" dir="5460000" algn="tl">
                    <a:srgbClr val="000000">
                      <a:alpha val="38000"/>
                    </a:srgbClr>
                  </a:outerShdw>
                </a:effectLst>
              </a:rPr>
              <a:t>Thank you</a:t>
            </a:r>
            <a:endParaRPr lang="en-US" sz="5400" b="1" cap="none" spc="0" dirty="0">
              <a:ln w="11430"/>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597272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39752" y="404664"/>
            <a:ext cx="3960440" cy="461665"/>
          </a:xfrm>
          <a:prstGeom prst="rect">
            <a:avLst/>
          </a:prstGeom>
        </p:spPr>
        <p:txBody>
          <a:bodyPr wrap="square" anchor="ctr">
            <a:spAutoFit/>
          </a:bodyPr>
          <a:lstStyle/>
          <a:p>
            <a:pPr algn="ctr"/>
            <a:r>
              <a:rPr lang="en-AU" sz="2400" b="1" u="sng" dirty="0" smtClean="0">
                <a:solidFill>
                  <a:srgbClr val="FF3399"/>
                </a:solidFill>
                <a:latin typeface="Franklin Gothic Demi" panose="020B0703020102020204" pitchFamily="34" charset="0"/>
              </a:rPr>
              <a:t>Who we are?  What we do?</a:t>
            </a:r>
            <a:endParaRPr lang="en-AU" sz="2400" dirty="0">
              <a:solidFill>
                <a:srgbClr val="FF3399"/>
              </a:solidFill>
              <a:latin typeface="Franklin Gothic Demi" panose="020B0703020102020204" pitchFamily="34" charset="0"/>
            </a:endParaRPr>
          </a:p>
        </p:txBody>
      </p:sp>
      <p:sp>
        <p:nvSpPr>
          <p:cNvPr id="4" name="Rectangle 3"/>
          <p:cNvSpPr/>
          <p:nvPr/>
        </p:nvSpPr>
        <p:spPr>
          <a:xfrm>
            <a:off x="755576" y="1196752"/>
            <a:ext cx="7704856" cy="4196533"/>
          </a:xfrm>
          <a:prstGeom prst="rect">
            <a:avLst/>
          </a:prstGeom>
        </p:spPr>
        <p:txBody>
          <a:bodyPr wrap="square">
            <a:spAutoFit/>
          </a:bodyPr>
          <a:lstStyle/>
          <a:p>
            <a:pPr marL="285750" lvl="0" indent="-285750">
              <a:lnSpc>
                <a:spcPct val="150000"/>
              </a:lnSpc>
              <a:buClr>
                <a:srgbClr val="FF3399"/>
              </a:buClr>
              <a:buFont typeface="Wingdings" pitchFamily="2" charset="2"/>
              <a:buChar char="v"/>
            </a:pPr>
            <a:r>
              <a:rPr lang="en-US" dirty="0">
                <a:latin typeface="Franklin Gothic Book" panose="020B0503020102020204" pitchFamily="34" charset="0"/>
              </a:rPr>
              <a:t>Community Legal Centre for women, run by women.</a:t>
            </a:r>
            <a:endParaRPr lang="en-AU" dirty="0">
              <a:latin typeface="Franklin Gothic Book" panose="020B0503020102020204" pitchFamily="34" charset="0"/>
            </a:endParaRPr>
          </a:p>
          <a:p>
            <a:pPr marL="285750" lvl="0" indent="-285750">
              <a:lnSpc>
                <a:spcPct val="150000"/>
              </a:lnSpc>
              <a:buClr>
                <a:srgbClr val="FF3399"/>
              </a:buClr>
              <a:buFont typeface="Wingdings" pitchFamily="2" charset="2"/>
              <a:buChar char="v"/>
            </a:pPr>
            <a:r>
              <a:rPr lang="en-US" dirty="0">
                <a:latin typeface="Franklin Gothic Book" panose="020B0503020102020204" pitchFamily="34" charset="0"/>
              </a:rPr>
              <a:t>Funded by State and Federal governments.</a:t>
            </a:r>
            <a:endParaRPr lang="en-AU" dirty="0">
              <a:latin typeface="Franklin Gothic Book" panose="020B0503020102020204" pitchFamily="34" charset="0"/>
            </a:endParaRPr>
          </a:p>
          <a:p>
            <a:pPr marL="285750" lvl="0" indent="-285750">
              <a:lnSpc>
                <a:spcPct val="150000"/>
              </a:lnSpc>
              <a:buClr>
                <a:srgbClr val="FF3399"/>
              </a:buClr>
              <a:buFont typeface="Wingdings" pitchFamily="2" charset="2"/>
              <a:buChar char="v"/>
            </a:pPr>
            <a:r>
              <a:rPr lang="en-US" dirty="0">
                <a:latin typeface="Franklin Gothic Book" panose="020B0503020102020204" pitchFamily="34" charset="0"/>
              </a:rPr>
              <a:t>Provides free legal advice, information and referrals to all women mainly in the areas of family law, family/domestic violence, child protection, child support, sexual assault and  discrimination.</a:t>
            </a:r>
            <a:endParaRPr lang="en-AU" dirty="0">
              <a:latin typeface="Franklin Gothic Book" panose="020B0503020102020204" pitchFamily="34" charset="0"/>
            </a:endParaRPr>
          </a:p>
          <a:p>
            <a:pPr marL="285750" lvl="0" indent="-285750">
              <a:lnSpc>
                <a:spcPct val="150000"/>
              </a:lnSpc>
              <a:buClr>
                <a:srgbClr val="FF3399"/>
              </a:buClr>
              <a:buFont typeface="Wingdings" pitchFamily="2" charset="2"/>
              <a:buChar char="v"/>
            </a:pPr>
            <a:r>
              <a:rPr lang="en-US" dirty="0">
                <a:latin typeface="Franklin Gothic Book" panose="020B0503020102020204" pitchFamily="34" charset="0"/>
              </a:rPr>
              <a:t>Face to face appointment in Townsville and Cairns with a monthly outreach services to Atherton, </a:t>
            </a:r>
            <a:r>
              <a:rPr lang="en-US" dirty="0" err="1">
                <a:latin typeface="Franklin Gothic Book" panose="020B0503020102020204" pitchFamily="34" charset="0"/>
              </a:rPr>
              <a:t>Mareeba</a:t>
            </a:r>
            <a:r>
              <a:rPr lang="en-US" dirty="0">
                <a:latin typeface="Franklin Gothic Book" panose="020B0503020102020204" pitchFamily="34" charset="0"/>
              </a:rPr>
              <a:t>, </a:t>
            </a:r>
            <a:r>
              <a:rPr lang="en-US" dirty="0" err="1">
                <a:latin typeface="Franklin Gothic Book" panose="020B0503020102020204" pitchFamily="34" charset="0"/>
              </a:rPr>
              <a:t>Innisfail</a:t>
            </a:r>
            <a:r>
              <a:rPr lang="en-US" dirty="0">
                <a:latin typeface="Franklin Gothic Book" panose="020B0503020102020204" pitchFamily="34" charset="0"/>
              </a:rPr>
              <a:t>, Mossman, Port Douglas, </a:t>
            </a:r>
            <a:r>
              <a:rPr lang="en-US" dirty="0" err="1">
                <a:latin typeface="Franklin Gothic Book" panose="020B0503020102020204" pitchFamily="34" charset="0"/>
              </a:rPr>
              <a:t>Ayr</a:t>
            </a:r>
            <a:r>
              <a:rPr lang="en-US" dirty="0">
                <a:latin typeface="Franklin Gothic Book" panose="020B0503020102020204" pitchFamily="34" charset="0"/>
              </a:rPr>
              <a:t>, Ingham and Charters Towers.</a:t>
            </a:r>
            <a:endParaRPr lang="en-AU" dirty="0">
              <a:latin typeface="Franklin Gothic Book" panose="020B0503020102020204" pitchFamily="34" charset="0"/>
            </a:endParaRPr>
          </a:p>
          <a:p>
            <a:pPr marL="285750" lvl="0" indent="-285750">
              <a:lnSpc>
                <a:spcPct val="150000"/>
              </a:lnSpc>
              <a:buClr>
                <a:srgbClr val="FF3399"/>
              </a:buClr>
              <a:buFont typeface="Wingdings" pitchFamily="2" charset="2"/>
              <a:buChar char="v"/>
            </a:pPr>
            <a:r>
              <a:rPr lang="en-US" dirty="0">
                <a:latin typeface="Franklin Gothic Book" panose="020B0503020102020204" pitchFamily="34" charset="0"/>
              </a:rPr>
              <a:t>Assistance available face to face or over the phone. Free legal advice line operates Monday, Tuesday, Wednesday and Thursday from 9am to 1pm.</a:t>
            </a:r>
            <a:endParaRPr lang="en-AU" dirty="0">
              <a:latin typeface="Franklin Gothic Book" panose="020B0503020102020204" pitchFamily="34" charset="0"/>
            </a:endParaRPr>
          </a:p>
        </p:txBody>
      </p:sp>
    </p:spTree>
    <p:extLst>
      <p:ext uri="{BB962C8B-B14F-4D97-AF65-F5344CB8AC3E}">
        <p14:creationId xmlns:p14="http://schemas.microsoft.com/office/powerpoint/2010/main" val="37123236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4157" y="332656"/>
            <a:ext cx="7704856" cy="707886"/>
          </a:xfrm>
          <a:prstGeom prst="rect">
            <a:avLst/>
          </a:prstGeom>
          <a:noFill/>
        </p:spPr>
        <p:txBody>
          <a:bodyPr wrap="square" rtlCol="0">
            <a:spAutoFit/>
          </a:bodyPr>
          <a:lstStyle/>
          <a:p>
            <a:pPr algn="ctr"/>
            <a:r>
              <a:rPr lang="en-US" sz="4000" dirty="0" smtClean="0">
                <a:solidFill>
                  <a:schemeClr val="accent1"/>
                </a:solidFill>
                <a:latin typeface="Franklin Gothic Demi" panose="020B0703020102020204" pitchFamily="34" charset="0"/>
              </a:rPr>
              <a:t>What we will be exploring today…</a:t>
            </a:r>
            <a:endParaRPr lang="en-US" sz="4000" dirty="0">
              <a:solidFill>
                <a:schemeClr val="accent1"/>
              </a:solidFill>
              <a:latin typeface="Franklin Gothic Demi" panose="020B0703020102020204" pitchFamily="34" charset="0"/>
            </a:endParaRPr>
          </a:p>
        </p:txBody>
      </p:sp>
      <p:sp>
        <p:nvSpPr>
          <p:cNvPr id="3" name="TextBox 2"/>
          <p:cNvSpPr txBox="1"/>
          <p:nvPr/>
        </p:nvSpPr>
        <p:spPr>
          <a:xfrm>
            <a:off x="696631" y="1700808"/>
            <a:ext cx="8064896" cy="3339376"/>
          </a:xfrm>
          <a:prstGeom prst="rect">
            <a:avLst/>
          </a:prstGeom>
          <a:noFill/>
        </p:spPr>
        <p:txBody>
          <a:bodyPr wrap="square" rtlCol="0">
            <a:spAutoFit/>
          </a:bodyPr>
          <a:lstStyle/>
          <a:p>
            <a:pPr marL="342900" indent="-342900">
              <a:buFont typeface="+mj-lt"/>
              <a:buAutoNum type="arabicPeriod"/>
            </a:pPr>
            <a:r>
              <a:rPr lang="en-US" sz="2500" dirty="0" smtClean="0">
                <a:latin typeface="Franklin Gothic Demi" panose="020B0703020102020204" pitchFamily="34" charset="0"/>
              </a:rPr>
              <a:t>Service</a:t>
            </a:r>
          </a:p>
          <a:p>
            <a:endParaRPr lang="en-US" sz="2500" dirty="0">
              <a:latin typeface="Franklin Gothic Demi" panose="020B0703020102020204" pitchFamily="34" charset="0"/>
            </a:endParaRPr>
          </a:p>
          <a:p>
            <a:r>
              <a:rPr lang="en-US" sz="2500" dirty="0" smtClean="0">
                <a:latin typeface="Franklin Gothic Demi" panose="020B0703020102020204" pitchFamily="34" charset="0"/>
              </a:rPr>
              <a:t>2. Publication</a:t>
            </a:r>
          </a:p>
          <a:p>
            <a:endParaRPr lang="en-US" sz="2500" dirty="0">
              <a:latin typeface="Franklin Gothic Demi" panose="020B0703020102020204" pitchFamily="34" charset="0"/>
            </a:endParaRPr>
          </a:p>
          <a:p>
            <a:r>
              <a:rPr lang="en-US" sz="2500" dirty="0" smtClean="0">
                <a:latin typeface="Franklin Gothic Demi" panose="020B0703020102020204" pitchFamily="34" charset="0"/>
              </a:rPr>
              <a:t>3. Destroying Evidence</a:t>
            </a:r>
          </a:p>
          <a:p>
            <a:endParaRPr lang="en-US" sz="2500" dirty="0">
              <a:latin typeface="Franklin Gothic Demi" panose="020B0703020102020204" pitchFamily="34" charset="0"/>
            </a:endParaRPr>
          </a:p>
          <a:p>
            <a:r>
              <a:rPr lang="en-US" sz="2500" dirty="0" smtClean="0">
                <a:latin typeface="Franklin Gothic Demi" panose="020B0703020102020204" pitchFamily="34" charset="0"/>
              </a:rPr>
              <a:t>4. Evidence </a:t>
            </a:r>
          </a:p>
          <a:p>
            <a:pPr marL="342900" indent="-342900">
              <a:buFont typeface="+mj-lt"/>
              <a:buAutoNum type="arabicPeriod"/>
            </a:pPr>
            <a:endParaRPr lang="en-US" dirty="0" smtClean="0"/>
          </a:p>
          <a:p>
            <a:pPr marL="342900" indent="-342900">
              <a:buFont typeface="+mj-lt"/>
              <a:buAutoNum type="arabicPeriod"/>
            </a:pPr>
            <a:endParaRPr lang="en-US" dirty="0"/>
          </a:p>
        </p:txBody>
      </p:sp>
    </p:spTree>
    <p:extLst>
      <p:ext uri="{BB962C8B-B14F-4D97-AF65-F5344CB8AC3E}">
        <p14:creationId xmlns:p14="http://schemas.microsoft.com/office/powerpoint/2010/main" val="41432253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3" name="TextBox 2"/>
          <p:cNvSpPr txBox="1"/>
          <p:nvPr/>
        </p:nvSpPr>
        <p:spPr>
          <a:xfrm>
            <a:off x="1115616" y="188640"/>
            <a:ext cx="6696744" cy="923330"/>
          </a:xfrm>
          <a:prstGeom prst="rect">
            <a:avLst/>
          </a:prstGeom>
          <a:noFill/>
        </p:spPr>
        <p:txBody>
          <a:bodyPr wrap="square" rtlCol="0">
            <a:spAutoFit/>
          </a:bodyPr>
          <a:lstStyle/>
          <a:p>
            <a:pPr algn="ctr"/>
            <a:r>
              <a:rPr lang="en-US" sz="5400" dirty="0" smtClean="0">
                <a:solidFill>
                  <a:schemeClr val="accent1"/>
                </a:solidFill>
                <a:latin typeface="Franklin Gothic Demi" panose="020B0703020102020204" pitchFamily="34" charset="0"/>
              </a:rPr>
              <a:t>Service</a:t>
            </a:r>
            <a:endParaRPr lang="en-US" sz="5400" dirty="0">
              <a:solidFill>
                <a:schemeClr val="accent1"/>
              </a:solidFill>
              <a:latin typeface="Franklin Gothic Demi" panose="020B0703020102020204" pitchFamily="34" charset="0"/>
            </a:endParaRPr>
          </a:p>
        </p:txBody>
      </p:sp>
      <p:sp>
        <p:nvSpPr>
          <p:cNvPr id="4" name="Rectangle 3"/>
          <p:cNvSpPr/>
          <p:nvPr/>
        </p:nvSpPr>
        <p:spPr>
          <a:xfrm>
            <a:off x="1259632" y="1844824"/>
            <a:ext cx="6840760" cy="3032882"/>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sz="2000" i="1" dirty="0">
                <a:latin typeface="Franklin Gothic Book" panose="020B0503020102020204" pitchFamily="34" charset="0"/>
                <a:ea typeface="Calibri" panose="020F0502020204030204" pitchFamily="34" charset="0"/>
                <a:cs typeface="Times New Roman" panose="02020603050405020304" pitchFamily="18" charset="0"/>
              </a:rPr>
              <a:t>Delivering the documents by hand using a process service or any other person, who is not a party to the proceedings and who is over the age of 18 years. </a:t>
            </a:r>
            <a:endParaRPr lang="en-US" sz="2000" i="1" dirty="0" smtClean="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AutoNum type="arabicPeriod" startAt="2"/>
            </a:pPr>
            <a:r>
              <a:rPr lang="en-US" sz="2000" i="1" dirty="0" smtClean="0">
                <a:latin typeface="Franklin Gothic Book" panose="020B0503020102020204" pitchFamily="34" charset="0"/>
                <a:ea typeface="Calibri" panose="020F0502020204030204" pitchFamily="34" charset="0"/>
                <a:cs typeface="Times New Roman" panose="02020603050405020304" pitchFamily="18" charset="0"/>
              </a:rPr>
              <a:t>Via </a:t>
            </a:r>
            <a:r>
              <a:rPr lang="en-US" sz="2000" i="1" dirty="0">
                <a:latin typeface="Franklin Gothic Book" panose="020B0503020102020204" pitchFamily="34" charset="0"/>
                <a:ea typeface="Calibri" panose="020F0502020204030204" pitchFamily="34" charset="0"/>
                <a:cs typeface="Times New Roman" panose="02020603050405020304" pitchFamily="18" charset="0"/>
              </a:rPr>
              <a:t>post or electronic communication, such as email. This method required the person being served to sign an acknowledgment and return it to </a:t>
            </a:r>
            <a:r>
              <a:rPr lang="en-US" sz="2000" i="1" dirty="0" smtClean="0">
                <a:latin typeface="Franklin Gothic Book" panose="020B0503020102020204" pitchFamily="34" charset="0"/>
                <a:ea typeface="Calibri" panose="020F0502020204030204" pitchFamily="34" charset="0"/>
                <a:cs typeface="Times New Roman" panose="02020603050405020304" pitchFamily="18" charset="0"/>
              </a:rPr>
              <a:t>you.</a:t>
            </a:r>
          </a:p>
          <a:p>
            <a:pPr marL="342900" marR="0" lvl="0" indent="-342900">
              <a:lnSpc>
                <a:spcPct val="107000"/>
              </a:lnSpc>
              <a:spcBef>
                <a:spcPts val="0"/>
              </a:spcBef>
              <a:spcAft>
                <a:spcPts val="0"/>
              </a:spcAft>
              <a:buAutoNum type="arabicPeriod" startAt="2"/>
            </a:pPr>
            <a:r>
              <a:rPr lang="en-US" sz="2000" i="1" dirty="0" smtClean="0">
                <a:latin typeface="Franklin Gothic Book" panose="020B0503020102020204" pitchFamily="34" charset="0"/>
                <a:ea typeface="Calibri" panose="020F0502020204030204" pitchFamily="34" charset="0"/>
                <a:cs typeface="Times New Roman" panose="02020603050405020304" pitchFamily="18" charset="0"/>
              </a:rPr>
              <a:t>Or </a:t>
            </a:r>
            <a:r>
              <a:rPr lang="en-US" sz="2000" i="1" dirty="0">
                <a:latin typeface="Franklin Gothic Book" panose="020B0503020102020204" pitchFamily="34" charset="0"/>
                <a:ea typeface="Calibri" panose="020F0502020204030204" pitchFamily="34" charset="0"/>
                <a:cs typeface="Times New Roman" panose="02020603050405020304" pitchFamily="18" charset="0"/>
              </a:rPr>
              <a:t>by service on a lawyer representing the person being </a:t>
            </a:r>
            <a:r>
              <a:rPr lang="en-US" sz="2000" i="1" dirty="0" smtClean="0">
                <a:latin typeface="Franklin Gothic Book" panose="020B0503020102020204" pitchFamily="34" charset="0"/>
                <a:ea typeface="Calibri" panose="020F0502020204030204" pitchFamily="34" charset="0"/>
                <a:cs typeface="Times New Roman" panose="02020603050405020304" pitchFamily="18" charset="0"/>
              </a:rPr>
              <a:t>served. Although </a:t>
            </a:r>
            <a:r>
              <a:rPr lang="en-US" sz="2000" i="1" dirty="0">
                <a:latin typeface="Franklin Gothic Book" panose="020B0503020102020204" pitchFamily="34" charset="0"/>
                <a:ea typeface="Calibri" panose="020F0502020204030204" pitchFamily="34" charset="0"/>
                <a:cs typeface="Times New Roman" panose="02020603050405020304" pitchFamily="18" charset="0"/>
              </a:rPr>
              <a:t>the lawyer must have previously agreed in writing to accept service. </a:t>
            </a:r>
            <a:endParaRPr lang="en-US" sz="2000" dirty="0">
              <a:latin typeface="Franklin Gothic Book" panose="020B05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10610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5949280"/>
            <a:ext cx="3707904" cy="908720"/>
          </a:xfrm>
          <a:prstGeom prst="rect">
            <a:avLst/>
          </a:prstGeom>
          <a:noFill/>
          <a:ln>
            <a:noFill/>
          </a:ln>
        </p:spPr>
      </p:pic>
      <p:pic>
        <p:nvPicPr>
          <p:cNvPr id="5" name="Picture 4"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1603" y="5949280"/>
            <a:ext cx="3707904" cy="908720"/>
          </a:xfrm>
          <a:prstGeom prst="rect">
            <a:avLst/>
          </a:prstGeom>
          <a:noFill/>
          <a:ln>
            <a:noFill/>
          </a:ln>
        </p:spPr>
      </p:pic>
      <p:sp>
        <p:nvSpPr>
          <p:cNvPr id="2" name="Rectangle 1"/>
          <p:cNvSpPr/>
          <p:nvPr/>
        </p:nvSpPr>
        <p:spPr>
          <a:xfrm>
            <a:off x="467544" y="404664"/>
            <a:ext cx="4076757" cy="367729"/>
          </a:xfrm>
          <a:prstGeom prst="rect">
            <a:avLst/>
          </a:prstGeom>
        </p:spPr>
        <p:txBody>
          <a:bodyPr wrap="square">
            <a:spAutoFit/>
          </a:bodyPr>
          <a:lstStyle/>
          <a:p>
            <a:pPr>
              <a:lnSpc>
                <a:spcPct val="107000"/>
              </a:lnSpc>
              <a:spcAft>
                <a:spcPts val="800"/>
              </a:spcAft>
            </a:pPr>
            <a:r>
              <a:rPr lang="en-US" b="1" i="1" dirty="0">
                <a:latin typeface="Franklin Gothic Book" panose="020B0503020102020204" pitchFamily="34" charset="0"/>
                <a:ea typeface="Times New Roman" panose="02020603050405020304" pitchFamily="18" charset="0"/>
                <a:cs typeface="Times New Roman" panose="02020603050405020304" pitchFamily="18" charset="0"/>
              </a:rPr>
              <a:t>Byrne &amp; Howard </a:t>
            </a:r>
            <a:r>
              <a:rPr lang="en-US" b="1" dirty="0">
                <a:latin typeface="Franklin Gothic Book" panose="020B0503020102020204" pitchFamily="34" charset="0"/>
                <a:ea typeface="Times New Roman" panose="02020603050405020304" pitchFamily="18" charset="0"/>
                <a:cs typeface="Times New Roman" panose="02020603050405020304" pitchFamily="18" charset="0"/>
              </a:rPr>
              <a:t>[2010] </a:t>
            </a:r>
            <a:r>
              <a:rPr lang="en-US" b="1" dirty="0" err="1">
                <a:latin typeface="Franklin Gothic Book" panose="020B0503020102020204" pitchFamily="34" charset="0"/>
                <a:ea typeface="Times New Roman" panose="02020603050405020304" pitchFamily="18" charset="0"/>
                <a:cs typeface="Times New Roman" panose="02020603050405020304" pitchFamily="18" charset="0"/>
              </a:rPr>
              <a:t>FMCAfam</a:t>
            </a:r>
            <a:r>
              <a:rPr lang="en-US" b="1" dirty="0">
                <a:latin typeface="Franklin Gothic Book" panose="020B0503020102020204" pitchFamily="34" charset="0"/>
                <a:ea typeface="Times New Roman" panose="02020603050405020304" pitchFamily="18" charset="0"/>
                <a:cs typeface="Times New Roman" panose="02020603050405020304" pitchFamily="18" charset="0"/>
              </a:rPr>
              <a:t> </a:t>
            </a:r>
            <a:r>
              <a:rPr lang="en-US" b="1" dirty="0" smtClean="0">
                <a:latin typeface="Franklin Gothic Book" panose="020B0503020102020204" pitchFamily="34" charset="0"/>
                <a:ea typeface="Times New Roman" panose="02020603050405020304" pitchFamily="18" charset="0"/>
                <a:cs typeface="Times New Roman" panose="02020603050405020304" pitchFamily="18" charset="0"/>
              </a:rPr>
              <a:t>509</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496588" y="1700808"/>
            <a:ext cx="8035851" cy="3627724"/>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That reasonable steps have been taken to attempt to serve the subject document/s;</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That the proposed method of service is likely to bring the existence and nature of the documents to the attention of the person sought to be served;</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extent to which the person to be served could become aware of the existence and nature of the documents in question by means of an advertisement or some other means of communication that is reasonably available;</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likely costs to the Applicant of the proposed substituted service;</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proposed substituted service is cost-efficient method; and</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Why the discretion ought to be exercised in </a:t>
            </a:r>
            <a:r>
              <a:rPr lang="en-US" i="1" dirty="0" err="1">
                <a:latin typeface="Franklin Gothic Book" panose="020B0503020102020204" pitchFamily="34" charset="0"/>
                <a:ea typeface="Times New Roman" panose="02020603050405020304" pitchFamily="18" charset="0"/>
                <a:cs typeface="Times New Roman" panose="02020603050405020304" pitchFamily="18" charset="0"/>
              </a:rPr>
              <a:t>favour</a:t>
            </a:r>
            <a:r>
              <a:rPr lang="en-US" i="1" dirty="0">
                <a:latin typeface="Franklin Gothic Book" panose="020B0503020102020204" pitchFamily="34" charset="0"/>
                <a:ea typeface="Times New Roman" panose="02020603050405020304" pitchFamily="18" charset="0"/>
                <a:cs typeface="Times New Roman" panose="02020603050405020304" pitchFamily="18" charset="0"/>
              </a:rPr>
              <a:t> of granting the requested substituted service. </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6" name="TextBox 5"/>
          <p:cNvSpPr txBox="1"/>
          <p:nvPr/>
        </p:nvSpPr>
        <p:spPr>
          <a:xfrm>
            <a:off x="467544" y="1203712"/>
            <a:ext cx="7560840" cy="369332"/>
          </a:xfrm>
          <a:prstGeom prst="rect">
            <a:avLst/>
          </a:prstGeom>
          <a:noFill/>
        </p:spPr>
        <p:txBody>
          <a:bodyPr wrap="square" rtlCol="0">
            <a:spAutoFit/>
          </a:bodyPr>
          <a:lstStyle/>
          <a:p>
            <a:r>
              <a:rPr lang="en-US" b="1" dirty="0">
                <a:latin typeface="Franklin Gothic Book" panose="020B0503020102020204" pitchFamily="34" charset="0"/>
              </a:rPr>
              <a:t>T</a:t>
            </a:r>
            <a:r>
              <a:rPr lang="en-US" b="1" dirty="0" smtClean="0">
                <a:latin typeface="Franklin Gothic Book" panose="020B0503020102020204" pitchFamily="34" charset="0"/>
              </a:rPr>
              <a:t>he following should be outlined in the Applicant’s affidavit</a:t>
            </a:r>
            <a:r>
              <a:rPr lang="en-US" dirty="0" smtClean="0">
                <a:latin typeface="Franklin Gothic Book" panose="020B0503020102020204" pitchFamily="34" charset="0"/>
              </a:rPr>
              <a:t>:</a:t>
            </a:r>
            <a:endParaRPr lang="en-US" dirty="0">
              <a:latin typeface="Franklin Gothic Book" panose="020B0503020102020204" pitchFamily="34" charset="0"/>
            </a:endParaRPr>
          </a:p>
        </p:txBody>
      </p:sp>
    </p:spTree>
    <p:custDataLst>
      <p:tags r:id="rId1"/>
    </p:custDataLst>
    <p:extLst>
      <p:ext uri="{BB962C8B-B14F-4D97-AF65-F5344CB8AC3E}">
        <p14:creationId xmlns:p14="http://schemas.microsoft.com/office/powerpoint/2010/main" val="4416434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letterhead image for word reduced siz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3" name="TextBox 2"/>
          <p:cNvSpPr txBox="1"/>
          <p:nvPr/>
        </p:nvSpPr>
        <p:spPr>
          <a:xfrm>
            <a:off x="683568" y="764704"/>
            <a:ext cx="6840760" cy="369332"/>
          </a:xfrm>
          <a:prstGeom prst="rect">
            <a:avLst/>
          </a:prstGeom>
          <a:noFill/>
        </p:spPr>
        <p:txBody>
          <a:bodyPr wrap="square" rtlCol="0">
            <a:spAutoFit/>
          </a:bodyPr>
          <a:lstStyle/>
          <a:p>
            <a:r>
              <a:rPr lang="en-US" b="1" dirty="0" smtClean="0">
                <a:latin typeface="Franklin Gothic Book" panose="020B0503020102020204" pitchFamily="34" charset="0"/>
              </a:rPr>
              <a:t>What the Court needs to be satisfied of…..</a:t>
            </a:r>
            <a:endParaRPr lang="en-US" b="1" dirty="0">
              <a:latin typeface="Franklin Gothic Book" panose="020B0503020102020204" pitchFamily="34" charset="0"/>
            </a:endParaRPr>
          </a:p>
        </p:txBody>
      </p:sp>
      <p:sp>
        <p:nvSpPr>
          <p:cNvPr id="4" name="Rectangle 3"/>
          <p:cNvSpPr/>
          <p:nvPr/>
        </p:nvSpPr>
        <p:spPr>
          <a:xfrm>
            <a:off x="674104" y="1556792"/>
            <a:ext cx="8074360" cy="2145908"/>
          </a:xfrm>
          <a:prstGeom prst="rect">
            <a:avLst/>
          </a:prstGeom>
        </p:spPr>
        <p:txBody>
          <a:bodyPr wrap="square">
            <a:spAutoFit/>
          </a:bodyPr>
          <a:lstStyle/>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person who created the relevant social media page is indeed the Respondent;</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relevant social media page was in fact the profile of the Respondent;</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Respondent was regularly accessing their relevant social media account; and</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i="1" dirty="0">
                <a:latin typeface="Franklin Gothic Book" panose="020B0503020102020204" pitchFamily="34" charset="0"/>
                <a:ea typeface="Times New Roman" panose="02020603050405020304" pitchFamily="18" charset="0"/>
                <a:cs typeface="Times New Roman" panose="02020603050405020304" pitchFamily="18" charset="0"/>
              </a:rPr>
              <a:t>The Respondent would reasonably get notice of the relevant document/s if a private message or email was sent to his account. </a:t>
            </a:r>
            <a:endParaRPr lang="en-US" dirty="0">
              <a:latin typeface="Franklin Gothic Book" panose="020B0503020102020204" pitchFamily="34" charset="0"/>
              <a:ea typeface="Calibri" panose="020F0502020204030204" pitchFamily="34"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68260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
        <p:nvSpPr>
          <p:cNvPr id="2" name="TextBox 1"/>
          <p:cNvSpPr txBox="1"/>
          <p:nvPr/>
        </p:nvSpPr>
        <p:spPr>
          <a:xfrm>
            <a:off x="899592" y="476672"/>
            <a:ext cx="6912768" cy="923330"/>
          </a:xfrm>
          <a:prstGeom prst="rect">
            <a:avLst/>
          </a:prstGeom>
          <a:noFill/>
        </p:spPr>
        <p:txBody>
          <a:bodyPr wrap="square" rtlCol="0" anchor="ctr">
            <a:spAutoFit/>
          </a:bodyPr>
          <a:lstStyle/>
          <a:p>
            <a:pPr algn="ctr"/>
            <a:r>
              <a:rPr lang="en-US" sz="5400" dirty="0" smtClean="0">
                <a:solidFill>
                  <a:schemeClr val="accent1"/>
                </a:solidFill>
                <a:latin typeface="Franklin Gothic Demi" panose="020B0703020102020204" pitchFamily="34" charset="0"/>
              </a:rPr>
              <a:t>Publication</a:t>
            </a:r>
            <a:endParaRPr lang="en-US" sz="5400" dirty="0">
              <a:solidFill>
                <a:schemeClr val="accent1"/>
              </a:solidFill>
              <a:latin typeface="Franklin Gothic Demi" panose="020B0703020102020204" pitchFamily="34" charset="0"/>
            </a:endParaRPr>
          </a:p>
        </p:txBody>
      </p:sp>
      <p:sp>
        <p:nvSpPr>
          <p:cNvPr id="5" name="TextBox 4"/>
          <p:cNvSpPr txBox="1"/>
          <p:nvPr/>
        </p:nvSpPr>
        <p:spPr>
          <a:xfrm>
            <a:off x="611560" y="1400002"/>
            <a:ext cx="8280920" cy="4524315"/>
          </a:xfrm>
          <a:prstGeom prst="rect">
            <a:avLst/>
          </a:prstGeom>
          <a:noFill/>
        </p:spPr>
        <p:txBody>
          <a:bodyPr wrap="square" rtlCol="0">
            <a:spAutoFit/>
          </a:bodyPr>
          <a:lstStyle/>
          <a:p>
            <a:r>
              <a:rPr lang="en-US" b="1" dirty="0" smtClean="0">
                <a:latin typeface="Franklin Gothic Book" panose="020B0503020102020204" pitchFamily="34" charset="0"/>
              </a:rPr>
              <a:t>Section 121 (1) </a:t>
            </a:r>
            <a:r>
              <a:rPr lang="en-US" b="1" i="1" dirty="0" smtClean="0">
                <a:latin typeface="Franklin Gothic Book" panose="020B0503020102020204" pitchFamily="34" charset="0"/>
              </a:rPr>
              <a:t>Family Law Act </a:t>
            </a:r>
            <a:r>
              <a:rPr lang="en-US" b="1" dirty="0" smtClean="0">
                <a:latin typeface="Franklin Gothic Book" panose="020B0503020102020204" pitchFamily="34" charset="0"/>
              </a:rPr>
              <a:t>1975 (</a:t>
            </a:r>
            <a:r>
              <a:rPr lang="en-US" b="1" dirty="0" err="1" smtClean="0">
                <a:latin typeface="Franklin Gothic Book" panose="020B0503020102020204" pitchFamily="34" charset="0"/>
              </a:rPr>
              <a:t>Cth</a:t>
            </a:r>
            <a:r>
              <a:rPr lang="en-US" b="1" dirty="0" smtClean="0">
                <a:latin typeface="Franklin Gothic Book" panose="020B0503020102020204" pitchFamily="34" charset="0"/>
              </a:rPr>
              <a:t>) – Restriction on Publication of Court Proceedings:</a:t>
            </a:r>
          </a:p>
          <a:p>
            <a:endParaRPr lang="en-US" b="1" dirty="0">
              <a:latin typeface="Franklin Gothic Book" panose="020B0503020102020204" pitchFamily="34" charset="0"/>
            </a:endParaRPr>
          </a:p>
          <a:p>
            <a:r>
              <a:rPr lang="en-US" dirty="0" smtClean="0">
                <a:latin typeface="Franklin Gothic Book" panose="020B0503020102020204" pitchFamily="34" charset="0"/>
              </a:rPr>
              <a:t>A person who publishes in a newspaper or periodical publication, by radio broadcast or television or by other electronic means, or otherwise disseminates to the public or to a section of the public by any means, any account of any proceedings, or of any proceedings, under this Act that identifies:</a:t>
            </a:r>
          </a:p>
          <a:p>
            <a:endParaRPr lang="en-US" dirty="0">
              <a:latin typeface="Franklin Gothic Book" panose="020B0503020102020204" pitchFamily="34" charset="0"/>
            </a:endParaRPr>
          </a:p>
          <a:p>
            <a:pPr marL="342900" indent="-342900">
              <a:buAutoNum type="alphaLcParenBoth"/>
            </a:pPr>
            <a:r>
              <a:rPr lang="en-US" dirty="0" smtClean="0">
                <a:latin typeface="Franklin Gothic Book" panose="020B0503020102020204" pitchFamily="34" charset="0"/>
              </a:rPr>
              <a:t>A party to the proceedings;</a:t>
            </a:r>
          </a:p>
          <a:p>
            <a:pPr marL="342900" indent="-342900">
              <a:buAutoNum type="alphaLcParenBoth"/>
            </a:pPr>
            <a:r>
              <a:rPr lang="en-US" dirty="0" smtClean="0">
                <a:latin typeface="Franklin Gothic Book" panose="020B0503020102020204" pitchFamily="34" charset="0"/>
              </a:rPr>
              <a:t>A person who is related to, or associated with, a party to the proceedings, or is, or is alleged to be, in any way concerned in the matter to which the proceedings relate; or</a:t>
            </a:r>
          </a:p>
          <a:p>
            <a:pPr marL="342900" indent="-342900">
              <a:buAutoNum type="alphaLcParenBoth"/>
            </a:pPr>
            <a:r>
              <a:rPr lang="en-US" dirty="0" smtClean="0">
                <a:latin typeface="Franklin Gothic Book" panose="020B0503020102020204" pitchFamily="34" charset="0"/>
              </a:rPr>
              <a:t>A witness in the proceedings;</a:t>
            </a:r>
          </a:p>
          <a:p>
            <a:endParaRPr lang="en-US" dirty="0">
              <a:latin typeface="Franklin Gothic Book" panose="020B0503020102020204" pitchFamily="34" charset="0"/>
            </a:endParaRPr>
          </a:p>
          <a:p>
            <a:r>
              <a:rPr lang="en-US" dirty="0" smtClean="0">
                <a:latin typeface="Franklin Gothic Book" panose="020B0503020102020204" pitchFamily="34" charset="0"/>
              </a:rPr>
              <a:t>Commits an offence punishable, upon conviction by </a:t>
            </a:r>
            <a:r>
              <a:rPr lang="en-US" u="sng" dirty="0" smtClean="0">
                <a:latin typeface="Franklin Gothic Book" panose="020B0503020102020204" pitchFamily="34" charset="0"/>
              </a:rPr>
              <a:t>imprisonment for a period of not exceeding one year</a:t>
            </a:r>
            <a:r>
              <a:rPr lang="en-US" dirty="0" smtClean="0">
                <a:latin typeface="Franklin Gothic Book" panose="020B0503020102020204" pitchFamily="34" charset="0"/>
              </a:rPr>
              <a:t>. </a:t>
            </a:r>
          </a:p>
        </p:txBody>
      </p:sp>
    </p:spTree>
    <p:extLst>
      <p:ext uri="{BB962C8B-B14F-4D97-AF65-F5344CB8AC3E}">
        <p14:creationId xmlns:p14="http://schemas.microsoft.com/office/powerpoint/2010/main" val="35458935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908720"/>
            <a:ext cx="6192688" cy="3585597"/>
          </a:xfrm>
          <a:prstGeom prst="rect">
            <a:avLst/>
          </a:prstGeom>
          <a:noFill/>
        </p:spPr>
        <p:txBody>
          <a:bodyPr wrap="square" rtlCol="0">
            <a:spAutoFit/>
          </a:bodyPr>
          <a:lstStyle/>
          <a:p>
            <a:r>
              <a:rPr lang="en-US" sz="4000" dirty="0" smtClean="0">
                <a:latin typeface="Franklin Gothic Demi" panose="020B0703020102020204" pitchFamily="34" charset="0"/>
              </a:rPr>
              <a:t>Relevant case law:</a:t>
            </a:r>
          </a:p>
          <a:p>
            <a:endParaRPr lang="en-US" sz="4000" dirty="0" smtClean="0">
              <a:latin typeface="Franklin Gothic Demi" panose="020B0703020102020204" pitchFamily="34" charset="0"/>
            </a:endParaRPr>
          </a:p>
          <a:p>
            <a:endParaRPr lang="en-US" dirty="0"/>
          </a:p>
          <a:p>
            <a:pPr marL="285750" indent="-285750">
              <a:buFont typeface="Arial" panose="020B0604020202020204" pitchFamily="34" charset="0"/>
              <a:buChar char="•"/>
            </a:pPr>
            <a:r>
              <a:rPr lang="en-US" sz="2500" i="1" dirty="0">
                <a:latin typeface="Franklin Gothic Book" panose="020B0503020102020204" pitchFamily="34" charset="0"/>
              </a:rPr>
              <a:t>Lackey and Mae </a:t>
            </a:r>
            <a:r>
              <a:rPr lang="en-US" sz="2500" dirty="0">
                <a:latin typeface="Franklin Gothic Book" panose="020B0503020102020204" pitchFamily="34" charset="0"/>
              </a:rPr>
              <a:t>[2013] FMCA fam 284 </a:t>
            </a:r>
            <a:endParaRPr lang="en-US" sz="2500" dirty="0" smtClean="0">
              <a:latin typeface="Franklin Gothic Book" panose="020B0503020102020204" pitchFamily="34" charset="0"/>
            </a:endParaRPr>
          </a:p>
          <a:p>
            <a:endParaRPr lang="en-US" sz="2500" i="1" dirty="0" smtClean="0">
              <a:latin typeface="Franklin Gothic Book" panose="020B0503020102020204" pitchFamily="34" charset="0"/>
            </a:endParaRPr>
          </a:p>
          <a:p>
            <a:pPr marL="285750" indent="-285750">
              <a:buFont typeface="Arial" panose="020B0604020202020204" pitchFamily="34" charset="0"/>
              <a:buChar char="•"/>
            </a:pPr>
            <a:r>
              <a:rPr lang="en-US" sz="2500" i="1" dirty="0" err="1" smtClean="0">
                <a:latin typeface="Franklin Gothic Book" panose="020B0503020102020204" pitchFamily="34" charset="0"/>
              </a:rPr>
              <a:t>Xuarez</a:t>
            </a:r>
            <a:r>
              <a:rPr lang="en-US" sz="2500" i="1" dirty="0" smtClean="0">
                <a:latin typeface="Franklin Gothic Book" panose="020B0503020102020204" pitchFamily="34" charset="0"/>
              </a:rPr>
              <a:t> </a:t>
            </a:r>
            <a:r>
              <a:rPr lang="en-US" sz="2500" i="1" dirty="0">
                <a:latin typeface="Franklin Gothic Book" panose="020B0503020102020204" pitchFamily="34" charset="0"/>
              </a:rPr>
              <a:t>v </a:t>
            </a:r>
            <a:r>
              <a:rPr lang="en-US" sz="2500" i="1" dirty="0" err="1">
                <a:latin typeface="Franklin Gothic Book" panose="020B0503020102020204" pitchFamily="34" charset="0"/>
              </a:rPr>
              <a:t>Vitela</a:t>
            </a:r>
            <a:r>
              <a:rPr lang="en-US" sz="2500" i="1" dirty="0">
                <a:latin typeface="Franklin Gothic Book" panose="020B0503020102020204" pitchFamily="34" charset="0"/>
              </a:rPr>
              <a:t> </a:t>
            </a:r>
            <a:r>
              <a:rPr lang="en-US" sz="2500" dirty="0">
                <a:latin typeface="Franklin Gothic Book" panose="020B0503020102020204" pitchFamily="34" charset="0"/>
              </a:rPr>
              <a:t>[2012] </a:t>
            </a:r>
            <a:r>
              <a:rPr lang="en-US" sz="2500" dirty="0" err="1">
                <a:latin typeface="Franklin Gothic Book" panose="020B0503020102020204" pitchFamily="34" charset="0"/>
              </a:rPr>
              <a:t>FamCA</a:t>
            </a:r>
            <a:r>
              <a:rPr lang="en-US" sz="2500" dirty="0">
                <a:latin typeface="Franklin Gothic Book" panose="020B0503020102020204" pitchFamily="34" charset="0"/>
              </a:rPr>
              <a:t> 574</a:t>
            </a:r>
          </a:p>
          <a:p>
            <a:endParaRPr lang="en-US" i="1" dirty="0" smtClean="0"/>
          </a:p>
          <a:p>
            <a:endParaRPr lang="en-US" i="1" dirty="0"/>
          </a:p>
          <a:p>
            <a:endParaRPr lang="en-US" dirty="0"/>
          </a:p>
        </p:txBody>
      </p:sp>
      <p:pic>
        <p:nvPicPr>
          <p:cNvPr id="3" name="Picture 2" descr="letterhead image for word reduced size"/>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3288" y="5949280"/>
            <a:ext cx="3707904" cy="908720"/>
          </a:xfrm>
          <a:prstGeom prst="rect">
            <a:avLst/>
          </a:prstGeom>
          <a:noFill/>
          <a:ln>
            <a:noFill/>
          </a:ln>
        </p:spPr>
      </p:pic>
    </p:spTree>
    <p:extLst>
      <p:ext uri="{BB962C8B-B14F-4D97-AF65-F5344CB8AC3E}">
        <p14:creationId xmlns:p14="http://schemas.microsoft.com/office/powerpoint/2010/main" val="177913421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
</p:tagLst>
</file>

<file path=ppt/tags/tag2.xml><?xml version="1.0" encoding="utf-8"?>
<p:tagLst xmlns:a="http://schemas.openxmlformats.org/drawingml/2006/main" xmlns:r="http://schemas.openxmlformats.org/officeDocument/2006/relationships" xmlns:p="http://schemas.openxmlformats.org/presentationml/2006/main">
  <p:tag name="TIMING" val="|0.5"/>
</p:tagLst>
</file>

<file path=ppt/tags/tag3.xml><?xml version="1.0" encoding="utf-8"?>
<p:tagLst xmlns:a="http://schemas.openxmlformats.org/drawingml/2006/main" xmlns:r="http://schemas.openxmlformats.org/officeDocument/2006/relationships" xmlns:p="http://schemas.openxmlformats.org/presentationml/2006/main">
  <p:tag name="TIMING" val="|0.7"/>
</p:tagLst>
</file>

<file path=ppt/tags/tag4.xml><?xml version="1.0" encoding="utf-8"?>
<p:tagLst xmlns:a="http://schemas.openxmlformats.org/drawingml/2006/main" xmlns:r="http://schemas.openxmlformats.org/officeDocument/2006/relationships" xmlns:p="http://schemas.openxmlformats.org/presentationml/2006/main">
  <p:tag name="TIMING" val="|0.8"/>
</p:tagLst>
</file>

<file path=ppt/tags/tag5.xml><?xml version="1.0" encoding="utf-8"?>
<p:tagLst xmlns:a="http://schemas.openxmlformats.org/drawingml/2006/main" xmlns:r="http://schemas.openxmlformats.org/officeDocument/2006/relationships" xmlns:p="http://schemas.openxmlformats.org/presentationml/2006/main">
  <p:tag name="TIMING" val="|0.8"/>
</p:tagLst>
</file>

<file path=ppt/tags/tag6.xml><?xml version="1.0" encoding="utf-8"?>
<p:tagLst xmlns:a="http://schemas.openxmlformats.org/drawingml/2006/main" xmlns:r="http://schemas.openxmlformats.org/officeDocument/2006/relationships" xmlns:p="http://schemas.openxmlformats.org/presentationml/2006/main">
  <p:tag name="TIMING" val="|3"/>
</p:tagLst>
</file>

<file path=ppt/tags/tag7.xml><?xml version="1.0" encoding="utf-8"?>
<p:tagLst xmlns:a="http://schemas.openxmlformats.org/drawingml/2006/main" xmlns:r="http://schemas.openxmlformats.org/officeDocument/2006/relationships" xmlns:p="http://schemas.openxmlformats.org/presentationml/2006/main">
  <p:tag name="TIMING" val="|5.9|10.5"/>
</p:tagLst>
</file>

<file path=ppt/tags/tag8.xml><?xml version="1.0" encoding="utf-8"?>
<p:tagLst xmlns:a="http://schemas.openxmlformats.org/drawingml/2006/main" xmlns:r="http://schemas.openxmlformats.org/officeDocument/2006/relationships" xmlns:p="http://schemas.openxmlformats.org/presentationml/2006/main">
  <p:tag name="TIMING" val="|0.6"/>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1">
      <a:dk1>
        <a:sysClr val="windowText" lastClr="000000"/>
      </a:dk1>
      <a:lt1>
        <a:sysClr val="window" lastClr="FFFFFF"/>
      </a:lt1>
      <a:dk2>
        <a:srgbClr val="666666"/>
      </a:dk2>
      <a:lt2>
        <a:srgbClr val="D2D2D2"/>
      </a:lt2>
      <a:accent1>
        <a:srgbClr val="FF388C"/>
      </a:accent1>
      <a:accent2>
        <a:srgbClr val="7F7F7F"/>
      </a:accent2>
      <a:accent3>
        <a:srgbClr val="FFFFFF"/>
      </a:accent3>
      <a:accent4>
        <a:srgbClr val="FFFFFF"/>
      </a:accent4>
      <a:accent5>
        <a:srgbClr val="FFFFFF"/>
      </a:accent5>
      <a:accent6>
        <a:srgbClr val="FFFFFF"/>
      </a:accent6>
      <a:hlink>
        <a:srgbClr val="000000"/>
      </a:hlink>
      <a:folHlink>
        <a:srgbClr val="E9006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4596</TotalTime>
  <Words>1392</Words>
  <Application>Microsoft Office PowerPoint</Application>
  <PresentationFormat>On-screen Show (4:3)</PresentationFormat>
  <Paragraphs>184</Paragraphs>
  <Slides>20</Slides>
  <Notes>2</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20</vt:i4>
      </vt:variant>
    </vt:vector>
  </HeadingPairs>
  <TitlesOfParts>
    <vt:vector size="36" baseType="lpstr">
      <vt:lpstr>Arial</vt:lpstr>
      <vt:lpstr>Arial Black</vt:lpstr>
      <vt:lpstr>Calibri</vt:lpstr>
      <vt:lpstr>Calibri Light</vt:lpstr>
      <vt:lpstr>Cambria</vt:lpstr>
      <vt:lpstr>Franklin Gothic Book</vt:lpstr>
      <vt:lpstr>Franklin Gothic Demi</vt:lpstr>
      <vt:lpstr>Franklin Gothic Demi Cond</vt:lpstr>
      <vt:lpstr>Franklin Gothic Heavy</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BULLYING</dc:title>
  <dc:creator>Sharell O'Brien</dc:creator>
  <cp:lastModifiedBy>Jodie Woodward</cp:lastModifiedBy>
  <cp:revision>225</cp:revision>
  <cp:lastPrinted>2015-02-26T22:06:33Z</cp:lastPrinted>
  <dcterms:created xsi:type="dcterms:W3CDTF">2013-05-29T02:22:23Z</dcterms:created>
  <dcterms:modified xsi:type="dcterms:W3CDTF">2017-01-30T01:25:14Z</dcterms:modified>
</cp:coreProperties>
</file>