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0"/>
  </p:handoutMasterIdLst>
  <p:sldIdLst>
    <p:sldId id="256" r:id="rId2"/>
    <p:sldId id="258" r:id="rId3"/>
    <p:sldId id="265" r:id="rId4"/>
    <p:sldId id="299" r:id="rId5"/>
    <p:sldId id="271" r:id="rId6"/>
    <p:sldId id="274" r:id="rId7"/>
    <p:sldId id="266" r:id="rId8"/>
    <p:sldId id="272" r:id="rId9"/>
    <p:sldId id="273" r:id="rId10"/>
    <p:sldId id="276" r:id="rId11"/>
    <p:sldId id="281" r:id="rId12"/>
    <p:sldId id="282" r:id="rId13"/>
    <p:sldId id="283" r:id="rId14"/>
    <p:sldId id="284" r:id="rId15"/>
    <p:sldId id="285" r:id="rId16"/>
    <p:sldId id="286" r:id="rId17"/>
    <p:sldId id="300" r:id="rId18"/>
    <p:sldId id="277" r:id="rId19"/>
    <p:sldId id="302" r:id="rId20"/>
    <p:sldId id="278" r:id="rId21"/>
    <p:sldId id="279" r:id="rId22"/>
    <p:sldId id="301" r:id="rId23"/>
    <p:sldId id="295" r:id="rId24"/>
    <p:sldId id="312" r:id="rId25"/>
    <p:sldId id="303" r:id="rId26"/>
    <p:sldId id="304" r:id="rId27"/>
    <p:sldId id="306" r:id="rId28"/>
    <p:sldId id="307" r:id="rId29"/>
    <p:sldId id="308" r:id="rId30"/>
    <p:sldId id="309" r:id="rId31"/>
    <p:sldId id="310" r:id="rId32"/>
    <p:sldId id="311" r:id="rId33"/>
    <p:sldId id="313" r:id="rId34"/>
    <p:sldId id="315" r:id="rId35"/>
    <p:sldId id="314" r:id="rId36"/>
    <p:sldId id="280" r:id="rId37"/>
    <p:sldId id="316" r:id="rId38"/>
    <p:sldId id="257" r:id="rId39"/>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30" autoAdjust="0"/>
  </p:normalViewPr>
  <p:slideViewPr>
    <p:cSldViewPr>
      <p:cViewPr varScale="1">
        <p:scale>
          <a:sx n="102" d="100"/>
          <a:sy n="102" d="100"/>
        </p:scale>
        <p:origin x="-18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0028F-F824-451A-89CE-606D2B9BBFE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AU"/>
        </a:p>
      </dgm:t>
    </dgm:pt>
    <dgm:pt modelId="{9A0C8C4E-A708-42A7-BFDB-2917133AB4C4}">
      <dgm:prSet phldrT="[Text]"/>
      <dgm:spPr/>
      <dgm:t>
        <a:bodyPr/>
        <a:lstStyle/>
        <a:p>
          <a:r>
            <a:rPr lang="en-US" dirty="0" smtClean="0"/>
            <a:t>Intentional meeting</a:t>
          </a:r>
          <a:endParaRPr lang="en-AU" dirty="0"/>
        </a:p>
      </dgm:t>
    </dgm:pt>
    <dgm:pt modelId="{25BE25BB-EFFD-478B-B482-FC4882E5AF5F}" type="parTrans" cxnId="{1C6575DF-D4C5-4942-AA6A-CE0A5BB87935}">
      <dgm:prSet/>
      <dgm:spPr/>
      <dgm:t>
        <a:bodyPr/>
        <a:lstStyle/>
        <a:p>
          <a:endParaRPr lang="en-AU"/>
        </a:p>
      </dgm:t>
    </dgm:pt>
    <dgm:pt modelId="{61DBF339-5C58-419C-94F6-B1F90634510D}" type="sibTrans" cxnId="{1C6575DF-D4C5-4942-AA6A-CE0A5BB87935}">
      <dgm:prSet/>
      <dgm:spPr/>
      <dgm:t>
        <a:bodyPr/>
        <a:lstStyle/>
        <a:p>
          <a:endParaRPr lang="en-AU"/>
        </a:p>
      </dgm:t>
    </dgm:pt>
    <dgm:pt modelId="{E8EA288F-7B6E-4F49-9DD0-E3C4990C9417}">
      <dgm:prSet phldrT="[Text]"/>
      <dgm:spPr/>
      <dgm:t>
        <a:bodyPr/>
        <a:lstStyle/>
        <a:p>
          <a:r>
            <a:rPr lang="en-US" dirty="0" smtClean="0"/>
            <a:t>Get to know you</a:t>
          </a:r>
          <a:endParaRPr lang="en-AU" dirty="0"/>
        </a:p>
      </dgm:t>
    </dgm:pt>
    <dgm:pt modelId="{2410F8B7-487F-43AC-9E3E-4967BBB167D5}" type="parTrans" cxnId="{4AFD3415-B0F2-4913-AC88-23665CFD4102}">
      <dgm:prSet/>
      <dgm:spPr/>
      <dgm:t>
        <a:bodyPr/>
        <a:lstStyle/>
        <a:p>
          <a:endParaRPr lang="en-AU"/>
        </a:p>
      </dgm:t>
    </dgm:pt>
    <dgm:pt modelId="{346AD45D-A1BB-437A-8657-160A9731C082}" type="sibTrans" cxnId="{4AFD3415-B0F2-4913-AC88-23665CFD4102}">
      <dgm:prSet/>
      <dgm:spPr/>
      <dgm:t>
        <a:bodyPr/>
        <a:lstStyle/>
        <a:p>
          <a:endParaRPr lang="en-AU"/>
        </a:p>
      </dgm:t>
    </dgm:pt>
    <dgm:pt modelId="{38589AE5-E93D-4FA6-933D-507F0952796F}">
      <dgm:prSet phldrT="[Text]"/>
      <dgm:spPr/>
      <dgm:t>
        <a:bodyPr/>
        <a:lstStyle/>
        <a:p>
          <a:r>
            <a:rPr lang="en-US" dirty="0" smtClean="0"/>
            <a:t>Decide and Plan </a:t>
          </a:r>
          <a:endParaRPr lang="en-AU" dirty="0"/>
        </a:p>
      </dgm:t>
    </dgm:pt>
    <dgm:pt modelId="{DEB0D9AC-E6FD-4DC7-A752-FBCB462E6219}" type="parTrans" cxnId="{C357D662-5317-4FE0-ABE2-971BDEAA714D}">
      <dgm:prSet/>
      <dgm:spPr/>
      <dgm:t>
        <a:bodyPr/>
        <a:lstStyle/>
        <a:p>
          <a:endParaRPr lang="en-AU"/>
        </a:p>
      </dgm:t>
    </dgm:pt>
    <dgm:pt modelId="{E0E03775-202B-499A-806D-53A5C2B9B690}" type="sibTrans" cxnId="{C357D662-5317-4FE0-ABE2-971BDEAA714D}">
      <dgm:prSet/>
      <dgm:spPr/>
      <dgm:t>
        <a:bodyPr/>
        <a:lstStyle/>
        <a:p>
          <a:endParaRPr lang="en-AU"/>
        </a:p>
      </dgm:t>
    </dgm:pt>
    <dgm:pt modelId="{3D7A6E80-0510-46B7-8AC8-37BD661BEF2D}">
      <dgm:prSet/>
      <dgm:spPr/>
      <dgm:t>
        <a:bodyPr/>
        <a:lstStyle/>
        <a:p>
          <a:r>
            <a:rPr lang="en-US" dirty="0" smtClean="0"/>
            <a:t>Nurture</a:t>
          </a:r>
          <a:endParaRPr lang="en-AU" dirty="0"/>
        </a:p>
      </dgm:t>
    </dgm:pt>
    <dgm:pt modelId="{888ED1AC-899C-4DFA-8207-FB259E071976}" type="parTrans" cxnId="{87F99FDB-A429-4759-AF9D-BA6299A03E73}">
      <dgm:prSet/>
      <dgm:spPr/>
      <dgm:t>
        <a:bodyPr/>
        <a:lstStyle/>
        <a:p>
          <a:endParaRPr lang="en-AU"/>
        </a:p>
      </dgm:t>
    </dgm:pt>
    <dgm:pt modelId="{F982413D-C1EE-4B2B-94CE-D8542AE4432D}" type="sibTrans" cxnId="{87F99FDB-A429-4759-AF9D-BA6299A03E73}">
      <dgm:prSet/>
      <dgm:spPr/>
      <dgm:t>
        <a:bodyPr/>
        <a:lstStyle/>
        <a:p>
          <a:endParaRPr lang="en-AU"/>
        </a:p>
      </dgm:t>
    </dgm:pt>
    <dgm:pt modelId="{A27F6311-A5E3-4FCA-AA13-CE5083C4E816}">
      <dgm:prSet/>
      <dgm:spPr/>
      <dgm:t>
        <a:bodyPr/>
        <a:lstStyle/>
        <a:p>
          <a:r>
            <a:rPr lang="en-US" dirty="0" smtClean="0"/>
            <a:t>Review and change</a:t>
          </a:r>
          <a:endParaRPr lang="en-AU" dirty="0"/>
        </a:p>
      </dgm:t>
    </dgm:pt>
    <dgm:pt modelId="{8823999B-F5C8-441E-B77B-FB90D3E4C76C}" type="parTrans" cxnId="{69727004-183E-4118-9B42-938136F80B89}">
      <dgm:prSet/>
      <dgm:spPr/>
      <dgm:t>
        <a:bodyPr/>
        <a:lstStyle/>
        <a:p>
          <a:endParaRPr lang="en-AU"/>
        </a:p>
      </dgm:t>
    </dgm:pt>
    <dgm:pt modelId="{23106A0F-F518-476E-9918-852AE0E93013}" type="sibTrans" cxnId="{69727004-183E-4118-9B42-938136F80B89}">
      <dgm:prSet/>
      <dgm:spPr/>
      <dgm:t>
        <a:bodyPr/>
        <a:lstStyle/>
        <a:p>
          <a:endParaRPr lang="en-AU"/>
        </a:p>
      </dgm:t>
    </dgm:pt>
    <dgm:pt modelId="{33235F23-AF30-47DD-AD35-43D6CA3FD480}" type="pres">
      <dgm:prSet presAssocID="{9EC0028F-F824-451A-89CE-606D2B9BBFEF}" presName="outerComposite" presStyleCnt="0">
        <dgm:presLayoutVars>
          <dgm:chMax val="5"/>
          <dgm:dir/>
          <dgm:resizeHandles val="exact"/>
        </dgm:presLayoutVars>
      </dgm:prSet>
      <dgm:spPr/>
      <dgm:t>
        <a:bodyPr/>
        <a:lstStyle/>
        <a:p>
          <a:endParaRPr lang="en-AU"/>
        </a:p>
      </dgm:t>
    </dgm:pt>
    <dgm:pt modelId="{EC003221-1420-4DD2-B4C7-222BB9A0E91D}" type="pres">
      <dgm:prSet presAssocID="{9EC0028F-F824-451A-89CE-606D2B9BBFEF}" presName="dummyMaxCanvas" presStyleCnt="0">
        <dgm:presLayoutVars/>
      </dgm:prSet>
      <dgm:spPr/>
    </dgm:pt>
    <dgm:pt modelId="{932DEDD8-EBB9-4F3F-8A81-5F19F88F5294}" type="pres">
      <dgm:prSet presAssocID="{9EC0028F-F824-451A-89CE-606D2B9BBFEF}" presName="FiveNodes_1" presStyleLbl="node1" presStyleIdx="0" presStyleCnt="5">
        <dgm:presLayoutVars>
          <dgm:bulletEnabled val="1"/>
        </dgm:presLayoutVars>
      </dgm:prSet>
      <dgm:spPr/>
      <dgm:t>
        <a:bodyPr/>
        <a:lstStyle/>
        <a:p>
          <a:endParaRPr lang="en-AU"/>
        </a:p>
      </dgm:t>
    </dgm:pt>
    <dgm:pt modelId="{03EE3FC0-ED0B-46EF-8E96-33AA8CEED1F0}" type="pres">
      <dgm:prSet presAssocID="{9EC0028F-F824-451A-89CE-606D2B9BBFEF}" presName="FiveNodes_2" presStyleLbl="node1" presStyleIdx="1" presStyleCnt="5">
        <dgm:presLayoutVars>
          <dgm:bulletEnabled val="1"/>
        </dgm:presLayoutVars>
      </dgm:prSet>
      <dgm:spPr/>
      <dgm:t>
        <a:bodyPr/>
        <a:lstStyle/>
        <a:p>
          <a:endParaRPr lang="en-AU"/>
        </a:p>
      </dgm:t>
    </dgm:pt>
    <dgm:pt modelId="{AD4C940E-5092-442E-9DC4-DE5AAAFB5759}" type="pres">
      <dgm:prSet presAssocID="{9EC0028F-F824-451A-89CE-606D2B9BBFEF}" presName="FiveNodes_3" presStyleLbl="node1" presStyleIdx="2" presStyleCnt="5">
        <dgm:presLayoutVars>
          <dgm:bulletEnabled val="1"/>
        </dgm:presLayoutVars>
      </dgm:prSet>
      <dgm:spPr/>
      <dgm:t>
        <a:bodyPr/>
        <a:lstStyle/>
        <a:p>
          <a:endParaRPr lang="en-AU"/>
        </a:p>
      </dgm:t>
    </dgm:pt>
    <dgm:pt modelId="{84506D9C-EA1D-4F77-AA1D-848E6065CE6D}" type="pres">
      <dgm:prSet presAssocID="{9EC0028F-F824-451A-89CE-606D2B9BBFEF}" presName="FiveNodes_4" presStyleLbl="node1" presStyleIdx="3" presStyleCnt="5">
        <dgm:presLayoutVars>
          <dgm:bulletEnabled val="1"/>
        </dgm:presLayoutVars>
      </dgm:prSet>
      <dgm:spPr/>
      <dgm:t>
        <a:bodyPr/>
        <a:lstStyle/>
        <a:p>
          <a:endParaRPr lang="en-AU"/>
        </a:p>
      </dgm:t>
    </dgm:pt>
    <dgm:pt modelId="{4BE61BFC-0593-4638-A5E7-6214E9DB0DBF}" type="pres">
      <dgm:prSet presAssocID="{9EC0028F-F824-451A-89CE-606D2B9BBFEF}" presName="FiveNodes_5" presStyleLbl="node1" presStyleIdx="4" presStyleCnt="5">
        <dgm:presLayoutVars>
          <dgm:bulletEnabled val="1"/>
        </dgm:presLayoutVars>
      </dgm:prSet>
      <dgm:spPr/>
      <dgm:t>
        <a:bodyPr/>
        <a:lstStyle/>
        <a:p>
          <a:endParaRPr lang="en-AU"/>
        </a:p>
      </dgm:t>
    </dgm:pt>
    <dgm:pt modelId="{AF3E065D-D3FD-4F46-B740-B6B05EDC64AB}" type="pres">
      <dgm:prSet presAssocID="{9EC0028F-F824-451A-89CE-606D2B9BBFEF}" presName="FiveConn_1-2" presStyleLbl="fgAccFollowNode1" presStyleIdx="0" presStyleCnt="4">
        <dgm:presLayoutVars>
          <dgm:bulletEnabled val="1"/>
        </dgm:presLayoutVars>
      </dgm:prSet>
      <dgm:spPr/>
      <dgm:t>
        <a:bodyPr/>
        <a:lstStyle/>
        <a:p>
          <a:endParaRPr lang="en-AU"/>
        </a:p>
      </dgm:t>
    </dgm:pt>
    <dgm:pt modelId="{B2AF6473-36B3-4358-86B1-9A828CAF543E}" type="pres">
      <dgm:prSet presAssocID="{9EC0028F-F824-451A-89CE-606D2B9BBFEF}" presName="FiveConn_2-3" presStyleLbl="fgAccFollowNode1" presStyleIdx="1" presStyleCnt="4">
        <dgm:presLayoutVars>
          <dgm:bulletEnabled val="1"/>
        </dgm:presLayoutVars>
      </dgm:prSet>
      <dgm:spPr/>
      <dgm:t>
        <a:bodyPr/>
        <a:lstStyle/>
        <a:p>
          <a:endParaRPr lang="en-AU"/>
        </a:p>
      </dgm:t>
    </dgm:pt>
    <dgm:pt modelId="{8BE8E5C4-E114-4383-A409-D4DE8503F633}" type="pres">
      <dgm:prSet presAssocID="{9EC0028F-F824-451A-89CE-606D2B9BBFEF}" presName="FiveConn_3-4" presStyleLbl="fgAccFollowNode1" presStyleIdx="2" presStyleCnt="4">
        <dgm:presLayoutVars>
          <dgm:bulletEnabled val="1"/>
        </dgm:presLayoutVars>
      </dgm:prSet>
      <dgm:spPr/>
      <dgm:t>
        <a:bodyPr/>
        <a:lstStyle/>
        <a:p>
          <a:endParaRPr lang="en-AU"/>
        </a:p>
      </dgm:t>
    </dgm:pt>
    <dgm:pt modelId="{C58C519F-D5C8-4DC2-87F3-1CDE98FD96BE}" type="pres">
      <dgm:prSet presAssocID="{9EC0028F-F824-451A-89CE-606D2B9BBFEF}" presName="FiveConn_4-5" presStyleLbl="fgAccFollowNode1" presStyleIdx="3" presStyleCnt="4">
        <dgm:presLayoutVars>
          <dgm:bulletEnabled val="1"/>
        </dgm:presLayoutVars>
      </dgm:prSet>
      <dgm:spPr/>
      <dgm:t>
        <a:bodyPr/>
        <a:lstStyle/>
        <a:p>
          <a:endParaRPr lang="en-AU"/>
        </a:p>
      </dgm:t>
    </dgm:pt>
    <dgm:pt modelId="{021F192E-7659-4F08-8AC2-AACEEEA67C9E}" type="pres">
      <dgm:prSet presAssocID="{9EC0028F-F824-451A-89CE-606D2B9BBFEF}" presName="FiveNodes_1_text" presStyleLbl="node1" presStyleIdx="4" presStyleCnt="5">
        <dgm:presLayoutVars>
          <dgm:bulletEnabled val="1"/>
        </dgm:presLayoutVars>
      </dgm:prSet>
      <dgm:spPr/>
      <dgm:t>
        <a:bodyPr/>
        <a:lstStyle/>
        <a:p>
          <a:endParaRPr lang="en-AU"/>
        </a:p>
      </dgm:t>
    </dgm:pt>
    <dgm:pt modelId="{879A7086-1F4F-4BFF-951E-7BAF2EA423D0}" type="pres">
      <dgm:prSet presAssocID="{9EC0028F-F824-451A-89CE-606D2B9BBFEF}" presName="FiveNodes_2_text" presStyleLbl="node1" presStyleIdx="4" presStyleCnt="5">
        <dgm:presLayoutVars>
          <dgm:bulletEnabled val="1"/>
        </dgm:presLayoutVars>
      </dgm:prSet>
      <dgm:spPr/>
      <dgm:t>
        <a:bodyPr/>
        <a:lstStyle/>
        <a:p>
          <a:endParaRPr lang="en-AU"/>
        </a:p>
      </dgm:t>
    </dgm:pt>
    <dgm:pt modelId="{629224F5-A429-48D1-9A7A-4AEED5F7524B}" type="pres">
      <dgm:prSet presAssocID="{9EC0028F-F824-451A-89CE-606D2B9BBFEF}" presName="FiveNodes_3_text" presStyleLbl="node1" presStyleIdx="4" presStyleCnt="5">
        <dgm:presLayoutVars>
          <dgm:bulletEnabled val="1"/>
        </dgm:presLayoutVars>
      </dgm:prSet>
      <dgm:spPr/>
      <dgm:t>
        <a:bodyPr/>
        <a:lstStyle/>
        <a:p>
          <a:endParaRPr lang="en-AU"/>
        </a:p>
      </dgm:t>
    </dgm:pt>
    <dgm:pt modelId="{EB16C67A-9B7A-4F67-BBDA-57CC8F88ACDE}" type="pres">
      <dgm:prSet presAssocID="{9EC0028F-F824-451A-89CE-606D2B9BBFEF}" presName="FiveNodes_4_text" presStyleLbl="node1" presStyleIdx="4" presStyleCnt="5">
        <dgm:presLayoutVars>
          <dgm:bulletEnabled val="1"/>
        </dgm:presLayoutVars>
      </dgm:prSet>
      <dgm:spPr/>
      <dgm:t>
        <a:bodyPr/>
        <a:lstStyle/>
        <a:p>
          <a:endParaRPr lang="en-AU"/>
        </a:p>
      </dgm:t>
    </dgm:pt>
    <dgm:pt modelId="{E94FD6AE-F12D-4444-ACCC-6390E50D8C9E}" type="pres">
      <dgm:prSet presAssocID="{9EC0028F-F824-451A-89CE-606D2B9BBFEF}" presName="FiveNodes_5_text" presStyleLbl="node1" presStyleIdx="4" presStyleCnt="5">
        <dgm:presLayoutVars>
          <dgm:bulletEnabled val="1"/>
        </dgm:presLayoutVars>
      </dgm:prSet>
      <dgm:spPr/>
      <dgm:t>
        <a:bodyPr/>
        <a:lstStyle/>
        <a:p>
          <a:endParaRPr lang="en-AU"/>
        </a:p>
      </dgm:t>
    </dgm:pt>
  </dgm:ptLst>
  <dgm:cxnLst>
    <dgm:cxn modelId="{2ADC9450-08A6-4134-AA71-F7718E3134F3}" type="presOf" srcId="{38589AE5-E93D-4FA6-933D-507F0952796F}" destId="{AD4C940E-5092-442E-9DC4-DE5AAAFB5759}" srcOrd="0" destOrd="0" presId="urn:microsoft.com/office/officeart/2005/8/layout/vProcess5"/>
    <dgm:cxn modelId="{FF2F70E5-5A33-4A08-9582-0E5579908104}" type="presOf" srcId="{61DBF339-5C58-419C-94F6-B1F90634510D}" destId="{AF3E065D-D3FD-4F46-B740-B6B05EDC64AB}" srcOrd="0" destOrd="0" presId="urn:microsoft.com/office/officeart/2005/8/layout/vProcess5"/>
    <dgm:cxn modelId="{87F99FDB-A429-4759-AF9D-BA6299A03E73}" srcId="{9EC0028F-F824-451A-89CE-606D2B9BBFEF}" destId="{3D7A6E80-0510-46B7-8AC8-37BD661BEF2D}" srcOrd="3" destOrd="0" parTransId="{888ED1AC-899C-4DFA-8207-FB259E071976}" sibTransId="{F982413D-C1EE-4B2B-94CE-D8542AE4432D}"/>
    <dgm:cxn modelId="{4AFD3415-B0F2-4913-AC88-23665CFD4102}" srcId="{9EC0028F-F824-451A-89CE-606D2B9BBFEF}" destId="{E8EA288F-7B6E-4F49-9DD0-E3C4990C9417}" srcOrd="1" destOrd="0" parTransId="{2410F8B7-487F-43AC-9E3E-4967BBB167D5}" sibTransId="{346AD45D-A1BB-437A-8657-160A9731C082}"/>
    <dgm:cxn modelId="{4FD8CD3D-D7CD-42FA-88B7-5BD067CCD1F6}" type="presOf" srcId="{A27F6311-A5E3-4FCA-AA13-CE5083C4E816}" destId="{E94FD6AE-F12D-4444-ACCC-6390E50D8C9E}" srcOrd="1" destOrd="0" presId="urn:microsoft.com/office/officeart/2005/8/layout/vProcess5"/>
    <dgm:cxn modelId="{B5EDF616-E70F-44BB-9572-5D591BA99A3C}" type="presOf" srcId="{E8EA288F-7B6E-4F49-9DD0-E3C4990C9417}" destId="{879A7086-1F4F-4BFF-951E-7BAF2EA423D0}" srcOrd="1" destOrd="0" presId="urn:microsoft.com/office/officeart/2005/8/layout/vProcess5"/>
    <dgm:cxn modelId="{56410339-55C3-4B90-9640-D0C588FE20C6}" type="presOf" srcId="{9EC0028F-F824-451A-89CE-606D2B9BBFEF}" destId="{33235F23-AF30-47DD-AD35-43D6CA3FD480}" srcOrd="0" destOrd="0" presId="urn:microsoft.com/office/officeart/2005/8/layout/vProcess5"/>
    <dgm:cxn modelId="{1C6575DF-D4C5-4942-AA6A-CE0A5BB87935}" srcId="{9EC0028F-F824-451A-89CE-606D2B9BBFEF}" destId="{9A0C8C4E-A708-42A7-BFDB-2917133AB4C4}" srcOrd="0" destOrd="0" parTransId="{25BE25BB-EFFD-478B-B482-FC4882E5AF5F}" sibTransId="{61DBF339-5C58-419C-94F6-B1F90634510D}"/>
    <dgm:cxn modelId="{C74E6214-B428-4E61-8722-2DD8B56C3FBF}" type="presOf" srcId="{E8EA288F-7B6E-4F49-9DD0-E3C4990C9417}" destId="{03EE3FC0-ED0B-46EF-8E96-33AA8CEED1F0}" srcOrd="0" destOrd="0" presId="urn:microsoft.com/office/officeart/2005/8/layout/vProcess5"/>
    <dgm:cxn modelId="{EE4959E9-B071-45EA-A393-C2F7C6468D89}" type="presOf" srcId="{38589AE5-E93D-4FA6-933D-507F0952796F}" destId="{629224F5-A429-48D1-9A7A-4AEED5F7524B}" srcOrd="1" destOrd="0" presId="urn:microsoft.com/office/officeart/2005/8/layout/vProcess5"/>
    <dgm:cxn modelId="{2D89E291-0D42-4F97-AE62-AA90DD204A7C}" type="presOf" srcId="{3D7A6E80-0510-46B7-8AC8-37BD661BEF2D}" destId="{84506D9C-EA1D-4F77-AA1D-848E6065CE6D}" srcOrd="0" destOrd="0" presId="urn:microsoft.com/office/officeart/2005/8/layout/vProcess5"/>
    <dgm:cxn modelId="{DD4E0827-21F8-4D9B-91E5-1F1B01822B5A}" type="presOf" srcId="{9A0C8C4E-A708-42A7-BFDB-2917133AB4C4}" destId="{021F192E-7659-4F08-8AC2-AACEEEA67C9E}" srcOrd="1" destOrd="0" presId="urn:microsoft.com/office/officeart/2005/8/layout/vProcess5"/>
    <dgm:cxn modelId="{B801BB16-E3C7-4561-A9AF-3CFEA200453D}" type="presOf" srcId="{3D7A6E80-0510-46B7-8AC8-37BD661BEF2D}" destId="{EB16C67A-9B7A-4F67-BBDA-57CC8F88ACDE}" srcOrd="1" destOrd="0" presId="urn:microsoft.com/office/officeart/2005/8/layout/vProcess5"/>
    <dgm:cxn modelId="{69727004-183E-4118-9B42-938136F80B89}" srcId="{9EC0028F-F824-451A-89CE-606D2B9BBFEF}" destId="{A27F6311-A5E3-4FCA-AA13-CE5083C4E816}" srcOrd="4" destOrd="0" parTransId="{8823999B-F5C8-441E-B77B-FB90D3E4C76C}" sibTransId="{23106A0F-F518-476E-9918-852AE0E93013}"/>
    <dgm:cxn modelId="{C6C62B50-E530-4F10-B589-CDDB6B2C80B3}" type="presOf" srcId="{346AD45D-A1BB-437A-8657-160A9731C082}" destId="{B2AF6473-36B3-4358-86B1-9A828CAF543E}" srcOrd="0" destOrd="0" presId="urn:microsoft.com/office/officeart/2005/8/layout/vProcess5"/>
    <dgm:cxn modelId="{BB35010B-FEC1-43D2-B800-00046E76F2DB}" type="presOf" srcId="{F982413D-C1EE-4B2B-94CE-D8542AE4432D}" destId="{C58C519F-D5C8-4DC2-87F3-1CDE98FD96BE}" srcOrd="0" destOrd="0" presId="urn:microsoft.com/office/officeart/2005/8/layout/vProcess5"/>
    <dgm:cxn modelId="{E1ECF356-CCDC-4032-AE9D-E77A2F49F6D9}" type="presOf" srcId="{9A0C8C4E-A708-42A7-BFDB-2917133AB4C4}" destId="{932DEDD8-EBB9-4F3F-8A81-5F19F88F5294}" srcOrd="0" destOrd="0" presId="urn:microsoft.com/office/officeart/2005/8/layout/vProcess5"/>
    <dgm:cxn modelId="{C357D662-5317-4FE0-ABE2-971BDEAA714D}" srcId="{9EC0028F-F824-451A-89CE-606D2B9BBFEF}" destId="{38589AE5-E93D-4FA6-933D-507F0952796F}" srcOrd="2" destOrd="0" parTransId="{DEB0D9AC-E6FD-4DC7-A752-FBCB462E6219}" sibTransId="{E0E03775-202B-499A-806D-53A5C2B9B690}"/>
    <dgm:cxn modelId="{2E5D7FA9-DE65-408C-A0AD-21581EF6C574}" type="presOf" srcId="{A27F6311-A5E3-4FCA-AA13-CE5083C4E816}" destId="{4BE61BFC-0593-4638-A5E7-6214E9DB0DBF}" srcOrd="0" destOrd="0" presId="urn:microsoft.com/office/officeart/2005/8/layout/vProcess5"/>
    <dgm:cxn modelId="{3426E1D2-A63C-45C2-BA28-50378243A637}" type="presOf" srcId="{E0E03775-202B-499A-806D-53A5C2B9B690}" destId="{8BE8E5C4-E114-4383-A409-D4DE8503F633}" srcOrd="0" destOrd="0" presId="urn:microsoft.com/office/officeart/2005/8/layout/vProcess5"/>
    <dgm:cxn modelId="{AD118B0A-B979-4C68-98E3-04296ACAD0D2}" type="presParOf" srcId="{33235F23-AF30-47DD-AD35-43D6CA3FD480}" destId="{EC003221-1420-4DD2-B4C7-222BB9A0E91D}" srcOrd="0" destOrd="0" presId="urn:microsoft.com/office/officeart/2005/8/layout/vProcess5"/>
    <dgm:cxn modelId="{9E14348A-F52F-4AB5-9757-4C6A14E845E5}" type="presParOf" srcId="{33235F23-AF30-47DD-AD35-43D6CA3FD480}" destId="{932DEDD8-EBB9-4F3F-8A81-5F19F88F5294}" srcOrd="1" destOrd="0" presId="urn:microsoft.com/office/officeart/2005/8/layout/vProcess5"/>
    <dgm:cxn modelId="{FED30C8A-15BA-4133-9B2C-31E8185966AD}" type="presParOf" srcId="{33235F23-AF30-47DD-AD35-43D6CA3FD480}" destId="{03EE3FC0-ED0B-46EF-8E96-33AA8CEED1F0}" srcOrd="2" destOrd="0" presId="urn:microsoft.com/office/officeart/2005/8/layout/vProcess5"/>
    <dgm:cxn modelId="{F4B3FF3A-5A0C-425E-A65E-1910E65E0D2C}" type="presParOf" srcId="{33235F23-AF30-47DD-AD35-43D6CA3FD480}" destId="{AD4C940E-5092-442E-9DC4-DE5AAAFB5759}" srcOrd="3" destOrd="0" presId="urn:microsoft.com/office/officeart/2005/8/layout/vProcess5"/>
    <dgm:cxn modelId="{1BBC181C-1E97-4C07-886B-AF20566D222D}" type="presParOf" srcId="{33235F23-AF30-47DD-AD35-43D6CA3FD480}" destId="{84506D9C-EA1D-4F77-AA1D-848E6065CE6D}" srcOrd="4" destOrd="0" presId="urn:microsoft.com/office/officeart/2005/8/layout/vProcess5"/>
    <dgm:cxn modelId="{5B8840A9-DA30-4823-917A-CDDB207CF6D0}" type="presParOf" srcId="{33235F23-AF30-47DD-AD35-43D6CA3FD480}" destId="{4BE61BFC-0593-4638-A5E7-6214E9DB0DBF}" srcOrd="5" destOrd="0" presId="urn:microsoft.com/office/officeart/2005/8/layout/vProcess5"/>
    <dgm:cxn modelId="{4B8B7F95-0C96-41A9-9DFF-99DF66712607}" type="presParOf" srcId="{33235F23-AF30-47DD-AD35-43D6CA3FD480}" destId="{AF3E065D-D3FD-4F46-B740-B6B05EDC64AB}" srcOrd="6" destOrd="0" presId="urn:microsoft.com/office/officeart/2005/8/layout/vProcess5"/>
    <dgm:cxn modelId="{9217D8D1-529C-4B85-A522-B6A1C2D94022}" type="presParOf" srcId="{33235F23-AF30-47DD-AD35-43D6CA3FD480}" destId="{B2AF6473-36B3-4358-86B1-9A828CAF543E}" srcOrd="7" destOrd="0" presId="urn:microsoft.com/office/officeart/2005/8/layout/vProcess5"/>
    <dgm:cxn modelId="{BF2CA29B-DDB5-4311-B766-92CC56B631BB}" type="presParOf" srcId="{33235F23-AF30-47DD-AD35-43D6CA3FD480}" destId="{8BE8E5C4-E114-4383-A409-D4DE8503F633}" srcOrd="8" destOrd="0" presId="urn:microsoft.com/office/officeart/2005/8/layout/vProcess5"/>
    <dgm:cxn modelId="{097CE96B-22C6-4FAA-BEC4-E1A4D812232B}" type="presParOf" srcId="{33235F23-AF30-47DD-AD35-43D6CA3FD480}" destId="{C58C519F-D5C8-4DC2-87F3-1CDE98FD96BE}" srcOrd="9" destOrd="0" presId="urn:microsoft.com/office/officeart/2005/8/layout/vProcess5"/>
    <dgm:cxn modelId="{1EB68046-B246-4157-92F6-B40A0AFB0ECB}" type="presParOf" srcId="{33235F23-AF30-47DD-AD35-43D6CA3FD480}" destId="{021F192E-7659-4F08-8AC2-AACEEEA67C9E}" srcOrd="10" destOrd="0" presId="urn:microsoft.com/office/officeart/2005/8/layout/vProcess5"/>
    <dgm:cxn modelId="{04FDD1AE-5AF7-4937-9D62-CED0349E297C}" type="presParOf" srcId="{33235F23-AF30-47DD-AD35-43D6CA3FD480}" destId="{879A7086-1F4F-4BFF-951E-7BAF2EA423D0}" srcOrd="11" destOrd="0" presId="urn:microsoft.com/office/officeart/2005/8/layout/vProcess5"/>
    <dgm:cxn modelId="{426612BE-7E48-4AFE-85B9-AE4A10A21FBD}" type="presParOf" srcId="{33235F23-AF30-47DD-AD35-43D6CA3FD480}" destId="{629224F5-A429-48D1-9A7A-4AEED5F7524B}" srcOrd="12" destOrd="0" presId="urn:microsoft.com/office/officeart/2005/8/layout/vProcess5"/>
    <dgm:cxn modelId="{DFD00D49-6E5E-4214-8E38-C21416362FEF}" type="presParOf" srcId="{33235F23-AF30-47DD-AD35-43D6CA3FD480}" destId="{EB16C67A-9B7A-4F67-BBDA-57CC8F88ACDE}" srcOrd="13" destOrd="0" presId="urn:microsoft.com/office/officeart/2005/8/layout/vProcess5"/>
    <dgm:cxn modelId="{F13304F0-1D34-4D2E-90BF-72809DC50867}" type="presParOf" srcId="{33235F23-AF30-47DD-AD35-43D6CA3FD480}" destId="{E94FD6AE-F12D-4444-ACCC-6390E50D8C9E}"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83959C-E5DD-4B01-9F89-BA24D71E439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AU"/>
        </a:p>
      </dgm:t>
    </dgm:pt>
    <dgm:pt modelId="{D446457A-AFC6-4F5C-8E66-3A427D3D8AB6}">
      <dgm:prSet phldrT="[Text]"/>
      <dgm:spPr/>
      <dgm:t>
        <a:bodyPr/>
        <a:lstStyle/>
        <a:p>
          <a:r>
            <a:rPr lang="en-US" dirty="0" smtClean="0"/>
            <a:t>Community worker completes LHC with client</a:t>
          </a:r>
          <a:endParaRPr lang="en-AU" dirty="0"/>
        </a:p>
      </dgm:t>
    </dgm:pt>
    <dgm:pt modelId="{27E3CFBC-7EEC-4123-9F85-1F2F9F0B39FE}" type="parTrans" cxnId="{9DB5E60E-FFF5-46A6-8065-5020E37A9268}">
      <dgm:prSet/>
      <dgm:spPr/>
      <dgm:t>
        <a:bodyPr/>
        <a:lstStyle/>
        <a:p>
          <a:endParaRPr lang="en-AU"/>
        </a:p>
      </dgm:t>
    </dgm:pt>
    <dgm:pt modelId="{FEB1C212-C189-47D9-B7DF-C614BA759404}" type="sibTrans" cxnId="{9DB5E60E-FFF5-46A6-8065-5020E37A9268}">
      <dgm:prSet/>
      <dgm:spPr/>
      <dgm:t>
        <a:bodyPr/>
        <a:lstStyle/>
        <a:p>
          <a:endParaRPr lang="en-AU"/>
        </a:p>
      </dgm:t>
    </dgm:pt>
    <dgm:pt modelId="{E62D6214-334B-4970-9213-70F88DC5F378}">
      <dgm:prSet phldrT="[Text]"/>
      <dgm:spPr/>
      <dgm:t>
        <a:bodyPr/>
        <a:lstStyle/>
        <a:p>
          <a:r>
            <a:rPr lang="en-US" dirty="0" smtClean="0"/>
            <a:t>Community worker (with client present) phones legal service, makes appointment, clarifies issues referred,  supporting docs required</a:t>
          </a:r>
          <a:endParaRPr lang="en-AU" dirty="0"/>
        </a:p>
      </dgm:t>
    </dgm:pt>
    <dgm:pt modelId="{2BBE1E9C-3F7B-453C-ACE7-856E51CB73E2}" type="parTrans" cxnId="{142FC4FF-9EC7-4B43-A20E-BBAAAF5BA691}">
      <dgm:prSet/>
      <dgm:spPr/>
      <dgm:t>
        <a:bodyPr/>
        <a:lstStyle/>
        <a:p>
          <a:endParaRPr lang="en-AU"/>
        </a:p>
      </dgm:t>
    </dgm:pt>
    <dgm:pt modelId="{0BC0D31C-ACBB-4482-89D8-33AE975A03AE}" type="sibTrans" cxnId="{142FC4FF-9EC7-4B43-A20E-BBAAAF5BA691}">
      <dgm:prSet/>
      <dgm:spPr/>
      <dgm:t>
        <a:bodyPr/>
        <a:lstStyle/>
        <a:p>
          <a:endParaRPr lang="en-AU"/>
        </a:p>
      </dgm:t>
    </dgm:pt>
    <dgm:pt modelId="{F389C6BB-5399-4076-BABE-FE8BA29A4185}">
      <dgm:prSet phldrT="[Text]"/>
      <dgm:spPr/>
      <dgm:t>
        <a:bodyPr/>
        <a:lstStyle/>
        <a:p>
          <a:r>
            <a:rPr lang="en-US" dirty="0" smtClean="0"/>
            <a:t>LHC emailed with supporting docs to legal service</a:t>
          </a:r>
        </a:p>
        <a:p>
          <a:r>
            <a:rPr lang="en-US" dirty="0" smtClean="0"/>
            <a:t>Conflict check completed and communicated</a:t>
          </a:r>
          <a:endParaRPr lang="en-AU" dirty="0"/>
        </a:p>
      </dgm:t>
    </dgm:pt>
    <dgm:pt modelId="{EACA38FF-5C63-4807-B981-E90B18AF1D7E}" type="parTrans" cxnId="{6BF55591-B831-4563-BA88-33C97DAA2948}">
      <dgm:prSet/>
      <dgm:spPr/>
      <dgm:t>
        <a:bodyPr/>
        <a:lstStyle/>
        <a:p>
          <a:endParaRPr lang="en-AU"/>
        </a:p>
      </dgm:t>
    </dgm:pt>
    <dgm:pt modelId="{25160252-F6D7-48BE-B4A0-9D41F46FD378}" type="sibTrans" cxnId="{6BF55591-B831-4563-BA88-33C97DAA2948}">
      <dgm:prSet/>
      <dgm:spPr/>
      <dgm:t>
        <a:bodyPr/>
        <a:lstStyle/>
        <a:p>
          <a:endParaRPr lang="en-AU"/>
        </a:p>
      </dgm:t>
    </dgm:pt>
    <dgm:pt modelId="{A61A2B65-0DB6-4EE4-B2C5-4DC2975745F9}">
      <dgm:prSet phldrT="[Text]"/>
      <dgm:spPr>
        <a:solidFill>
          <a:schemeClr val="tx1"/>
        </a:solidFill>
      </dgm:spPr>
      <dgm:t>
        <a:bodyPr/>
        <a:lstStyle/>
        <a:p>
          <a:r>
            <a:rPr lang="en-US" dirty="0" smtClean="0"/>
            <a:t>Client attends legal service, with or without community worker</a:t>
          </a:r>
          <a:endParaRPr lang="en-AU" dirty="0"/>
        </a:p>
      </dgm:t>
    </dgm:pt>
    <dgm:pt modelId="{2E697B3B-5A29-49E5-9D0A-1155200C1424}" type="parTrans" cxnId="{EEBCCC5D-726A-4E7F-B601-957E69A5F8B6}">
      <dgm:prSet/>
      <dgm:spPr/>
      <dgm:t>
        <a:bodyPr/>
        <a:lstStyle/>
        <a:p>
          <a:endParaRPr lang="en-AU"/>
        </a:p>
      </dgm:t>
    </dgm:pt>
    <dgm:pt modelId="{BD40D14D-B5FF-4233-90D9-F4694D40DE0C}" type="sibTrans" cxnId="{EEBCCC5D-726A-4E7F-B601-957E69A5F8B6}">
      <dgm:prSet/>
      <dgm:spPr/>
      <dgm:t>
        <a:bodyPr/>
        <a:lstStyle/>
        <a:p>
          <a:endParaRPr lang="en-AU"/>
        </a:p>
      </dgm:t>
    </dgm:pt>
    <dgm:pt modelId="{6EEF2296-CC50-4037-AB26-423A37C05AF3}">
      <dgm:prSet phldrT="[Text]"/>
      <dgm:spPr>
        <a:solidFill>
          <a:srgbClr val="AAC2BB"/>
        </a:solidFill>
      </dgm:spPr>
      <dgm:t>
        <a:bodyPr/>
        <a:lstStyle/>
        <a:p>
          <a:r>
            <a:rPr lang="en-US" dirty="0" smtClean="0"/>
            <a:t>Legal service follows up with community worker – outcomes, next steps, other referrals</a:t>
          </a:r>
          <a:endParaRPr lang="en-AU" dirty="0"/>
        </a:p>
      </dgm:t>
    </dgm:pt>
    <dgm:pt modelId="{10D285A4-EF1A-4559-8578-7EB13899F611}" type="parTrans" cxnId="{1DBF8796-78C9-4F88-93BF-C45BFD011342}">
      <dgm:prSet/>
      <dgm:spPr/>
      <dgm:t>
        <a:bodyPr/>
        <a:lstStyle/>
        <a:p>
          <a:endParaRPr lang="en-AU"/>
        </a:p>
      </dgm:t>
    </dgm:pt>
    <dgm:pt modelId="{0A45E321-8DB2-46F2-AC08-98F25418699C}" type="sibTrans" cxnId="{1DBF8796-78C9-4F88-93BF-C45BFD011342}">
      <dgm:prSet/>
      <dgm:spPr/>
      <dgm:t>
        <a:bodyPr/>
        <a:lstStyle/>
        <a:p>
          <a:endParaRPr lang="en-AU"/>
        </a:p>
      </dgm:t>
    </dgm:pt>
    <dgm:pt modelId="{0ED0FF18-BFE7-406F-8A05-BB307E92DACD}">
      <dgm:prSet/>
      <dgm:spPr>
        <a:solidFill>
          <a:schemeClr val="tx2"/>
        </a:solidFill>
      </dgm:spPr>
      <dgm:t>
        <a:bodyPr/>
        <a:lstStyle/>
        <a:p>
          <a:r>
            <a:rPr lang="en-US" dirty="0" smtClean="0"/>
            <a:t>Legal service logs data, reviews LHC and </a:t>
          </a:r>
          <a:r>
            <a:rPr lang="en-US" dirty="0" err="1" smtClean="0"/>
            <a:t>triarges</a:t>
          </a:r>
          <a:r>
            <a:rPr lang="en-US" dirty="0" smtClean="0"/>
            <a:t>  other legal issues</a:t>
          </a:r>
          <a:endParaRPr lang="en-AU" dirty="0"/>
        </a:p>
      </dgm:t>
    </dgm:pt>
    <dgm:pt modelId="{C99655A7-2D8F-46BE-BB8B-CA49D867DAFE}" type="parTrans" cxnId="{93575AB5-8684-4302-B727-D814C773676B}">
      <dgm:prSet/>
      <dgm:spPr/>
      <dgm:t>
        <a:bodyPr/>
        <a:lstStyle/>
        <a:p>
          <a:endParaRPr lang="en-AU"/>
        </a:p>
      </dgm:t>
    </dgm:pt>
    <dgm:pt modelId="{56EAB084-06D7-4A26-983F-74766FD8D2FF}" type="sibTrans" cxnId="{93575AB5-8684-4302-B727-D814C773676B}">
      <dgm:prSet/>
      <dgm:spPr/>
      <dgm:t>
        <a:bodyPr/>
        <a:lstStyle/>
        <a:p>
          <a:endParaRPr lang="en-AU"/>
        </a:p>
      </dgm:t>
    </dgm:pt>
    <dgm:pt modelId="{70B29A4B-FAB9-41C8-8E93-EAB7F110F7DC}" type="pres">
      <dgm:prSet presAssocID="{6983959C-E5DD-4B01-9F89-BA24D71E4390}" presName="Name0" presStyleCnt="0">
        <dgm:presLayoutVars>
          <dgm:dir/>
          <dgm:resizeHandles val="exact"/>
        </dgm:presLayoutVars>
      </dgm:prSet>
      <dgm:spPr/>
      <dgm:t>
        <a:bodyPr/>
        <a:lstStyle/>
        <a:p>
          <a:endParaRPr lang="en-AU"/>
        </a:p>
      </dgm:t>
    </dgm:pt>
    <dgm:pt modelId="{18C68C77-9BC6-45D3-832B-805ED9FD6109}" type="pres">
      <dgm:prSet presAssocID="{D446457A-AFC6-4F5C-8E66-3A427D3D8AB6}" presName="node" presStyleLbl="node1" presStyleIdx="0" presStyleCnt="6">
        <dgm:presLayoutVars>
          <dgm:bulletEnabled val="1"/>
        </dgm:presLayoutVars>
      </dgm:prSet>
      <dgm:spPr/>
      <dgm:t>
        <a:bodyPr/>
        <a:lstStyle/>
        <a:p>
          <a:endParaRPr lang="en-AU"/>
        </a:p>
      </dgm:t>
    </dgm:pt>
    <dgm:pt modelId="{54000799-A576-4578-8392-A77310A49675}" type="pres">
      <dgm:prSet presAssocID="{FEB1C212-C189-47D9-B7DF-C614BA759404}" presName="sibTrans" presStyleLbl="sibTrans1D1" presStyleIdx="0" presStyleCnt="5"/>
      <dgm:spPr/>
      <dgm:t>
        <a:bodyPr/>
        <a:lstStyle/>
        <a:p>
          <a:endParaRPr lang="en-AU"/>
        </a:p>
      </dgm:t>
    </dgm:pt>
    <dgm:pt modelId="{7B979AC6-1261-4969-8BDB-2EB53652A8D4}" type="pres">
      <dgm:prSet presAssocID="{FEB1C212-C189-47D9-B7DF-C614BA759404}" presName="connectorText" presStyleLbl="sibTrans1D1" presStyleIdx="0" presStyleCnt="5"/>
      <dgm:spPr/>
      <dgm:t>
        <a:bodyPr/>
        <a:lstStyle/>
        <a:p>
          <a:endParaRPr lang="en-AU"/>
        </a:p>
      </dgm:t>
    </dgm:pt>
    <dgm:pt modelId="{BDCBF805-5037-4C6F-AE0F-0008234A634A}" type="pres">
      <dgm:prSet presAssocID="{E62D6214-334B-4970-9213-70F88DC5F378}" presName="node" presStyleLbl="node1" presStyleIdx="1" presStyleCnt="6">
        <dgm:presLayoutVars>
          <dgm:bulletEnabled val="1"/>
        </dgm:presLayoutVars>
      </dgm:prSet>
      <dgm:spPr/>
      <dgm:t>
        <a:bodyPr/>
        <a:lstStyle/>
        <a:p>
          <a:endParaRPr lang="en-AU"/>
        </a:p>
      </dgm:t>
    </dgm:pt>
    <dgm:pt modelId="{F40668B7-DB36-43F3-B85A-9DE2BBB93F4E}" type="pres">
      <dgm:prSet presAssocID="{0BC0D31C-ACBB-4482-89D8-33AE975A03AE}" presName="sibTrans" presStyleLbl="sibTrans1D1" presStyleIdx="1" presStyleCnt="5"/>
      <dgm:spPr/>
      <dgm:t>
        <a:bodyPr/>
        <a:lstStyle/>
        <a:p>
          <a:endParaRPr lang="en-AU"/>
        </a:p>
      </dgm:t>
    </dgm:pt>
    <dgm:pt modelId="{BBE03989-DDE1-4F0E-A37A-0C44A331A08A}" type="pres">
      <dgm:prSet presAssocID="{0BC0D31C-ACBB-4482-89D8-33AE975A03AE}" presName="connectorText" presStyleLbl="sibTrans1D1" presStyleIdx="1" presStyleCnt="5"/>
      <dgm:spPr/>
      <dgm:t>
        <a:bodyPr/>
        <a:lstStyle/>
        <a:p>
          <a:endParaRPr lang="en-AU"/>
        </a:p>
      </dgm:t>
    </dgm:pt>
    <dgm:pt modelId="{929557A9-58E1-46D4-87E8-0F881562229A}" type="pres">
      <dgm:prSet presAssocID="{F389C6BB-5399-4076-BABE-FE8BA29A4185}" presName="node" presStyleLbl="node1" presStyleIdx="2" presStyleCnt="6">
        <dgm:presLayoutVars>
          <dgm:bulletEnabled val="1"/>
        </dgm:presLayoutVars>
      </dgm:prSet>
      <dgm:spPr/>
      <dgm:t>
        <a:bodyPr/>
        <a:lstStyle/>
        <a:p>
          <a:endParaRPr lang="en-AU"/>
        </a:p>
      </dgm:t>
    </dgm:pt>
    <dgm:pt modelId="{01E38A4F-224D-4441-A064-63F6A6605FE5}" type="pres">
      <dgm:prSet presAssocID="{25160252-F6D7-48BE-B4A0-9D41F46FD378}" presName="sibTrans" presStyleLbl="sibTrans1D1" presStyleIdx="2" presStyleCnt="5"/>
      <dgm:spPr/>
      <dgm:t>
        <a:bodyPr/>
        <a:lstStyle/>
        <a:p>
          <a:endParaRPr lang="en-AU"/>
        </a:p>
      </dgm:t>
    </dgm:pt>
    <dgm:pt modelId="{4987772C-DE60-4C88-9450-D4FAD7A7E1A3}" type="pres">
      <dgm:prSet presAssocID="{25160252-F6D7-48BE-B4A0-9D41F46FD378}" presName="connectorText" presStyleLbl="sibTrans1D1" presStyleIdx="2" presStyleCnt="5"/>
      <dgm:spPr/>
      <dgm:t>
        <a:bodyPr/>
        <a:lstStyle/>
        <a:p>
          <a:endParaRPr lang="en-AU"/>
        </a:p>
      </dgm:t>
    </dgm:pt>
    <dgm:pt modelId="{A1619802-EE12-402D-9E1D-26700FB87C4B}" type="pres">
      <dgm:prSet presAssocID="{0ED0FF18-BFE7-406F-8A05-BB307E92DACD}" presName="node" presStyleLbl="node1" presStyleIdx="3" presStyleCnt="6">
        <dgm:presLayoutVars>
          <dgm:bulletEnabled val="1"/>
        </dgm:presLayoutVars>
      </dgm:prSet>
      <dgm:spPr/>
      <dgm:t>
        <a:bodyPr/>
        <a:lstStyle/>
        <a:p>
          <a:endParaRPr lang="en-AU"/>
        </a:p>
      </dgm:t>
    </dgm:pt>
    <dgm:pt modelId="{58A66210-FB2B-452E-BA5E-A26A8AF14E47}" type="pres">
      <dgm:prSet presAssocID="{56EAB084-06D7-4A26-983F-74766FD8D2FF}" presName="sibTrans" presStyleLbl="sibTrans1D1" presStyleIdx="3" presStyleCnt="5"/>
      <dgm:spPr/>
      <dgm:t>
        <a:bodyPr/>
        <a:lstStyle/>
        <a:p>
          <a:endParaRPr lang="en-AU"/>
        </a:p>
      </dgm:t>
    </dgm:pt>
    <dgm:pt modelId="{0108120E-D645-4453-9CD0-D36AE7FE7EBE}" type="pres">
      <dgm:prSet presAssocID="{56EAB084-06D7-4A26-983F-74766FD8D2FF}" presName="connectorText" presStyleLbl="sibTrans1D1" presStyleIdx="3" presStyleCnt="5"/>
      <dgm:spPr/>
      <dgm:t>
        <a:bodyPr/>
        <a:lstStyle/>
        <a:p>
          <a:endParaRPr lang="en-AU"/>
        </a:p>
      </dgm:t>
    </dgm:pt>
    <dgm:pt modelId="{859412F8-C925-4FB2-8888-E37DF4855217}" type="pres">
      <dgm:prSet presAssocID="{A61A2B65-0DB6-4EE4-B2C5-4DC2975745F9}" presName="node" presStyleLbl="node1" presStyleIdx="4" presStyleCnt="6">
        <dgm:presLayoutVars>
          <dgm:bulletEnabled val="1"/>
        </dgm:presLayoutVars>
      </dgm:prSet>
      <dgm:spPr/>
      <dgm:t>
        <a:bodyPr/>
        <a:lstStyle/>
        <a:p>
          <a:endParaRPr lang="en-AU"/>
        </a:p>
      </dgm:t>
    </dgm:pt>
    <dgm:pt modelId="{B8CDC362-07F8-40CB-82F8-B156873ED5BD}" type="pres">
      <dgm:prSet presAssocID="{BD40D14D-B5FF-4233-90D9-F4694D40DE0C}" presName="sibTrans" presStyleLbl="sibTrans1D1" presStyleIdx="4" presStyleCnt="5"/>
      <dgm:spPr/>
      <dgm:t>
        <a:bodyPr/>
        <a:lstStyle/>
        <a:p>
          <a:endParaRPr lang="en-AU"/>
        </a:p>
      </dgm:t>
    </dgm:pt>
    <dgm:pt modelId="{69D5B5C4-EF1B-446B-AC2F-D57D48A543E4}" type="pres">
      <dgm:prSet presAssocID="{BD40D14D-B5FF-4233-90D9-F4694D40DE0C}" presName="connectorText" presStyleLbl="sibTrans1D1" presStyleIdx="4" presStyleCnt="5"/>
      <dgm:spPr/>
      <dgm:t>
        <a:bodyPr/>
        <a:lstStyle/>
        <a:p>
          <a:endParaRPr lang="en-AU"/>
        </a:p>
      </dgm:t>
    </dgm:pt>
    <dgm:pt modelId="{5F2B94CF-203F-45C2-A129-B9D1C0A74848}" type="pres">
      <dgm:prSet presAssocID="{6EEF2296-CC50-4037-AB26-423A37C05AF3}" presName="node" presStyleLbl="node1" presStyleIdx="5" presStyleCnt="6">
        <dgm:presLayoutVars>
          <dgm:bulletEnabled val="1"/>
        </dgm:presLayoutVars>
      </dgm:prSet>
      <dgm:spPr/>
      <dgm:t>
        <a:bodyPr/>
        <a:lstStyle/>
        <a:p>
          <a:endParaRPr lang="en-AU"/>
        </a:p>
      </dgm:t>
    </dgm:pt>
  </dgm:ptLst>
  <dgm:cxnLst>
    <dgm:cxn modelId="{72F14671-C7EB-42FF-B2D7-BA1E504820AC}" type="presOf" srcId="{56EAB084-06D7-4A26-983F-74766FD8D2FF}" destId="{0108120E-D645-4453-9CD0-D36AE7FE7EBE}" srcOrd="1" destOrd="0" presId="urn:microsoft.com/office/officeart/2005/8/layout/bProcess3"/>
    <dgm:cxn modelId="{08B65657-2323-4515-A2C7-B4AC63DBB085}" type="presOf" srcId="{F389C6BB-5399-4076-BABE-FE8BA29A4185}" destId="{929557A9-58E1-46D4-87E8-0F881562229A}" srcOrd="0" destOrd="0" presId="urn:microsoft.com/office/officeart/2005/8/layout/bProcess3"/>
    <dgm:cxn modelId="{3493FDE7-70BA-4F59-9391-98850156BD01}" type="presOf" srcId="{A61A2B65-0DB6-4EE4-B2C5-4DC2975745F9}" destId="{859412F8-C925-4FB2-8888-E37DF4855217}" srcOrd="0" destOrd="0" presId="urn:microsoft.com/office/officeart/2005/8/layout/bProcess3"/>
    <dgm:cxn modelId="{9DB5E60E-FFF5-46A6-8065-5020E37A9268}" srcId="{6983959C-E5DD-4B01-9F89-BA24D71E4390}" destId="{D446457A-AFC6-4F5C-8E66-3A427D3D8AB6}" srcOrd="0" destOrd="0" parTransId="{27E3CFBC-7EEC-4123-9F85-1F2F9F0B39FE}" sibTransId="{FEB1C212-C189-47D9-B7DF-C614BA759404}"/>
    <dgm:cxn modelId="{DE81B7DB-603D-417D-8183-42576BD2984B}" type="presOf" srcId="{6EEF2296-CC50-4037-AB26-423A37C05AF3}" destId="{5F2B94CF-203F-45C2-A129-B9D1C0A74848}" srcOrd="0" destOrd="0" presId="urn:microsoft.com/office/officeart/2005/8/layout/bProcess3"/>
    <dgm:cxn modelId="{51BA0739-C58B-40BA-A91E-0D94C7B51E98}" type="presOf" srcId="{6983959C-E5DD-4B01-9F89-BA24D71E4390}" destId="{70B29A4B-FAB9-41C8-8E93-EAB7F110F7DC}" srcOrd="0" destOrd="0" presId="urn:microsoft.com/office/officeart/2005/8/layout/bProcess3"/>
    <dgm:cxn modelId="{EEBCCC5D-726A-4E7F-B601-957E69A5F8B6}" srcId="{6983959C-E5DD-4B01-9F89-BA24D71E4390}" destId="{A61A2B65-0DB6-4EE4-B2C5-4DC2975745F9}" srcOrd="4" destOrd="0" parTransId="{2E697B3B-5A29-49E5-9D0A-1155200C1424}" sibTransId="{BD40D14D-B5FF-4233-90D9-F4694D40DE0C}"/>
    <dgm:cxn modelId="{528F9F9F-87F4-4994-8669-009A89F67BEE}" type="presOf" srcId="{25160252-F6D7-48BE-B4A0-9D41F46FD378}" destId="{4987772C-DE60-4C88-9450-D4FAD7A7E1A3}" srcOrd="1" destOrd="0" presId="urn:microsoft.com/office/officeart/2005/8/layout/bProcess3"/>
    <dgm:cxn modelId="{142FC4FF-9EC7-4B43-A20E-BBAAAF5BA691}" srcId="{6983959C-E5DD-4B01-9F89-BA24D71E4390}" destId="{E62D6214-334B-4970-9213-70F88DC5F378}" srcOrd="1" destOrd="0" parTransId="{2BBE1E9C-3F7B-453C-ACE7-856E51CB73E2}" sibTransId="{0BC0D31C-ACBB-4482-89D8-33AE975A03AE}"/>
    <dgm:cxn modelId="{D66EF3DE-9EB1-486A-8159-BBF512D25EEA}" type="presOf" srcId="{FEB1C212-C189-47D9-B7DF-C614BA759404}" destId="{7B979AC6-1261-4969-8BDB-2EB53652A8D4}" srcOrd="1" destOrd="0" presId="urn:microsoft.com/office/officeart/2005/8/layout/bProcess3"/>
    <dgm:cxn modelId="{585C15C0-C22C-4B61-A37F-58F19A65D3D8}" type="presOf" srcId="{0BC0D31C-ACBB-4482-89D8-33AE975A03AE}" destId="{F40668B7-DB36-43F3-B85A-9DE2BBB93F4E}" srcOrd="0" destOrd="0" presId="urn:microsoft.com/office/officeart/2005/8/layout/bProcess3"/>
    <dgm:cxn modelId="{7B958D9B-3048-4BF3-BCC7-66FA2E8697C5}" type="presOf" srcId="{E62D6214-334B-4970-9213-70F88DC5F378}" destId="{BDCBF805-5037-4C6F-AE0F-0008234A634A}" srcOrd="0" destOrd="0" presId="urn:microsoft.com/office/officeart/2005/8/layout/bProcess3"/>
    <dgm:cxn modelId="{6BF55591-B831-4563-BA88-33C97DAA2948}" srcId="{6983959C-E5DD-4B01-9F89-BA24D71E4390}" destId="{F389C6BB-5399-4076-BABE-FE8BA29A4185}" srcOrd="2" destOrd="0" parTransId="{EACA38FF-5C63-4807-B981-E90B18AF1D7E}" sibTransId="{25160252-F6D7-48BE-B4A0-9D41F46FD378}"/>
    <dgm:cxn modelId="{01E4FF79-2D1D-44B2-B793-0265E7F22D96}" type="presOf" srcId="{BD40D14D-B5FF-4233-90D9-F4694D40DE0C}" destId="{B8CDC362-07F8-40CB-82F8-B156873ED5BD}" srcOrd="0" destOrd="0" presId="urn:microsoft.com/office/officeart/2005/8/layout/bProcess3"/>
    <dgm:cxn modelId="{83AC38B5-2CDB-4D59-A07B-C52562A74754}" type="presOf" srcId="{56EAB084-06D7-4A26-983F-74766FD8D2FF}" destId="{58A66210-FB2B-452E-BA5E-A26A8AF14E47}" srcOrd="0" destOrd="0" presId="urn:microsoft.com/office/officeart/2005/8/layout/bProcess3"/>
    <dgm:cxn modelId="{1DBF8796-78C9-4F88-93BF-C45BFD011342}" srcId="{6983959C-E5DD-4B01-9F89-BA24D71E4390}" destId="{6EEF2296-CC50-4037-AB26-423A37C05AF3}" srcOrd="5" destOrd="0" parTransId="{10D285A4-EF1A-4559-8578-7EB13899F611}" sibTransId="{0A45E321-8DB2-46F2-AC08-98F25418699C}"/>
    <dgm:cxn modelId="{FB2F3D5F-266E-44B9-8E00-914D5A394C73}" type="presOf" srcId="{FEB1C212-C189-47D9-B7DF-C614BA759404}" destId="{54000799-A576-4578-8392-A77310A49675}" srcOrd="0" destOrd="0" presId="urn:microsoft.com/office/officeart/2005/8/layout/bProcess3"/>
    <dgm:cxn modelId="{02606985-5FA9-4422-A890-9F89EBA3172A}" type="presOf" srcId="{0BC0D31C-ACBB-4482-89D8-33AE975A03AE}" destId="{BBE03989-DDE1-4F0E-A37A-0C44A331A08A}" srcOrd="1" destOrd="0" presId="urn:microsoft.com/office/officeart/2005/8/layout/bProcess3"/>
    <dgm:cxn modelId="{BF3D309C-1AEC-498B-B745-B3BEF1061B0F}" type="presOf" srcId="{D446457A-AFC6-4F5C-8E66-3A427D3D8AB6}" destId="{18C68C77-9BC6-45D3-832B-805ED9FD6109}" srcOrd="0" destOrd="0" presId="urn:microsoft.com/office/officeart/2005/8/layout/bProcess3"/>
    <dgm:cxn modelId="{24D1510D-4E60-4560-934B-87161E9AFC59}" type="presOf" srcId="{BD40D14D-B5FF-4233-90D9-F4694D40DE0C}" destId="{69D5B5C4-EF1B-446B-AC2F-D57D48A543E4}" srcOrd="1" destOrd="0" presId="urn:microsoft.com/office/officeart/2005/8/layout/bProcess3"/>
    <dgm:cxn modelId="{93575AB5-8684-4302-B727-D814C773676B}" srcId="{6983959C-E5DD-4B01-9F89-BA24D71E4390}" destId="{0ED0FF18-BFE7-406F-8A05-BB307E92DACD}" srcOrd="3" destOrd="0" parTransId="{C99655A7-2D8F-46BE-BB8B-CA49D867DAFE}" sibTransId="{56EAB084-06D7-4A26-983F-74766FD8D2FF}"/>
    <dgm:cxn modelId="{50B687F1-DCCC-4498-A90D-8E9F0FE1298D}" type="presOf" srcId="{0ED0FF18-BFE7-406F-8A05-BB307E92DACD}" destId="{A1619802-EE12-402D-9E1D-26700FB87C4B}" srcOrd="0" destOrd="0" presId="urn:microsoft.com/office/officeart/2005/8/layout/bProcess3"/>
    <dgm:cxn modelId="{C09A78FC-520C-4880-9567-E702C4D8F0B5}" type="presOf" srcId="{25160252-F6D7-48BE-B4A0-9D41F46FD378}" destId="{01E38A4F-224D-4441-A064-63F6A6605FE5}" srcOrd="0" destOrd="0" presId="urn:microsoft.com/office/officeart/2005/8/layout/bProcess3"/>
    <dgm:cxn modelId="{0CDB8F95-B565-4F71-ABA0-E64762CED12D}" type="presParOf" srcId="{70B29A4B-FAB9-41C8-8E93-EAB7F110F7DC}" destId="{18C68C77-9BC6-45D3-832B-805ED9FD6109}" srcOrd="0" destOrd="0" presId="urn:microsoft.com/office/officeart/2005/8/layout/bProcess3"/>
    <dgm:cxn modelId="{2BD6A6AD-E77E-4C06-8EF5-7073686AA863}" type="presParOf" srcId="{70B29A4B-FAB9-41C8-8E93-EAB7F110F7DC}" destId="{54000799-A576-4578-8392-A77310A49675}" srcOrd="1" destOrd="0" presId="urn:microsoft.com/office/officeart/2005/8/layout/bProcess3"/>
    <dgm:cxn modelId="{8A2AF4CA-C62A-49B9-8295-EA22A9F16AD4}" type="presParOf" srcId="{54000799-A576-4578-8392-A77310A49675}" destId="{7B979AC6-1261-4969-8BDB-2EB53652A8D4}" srcOrd="0" destOrd="0" presId="urn:microsoft.com/office/officeart/2005/8/layout/bProcess3"/>
    <dgm:cxn modelId="{D901870C-F34B-4DE0-81A2-89F74AA4AFBE}" type="presParOf" srcId="{70B29A4B-FAB9-41C8-8E93-EAB7F110F7DC}" destId="{BDCBF805-5037-4C6F-AE0F-0008234A634A}" srcOrd="2" destOrd="0" presId="urn:microsoft.com/office/officeart/2005/8/layout/bProcess3"/>
    <dgm:cxn modelId="{A2486600-20F6-4660-AD08-22B366A2402D}" type="presParOf" srcId="{70B29A4B-FAB9-41C8-8E93-EAB7F110F7DC}" destId="{F40668B7-DB36-43F3-B85A-9DE2BBB93F4E}" srcOrd="3" destOrd="0" presId="urn:microsoft.com/office/officeart/2005/8/layout/bProcess3"/>
    <dgm:cxn modelId="{0C8E47DB-9823-4DAC-9261-268438475602}" type="presParOf" srcId="{F40668B7-DB36-43F3-B85A-9DE2BBB93F4E}" destId="{BBE03989-DDE1-4F0E-A37A-0C44A331A08A}" srcOrd="0" destOrd="0" presId="urn:microsoft.com/office/officeart/2005/8/layout/bProcess3"/>
    <dgm:cxn modelId="{64FF0880-4CCE-40D5-8C95-5DF43704E190}" type="presParOf" srcId="{70B29A4B-FAB9-41C8-8E93-EAB7F110F7DC}" destId="{929557A9-58E1-46D4-87E8-0F881562229A}" srcOrd="4" destOrd="0" presId="urn:microsoft.com/office/officeart/2005/8/layout/bProcess3"/>
    <dgm:cxn modelId="{0E763C29-DA3C-41D9-B9F5-4A8B3366A0AB}" type="presParOf" srcId="{70B29A4B-FAB9-41C8-8E93-EAB7F110F7DC}" destId="{01E38A4F-224D-4441-A064-63F6A6605FE5}" srcOrd="5" destOrd="0" presId="urn:microsoft.com/office/officeart/2005/8/layout/bProcess3"/>
    <dgm:cxn modelId="{58D30CB8-D469-4CBE-927A-98DD5C09982D}" type="presParOf" srcId="{01E38A4F-224D-4441-A064-63F6A6605FE5}" destId="{4987772C-DE60-4C88-9450-D4FAD7A7E1A3}" srcOrd="0" destOrd="0" presId="urn:microsoft.com/office/officeart/2005/8/layout/bProcess3"/>
    <dgm:cxn modelId="{1FB3129D-6262-457B-AA46-DC0FD2A6CA5C}" type="presParOf" srcId="{70B29A4B-FAB9-41C8-8E93-EAB7F110F7DC}" destId="{A1619802-EE12-402D-9E1D-26700FB87C4B}" srcOrd="6" destOrd="0" presId="urn:microsoft.com/office/officeart/2005/8/layout/bProcess3"/>
    <dgm:cxn modelId="{50078DE1-8A3B-4B50-BE0C-3B92B6EFFC13}" type="presParOf" srcId="{70B29A4B-FAB9-41C8-8E93-EAB7F110F7DC}" destId="{58A66210-FB2B-452E-BA5E-A26A8AF14E47}" srcOrd="7" destOrd="0" presId="urn:microsoft.com/office/officeart/2005/8/layout/bProcess3"/>
    <dgm:cxn modelId="{E4BFCFCB-3491-4F73-A4FB-703479F47FC6}" type="presParOf" srcId="{58A66210-FB2B-452E-BA5E-A26A8AF14E47}" destId="{0108120E-D645-4453-9CD0-D36AE7FE7EBE}" srcOrd="0" destOrd="0" presId="urn:microsoft.com/office/officeart/2005/8/layout/bProcess3"/>
    <dgm:cxn modelId="{F2FAC995-1668-4576-B9AE-16E215B96470}" type="presParOf" srcId="{70B29A4B-FAB9-41C8-8E93-EAB7F110F7DC}" destId="{859412F8-C925-4FB2-8888-E37DF4855217}" srcOrd="8" destOrd="0" presId="urn:microsoft.com/office/officeart/2005/8/layout/bProcess3"/>
    <dgm:cxn modelId="{DF6DDD34-48DE-4779-9ED0-22A2FE8D1811}" type="presParOf" srcId="{70B29A4B-FAB9-41C8-8E93-EAB7F110F7DC}" destId="{B8CDC362-07F8-40CB-82F8-B156873ED5BD}" srcOrd="9" destOrd="0" presId="urn:microsoft.com/office/officeart/2005/8/layout/bProcess3"/>
    <dgm:cxn modelId="{E0EECAEE-06C5-49C0-8F8D-0E5C95192964}" type="presParOf" srcId="{B8CDC362-07F8-40CB-82F8-B156873ED5BD}" destId="{69D5B5C4-EF1B-446B-AC2F-D57D48A543E4}" srcOrd="0" destOrd="0" presId="urn:microsoft.com/office/officeart/2005/8/layout/bProcess3"/>
    <dgm:cxn modelId="{A367C289-9EE6-4145-9D09-58300D428A90}" type="presParOf" srcId="{70B29A4B-FAB9-41C8-8E93-EAB7F110F7DC}" destId="{5F2B94CF-203F-45C2-A129-B9D1C0A74848}" srcOrd="10"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CB3EAF-FF64-4E60-8000-DFB1C5BE161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AU"/>
        </a:p>
      </dgm:t>
    </dgm:pt>
    <dgm:pt modelId="{FBB84B33-08EF-491B-8836-6A97B96975E9}">
      <dgm:prSet phldrT="[Text]" custT="1"/>
      <dgm:spPr>
        <a:solidFill>
          <a:schemeClr val="tx2">
            <a:lumMod val="75000"/>
          </a:schemeClr>
        </a:solidFill>
      </dgm:spPr>
      <dgm:t>
        <a:bodyPr/>
        <a:lstStyle/>
        <a:p>
          <a:pPr algn="l"/>
          <a:r>
            <a:rPr lang="en-US" sz="1200" i="0" dirty="0" smtClean="0">
              <a:solidFill>
                <a:schemeClr val="bg1"/>
              </a:solidFill>
            </a:rPr>
            <a:t>Purpose built legal service</a:t>
          </a:r>
        </a:p>
        <a:p>
          <a:pPr algn="l"/>
          <a:r>
            <a:rPr lang="en-US" sz="1200" i="0" dirty="0" smtClean="0">
              <a:solidFill>
                <a:schemeClr val="bg1"/>
              </a:solidFill>
            </a:rPr>
            <a:t>Connect to community agencies –mutual and on-going training and meetings</a:t>
          </a:r>
        </a:p>
        <a:p>
          <a:pPr algn="l"/>
          <a:r>
            <a:rPr lang="en-US" sz="1200" i="0" dirty="0" smtClean="0">
              <a:solidFill>
                <a:schemeClr val="bg1"/>
              </a:solidFill>
            </a:rPr>
            <a:t>Develop referral pathways</a:t>
          </a:r>
        </a:p>
        <a:p>
          <a:pPr algn="l"/>
          <a:r>
            <a:rPr lang="en-US" sz="1200" i="0" dirty="0" smtClean="0">
              <a:solidFill>
                <a:schemeClr val="bg1"/>
              </a:solidFill>
            </a:rPr>
            <a:t>Client specific LHC</a:t>
          </a:r>
        </a:p>
        <a:p>
          <a:pPr algn="l"/>
          <a:r>
            <a:rPr lang="en-US" sz="1200" i="0" dirty="0" smtClean="0">
              <a:solidFill>
                <a:schemeClr val="bg1"/>
              </a:solidFill>
            </a:rPr>
            <a:t>Induct face-to-face lawyers and on-going training  </a:t>
          </a:r>
          <a:endParaRPr lang="en-AU" sz="1200" i="0" dirty="0">
            <a:solidFill>
              <a:schemeClr val="bg1"/>
            </a:solidFill>
          </a:endParaRPr>
        </a:p>
      </dgm:t>
    </dgm:pt>
    <dgm:pt modelId="{32729748-0DF2-4D14-8871-0F368B451F65}" type="parTrans" cxnId="{2631C486-B5AE-407F-A5B5-ED94599D1C9B}">
      <dgm:prSet/>
      <dgm:spPr/>
      <dgm:t>
        <a:bodyPr/>
        <a:lstStyle/>
        <a:p>
          <a:endParaRPr lang="en-AU"/>
        </a:p>
      </dgm:t>
    </dgm:pt>
    <dgm:pt modelId="{63100729-2380-4B3F-96B6-DAA3A064D61D}" type="sibTrans" cxnId="{2631C486-B5AE-407F-A5B5-ED94599D1C9B}">
      <dgm:prSet/>
      <dgm:spPr>
        <a:solidFill>
          <a:schemeClr val="accent6">
            <a:lumMod val="40000"/>
            <a:lumOff val="60000"/>
          </a:schemeClr>
        </a:solidFill>
      </dgm:spPr>
      <dgm:t>
        <a:bodyPr/>
        <a:lstStyle/>
        <a:p>
          <a:endParaRPr lang="en-AU">
            <a:solidFill>
              <a:schemeClr val="accent2"/>
            </a:solidFill>
          </a:endParaRPr>
        </a:p>
      </dgm:t>
    </dgm:pt>
    <dgm:pt modelId="{A824B177-A996-4B23-A6C9-642A85D4FA8E}">
      <dgm:prSet phldrT="[Text]" custT="1"/>
      <dgm:spPr>
        <a:solidFill>
          <a:schemeClr val="tx2">
            <a:lumMod val="75000"/>
          </a:schemeClr>
        </a:solidFill>
      </dgm:spPr>
      <dgm:t>
        <a:bodyPr/>
        <a:lstStyle/>
        <a:p>
          <a:r>
            <a:rPr lang="en-US" sz="1200" dirty="0" smtClean="0">
              <a:solidFill>
                <a:schemeClr val="bg1"/>
              </a:solidFill>
            </a:rPr>
            <a:t/>
          </a:r>
          <a:br>
            <a:rPr lang="en-US" sz="1200" dirty="0" smtClean="0">
              <a:solidFill>
                <a:schemeClr val="bg1"/>
              </a:solidFill>
            </a:rPr>
          </a:br>
          <a:endParaRPr lang="en-US" sz="1200" dirty="0" smtClean="0">
            <a:solidFill>
              <a:schemeClr val="bg1"/>
            </a:solidFill>
          </a:endParaRPr>
        </a:p>
        <a:p>
          <a:endParaRPr lang="en-US" sz="1200" dirty="0" smtClean="0">
            <a:solidFill>
              <a:schemeClr val="bg1"/>
            </a:solidFill>
          </a:endParaRPr>
        </a:p>
        <a:p>
          <a:r>
            <a:rPr lang="en-US" sz="1200" dirty="0" smtClean="0">
              <a:solidFill>
                <a:schemeClr val="bg1"/>
              </a:solidFill>
            </a:rPr>
            <a:t>2012 QPILCH research project confirmed high coincidence of homelessness and child protection systems (up to 88%); AND</a:t>
          </a:r>
        </a:p>
        <a:p>
          <a:r>
            <a:rPr lang="en-US" sz="1200" dirty="0" smtClean="0">
              <a:solidFill>
                <a:schemeClr val="bg1"/>
              </a:solidFill>
            </a:rPr>
            <a:t>* Highly disconnected demographic</a:t>
          </a:r>
        </a:p>
        <a:p>
          <a:r>
            <a:rPr lang="en-US" sz="1200" dirty="0" smtClean="0">
              <a:solidFill>
                <a:schemeClr val="bg1"/>
              </a:solidFill>
            </a:rPr>
            <a:t>*no relevant legal service</a:t>
          </a:r>
        </a:p>
        <a:p>
          <a:r>
            <a:rPr lang="en-US" sz="1200" dirty="0" smtClean="0">
              <a:solidFill>
                <a:schemeClr val="bg1"/>
              </a:solidFill>
            </a:rPr>
            <a:t>*multiple </a:t>
          </a:r>
          <a:r>
            <a:rPr lang="en-US" sz="1200" dirty="0" err="1" smtClean="0">
              <a:solidFill>
                <a:schemeClr val="bg1"/>
              </a:solidFill>
            </a:rPr>
            <a:t>unrecognised</a:t>
          </a:r>
          <a:r>
            <a:rPr lang="en-US" sz="1200" dirty="0" smtClean="0">
              <a:solidFill>
                <a:schemeClr val="bg1"/>
              </a:solidFill>
            </a:rPr>
            <a:t> legal needs</a:t>
          </a:r>
        </a:p>
        <a:p>
          <a:r>
            <a:rPr lang="en-US" sz="1200" dirty="0" smtClean="0">
              <a:solidFill>
                <a:schemeClr val="bg1"/>
              </a:solidFill>
            </a:rPr>
            <a:t>*unresolved legal needs had high impact on future well-being</a:t>
          </a:r>
        </a:p>
        <a:p>
          <a:endParaRPr lang="en-US" sz="1000" dirty="0" smtClean="0">
            <a:solidFill>
              <a:schemeClr val="bg1"/>
            </a:solidFill>
          </a:endParaRPr>
        </a:p>
        <a:p>
          <a:endParaRPr lang="en-US" sz="1000" dirty="0" smtClean="0">
            <a:solidFill>
              <a:schemeClr val="bg1"/>
            </a:solidFill>
          </a:endParaRPr>
        </a:p>
        <a:p>
          <a:endParaRPr lang="en-AU" sz="1000" dirty="0">
            <a:solidFill>
              <a:schemeClr val="bg1"/>
            </a:solidFill>
          </a:endParaRPr>
        </a:p>
      </dgm:t>
    </dgm:pt>
    <dgm:pt modelId="{E6A7E382-CA6B-4F97-B8A9-A0C13473F07B}" type="parTrans" cxnId="{26B8BF50-47F1-416F-BA66-E3DFBF3EC593}">
      <dgm:prSet/>
      <dgm:spPr/>
      <dgm:t>
        <a:bodyPr/>
        <a:lstStyle/>
        <a:p>
          <a:endParaRPr lang="en-AU"/>
        </a:p>
      </dgm:t>
    </dgm:pt>
    <dgm:pt modelId="{78583EE3-9802-43A3-AF8A-2CDEC79AB90F}" type="sibTrans" cxnId="{26B8BF50-47F1-416F-BA66-E3DFBF3EC593}">
      <dgm:prSet/>
      <dgm:spPr>
        <a:solidFill>
          <a:schemeClr val="accent6">
            <a:lumMod val="40000"/>
            <a:lumOff val="60000"/>
          </a:schemeClr>
        </a:solidFill>
      </dgm:spPr>
      <dgm:t>
        <a:bodyPr/>
        <a:lstStyle/>
        <a:p>
          <a:endParaRPr lang="en-AU">
            <a:solidFill>
              <a:schemeClr val="accent2"/>
            </a:solidFill>
          </a:endParaRPr>
        </a:p>
      </dgm:t>
    </dgm:pt>
    <dgm:pt modelId="{5D463BE9-9279-4BBE-BEE2-65D9ABC5E5CB}">
      <dgm:prSet custT="1"/>
      <dgm:spPr/>
      <dgm:t>
        <a:bodyPr/>
        <a:lstStyle/>
        <a:p>
          <a:r>
            <a:rPr lang="en-US" sz="1600" dirty="0" smtClean="0">
              <a:solidFill>
                <a:schemeClr val="bg1"/>
              </a:solidFill>
            </a:rPr>
            <a:t>Clients have up to 9 legal issues initially</a:t>
          </a:r>
        </a:p>
        <a:p>
          <a:r>
            <a:rPr lang="en-US" sz="1600" dirty="0" smtClean="0">
              <a:solidFill>
                <a:schemeClr val="bg1"/>
              </a:solidFill>
            </a:rPr>
            <a:t>Others emerge over time (4 years of service)</a:t>
          </a:r>
        </a:p>
        <a:p>
          <a:r>
            <a:rPr lang="en-US" sz="1600" dirty="0" smtClean="0">
              <a:solidFill>
                <a:schemeClr val="bg1"/>
              </a:solidFill>
            </a:rPr>
            <a:t>Workers increase knowledge of appropriate referrals</a:t>
          </a:r>
        </a:p>
        <a:p>
          <a:r>
            <a:rPr lang="en-US" sz="1600" dirty="0" smtClean="0">
              <a:solidFill>
                <a:schemeClr val="bg1"/>
              </a:solidFill>
            </a:rPr>
            <a:t>Attempt client-direct CLE</a:t>
          </a:r>
        </a:p>
        <a:p>
          <a:r>
            <a:rPr lang="en-US" sz="1600" dirty="0" smtClean="0">
              <a:solidFill>
                <a:schemeClr val="bg1"/>
              </a:solidFill>
            </a:rPr>
            <a:t>Basic Rights +YAC +YFS+TQ </a:t>
          </a:r>
        </a:p>
      </dgm:t>
    </dgm:pt>
    <dgm:pt modelId="{2BB1E89A-92CE-4953-9810-67C79353DF87}" type="parTrans" cxnId="{D20840C4-3C44-47B2-8E9A-258648DCDBDD}">
      <dgm:prSet/>
      <dgm:spPr/>
      <dgm:t>
        <a:bodyPr/>
        <a:lstStyle/>
        <a:p>
          <a:endParaRPr lang="en-AU"/>
        </a:p>
      </dgm:t>
    </dgm:pt>
    <dgm:pt modelId="{EA2314C9-0592-4EC3-9230-1FE7017410F3}" type="sibTrans" cxnId="{D20840C4-3C44-47B2-8E9A-258648DCDBDD}">
      <dgm:prSet/>
      <dgm:spPr/>
      <dgm:t>
        <a:bodyPr/>
        <a:lstStyle/>
        <a:p>
          <a:endParaRPr lang="en-AU"/>
        </a:p>
      </dgm:t>
    </dgm:pt>
    <dgm:pt modelId="{39E5AAC9-FDBD-4EC2-A4C1-59176D783922}" type="pres">
      <dgm:prSet presAssocID="{07CB3EAF-FF64-4E60-8000-DFB1C5BE1618}" presName="diagram" presStyleCnt="0">
        <dgm:presLayoutVars>
          <dgm:dir/>
          <dgm:resizeHandles val="exact"/>
        </dgm:presLayoutVars>
      </dgm:prSet>
      <dgm:spPr/>
      <dgm:t>
        <a:bodyPr/>
        <a:lstStyle/>
        <a:p>
          <a:endParaRPr lang="en-AU"/>
        </a:p>
      </dgm:t>
    </dgm:pt>
    <dgm:pt modelId="{2AFCBDF6-BBC7-4E30-889B-702D4FFFF730}" type="pres">
      <dgm:prSet presAssocID="{A824B177-A996-4B23-A6C9-642A85D4FA8E}" presName="node" presStyleLbl="node1" presStyleIdx="0" presStyleCnt="3" custScaleX="332206" custScaleY="307750">
        <dgm:presLayoutVars>
          <dgm:bulletEnabled val="1"/>
        </dgm:presLayoutVars>
      </dgm:prSet>
      <dgm:spPr/>
      <dgm:t>
        <a:bodyPr/>
        <a:lstStyle/>
        <a:p>
          <a:endParaRPr lang="en-AU"/>
        </a:p>
      </dgm:t>
    </dgm:pt>
    <dgm:pt modelId="{6F9B9D04-B4B0-4131-8F6A-215FA7EF5A1B}" type="pres">
      <dgm:prSet presAssocID="{78583EE3-9802-43A3-AF8A-2CDEC79AB90F}" presName="sibTrans" presStyleLbl="sibTrans2D1" presStyleIdx="0" presStyleCnt="2"/>
      <dgm:spPr/>
      <dgm:t>
        <a:bodyPr/>
        <a:lstStyle/>
        <a:p>
          <a:endParaRPr lang="en-AU"/>
        </a:p>
      </dgm:t>
    </dgm:pt>
    <dgm:pt modelId="{EC9B0EF3-D5B1-4547-9606-C98ADC709507}" type="pres">
      <dgm:prSet presAssocID="{78583EE3-9802-43A3-AF8A-2CDEC79AB90F}" presName="connectorText" presStyleLbl="sibTrans2D1" presStyleIdx="0" presStyleCnt="2"/>
      <dgm:spPr/>
      <dgm:t>
        <a:bodyPr/>
        <a:lstStyle/>
        <a:p>
          <a:endParaRPr lang="en-AU"/>
        </a:p>
      </dgm:t>
    </dgm:pt>
    <dgm:pt modelId="{4D80D2E9-76D5-4500-B88D-2A77EB82CDC1}" type="pres">
      <dgm:prSet presAssocID="{FBB84B33-08EF-491B-8836-6A97B96975E9}" presName="node" presStyleLbl="node1" presStyleIdx="1" presStyleCnt="3" custScaleX="168361" custScaleY="286222">
        <dgm:presLayoutVars>
          <dgm:bulletEnabled val="1"/>
        </dgm:presLayoutVars>
      </dgm:prSet>
      <dgm:spPr/>
      <dgm:t>
        <a:bodyPr/>
        <a:lstStyle/>
        <a:p>
          <a:endParaRPr lang="en-AU"/>
        </a:p>
      </dgm:t>
    </dgm:pt>
    <dgm:pt modelId="{E28D1BA7-5F5A-45D2-B2AA-3EFE86B0A022}" type="pres">
      <dgm:prSet presAssocID="{63100729-2380-4B3F-96B6-DAA3A064D61D}" presName="sibTrans" presStyleLbl="sibTrans2D1" presStyleIdx="1" presStyleCnt="2"/>
      <dgm:spPr/>
      <dgm:t>
        <a:bodyPr/>
        <a:lstStyle/>
        <a:p>
          <a:endParaRPr lang="en-AU"/>
        </a:p>
      </dgm:t>
    </dgm:pt>
    <dgm:pt modelId="{B096B58B-DA3C-4FC2-BACE-AC071C44E27C}" type="pres">
      <dgm:prSet presAssocID="{63100729-2380-4B3F-96B6-DAA3A064D61D}" presName="connectorText" presStyleLbl="sibTrans2D1" presStyleIdx="1" presStyleCnt="2"/>
      <dgm:spPr/>
      <dgm:t>
        <a:bodyPr/>
        <a:lstStyle/>
        <a:p>
          <a:endParaRPr lang="en-AU"/>
        </a:p>
      </dgm:t>
    </dgm:pt>
    <dgm:pt modelId="{A0749349-61FE-4380-AA1E-B2B501C3121F}" type="pres">
      <dgm:prSet presAssocID="{5D463BE9-9279-4BBE-BEE2-65D9ABC5E5CB}" presName="node" presStyleLbl="node1" presStyleIdx="2" presStyleCnt="3" custScaleX="538815" custScaleY="257310">
        <dgm:presLayoutVars>
          <dgm:bulletEnabled val="1"/>
        </dgm:presLayoutVars>
      </dgm:prSet>
      <dgm:spPr/>
      <dgm:t>
        <a:bodyPr/>
        <a:lstStyle/>
        <a:p>
          <a:endParaRPr lang="en-AU"/>
        </a:p>
      </dgm:t>
    </dgm:pt>
  </dgm:ptLst>
  <dgm:cxnLst>
    <dgm:cxn modelId="{5633D4F0-FD40-45DB-B9A8-8CB8B7FCBD1B}" type="presOf" srcId="{63100729-2380-4B3F-96B6-DAA3A064D61D}" destId="{E28D1BA7-5F5A-45D2-B2AA-3EFE86B0A022}" srcOrd="0" destOrd="0" presId="urn:microsoft.com/office/officeart/2005/8/layout/process5"/>
    <dgm:cxn modelId="{26B8BF50-47F1-416F-BA66-E3DFBF3EC593}" srcId="{07CB3EAF-FF64-4E60-8000-DFB1C5BE1618}" destId="{A824B177-A996-4B23-A6C9-642A85D4FA8E}" srcOrd="0" destOrd="0" parTransId="{E6A7E382-CA6B-4F97-B8A9-A0C13473F07B}" sibTransId="{78583EE3-9802-43A3-AF8A-2CDEC79AB90F}"/>
    <dgm:cxn modelId="{3FB0FD49-42BC-4E64-934A-0B25AD3BF484}" type="presOf" srcId="{78583EE3-9802-43A3-AF8A-2CDEC79AB90F}" destId="{6F9B9D04-B4B0-4131-8F6A-215FA7EF5A1B}" srcOrd="0" destOrd="0" presId="urn:microsoft.com/office/officeart/2005/8/layout/process5"/>
    <dgm:cxn modelId="{2631C486-B5AE-407F-A5B5-ED94599D1C9B}" srcId="{07CB3EAF-FF64-4E60-8000-DFB1C5BE1618}" destId="{FBB84B33-08EF-491B-8836-6A97B96975E9}" srcOrd="1" destOrd="0" parTransId="{32729748-0DF2-4D14-8871-0F368B451F65}" sibTransId="{63100729-2380-4B3F-96B6-DAA3A064D61D}"/>
    <dgm:cxn modelId="{2BF5781D-B7AF-4238-B06F-F6774965DDBF}" type="presOf" srcId="{FBB84B33-08EF-491B-8836-6A97B96975E9}" destId="{4D80D2E9-76D5-4500-B88D-2A77EB82CDC1}" srcOrd="0" destOrd="0" presId="urn:microsoft.com/office/officeart/2005/8/layout/process5"/>
    <dgm:cxn modelId="{3B7C6637-DF03-4FD6-BAB0-ED3E906FFA8D}" type="presOf" srcId="{63100729-2380-4B3F-96B6-DAA3A064D61D}" destId="{B096B58B-DA3C-4FC2-BACE-AC071C44E27C}" srcOrd="1" destOrd="0" presId="urn:microsoft.com/office/officeart/2005/8/layout/process5"/>
    <dgm:cxn modelId="{D20840C4-3C44-47B2-8E9A-258648DCDBDD}" srcId="{07CB3EAF-FF64-4E60-8000-DFB1C5BE1618}" destId="{5D463BE9-9279-4BBE-BEE2-65D9ABC5E5CB}" srcOrd="2" destOrd="0" parTransId="{2BB1E89A-92CE-4953-9810-67C79353DF87}" sibTransId="{EA2314C9-0592-4EC3-9230-1FE7017410F3}"/>
    <dgm:cxn modelId="{B7415910-6361-4BC5-A79C-91C28F63382F}" type="presOf" srcId="{A824B177-A996-4B23-A6C9-642A85D4FA8E}" destId="{2AFCBDF6-BBC7-4E30-889B-702D4FFFF730}" srcOrd="0" destOrd="0" presId="urn:microsoft.com/office/officeart/2005/8/layout/process5"/>
    <dgm:cxn modelId="{CF471CBB-0E6D-4198-941B-DDD7A3F73E0E}" type="presOf" srcId="{07CB3EAF-FF64-4E60-8000-DFB1C5BE1618}" destId="{39E5AAC9-FDBD-4EC2-A4C1-59176D783922}" srcOrd="0" destOrd="0" presId="urn:microsoft.com/office/officeart/2005/8/layout/process5"/>
    <dgm:cxn modelId="{0AFA39DF-1802-4501-9B57-261786052D33}" type="presOf" srcId="{5D463BE9-9279-4BBE-BEE2-65D9ABC5E5CB}" destId="{A0749349-61FE-4380-AA1E-B2B501C3121F}" srcOrd="0" destOrd="0" presId="urn:microsoft.com/office/officeart/2005/8/layout/process5"/>
    <dgm:cxn modelId="{A3896A88-0F97-433A-96E4-A5B45DB3C436}" type="presOf" srcId="{78583EE3-9802-43A3-AF8A-2CDEC79AB90F}" destId="{EC9B0EF3-D5B1-4547-9606-C98ADC709507}" srcOrd="1" destOrd="0" presId="urn:microsoft.com/office/officeart/2005/8/layout/process5"/>
    <dgm:cxn modelId="{7B4605DA-B2E2-44B4-9AFC-E04A68331A32}" type="presParOf" srcId="{39E5AAC9-FDBD-4EC2-A4C1-59176D783922}" destId="{2AFCBDF6-BBC7-4E30-889B-702D4FFFF730}" srcOrd="0" destOrd="0" presId="urn:microsoft.com/office/officeart/2005/8/layout/process5"/>
    <dgm:cxn modelId="{FC45C4C9-2F26-4DCE-8BB3-9E69BD32293A}" type="presParOf" srcId="{39E5AAC9-FDBD-4EC2-A4C1-59176D783922}" destId="{6F9B9D04-B4B0-4131-8F6A-215FA7EF5A1B}" srcOrd="1" destOrd="0" presId="urn:microsoft.com/office/officeart/2005/8/layout/process5"/>
    <dgm:cxn modelId="{A393A3A2-B414-4861-9BE2-E7E69FD61A47}" type="presParOf" srcId="{6F9B9D04-B4B0-4131-8F6A-215FA7EF5A1B}" destId="{EC9B0EF3-D5B1-4547-9606-C98ADC709507}" srcOrd="0" destOrd="0" presId="urn:microsoft.com/office/officeart/2005/8/layout/process5"/>
    <dgm:cxn modelId="{73A198EA-1A15-47ED-B79D-D6B6223F15D9}" type="presParOf" srcId="{39E5AAC9-FDBD-4EC2-A4C1-59176D783922}" destId="{4D80D2E9-76D5-4500-B88D-2A77EB82CDC1}" srcOrd="2" destOrd="0" presId="urn:microsoft.com/office/officeart/2005/8/layout/process5"/>
    <dgm:cxn modelId="{13FAA70A-C356-4BFE-A167-2928E961D3BE}" type="presParOf" srcId="{39E5AAC9-FDBD-4EC2-A4C1-59176D783922}" destId="{E28D1BA7-5F5A-45D2-B2AA-3EFE86B0A022}" srcOrd="3" destOrd="0" presId="urn:microsoft.com/office/officeart/2005/8/layout/process5"/>
    <dgm:cxn modelId="{BDB59F4D-C080-40C5-BA10-DC6C507F3115}" type="presParOf" srcId="{E28D1BA7-5F5A-45D2-B2AA-3EFE86B0A022}" destId="{B096B58B-DA3C-4FC2-BACE-AC071C44E27C}" srcOrd="0" destOrd="0" presId="urn:microsoft.com/office/officeart/2005/8/layout/process5"/>
    <dgm:cxn modelId="{3A327943-3D9C-40CF-8060-A76BDE517B4F}" type="presParOf" srcId="{39E5AAC9-FDBD-4EC2-A4C1-59176D783922}" destId="{A0749349-61FE-4380-AA1E-B2B501C3121F}" srcOrd="4"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CB3EAF-FF64-4E60-8000-DFB1C5BE161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AU"/>
        </a:p>
      </dgm:t>
    </dgm:pt>
    <dgm:pt modelId="{FBB84B33-08EF-491B-8836-6A97B96975E9}">
      <dgm:prSet phldrT="[Text]" custT="1"/>
      <dgm:spPr>
        <a:solidFill>
          <a:schemeClr val="tx2">
            <a:lumMod val="75000"/>
          </a:schemeClr>
        </a:solidFill>
      </dgm:spPr>
      <dgm:t>
        <a:bodyPr/>
        <a:lstStyle/>
        <a:p>
          <a:r>
            <a:rPr lang="en-US" sz="1400" dirty="0" smtClean="0">
              <a:solidFill>
                <a:schemeClr val="bg1"/>
              </a:solidFill>
            </a:rPr>
            <a:t>Multiple consultation with </a:t>
          </a:r>
          <a:r>
            <a:rPr lang="en-US" sz="1400" dirty="0" err="1" smtClean="0">
              <a:solidFill>
                <a:schemeClr val="bg1"/>
              </a:solidFill>
            </a:rPr>
            <a:t>Wuchopperen</a:t>
          </a:r>
          <a:r>
            <a:rPr lang="en-US" sz="1400" dirty="0" smtClean="0">
              <a:solidFill>
                <a:schemeClr val="bg1"/>
              </a:solidFill>
            </a:rPr>
            <a:t> stakeholders</a:t>
          </a:r>
          <a:endParaRPr lang="en-AU" sz="1400" i="1" dirty="0">
            <a:solidFill>
              <a:schemeClr val="bg1"/>
            </a:solidFill>
          </a:endParaRPr>
        </a:p>
      </dgm:t>
    </dgm:pt>
    <dgm:pt modelId="{32729748-0DF2-4D14-8871-0F368B451F65}" type="parTrans" cxnId="{2631C486-B5AE-407F-A5B5-ED94599D1C9B}">
      <dgm:prSet/>
      <dgm:spPr/>
      <dgm:t>
        <a:bodyPr/>
        <a:lstStyle/>
        <a:p>
          <a:endParaRPr lang="en-AU"/>
        </a:p>
      </dgm:t>
    </dgm:pt>
    <dgm:pt modelId="{63100729-2380-4B3F-96B6-DAA3A064D61D}" type="sibTrans" cxnId="{2631C486-B5AE-407F-A5B5-ED94599D1C9B}">
      <dgm:prSet/>
      <dgm:spPr>
        <a:solidFill>
          <a:schemeClr val="accent6">
            <a:lumMod val="40000"/>
            <a:lumOff val="60000"/>
          </a:schemeClr>
        </a:solidFill>
      </dgm:spPr>
      <dgm:t>
        <a:bodyPr/>
        <a:lstStyle/>
        <a:p>
          <a:endParaRPr lang="en-AU">
            <a:solidFill>
              <a:schemeClr val="accent2"/>
            </a:solidFill>
          </a:endParaRPr>
        </a:p>
      </dgm:t>
    </dgm:pt>
    <dgm:pt modelId="{4261C797-0573-451B-B166-236837DEF81F}">
      <dgm:prSet phldrT="[Text]" custT="1"/>
      <dgm:spPr>
        <a:solidFill>
          <a:schemeClr val="tx2">
            <a:lumMod val="75000"/>
          </a:schemeClr>
        </a:solidFill>
      </dgm:spPr>
      <dgm:t>
        <a:bodyPr/>
        <a:lstStyle/>
        <a:p>
          <a:r>
            <a:rPr lang="en-US" sz="1400" dirty="0" smtClean="0">
              <a:solidFill>
                <a:schemeClr val="bg1"/>
              </a:solidFill>
            </a:rPr>
            <a:t>Specific LHC and referral pathway developed</a:t>
          </a:r>
        </a:p>
        <a:p>
          <a:r>
            <a:rPr lang="en-US" sz="1400" dirty="0" smtClean="0">
              <a:solidFill>
                <a:schemeClr val="bg1"/>
              </a:solidFill>
            </a:rPr>
            <a:t>Training for all stakeholders</a:t>
          </a:r>
        </a:p>
        <a:p>
          <a:r>
            <a:rPr lang="en-US" sz="1400" dirty="0" smtClean="0">
              <a:solidFill>
                <a:schemeClr val="bg1"/>
              </a:solidFill>
            </a:rPr>
            <a:t>Indigenous lawyers</a:t>
          </a:r>
        </a:p>
        <a:p>
          <a:r>
            <a:rPr lang="en-US" sz="1400" dirty="0" smtClean="0">
              <a:solidFill>
                <a:schemeClr val="bg1"/>
              </a:solidFill>
            </a:rPr>
            <a:t>QIFVLS+TQ+ATSILS</a:t>
          </a:r>
        </a:p>
        <a:p>
          <a:endParaRPr lang="en-AU" sz="1200" dirty="0">
            <a:solidFill>
              <a:schemeClr val="bg1"/>
            </a:solidFill>
          </a:endParaRPr>
        </a:p>
      </dgm:t>
    </dgm:pt>
    <dgm:pt modelId="{2222218C-1338-41CD-8236-3B72BE6F8CFF}" type="parTrans" cxnId="{68657DC7-E9BA-4F67-89FE-CE97F669E100}">
      <dgm:prSet/>
      <dgm:spPr/>
      <dgm:t>
        <a:bodyPr/>
        <a:lstStyle/>
        <a:p>
          <a:endParaRPr lang="en-AU"/>
        </a:p>
      </dgm:t>
    </dgm:pt>
    <dgm:pt modelId="{7BE476DA-6D6D-4426-9F8C-C9764248EA69}" type="sibTrans" cxnId="{68657DC7-E9BA-4F67-89FE-CE97F669E100}">
      <dgm:prSet/>
      <dgm:spPr>
        <a:solidFill>
          <a:schemeClr val="accent6">
            <a:lumMod val="40000"/>
            <a:lumOff val="60000"/>
          </a:schemeClr>
        </a:solidFill>
      </dgm:spPr>
      <dgm:t>
        <a:bodyPr/>
        <a:lstStyle/>
        <a:p>
          <a:endParaRPr lang="en-AU">
            <a:solidFill>
              <a:schemeClr val="accent2"/>
            </a:solidFill>
          </a:endParaRPr>
        </a:p>
      </dgm:t>
    </dgm:pt>
    <dgm:pt modelId="{A824B177-A996-4B23-A6C9-642A85D4FA8E}">
      <dgm:prSet phldrT="[Text]" custT="1"/>
      <dgm:spPr>
        <a:solidFill>
          <a:schemeClr val="tx2">
            <a:lumMod val="75000"/>
          </a:schemeClr>
        </a:solidFill>
      </dgm:spPr>
      <dgm:t>
        <a:bodyPr/>
        <a:lstStyle/>
        <a:p>
          <a:r>
            <a:rPr lang="en-US" sz="1400" dirty="0" smtClean="0">
              <a:solidFill>
                <a:schemeClr val="bg1"/>
              </a:solidFill>
            </a:rPr>
            <a:t>Many </a:t>
          </a:r>
          <a:r>
            <a:rPr lang="en-US" sz="1400" dirty="0" err="1" smtClean="0">
              <a:solidFill>
                <a:schemeClr val="bg1"/>
              </a:solidFill>
            </a:rPr>
            <a:t>Wuchopperen</a:t>
          </a:r>
          <a:r>
            <a:rPr lang="en-US" sz="1400" dirty="0" smtClean="0">
              <a:solidFill>
                <a:schemeClr val="bg1"/>
              </a:solidFill>
            </a:rPr>
            <a:t> clients attending HPLC in Cairns</a:t>
          </a:r>
          <a:endParaRPr lang="en-AU" sz="1400" dirty="0">
            <a:solidFill>
              <a:schemeClr val="bg1"/>
            </a:solidFill>
          </a:endParaRPr>
        </a:p>
      </dgm:t>
    </dgm:pt>
    <dgm:pt modelId="{E6A7E382-CA6B-4F97-B8A9-A0C13473F07B}" type="parTrans" cxnId="{26B8BF50-47F1-416F-BA66-E3DFBF3EC593}">
      <dgm:prSet/>
      <dgm:spPr/>
      <dgm:t>
        <a:bodyPr/>
        <a:lstStyle/>
        <a:p>
          <a:endParaRPr lang="en-AU"/>
        </a:p>
      </dgm:t>
    </dgm:pt>
    <dgm:pt modelId="{78583EE3-9802-43A3-AF8A-2CDEC79AB90F}" type="sibTrans" cxnId="{26B8BF50-47F1-416F-BA66-E3DFBF3EC593}">
      <dgm:prSet/>
      <dgm:spPr>
        <a:solidFill>
          <a:schemeClr val="accent6">
            <a:lumMod val="40000"/>
            <a:lumOff val="60000"/>
          </a:schemeClr>
        </a:solidFill>
      </dgm:spPr>
      <dgm:t>
        <a:bodyPr/>
        <a:lstStyle/>
        <a:p>
          <a:endParaRPr lang="en-AU">
            <a:solidFill>
              <a:schemeClr val="accent2"/>
            </a:solidFill>
          </a:endParaRPr>
        </a:p>
      </dgm:t>
    </dgm:pt>
    <dgm:pt modelId="{06C4000A-1763-4114-90E7-A1E229BDA4EF}">
      <dgm:prSet phldrT="[Text]"/>
      <dgm:spPr>
        <a:solidFill>
          <a:schemeClr val="tx2">
            <a:lumMod val="75000"/>
          </a:schemeClr>
        </a:solidFill>
      </dgm:spPr>
      <dgm:t>
        <a:bodyPr/>
        <a:lstStyle/>
        <a:p>
          <a:r>
            <a:rPr lang="en-US" dirty="0" smtClean="0">
              <a:solidFill>
                <a:schemeClr val="bg1"/>
              </a:solidFill>
            </a:rPr>
            <a:t>High needs ATSI clients have multiple, </a:t>
          </a:r>
          <a:r>
            <a:rPr lang="en-US" dirty="0" err="1" smtClean="0">
              <a:solidFill>
                <a:schemeClr val="bg1"/>
              </a:solidFill>
            </a:rPr>
            <a:t>unrecognised</a:t>
          </a:r>
          <a:r>
            <a:rPr lang="en-US" dirty="0" smtClean="0">
              <a:solidFill>
                <a:schemeClr val="bg1"/>
              </a:solidFill>
            </a:rPr>
            <a:t> legal needs addressed as part of health </a:t>
          </a:r>
          <a:endParaRPr lang="en-AU" dirty="0">
            <a:solidFill>
              <a:schemeClr val="bg1"/>
            </a:solidFill>
          </a:endParaRPr>
        </a:p>
      </dgm:t>
    </dgm:pt>
    <dgm:pt modelId="{243125DF-2532-4959-9470-9504E75BF4B5}" type="parTrans" cxnId="{8698BF70-2040-4433-9C1C-DB4E14DE0FF5}">
      <dgm:prSet/>
      <dgm:spPr/>
      <dgm:t>
        <a:bodyPr/>
        <a:lstStyle/>
        <a:p>
          <a:endParaRPr lang="en-AU"/>
        </a:p>
      </dgm:t>
    </dgm:pt>
    <dgm:pt modelId="{82DC3115-F5AB-407A-A673-DB687307C6EA}" type="sibTrans" cxnId="{8698BF70-2040-4433-9C1C-DB4E14DE0FF5}">
      <dgm:prSet/>
      <dgm:spPr/>
      <dgm:t>
        <a:bodyPr/>
        <a:lstStyle/>
        <a:p>
          <a:endParaRPr lang="en-AU"/>
        </a:p>
      </dgm:t>
    </dgm:pt>
    <dgm:pt modelId="{E12A4E68-1C17-4ED9-9F77-863FFBCFFFFF}">
      <dgm:prSet/>
      <dgm:spPr/>
      <dgm:t>
        <a:bodyPr/>
        <a:lstStyle/>
        <a:p>
          <a:r>
            <a:rPr lang="en-US" dirty="0" smtClean="0"/>
            <a:t>What could an ATSI LHC look like?</a:t>
          </a:r>
          <a:endParaRPr lang="en-AU" dirty="0"/>
        </a:p>
      </dgm:t>
    </dgm:pt>
    <dgm:pt modelId="{7C355B57-6E78-4C33-BFFC-BC0CA7D866D0}" type="parTrans" cxnId="{684125D0-6251-43F4-8EE0-6FE21DF812FC}">
      <dgm:prSet/>
      <dgm:spPr/>
      <dgm:t>
        <a:bodyPr/>
        <a:lstStyle/>
        <a:p>
          <a:endParaRPr lang="en-AU"/>
        </a:p>
      </dgm:t>
    </dgm:pt>
    <dgm:pt modelId="{7DA7D2F8-FF16-4181-969B-E5DC91F757BE}" type="sibTrans" cxnId="{684125D0-6251-43F4-8EE0-6FE21DF812FC}">
      <dgm:prSet/>
      <dgm:spPr/>
      <dgm:t>
        <a:bodyPr/>
        <a:lstStyle/>
        <a:p>
          <a:endParaRPr lang="en-AU"/>
        </a:p>
      </dgm:t>
    </dgm:pt>
    <dgm:pt modelId="{4B2D1C65-9464-472B-BB18-2C577A84A5F0}">
      <dgm:prSet/>
      <dgm:spPr/>
      <dgm:t>
        <a:bodyPr/>
        <a:lstStyle/>
        <a:p>
          <a:r>
            <a:rPr lang="en-US" dirty="0" smtClean="0"/>
            <a:t>Requests from other indigenous health services</a:t>
          </a:r>
          <a:endParaRPr lang="en-AU" dirty="0"/>
        </a:p>
      </dgm:t>
    </dgm:pt>
    <dgm:pt modelId="{D97A43F4-C8D6-43CF-9B15-FADCC1DC4EBA}" type="parTrans" cxnId="{0F2A5285-0EA4-428F-B7E3-66755A5FF30F}">
      <dgm:prSet/>
      <dgm:spPr/>
      <dgm:t>
        <a:bodyPr/>
        <a:lstStyle/>
        <a:p>
          <a:endParaRPr lang="en-AU"/>
        </a:p>
      </dgm:t>
    </dgm:pt>
    <dgm:pt modelId="{D50BF8E6-55B0-4E0D-A9B0-759FD7E78170}" type="sibTrans" cxnId="{0F2A5285-0EA4-428F-B7E3-66755A5FF30F}">
      <dgm:prSet/>
      <dgm:spPr/>
      <dgm:t>
        <a:bodyPr/>
        <a:lstStyle/>
        <a:p>
          <a:endParaRPr lang="en-AU"/>
        </a:p>
      </dgm:t>
    </dgm:pt>
    <dgm:pt modelId="{39E5AAC9-FDBD-4EC2-A4C1-59176D783922}" type="pres">
      <dgm:prSet presAssocID="{07CB3EAF-FF64-4E60-8000-DFB1C5BE1618}" presName="diagram" presStyleCnt="0">
        <dgm:presLayoutVars>
          <dgm:dir/>
          <dgm:resizeHandles val="exact"/>
        </dgm:presLayoutVars>
      </dgm:prSet>
      <dgm:spPr/>
      <dgm:t>
        <a:bodyPr/>
        <a:lstStyle/>
        <a:p>
          <a:endParaRPr lang="en-AU"/>
        </a:p>
      </dgm:t>
    </dgm:pt>
    <dgm:pt modelId="{2AFCBDF6-BBC7-4E30-889B-702D4FFFF730}" type="pres">
      <dgm:prSet presAssocID="{A824B177-A996-4B23-A6C9-642A85D4FA8E}" presName="node" presStyleLbl="node1" presStyleIdx="0" presStyleCnt="6">
        <dgm:presLayoutVars>
          <dgm:bulletEnabled val="1"/>
        </dgm:presLayoutVars>
      </dgm:prSet>
      <dgm:spPr/>
      <dgm:t>
        <a:bodyPr/>
        <a:lstStyle/>
        <a:p>
          <a:endParaRPr lang="en-AU"/>
        </a:p>
      </dgm:t>
    </dgm:pt>
    <dgm:pt modelId="{6F9B9D04-B4B0-4131-8F6A-215FA7EF5A1B}" type="pres">
      <dgm:prSet presAssocID="{78583EE3-9802-43A3-AF8A-2CDEC79AB90F}" presName="sibTrans" presStyleLbl="sibTrans2D1" presStyleIdx="0" presStyleCnt="5"/>
      <dgm:spPr/>
      <dgm:t>
        <a:bodyPr/>
        <a:lstStyle/>
        <a:p>
          <a:endParaRPr lang="en-AU"/>
        </a:p>
      </dgm:t>
    </dgm:pt>
    <dgm:pt modelId="{EC9B0EF3-D5B1-4547-9606-C98ADC709507}" type="pres">
      <dgm:prSet presAssocID="{78583EE3-9802-43A3-AF8A-2CDEC79AB90F}" presName="connectorText" presStyleLbl="sibTrans2D1" presStyleIdx="0" presStyleCnt="5"/>
      <dgm:spPr/>
      <dgm:t>
        <a:bodyPr/>
        <a:lstStyle/>
        <a:p>
          <a:endParaRPr lang="en-AU"/>
        </a:p>
      </dgm:t>
    </dgm:pt>
    <dgm:pt modelId="{4D80D2E9-76D5-4500-B88D-2A77EB82CDC1}" type="pres">
      <dgm:prSet presAssocID="{FBB84B33-08EF-491B-8836-6A97B96975E9}" presName="node" presStyleLbl="node1" presStyleIdx="1" presStyleCnt="6">
        <dgm:presLayoutVars>
          <dgm:bulletEnabled val="1"/>
        </dgm:presLayoutVars>
      </dgm:prSet>
      <dgm:spPr/>
      <dgm:t>
        <a:bodyPr/>
        <a:lstStyle/>
        <a:p>
          <a:endParaRPr lang="en-AU"/>
        </a:p>
      </dgm:t>
    </dgm:pt>
    <dgm:pt modelId="{E28D1BA7-5F5A-45D2-B2AA-3EFE86B0A022}" type="pres">
      <dgm:prSet presAssocID="{63100729-2380-4B3F-96B6-DAA3A064D61D}" presName="sibTrans" presStyleLbl="sibTrans2D1" presStyleIdx="1" presStyleCnt="5"/>
      <dgm:spPr/>
      <dgm:t>
        <a:bodyPr/>
        <a:lstStyle/>
        <a:p>
          <a:endParaRPr lang="en-AU"/>
        </a:p>
      </dgm:t>
    </dgm:pt>
    <dgm:pt modelId="{B096B58B-DA3C-4FC2-BACE-AC071C44E27C}" type="pres">
      <dgm:prSet presAssocID="{63100729-2380-4B3F-96B6-DAA3A064D61D}" presName="connectorText" presStyleLbl="sibTrans2D1" presStyleIdx="1" presStyleCnt="5"/>
      <dgm:spPr/>
      <dgm:t>
        <a:bodyPr/>
        <a:lstStyle/>
        <a:p>
          <a:endParaRPr lang="en-AU"/>
        </a:p>
      </dgm:t>
    </dgm:pt>
    <dgm:pt modelId="{973DBAEC-C91A-4B49-B8A9-B63B9BCD6AE8}" type="pres">
      <dgm:prSet presAssocID="{4261C797-0573-451B-B166-236837DEF81F}" presName="node" presStyleLbl="node1" presStyleIdx="2" presStyleCnt="6" custScaleX="124124" custScaleY="171955">
        <dgm:presLayoutVars>
          <dgm:bulletEnabled val="1"/>
        </dgm:presLayoutVars>
      </dgm:prSet>
      <dgm:spPr/>
      <dgm:t>
        <a:bodyPr/>
        <a:lstStyle/>
        <a:p>
          <a:endParaRPr lang="en-AU"/>
        </a:p>
      </dgm:t>
    </dgm:pt>
    <dgm:pt modelId="{6B1D9678-9BB5-41AF-9017-505716F6CA39}" type="pres">
      <dgm:prSet presAssocID="{7BE476DA-6D6D-4426-9F8C-C9764248EA69}" presName="sibTrans" presStyleLbl="sibTrans2D1" presStyleIdx="2" presStyleCnt="5"/>
      <dgm:spPr/>
      <dgm:t>
        <a:bodyPr/>
        <a:lstStyle/>
        <a:p>
          <a:endParaRPr lang="en-AU"/>
        </a:p>
      </dgm:t>
    </dgm:pt>
    <dgm:pt modelId="{FAFFA767-DC2F-487B-8CA1-A246903522F0}" type="pres">
      <dgm:prSet presAssocID="{7BE476DA-6D6D-4426-9F8C-C9764248EA69}" presName="connectorText" presStyleLbl="sibTrans2D1" presStyleIdx="2" presStyleCnt="5"/>
      <dgm:spPr/>
      <dgm:t>
        <a:bodyPr/>
        <a:lstStyle/>
        <a:p>
          <a:endParaRPr lang="en-AU"/>
        </a:p>
      </dgm:t>
    </dgm:pt>
    <dgm:pt modelId="{7F021978-5689-449E-B3C1-2665EA8C2E5F}" type="pres">
      <dgm:prSet presAssocID="{06C4000A-1763-4114-90E7-A1E229BDA4EF}" presName="node" presStyleLbl="node1" presStyleIdx="3" presStyleCnt="6">
        <dgm:presLayoutVars>
          <dgm:bulletEnabled val="1"/>
        </dgm:presLayoutVars>
      </dgm:prSet>
      <dgm:spPr/>
      <dgm:t>
        <a:bodyPr/>
        <a:lstStyle/>
        <a:p>
          <a:endParaRPr lang="en-AU"/>
        </a:p>
      </dgm:t>
    </dgm:pt>
    <dgm:pt modelId="{83153CD0-EEDB-4048-8BDC-24BFF848CF8C}" type="pres">
      <dgm:prSet presAssocID="{82DC3115-F5AB-407A-A673-DB687307C6EA}" presName="sibTrans" presStyleLbl="sibTrans2D1" presStyleIdx="3" presStyleCnt="5"/>
      <dgm:spPr/>
      <dgm:t>
        <a:bodyPr/>
        <a:lstStyle/>
        <a:p>
          <a:endParaRPr lang="en-AU"/>
        </a:p>
      </dgm:t>
    </dgm:pt>
    <dgm:pt modelId="{ABE355EF-6182-4BA7-B8BD-CF87B7D1C52A}" type="pres">
      <dgm:prSet presAssocID="{82DC3115-F5AB-407A-A673-DB687307C6EA}" presName="connectorText" presStyleLbl="sibTrans2D1" presStyleIdx="3" presStyleCnt="5"/>
      <dgm:spPr/>
      <dgm:t>
        <a:bodyPr/>
        <a:lstStyle/>
        <a:p>
          <a:endParaRPr lang="en-AU"/>
        </a:p>
      </dgm:t>
    </dgm:pt>
    <dgm:pt modelId="{8EF1AAE0-3A07-489B-9C2F-0D08B14D9DCA}" type="pres">
      <dgm:prSet presAssocID="{E12A4E68-1C17-4ED9-9F77-863FFBCFFFFF}" presName="node" presStyleLbl="node1" presStyleIdx="4" presStyleCnt="6">
        <dgm:presLayoutVars>
          <dgm:bulletEnabled val="1"/>
        </dgm:presLayoutVars>
      </dgm:prSet>
      <dgm:spPr/>
      <dgm:t>
        <a:bodyPr/>
        <a:lstStyle/>
        <a:p>
          <a:endParaRPr lang="en-AU"/>
        </a:p>
      </dgm:t>
    </dgm:pt>
    <dgm:pt modelId="{715CFDA6-5D85-44D0-AF68-34EADD05DD30}" type="pres">
      <dgm:prSet presAssocID="{7DA7D2F8-FF16-4181-969B-E5DC91F757BE}" presName="sibTrans" presStyleLbl="sibTrans2D1" presStyleIdx="4" presStyleCnt="5"/>
      <dgm:spPr/>
      <dgm:t>
        <a:bodyPr/>
        <a:lstStyle/>
        <a:p>
          <a:endParaRPr lang="en-AU"/>
        </a:p>
      </dgm:t>
    </dgm:pt>
    <dgm:pt modelId="{076F59F9-D78A-4904-A687-3C10D090AB8E}" type="pres">
      <dgm:prSet presAssocID="{7DA7D2F8-FF16-4181-969B-E5DC91F757BE}" presName="connectorText" presStyleLbl="sibTrans2D1" presStyleIdx="4" presStyleCnt="5"/>
      <dgm:spPr/>
      <dgm:t>
        <a:bodyPr/>
        <a:lstStyle/>
        <a:p>
          <a:endParaRPr lang="en-AU"/>
        </a:p>
      </dgm:t>
    </dgm:pt>
    <dgm:pt modelId="{08FFB379-39BE-4AE9-A6BB-A09DB2023E2E}" type="pres">
      <dgm:prSet presAssocID="{4B2D1C65-9464-472B-BB18-2C577A84A5F0}" presName="node" presStyleLbl="node1" presStyleIdx="5" presStyleCnt="6">
        <dgm:presLayoutVars>
          <dgm:bulletEnabled val="1"/>
        </dgm:presLayoutVars>
      </dgm:prSet>
      <dgm:spPr/>
      <dgm:t>
        <a:bodyPr/>
        <a:lstStyle/>
        <a:p>
          <a:endParaRPr lang="en-AU"/>
        </a:p>
      </dgm:t>
    </dgm:pt>
  </dgm:ptLst>
  <dgm:cxnLst>
    <dgm:cxn modelId="{570B64EF-DCAF-4A3D-86C9-8E29CECFEE27}" type="presOf" srcId="{4B2D1C65-9464-472B-BB18-2C577A84A5F0}" destId="{08FFB379-39BE-4AE9-A6BB-A09DB2023E2E}" srcOrd="0" destOrd="0" presId="urn:microsoft.com/office/officeart/2005/8/layout/process5"/>
    <dgm:cxn modelId="{17C51044-1CFF-4E28-9209-6AD68CA482F6}" type="presOf" srcId="{A824B177-A996-4B23-A6C9-642A85D4FA8E}" destId="{2AFCBDF6-BBC7-4E30-889B-702D4FFFF730}" srcOrd="0" destOrd="0" presId="urn:microsoft.com/office/officeart/2005/8/layout/process5"/>
    <dgm:cxn modelId="{BB52A3DD-3A56-43CB-A87B-43D27906EC54}" type="presOf" srcId="{63100729-2380-4B3F-96B6-DAA3A064D61D}" destId="{E28D1BA7-5F5A-45D2-B2AA-3EFE86B0A022}" srcOrd="0" destOrd="0" presId="urn:microsoft.com/office/officeart/2005/8/layout/process5"/>
    <dgm:cxn modelId="{26B8BF50-47F1-416F-BA66-E3DFBF3EC593}" srcId="{07CB3EAF-FF64-4E60-8000-DFB1C5BE1618}" destId="{A824B177-A996-4B23-A6C9-642A85D4FA8E}" srcOrd="0" destOrd="0" parTransId="{E6A7E382-CA6B-4F97-B8A9-A0C13473F07B}" sibTransId="{78583EE3-9802-43A3-AF8A-2CDEC79AB90F}"/>
    <dgm:cxn modelId="{7425C423-4D4D-44CA-9A9C-7528AE0D9D88}" type="presOf" srcId="{63100729-2380-4B3F-96B6-DAA3A064D61D}" destId="{B096B58B-DA3C-4FC2-BACE-AC071C44E27C}" srcOrd="1" destOrd="0" presId="urn:microsoft.com/office/officeart/2005/8/layout/process5"/>
    <dgm:cxn modelId="{C85A3CF5-5FD1-44B2-8217-FB665BE6C59D}" type="presOf" srcId="{7BE476DA-6D6D-4426-9F8C-C9764248EA69}" destId="{FAFFA767-DC2F-487B-8CA1-A246903522F0}" srcOrd="1" destOrd="0" presId="urn:microsoft.com/office/officeart/2005/8/layout/process5"/>
    <dgm:cxn modelId="{684125D0-6251-43F4-8EE0-6FE21DF812FC}" srcId="{07CB3EAF-FF64-4E60-8000-DFB1C5BE1618}" destId="{E12A4E68-1C17-4ED9-9F77-863FFBCFFFFF}" srcOrd="4" destOrd="0" parTransId="{7C355B57-6E78-4C33-BFFC-BC0CA7D866D0}" sibTransId="{7DA7D2F8-FF16-4181-969B-E5DC91F757BE}"/>
    <dgm:cxn modelId="{68657DC7-E9BA-4F67-89FE-CE97F669E100}" srcId="{07CB3EAF-FF64-4E60-8000-DFB1C5BE1618}" destId="{4261C797-0573-451B-B166-236837DEF81F}" srcOrd="2" destOrd="0" parTransId="{2222218C-1338-41CD-8236-3B72BE6F8CFF}" sibTransId="{7BE476DA-6D6D-4426-9F8C-C9764248EA69}"/>
    <dgm:cxn modelId="{67D8CEF8-30DC-4663-8245-0421F2ABE106}" type="presOf" srcId="{7DA7D2F8-FF16-4181-969B-E5DC91F757BE}" destId="{715CFDA6-5D85-44D0-AF68-34EADD05DD30}" srcOrd="0" destOrd="0" presId="urn:microsoft.com/office/officeart/2005/8/layout/process5"/>
    <dgm:cxn modelId="{8698BF70-2040-4433-9C1C-DB4E14DE0FF5}" srcId="{07CB3EAF-FF64-4E60-8000-DFB1C5BE1618}" destId="{06C4000A-1763-4114-90E7-A1E229BDA4EF}" srcOrd="3" destOrd="0" parTransId="{243125DF-2532-4959-9470-9504E75BF4B5}" sibTransId="{82DC3115-F5AB-407A-A673-DB687307C6EA}"/>
    <dgm:cxn modelId="{FEFE3002-291B-4A92-BF77-A653A16F1C41}" type="presOf" srcId="{7DA7D2F8-FF16-4181-969B-E5DC91F757BE}" destId="{076F59F9-D78A-4904-A687-3C10D090AB8E}" srcOrd="1" destOrd="0" presId="urn:microsoft.com/office/officeart/2005/8/layout/process5"/>
    <dgm:cxn modelId="{9639321B-BE1D-4E89-9193-D852CE89AACE}" type="presOf" srcId="{82DC3115-F5AB-407A-A673-DB687307C6EA}" destId="{83153CD0-EEDB-4048-8BDC-24BFF848CF8C}" srcOrd="0" destOrd="0" presId="urn:microsoft.com/office/officeart/2005/8/layout/process5"/>
    <dgm:cxn modelId="{F3A78789-DE94-4315-9C0C-BD52F9D544F9}" type="presOf" srcId="{07CB3EAF-FF64-4E60-8000-DFB1C5BE1618}" destId="{39E5AAC9-FDBD-4EC2-A4C1-59176D783922}" srcOrd="0" destOrd="0" presId="urn:microsoft.com/office/officeart/2005/8/layout/process5"/>
    <dgm:cxn modelId="{2631C486-B5AE-407F-A5B5-ED94599D1C9B}" srcId="{07CB3EAF-FF64-4E60-8000-DFB1C5BE1618}" destId="{FBB84B33-08EF-491B-8836-6A97B96975E9}" srcOrd="1" destOrd="0" parTransId="{32729748-0DF2-4D14-8871-0F368B451F65}" sibTransId="{63100729-2380-4B3F-96B6-DAA3A064D61D}"/>
    <dgm:cxn modelId="{AD41726E-0AF5-4FC2-A9AB-A690A1007511}" type="presOf" srcId="{78583EE3-9802-43A3-AF8A-2CDEC79AB90F}" destId="{6F9B9D04-B4B0-4131-8F6A-215FA7EF5A1B}" srcOrd="0" destOrd="0" presId="urn:microsoft.com/office/officeart/2005/8/layout/process5"/>
    <dgm:cxn modelId="{0F2A5285-0EA4-428F-B7E3-66755A5FF30F}" srcId="{07CB3EAF-FF64-4E60-8000-DFB1C5BE1618}" destId="{4B2D1C65-9464-472B-BB18-2C577A84A5F0}" srcOrd="5" destOrd="0" parTransId="{D97A43F4-C8D6-43CF-9B15-FADCC1DC4EBA}" sibTransId="{D50BF8E6-55B0-4E0D-A9B0-759FD7E78170}"/>
    <dgm:cxn modelId="{0AEAF83B-C05D-405A-961B-AD94B6764CAB}" type="presOf" srcId="{7BE476DA-6D6D-4426-9F8C-C9764248EA69}" destId="{6B1D9678-9BB5-41AF-9017-505716F6CA39}" srcOrd="0" destOrd="0" presId="urn:microsoft.com/office/officeart/2005/8/layout/process5"/>
    <dgm:cxn modelId="{13AB96B9-98A1-4C5A-BFDE-05C43D27C863}" type="presOf" srcId="{06C4000A-1763-4114-90E7-A1E229BDA4EF}" destId="{7F021978-5689-449E-B3C1-2665EA8C2E5F}" srcOrd="0" destOrd="0" presId="urn:microsoft.com/office/officeart/2005/8/layout/process5"/>
    <dgm:cxn modelId="{DE21D167-9AF0-453E-9A15-D1FA6114DFE6}" type="presOf" srcId="{4261C797-0573-451B-B166-236837DEF81F}" destId="{973DBAEC-C91A-4B49-B8A9-B63B9BCD6AE8}" srcOrd="0" destOrd="0" presId="urn:microsoft.com/office/officeart/2005/8/layout/process5"/>
    <dgm:cxn modelId="{19423E02-1FF7-44A5-89E7-AB7CCBCD9452}" type="presOf" srcId="{82DC3115-F5AB-407A-A673-DB687307C6EA}" destId="{ABE355EF-6182-4BA7-B8BD-CF87B7D1C52A}" srcOrd="1" destOrd="0" presId="urn:microsoft.com/office/officeart/2005/8/layout/process5"/>
    <dgm:cxn modelId="{014AD462-7CA8-412D-8D27-8318025955B3}" type="presOf" srcId="{E12A4E68-1C17-4ED9-9F77-863FFBCFFFFF}" destId="{8EF1AAE0-3A07-489B-9C2F-0D08B14D9DCA}" srcOrd="0" destOrd="0" presId="urn:microsoft.com/office/officeart/2005/8/layout/process5"/>
    <dgm:cxn modelId="{0B852BEE-1BD9-47AB-B6FF-019BD169F455}" type="presOf" srcId="{78583EE3-9802-43A3-AF8A-2CDEC79AB90F}" destId="{EC9B0EF3-D5B1-4547-9606-C98ADC709507}" srcOrd="1" destOrd="0" presId="urn:microsoft.com/office/officeart/2005/8/layout/process5"/>
    <dgm:cxn modelId="{B3925EA8-76A1-4806-8D1B-750BF6FB8A57}" type="presOf" srcId="{FBB84B33-08EF-491B-8836-6A97B96975E9}" destId="{4D80D2E9-76D5-4500-B88D-2A77EB82CDC1}" srcOrd="0" destOrd="0" presId="urn:microsoft.com/office/officeart/2005/8/layout/process5"/>
    <dgm:cxn modelId="{6A8C234A-2B66-470E-8369-8681086183E0}" type="presParOf" srcId="{39E5AAC9-FDBD-4EC2-A4C1-59176D783922}" destId="{2AFCBDF6-BBC7-4E30-889B-702D4FFFF730}" srcOrd="0" destOrd="0" presId="urn:microsoft.com/office/officeart/2005/8/layout/process5"/>
    <dgm:cxn modelId="{34B74F61-856B-48A7-84D5-DF725E88B17B}" type="presParOf" srcId="{39E5AAC9-FDBD-4EC2-A4C1-59176D783922}" destId="{6F9B9D04-B4B0-4131-8F6A-215FA7EF5A1B}" srcOrd="1" destOrd="0" presId="urn:microsoft.com/office/officeart/2005/8/layout/process5"/>
    <dgm:cxn modelId="{DDA2AC2B-A907-478B-9B79-EA33F9267AC3}" type="presParOf" srcId="{6F9B9D04-B4B0-4131-8F6A-215FA7EF5A1B}" destId="{EC9B0EF3-D5B1-4547-9606-C98ADC709507}" srcOrd="0" destOrd="0" presId="urn:microsoft.com/office/officeart/2005/8/layout/process5"/>
    <dgm:cxn modelId="{F5A01D2F-7F11-4E93-A4C2-E55D416338D5}" type="presParOf" srcId="{39E5AAC9-FDBD-4EC2-A4C1-59176D783922}" destId="{4D80D2E9-76D5-4500-B88D-2A77EB82CDC1}" srcOrd="2" destOrd="0" presId="urn:microsoft.com/office/officeart/2005/8/layout/process5"/>
    <dgm:cxn modelId="{AD0D1F15-07E1-4C8C-962C-DC1D72DC9700}" type="presParOf" srcId="{39E5AAC9-FDBD-4EC2-A4C1-59176D783922}" destId="{E28D1BA7-5F5A-45D2-B2AA-3EFE86B0A022}" srcOrd="3" destOrd="0" presId="urn:microsoft.com/office/officeart/2005/8/layout/process5"/>
    <dgm:cxn modelId="{FF975A40-2E9F-4AF4-BF3A-B0DDD2DA3489}" type="presParOf" srcId="{E28D1BA7-5F5A-45D2-B2AA-3EFE86B0A022}" destId="{B096B58B-DA3C-4FC2-BACE-AC071C44E27C}" srcOrd="0" destOrd="0" presId="urn:microsoft.com/office/officeart/2005/8/layout/process5"/>
    <dgm:cxn modelId="{82A90FAD-4536-4150-977A-8E34E3E553CE}" type="presParOf" srcId="{39E5AAC9-FDBD-4EC2-A4C1-59176D783922}" destId="{973DBAEC-C91A-4B49-B8A9-B63B9BCD6AE8}" srcOrd="4" destOrd="0" presId="urn:microsoft.com/office/officeart/2005/8/layout/process5"/>
    <dgm:cxn modelId="{B46DBECC-892F-4B09-90E4-AE07A23184FA}" type="presParOf" srcId="{39E5AAC9-FDBD-4EC2-A4C1-59176D783922}" destId="{6B1D9678-9BB5-41AF-9017-505716F6CA39}" srcOrd="5" destOrd="0" presId="urn:microsoft.com/office/officeart/2005/8/layout/process5"/>
    <dgm:cxn modelId="{5766D1A3-2C57-4598-928C-B1727A78706C}" type="presParOf" srcId="{6B1D9678-9BB5-41AF-9017-505716F6CA39}" destId="{FAFFA767-DC2F-487B-8CA1-A246903522F0}" srcOrd="0" destOrd="0" presId="urn:microsoft.com/office/officeart/2005/8/layout/process5"/>
    <dgm:cxn modelId="{95F234D0-2045-4BBA-83E3-130CE196DC99}" type="presParOf" srcId="{39E5AAC9-FDBD-4EC2-A4C1-59176D783922}" destId="{7F021978-5689-449E-B3C1-2665EA8C2E5F}" srcOrd="6" destOrd="0" presId="urn:microsoft.com/office/officeart/2005/8/layout/process5"/>
    <dgm:cxn modelId="{75264627-10EC-43D5-88B9-F57067530081}" type="presParOf" srcId="{39E5AAC9-FDBD-4EC2-A4C1-59176D783922}" destId="{83153CD0-EEDB-4048-8BDC-24BFF848CF8C}" srcOrd="7" destOrd="0" presId="urn:microsoft.com/office/officeart/2005/8/layout/process5"/>
    <dgm:cxn modelId="{A1565073-34A9-4684-8CEB-0183321485F9}" type="presParOf" srcId="{83153CD0-EEDB-4048-8BDC-24BFF848CF8C}" destId="{ABE355EF-6182-4BA7-B8BD-CF87B7D1C52A}" srcOrd="0" destOrd="0" presId="urn:microsoft.com/office/officeart/2005/8/layout/process5"/>
    <dgm:cxn modelId="{154B615E-CA4B-44FA-A8FE-33F9E5A6C035}" type="presParOf" srcId="{39E5AAC9-FDBD-4EC2-A4C1-59176D783922}" destId="{8EF1AAE0-3A07-489B-9C2F-0D08B14D9DCA}" srcOrd="8" destOrd="0" presId="urn:microsoft.com/office/officeart/2005/8/layout/process5"/>
    <dgm:cxn modelId="{F252CFD3-1974-4AC2-958D-489B3F2A4B87}" type="presParOf" srcId="{39E5AAC9-FDBD-4EC2-A4C1-59176D783922}" destId="{715CFDA6-5D85-44D0-AF68-34EADD05DD30}" srcOrd="9" destOrd="0" presId="urn:microsoft.com/office/officeart/2005/8/layout/process5"/>
    <dgm:cxn modelId="{73249C24-8B43-4155-844B-10EAD3F73D5D}" type="presParOf" srcId="{715CFDA6-5D85-44D0-AF68-34EADD05DD30}" destId="{076F59F9-D78A-4904-A687-3C10D090AB8E}" srcOrd="0" destOrd="0" presId="urn:microsoft.com/office/officeart/2005/8/layout/process5"/>
    <dgm:cxn modelId="{F4A93A78-5022-4C6D-840A-ACDDDFAFC5B3}" type="presParOf" srcId="{39E5AAC9-FDBD-4EC2-A4C1-59176D783922}" destId="{08FFB379-39BE-4AE9-A6BB-A09DB2023E2E}" srcOrd="10"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CB3EAF-FF64-4E60-8000-DFB1C5BE161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AU"/>
        </a:p>
      </dgm:t>
    </dgm:pt>
    <dgm:pt modelId="{FBB84B33-08EF-491B-8836-6A97B96975E9}">
      <dgm:prSet phldrT="[Text]"/>
      <dgm:spPr>
        <a:solidFill>
          <a:schemeClr val="tx2">
            <a:lumMod val="75000"/>
          </a:schemeClr>
        </a:solidFill>
      </dgm:spPr>
      <dgm:t>
        <a:bodyPr/>
        <a:lstStyle/>
        <a:p>
          <a:r>
            <a:rPr lang="en-US" dirty="0" smtClean="0">
              <a:solidFill>
                <a:schemeClr val="bg1"/>
              </a:solidFill>
            </a:rPr>
            <a:t>Experiments with the LHC at </a:t>
          </a:r>
          <a:r>
            <a:rPr lang="en-US" i="1" dirty="0" err="1" smtClean="0">
              <a:solidFill>
                <a:schemeClr val="bg1"/>
              </a:solidFill>
            </a:rPr>
            <a:t>Minjilang</a:t>
          </a:r>
          <a:r>
            <a:rPr lang="en-US" i="1" dirty="0" smtClean="0">
              <a:solidFill>
                <a:schemeClr val="bg1"/>
              </a:solidFill>
            </a:rPr>
            <a:t> Healthy Lifestyle Festival </a:t>
          </a:r>
          <a:r>
            <a:rPr lang="en-US" i="0" dirty="0" smtClean="0">
              <a:solidFill>
                <a:schemeClr val="bg1"/>
              </a:solidFill>
            </a:rPr>
            <a:t>(on Croker Island, NT)</a:t>
          </a:r>
          <a:endParaRPr lang="en-AU" i="1" dirty="0">
            <a:solidFill>
              <a:schemeClr val="bg1"/>
            </a:solidFill>
          </a:endParaRPr>
        </a:p>
      </dgm:t>
    </dgm:pt>
    <dgm:pt modelId="{32729748-0DF2-4D14-8871-0F368B451F65}" type="parTrans" cxnId="{2631C486-B5AE-407F-A5B5-ED94599D1C9B}">
      <dgm:prSet/>
      <dgm:spPr/>
      <dgm:t>
        <a:bodyPr/>
        <a:lstStyle/>
        <a:p>
          <a:endParaRPr lang="en-AU"/>
        </a:p>
      </dgm:t>
    </dgm:pt>
    <dgm:pt modelId="{63100729-2380-4B3F-96B6-DAA3A064D61D}" type="sibTrans" cxnId="{2631C486-B5AE-407F-A5B5-ED94599D1C9B}">
      <dgm:prSet/>
      <dgm:spPr>
        <a:solidFill>
          <a:schemeClr val="accent6">
            <a:lumMod val="40000"/>
            <a:lumOff val="60000"/>
          </a:schemeClr>
        </a:solidFill>
      </dgm:spPr>
      <dgm:t>
        <a:bodyPr/>
        <a:lstStyle/>
        <a:p>
          <a:endParaRPr lang="en-AU">
            <a:solidFill>
              <a:schemeClr val="accent2"/>
            </a:solidFill>
          </a:endParaRPr>
        </a:p>
      </dgm:t>
    </dgm:pt>
    <dgm:pt modelId="{4261C797-0573-451B-B166-236837DEF81F}">
      <dgm:prSet phldrT="[Text]"/>
      <dgm:spPr>
        <a:solidFill>
          <a:schemeClr val="tx2">
            <a:lumMod val="75000"/>
          </a:schemeClr>
        </a:solidFill>
      </dgm:spPr>
      <dgm:t>
        <a:bodyPr/>
        <a:lstStyle/>
        <a:p>
          <a:r>
            <a:rPr lang="en-US" dirty="0" smtClean="0">
              <a:solidFill>
                <a:schemeClr val="bg1"/>
              </a:solidFill>
            </a:rPr>
            <a:t>Use of Legal Health Check postcard in outreach legal clinics</a:t>
          </a:r>
          <a:endParaRPr lang="en-AU" dirty="0">
            <a:solidFill>
              <a:schemeClr val="bg1"/>
            </a:solidFill>
          </a:endParaRPr>
        </a:p>
      </dgm:t>
    </dgm:pt>
    <dgm:pt modelId="{2222218C-1338-41CD-8236-3B72BE6F8CFF}" type="parTrans" cxnId="{68657DC7-E9BA-4F67-89FE-CE97F669E100}">
      <dgm:prSet/>
      <dgm:spPr/>
      <dgm:t>
        <a:bodyPr/>
        <a:lstStyle/>
        <a:p>
          <a:endParaRPr lang="en-AU"/>
        </a:p>
      </dgm:t>
    </dgm:pt>
    <dgm:pt modelId="{7BE476DA-6D6D-4426-9F8C-C9764248EA69}" type="sibTrans" cxnId="{68657DC7-E9BA-4F67-89FE-CE97F669E100}">
      <dgm:prSet/>
      <dgm:spPr>
        <a:solidFill>
          <a:schemeClr val="accent6">
            <a:lumMod val="40000"/>
            <a:lumOff val="60000"/>
          </a:schemeClr>
        </a:solidFill>
      </dgm:spPr>
      <dgm:t>
        <a:bodyPr/>
        <a:lstStyle/>
        <a:p>
          <a:endParaRPr lang="en-AU">
            <a:solidFill>
              <a:schemeClr val="accent2"/>
            </a:solidFill>
          </a:endParaRPr>
        </a:p>
      </dgm:t>
    </dgm:pt>
    <dgm:pt modelId="{A824B177-A996-4B23-A6C9-642A85D4FA8E}">
      <dgm:prSet phldrT="[Text]"/>
      <dgm:spPr>
        <a:solidFill>
          <a:schemeClr val="tx2">
            <a:lumMod val="75000"/>
          </a:schemeClr>
        </a:solidFill>
      </dgm:spPr>
      <dgm:t>
        <a:bodyPr/>
        <a:lstStyle/>
        <a:p>
          <a:r>
            <a:rPr lang="en-US" dirty="0" smtClean="0">
              <a:solidFill>
                <a:schemeClr val="bg1"/>
              </a:solidFill>
            </a:rPr>
            <a:t>From a presentation at Legal Aid CLE Working Group about the NACLC Legal Health Check project to…</a:t>
          </a:r>
          <a:endParaRPr lang="en-AU" dirty="0">
            <a:solidFill>
              <a:schemeClr val="bg1"/>
            </a:solidFill>
          </a:endParaRPr>
        </a:p>
      </dgm:t>
    </dgm:pt>
    <dgm:pt modelId="{E6A7E382-CA6B-4F97-B8A9-A0C13473F07B}" type="parTrans" cxnId="{26B8BF50-47F1-416F-BA66-E3DFBF3EC593}">
      <dgm:prSet/>
      <dgm:spPr/>
      <dgm:t>
        <a:bodyPr/>
        <a:lstStyle/>
        <a:p>
          <a:endParaRPr lang="en-AU"/>
        </a:p>
      </dgm:t>
    </dgm:pt>
    <dgm:pt modelId="{78583EE3-9802-43A3-AF8A-2CDEC79AB90F}" type="sibTrans" cxnId="{26B8BF50-47F1-416F-BA66-E3DFBF3EC593}">
      <dgm:prSet/>
      <dgm:spPr>
        <a:solidFill>
          <a:schemeClr val="accent6">
            <a:lumMod val="40000"/>
            <a:lumOff val="60000"/>
          </a:schemeClr>
        </a:solidFill>
      </dgm:spPr>
      <dgm:t>
        <a:bodyPr/>
        <a:lstStyle/>
        <a:p>
          <a:endParaRPr lang="en-AU">
            <a:solidFill>
              <a:schemeClr val="accent2"/>
            </a:solidFill>
          </a:endParaRPr>
        </a:p>
      </dgm:t>
    </dgm:pt>
    <dgm:pt modelId="{06C4000A-1763-4114-90E7-A1E229BDA4EF}">
      <dgm:prSet phldrT="[Text]"/>
      <dgm:spPr>
        <a:solidFill>
          <a:schemeClr val="tx2">
            <a:lumMod val="75000"/>
          </a:schemeClr>
        </a:solidFill>
      </dgm:spPr>
      <dgm:t>
        <a:bodyPr/>
        <a:lstStyle/>
        <a:p>
          <a:r>
            <a:rPr lang="en-US" dirty="0" smtClean="0">
              <a:solidFill>
                <a:schemeClr val="bg1"/>
              </a:solidFill>
            </a:rPr>
            <a:t>What could a NT version of the Legal Health Check look like?</a:t>
          </a:r>
          <a:endParaRPr lang="en-AU" dirty="0">
            <a:solidFill>
              <a:schemeClr val="bg1"/>
            </a:solidFill>
          </a:endParaRPr>
        </a:p>
      </dgm:t>
    </dgm:pt>
    <dgm:pt modelId="{243125DF-2532-4959-9470-9504E75BF4B5}" type="parTrans" cxnId="{8698BF70-2040-4433-9C1C-DB4E14DE0FF5}">
      <dgm:prSet/>
      <dgm:spPr/>
      <dgm:t>
        <a:bodyPr/>
        <a:lstStyle/>
        <a:p>
          <a:endParaRPr lang="en-AU"/>
        </a:p>
      </dgm:t>
    </dgm:pt>
    <dgm:pt modelId="{82DC3115-F5AB-407A-A673-DB687307C6EA}" type="sibTrans" cxnId="{8698BF70-2040-4433-9C1C-DB4E14DE0FF5}">
      <dgm:prSet/>
      <dgm:spPr/>
      <dgm:t>
        <a:bodyPr/>
        <a:lstStyle/>
        <a:p>
          <a:endParaRPr lang="en-AU"/>
        </a:p>
      </dgm:t>
    </dgm:pt>
    <dgm:pt modelId="{39E5AAC9-FDBD-4EC2-A4C1-59176D783922}" type="pres">
      <dgm:prSet presAssocID="{07CB3EAF-FF64-4E60-8000-DFB1C5BE1618}" presName="diagram" presStyleCnt="0">
        <dgm:presLayoutVars>
          <dgm:dir/>
          <dgm:resizeHandles val="exact"/>
        </dgm:presLayoutVars>
      </dgm:prSet>
      <dgm:spPr/>
      <dgm:t>
        <a:bodyPr/>
        <a:lstStyle/>
        <a:p>
          <a:endParaRPr lang="en-AU"/>
        </a:p>
      </dgm:t>
    </dgm:pt>
    <dgm:pt modelId="{2AFCBDF6-BBC7-4E30-889B-702D4FFFF730}" type="pres">
      <dgm:prSet presAssocID="{A824B177-A996-4B23-A6C9-642A85D4FA8E}" presName="node" presStyleLbl="node1" presStyleIdx="0" presStyleCnt="4">
        <dgm:presLayoutVars>
          <dgm:bulletEnabled val="1"/>
        </dgm:presLayoutVars>
      </dgm:prSet>
      <dgm:spPr/>
      <dgm:t>
        <a:bodyPr/>
        <a:lstStyle/>
        <a:p>
          <a:endParaRPr lang="en-AU"/>
        </a:p>
      </dgm:t>
    </dgm:pt>
    <dgm:pt modelId="{6F9B9D04-B4B0-4131-8F6A-215FA7EF5A1B}" type="pres">
      <dgm:prSet presAssocID="{78583EE3-9802-43A3-AF8A-2CDEC79AB90F}" presName="sibTrans" presStyleLbl="sibTrans2D1" presStyleIdx="0" presStyleCnt="3"/>
      <dgm:spPr/>
      <dgm:t>
        <a:bodyPr/>
        <a:lstStyle/>
        <a:p>
          <a:endParaRPr lang="en-AU"/>
        </a:p>
      </dgm:t>
    </dgm:pt>
    <dgm:pt modelId="{EC9B0EF3-D5B1-4547-9606-C98ADC709507}" type="pres">
      <dgm:prSet presAssocID="{78583EE3-9802-43A3-AF8A-2CDEC79AB90F}" presName="connectorText" presStyleLbl="sibTrans2D1" presStyleIdx="0" presStyleCnt="3"/>
      <dgm:spPr/>
      <dgm:t>
        <a:bodyPr/>
        <a:lstStyle/>
        <a:p>
          <a:endParaRPr lang="en-AU"/>
        </a:p>
      </dgm:t>
    </dgm:pt>
    <dgm:pt modelId="{4D80D2E9-76D5-4500-B88D-2A77EB82CDC1}" type="pres">
      <dgm:prSet presAssocID="{FBB84B33-08EF-491B-8836-6A97B96975E9}" presName="node" presStyleLbl="node1" presStyleIdx="1" presStyleCnt="4">
        <dgm:presLayoutVars>
          <dgm:bulletEnabled val="1"/>
        </dgm:presLayoutVars>
      </dgm:prSet>
      <dgm:spPr/>
      <dgm:t>
        <a:bodyPr/>
        <a:lstStyle/>
        <a:p>
          <a:endParaRPr lang="en-AU"/>
        </a:p>
      </dgm:t>
    </dgm:pt>
    <dgm:pt modelId="{E28D1BA7-5F5A-45D2-B2AA-3EFE86B0A022}" type="pres">
      <dgm:prSet presAssocID="{63100729-2380-4B3F-96B6-DAA3A064D61D}" presName="sibTrans" presStyleLbl="sibTrans2D1" presStyleIdx="1" presStyleCnt="3"/>
      <dgm:spPr/>
      <dgm:t>
        <a:bodyPr/>
        <a:lstStyle/>
        <a:p>
          <a:endParaRPr lang="en-AU"/>
        </a:p>
      </dgm:t>
    </dgm:pt>
    <dgm:pt modelId="{B096B58B-DA3C-4FC2-BACE-AC071C44E27C}" type="pres">
      <dgm:prSet presAssocID="{63100729-2380-4B3F-96B6-DAA3A064D61D}" presName="connectorText" presStyleLbl="sibTrans2D1" presStyleIdx="1" presStyleCnt="3"/>
      <dgm:spPr/>
      <dgm:t>
        <a:bodyPr/>
        <a:lstStyle/>
        <a:p>
          <a:endParaRPr lang="en-AU"/>
        </a:p>
      </dgm:t>
    </dgm:pt>
    <dgm:pt modelId="{973DBAEC-C91A-4B49-B8A9-B63B9BCD6AE8}" type="pres">
      <dgm:prSet presAssocID="{4261C797-0573-451B-B166-236837DEF81F}" presName="node" presStyleLbl="node1" presStyleIdx="2" presStyleCnt="4">
        <dgm:presLayoutVars>
          <dgm:bulletEnabled val="1"/>
        </dgm:presLayoutVars>
      </dgm:prSet>
      <dgm:spPr/>
      <dgm:t>
        <a:bodyPr/>
        <a:lstStyle/>
        <a:p>
          <a:endParaRPr lang="en-AU"/>
        </a:p>
      </dgm:t>
    </dgm:pt>
    <dgm:pt modelId="{6B1D9678-9BB5-41AF-9017-505716F6CA39}" type="pres">
      <dgm:prSet presAssocID="{7BE476DA-6D6D-4426-9F8C-C9764248EA69}" presName="sibTrans" presStyleLbl="sibTrans2D1" presStyleIdx="2" presStyleCnt="3"/>
      <dgm:spPr/>
      <dgm:t>
        <a:bodyPr/>
        <a:lstStyle/>
        <a:p>
          <a:endParaRPr lang="en-AU"/>
        </a:p>
      </dgm:t>
    </dgm:pt>
    <dgm:pt modelId="{FAFFA767-DC2F-487B-8CA1-A246903522F0}" type="pres">
      <dgm:prSet presAssocID="{7BE476DA-6D6D-4426-9F8C-C9764248EA69}" presName="connectorText" presStyleLbl="sibTrans2D1" presStyleIdx="2" presStyleCnt="3"/>
      <dgm:spPr/>
      <dgm:t>
        <a:bodyPr/>
        <a:lstStyle/>
        <a:p>
          <a:endParaRPr lang="en-AU"/>
        </a:p>
      </dgm:t>
    </dgm:pt>
    <dgm:pt modelId="{7F021978-5689-449E-B3C1-2665EA8C2E5F}" type="pres">
      <dgm:prSet presAssocID="{06C4000A-1763-4114-90E7-A1E229BDA4EF}" presName="node" presStyleLbl="node1" presStyleIdx="3" presStyleCnt="4">
        <dgm:presLayoutVars>
          <dgm:bulletEnabled val="1"/>
        </dgm:presLayoutVars>
      </dgm:prSet>
      <dgm:spPr/>
      <dgm:t>
        <a:bodyPr/>
        <a:lstStyle/>
        <a:p>
          <a:endParaRPr lang="en-AU"/>
        </a:p>
      </dgm:t>
    </dgm:pt>
  </dgm:ptLst>
  <dgm:cxnLst>
    <dgm:cxn modelId="{51D00CFC-1C8D-433E-A945-2B00F7B5E406}" type="presOf" srcId="{63100729-2380-4B3F-96B6-DAA3A064D61D}" destId="{E28D1BA7-5F5A-45D2-B2AA-3EFE86B0A022}" srcOrd="0" destOrd="0" presId="urn:microsoft.com/office/officeart/2005/8/layout/process5"/>
    <dgm:cxn modelId="{87A7F680-B6BD-4D9E-A026-3C17D816A309}" type="presOf" srcId="{06C4000A-1763-4114-90E7-A1E229BDA4EF}" destId="{7F021978-5689-449E-B3C1-2665EA8C2E5F}" srcOrd="0" destOrd="0" presId="urn:microsoft.com/office/officeart/2005/8/layout/process5"/>
    <dgm:cxn modelId="{26B8BF50-47F1-416F-BA66-E3DFBF3EC593}" srcId="{07CB3EAF-FF64-4E60-8000-DFB1C5BE1618}" destId="{A824B177-A996-4B23-A6C9-642A85D4FA8E}" srcOrd="0" destOrd="0" parTransId="{E6A7E382-CA6B-4F97-B8A9-A0C13473F07B}" sibTransId="{78583EE3-9802-43A3-AF8A-2CDEC79AB90F}"/>
    <dgm:cxn modelId="{DC1DB9DF-B45A-4120-A099-34C9E7370D4D}" type="presOf" srcId="{78583EE3-9802-43A3-AF8A-2CDEC79AB90F}" destId="{6F9B9D04-B4B0-4131-8F6A-215FA7EF5A1B}" srcOrd="0" destOrd="0" presId="urn:microsoft.com/office/officeart/2005/8/layout/process5"/>
    <dgm:cxn modelId="{68657DC7-E9BA-4F67-89FE-CE97F669E100}" srcId="{07CB3EAF-FF64-4E60-8000-DFB1C5BE1618}" destId="{4261C797-0573-451B-B166-236837DEF81F}" srcOrd="2" destOrd="0" parTransId="{2222218C-1338-41CD-8236-3B72BE6F8CFF}" sibTransId="{7BE476DA-6D6D-4426-9F8C-C9764248EA69}"/>
    <dgm:cxn modelId="{FE6F2BF3-4488-4DDB-B8D6-5285A7F90C40}" type="presOf" srcId="{07CB3EAF-FF64-4E60-8000-DFB1C5BE1618}" destId="{39E5AAC9-FDBD-4EC2-A4C1-59176D783922}" srcOrd="0" destOrd="0" presId="urn:microsoft.com/office/officeart/2005/8/layout/process5"/>
    <dgm:cxn modelId="{523C0AE2-757C-4322-A5A7-B0369DD9BCBA}" type="presOf" srcId="{63100729-2380-4B3F-96B6-DAA3A064D61D}" destId="{B096B58B-DA3C-4FC2-BACE-AC071C44E27C}" srcOrd="1" destOrd="0" presId="urn:microsoft.com/office/officeart/2005/8/layout/process5"/>
    <dgm:cxn modelId="{8698BF70-2040-4433-9C1C-DB4E14DE0FF5}" srcId="{07CB3EAF-FF64-4E60-8000-DFB1C5BE1618}" destId="{06C4000A-1763-4114-90E7-A1E229BDA4EF}" srcOrd="3" destOrd="0" parTransId="{243125DF-2532-4959-9470-9504E75BF4B5}" sibTransId="{82DC3115-F5AB-407A-A673-DB687307C6EA}"/>
    <dgm:cxn modelId="{2631C486-B5AE-407F-A5B5-ED94599D1C9B}" srcId="{07CB3EAF-FF64-4E60-8000-DFB1C5BE1618}" destId="{FBB84B33-08EF-491B-8836-6A97B96975E9}" srcOrd="1" destOrd="0" parTransId="{32729748-0DF2-4D14-8871-0F368B451F65}" sibTransId="{63100729-2380-4B3F-96B6-DAA3A064D61D}"/>
    <dgm:cxn modelId="{5FEBB40C-ED14-48FE-A79B-3B8B24EF3BA3}" type="presOf" srcId="{4261C797-0573-451B-B166-236837DEF81F}" destId="{973DBAEC-C91A-4B49-B8A9-B63B9BCD6AE8}" srcOrd="0" destOrd="0" presId="urn:microsoft.com/office/officeart/2005/8/layout/process5"/>
    <dgm:cxn modelId="{E1199301-B840-4D93-AF9C-9DC851557C1D}" type="presOf" srcId="{7BE476DA-6D6D-4426-9F8C-C9764248EA69}" destId="{6B1D9678-9BB5-41AF-9017-505716F6CA39}" srcOrd="0" destOrd="0" presId="urn:microsoft.com/office/officeart/2005/8/layout/process5"/>
    <dgm:cxn modelId="{2348670C-DFDC-42C0-874D-9B3F8DD96262}" type="presOf" srcId="{7BE476DA-6D6D-4426-9F8C-C9764248EA69}" destId="{FAFFA767-DC2F-487B-8CA1-A246903522F0}" srcOrd="1" destOrd="0" presId="urn:microsoft.com/office/officeart/2005/8/layout/process5"/>
    <dgm:cxn modelId="{8E2EC621-2DBB-467F-89F2-1777547E8A3B}" type="presOf" srcId="{A824B177-A996-4B23-A6C9-642A85D4FA8E}" destId="{2AFCBDF6-BBC7-4E30-889B-702D4FFFF730}" srcOrd="0" destOrd="0" presId="urn:microsoft.com/office/officeart/2005/8/layout/process5"/>
    <dgm:cxn modelId="{086A5BA1-5489-4745-A7F0-68D834E6E9B1}" type="presOf" srcId="{78583EE3-9802-43A3-AF8A-2CDEC79AB90F}" destId="{EC9B0EF3-D5B1-4547-9606-C98ADC709507}" srcOrd="1" destOrd="0" presId="urn:microsoft.com/office/officeart/2005/8/layout/process5"/>
    <dgm:cxn modelId="{2F3C38B9-BE2B-4940-8BBF-1B06B6919CCF}" type="presOf" srcId="{FBB84B33-08EF-491B-8836-6A97B96975E9}" destId="{4D80D2E9-76D5-4500-B88D-2A77EB82CDC1}" srcOrd="0" destOrd="0" presId="urn:microsoft.com/office/officeart/2005/8/layout/process5"/>
    <dgm:cxn modelId="{EAE3724F-B3D4-433E-AF3B-D55F9F0F82B5}" type="presParOf" srcId="{39E5AAC9-FDBD-4EC2-A4C1-59176D783922}" destId="{2AFCBDF6-BBC7-4E30-889B-702D4FFFF730}" srcOrd="0" destOrd="0" presId="urn:microsoft.com/office/officeart/2005/8/layout/process5"/>
    <dgm:cxn modelId="{6F18070B-2D28-4847-A3DD-334452112121}" type="presParOf" srcId="{39E5AAC9-FDBD-4EC2-A4C1-59176D783922}" destId="{6F9B9D04-B4B0-4131-8F6A-215FA7EF5A1B}" srcOrd="1" destOrd="0" presId="urn:microsoft.com/office/officeart/2005/8/layout/process5"/>
    <dgm:cxn modelId="{C232A185-CE30-4943-8AA4-F3E66650AE94}" type="presParOf" srcId="{6F9B9D04-B4B0-4131-8F6A-215FA7EF5A1B}" destId="{EC9B0EF3-D5B1-4547-9606-C98ADC709507}" srcOrd="0" destOrd="0" presId="urn:microsoft.com/office/officeart/2005/8/layout/process5"/>
    <dgm:cxn modelId="{D709B8F7-1F1C-4204-84A3-26F79B4175FC}" type="presParOf" srcId="{39E5AAC9-FDBD-4EC2-A4C1-59176D783922}" destId="{4D80D2E9-76D5-4500-B88D-2A77EB82CDC1}" srcOrd="2" destOrd="0" presId="urn:microsoft.com/office/officeart/2005/8/layout/process5"/>
    <dgm:cxn modelId="{EEFB5267-C09E-4D6E-A922-02135BC493A1}" type="presParOf" srcId="{39E5AAC9-FDBD-4EC2-A4C1-59176D783922}" destId="{E28D1BA7-5F5A-45D2-B2AA-3EFE86B0A022}" srcOrd="3" destOrd="0" presId="urn:microsoft.com/office/officeart/2005/8/layout/process5"/>
    <dgm:cxn modelId="{23173B04-4D06-4423-AB0C-51057637C67B}" type="presParOf" srcId="{E28D1BA7-5F5A-45D2-B2AA-3EFE86B0A022}" destId="{B096B58B-DA3C-4FC2-BACE-AC071C44E27C}" srcOrd="0" destOrd="0" presId="urn:microsoft.com/office/officeart/2005/8/layout/process5"/>
    <dgm:cxn modelId="{959D7EBF-2C96-48BC-868C-F945A4BD6137}" type="presParOf" srcId="{39E5AAC9-FDBD-4EC2-A4C1-59176D783922}" destId="{973DBAEC-C91A-4B49-B8A9-B63B9BCD6AE8}" srcOrd="4" destOrd="0" presId="urn:microsoft.com/office/officeart/2005/8/layout/process5"/>
    <dgm:cxn modelId="{F99CC60B-C8F3-4FF0-B180-298E112774B3}" type="presParOf" srcId="{39E5AAC9-FDBD-4EC2-A4C1-59176D783922}" destId="{6B1D9678-9BB5-41AF-9017-505716F6CA39}" srcOrd="5" destOrd="0" presId="urn:microsoft.com/office/officeart/2005/8/layout/process5"/>
    <dgm:cxn modelId="{0E71EFE2-8FA5-44FE-84A3-E8F686FA9947}" type="presParOf" srcId="{6B1D9678-9BB5-41AF-9017-505716F6CA39}" destId="{FAFFA767-DC2F-487B-8CA1-A246903522F0}" srcOrd="0" destOrd="0" presId="urn:microsoft.com/office/officeart/2005/8/layout/process5"/>
    <dgm:cxn modelId="{CB042BAF-E2A5-4CD1-9617-E38C14CB7990}" type="presParOf" srcId="{39E5AAC9-FDBD-4EC2-A4C1-59176D783922}" destId="{7F021978-5689-449E-B3C1-2665EA8C2E5F}" srcOrd="6"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FCBDF6-BBC7-4E30-889B-702D4FFFF730}">
      <dsp:nvSpPr>
        <dsp:cNvPr id="0" name=""/>
        <dsp:cNvSpPr/>
      </dsp:nvSpPr>
      <dsp:spPr>
        <a:xfrm>
          <a:off x="2316" y="597455"/>
          <a:ext cx="2110680" cy="1266408"/>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Many </a:t>
          </a:r>
          <a:r>
            <a:rPr lang="en-US" sz="1400" kern="1200" dirty="0" err="1" smtClean="0">
              <a:solidFill>
                <a:schemeClr val="bg1"/>
              </a:solidFill>
            </a:rPr>
            <a:t>Wuchopperen</a:t>
          </a:r>
          <a:r>
            <a:rPr lang="en-US" sz="1400" kern="1200" dirty="0" smtClean="0">
              <a:solidFill>
                <a:schemeClr val="bg1"/>
              </a:solidFill>
            </a:rPr>
            <a:t> clients attending HPLC in Cairns</a:t>
          </a:r>
          <a:endParaRPr lang="en-AU" sz="1400" kern="1200" dirty="0">
            <a:solidFill>
              <a:schemeClr val="bg1"/>
            </a:solidFill>
          </a:endParaRPr>
        </a:p>
      </dsp:txBody>
      <dsp:txXfrm>
        <a:off x="2316" y="597455"/>
        <a:ext cx="2110680" cy="1266408"/>
      </dsp:txXfrm>
    </dsp:sp>
    <dsp:sp modelId="{6F9B9D04-B4B0-4131-8F6A-215FA7EF5A1B}">
      <dsp:nvSpPr>
        <dsp:cNvPr id="0" name=""/>
        <dsp:cNvSpPr/>
      </dsp:nvSpPr>
      <dsp:spPr>
        <a:xfrm>
          <a:off x="2298737" y="968935"/>
          <a:ext cx="447464" cy="523448"/>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AU" sz="1200" kern="1200">
            <a:solidFill>
              <a:schemeClr val="accent2"/>
            </a:solidFill>
          </a:endParaRPr>
        </a:p>
      </dsp:txBody>
      <dsp:txXfrm>
        <a:off x="2298737" y="968935"/>
        <a:ext cx="447464" cy="523448"/>
      </dsp:txXfrm>
    </dsp:sp>
    <dsp:sp modelId="{4D80D2E9-76D5-4500-B88D-2A77EB82CDC1}">
      <dsp:nvSpPr>
        <dsp:cNvPr id="0" name=""/>
        <dsp:cNvSpPr/>
      </dsp:nvSpPr>
      <dsp:spPr>
        <a:xfrm>
          <a:off x="2957269" y="597455"/>
          <a:ext cx="2110680" cy="1266408"/>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Multiple consultation with </a:t>
          </a:r>
          <a:r>
            <a:rPr lang="en-US" sz="1400" kern="1200" dirty="0" err="1" smtClean="0">
              <a:solidFill>
                <a:schemeClr val="bg1"/>
              </a:solidFill>
            </a:rPr>
            <a:t>Wuchopperen</a:t>
          </a:r>
          <a:r>
            <a:rPr lang="en-US" sz="1400" kern="1200" dirty="0" smtClean="0">
              <a:solidFill>
                <a:schemeClr val="bg1"/>
              </a:solidFill>
            </a:rPr>
            <a:t> stakeholders</a:t>
          </a:r>
          <a:endParaRPr lang="en-AU" sz="1400" i="1" kern="1200" dirty="0">
            <a:solidFill>
              <a:schemeClr val="bg1"/>
            </a:solidFill>
          </a:endParaRPr>
        </a:p>
      </dsp:txBody>
      <dsp:txXfrm>
        <a:off x="2957269" y="597455"/>
        <a:ext cx="2110680" cy="1266408"/>
      </dsp:txXfrm>
    </dsp:sp>
    <dsp:sp modelId="{E28D1BA7-5F5A-45D2-B2AA-3EFE86B0A022}">
      <dsp:nvSpPr>
        <dsp:cNvPr id="0" name=""/>
        <dsp:cNvSpPr/>
      </dsp:nvSpPr>
      <dsp:spPr>
        <a:xfrm>
          <a:off x="5253689" y="968935"/>
          <a:ext cx="447464" cy="523448"/>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AU" sz="1200" kern="1200">
            <a:solidFill>
              <a:schemeClr val="accent2"/>
            </a:solidFill>
          </a:endParaRPr>
        </a:p>
      </dsp:txBody>
      <dsp:txXfrm>
        <a:off x="5253689" y="968935"/>
        <a:ext cx="447464" cy="523448"/>
      </dsp:txXfrm>
    </dsp:sp>
    <dsp:sp modelId="{973DBAEC-C91A-4B49-B8A9-B63B9BCD6AE8}">
      <dsp:nvSpPr>
        <dsp:cNvPr id="0" name=""/>
        <dsp:cNvSpPr/>
      </dsp:nvSpPr>
      <dsp:spPr>
        <a:xfrm>
          <a:off x="5912222" y="141833"/>
          <a:ext cx="2619861" cy="2177652"/>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Specific LHC and referral pathway developed</a:t>
          </a:r>
        </a:p>
        <a:p>
          <a:pPr lvl="0" algn="ctr" defTabSz="622300">
            <a:lnSpc>
              <a:spcPct val="90000"/>
            </a:lnSpc>
            <a:spcBef>
              <a:spcPct val="0"/>
            </a:spcBef>
            <a:spcAft>
              <a:spcPct val="35000"/>
            </a:spcAft>
          </a:pPr>
          <a:r>
            <a:rPr lang="en-US" sz="1400" kern="1200" dirty="0" smtClean="0">
              <a:solidFill>
                <a:schemeClr val="bg1"/>
              </a:solidFill>
            </a:rPr>
            <a:t>Training for all stakeholders</a:t>
          </a:r>
        </a:p>
        <a:p>
          <a:pPr lvl="0" algn="ctr" defTabSz="622300">
            <a:lnSpc>
              <a:spcPct val="90000"/>
            </a:lnSpc>
            <a:spcBef>
              <a:spcPct val="0"/>
            </a:spcBef>
            <a:spcAft>
              <a:spcPct val="35000"/>
            </a:spcAft>
          </a:pPr>
          <a:r>
            <a:rPr lang="en-US" sz="1400" kern="1200" dirty="0" smtClean="0">
              <a:solidFill>
                <a:schemeClr val="bg1"/>
              </a:solidFill>
            </a:rPr>
            <a:t>Indigenous lawyers</a:t>
          </a:r>
        </a:p>
        <a:p>
          <a:pPr lvl="0" algn="ctr" defTabSz="622300">
            <a:lnSpc>
              <a:spcPct val="90000"/>
            </a:lnSpc>
            <a:spcBef>
              <a:spcPct val="0"/>
            </a:spcBef>
            <a:spcAft>
              <a:spcPct val="35000"/>
            </a:spcAft>
          </a:pPr>
          <a:r>
            <a:rPr lang="en-US" sz="1400" kern="1200" dirty="0" smtClean="0">
              <a:solidFill>
                <a:schemeClr val="bg1"/>
              </a:solidFill>
            </a:rPr>
            <a:t>QIFVLS+TQ+ATSILS</a:t>
          </a:r>
        </a:p>
        <a:p>
          <a:pPr lvl="0" algn="ctr" defTabSz="622300">
            <a:lnSpc>
              <a:spcPct val="90000"/>
            </a:lnSpc>
            <a:spcBef>
              <a:spcPct val="0"/>
            </a:spcBef>
            <a:spcAft>
              <a:spcPct val="35000"/>
            </a:spcAft>
          </a:pPr>
          <a:endParaRPr lang="en-AU" sz="1200" kern="1200" dirty="0">
            <a:solidFill>
              <a:schemeClr val="bg1"/>
            </a:solidFill>
          </a:endParaRPr>
        </a:p>
      </dsp:txBody>
      <dsp:txXfrm>
        <a:off x="5912222" y="141833"/>
        <a:ext cx="2619861" cy="2177652"/>
      </dsp:txXfrm>
    </dsp:sp>
    <dsp:sp modelId="{6B1D9678-9BB5-41AF-9017-505716F6CA39}">
      <dsp:nvSpPr>
        <dsp:cNvPr id="0" name=""/>
        <dsp:cNvSpPr/>
      </dsp:nvSpPr>
      <dsp:spPr>
        <a:xfrm rot="5060070">
          <a:off x="7145961" y="2467233"/>
          <a:ext cx="449660" cy="523448"/>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AU" sz="1200" kern="1200">
            <a:solidFill>
              <a:schemeClr val="accent2"/>
            </a:solidFill>
          </a:endParaRPr>
        </a:p>
      </dsp:txBody>
      <dsp:txXfrm rot="5060070">
        <a:off x="7145961" y="2467233"/>
        <a:ext cx="449660" cy="523448"/>
      </dsp:txXfrm>
    </dsp:sp>
    <dsp:sp modelId="{7F021978-5689-449E-B3C1-2665EA8C2E5F}">
      <dsp:nvSpPr>
        <dsp:cNvPr id="0" name=""/>
        <dsp:cNvSpPr/>
      </dsp:nvSpPr>
      <dsp:spPr>
        <a:xfrm>
          <a:off x="6421402" y="3163758"/>
          <a:ext cx="2110680" cy="1266408"/>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1"/>
              </a:solidFill>
            </a:rPr>
            <a:t>High needs ATSI clients have multiple, </a:t>
          </a:r>
          <a:r>
            <a:rPr lang="en-US" sz="1500" kern="1200" dirty="0" err="1" smtClean="0">
              <a:solidFill>
                <a:schemeClr val="bg1"/>
              </a:solidFill>
            </a:rPr>
            <a:t>unrecognised</a:t>
          </a:r>
          <a:r>
            <a:rPr lang="en-US" sz="1500" kern="1200" dirty="0" smtClean="0">
              <a:solidFill>
                <a:schemeClr val="bg1"/>
              </a:solidFill>
            </a:rPr>
            <a:t> legal needs addressed as part of health </a:t>
          </a:r>
          <a:endParaRPr lang="en-AU" sz="1500" kern="1200" dirty="0">
            <a:solidFill>
              <a:schemeClr val="bg1"/>
            </a:solidFill>
          </a:endParaRPr>
        </a:p>
      </dsp:txBody>
      <dsp:txXfrm>
        <a:off x="6421402" y="3163758"/>
        <a:ext cx="2110680" cy="1266408"/>
      </dsp:txXfrm>
    </dsp:sp>
    <dsp:sp modelId="{83153CD0-EEDB-4048-8BDC-24BFF848CF8C}">
      <dsp:nvSpPr>
        <dsp:cNvPr id="0" name=""/>
        <dsp:cNvSpPr/>
      </dsp:nvSpPr>
      <dsp:spPr>
        <a:xfrm rot="10800000">
          <a:off x="5788198" y="3535237"/>
          <a:ext cx="447464" cy="523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AU" sz="1200" kern="1200"/>
        </a:p>
      </dsp:txBody>
      <dsp:txXfrm rot="10800000">
        <a:off x="5788198" y="3535237"/>
        <a:ext cx="447464" cy="523448"/>
      </dsp:txXfrm>
    </dsp:sp>
    <dsp:sp modelId="{8EF1AAE0-3A07-489B-9C2F-0D08B14D9DCA}">
      <dsp:nvSpPr>
        <dsp:cNvPr id="0" name=""/>
        <dsp:cNvSpPr/>
      </dsp:nvSpPr>
      <dsp:spPr>
        <a:xfrm>
          <a:off x="3466450" y="3163758"/>
          <a:ext cx="2110680" cy="1266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What could an ATSI LHC look like?</a:t>
          </a:r>
          <a:endParaRPr lang="en-AU" sz="1500" kern="1200" dirty="0"/>
        </a:p>
      </dsp:txBody>
      <dsp:txXfrm>
        <a:off x="3466450" y="3163758"/>
        <a:ext cx="2110680" cy="1266408"/>
      </dsp:txXfrm>
    </dsp:sp>
    <dsp:sp modelId="{715CFDA6-5D85-44D0-AF68-34EADD05DD30}">
      <dsp:nvSpPr>
        <dsp:cNvPr id="0" name=""/>
        <dsp:cNvSpPr/>
      </dsp:nvSpPr>
      <dsp:spPr>
        <a:xfrm rot="10800000">
          <a:off x="2833245" y="3535237"/>
          <a:ext cx="447464" cy="523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AU" sz="1200" kern="1200"/>
        </a:p>
      </dsp:txBody>
      <dsp:txXfrm rot="10800000">
        <a:off x="2833245" y="3535237"/>
        <a:ext cx="447464" cy="523448"/>
      </dsp:txXfrm>
    </dsp:sp>
    <dsp:sp modelId="{08FFB379-39BE-4AE9-A6BB-A09DB2023E2E}">
      <dsp:nvSpPr>
        <dsp:cNvPr id="0" name=""/>
        <dsp:cNvSpPr/>
      </dsp:nvSpPr>
      <dsp:spPr>
        <a:xfrm>
          <a:off x="511497" y="3163758"/>
          <a:ext cx="2110680" cy="1266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Requests from other indigenous health services</a:t>
          </a:r>
          <a:endParaRPr lang="en-AU" sz="1500" kern="1200" dirty="0"/>
        </a:p>
      </dsp:txBody>
      <dsp:txXfrm>
        <a:off x="511497" y="3163758"/>
        <a:ext cx="2110680" cy="126640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FCBDF6-BBC7-4E30-889B-702D4FFFF730}">
      <dsp:nvSpPr>
        <dsp:cNvPr id="0" name=""/>
        <dsp:cNvSpPr/>
      </dsp:nvSpPr>
      <dsp:spPr>
        <a:xfrm>
          <a:off x="376777" y="1366"/>
          <a:ext cx="2496481" cy="1497889"/>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From a presentation at Legal Aid CLE Working Group about the NACLC Legal Health Check project to…</a:t>
          </a:r>
          <a:endParaRPr lang="en-AU" sz="1800" kern="1200" dirty="0">
            <a:solidFill>
              <a:schemeClr val="bg1"/>
            </a:solidFill>
          </a:endParaRPr>
        </a:p>
      </dsp:txBody>
      <dsp:txXfrm>
        <a:off x="376777" y="1366"/>
        <a:ext cx="2496481" cy="1497889"/>
      </dsp:txXfrm>
    </dsp:sp>
    <dsp:sp modelId="{6F9B9D04-B4B0-4131-8F6A-215FA7EF5A1B}">
      <dsp:nvSpPr>
        <dsp:cNvPr id="0" name=""/>
        <dsp:cNvSpPr/>
      </dsp:nvSpPr>
      <dsp:spPr>
        <a:xfrm>
          <a:off x="3092950" y="440747"/>
          <a:ext cx="529254" cy="619127"/>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a:solidFill>
              <a:schemeClr val="accent2"/>
            </a:solidFill>
          </a:endParaRPr>
        </a:p>
      </dsp:txBody>
      <dsp:txXfrm>
        <a:off x="3092950" y="440747"/>
        <a:ext cx="529254" cy="619127"/>
      </dsp:txXfrm>
    </dsp:sp>
    <dsp:sp modelId="{4D80D2E9-76D5-4500-B88D-2A77EB82CDC1}">
      <dsp:nvSpPr>
        <dsp:cNvPr id="0" name=""/>
        <dsp:cNvSpPr/>
      </dsp:nvSpPr>
      <dsp:spPr>
        <a:xfrm>
          <a:off x="3871852" y="1366"/>
          <a:ext cx="2496481" cy="1497889"/>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Experiments with the LHC at </a:t>
          </a:r>
          <a:r>
            <a:rPr lang="en-US" sz="1800" i="1" kern="1200" dirty="0" err="1" smtClean="0">
              <a:solidFill>
                <a:schemeClr val="bg1"/>
              </a:solidFill>
            </a:rPr>
            <a:t>Minjilang</a:t>
          </a:r>
          <a:r>
            <a:rPr lang="en-US" sz="1800" i="1" kern="1200" dirty="0" smtClean="0">
              <a:solidFill>
                <a:schemeClr val="bg1"/>
              </a:solidFill>
            </a:rPr>
            <a:t> Healthy Lifestyle Festival </a:t>
          </a:r>
          <a:r>
            <a:rPr lang="en-US" sz="1800" i="0" kern="1200" dirty="0" smtClean="0">
              <a:solidFill>
                <a:schemeClr val="bg1"/>
              </a:solidFill>
            </a:rPr>
            <a:t>(on Croker Island, NT)</a:t>
          </a:r>
          <a:endParaRPr lang="en-AU" sz="1800" i="1" kern="1200" dirty="0">
            <a:solidFill>
              <a:schemeClr val="bg1"/>
            </a:solidFill>
          </a:endParaRPr>
        </a:p>
      </dsp:txBody>
      <dsp:txXfrm>
        <a:off x="3871852" y="1366"/>
        <a:ext cx="2496481" cy="1497889"/>
      </dsp:txXfrm>
    </dsp:sp>
    <dsp:sp modelId="{E28D1BA7-5F5A-45D2-B2AA-3EFE86B0A022}">
      <dsp:nvSpPr>
        <dsp:cNvPr id="0" name=""/>
        <dsp:cNvSpPr/>
      </dsp:nvSpPr>
      <dsp:spPr>
        <a:xfrm rot="5400000">
          <a:off x="4855466" y="1674009"/>
          <a:ext cx="529254" cy="619127"/>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a:solidFill>
              <a:schemeClr val="accent2"/>
            </a:solidFill>
          </a:endParaRPr>
        </a:p>
      </dsp:txBody>
      <dsp:txXfrm rot="5400000">
        <a:off x="4855466" y="1674009"/>
        <a:ext cx="529254" cy="619127"/>
      </dsp:txXfrm>
    </dsp:sp>
    <dsp:sp modelId="{973DBAEC-C91A-4B49-B8A9-B63B9BCD6AE8}">
      <dsp:nvSpPr>
        <dsp:cNvPr id="0" name=""/>
        <dsp:cNvSpPr/>
      </dsp:nvSpPr>
      <dsp:spPr>
        <a:xfrm>
          <a:off x="3871852" y="2497848"/>
          <a:ext cx="2496481" cy="1497889"/>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Use of Legal Health Check postcard in outreach legal clinics</a:t>
          </a:r>
          <a:endParaRPr lang="en-AU" sz="1800" kern="1200" dirty="0">
            <a:solidFill>
              <a:schemeClr val="bg1"/>
            </a:solidFill>
          </a:endParaRPr>
        </a:p>
      </dsp:txBody>
      <dsp:txXfrm>
        <a:off x="3871852" y="2497848"/>
        <a:ext cx="2496481" cy="1497889"/>
      </dsp:txXfrm>
    </dsp:sp>
    <dsp:sp modelId="{6B1D9678-9BB5-41AF-9017-505716F6CA39}">
      <dsp:nvSpPr>
        <dsp:cNvPr id="0" name=""/>
        <dsp:cNvSpPr/>
      </dsp:nvSpPr>
      <dsp:spPr>
        <a:xfrm rot="10800000">
          <a:off x="3122907" y="2937229"/>
          <a:ext cx="529254" cy="619127"/>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a:solidFill>
              <a:schemeClr val="accent2"/>
            </a:solidFill>
          </a:endParaRPr>
        </a:p>
      </dsp:txBody>
      <dsp:txXfrm rot="10800000">
        <a:off x="3122907" y="2937229"/>
        <a:ext cx="529254" cy="619127"/>
      </dsp:txXfrm>
    </dsp:sp>
    <dsp:sp modelId="{7F021978-5689-449E-B3C1-2665EA8C2E5F}">
      <dsp:nvSpPr>
        <dsp:cNvPr id="0" name=""/>
        <dsp:cNvSpPr/>
      </dsp:nvSpPr>
      <dsp:spPr>
        <a:xfrm>
          <a:off x="376777" y="2497848"/>
          <a:ext cx="2496481" cy="1497889"/>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What could a NT version of the Legal Health Check look like?</a:t>
          </a:r>
          <a:endParaRPr lang="en-AU" sz="1800" kern="1200" dirty="0">
            <a:solidFill>
              <a:schemeClr val="bg1"/>
            </a:solidFill>
          </a:endParaRPr>
        </a:p>
      </dsp:txBody>
      <dsp:txXfrm>
        <a:off x="376777" y="2497848"/>
        <a:ext cx="2496481" cy="14978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9347D9C9-3109-45EF-A9A6-A68D0C3FA5CC}" type="datetimeFigureOut">
              <a:rPr lang="en-AU" smtClean="0"/>
              <a:pPr/>
              <a:t>22/02/2017</a:t>
            </a:fld>
            <a:endParaRPr lang="en-AU"/>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A1515F4A-2CEA-4C59-AA5E-5558DE59FEAE}"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deputy@lawright.org.au"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legalhealthcheck.org.au/"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legalhealthcheck.org.au/"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legalhealthcheck.org.au/"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legalhealthcheck.org.au/legalhealthcheck/resources.html"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124200"/>
            <a:ext cx="7772400" cy="1470025"/>
          </a:xfrm>
        </p:spPr>
        <p:txBody>
          <a:bodyPr>
            <a:normAutofit/>
          </a:bodyPr>
          <a:lstStyle/>
          <a:p>
            <a:r>
              <a:rPr lang="en-US" sz="3200" b="1" dirty="0" smtClean="0">
                <a:latin typeface="Arial" pitchFamily="34" charset="0"/>
                <a:cs typeface="Arial" pitchFamily="34" charset="0"/>
              </a:rPr>
              <a:t>Legal Health Check Pathways for CLCs</a:t>
            </a:r>
            <a:endParaRPr lang="en-AU" sz="3200" b="1" dirty="0">
              <a:latin typeface="Arial" pitchFamily="34" charset="0"/>
              <a:cs typeface="Arial" pitchFamily="34" charset="0"/>
            </a:endParaRPr>
          </a:p>
        </p:txBody>
      </p:sp>
      <p:sp>
        <p:nvSpPr>
          <p:cNvPr id="3" name="Subtitle 2"/>
          <p:cNvSpPr>
            <a:spLocks noGrp="1"/>
          </p:cNvSpPr>
          <p:nvPr>
            <p:ph type="subTitle" idx="1"/>
          </p:nvPr>
        </p:nvSpPr>
        <p:spPr>
          <a:xfrm>
            <a:off x="1600200" y="4724400"/>
            <a:ext cx="6400800" cy="914400"/>
          </a:xfrm>
        </p:spPr>
        <p:txBody>
          <a:bodyPr/>
          <a:lstStyle/>
          <a:p>
            <a:r>
              <a:rPr lang="en-US" dirty="0" smtClean="0"/>
              <a:t>CLCQ Webinar 22 February 2017</a:t>
            </a:r>
            <a:endParaRPr lang="en-AU" dirty="0"/>
          </a:p>
        </p:txBody>
      </p:sp>
      <p:pic>
        <p:nvPicPr>
          <p:cNvPr id="1027" name="Picture 3" descr="K:\Research\New brand\LawRight_Logo_RGB_REV.jpg"/>
          <p:cNvPicPr>
            <a:picLocks noChangeAspect="1" noChangeArrowheads="1"/>
          </p:cNvPicPr>
          <p:nvPr/>
        </p:nvPicPr>
        <p:blipFill>
          <a:blip r:embed="rId2" cstate="print"/>
          <a:srcRect l="3529" t="10322" b="9683"/>
          <a:stretch>
            <a:fillRect/>
          </a:stretch>
        </p:blipFill>
        <p:spPr bwMode="auto">
          <a:xfrm>
            <a:off x="0" y="-1"/>
            <a:ext cx="6324600" cy="2391007"/>
          </a:xfrm>
          <a:prstGeom prst="rect">
            <a:avLst/>
          </a:prstGeom>
          <a:noFill/>
        </p:spPr>
      </p:pic>
      <p:pic>
        <p:nvPicPr>
          <p:cNvPr id="1029" name="Picture 5" descr="K:\Research\New brand\PSR_Solution Streams_Stacked_RGB_POS.jpg"/>
          <p:cNvPicPr>
            <a:picLocks noChangeAspect="1" noChangeArrowheads="1"/>
          </p:cNvPicPr>
          <p:nvPr/>
        </p:nvPicPr>
        <p:blipFill>
          <a:blip r:embed="rId3" cstate="print"/>
          <a:srcRect r="3930" b="4762"/>
          <a:stretch>
            <a:fillRect/>
          </a:stretch>
        </p:blipFill>
        <p:spPr bwMode="auto">
          <a:xfrm>
            <a:off x="6385148" y="533400"/>
            <a:ext cx="2758852" cy="1524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8229600" cy="1143000"/>
          </a:xfrm>
        </p:spPr>
        <p:txBody>
          <a:bodyPr/>
          <a:lstStyle/>
          <a:p>
            <a:r>
              <a:rPr lang="en-US" b="1" dirty="0" smtClean="0"/>
              <a:t>LHC Pathway Snapshot</a:t>
            </a:r>
            <a:endParaRPr lang="en-AU" b="1" dirty="0"/>
          </a:p>
        </p:txBody>
      </p:sp>
      <p:pic>
        <p:nvPicPr>
          <p:cNvPr id="4" name="Picture 2" descr="K:\Research\New brand\Icon_RGB_POS.jpg"/>
          <p:cNvPicPr>
            <a:picLocks noChangeAspect="1" noChangeArrowheads="1"/>
          </p:cNvPicPr>
          <p:nvPr/>
        </p:nvPicPr>
        <p:blipFill>
          <a:blip r:embed="rId2" cstate="print"/>
          <a:srcRect/>
          <a:stretch>
            <a:fillRect/>
          </a:stretch>
        </p:blipFill>
        <p:spPr bwMode="auto">
          <a:xfrm>
            <a:off x="7467600" y="0"/>
            <a:ext cx="1676400" cy="1627490"/>
          </a:xfrm>
          <a:prstGeom prst="rect">
            <a:avLst/>
          </a:prstGeom>
          <a:noFill/>
        </p:spPr>
      </p:pic>
      <p:pic>
        <p:nvPicPr>
          <p:cNvPr id="5" name="Picture 2" descr="C:\Users\Projects\Desktop\NACLC Postcard.JPG"/>
          <p:cNvPicPr>
            <a:picLocks noGrp="1" noChangeAspect="1" noChangeArrowheads="1"/>
          </p:cNvPicPr>
          <p:nvPr>
            <p:ph idx="1"/>
          </p:nvPr>
        </p:nvPicPr>
        <p:blipFill>
          <a:blip r:embed="rId3" cstate="print"/>
          <a:srcRect/>
          <a:stretch>
            <a:fillRect/>
          </a:stretch>
        </p:blipFill>
        <p:spPr bwMode="auto">
          <a:xfrm>
            <a:off x="2209800" y="2819400"/>
            <a:ext cx="4505325" cy="320432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s v2-1.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4333" y="1774498"/>
            <a:ext cx="7535334" cy="3787728"/>
          </a:xfrm>
          <a:prstGeom prst="rect">
            <a:avLst/>
          </a:prstGeom>
        </p:spPr>
      </p:pic>
      <p:sp>
        <p:nvSpPr>
          <p:cNvPr id="4" name="Title 1"/>
          <p:cNvSpPr txBox="1">
            <a:spLocks/>
          </p:cNvSpPr>
          <p:nvPr/>
        </p:nvSpPr>
        <p:spPr>
          <a:xfrm>
            <a:off x="457200" y="381000"/>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Three elements of legal</a:t>
            </a:r>
            <a:r>
              <a:rPr kumimoji="0" lang="en-US" sz="3200" b="0" i="0" u="none" strike="noStrike" kern="1200" cap="none" spc="0" normalizeH="0" noProof="0" dirty="0" smtClean="0">
                <a:ln>
                  <a:noFill/>
                </a:ln>
                <a:solidFill>
                  <a:schemeClr val="tx1"/>
                </a:solidFill>
                <a:effectLst/>
                <a:uLnTx/>
                <a:uFillTx/>
                <a:latin typeface="+mj-lt"/>
                <a:ea typeface="+mj-ea"/>
                <a:cs typeface="+mj-cs"/>
              </a:rPr>
              <a:t> service delivery</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descr="K:\Research\New brand\Icon_RGB_POS.jpg"/>
          <p:cNvPicPr>
            <a:picLocks noChangeAspect="1" noChangeArrowheads="1"/>
          </p:cNvPicPr>
          <p:nvPr/>
        </p:nvPicPr>
        <p:blipFill>
          <a:blip r:embed="rId3" cstate="print"/>
          <a:srcRect/>
          <a:stretch>
            <a:fillRect/>
          </a:stretch>
        </p:blipFill>
        <p:spPr bwMode="auto">
          <a:xfrm>
            <a:off x="7467600" y="0"/>
            <a:ext cx="1676400" cy="1627490"/>
          </a:xfrm>
          <a:prstGeom prst="rect">
            <a:avLst/>
          </a:prstGeom>
          <a:noFill/>
        </p:spPr>
      </p:pic>
    </p:spTree>
    <p:extLst>
      <p:ext uri="{BB962C8B-B14F-4D97-AF65-F5344CB8AC3E}">
        <p14:creationId xmlns:p14="http://schemas.microsoft.com/office/powerpoint/2010/main" xmlns="" val="272854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s v2-5.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1905000"/>
            <a:ext cx="8280000" cy="3597699"/>
          </a:xfrm>
          <a:prstGeom prst="rect">
            <a:avLst/>
          </a:prstGeom>
        </p:spPr>
      </p:pic>
      <p:sp>
        <p:nvSpPr>
          <p:cNvPr id="2" name="Title 1"/>
          <p:cNvSpPr>
            <a:spLocks noGrp="1"/>
          </p:cNvSpPr>
          <p:nvPr>
            <p:ph type="title"/>
          </p:nvPr>
        </p:nvSpPr>
        <p:spPr/>
        <p:txBody>
          <a:bodyPr>
            <a:normAutofit/>
          </a:bodyPr>
          <a:lstStyle/>
          <a:p>
            <a:pPr algn="l"/>
            <a:r>
              <a:rPr lang="en-US" sz="2400" dirty="0" smtClean="0"/>
              <a:t>If you </a:t>
            </a:r>
            <a:r>
              <a:rPr lang="en-US" sz="2400" i="1" dirty="0" smtClean="0"/>
              <a:t>increase</a:t>
            </a:r>
            <a:r>
              <a:rPr lang="en-US" sz="2400" dirty="0" smtClean="0"/>
              <a:t> what the clients knows and can do:</a:t>
            </a:r>
            <a:br>
              <a:rPr lang="en-US" sz="2400" dirty="0" smtClean="0"/>
            </a:br>
            <a:r>
              <a:rPr lang="en-US" sz="2400" dirty="0" smtClean="0"/>
              <a:t> you </a:t>
            </a:r>
            <a:r>
              <a:rPr lang="en-US" sz="2400" i="1" dirty="0" smtClean="0"/>
              <a:t>widen </a:t>
            </a:r>
            <a:r>
              <a:rPr lang="en-US" sz="2400" i="1" dirty="0"/>
              <a:t>the path </a:t>
            </a:r>
            <a:r>
              <a:rPr lang="en-US" sz="2400" i="1" dirty="0" smtClean="0"/>
              <a:t>to </a:t>
            </a:r>
            <a:r>
              <a:rPr lang="en-US" sz="2400" i="1" dirty="0"/>
              <a:t>your door </a:t>
            </a:r>
          </a:p>
        </p:txBody>
      </p:sp>
      <p:pic>
        <p:nvPicPr>
          <p:cNvPr id="6" name="Picture 2" descr="K:\Research\New brand\Icon_RGB_POS.jpg"/>
          <p:cNvPicPr>
            <a:picLocks noChangeAspect="1" noChangeArrowheads="1"/>
          </p:cNvPicPr>
          <p:nvPr/>
        </p:nvPicPr>
        <p:blipFill>
          <a:blip r:embed="rId3" cstate="print"/>
          <a:srcRect/>
          <a:stretch>
            <a:fillRect/>
          </a:stretch>
        </p:blipFill>
        <p:spPr bwMode="auto">
          <a:xfrm>
            <a:off x="7467600" y="0"/>
            <a:ext cx="1676400" cy="1627490"/>
          </a:xfrm>
          <a:prstGeom prst="rect">
            <a:avLst/>
          </a:prstGeom>
          <a:noFill/>
        </p:spPr>
      </p:pic>
    </p:spTree>
    <p:extLst>
      <p:ext uri="{BB962C8B-B14F-4D97-AF65-F5344CB8AC3E}">
        <p14:creationId xmlns:p14="http://schemas.microsoft.com/office/powerpoint/2010/main" xmlns="" val="2725598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s v2-6.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2286000"/>
            <a:ext cx="8228871" cy="3926022"/>
          </a:xfrm>
          <a:prstGeom prst="rect">
            <a:avLst/>
          </a:prstGeom>
        </p:spPr>
      </p:pic>
      <p:sp>
        <p:nvSpPr>
          <p:cNvPr id="2" name="Title 1"/>
          <p:cNvSpPr>
            <a:spLocks noGrp="1"/>
          </p:cNvSpPr>
          <p:nvPr>
            <p:ph type="title"/>
          </p:nvPr>
        </p:nvSpPr>
        <p:spPr/>
        <p:txBody>
          <a:bodyPr>
            <a:normAutofit/>
          </a:bodyPr>
          <a:lstStyle/>
          <a:p>
            <a:pPr algn="l"/>
            <a:r>
              <a:rPr lang="en-US" sz="3200" dirty="0" smtClean="0"/>
              <a:t>1. TARGETED</a:t>
            </a:r>
            <a:r>
              <a:rPr lang="en-US" sz="3200" dirty="0"/>
              <a:t>: Ask one more question</a:t>
            </a:r>
          </a:p>
        </p:txBody>
      </p:sp>
      <p:pic>
        <p:nvPicPr>
          <p:cNvPr id="6" name="Picture 2" descr="K:\Research\New brand\Icon_RGB_POS.jpg"/>
          <p:cNvPicPr>
            <a:picLocks noChangeAspect="1" noChangeArrowheads="1"/>
          </p:cNvPicPr>
          <p:nvPr/>
        </p:nvPicPr>
        <p:blipFill>
          <a:blip r:embed="rId3" cstate="print"/>
          <a:srcRect/>
          <a:stretch>
            <a:fillRect/>
          </a:stretch>
        </p:blipFill>
        <p:spPr bwMode="auto">
          <a:xfrm>
            <a:off x="7467600" y="0"/>
            <a:ext cx="1676400" cy="1627490"/>
          </a:xfrm>
          <a:prstGeom prst="rect">
            <a:avLst/>
          </a:prstGeom>
          <a:noFill/>
        </p:spPr>
      </p:pic>
    </p:spTree>
    <p:extLst>
      <p:ext uri="{BB962C8B-B14F-4D97-AF65-F5344CB8AC3E}">
        <p14:creationId xmlns:p14="http://schemas.microsoft.com/office/powerpoint/2010/main" xmlns="" val="2493013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s v2-7.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199" y="1633757"/>
            <a:ext cx="8228871" cy="4670914"/>
          </a:xfrm>
          <a:prstGeom prst="rect">
            <a:avLst/>
          </a:prstGeom>
        </p:spPr>
      </p:pic>
      <p:sp>
        <p:nvSpPr>
          <p:cNvPr id="2" name="Title 1"/>
          <p:cNvSpPr>
            <a:spLocks noGrp="1"/>
          </p:cNvSpPr>
          <p:nvPr>
            <p:ph type="title"/>
          </p:nvPr>
        </p:nvSpPr>
        <p:spPr>
          <a:xfrm>
            <a:off x="152400" y="228600"/>
            <a:ext cx="8229600" cy="1143000"/>
          </a:xfrm>
        </p:spPr>
        <p:txBody>
          <a:bodyPr>
            <a:normAutofit fontScale="90000"/>
          </a:bodyPr>
          <a:lstStyle/>
          <a:p>
            <a:pPr algn="l"/>
            <a:r>
              <a:rPr lang="en-US" sz="3600" dirty="0" smtClean="0"/>
              <a:t>2.1. </a:t>
            </a:r>
            <a:r>
              <a:rPr lang="en-US" sz="3600" dirty="0"/>
              <a:t>TIMELY and APPROPRIATE: Connect to community agencies </a:t>
            </a:r>
            <a:r>
              <a:rPr lang="en-US" dirty="0"/>
              <a:t>(CLE)</a:t>
            </a:r>
          </a:p>
        </p:txBody>
      </p:sp>
      <p:sp>
        <p:nvSpPr>
          <p:cNvPr id="9" name="TextBox 8"/>
          <p:cNvSpPr txBox="1"/>
          <p:nvPr/>
        </p:nvSpPr>
        <p:spPr>
          <a:xfrm>
            <a:off x="6324600" y="4995335"/>
            <a:ext cx="2621845" cy="1323439"/>
          </a:xfrm>
          <a:prstGeom prst="rect">
            <a:avLst/>
          </a:prstGeom>
          <a:solidFill>
            <a:schemeClr val="accent2"/>
          </a:solidFill>
        </p:spPr>
        <p:txBody>
          <a:bodyPr wrap="square" rtlCol="0">
            <a:spAutoFit/>
          </a:bodyPr>
          <a:lstStyle/>
          <a:p>
            <a:r>
              <a:rPr lang="en-US" sz="2000" dirty="0" smtClean="0"/>
              <a:t>Teach front line workers what legal needs of clients are and how you can help</a:t>
            </a:r>
            <a:endParaRPr lang="en-US" sz="2000" dirty="0"/>
          </a:p>
        </p:txBody>
      </p:sp>
      <p:pic>
        <p:nvPicPr>
          <p:cNvPr id="6" name="Picture 2" descr="K:\Research\New brand\Icon_RGB_POS.jpg"/>
          <p:cNvPicPr>
            <a:picLocks noChangeAspect="1" noChangeArrowheads="1"/>
          </p:cNvPicPr>
          <p:nvPr/>
        </p:nvPicPr>
        <p:blipFill>
          <a:blip r:embed="rId3" cstate="print"/>
          <a:srcRect/>
          <a:stretch>
            <a:fillRect/>
          </a:stretch>
        </p:blipFill>
        <p:spPr bwMode="auto">
          <a:xfrm>
            <a:off x="7467600" y="0"/>
            <a:ext cx="1676400" cy="1627490"/>
          </a:xfrm>
          <a:prstGeom prst="rect">
            <a:avLst/>
          </a:prstGeom>
          <a:noFill/>
        </p:spPr>
      </p:pic>
    </p:spTree>
    <p:extLst>
      <p:ext uri="{BB962C8B-B14F-4D97-AF65-F5344CB8AC3E}">
        <p14:creationId xmlns:p14="http://schemas.microsoft.com/office/powerpoint/2010/main" xmlns="" val="2459406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Research\New brand\Icon_RGB_POS.jpg"/>
          <p:cNvPicPr>
            <a:picLocks noChangeAspect="1" noChangeArrowheads="1"/>
          </p:cNvPicPr>
          <p:nvPr/>
        </p:nvPicPr>
        <p:blipFill>
          <a:blip r:embed="rId2" cstate="print"/>
          <a:srcRect/>
          <a:stretch>
            <a:fillRect/>
          </a:stretch>
        </p:blipFill>
        <p:spPr bwMode="auto">
          <a:xfrm>
            <a:off x="7467600" y="0"/>
            <a:ext cx="1676400" cy="1627490"/>
          </a:xfrm>
          <a:prstGeom prst="rect">
            <a:avLst/>
          </a:prstGeom>
          <a:noFill/>
        </p:spPr>
      </p:pic>
      <p:pic>
        <p:nvPicPr>
          <p:cNvPr id="3" name="Picture 2" descr="graphs v2-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1520364"/>
            <a:ext cx="8229600" cy="5337636"/>
          </a:xfrm>
          <a:prstGeom prst="rect">
            <a:avLst/>
          </a:prstGeom>
        </p:spPr>
      </p:pic>
      <p:sp>
        <p:nvSpPr>
          <p:cNvPr id="2" name="Title 1"/>
          <p:cNvSpPr>
            <a:spLocks noGrp="1"/>
          </p:cNvSpPr>
          <p:nvPr>
            <p:ph type="title"/>
          </p:nvPr>
        </p:nvSpPr>
        <p:spPr>
          <a:xfrm>
            <a:off x="152400" y="228600"/>
            <a:ext cx="8229600" cy="1143000"/>
          </a:xfrm>
        </p:spPr>
        <p:txBody>
          <a:bodyPr>
            <a:normAutofit/>
          </a:bodyPr>
          <a:lstStyle/>
          <a:p>
            <a:pPr algn="l"/>
            <a:r>
              <a:rPr lang="en-US" sz="3200" dirty="0" smtClean="0"/>
              <a:t>2.2 TIMELY + APPROPRIATE</a:t>
            </a:r>
            <a:r>
              <a:rPr lang="en-US" sz="3200" dirty="0"/>
              <a:t>: </a:t>
            </a:r>
            <a:r>
              <a:rPr lang="en-US" sz="3200" dirty="0" smtClean="0"/>
              <a:t>Train community workers assess &amp; refer legal need</a:t>
            </a:r>
            <a:endParaRPr lang="en-US" sz="3200" dirty="0"/>
          </a:p>
        </p:txBody>
      </p:sp>
      <p:sp>
        <p:nvSpPr>
          <p:cNvPr id="4" name="TextBox 3"/>
          <p:cNvSpPr txBox="1"/>
          <p:nvPr/>
        </p:nvSpPr>
        <p:spPr>
          <a:xfrm>
            <a:off x="6335889" y="4995335"/>
            <a:ext cx="2610556" cy="1477328"/>
          </a:xfrm>
          <a:prstGeom prst="rect">
            <a:avLst/>
          </a:prstGeom>
          <a:solidFill>
            <a:schemeClr val="accent2"/>
          </a:solidFill>
        </p:spPr>
        <p:txBody>
          <a:bodyPr wrap="square" rtlCol="0">
            <a:spAutoFit/>
          </a:bodyPr>
          <a:lstStyle/>
          <a:p>
            <a:r>
              <a:rPr lang="en-US" dirty="0" smtClean="0"/>
              <a:t>LHC offers resources and CLE for workers to:</a:t>
            </a:r>
          </a:p>
          <a:p>
            <a:pPr marL="285750" indent="-285750">
              <a:buFont typeface="Arial"/>
              <a:buChar char="•"/>
            </a:pPr>
            <a:r>
              <a:rPr lang="en-US" dirty="0" smtClean="0"/>
              <a:t>Give help</a:t>
            </a:r>
          </a:p>
          <a:p>
            <a:pPr marL="285750" indent="-285750">
              <a:buFont typeface="Arial"/>
              <a:buChar char="•"/>
            </a:pPr>
            <a:r>
              <a:rPr lang="en-US" dirty="0" smtClean="0"/>
              <a:t>Get help</a:t>
            </a:r>
          </a:p>
          <a:p>
            <a:pPr marL="285750" indent="-285750">
              <a:buFont typeface="Arial"/>
              <a:buChar char="•"/>
            </a:pPr>
            <a:r>
              <a:rPr lang="en-US" dirty="0" smtClean="0"/>
              <a:t>Reinforce help</a:t>
            </a:r>
            <a:endParaRPr lang="en-US" dirty="0"/>
          </a:p>
        </p:txBody>
      </p:sp>
    </p:spTree>
    <p:extLst>
      <p:ext uri="{BB962C8B-B14F-4D97-AF65-F5344CB8AC3E}">
        <p14:creationId xmlns:p14="http://schemas.microsoft.com/office/powerpoint/2010/main" xmlns="" val="1316701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3. JOINED </a:t>
            </a:r>
            <a:r>
              <a:rPr lang="en-US" sz="3200" dirty="0"/>
              <a:t>UP: Create a LHC Pathway</a:t>
            </a:r>
          </a:p>
        </p:txBody>
      </p:sp>
      <p:pic>
        <p:nvPicPr>
          <p:cNvPr id="3" name="Picture 2" descr="graphs v2-9.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1466944"/>
            <a:ext cx="8229600" cy="5241000"/>
          </a:xfrm>
          <a:prstGeom prst="rect">
            <a:avLst/>
          </a:prstGeom>
        </p:spPr>
      </p:pic>
      <p:pic>
        <p:nvPicPr>
          <p:cNvPr id="5" name="Picture 2" descr="K:\Research\New brand\Icon_RGB_POS.jpg"/>
          <p:cNvPicPr>
            <a:picLocks noChangeAspect="1" noChangeArrowheads="1"/>
          </p:cNvPicPr>
          <p:nvPr/>
        </p:nvPicPr>
        <p:blipFill>
          <a:blip r:embed="rId3" cstate="print"/>
          <a:srcRect/>
          <a:stretch>
            <a:fillRect/>
          </a:stretch>
        </p:blipFill>
        <p:spPr bwMode="auto">
          <a:xfrm>
            <a:off x="7467600" y="0"/>
            <a:ext cx="1676400" cy="1627490"/>
          </a:xfrm>
          <a:prstGeom prst="rect">
            <a:avLst/>
          </a:prstGeom>
          <a:noFill/>
        </p:spPr>
      </p:pic>
    </p:spTree>
    <p:extLst>
      <p:ext uri="{BB962C8B-B14F-4D97-AF65-F5344CB8AC3E}">
        <p14:creationId xmlns:p14="http://schemas.microsoft.com/office/powerpoint/2010/main" xmlns="" val="2262073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8229600" cy="1143000"/>
          </a:xfrm>
        </p:spPr>
        <p:txBody>
          <a:bodyPr/>
          <a:lstStyle/>
          <a:p>
            <a:r>
              <a:rPr lang="en-US" b="1" dirty="0" smtClean="0"/>
              <a:t>LHC Evaluation Snapshot</a:t>
            </a:r>
            <a:endParaRPr lang="en-AU" b="1" dirty="0"/>
          </a:p>
        </p:txBody>
      </p:sp>
      <p:pic>
        <p:nvPicPr>
          <p:cNvPr id="4" name="Picture 2" descr="K:\Research\New brand\Icon_RGB_POS.jpg"/>
          <p:cNvPicPr>
            <a:picLocks noChangeAspect="1" noChangeArrowheads="1"/>
          </p:cNvPicPr>
          <p:nvPr/>
        </p:nvPicPr>
        <p:blipFill>
          <a:blip r:embed="rId2" cstate="print"/>
          <a:srcRect/>
          <a:stretch>
            <a:fillRect/>
          </a:stretch>
        </p:blipFill>
        <p:spPr bwMode="auto">
          <a:xfrm>
            <a:off x="7467600" y="0"/>
            <a:ext cx="1676400" cy="1627490"/>
          </a:xfrm>
          <a:prstGeom prst="rect">
            <a:avLst/>
          </a:prstGeom>
          <a:noFill/>
        </p:spPr>
      </p:pic>
      <p:pic>
        <p:nvPicPr>
          <p:cNvPr id="5" name="Picture 2" descr="C:\Users\Projects\Desktop\NACLC Postcard.JPG"/>
          <p:cNvPicPr>
            <a:picLocks noGrp="1" noChangeAspect="1" noChangeArrowheads="1"/>
          </p:cNvPicPr>
          <p:nvPr>
            <p:ph idx="1"/>
          </p:nvPr>
        </p:nvPicPr>
        <p:blipFill>
          <a:blip r:embed="rId3" cstate="print"/>
          <a:srcRect/>
          <a:stretch>
            <a:fillRect/>
          </a:stretch>
        </p:blipFill>
        <p:spPr bwMode="auto">
          <a:xfrm>
            <a:off x="2209800" y="2819400"/>
            <a:ext cx="4505325" cy="320432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Evaluation </a:t>
            </a:r>
            <a:r>
              <a:rPr lang="en-US" sz="3200" dirty="0"/>
              <a:t>Findings </a:t>
            </a:r>
            <a:r>
              <a:rPr lang="en-US" sz="3200" dirty="0" smtClean="0"/>
              <a:t>(</a:t>
            </a:r>
            <a:r>
              <a:rPr lang="en-US" sz="3200" dirty="0"/>
              <a:t>phase one) 2015 </a:t>
            </a:r>
          </a:p>
        </p:txBody>
      </p:sp>
      <p:sp>
        <p:nvSpPr>
          <p:cNvPr id="3" name="Content Placeholder 2"/>
          <p:cNvSpPr>
            <a:spLocks noGrp="1"/>
          </p:cNvSpPr>
          <p:nvPr>
            <p:ph idx="1"/>
          </p:nvPr>
        </p:nvSpPr>
        <p:spPr>
          <a:xfrm>
            <a:off x="457200" y="1828800"/>
            <a:ext cx="8229600" cy="4525963"/>
          </a:xfrm>
        </p:spPr>
        <p:txBody>
          <a:bodyPr>
            <a:normAutofit/>
          </a:bodyPr>
          <a:lstStyle/>
          <a:p>
            <a:pPr>
              <a:buNone/>
            </a:pPr>
            <a:r>
              <a:rPr lang="en-US" sz="2000" b="1" dirty="0"/>
              <a:t>Does the LHC help in QPILCH settings?</a:t>
            </a:r>
          </a:p>
          <a:p>
            <a:r>
              <a:rPr lang="en-US" sz="2000" dirty="0"/>
              <a:t>Good concept, good document and good questions</a:t>
            </a:r>
          </a:p>
          <a:p>
            <a:r>
              <a:rPr lang="en-US" sz="2000" dirty="0"/>
              <a:t>Works best if actually complete form (</a:t>
            </a:r>
            <a:r>
              <a:rPr lang="en-US" sz="2000" b="1" i="1" dirty="0"/>
              <a:t>3.5 vs. 1.5 legal </a:t>
            </a:r>
            <a:r>
              <a:rPr lang="en-US" sz="2000" b="1" i="1" dirty="0" smtClean="0"/>
              <a:t>issues</a:t>
            </a:r>
            <a:br>
              <a:rPr lang="en-US" sz="2000" b="1" i="1" dirty="0" smtClean="0"/>
            </a:br>
            <a:r>
              <a:rPr lang="en-US" sz="2000" b="1" i="1" dirty="0" smtClean="0"/>
              <a:t> </a:t>
            </a:r>
            <a:r>
              <a:rPr lang="en-US" sz="2000" b="1" i="1" dirty="0"/>
              <a:t>per client)</a:t>
            </a:r>
          </a:p>
          <a:p>
            <a:r>
              <a:rPr lang="en-US" sz="2000" dirty="0"/>
              <a:t>Appears to influence  community workers to engage with legal </a:t>
            </a:r>
            <a:r>
              <a:rPr lang="en-US" sz="2000" dirty="0" smtClean="0"/>
              <a:t/>
            </a:r>
            <a:br>
              <a:rPr lang="en-US" sz="2000" dirty="0" smtClean="0"/>
            </a:br>
            <a:r>
              <a:rPr lang="en-US" sz="2000" dirty="0" smtClean="0"/>
              <a:t>service </a:t>
            </a:r>
            <a:r>
              <a:rPr lang="en-US" sz="2000" dirty="0"/>
              <a:t>and </a:t>
            </a:r>
            <a:r>
              <a:rPr lang="en-US" sz="2000" dirty="0" err="1"/>
              <a:t>prioritise</a:t>
            </a:r>
            <a:r>
              <a:rPr lang="en-US" sz="2000" dirty="0"/>
              <a:t> support for client which influences </a:t>
            </a:r>
            <a:r>
              <a:rPr lang="en-US" sz="2000" dirty="0" err="1"/>
              <a:t>favourable</a:t>
            </a:r>
            <a:r>
              <a:rPr lang="en-US" sz="2000" dirty="0"/>
              <a:t> outcomes for clients</a:t>
            </a:r>
          </a:p>
          <a:p>
            <a:r>
              <a:rPr lang="en-US" sz="2000" b="1" dirty="0"/>
              <a:t>BUT</a:t>
            </a:r>
            <a:r>
              <a:rPr lang="en-US" sz="2000" dirty="0"/>
              <a:t>  – busy lawyers and busy community workers rarely use form (could be result of entrenched LHC “approach”)</a:t>
            </a:r>
            <a:endParaRPr lang="en-AU" sz="2000" dirty="0"/>
          </a:p>
        </p:txBody>
      </p:sp>
      <p:pic>
        <p:nvPicPr>
          <p:cNvPr id="4" name="Picture 3" descr="lawyer.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38010" y="5080000"/>
            <a:ext cx="1748790" cy="1905000"/>
          </a:xfrm>
          <a:prstGeom prst="rect">
            <a:avLst/>
          </a:prstGeom>
        </p:spPr>
      </p:pic>
      <p:pic>
        <p:nvPicPr>
          <p:cNvPr id="6" name="Picture 2" descr="K:\Research\New brand\Icon_RGB_POS.jpg"/>
          <p:cNvPicPr>
            <a:picLocks noChangeAspect="1" noChangeArrowheads="1"/>
          </p:cNvPicPr>
          <p:nvPr/>
        </p:nvPicPr>
        <p:blipFill>
          <a:blip r:embed="rId3" cstate="print"/>
          <a:srcRect/>
          <a:stretch>
            <a:fillRect/>
          </a:stretch>
        </p:blipFill>
        <p:spPr bwMode="auto">
          <a:xfrm>
            <a:off x="7467600" y="0"/>
            <a:ext cx="1676400" cy="1627490"/>
          </a:xfrm>
          <a:prstGeom prst="rect">
            <a:avLst/>
          </a:prstGeom>
          <a:noFill/>
        </p:spPr>
      </p:pic>
    </p:spTree>
    <p:extLst>
      <p:ext uri="{BB962C8B-B14F-4D97-AF65-F5344CB8AC3E}">
        <p14:creationId xmlns:p14="http://schemas.microsoft.com/office/powerpoint/2010/main" xmlns="" val="848732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Research\New brand\Icon_RGB_POS.jpg"/>
          <p:cNvPicPr>
            <a:picLocks noChangeAspect="1" noChangeArrowheads="1"/>
          </p:cNvPicPr>
          <p:nvPr/>
        </p:nvPicPr>
        <p:blipFill>
          <a:blip r:embed="rId2" cstate="print"/>
          <a:srcRect/>
          <a:stretch>
            <a:fillRect/>
          </a:stretch>
        </p:blipFill>
        <p:spPr bwMode="auto">
          <a:xfrm>
            <a:off x="7467600" y="0"/>
            <a:ext cx="1676400" cy="1627490"/>
          </a:xfrm>
          <a:prstGeom prst="rect">
            <a:avLst/>
          </a:prstGeom>
          <a:noFill/>
        </p:spPr>
      </p:pic>
      <p:sp>
        <p:nvSpPr>
          <p:cNvPr id="2" name="Title 1"/>
          <p:cNvSpPr>
            <a:spLocks noGrp="1"/>
          </p:cNvSpPr>
          <p:nvPr>
            <p:ph type="title"/>
          </p:nvPr>
        </p:nvSpPr>
        <p:spPr/>
        <p:txBody>
          <a:bodyPr/>
          <a:lstStyle/>
          <a:p>
            <a:pPr algn="l"/>
            <a:r>
              <a:rPr lang="en-US" dirty="0" smtClean="0"/>
              <a:t>Trial sites &amp; stats</a:t>
            </a:r>
            <a:endParaRPr lang="en-AU" dirty="0"/>
          </a:p>
        </p:txBody>
      </p:sp>
      <p:sp>
        <p:nvSpPr>
          <p:cNvPr id="3" name="Content Placeholder 2"/>
          <p:cNvSpPr>
            <a:spLocks noGrp="1"/>
          </p:cNvSpPr>
          <p:nvPr>
            <p:ph idx="1"/>
          </p:nvPr>
        </p:nvSpPr>
        <p:spPr>
          <a:xfrm>
            <a:off x="228600" y="1219200"/>
            <a:ext cx="8534400" cy="3810000"/>
          </a:xfrm>
        </p:spPr>
        <p:txBody>
          <a:bodyPr>
            <a:normAutofit fontScale="55000" lnSpcReduction="20000"/>
          </a:bodyPr>
          <a:lstStyle/>
          <a:p>
            <a:pPr>
              <a:buNone/>
            </a:pPr>
            <a:endParaRPr lang="en-US" sz="2900" b="1" dirty="0" smtClean="0"/>
          </a:p>
          <a:p>
            <a:pPr lvl="0"/>
            <a:r>
              <a:rPr lang="en-US" sz="2900" b="1" dirty="0" smtClean="0">
                <a:cs typeface="Arial" pitchFamily="34" charset="0"/>
              </a:rPr>
              <a:t>Sunshine Coast:</a:t>
            </a:r>
            <a:r>
              <a:rPr lang="en-US" sz="2900" dirty="0" smtClean="0">
                <a:cs typeface="Arial" pitchFamily="34" charset="0"/>
              </a:rPr>
              <a:t> </a:t>
            </a:r>
            <a:r>
              <a:rPr lang="en-US" sz="2900" dirty="0" err="1" smtClean="0">
                <a:cs typeface="Arial" pitchFamily="34" charset="0"/>
              </a:rPr>
              <a:t>SunnyKids</a:t>
            </a:r>
            <a:r>
              <a:rPr lang="en-US" sz="2900" dirty="0" smtClean="0">
                <a:cs typeface="Arial" pitchFamily="34" charset="0"/>
              </a:rPr>
              <a:t> </a:t>
            </a:r>
            <a:r>
              <a:rPr lang="en-US" sz="2900" dirty="0" err="1" smtClean="0">
                <a:cs typeface="Arial" pitchFamily="34" charset="0"/>
              </a:rPr>
              <a:t>Najidah</a:t>
            </a:r>
            <a:r>
              <a:rPr lang="en-US" sz="2900" dirty="0" smtClean="0">
                <a:cs typeface="Arial" pitchFamily="34" charset="0"/>
              </a:rPr>
              <a:t> and </a:t>
            </a:r>
            <a:r>
              <a:rPr lang="en-US" sz="2900" dirty="0" err="1" smtClean="0">
                <a:cs typeface="Arial" pitchFamily="34" charset="0"/>
              </a:rPr>
              <a:t>Cooroy</a:t>
            </a:r>
            <a:r>
              <a:rPr lang="en-US" sz="2900" dirty="0" smtClean="0">
                <a:cs typeface="Arial" pitchFamily="34" charset="0"/>
              </a:rPr>
              <a:t> Family Support Centre, Suncoast Community Legal Service Inc. and Legal Aid Queensland </a:t>
            </a:r>
            <a:r>
              <a:rPr lang="en-US" sz="2900" dirty="0" err="1" smtClean="0">
                <a:cs typeface="Arial" pitchFamily="34" charset="0"/>
              </a:rPr>
              <a:t>Maroochydore</a:t>
            </a:r>
            <a:endParaRPr lang="en-AU" sz="2900" dirty="0" smtClean="0">
              <a:cs typeface="Arial" pitchFamily="34" charset="0"/>
            </a:endParaRPr>
          </a:p>
          <a:p>
            <a:pPr lvl="0"/>
            <a:r>
              <a:rPr lang="en-US" sz="2900" b="1" dirty="0" smtClean="0">
                <a:cs typeface="Arial" pitchFamily="34" charset="0"/>
              </a:rPr>
              <a:t>Toowoomba:</a:t>
            </a:r>
            <a:r>
              <a:rPr lang="en-US" sz="2900" dirty="0" smtClean="0">
                <a:cs typeface="Arial" pitchFamily="34" charset="0"/>
              </a:rPr>
              <a:t> Red Cross </a:t>
            </a:r>
            <a:r>
              <a:rPr lang="en-US" sz="2900" dirty="0" err="1" smtClean="0">
                <a:cs typeface="Arial" pitchFamily="34" charset="0"/>
              </a:rPr>
              <a:t>HomeStay</a:t>
            </a:r>
            <a:r>
              <a:rPr lang="en-US" sz="2900" dirty="0" smtClean="0">
                <a:cs typeface="Arial" pitchFamily="34" charset="0"/>
              </a:rPr>
              <a:t> program and The Advocacy and Support Centre (TASC)</a:t>
            </a:r>
            <a:endParaRPr lang="en-AU" sz="2900" dirty="0" smtClean="0">
              <a:cs typeface="Arial" pitchFamily="34" charset="0"/>
            </a:endParaRPr>
          </a:p>
          <a:p>
            <a:pPr lvl="0"/>
            <a:r>
              <a:rPr lang="en-US" sz="2900" b="1" dirty="0" smtClean="0">
                <a:cs typeface="Arial" pitchFamily="34" charset="0"/>
              </a:rPr>
              <a:t>Cairns:</a:t>
            </a:r>
            <a:r>
              <a:rPr lang="en-US" sz="2900" dirty="0" smtClean="0">
                <a:cs typeface="Arial" pitchFamily="34" charset="0"/>
              </a:rPr>
              <a:t> </a:t>
            </a:r>
            <a:r>
              <a:rPr lang="en-US" sz="2900" dirty="0" err="1" smtClean="0">
                <a:cs typeface="Arial" pitchFamily="34" charset="0"/>
              </a:rPr>
              <a:t>Wuchopperen</a:t>
            </a:r>
            <a:r>
              <a:rPr lang="en-US" sz="2900" dirty="0" smtClean="0">
                <a:cs typeface="Arial" pitchFamily="34" charset="0"/>
              </a:rPr>
              <a:t> Women’s Child and Maternal Health Services and Aboriginal and Torres Strait Islander Legal Service Queensland (ATSILS).</a:t>
            </a:r>
          </a:p>
          <a:p>
            <a:pPr lvl="0"/>
            <a:endParaRPr lang="en-AU" sz="2900" dirty="0" smtClean="0">
              <a:cs typeface="Arial" pitchFamily="34" charset="0"/>
            </a:endParaRPr>
          </a:p>
          <a:p>
            <a:pPr lvl="0">
              <a:buFont typeface="Wingdings" pitchFamily="2" charset="2"/>
              <a:buChar char="v"/>
            </a:pPr>
            <a:r>
              <a:rPr lang="en-US" sz="2900" dirty="0" smtClean="0">
                <a:cs typeface="Arial" pitchFamily="34" charset="0"/>
              </a:rPr>
              <a:t>82 clients had their legal needs diagnosed by a community worker, over 3 months</a:t>
            </a:r>
          </a:p>
          <a:p>
            <a:pPr lvl="0">
              <a:buFont typeface="Wingdings" pitchFamily="2" charset="2"/>
              <a:buChar char="v"/>
            </a:pPr>
            <a:r>
              <a:rPr lang="en-US" sz="2900" dirty="0" smtClean="0">
                <a:cs typeface="Arial" pitchFamily="34" charset="0"/>
              </a:rPr>
              <a:t>Clients had 3.05-3.61 legal issues each</a:t>
            </a:r>
            <a:endParaRPr lang="en-AU" sz="2900" dirty="0" smtClean="0">
              <a:cs typeface="Arial" pitchFamily="34" charset="0"/>
            </a:endParaRPr>
          </a:p>
          <a:p>
            <a:pPr lvl="0">
              <a:buFont typeface="Wingdings" pitchFamily="2" charset="2"/>
              <a:buChar char="v"/>
            </a:pPr>
            <a:r>
              <a:rPr lang="en-US" sz="2900" dirty="0" smtClean="0">
                <a:cs typeface="Arial" pitchFamily="34" charset="0"/>
              </a:rPr>
              <a:t>34 clients were referred to the participating/paired legal service (other legal issues were handled in-house or referred to advocacy services, e.g. financial counselors)</a:t>
            </a:r>
          </a:p>
          <a:p>
            <a:pPr lvl="0">
              <a:buFont typeface="Wingdings" pitchFamily="2" charset="2"/>
              <a:buChar char="v"/>
            </a:pPr>
            <a:r>
              <a:rPr lang="en-US" sz="2900" dirty="0" smtClean="0">
                <a:cs typeface="Arial" pitchFamily="34" charset="0"/>
              </a:rPr>
              <a:t>14 clients attended an appointment with a lawyer.</a:t>
            </a:r>
            <a:endParaRPr lang="en-AU" sz="2900" dirty="0" smtClean="0">
              <a:cs typeface="Arial" pitchFamily="34" charset="0"/>
            </a:endParaRPr>
          </a:p>
          <a:p>
            <a:pPr lvl="0">
              <a:buFont typeface="Wingdings" pitchFamily="2" charset="2"/>
              <a:buChar char="v"/>
            </a:pPr>
            <a:r>
              <a:rPr lang="en-US" sz="2900" dirty="0" smtClean="0">
                <a:cs typeface="Arial" pitchFamily="34" charset="0"/>
              </a:rPr>
              <a:t>4 clients had a community worker attend with them</a:t>
            </a:r>
            <a:endParaRPr lang="en-AU" sz="2900" dirty="0" smtClean="0">
              <a:cs typeface="Arial" pitchFamily="34" charset="0"/>
            </a:endParaRPr>
          </a:p>
          <a:p>
            <a:pPr lvl="0">
              <a:buFont typeface="Wingdings" pitchFamily="2" charset="2"/>
              <a:buChar char="v"/>
            </a:pPr>
            <a:r>
              <a:rPr lang="en-US" sz="2900" dirty="0" smtClean="0">
                <a:cs typeface="Arial" pitchFamily="34" charset="0"/>
              </a:rPr>
              <a:t>Clients had a range of legal issues identified, with high levels of debts, fines, housing and </a:t>
            </a:r>
            <a:r>
              <a:rPr lang="en-US" sz="2900" dirty="0" err="1" smtClean="0">
                <a:cs typeface="Arial" pitchFamily="34" charset="0"/>
              </a:rPr>
              <a:t>familly</a:t>
            </a:r>
            <a:r>
              <a:rPr lang="en-US" sz="2900" dirty="0" smtClean="0">
                <a:cs typeface="Arial" pitchFamily="34" charset="0"/>
              </a:rPr>
              <a:t> issues faced by vulnerable clients:</a:t>
            </a:r>
            <a:r>
              <a:rPr lang="en-US" sz="2900" dirty="0" smtClean="0"/>
              <a:t/>
            </a:r>
            <a:br>
              <a:rPr lang="en-US" sz="2900" dirty="0" smtClean="0"/>
            </a:br>
            <a:endParaRPr lang="en-AU" sz="2900" dirty="0" smtClean="0"/>
          </a:p>
          <a:p>
            <a:endParaRPr lang="en-AU" dirty="0"/>
          </a:p>
        </p:txBody>
      </p:sp>
      <p:graphicFrame>
        <p:nvGraphicFramePr>
          <p:cNvPr id="5" name="Table 4"/>
          <p:cNvGraphicFramePr>
            <a:graphicFrameLocks noGrp="1"/>
          </p:cNvGraphicFramePr>
          <p:nvPr/>
        </p:nvGraphicFramePr>
        <p:xfrm>
          <a:off x="914394" y="4648200"/>
          <a:ext cx="6858005" cy="2057400"/>
        </p:xfrm>
        <a:graphic>
          <a:graphicData uri="http://schemas.openxmlformats.org/drawingml/2006/table">
            <a:tbl>
              <a:tblPr/>
              <a:tblGrid>
                <a:gridCol w="1753498"/>
                <a:gridCol w="729116"/>
                <a:gridCol w="729116"/>
                <a:gridCol w="729116"/>
                <a:gridCol w="729116"/>
                <a:gridCol w="729116"/>
                <a:gridCol w="729116"/>
                <a:gridCol w="729811"/>
              </a:tblGrid>
              <a:tr h="813836">
                <a:tc>
                  <a:txBody>
                    <a:bodyPr/>
                    <a:lstStyle/>
                    <a:p>
                      <a:pPr>
                        <a:spcBef>
                          <a:spcPts val="400"/>
                        </a:spcBef>
                        <a:spcAft>
                          <a:spcPts val="400"/>
                        </a:spcAft>
                      </a:pPr>
                      <a:endParaRPr lang="en-AU" sz="1000">
                        <a:solidFill>
                          <a:srgbClr val="292934"/>
                        </a:solidFill>
                        <a:latin typeface="Arial"/>
                        <a:ea typeface="Times New Roman"/>
                        <a:cs typeface="Times New Roman"/>
                      </a:endParaRPr>
                    </a:p>
                  </a:txBody>
                  <a:tcPr marL="66853" marR="66853" marT="0" marB="0" anchor="b">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B2A87D"/>
                    </a:solidFill>
                  </a:tcPr>
                </a:tc>
                <a:tc>
                  <a:txBody>
                    <a:bodyPr/>
                    <a:lstStyle/>
                    <a:p>
                      <a:pPr algn="ctr">
                        <a:spcBef>
                          <a:spcPts val="400"/>
                        </a:spcBef>
                        <a:spcAft>
                          <a:spcPts val="400"/>
                        </a:spcAft>
                      </a:pPr>
                      <a:r>
                        <a:rPr lang="en-AU" sz="800" b="1">
                          <a:solidFill>
                            <a:srgbClr val="FFFFFF"/>
                          </a:solidFill>
                          <a:latin typeface="Arial"/>
                          <a:ea typeface="Times New Roman"/>
                          <a:cs typeface="Times New Roman"/>
                        </a:rPr>
                        <a:t>DEBT</a:t>
                      </a:r>
                      <a:endParaRPr lang="en-AU" sz="1000">
                        <a:solidFill>
                          <a:srgbClr val="292934"/>
                        </a:solidFill>
                        <a:latin typeface="Arial"/>
                        <a:ea typeface="Times New Roman"/>
                        <a:cs typeface="Times New Roman"/>
                      </a:endParaRPr>
                    </a:p>
                  </a:txBody>
                  <a:tcPr marL="66853" marR="66853" marT="0" marB="0" anchor="b">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B2A87D"/>
                    </a:solidFill>
                  </a:tcPr>
                </a:tc>
                <a:tc>
                  <a:txBody>
                    <a:bodyPr/>
                    <a:lstStyle/>
                    <a:p>
                      <a:pPr algn="ctr">
                        <a:spcBef>
                          <a:spcPts val="400"/>
                        </a:spcBef>
                        <a:spcAft>
                          <a:spcPts val="400"/>
                        </a:spcAft>
                      </a:pPr>
                      <a:r>
                        <a:rPr lang="en-AU" sz="800" b="1">
                          <a:solidFill>
                            <a:srgbClr val="FFFFFF"/>
                          </a:solidFill>
                          <a:latin typeface="Arial"/>
                          <a:ea typeface="Times New Roman"/>
                          <a:cs typeface="Times New Roman"/>
                        </a:rPr>
                        <a:t>FINES (SPER)</a:t>
                      </a:r>
                      <a:endParaRPr lang="en-AU" sz="1000">
                        <a:solidFill>
                          <a:srgbClr val="292934"/>
                        </a:solidFill>
                        <a:latin typeface="Arial"/>
                        <a:ea typeface="Times New Roman"/>
                        <a:cs typeface="Times New Roman"/>
                      </a:endParaRPr>
                    </a:p>
                  </a:txBody>
                  <a:tcPr marL="66853" marR="66853" marT="0" marB="0" anchor="b">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B2A87D"/>
                    </a:solidFill>
                  </a:tcPr>
                </a:tc>
                <a:tc>
                  <a:txBody>
                    <a:bodyPr/>
                    <a:lstStyle/>
                    <a:p>
                      <a:pPr algn="ctr">
                        <a:spcBef>
                          <a:spcPts val="400"/>
                        </a:spcBef>
                        <a:spcAft>
                          <a:spcPts val="400"/>
                        </a:spcAft>
                      </a:pPr>
                      <a:r>
                        <a:rPr lang="en-AU" sz="800" b="1">
                          <a:solidFill>
                            <a:srgbClr val="FFFFFF"/>
                          </a:solidFill>
                          <a:latin typeface="Arial"/>
                          <a:ea typeface="Times New Roman"/>
                          <a:cs typeface="Times New Roman"/>
                        </a:rPr>
                        <a:t>HOUSING</a:t>
                      </a:r>
                      <a:endParaRPr lang="en-AU" sz="1000">
                        <a:solidFill>
                          <a:srgbClr val="292934"/>
                        </a:solidFill>
                        <a:latin typeface="Arial"/>
                        <a:ea typeface="Times New Roman"/>
                        <a:cs typeface="Times New Roman"/>
                      </a:endParaRPr>
                    </a:p>
                  </a:txBody>
                  <a:tcPr marL="66853" marR="66853" marT="0" marB="0" anchor="b">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B2A87D"/>
                    </a:solidFill>
                  </a:tcPr>
                </a:tc>
                <a:tc>
                  <a:txBody>
                    <a:bodyPr/>
                    <a:lstStyle/>
                    <a:p>
                      <a:pPr algn="ctr">
                        <a:spcBef>
                          <a:spcPts val="400"/>
                        </a:spcBef>
                        <a:spcAft>
                          <a:spcPts val="400"/>
                        </a:spcAft>
                      </a:pPr>
                      <a:r>
                        <a:rPr lang="en-AU" sz="800" b="1">
                          <a:solidFill>
                            <a:srgbClr val="FFFFFF"/>
                          </a:solidFill>
                          <a:latin typeface="Arial"/>
                          <a:ea typeface="Times New Roman"/>
                          <a:cs typeface="Times New Roman"/>
                        </a:rPr>
                        <a:t>CRIME</a:t>
                      </a:r>
                      <a:endParaRPr lang="en-AU" sz="1000">
                        <a:solidFill>
                          <a:srgbClr val="292934"/>
                        </a:solidFill>
                        <a:latin typeface="Arial"/>
                        <a:ea typeface="Times New Roman"/>
                        <a:cs typeface="Times New Roman"/>
                      </a:endParaRPr>
                    </a:p>
                  </a:txBody>
                  <a:tcPr marL="66853" marR="66853" marT="0" marB="0" anchor="b">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B2A87D"/>
                    </a:solidFill>
                  </a:tcPr>
                </a:tc>
                <a:tc>
                  <a:txBody>
                    <a:bodyPr/>
                    <a:lstStyle/>
                    <a:p>
                      <a:pPr algn="ctr">
                        <a:spcBef>
                          <a:spcPts val="400"/>
                        </a:spcBef>
                        <a:spcAft>
                          <a:spcPts val="400"/>
                        </a:spcAft>
                      </a:pPr>
                      <a:r>
                        <a:rPr lang="en-AU" sz="800" b="1">
                          <a:solidFill>
                            <a:srgbClr val="FFFFFF"/>
                          </a:solidFill>
                          <a:latin typeface="Arial"/>
                          <a:ea typeface="Times New Roman"/>
                          <a:cs typeface="Times New Roman"/>
                        </a:rPr>
                        <a:t>GUARDIANSHIP/CENTRELINK/DECISION MAKING</a:t>
                      </a:r>
                      <a:endParaRPr lang="en-AU" sz="1000">
                        <a:solidFill>
                          <a:srgbClr val="292934"/>
                        </a:solidFill>
                        <a:latin typeface="Arial"/>
                        <a:ea typeface="Times New Roman"/>
                        <a:cs typeface="Times New Roman"/>
                      </a:endParaRPr>
                    </a:p>
                  </a:txBody>
                  <a:tcPr marL="66853" marR="66853" marT="0" marB="0" anchor="b">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B2A87D"/>
                    </a:solidFill>
                  </a:tcPr>
                </a:tc>
                <a:tc>
                  <a:txBody>
                    <a:bodyPr/>
                    <a:lstStyle/>
                    <a:p>
                      <a:pPr algn="ctr">
                        <a:spcBef>
                          <a:spcPts val="400"/>
                        </a:spcBef>
                        <a:spcAft>
                          <a:spcPts val="400"/>
                        </a:spcAft>
                      </a:pPr>
                      <a:r>
                        <a:rPr lang="en-AU" sz="800" b="1">
                          <a:solidFill>
                            <a:srgbClr val="FFFFFF"/>
                          </a:solidFill>
                          <a:latin typeface="Arial"/>
                          <a:ea typeface="Times New Roman"/>
                          <a:cs typeface="Times New Roman"/>
                        </a:rPr>
                        <a:t>CHILD AND FAMILY/RELATIONSHIPS</a:t>
                      </a:r>
                      <a:endParaRPr lang="en-AU" sz="1000">
                        <a:solidFill>
                          <a:srgbClr val="292934"/>
                        </a:solidFill>
                        <a:latin typeface="Arial"/>
                        <a:ea typeface="Times New Roman"/>
                        <a:cs typeface="Times New Roman"/>
                      </a:endParaRPr>
                    </a:p>
                  </a:txBody>
                  <a:tcPr marL="66853" marR="66853" marT="0" marB="0" anchor="b">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B2A87D"/>
                    </a:solidFill>
                  </a:tcPr>
                </a:tc>
                <a:tc>
                  <a:txBody>
                    <a:bodyPr/>
                    <a:lstStyle/>
                    <a:p>
                      <a:pPr algn="ctr">
                        <a:spcBef>
                          <a:spcPts val="400"/>
                        </a:spcBef>
                        <a:spcAft>
                          <a:spcPts val="400"/>
                        </a:spcAft>
                      </a:pPr>
                      <a:r>
                        <a:rPr lang="en-AU" sz="800" b="1">
                          <a:solidFill>
                            <a:srgbClr val="FFFFFF"/>
                          </a:solidFill>
                          <a:latin typeface="Arial"/>
                          <a:ea typeface="Times New Roman"/>
                          <a:cs typeface="Times New Roman"/>
                        </a:rPr>
                        <a:t>OTHER ISSUES</a:t>
                      </a:r>
                      <a:endParaRPr lang="en-AU" sz="1000">
                        <a:solidFill>
                          <a:srgbClr val="292934"/>
                        </a:solidFill>
                        <a:latin typeface="Arial"/>
                        <a:ea typeface="Times New Roman"/>
                        <a:cs typeface="Times New Roman"/>
                      </a:endParaRPr>
                    </a:p>
                  </a:txBody>
                  <a:tcPr marL="66853" marR="66853" marT="0" marB="0" anchor="b">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B2A87D"/>
                    </a:solidFill>
                  </a:tcPr>
                </a:tc>
              </a:tr>
              <a:tr h="406918">
                <a:tc>
                  <a:txBody>
                    <a:bodyPr/>
                    <a:lstStyle/>
                    <a:p>
                      <a:pPr>
                        <a:spcBef>
                          <a:spcPts val="400"/>
                        </a:spcBef>
                        <a:spcAft>
                          <a:spcPts val="400"/>
                        </a:spcAft>
                      </a:pPr>
                      <a:r>
                        <a:rPr lang="en-AU" sz="1000">
                          <a:solidFill>
                            <a:srgbClr val="292934"/>
                          </a:solidFill>
                          <a:latin typeface="Arial"/>
                          <a:ea typeface="Times New Roman"/>
                          <a:cs typeface="Times New Roman"/>
                        </a:rPr>
                        <a:t>SunnyKids. </a:t>
                      </a:r>
                      <a:br>
                        <a:rPr lang="en-AU" sz="1000">
                          <a:solidFill>
                            <a:srgbClr val="292934"/>
                          </a:solidFill>
                          <a:latin typeface="Arial"/>
                          <a:ea typeface="Times New Roman"/>
                          <a:cs typeface="Times New Roman"/>
                        </a:rPr>
                      </a:br>
                      <a:r>
                        <a:rPr lang="en-AU" sz="1000">
                          <a:solidFill>
                            <a:srgbClr val="292934"/>
                          </a:solidFill>
                          <a:latin typeface="Arial"/>
                          <a:ea typeface="Times New Roman"/>
                          <a:cs typeface="Times New Roman"/>
                        </a:rPr>
                        <a:t>Number of clients N=18 </a:t>
                      </a:r>
                    </a:p>
                  </a:txBody>
                  <a:tcPr marL="66853" marR="66853" marT="0" marB="0">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F7F6F1"/>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9</a:t>
                      </a:r>
                      <a:br>
                        <a:rPr lang="en-AU" sz="1000">
                          <a:solidFill>
                            <a:srgbClr val="292934"/>
                          </a:solidFill>
                          <a:latin typeface="Arial"/>
                          <a:ea typeface="Times New Roman"/>
                          <a:cs typeface="Times New Roman"/>
                        </a:rPr>
                      </a:br>
                      <a:r>
                        <a:rPr lang="en-AU" sz="1000">
                          <a:solidFill>
                            <a:srgbClr val="292934"/>
                          </a:solidFill>
                          <a:latin typeface="Arial"/>
                          <a:ea typeface="Times New Roman"/>
                          <a:cs typeface="Times New Roman"/>
                        </a:rPr>
                        <a:t>(50%)</a:t>
                      </a:r>
                    </a:p>
                  </a:txBody>
                  <a:tcPr marL="66853" marR="66853" marT="0" marB="0">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F7F6F1"/>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3</a:t>
                      </a:r>
                      <a:br>
                        <a:rPr lang="en-AU" sz="1000">
                          <a:solidFill>
                            <a:srgbClr val="292934"/>
                          </a:solidFill>
                          <a:latin typeface="Arial"/>
                          <a:ea typeface="Times New Roman"/>
                          <a:cs typeface="Times New Roman"/>
                        </a:rPr>
                      </a:br>
                      <a:r>
                        <a:rPr lang="en-AU" sz="1000">
                          <a:solidFill>
                            <a:srgbClr val="292934"/>
                          </a:solidFill>
                          <a:latin typeface="Arial"/>
                          <a:ea typeface="Times New Roman"/>
                          <a:cs typeface="Times New Roman"/>
                        </a:rPr>
                        <a:t>(17%)</a:t>
                      </a:r>
                    </a:p>
                  </a:txBody>
                  <a:tcPr marL="66853" marR="66853" marT="0" marB="0">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F7F6F1"/>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11 </a:t>
                      </a:r>
                      <a:br>
                        <a:rPr lang="en-AU" sz="1000">
                          <a:solidFill>
                            <a:srgbClr val="292934"/>
                          </a:solidFill>
                          <a:latin typeface="Arial"/>
                          <a:ea typeface="Times New Roman"/>
                          <a:cs typeface="Times New Roman"/>
                        </a:rPr>
                      </a:br>
                      <a:r>
                        <a:rPr lang="en-AU" sz="1000">
                          <a:solidFill>
                            <a:srgbClr val="292934"/>
                          </a:solidFill>
                          <a:latin typeface="Arial"/>
                          <a:ea typeface="Times New Roman"/>
                          <a:cs typeface="Times New Roman"/>
                        </a:rPr>
                        <a:t>(61%)</a:t>
                      </a:r>
                    </a:p>
                  </a:txBody>
                  <a:tcPr marL="66853" marR="66853" marT="0" marB="0">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F7F6F1"/>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2 </a:t>
                      </a:r>
                      <a:br>
                        <a:rPr lang="en-AU" sz="1000">
                          <a:solidFill>
                            <a:srgbClr val="292934"/>
                          </a:solidFill>
                          <a:latin typeface="Arial"/>
                          <a:ea typeface="Times New Roman"/>
                          <a:cs typeface="Times New Roman"/>
                        </a:rPr>
                      </a:br>
                      <a:r>
                        <a:rPr lang="en-AU" sz="1000">
                          <a:solidFill>
                            <a:srgbClr val="292934"/>
                          </a:solidFill>
                          <a:latin typeface="Arial"/>
                          <a:ea typeface="Times New Roman"/>
                          <a:cs typeface="Times New Roman"/>
                        </a:rPr>
                        <a:t>(11%)</a:t>
                      </a:r>
                    </a:p>
                  </a:txBody>
                  <a:tcPr marL="66853" marR="66853" marT="0" marB="0">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F7F6F1"/>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2 </a:t>
                      </a:r>
                      <a:br>
                        <a:rPr lang="en-AU" sz="1000">
                          <a:solidFill>
                            <a:srgbClr val="292934"/>
                          </a:solidFill>
                          <a:latin typeface="Arial"/>
                          <a:ea typeface="Times New Roman"/>
                          <a:cs typeface="Times New Roman"/>
                        </a:rPr>
                      </a:br>
                      <a:r>
                        <a:rPr lang="en-AU" sz="1000">
                          <a:solidFill>
                            <a:srgbClr val="292934"/>
                          </a:solidFill>
                          <a:latin typeface="Arial"/>
                          <a:ea typeface="Times New Roman"/>
                          <a:cs typeface="Times New Roman"/>
                        </a:rPr>
                        <a:t>(11%)</a:t>
                      </a:r>
                    </a:p>
                  </a:txBody>
                  <a:tcPr marL="66853" marR="66853" marT="0" marB="0">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F7F6F1"/>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14 </a:t>
                      </a:r>
                      <a:br>
                        <a:rPr lang="en-AU" sz="1000">
                          <a:solidFill>
                            <a:srgbClr val="292934"/>
                          </a:solidFill>
                          <a:latin typeface="Arial"/>
                          <a:ea typeface="Times New Roman"/>
                          <a:cs typeface="Times New Roman"/>
                        </a:rPr>
                      </a:br>
                      <a:r>
                        <a:rPr lang="en-AU" sz="1000">
                          <a:solidFill>
                            <a:srgbClr val="292934"/>
                          </a:solidFill>
                          <a:latin typeface="Arial"/>
                          <a:ea typeface="Times New Roman"/>
                          <a:cs typeface="Times New Roman"/>
                        </a:rPr>
                        <a:t>(78%)</a:t>
                      </a:r>
                    </a:p>
                  </a:txBody>
                  <a:tcPr marL="66853" marR="66853" marT="0" marB="0">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F7F6F1"/>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2 </a:t>
                      </a:r>
                      <a:br>
                        <a:rPr lang="en-AU" sz="1000">
                          <a:solidFill>
                            <a:srgbClr val="292934"/>
                          </a:solidFill>
                          <a:latin typeface="Arial"/>
                          <a:ea typeface="Times New Roman"/>
                          <a:cs typeface="Times New Roman"/>
                        </a:rPr>
                      </a:br>
                      <a:r>
                        <a:rPr lang="en-AU" sz="1000">
                          <a:solidFill>
                            <a:srgbClr val="292934"/>
                          </a:solidFill>
                          <a:latin typeface="Arial"/>
                          <a:ea typeface="Times New Roman"/>
                          <a:cs typeface="Times New Roman"/>
                        </a:rPr>
                        <a:t>(11%)</a:t>
                      </a:r>
                    </a:p>
                  </a:txBody>
                  <a:tcPr marL="66853" marR="66853" marT="0" marB="0">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F7F6F1"/>
                    </a:solidFill>
                  </a:tcPr>
                </a:tc>
              </a:tr>
              <a:tr h="429728">
                <a:tc>
                  <a:txBody>
                    <a:bodyPr/>
                    <a:lstStyle/>
                    <a:p>
                      <a:pPr>
                        <a:spcBef>
                          <a:spcPts val="400"/>
                        </a:spcBef>
                        <a:spcAft>
                          <a:spcPts val="400"/>
                        </a:spcAft>
                      </a:pPr>
                      <a:r>
                        <a:rPr lang="en-AU" sz="1000">
                          <a:solidFill>
                            <a:srgbClr val="292934"/>
                          </a:solidFill>
                          <a:latin typeface="Arial"/>
                          <a:ea typeface="Times New Roman"/>
                          <a:cs typeface="Times New Roman"/>
                        </a:rPr>
                        <a:t>Red Cross. </a:t>
                      </a:r>
                      <a:br>
                        <a:rPr lang="en-AU" sz="1000">
                          <a:solidFill>
                            <a:srgbClr val="292934"/>
                          </a:solidFill>
                          <a:latin typeface="Arial"/>
                          <a:ea typeface="Times New Roman"/>
                          <a:cs typeface="Times New Roman"/>
                        </a:rPr>
                      </a:br>
                      <a:r>
                        <a:rPr lang="en-AU" sz="1000">
                          <a:solidFill>
                            <a:srgbClr val="292934"/>
                          </a:solidFill>
                          <a:latin typeface="Arial"/>
                          <a:ea typeface="Times New Roman"/>
                          <a:cs typeface="Times New Roman"/>
                        </a:rPr>
                        <a:t>Number of clients N=162</a:t>
                      </a:r>
                    </a:p>
                  </a:txBody>
                  <a:tcPr marL="66853" marR="66853" marT="0" marB="0">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E7E4D7"/>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52</a:t>
                      </a:r>
                      <a:br>
                        <a:rPr lang="en-AU" sz="1000">
                          <a:solidFill>
                            <a:srgbClr val="292934"/>
                          </a:solidFill>
                          <a:latin typeface="Arial"/>
                          <a:ea typeface="Times New Roman"/>
                          <a:cs typeface="Times New Roman"/>
                        </a:rPr>
                      </a:br>
                      <a:r>
                        <a:rPr lang="en-AU" sz="1000">
                          <a:solidFill>
                            <a:srgbClr val="292934"/>
                          </a:solidFill>
                          <a:latin typeface="Arial"/>
                          <a:ea typeface="Times New Roman"/>
                          <a:cs typeface="Times New Roman"/>
                        </a:rPr>
                        <a:t>(84%)</a:t>
                      </a:r>
                    </a:p>
                  </a:txBody>
                  <a:tcPr marL="66853" marR="66853" marT="0" marB="0">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E7E4D7"/>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13 </a:t>
                      </a:r>
                      <a:br>
                        <a:rPr lang="en-AU" sz="1000">
                          <a:solidFill>
                            <a:srgbClr val="292934"/>
                          </a:solidFill>
                          <a:latin typeface="Arial"/>
                          <a:ea typeface="Times New Roman"/>
                          <a:cs typeface="Times New Roman"/>
                        </a:rPr>
                      </a:br>
                      <a:r>
                        <a:rPr lang="en-AU" sz="1000">
                          <a:solidFill>
                            <a:srgbClr val="292934"/>
                          </a:solidFill>
                          <a:latin typeface="Arial"/>
                          <a:ea typeface="Times New Roman"/>
                          <a:cs typeface="Times New Roman"/>
                        </a:rPr>
                        <a:t>(21%)</a:t>
                      </a:r>
                    </a:p>
                  </a:txBody>
                  <a:tcPr marL="66853" marR="66853" marT="0" marB="0">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E7E4D7"/>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13 </a:t>
                      </a:r>
                      <a:br>
                        <a:rPr lang="en-AU" sz="1000">
                          <a:solidFill>
                            <a:srgbClr val="292934"/>
                          </a:solidFill>
                          <a:latin typeface="Arial"/>
                          <a:ea typeface="Times New Roman"/>
                          <a:cs typeface="Times New Roman"/>
                        </a:rPr>
                      </a:br>
                      <a:r>
                        <a:rPr lang="en-AU" sz="1000">
                          <a:solidFill>
                            <a:srgbClr val="292934"/>
                          </a:solidFill>
                          <a:latin typeface="Arial"/>
                          <a:ea typeface="Times New Roman"/>
                          <a:cs typeface="Times New Roman"/>
                        </a:rPr>
                        <a:t>(21%)</a:t>
                      </a:r>
                    </a:p>
                  </a:txBody>
                  <a:tcPr marL="66853" marR="66853" marT="0" marB="0">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E7E4D7"/>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4 </a:t>
                      </a:r>
                      <a:br>
                        <a:rPr lang="en-AU" sz="1000">
                          <a:solidFill>
                            <a:srgbClr val="292934"/>
                          </a:solidFill>
                          <a:latin typeface="Arial"/>
                          <a:ea typeface="Times New Roman"/>
                          <a:cs typeface="Times New Roman"/>
                        </a:rPr>
                      </a:br>
                      <a:r>
                        <a:rPr lang="en-AU" sz="1000">
                          <a:solidFill>
                            <a:srgbClr val="292934"/>
                          </a:solidFill>
                          <a:latin typeface="Arial"/>
                          <a:ea typeface="Times New Roman"/>
                          <a:cs typeface="Times New Roman"/>
                        </a:rPr>
                        <a:t>(6.5%)</a:t>
                      </a:r>
                    </a:p>
                  </a:txBody>
                  <a:tcPr marL="66853" marR="66853" marT="0" marB="0">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E7E4D7"/>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1 </a:t>
                      </a:r>
                      <a:br>
                        <a:rPr lang="en-AU" sz="1000">
                          <a:solidFill>
                            <a:srgbClr val="292934"/>
                          </a:solidFill>
                          <a:latin typeface="Arial"/>
                          <a:ea typeface="Times New Roman"/>
                          <a:cs typeface="Times New Roman"/>
                        </a:rPr>
                      </a:br>
                      <a:r>
                        <a:rPr lang="en-AU" sz="1000">
                          <a:solidFill>
                            <a:srgbClr val="292934"/>
                          </a:solidFill>
                          <a:latin typeface="Arial"/>
                          <a:ea typeface="Times New Roman"/>
                          <a:cs typeface="Times New Roman"/>
                        </a:rPr>
                        <a:t>(2%)</a:t>
                      </a:r>
                    </a:p>
                  </a:txBody>
                  <a:tcPr marL="66853" marR="66853" marT="0" marB="0">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E7E4D7"/>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9 </a:t>
                      </a:r>
                      <a:br>
                        <a:rPr lang="en-AU" sz="1000">
                          <a:solidFill>
                            <a:srgbClr val="292934"/>
                          </a:solidFill>
                          <a:latin typeface="Arial"/>
                          <a:ea typeface="Times New Roman"/>
                          <a:cs typeface="Times New Roman"/>
                        </a:rPr>
                      </a:br>
                      <a:r>
                        <a:rPr lang="en-AU" sz="1000">
                          <a:solidFill>
                            <a:srgbClr val="292934"/>
                          </a:solidFill>
                          <a:latin typeface="Arial"/>
                          <a:ea typeface="Times New Roman"/>
                          <a:cs typeface="Times New Roman"/>
                        </a:rPr>
                        <a:t>(14.5%)</a:t>
                      </a:r>
                    </a:p>
                  </a:txBody>
                  <a:tcPr marL="66853" marR="66853" marT="0" marB="0">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E7E4D7"/>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3 </a:t>
                      </a:r>
                      <a:br>
                        <a:rPr lang="en-AU" sz="1000">
                          <a:solidFill>
                            <a:srgbClr val="292934"/>
                          </a:solidFill>
                          <a:latin typeface="Arial"/>
                          <a:ea typeface="Times New Roman"/>
                          <a:cs typeface="Times New Roman"/>
                        </a:rPr>
                      </a:br>
                      <a:r>
                        <a:rPr lang="en-AU" sz="1000">
                          <a:solidFill>
                            <a:srgbClr val="292934"/>
                          </a:solidFill>
                          <a:latin typeface="Arial"/>
                          <a:ea typeface="Times New Roman"/>
                          <a:cs typeface="Times New Roman"/>
                        </a:rPr>
                        <a:t>(5%)</a:t>
                      </a:r>
                    </a:p>
                  </a:txBody>
                  <a:tcPr marL="66853" marR="66853" marT="0" marB="0">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E7E4D7"/>
                    </a:solidFill>
                  </a:tcPr>
                </a:tc>
              </a:tr>
              <a:tr h="406918">
                <a:tc>
                  <a:txBody>
                    <a:bodyPr/>
                    <a:lstStyle/>
                    <a:p>
                      <a:pPr>
                        <a:spcBef>
                          <a:spcPts val="400"/>
                        </a:spcBef>
                        <a:spcAft>
                          <a:spcPts val="400"/>
                        </a:spcAft>
                      </a:pPr>
                      <a:r>
                        <a:rPr lang="en-US" sz="1000">
                          <a:solidFill>
                            <a:srgbClr val="292934"/>
                          </a:solidFill>
                          <a:latin typeface="Arial"/>
                          <a:ea typeface="Times New Roman"/>
                          <a:cs typeface="Times New Roman"/>
                        </a:rPr>
                        <a:t> </a:t>
                      </a:r>
                      <a:r>
                        <a:rPr lang="en-AU" sz="1000">
                          <a:solidFill>
                            <a:srgbClr val="292934"/>
                          </a:solidFill>
                          <a:latin typeface="Arial"/>
                          <a:ea typeface="Times New Roman"/>
                          <a:cs typeface="Times New Roman"/>
                        </a:rPr>
                        <a:t>Wuchopperen.</a:t>
                      </a:r>
                      <a:br>
                        <a:rPr lang="en-AU" sz="1000">
                          <a:solidFill>
                            <a:srgbClr val="292934"/>
                          </a:solidFill>
                          <a:latin typeface="Arial"/>
                          <a:ea typeface="Times New Roman"/>
                          <a:cs typeface="Times New Roman"/>
                        </a:rPr>
                      </a:br>
                      <a:r>
                        <a:rPr lang="en-AU" sz="1000">
                          <a:solidFill>
                            <a:srgbClr val="292934"/>
                          </a:solidFill>
                          <a:latin typeface="Arial"/>
                          <a:ea typeface="Times New Roman"/>
                          <a:cs typeface="Times New Roman"/>
                        </a:rPr>
                        <a:t>Number of clients N=2</a:t>
                      </a:r>
                    </a:p>
                  </a:txBody>
                  <a:tcPr marL="66853" marR="66853" marT="0" marB="0">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F7F6F1"/>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1</a:t>
                      </a:r>
                    </a:p>
                  </a:txBody>
                  <a:tcPr marL="66853" marR="66853" marT="0" marB="0" anchor="ctr">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F7F6F1"/>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0</a:t>
                      </a:r>
                    </a:p>
                  </a:txBody>
                  <a:tcPr marL="66853" marR="66853" marT="0" marB="0" anchor="ctr">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F7F6F1"/>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1</a:t>
                      </a:r>
                    </a:p>
                  </a:txBody>
                  <a:tcPr marL="66853" marR="66853" marT="0" marB="0" anchor="ctr">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F7F6F1"/>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0</a:t>
                      </a:r>
                    </a:p>
                  </a:txBody>
                  <a:tcPr marL="66853" marR="66853" marT="0" marB="0" anchor="ctr">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F7F6F1"/>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0</a:t>
                      </a:r>
                    </a:p>
                  </a:txBody>
                  <a:tcPr marL="66853" marR="66853" marT="0" marB="0" anchor="ctr">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F7F6F1"/>
                    </a:solidFill>
                  </a:tcPr>
                </a:tc>
                <a:tc>
                  <a:txBody>
                    <a:bodyPr/>
                    <a:lstStyle/>
                    <a:p>
                      <a:pPr algn="ctr">
                        <a:spcBef>
                          <a:spcPts val="400"/>
                        </a:spcBef>
                        <a:spcAft>
                          <a:spcPts val="400"/>
                        </a:spcAft>
                      </a:pPr>
                      <a:r>
                        <a:rPr lang="en-AU" sz="1000">
                          <a:solidFill>
                            <a:srgbClr val="292934"/>
                          </a:solidFill>
                          <a:latin typeface="Arial"/>
                          <a:ea typeface="Times New Roman"/>
                          <a:cs typeface="Times New Roman"/>
                        </a:rPr>
                        <a:t>0</a:t>
                      </a:r>
                    </a:p>
                  </a:txBody>
                  <a:tcPr marL="66853" marR="66853" marT="0" marB="0" anchor="ctr">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F7F6F1"/>
                    </a:solidFill>
                  </a:tcPr>
                </a:tc>
                <a:tc>
                  <a:txBody>
                    <a:bodyPr/>
                    <a:lstStyle/>
                    <a:p>
                      <a:pPr algn="ctr">
                        <a:spcBef>
                          <a:spcPts val="400"/>
                        </a:spcBef>
                        <a:spcAft>
                          <a:spcPts val="400"/>
                        </a:spcAft>
                      </a:pPr>
                      <a:r>
                        <a:rPr lang="en-AU" sz="1000" dirty="0">
                          <a:solidFill>
                            <a:srgbClr val="292934"/>
                          </a:solidFill>
                          <a:latin typeface="Arial"/>
                          <a:ea typeface="Times New Roman"/>
                          <a:cs typeface="Times New Roman"/>
                        </a:rPr>
                        <a:t>2</a:t>
                      </a:r>
                    </a:p>
                  </a:txBody>
                  <a:tcPr marL="66853" marR="66853" marT="0" marB="0" anchor="ctr">
                    <a:lnL w="12700" cap="flat" cmpd="sng" algn="ctr">
                      <a:solidFill>
                        <a:srgbClr val="726056"/>
                      </a:solidFill>
                      <a:prstDash val="solid"/>
                      <a:round/>
                      <a:headEnd type="none" w="med" len="med"/>
                      <a:tailEnd type="none" w="med" len="med"/>
                    </a:lnL>
                    <a:lnR w="12700" cap="flat" cmpd="sng" algn="ctr">
                      <a:solidFill>
                        <a:srgbClr val="726056"/>
                      </a:solidFill>
                      <a:prstDash val="solid"/>
                      <a:round/>
                      <a:headEnd type="none" w="med" len="med"/>
                      <a:tailEnd type="none" w="med" len="med"/>
                    </a:lnR>
                    <a:lnT w="12700" cap="flat" cmpd="sng" algn="ctr">
                      <a:solidFill>
                        <a:srgbClr val="726056"/>
                      </a:solidFill>
                      <a:prstDash val="solid"/>
                      <a:round/>
                      <a:headEnd type="none" w="med" len="med"/>
                      <a:tailEnd type="none" w="med" len="med"/>
                    </a:lnT>
                    <a:lnB w="12700" cap="flat" cmpd="sng" algn="ctr">
                      <a:solidFill>
                        <a:srgbClr val="726056"/>
                      </a:solidFill>
                      <a:prstDash val="solid"/>
                      <a:round/>
                      <a:headEnd type="none" w="med" len="med"/>
                      <a:tailEnd type="none" w="med" len="med"/>
                    </a:lnB>
                    <a:solidFill>
                      <a:srgbClr val="F7F6F1"/>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96962"/>
          </a:xfrm>
        </p:spPr>
        <p:txBody>
          <a:bodyPr/>
          <a:lstStyle/>
          <a:p>
            <a:pPr algn="l"/>
            <a:r>
              <a:rPr lang="en-US" dirty="0" smtClean="0"/>
              <a:t>Presenter</a:t>
            </a:r>
            <a:endParaRPr lang="en-AU" dirty="0"/>
          </a:p>
        </p:txBody>
      </p:sp>
      <p:sp>
        <p:nvSpPr>
          <p:cNvPr id="3" name="Content Placeholder 2"/>
          <p:cNvSpPr>
            <a:spLocks noGrp="1"/>
          </p:cNvSpPr>
          <p:nvPr>
            <p:ph idx="1"/>
          </p:nvPr>
        </p:nvSpPr>
        <p:spPr>
          <a:xfrm>
            <a:off x="3962400" y="2133600"/>
            <a:ext cx="4419600" cy="3352800"/>
          </a:xfrm>
        </p:spPr>
        <p:txBody>
          <a:bodyPr>
            <a:normAutofit/>
          </a:bodyPr>
          <a:lstStyle/>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r>
              <a:rPr lang="en-US" sz="2400" b="1" dirty="0" smtClean="0">
                <a:latin typeface="Arial" pitchFamily="34" charset="0"/>
                <a:cs typeface="Arial" pitchFamily="34" charset="0"/>
              </a:rPr>
              <a:t>Sue Garlick</a:t>
            </a:r>
          </a:p>
          <a:p>
            <a:pPr>
              <a:buNone/>
            </a:pPr>
            <a:r>
              <a:rPr lang="en-US" sz="2400" dirty="0" smtClean="0">
                <a:latin typeface="Arial" pitchFamily="34" charset="0"/>
                <a:cs typeface="Arial" pitchFamily="34" charset="0"/>
              </a:rPr>
              <a:t>Deputy Director</a:t>
            </a:r>
          </a:p>
          <a:p>
            <a:pPr>
              <a:buNone/>
            </a:pPr>
            <a:r>
              <a:rPr lang="en-US" sz="2400" dirty="0" err="1" smtClean="0">
                <a:latin typeface="Arial" pitchFamily="34" charset="0"/>
                <a:cs typeface="Arial" pitchFamily="34" charset="0"/>
              </a:rPr>
              <a:t>LawRight</a:t>
            </a:r>
            <a:r>
              <a:rPr lang="en-US" sz="2400" dirty="0" smtClean="0">
                <a:latin typeface="Arial" pitchFamily="34" charset="0"/>
                <a:cs typeface="Arial" pitchFamily="34" charset="0"/>
              </a:rPr>
              <a:t> (formerly QPILCH)</a:t>
            </a: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hlinkClick r:id="rId2"/>
              </a:rPr>
              <a:t>deputy@lawright.org.au</a:t>
            </a:r>
            <a:endParaRPr lang="en-US" sz="2000" dirty="0" smtClean="0">
              <a:latin typeface="Arial" pitchFamily="34" charset="0"/>
              <a:cs typeface="Arial" pitchFamily="34" charset="0"/>
            </a:endParaRPr>
          </a:p>
          <a:p>
            <a:pPr>
              <a:buNone/>
            </a:pPr>
            <a:endParaRPr lang="en-AU" sz="2000" dirty="0">
              <a:latin typeface="Arial" pitchFamily="34" charset="0"/>
              <a:cs typeface="Arial" pitchFamily="34" charset="0"/>
            </a:endParaRPr>
          </a:p>
        </p:txBody>
      </p:sp>
      <p:pic>
        <p:nvPicPr>
          <p:cNvPr id="5" name="Picture 4" descr="LHC poster.JPG"/>
          <p:cNvPicPr/>
          <p:nvPr/>
        </p:nvPicPr>
        <p:blipFill>
          <a:blip r:embed="rId3" cstate="print"/>
          <a:srcRect l="1063" t="726" b="726"/>
          <a:stretch>
            <a:fillRect/>
          </a:stretch>
        </p:blipFill>
        <p:spPr>
          <a:xfrm>
            <a:off x="914400" y="1905000"/>
            <a:ext cx="2927350" cy="4165600"/>
          </a:xfrm>
          <a:prstGeom prst="rect">
            <a:avLst/>
          </a:prstGeom>
        </p:spPr>
      </p:pic>
      <p:pic>
        <p:nvPicPr>
          <p:cNvPr id="7170" name="Picture 2" descr="K:\Research\New brand\LawRight_Logo_CMYK_POS.jpg"/>
          <p:cNvPicPr>
            <a:picLocks noChangeAspect="1" noChangeArrowheads="1"/>
          </p:cNvPicPr>
          <p:nvPr/>
        </p:nvPicPr>
        <p:blipFill>
          <a:blip r:embed="rId4" cstate="print"/>
          <a:srcRect/>
          <a:stretch>
            <a:fillRect/>
          </a:stretch>
        </p:blipFill>
        <p:spPr bwMode="auto">
          <a:xfrm>
            <a:off x="5778140" y="152400"/>
            <a:ext cx="3365860" cy="1676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t>Evaluation </a:t>
            </a:r>
            <a:r>
              <a:rPr lang="en-US" sz="3200" dirty="0"/>
              <a:t>Findings </a:t>
            </a:r>
            <a:r>
              <a:rPr lang="en-US" sz="3200" dirty="0" smtClean="0"/>
              <a:t>(</a:t>
            </a:r>
            <a:r>
              <a:rPr lang="en-US" sz="3200" dirty="0"/>
              <a:t>phase two) 2016</a:t>
            </a:r>
          </a:p>
        </p:txBody>
      </p:sp>
      <p:sp>
        <p:nvSpPr>
          <p:cNvPr id="3" name="Content Placeholder 2"/>
          <p:cNvSpPr>
            <a:spLocks noGrp="1"/>
          </p:cNvSpPr>
          <p:nvPr>
            <p:ph idx="1"/>
          </p:nvPr>
        </p:nvSpPr>
        <p:spPr/>
        <p:txBody>
          <a:bodyPr>
            <a:normAutofit lnSpcReduction="10000"/>
          </a:bodyPr>
          <a:lstStyle/>
          <a:p>
            <a:pPr lvl="0"/>
            <a:r>
              <a:rPr lang="en-US" sz="1800" dirty="0" smtClean="0"/>
              <a:t>LHC </a:t>
            </a:r>
            <a:r>
              <a:rPr lang="en-US" sz="1800" dirty="0"/>
              <a:t>training and referral processes:</a:t>
            </a:r>
          </a:p>
          <a:p>
            <a:pPr lvl="1"/>
            <a:r>
              <a:rPr lang="en-US" sz="1800" dirty="0"/>
              <a:t>increased referrals from community services to paired legal service</a:t>
            </a:r>
            <a:endParaRPr lang="en-AU" sz="1800" dirty="0"/>
          </a:p>
          <a:p>
            <a:pPr lvl="1"/>
            <a:r>
              <a:rPr lang="en-US" sz="1800" dirty="0"/>
              <a:t>enabled the paired services to better understand each other and offer a better-integrated, more effective service for clients</a:t>
            </a:r>
          </a:p>
          <a:p>
            <a:pPr lvl="0"/>
            <a:r>
              <a:rPr lang="en-US" sz="1800" dirty="0"/>
              <a:t>Community workers who completed the LHC with clients identified more types of legal issues than they might otherwise have been aware of, or thought of as legal issues.  </a:t>
            </a:r>
            <a:endParaRPr lang="en-AU" sz="1800" dirty="0"/>
          </a:p>
          <a:p>
            <a:pPr lvl="0"/>
            <a:r>
              <a:rPr lang="en-AU" sz="1800" dirty="0"/>
              <a:t>Lawyers less likely to refer to the completed LHC form supplied at referral by the community services. This seemed to relate to lack of awareness, as well as reluctance to open up discussion of legal issues to which the lawyer did not have the time to respond. </a:t>
            </a:r>
          </a:p>
          <a:p>
            <a:pPr lvl="0"/>
            <a:r>
              <a:rPr lang="en-US" sz="1800" dirty="0"/>
              <a:t>Collaboration would be improved by:</a:t>
            </a:r>
            <a:endParaRPr lang="en-AU" sz="1800" dirty="0"/>
          </a:p>
          <a:p>
            <a:pPr lvl="1"/>
            <a:r>
              <a:rPr lang="en-US" sz="1800" dirty="0"/>
              <a:t>use of formal protocols, with clarity about referral processes and follow-up</a:t>
            </a:r>
            <a:endParaRPr lang="en-AU" sz="1800" dirty="0"/>
          </a:p>
          <a:p>
            <a:pPr lvl="1"/>
            <a:r>
              <a:rPr lang="en-US" sz="1800" dirty="0"/>
              <a:t>built-in review and training needs identified</a:t>
            </a:r>
            <a:endParaRPr lang="en-AU" sz="1800" dirty="0"/>
          </a:p>
          <a:p>
            <a:pPr lvl="1"/>
            <a:r>
              <a:rPr lang="en-US" sz="1800" dirty="0"/>
              <a:t>commitment of senior personnel of each agency to the </a:t>
            </a:r>
            <a:r>
              <a:rPr lang="en-US" sz="1800" dirty="0" smtClean="0"/>
              <a:t>agreement</a:t>
            </a:r>
            <a:endParaRPr lang="en-AU" sz="1800" dirty="0"/>
          </a:p>
        </p:txBody>
      </p:sp>
      <p:pic>
        <p:nvPicPr>
          <p:cNvPr id="5" name="Picture 2" descr="K:\Research\New brand\Icon_RGB_POS.jpg"/>
          <p:cNvPicPr>
            <a:picLocks noChangeAspect="1" noChangeArrowheads="1"/>
          </p:cNvPicPr>
          <p:nvPr/>
        </p:nvPicPr>
        <p:blipFill>
          <a:blip r:embed="rId2" cstate="print"/>
          <a:srcRect/>
          <a:stretch>
            <a:fillRect/>
          </a:stretch>
        </p:blipFill>
        <p:spPr bwMode="auto">
          <a:xfrm>
            <a:off x="7467600" y="0"/>
            <a:ext cx="1676400" cy="1627490"/>
          </a:xfrm>
          <a:prstGeom prst="rect">
            <a:avLst/>
          </a:prstGeom>
          <a:noFill/>
        </p:spPr>
      </p:pic>
    </p:spTree>
    <p:extLst>
      <p:ext uri="{BB962C8B-B14F-4D97-AF65-F5344CB8AC3E}">
        <p14:creationId xmlns:p14="http://schemas.microsoft.com/office/powerpoint/2010/main" xmlns="" val="3143908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Evaluation participants said…</a:t>
            </a:r>
          </a:p>
        </p:txBody>
      </p:sp>
      <p:sp>
        <p:nvSpPr>
          <p:cNvPr id="3" name="Content Placeholder 2"/>
          <p:cNvSpPr>
            <a:spLocks noGrp="1"/>
          </p:cNvSpPr>
          <p:nvPr>
            <p:ph idx="1"/>
          </p:nvPr>
        </p:nvSpPr>
        <p:spPr>
          <a:xfrm>
            <a:off x="533400" y="1371600"/>
            <a:ext cx="8229600" cy="4525963"/>
          </a:xfrm>
        </p:spPr>
        <p:txBody>
          <a:bodyPr>
            <a:normAutofit/>
          </a:bodyPr>
          <a:lstStyle/>
          <a:p>
            <a:pPr>
              <a:buNone/>
            </a:pPr>
            <a:r>
              <a:rPr lang="en-US" sz="1600" dirty="0"/>
              <a:t>From the pilot sites…..</a:t>
            </a:r>
          </a:p>
          <a:p>
            <a:r>
              <a:rPr lang="en-AU" sz="1800" i="1" dirty="0"/>
              <a:t>“Our [legal] service recognises that we need to work more closely with community services. It’s a change in our mindset and the LHC is a great tool to assist this.”</a:t>
            </a:r>
            <a:endParaRPr lang="en-US" sz="1800" dirty="0"/>
          </a:p>
          <a:p>
            <a:pPr>
              <a:buNone/>
            </a:pPr>
            <a:r>
              <a:rPr lang="en-US" sz="1800" dirty="0" smtClean="0"/>
              <a:t>	“</a:t>
            </a:r>
            <a:r>
              <a:rPr lang="en-US" sz="1800" i="1" dirty="0"/>
              <a:t>We had been working with a client for some time and had assessed the help she needed. After hearing about the LHC, but before any training, we thought we would try it out. We were amazed to find that our client had a lot of other financial debt issues she hadn’t ever mentioned before. It meant we were able to sort those out before they became worse</a:t>
            </a:r>
            <a:r>
              <a:rPr lang="en-US" sz="1800" dirty="0"/>
              <a:t>”. (community worker)</a:t>
            </a:r>
          </a:p>
          <a:p>
            <a:r>
              <a:rPr lang="en-AU" sz="1800" i="1" dirty="0"/>
              <a:t>“My client was fleeing from domestic and family violence with her three children. She and I filled in the Legal Health Check form together. Due to completing the LHC form, I identified that my client was named on the mortgage of the family home. She was therefore not eligible for government housing which placed her in an awkward situation. The solicitor was able to advise her of the most appropriate action to take in these circumstances.” </a:t>
            </a:r>
            <a:r>
              <a:rPr lang="en-AU" sz="1800" dirty="0"/>
              <a:t>(community worker</a:t>
            </a:r>
            <a:r>
              <a:rPr lang="en-AU" sz="1800" dirty="0" smtClean="0"/>
              <a:t>)</a:t>
            </a:r>
            <a:endParaRPr lang="en-AU" sz="1800" dirty="0"/>
          </a:p>
        </p:txBody>
      </p:sp>
      <p:pic>
        <p:nvPicPr>
          <p:cNvPr id="5" name="Picture 2"/>
          <p:cNvPicPr>
            <a:picLocks noChangeAspect="1" noChangeArrowheads="1"/>
          </p:cNvPicPr>
          <p:nvPr/>
        </p:nvPicPr>
        <p:blipFill>
          <a:blip r:embed="rId2" cstate="print"/>
          <a:srcRect/>
          <a:stretch>
            <a:fillRect/>
          </a:stretch>
        </p:blipFill>
        <p:spPr bwMode="auto">
          <a:xfrm>
            <a:off x="0" y="5738434"/>
            <a:ext cx="6477000" cy="1119566"/>
          </a:xfrm>
          <a:prstGeom prst="rect">
            <a:avLst/>
          </a:prstGeom>
          <a:noFill/>
          <a:ln w="9525">
            <a:noFill/>
            <a:miter lim="800000"/>
            <a:headEnd/>
            <a:tailEnd/>
          </a:ln>
        </p:spPr>
      </p:pic>
      <p:pic>
        <p:nvPicPr>
          <p:cNvPr id="6" name="Picture 5" descr="client-and-you.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81800" y="5373512"/>
            <a:ext cx="1963315" cy="1484488"/>
          </a:xfrm>
          <a:prstGeom prst="rect">
            <a:avLst/>
          </a:prstGeom>
        </p:spPr>
      </p:pic>
      <p:pic>
        <p:nvPicPr>
          <p:cNvPr id="7" name="Picture 2" descr="K:\Research\New brand\Icon_RGB_POS.jpg"/>
          <p:cNvPicPr>
            <a:picLocks noChangeAspect="1" noChangeArrowheads="1"/>
          </p:cNvPicPr>
          <p:nvPr/>
        </p:nvPicPr>
        <p:blipFill>
          <a:blip r:embed="rId4" cstate="print"/>
          <a:srcRect/>
          <a:stretch>
            <a:fillRect/>
          </a:stretch>
        </p:blipFill>
        <p:spPr bwMode="auto">
          <a:xfrm>
            <a:off x="7467600" y="0"/>
            <a:ext cx="1676400" cy="1627490"/>
          </a:xfrm>
          <a:prstGeom prst="rect">
            <a:avLst/>
          </a:prstGeom>
          <a:noFill/>
        </p:spPr>
      </p:pic>
    </p:spTree>
    <p:extLst>
      <p:ext uri="{BB962C8B-B14F-4D97-AF65-F5344CB8AC3E}">
        <p14:creationId xmlns:p14="http://schemas.microsoft.com/office/powerpoint/2010/main" xmlns="" val="3124610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8229600" cy="1143000"/>
          </a:xfrm>
        </p:spPr>
        <p:txBody>
          <a:bodyPr>
            <a:normAutofit fontScale="90000"/>
          </a:bodyPr>
          <a:lstStyle/>
          <a:p>
            <a:r>
              <a:rPr lang="en-US" b="1" dirty="0" smtClean="0"/>
              <a:t>LHC Best Practice Guidelines Snapshot</a:t>
            </a:r>
            <a:endParaRPr lang="en-AU" b="1" dirty="0"/>
          </a:p>
        </p:txBody>
      </p:sp>
      <p:pic>
        <p:nvPicPr>
          <p:cNvPr id="4" name="Picture 2" descr="K:\Research\New brand\Icon_RGB_POS.jpg"/>
          <p:cNvPicPr>
            <a:picLocks noChangeAspect="1" noChangeArrowheads="1"/>
          </p:cNvPicPr>
          <p:nvPr/>
        </p:nvPicPr>
        <p:blipFill>
          <a:blip r:embed="rId2" cstate="print"/>
          <a:srcRect/>
          <a:stretch>
            <a:fillRect/>
          </a:stretch>
        </p:blipFill>
        <p:spPr bwMode="auto">
          <a:xfrm>
            <a:off x="7467600" y="0"/>
            <a:ext cx="1676400" cy="1627490"/>
          </a:xfrm>
          <a:prstGeom prst="rect">
            <a:avLst/>
          </a:prstGeom>
          <a:noFill/>
        </p:spPr>
      </p:pic>
      <p:pic>
        <p:nvPicPr>
          <p:cNvPr id="5" name="Picture 2" descr="C:\Users\Projects\Desktop\NACLC Postcard.JPG"/>
          <p:cNvPicPr>
            <a:picLocks noGrp="1" noChangeAspect="1" noChangeArrowheads="1"/>
          </p:cNvPicPr>
          <p:nvPr>
            <p:ph idx="1"/>
          </p:nvPr>
        </p:nvPicPr>
        <p:blipFill>
          <a:blip r:embed="rId3" cstate="print"/>
          <a:srcRect/>
          <a:stretch>
            <a:fillRect/>
          </a:stretch>
        </p:blipFill>
        <p:spPr bwMode="auto">
          <a:xfrm>
            <a:off x="2209800" y="2819400"/>
            <a:ext cx="4505325" cy="320432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From the Project Report</a:t>
            </a:r>
            <a:endParaRPr lang="en-AU" sz="3200" dirty="0"/>
          </a:p>
        </p:txBody>
      </p:sp>
      <p:pic>
        <p:nvPicPr>
          <p:cNvPr id="4" name="Picture 2" descr="K:\Research\New brand\Icon_RGB_POS.jpg"/>
          <p:cNvPicPr>
            <a:picLocks noChangeAspect="1" noChangeArrowheads="1"/>
          </p:cNvPicPr>
          <p:nvPr/>
        </p:nvPicPr>
        <p:blipFill>
          <a:blip r:embed="rId2" cstate="print"/>
          <a:srcRect/>
          <a:stretch>
            <a:fillRect/>
          </a:stretch>
        </p:blipFill>
        <p:spPr bwMode="auto">
          <a:xfrm>
            <a:off x="7467600" y="0"/>
            <a:ext cx="1676400" cy="1627490"/>
          </a:xfrm>
          <a:prstGeom prst="rect">
            <a:avLst/>
          </a:prstGeom>
          <a:noFill/>
        </p:spPr>
      </p:pic>
      <p:pic>
        <p:nvPicPr>
          <p:cNvPr id="12289" name="Picture 1"/>
          <p:cNvPicPr>
            <a:picLocks noGrp="1" noChangeAspect="1" noChangeArrowheads="1"/>
          </p:cNvPicPr>
          <p:nvPr>
            <p:ph idx="1"/>
          </p:nvPr>
        </p:nvPicPr>
        <p:blipFill>
          <a:blip r:embed="rId3" cstate="print"/>
          <a:srcRect/>
          <a:stretch>
            <a:fillRect/>
          </a:stretch>
        </p:blipFill>
        <p:spPr bwMode="auto">
          <a:xfrm>
            <a:off x="2207812" y="1600200"/>
            <a:ext cx="4728376" cy="45259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8229600" cy="1143000"/>
          </a:xfrm>
        </p:spPr>
        <p:txBody>
          <a:bodyPr>
            <a:normAutofit/>
          </a:bodyPr>
          <a:lstStyle/>
          <a:p>
            <a:r>
              <a:rPr lang="en-US" b="1" dirty="0" smtClean="0"/>
              <a:t>LHC pathways How-to Snapshot</a:t>
            </a:r>
            <a:endParaRPr lang="en-AU" b="1" dirty="0"/>
          </a:p>
        </p:txBody>
      </p:sp>
      <p:pic>
        <p:nvPicPr>
          <p:cNvPr id="4" name="Picture 2" descr="K:\Research\New brand\Icon_RGB_POS.jpg"/>
          <p:cNvPicPr>
            <a:picLocks noChangeAspect="1" noChangeArrowheads="1"/>
          </p:cNvPicPr>
          <p:nvPr/>
        </p:nvPicPr>
        <p:blipFill>
          <a:blip r:embed="rId2" cstate="print"/>
          <a:srcRect/>
          <a:stretch>
            <a:fillRect/>
          </a:stretch>
        </p:blipFill>
        <p:spPr bwMode="auto">
          <a:xfrm>
            <a:off x="7467600" y="0"/>
            <a:ext cx="1676400" cy="1627490"/>
          </a:xfrm>
          <a:prstGeom prst="rect">
            <a:avLst/>
          </a:prstGeom>
          <a:noFill/>
        </p:spPr>
      </p:pic>
      <p:pic>
        <p:nvPicPr>
          <p:cNvPr id="5" name="Picture 2" descr="C:\Users\Projects\Desktop\NACLC Postcard.JPG"/>
          <p:cNvPicPr>
            <a:picLocks noGrp="1" noChangeAspect="1" noChangeArrowheads="1"/>
          </p:cNvPicPr>
          <p:nvPr>
            <p:ph idx="1"/>
          </p:nvPr>
        </p:nvPicPr>
        <p:blipFill>
          <a:blip r:embed="rId3" cstate="print"/>
          <a:srcRect/>
          <a:stretch>
            <a:fillRect/>
          </a:stretch>
        </p:blipFill>
        <p:spPr bwMode="auto">
          <a:xfrm>
            <a:off x="2209800" y="2819400"/>
            <a:ext cx="4505325" cy="320432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Healthy Relationship Process</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526949090"/>
              </p:ext>
            </p:extLst>
          </p:nvPr>
        </p:nvGraphicFramePr>
        <p:xfrm>
          <a:off x="1671638" y="2319867"/>
          <a:ext cx="5800724" cy="3437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rot="16200000">
            <a:off x="-1184132" y="3555194"/>
            <a:ext cx="4257037" cy="769441"/>
          </a:xfrm>
          <a:prstGeom prst="rect">
            <a:avLst/>
          </a:prstGeom>
          <a:noFill/>
        </p:spPr>
        <p:txBody>
          <a:bodyPr wrap="square" rtlCol="0">
            <a:spAutoFit/>
          </a:bodyPr>
          <a:lstStyle/>
          <a:p>
            <a:r>
              <a:rPr lang="en-US" sz="4400" dirty="0" smtClean="0">
                <a:solidFill>
                  <a:schemeClr val="tx2"/>
                </a:solidFill>
              </a:rPr>
              <a:t>Communication</a:t>
            </a:r>
            <a:endParaRPr lang="en-AU" sz="4400" dirty="0">
              <a:solidFill>
                <a:schemeClr val="tx2"/>
              </a:solidFill>
            </a:endParaRPr>
          </a:p>
        </p:txBody>
      </p:sp>
      <p:sp>
        <p:nvSpPr>
          <p:cNvPr id="6" name="TextBox 5"/>
          <p:cNvSpPr txBox="1"/>
          <p:nvPr/>
        </p:nvSpPr>
        <p:spPr>
          <a:xfrm rot="16200000">
            <a:off x="6683814" y="3549435"/>
            <a:ext cx="2882520" cy="769441"/>
          </a:xfrm>
          <a:prstGeom prst="rect">
            <a:avLst/>
          </a:prstGeom>
          <a:noFill/>
        </p:spPr>
        <p:txBody>
          <a:bodyPr wrap="none" rtlCol="0">
            <a:spAutoFit/>
          </a:bodyPr>
          <a:lstStyle/>
          <a:p>
            <a:r>
              <a:rPr lang="en-US" sz="4400" dirty="0" smtClean="0">
                <a:solidFill>
                  <a:srgbClr val="AAC2BB"/>
                </a:solidFill>
              </a:rPr>
              <a:t>Resources</a:t>
            </a:r>
            <a:endParaRPr lang="en-AU" sz="4400" dirty="0">
              <a:solidFill>
                <a:srgbClr val="AAC2BB"/>
              </a:solidFill>
            </a:endParaRPr>
          </a:p>
        </p:txBody>
      </p:sp>
      <p:pic>
        <p:nvPicPr>
          <p:cNvPr id="7" name="Picture 2" descr="K:\Research\New brand\Icon_RGB_POS.jpg"/>
          <p:cNvPicPr>
            <a:picLocks noChangeAspect="1" noChangeArrowheads="1"/>
          </p:cNvPicPr>
          <p:nvPr/>
        </p:nvPicPr>
        <p:blipFill>
          <a:blip r:embed="rId7" cstate="print"/>
          <a:srcRect/>
          <a:stretch>
            <a:fillRect/>
          </a:stretch>
        </p:blipFill>
        <p:spPr bwMode="auto">
          <a:xfrm>
            <a:off x="7467600" y="0"/>
            <a:ext cx="1676400" cy="1627490"/>
          </a:xfrm>
          <a:prstGeom prst="rect">
            <a:avLst/>
          </a:prstGeom>
          <a:noFill/>
        </p:spPr>
      </p:pic>
    </p:spTree>
    <p:extLst>
      <p:ext uri="{BB962C8B-B14F-4D97-AF65-F5344CB8AC3E}">
        <p14:creationId xmlns="" xmlns:p14="http://schemas.microsoft.com/office/powerpoint/2010/main" val="2305420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Intentional </a:t>
            </a:r>
            <a:r>
              <a:rPr lang="en-US" dirty="0"/>
              <a:t>meeting</a:t>
            </a:r>
          </a:p>
        </p:txBody>
      </p:sp>
      <p:sp>
        <p:nvSpPr>
          <p:cNvPr id="3" name="Rounded Rectangle 2"/>
          <p:cNvSpPr/>
          <p:nvPr/>
        </p:nvSpPr>
        <p:spPr>
          <a:xfrm>
            <a:off x="588541" y="2062598"/>
            <a:ext cx="5162863" cy="556135"/>
          </a:xfrm>
          <a:prstGeom prst="round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Who are our clients and what do we do for them?</a:t>
            </a:r>
            <a:endParaRPr lang="en-US" sz="1400" dirty="0"/>
          </a:p>
        </p:txBody>
      </p:sp>
      <p:sp>
        <p:nvSpPr>
          <p:cNvPr id="4" name="Rounded Rectangle 3"/>
          <p:cNvSpPr/>
          <p:nvPr/>
        </p:nvSpPr>
        <p:spPr>
          <a:xfrm>
            <a:off x="588541" y="2739929"/>
            <a:ext cx="5162863" cy="556135"/>
          </a:xfrm>
          <a:prstGeom prst="roundRect">
            <a:avLst/>
          </a:prstGeom>
          <a:solidFill>
            <a:srgbClr val="E5667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What legal needs do our clients have?</a:t>
            </a:r>
          </a:p>
        </p:txBody>
      </p:sp>
      <p:sp>
        <p:nvSpPr>
          <p:cNvPr id="5" name="Rounded Rectangle 4"/>
          <p:cNvSpPr/>
          <p:nvPr/>
        </p:nvSpPr>
        <p:spPr>
          <a:xfrm>
            <a:off x="588541" y="3433327"/>
            <a:ext cx="5162863" cy="744188"/>
          </a:xfrm>
          <a:prstGeom prst="round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Has the community agency ever referred clients to the legal service, and how did that go?</a:t>
            </a:r>
            <a:endParaRPr lang="en-AU" sz="1400" dirty="0"/>
          </a:p>
        </p:txBody>
      </p:sp>
      <p:sp>
        <p:nvSpPr>
          <p:cNvPr id="6" name="Rounded Rectangle 5"/>
          <p:cNvSpPr/>
          <p:nvPr/>
        </p:nvSpPr>
        <p:spPr>
          <a:xfrm>
            <a:off x="588541" y="4309325"/>
            <a:ext cx="5162863" cy="556135"/>
          </a:xfrm>
          <a:prstGeom prst="roundRect">
            <a:avLst/>
          </a:prstGeom>
          <a:solidFill>
            <a:srgbClr val="E5667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Would it be useful to work together? </a:t>
            </a:r>
            <a:endParaRPr lang="en-AU" sz="1400" dirty="0"/>
          </a:p>
        </p:txBody>
      </p:sp>
      <p:sp>
        <p:nvSpPr>
          <p:cNvPr id="7" name="Rounded Rectangle 6"/>
          <p:cNvSpPr/>
          <p:nvPr/>
        </p:nvSpPr>
        <p:spPr>
          <a:xfrm>
            <a:off x="588541" y="4986012"/>
            <a:ext cx="5162863" cy="556135"/>
          </a:xfrm>
          <a:prstGeom prst="round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Agree to view Legal Health Check resources training videos</a:t>
            </a:r>
            <a:endParaRPr lang="en-AU" sz="1400" dirty="0"/>
          </a:p>
        </p:txBody>
      </p:sp>
      <p:sp>
        <p:nvSpPr>
          <p:cNvPr id="8" name="Rounded Rectangle 7"/>
          <p:cNvSpPr/>
          <p:nvPr/>
        </p:nvSpPr>
        <p:spPr>
          <a:xfrm>
            <a:off x="6066263" y="2198882"/>
            <a:ext cx="2570971" cy="1863174"/>
          </a:xfrm>
          <a:prstGeom prst="roundRect">
            <a:avLst/>
          </a:prstGeom>
          <a:gradFill flip="none" rotWithShape="1">
            <a:gsLst>
              <a:gs pos="0">
                <a:schemeClr val="tx2">
                  <a:lumMod val="40000"/>
                  <a:lumOff val="60000"/>
                </a:schemeClr>
              </a:gs>
              <a:gs pos="100000">
                <a:schemeClr val="tx2"/>
              </a:gs>
            </a:gsLst>
            <a:path path="circle">
              <a:fillToRect t="100000" r="100000"/>
            </a:path>
            <a:tileRect l="-100000" b="-100000"/>
          </a:gra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solidFill>
              </a:rPr>
              <a:t>Communication: </a:t>
            </a:r>
            <a:r>
              <a:rPr lang="en-US" sz="1400" dirty="0">
                <a:solidFill>
                  <a:schemeClr val="tx1"/>
                </a:solidFill>
              </a:rPr>
              <a:t>Choose a champion in each agency. Decide who else needs to meet informally before you make some dates for the next step in the process.</a:t>
            </a:r>
          </a:p>
        </p:txBody>
      </p:sp>
      <p:sp>
        <p:nvSpPr>
          <p:cNvPr id="9" name="Rounded Rectangle 8"/>
          <p:cNvSpPr/>
          <p:nvPr/>
        </p:nvSpPr>
        <p:spPr>
          <a:xfrm>
            <a:off x="6066263" y="4369575"/>
            <a:ext cx="2570971" cy="1172572"/>
          </a:xfrm>
          <a:prstGeom prst="roundRect">
            <a:avLst/>
          </a:prstGeom>
          <a:gradFill flip="none" rotWithShape="1">
            <a:gsLst>
              <a:gs pos="0">
                <a:schemeClr val="tx2">
                  <a:lumMod val="40000"/>
                  <a:lumOff val="60000"/>
                </a:schemeClr>
              </a:gs>
              <a:gs pos="100000">
                <a:schemeClr val="tx2"/>
              </a:gs>
            </a:gsLst>
            <a:path path="circle">
              <a:fillToRect t="100000" r="100000"/>
            </a:path>
            <a:tileRect l="-100000" b="-100000"/>
          </a:gra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rgbClr val="B51F3C"/>
                </a:solidFill>
              </a:rPr>
              <a:t>Resources:</a:t>
            </a:r>
            <a:r>
              <a:rPr lang="en-US" sz="1400" b="1" dirty="0">
                <a:solidFill>
                  <a:srgbClr val="292934"/>
                </a:solidFill>
              </a:rPr>
              <a:t> </a:t>
            </a:r>
            <a:r>
              <a:rPr lang="en-US" sz="1400" dirty="0">
                <a:solidFill>
                  <a:srgbClr val="292934"/>
                </a:solidFill>
              </a:rPr>
              <a:t>LHC website introductory video and postcards</a:t>
            </a:r>
          </a:p>
        </p:txBody>
      </p:sp>
      <p:pic>
        <p:nvPicPr>
          <p:cNvPr id="10" name="Picture 2" descr="K:\Research\New brand\Icon_RGB_POS.jpg"/>
          <p:cNvPicPr>
            <a:picLocks noChangeAspect="1" noChangeArrowheads="1"/>
          </p:cNvPicPr>
          <p:nvPr/>
        </p:nvPicPr>
        <p:blipFill>
          <a:blip r:embed="rId2" cstate="print"/>
          <a:srcRect/>
          <a:stretch>
            <a:fillRect/>
          </a:stretch>
        </p:blipFill>
        <p:spPr bwMode="auto">
          <a:xfrm>
            <a:off x="7467600" y="0"/>
            <a:ext cx="1676400" cy="1627490"/>
          </a:xfrm>
          <a:prstGeom prst="rect">
            <a:avLst/>
          </a:prstGeom>
          <a:noFill/>
        </p:spPr>
      </p:pic>
    </p:spTree>
    <p:extLst>
      <p:ext uri="{BB962C8B-B14F-4D97-AF65-F5344CB8AC3E}">
        <p14:creationId xmlns="" xmlns:p14="http://schemas.microsoft.com/office/powerpoint/2010/main" val="2330077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K:\Research\New brand\Icon_RGB_POS.jpg"/>
          <p:cNvPicPr>
            <a:picLocks noChangeAspect="1" noChangeArrowheads="1"/>
          </p:cNvPicPr>
          <p:nvPr/>
        </p:nvPicPr>
        <p:blipFill>
          <a:blip r:embed="rId2" cstate="print"/>
          <a:srcRect/>
          <a:stretch>
            <a:fillRect/>
          </a:stretch>
        </p:blipFill>
        <p:spPr bwMode="auto">
          <a:xfrm>
            <a:off x="7467600" y="0"/>
            <a:ext cx="1676400" cy="1627490"/>
          </a:xfrm>
          <a:prstGeom prst="rect">
            <a:avLst/>
          </a:prstGeom>
          <a:noFill/>
        </p:spPr>
      </p:pic>
      <p:sp>
        <p:nvSpPr>
          <p:cNvPr id="2" name="Title 1"/>
          <p:cNvSpPr>
            <a:spLocks noGrp="1"/>
          </p:cNvSpPr>
          <p:nvPr>
            <p:ph type="title"/>
          </p:nvPr>
        </p:nvSpPr>
        <p:spPr/>
        <p:txBody>
          <a:bodyPr>
            <a:normAutofit/>
          </a:bodyPr>
          <a:lstStyle/>
          <a:p>
            <a:r>
              <a:rPr lang="en-US" sz="3600" dirty="0" smtClean="0"/>
              <a:t>2. Joint get-to-know-you </a:t>
            </a:r>
            <a:r>
              <a:rPr lang="en-US" sz="3600" dirty="0"/>
              <a:t>session/s</a:t>
            </a:r>
          </a:p>
        </p:txBody>
      </p:sp>
      <p:sp>
        <p:nvSpPr>
          <p:cNvPr id="3" name="Rounded Rectangle 2"/>
          <p:cNvSpPr/>
          <p:nvPr/>
        </p:nvSpPr>
        <p:spPr>
          <a:xfrm>
            <a:off x="588541" y="2062598"/>
            <a:ext cx="5162863" cy="556135"/>
          </a:xfrm>
          <a:prstGeom prst="round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Introduction</a:t>
            </a:r>
          </a:p>
        </p:txBody>
      </p:sp>
      <p:sp>
        <p:nvSpPr>
          <p:cNvPr id="8" name="Rounded Rectangle 7"/>
          <p:cNvSpPr/>
          <p:nvPr/>
        </p:nvSpPr>
        <p:spPr>
          <a:xfrm>
            <a:off x="6066263" y="2198882"/>
            <a:ext cx="2570971" cy="1527999"/>
          </a:xfrm>
          <a:prstGeom prst="roundRect">
            <a:avLst/>
          </a:prstGeom>
          <a:gradFill flip="none" rotWithShape="1">
            <a:gsLst>
              <a:gs pos="0">
                <a:schemeClr val="tx2">
                  <a:lumMod val="40000"/>
                  <a:lumOff val="60000"/>
                </a:schemeClr>
              </a:gs>
              <a:gs pos="100000">
                <a:schemeClr val="tx2"/>
              </a:gs>
            </a:gsLst>
            <a:path path="circle">
              <a:fillToRect t="100000" r="100000"/>
            </a:path>
            <a:tileRect l="-100000" b="-100000"/>
          </a:gra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accent1"/>
                </a:solidFill>
              </a:rPr>
              <a:t>Communication: </a:t>
            </a:r>
            <a:r>
              <a:rPr lang="en-US" sz="1400" dirty="0" err="1">
                <a:solidFill>
                  <a:srgbClr val="292934"/>
                </a:solidFill>
              </a:rPr>
              <a:t>Finalise</a:t>
            </a:r>
            <a:r>
              <a:rPr lang="en-US" sz="1400" dirty="0">
                <a:solidFill>
                  <a:srgbClr val="292934"/>
                </a:solidFill>
              </a:rPr>
              <a:t> a champion and a key contact person in each </a:t>
            </a:r>
            <a:r>
              <a:rPr lang="en-US" sz="1400" dirty="0" smtClean="0">
                <a:solidFill>
                  <a:srgbClr val="292934"/>
                </a:solidFill>
              </a:rPr>
              <a:t>agency. Make </a:t>
            </a:r>
            <a:r>
              <a:rPr lang="en-US" sz="1400" dirty="0">
                <a:solidFill>
                  <a:srgbClr val="292934"/>
                </a:solidFill>
              </a:rPr>
              <a:t>some dates for planning sessions</a:t>
            </a:r>
            <a:r>
              <a:rPr lang="en-US" sz="1400" dirty="0" smtClean="0">
                <a:solidFill>
                  <a:srgbClr val="292934"/>
                </a:solidFill>
              </a:rPr>
              <a:t>.</a:t>
            </a:r>
            <a:endParaRPr lang="en-US" sz="1400" dirty="0">
              <a:solidFill>
                <a:srgbClr val="292934"/>
              </a:solidFill>
            </a:endParaRPr>
          </a:p>
        </p:txBody>
      </p:sp>
      <p:sp>
        <p:nvSpPr>
          <p:cNvPr id="9" name="Rounded Rectangle 8"/>
          <p:cNvSpPr/>
          <p:nvPr/>
        </p:nvSpPr>
        <p:spPr>
          <a:xfrm>
            <a:off x="6066263" y="3981096"/>
            <a:ext cx="2570971" cy="1908243"/>
          </a:xfrm>
          <a:prstGeom prst="roundRect">
            <a:avLst/>
          </a:prstGeom>
          <a:gradFill flip="none" rotWithShape="1">
            <a:gsLst>
              <a:gs pos="0">
                <a:schemeClr val="tx2">
                  <a:lumMod val="40000"/>
                  <a:lumOff val="60000"/>
                </a:schemeClr>
              </a:gs>
              <a:gs pos="100000">
                <a:schemeClr val="tx2"/>
              </a:gs>
            </a:gsLst>
            <a:path path="circle">
              <a:fillToRect t="100000" r="100000"/>
            </a:path>
            <a:tileRect l="-100000" b="-100000"/>
          </a:gra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rgbClr val="B51F3C"/>
                </a:solidFill>
              </a:rPr>
              <a:t>Resources:</a:t>
            </a:r>
            <a:r>
              <a:rPr lang="en-US" sz="1400" b="1" dirty="0">
                <a:solidFill>
                  <a:srgbClr val="292934"/>
                </a:solidFill>
              </a:rPr>
              <a:t> </a:t>
            </a:r>
            <a:endParaRPr lang="en-US" sz="1400" b="1" dirty="0" smtClean="0">
              <a:solidFill>
                <a:srgbClr val="292934"/>
              </a:solidFill>
            </a:endParaRPr>
          </a:p>
          <a:p>
            <a:pPr marL="285750" indent="-285750">
              <a:buFont typeface="Arial"/>
              <a:buChar char="•"/>
            </a:pPr>
            <a:r>
              <a:rPr lang="en-US" sz="1400" dirty="0" smtClean="0">
                <a:solidFill>
                  <a:srgbClr val="292934"/>
                </a:solidFill>
              </a:rPr>
              <a:t>LHC </a:t>
            </a:r>
            <a:r>
              <a:rPr lang="en-US" sz="1400" dirty="0">
                <a:solidFill>
                  <a:srgbClr val="292934"/>
                </a:solidFill>
              </a:rPr>
              <a:t>website four training videos</a:t>
            </a:r>
          </a:p>
          <a:p>
            <a:pPr marL="285750" indent="-285750">
              <a:buFont typeface="Arial"/>
              <a:buChar char="•"/>
            </a:pPr>
            <a:r>
              <a:rPr lang="en-US" sz="1400" dirty="0">
                <a:solidFill>
                  <a:srgbClr val="292934"/>
                </a:solidFill>
              </a:rPr>
              <a:t>Copies of Basic LHC and LHC posters</a:t>
            </a:r>
          </a:p>
          <a:p>
            <a:pPr marL="285750" indent="-285750">
              <a:buFont typeface="Arial"/>
              <a:buChar char="•"/>
            </a:pPr>
            <a:r>
              <a:rPr lang="en-US" sz="1400" dirty="0">
                <a:solidFill>
                  <a:srgbClr val="292934"/>
                </a:solidFill>
              </a:rPr>
              <a:t>Module One and LHC evaluation findings</a:t>
            </a:r>
          </a:p>
        </p:txBody>
      </p:sp>
      <p:sp>
        <p:nvSpPr>
          <p:cNvPr id="16" name="Rounded Rectangle 15"/>
          <p:cNvSpPr/>
          <p:nvPr/>
        </p:nvSpPr>
        <p:spPr>
          <a:xfrm>
            <a:off x="588541" y="2730557"/>
            <a:ext cx="5162863" cy="556135"/>
          </a:xfrm>
          <a:prstGeom prst="roundRect">
            <a:avLst/>
          </a:prstGeom>
          <a:solidFill>
            <a:srgbClr val="E5667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Why do we want to work </a:t>
            </a:r>
            <a:r>
              <a:rPr lang="en-US" sz="1400" dirty="0" smtClean="0"/>
              <a:t>together</a:t>
            </a:r>
            <a:endParaRPr lang="en-US" sz="1400" dirty="0"/>
          </a:p>
        </p:txBody>
      </p:sp>
      <p:sp>
        <p:nvSpPr>
          <p:cNvPr id="17" name="Rounded Rectangle 16"/>
          <p:cNvSpPr/>
          <p:nvPr/>
        </p:nvSpPr>
        <p:spPr>
          <a:xfrm>
            <a:off x="588541" y="3439092"/>
            <a:ext cx="5162863" cy="556135"/>
          </a:xfrm>
          <a:prstGeom prst="round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Legal Health Check resources, incl. evaluation </a:t>
            </a:r>
            <a:r>
              <a:rPr lang="en-US" sz="1400" dirty="0" smtClean="0"/>
              <a:t>findings</a:t>
            </a:r>
            <a:endParaRPr lang="en-AU" sz="1400" dirty="0"/>
          </a:p>
        </p:txBody>
      </p:sp>
      <p:sp>
        <p:nvSpPr>
          <p:cNvPr id="18" name="Rounded Rectangle 17"/>
          <p:cNvSpPr/>
          <p:nvPr/>
        </p:nvSpPr>
        <p:spPr>
          <a:xfrm>
            <a:off x="588541" y="4107051"/>
            <a:ext cx="5162863" cy="556135"/>
          </a:xfrm>
          <a:prstGeom prst="roundRect">
            <a:avLst/>
          </a:prstGeom>
          <a:solidFill>
            <a:srgbClr val="E5667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Professional </a:t>
            </a:r>
            <a:r>
              <a:rPr lang="en-US" sz="1400" dirty="0" smtClean="0"/>
              <a:t>differences</a:t>
            </a:r>
            <a:endParaRPr lang="en-AU" sz="1400" dirty="0"/>
          </a:p>
        </p:txBody>
      </p:sp>
      <p:sp>
        <p:nvSpPr>
          <p:cNvPr id="19" name="Rounded Rectangle 18"/>
          <p:cNvSpPr/>
          <p:nvPr/>
        </p:nvSpPr>
        <p:spPr>
          <a:xfrm>
            <a:off x="588541" y="4791199"/>
            <a:ext cx="5162863" cy="556135"/>
          </a:xfrm>
          <a:prstGeom prst="round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Champions in each </a:t>
            </a:r>
            <a:r>
              <a:rPr lang="en-US" sz="1400" dirty="0" smtClean="0"/>
              <a:t>agency</a:t>
            </a:r>
            <a:endParaRPr lang="en-AU" sz="1400" dirty="0"/>
          </a:p>
        </p:txBody>
      </p:sp>
      <p:sp>
        <p:nvSpPr>
          <p:cNvPr id="20" name="Rounded Rectangle 19"/>
          <p:cNvSpPr/>
          <p:nvPr/>
        </p:nvSpPr>
        <p:spPr>
          <a:xfrm>
            <a:off x="588541" y="5459158"/>
            <a:ext cx="5162863" cy="556135"/>
          </a:xfrm>
          <a:prstGeom prst="roundRect">
            <a:avLst/>
          </a:prstGeom>
          <a:solidFill>
            <a:srgbClr val="E5667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Concerns </a:t>
            </a:r>
          </a:p>
        </p:txBody>
      </p:sp>
    </p:spTree>
    <p:extLst>
      <p:ext uri="{BB962C8B-B14F-4D97-AF65-F5344CB8AC3E}">
        <p14:creationId xmlns="" xmlns:p14="http://schemas.microsoft.com/office/powerpoint/2010/main" val="3241377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3. Decide </a:t>
            </a:r>
            <a:r>
              <a:rPr lang="en-US" dirty="0"/>
              <a:t>and plan</a:t>
            </a:r>
            <a:endParaRPr lang="en-AU" dirty="0"/>
          </a:p>
        </p:txBody>
      </p:sp>
      <p:sp>
        <p:nvSpPr>
          <p:cNvPr id="5" name="Rounded Rectangle 4"/>
          <p:cNvSpPr/>
          <p:nvPr/>
        </p:nvSpPr>
        <p:spPr>
          <a:xfrm>
            <a:off x="6072099" y="1941976"/>
            <a:ext cx="2449687" cy="1989668"/>
          </a:xfrm>
          <a:prstGeom prst="roundRect">
            <a:avLst/>
          </a:prstGeom>
          <a:gradFill flip="none" rotWithShape="1">
            <a:gsLst>
              <a:gs pos="0">
                <a:schemeClr val="tx2">
                  <a:lumMod val="40000"/>
                  <a:lumOff val="60000"/>
                </a:schemeClr>
              </a:gs>
              <a:gs pos="100000">
                <a:schemeClr val="tx2"/>
              </a:gs>
            </a:gsLst>
            <a:path path="circle">
              <a:fillToRect t="100000" r="100000"/>
            </a:path>
            <a:tileRect l="-100000" b="-100000"/>
          </a:gra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accent1"/>
                </a:solidFill>
              </a:rPr>
              <a:t>Communication: </a:t>
            </a:r>
            <a:r>
              <a:rPr lang="en-US" dirty="0" err="1">
                <a:solidFill>
                  <a:srgbClr val="292934"/>
                </a:solidFill>
              </a:rPr>
              <a:t>Finalise</a:t>
            </a:r>
            <a:r>
              <a:rPr lang="en-US" dirty="0">
                <a:solidFill>
                  <a:srgbClr val="292934"/>
                </a:solidFill>
              </a:rPr>
              <a:t> Joint LHC, Joint referral protocol and distribute to all staff.</a:t>
            </a:r>
          </a:p>
        </p:txBody>
      </p:sp>
      <p:sp>
        <p:nvSpPr>
          <p:cNvPr id="6" name="Rounded Rectangle 5"/>
          <p:cNvSpPr/>
          <p:nvPr/>
        </p:nvSpPr>
        <p:spPr>
          <a:xfrm>
            <a:off x="6072099" y="4298532"/>
            <a:ext cx="2449688" cy="1524000"/>
          </a:xfrm>
          <a:prstGeom prst="roundRect">
            <a:avLst/>
          </a:prstGeom>
          <a:gradFill flip="none" rotWithShape="1">
            <a:gsLst>
              <a:gs pos="0">
                <a:schemeClr val="tx2">
                  <a:lumMod val="40000"/>
                  <a:lumOff val="60000"/>
                </a:schemeClr>
              </a:gs>
              <a:gs pos="100000">
                <a:schemeClr val="tx2"/>
              </a:gs>
            </a:gsLst>
            <a:path path="circle">
              <a:fillToRect t="100000" r="100000"/>
            </a:path>
            <a:tileRect l="-100000" b="-100000"/>
          </a:gra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rgbClr val="B51F3C"/>
                </a:solidFill>
              </a:rPr>
              <a:t>Resources:</a:t>
            </a:r>
            <a:r>
              <a:rPr lang="en-US" b="1" dirty="0">
                <a:solidFill>
                  <a:srgbClr val="292934"/>
                </a:solidFill>
              </a:rPr>
              <a:t> </a:t>
            </a:r>
            <a:endParaRPr lang="en-US" b="1" dirty="0" smtClean="0">
              <a:solidFill>
                <a:srgbClr val="292934"/>
              </a:solidFill>
            </a:endParaRPr>
          </a:p>
          <a:p>
            <a:r>
              <a:rPr lang="en-US" dirty="0">
                <a:solidFill>
                  <a:srgbClr val="292934"/>
                </a:solidFill>
              </a:rPr>
              <a:t>Service Spectrums. Joint LHC, example  protocol, </a:t>
            </a:r>
          </a:p>
        </p:txBody>
      </p:sp>
      <p:sp>
        <p:nvSpPr>
          <p:cNvPr id="7" name="Rounded Rectangle 6"/>
          <p:cNvSpPr/>
          <p:nvPr/>
        </p:nvSpPr>
        <p:spPr>
          <a:xfrm>
            <a:off x="567551" y="1721555"/>
            <a:ext cx="5162863" cy="556135"/>
          </a:xfrm>
          <a:prstGeom prst="round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Which LHC? </a:t>
            </a:r>
            <a:endParaRPr lang="en-AU" sz="1400" dirty="0"/>
          </a:p>
        </p:txBody>
      </p:sp>
      <p:sp>
        <p:nvSpPr>
          <p:cNvPr id="8" name="Rounded Rectangle 7"/>
          <p:cNvSpPr/>
          <p:nvPr/>
        </p:nvSpPr>
        <p:spPr>
          <a:xfrm>
            <a:off x="567551" y="2356618"/>
            <a:ext cx="5162863" cy="1170129"/>
          </a:xfrm>
          <a:prstGeom prst="roundRect">
            <a:avLst/>
          </a:prstGeom>
          <a:solidFill>
            <a:schemeClr val="accent1">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Community worker spectrum</a:t>
            </a:r>
          </a:p>
          <a:p>
            <a:pPr lvl="0"/>
            <a:r>
              <a:rPr lang="en-US" sz="1400" dirty="0"/>
              <a:t>1. Completing LHC when/who/how?</a:t>
            </a:r>
          </a:p>
          <a:p>
            <a:pPr lvl="0"/>
            <a:r>
              <a:rPr lang="en-US" sz="1400" dirty="0"/>
              <a:t>2. Connecting client</a:t>
            </a:r>
          </a:p>
          <a:p>
            <a:pPr lvl="0"/>
            <a:r>
              <a:rPr lang="en-US" sz="1400" dirty="0"/>
              <a:t>3. Supporting the </a:t>
            </a:r>
            <a:r>
              <a:rPr lang="en-US" sz="1400" dirty="0" smtClean="0"/>
              <a:t>client</a:t>
            </a:r>
            <a:endParaRPr lang="en-US" sz="1400" dirty="0"/>
          </a:p>
        </p:txBody>
      </p:sp>
      <p:sp>
        <p:nvSpPr>
          <p:cNvPr id="9" name="Rounded Rectangle 8"/>
          <p:cNvSpPr/>
          <p:nvPr/>
        </p:nvSpPr>
        <p:spPr>
          <a:xfrm>
            <a:off x="567551" y="3606264"/>
            <a:ext cx="5162863" cy="1170129"/>
          </a:xfrm>
          <a:prstGeom prst="round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smtClean="0"/>
              <a:t>Legal </a:t>
            </a:r>
            <a:r>
              <a:rPr lang="en-US" sz="1400" dirty="0"/>
              <a:t>service spectrum</a:t>
            </a:r>
          </a:p>
          <a:p>
            <a:pPr lvl="0"/>
            <a:r>
              <a:rPr lang="en-US" sz="1400" dirty="0"/>
              <a:t>1. What will you do</a:t>
            </a:r>
          </a:p>
          <a:p>
            <a:pPr lvl="0"/>
            <a:r>
              <a:rPr lang="en-US" sz="1400" dirty="0"/>
              <a:t>2. What will you refer?</a:t>
            </a:r>
          </a:p>
          <a:p>
            <a:pPr lvl="0"/>
            <a:r>
              <a:rPr lang="en-US" sz="1400" dirty="0"/>
              <a:t>3. What will you communicate</a:t>
            </a:r>
            <a:r>
              <a:rPr lang="en-US" sz="1400" dirty="0" smtClean="0"/>
              <a:t>?</a:t>
            </a:r>
            <a:endParaRPr lang="en-US" sz="1400" dirty="0"/>
          </a:p>
        </p:txBody>
      </p:sp>
      <p:sp>
        <p:nvSpPr>
          <p:cNvPr id="10" name="Rounded Rectangle 9"/>
          <p:cNvSpPr/>
          <p:nvPr/>
        </p:nvSpPr>
        <p:spPr>
          <a:xfrm>
            <a:off x="567551" y="4852167"/>
            <a:ext cx="5162863" cy="556135"/>
          </a:xfrm>
          <a:prstGeom prst="roundRect">
            <a:avLst/>
          </a:prstGeom>
          <a:solidFill>
            <a:schemeClr val="accent1">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Joint LHC = Collaborative Service Planning Template </a:t>
            </a:r>
            <a:endParaRPr lang="en-AU" sz="1400" dirty="0"/>
          </a:p>
        </p:txBody>
      </p:sp>
      <p:sp>
        <p:nvSpPr>
          <p:cNvPr id="11" name="Rounded Rectangle 10"/>
          <p:cNvSpPr/>
          <p:nvPr/>
        </p:nvSpPr>
        <p:spPr>
          <a:xfrm>
            <a:off x="567551" y="5476734"/>
            <a:ext cx="5162863" cy="556135"/>
          </a:xfrm>
          <a:prstGeom prst="round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Referral protocol incl. client consent, phone calls</a:t>
            </a:r>
            <a:endParaRPr lang="en-AU" sz="1400" dirty="0"/>
          </a:p>
        </p:txBody>
      </p:sp>
      <p:pic>
        <p:nvPicPr>
          <p:cNvPr id="12" name="Picture 2" descr="K:\Research\New brand\Icon_RGB_POS.jpg"/>
          <p:cNvPicPr>
            <a:picLocks noChangeAspect="1" noChangeArrowheads="1"/>
          </p:cNvPicPr>
          <p:nvPr/>
        </p:nvPicPr>
        <p:blipFill>
          <a:blip r:embed="rId2" cstate="print"/>
          <a:srcRect/>
          <a:stretch>
            <a:fillRect/>
          </a:stretch>
        </p:blipFill>
        <p:spPr bwMode="auto">
          <a:xfrm>
            <a:off x="7467600" y="0"/>
            <a:ext cx="1676400" cy="1627490"/>
          </a:xfrm>
          <a:prstGeom prst="rect">
            <a:avLst/>
          </a:prstGeom>
          <a:noFill/>
        </p:spPr>
      </p:pic>
    </p:spTree>
    <p:extLst>
      <p:ext uri="{BB962C8B-B14F-4D97-AF65-F5344CB8AC3E}">
        <p14:creationId xmlns="" xmlns:p14="http://schemas.microsoft.com/office/powerpoint/2010/main" val="2553035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892015" y="1782711"/>
            <a:ext cx="7160915" cy="5075289"/>
          </a:xfrm>
          <a:prstGeom prst="rect">
            <a:avLst/>
          </a:prstGeom>
          <a:noFill/>
          <a:ln w="9525">
            <a:noFill/>
            <a:miter lim="800000"/>
            <a:headEnd/>
            <a:tailEnd/>
          </a:ln>
        </p:spPr>
      </p:pic>
      <p:sp>
        <p:nvSpPr>
          <p:cNvPr id="2" name="Title 1"/>
          <p:cNvSpPr>
            <a:spLocks noGrp="1"/>
          </p:cNvSpPr>
          <p:nvPr>
            <p:ph type="title"/>
          </p:nvPr>
        </p:nvSpPr>
        <p:spPr/>
        <p:txBody>
          <a:bodyPr>
            <a:noAutofit/>
          </a:bodyPr>
          <a:lstStyle/>
          <a:p>
            <a:pPr algn="l"/>
            <a:r>
              <a:rPr lang="en-US" sz="3200" dirty="0"/>
              <a:t>Joint LHC: Collaborative Service </a:t>
            </a:r>
            <a:r>
              <a:rPr lang="en-US" sz="3200" dirty="0" smtClean="0"/>
              <a:t>Planning </a:t>
            </a:r>
            <a:r>
              <a:rPr lang="en-US" sz="3200" dirty="0"/>
              <a:t>template </a:t>
            </a:r>
          </a:p>
        </p:txBody>
      </p:sp>
      <p:pic>
        <p:nvPicPr>
          <p:cNvPr id="4" name="Picture 2" descr="K:\Research\New brand\Icon_RGB_POS.jpg"/>
          <p:cNvPicPr>
            <a:picLocks noChangeAspect="1" noChangeArrowheads="1"/>
          </p:cNvPicPr>
          <p:nvPr/>
        </p:nvPicPr>
        <p:blipFill>
          <a:blip r:embed="rId3" cstate="print"/>
          <a:srcRect/>
          <a:stretch>
            <a:fillRect/>
          </a:stretch>
        </p:blipFill>
        <p:spPr bwMode="auto">
          <a:xfrm>
            <a:off x="7467600" y="0"/>
            <a:ext cx="1676400" cy="1627490"/>
          </a:xfrm>
          <a:prstGeom prst="rect">
            <a:avLst/>
          </a:prstGeom>
          <a:noFill/>
        </p:spPr>
      </p:pic>
    </p:spTree>
    <p:extLst>
      <p:ext uri="{BB962C8B-B14F-4D97-AF65-F5344CB8AC3E}">
        <p14:creationId xmlns="" xmlns:p14="http://schemas.microsoft.com/office/powerpoint/2010/main" val="55340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s-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24966" y="4495800"/>
            <a:ext cx="6719034" cy="2099376"/>
          </a:xfrm>
          <a:prstGeom prst="rect">
            <a:avLst/>
          </a:prstGeom>
        </p:spPr>
      </p:pic>
      <p:sp>
        <p:nvSpPr>
          <p:cNvPr id="2" name="Title 1"/>
          <p:cNvSpPr>
            <a:spLocks noGrp="1"/>
          </p:cNvSpPr>
          <p:nvPr>
            <p:ph type="title"/>
          </p:nvPr>
        </p:nvSpPr>
        <p:spPr>
          <a:xfrm>
            <a:off x="0" y="274638"/>
            <a:ext cx="8686800" cy="1173162"/>
          </a:xfrm>
        </p:spPr>
        <p:txBody>
          <a:bodyPr/>
          <a:lstStyle/>
          <a:p>
            <a:pPr algn="l"/>
            <a:r>
              <a:rPr lang="en-US" dirty="0" smtClean="0"/>
              <a:t>     Why are you here?</a:t>
            </a:r>
            <a:endParaRPr lang="en-AU" dirty="0"/>
          </a:p>
        </p:txBody>
      </p:sp>
      <p:sp>
        <p:nvSpPr>
          <p:cNvPr id="3" name="Content Placeholder 2"/>
          <p:cNvSpPr>
            <a:spLocks noGrp="1"/>
          </p:cNvSpPr>
          <p:nvPr>
            <p:ph idx="1"/>
          </p:nvPr>
        </p:nvSpPr>
        <p:spPr>
          <a:xfrm>
            <a:off x="457200" y="1447800"/>
            <a:ext cx="8382000" cy="4343400"/>
          </a:xfrm>
        </p:spPr>
        <p:txBody>
          <a:bodyPr>
            <a:normAutofit/>
          </a:bodyPr>
          <a:lstStyle/>
          <a:p>
            <a:pPr>
              <a:buNone/>
            </a:pPr>
            <a:r>
              <a:rPr lang="en-US" sz="1800" dirty="0" smtClean="0"/>
              <a:t>Does your CLC want to:</a:t>
            </a:r>
          </a:p>
          <a:p>
            <a:r>
              <a:rPr lang="en-US" sz="1800" dirty="0" smtClean="0"/>
              <a:t> connect more effectively with local community or health organisations?</a:t>
            </a:r>
          </a:p>
          <a:p>
            <a:pPr>
              <a:buNone/>
            </a:pPr>
            <a:r>
              <a:rPr lang="en-US" sz="1800" dirty="0" smtClean="0"/>
              <a:t>       so that you can…</a:t>
            </a:r>
          </a:p>
          <a:p>
            <a:r>
              <a:rPr lang="en-US" sz="1800" dirty="0" smtClean="0"/>
              <a:t>meet and assist the clients you want to help?</a:t>
            </a:r>
          </a:p>
          <a:p>
            <a:r>
              <a:rPr lang="en-US" sz="1800" dirty="0" smtClean="0"/>
              <a:t>try to assist multiple-needs clients (“</a:t>
            </a:r>
            <a:r>
              <a:rPr lang="en-US" sz="1800" dirty="0" err="1" smtClean="0"/>
              <a:t>intersectionality</a:t>
            </a:r>
            <a:r>
              <a:rPr lang="en-US" sz="1800" dirty="0" smtClean="0"/>
              <a:t>”/multiple </a:t>
            </a:r>
            <a:r>
              <a:rPr lang="en-US" sz="1800" i="1" dirty="0" smtClean="0"/>
              <a:t>legal </a:t>
            </a:r>
            <a:r>
              <a:rPr lang="en-US" sz="1800" dirty="0" smtClean="0"/>
              <a:t>needs)</a:t>
            </a:r>
          </a:p>
          <a:p>
            <a:pPr>
              <a:buNone/>
            </a:pPr>
            <a:endParaRPr lang="en-US" sz="1800" dirty="0" smtClean="0"/>
          </a:p>
          <a:p>
            <a:pPr>
              <a:buNone/>
            </a:pPr>
            <a:r>
              <a:rPr lang="en-US" sz="1800" i="1" dirty="0" smtClean="0"/>
              <a:t>aka… </a:t>
            </a:r>
            <a:r>
              <a:rPr lang="en-US" sz="1800" dirty="0" smtClean="0"/>
              <a:t>intentional, effective connections with your chosen client group, by engaging with “trusted intermediaries”, “front-line workers”, “problem </a:t>
            </a:r>
            <a:r>
              <a:rPr lang="en-US" sz="1800" dirty="0" err="1" smtClean="0"/>
              <a:t>noticers</a:t>
            </a:r>
            <a:r>
              <a:rPr lang="en-US" sz="1800" dirty="0" smtClean="0"/>
              <a:t>”</a:t>
            </a:r>
            <a:endParaRPr lang="en-US" sz="2000" dirty="0" smtClean="0"/>
          </a:p>
          <a:p>
            <a:pPr>
              <a:buNone/>
            </a:pPr>
            <a:endParaRPr lang="en-US" sz="1800" dirty="0" smtClean="0"/>
          </a:p>
          <a:p>
            <a:pPr>
              <a:buNone/>
            </a:pPr>
            <a:r>
              <a:rPr lang="en-US" sz="1800" i="1" dirty="0" smtClean="0"/>
              <a:t>regardless of…  </a:t>
            </a:r>
            <a:r>
              <a:rPr lang="en-US" sz="1800" dirty="0" smtClean="0"/>
              <a:t>your connection style  e.g. outreach/HJP/community connection/co-location/referral pathway etc….</a:t>
            </a:r>
          </a:p>
          <a:p>
            <a:pPr>
              <a:buNone/>
            </a:pPr>
            <a:endParaRPr lang="en-AU" sz="2000" dirty="0" smtClean="0"/>
          </a:p>
          <a:p>
            <a:pPr>
              <a:buNone/>
            </a:pPr>
            <a:endParaRPr lang="en-AU" sz="2000" dirty="0">
              <a:latin typeface="Arial" pitchFamily="34" charset="0"/>
              <a:cs typeface="Arial" pitchFamily="34" charset="0"/>
            </a:endParaRPr>
          </a:p>
        </p:txBody>
      </p:sp>
      <p:pic>
        <p:nvPicPr>
          <p:cNvPr id="6" name="Picture 2" descr="K:\Research\New brand\Icon_RGB_POS.jpg"/>
          <p:cNvPicPr>
            <a:picLocks noChangeAspect="1" noChangeArrowheads="1"/>
          </p:cNvPicPr>
          <p:nvPr/>
        </p:nvPicPr>
        <p:blipFill>
          <a:blip r:embed="rId3" cstate="print"/>
          <a:srcRect/>
          <a:stretch>
            <a:fillRect/>
          </a:stretch>
        </p:blipFill>
        <p:spPr bwMode="auto">
          <a:xfrm>
            <a:off x="7467600" y="0"/>
            <a:ext cx="1676400" cy="162749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Example referral protocol/flow chart</a:t>
            </a:r>
            <a:endParaRPr lang="en-US" sz="3600" dirty="0"/>
          </a:p>
        </p:txBody>
      </p:sp>
      <p:graphicFrame>
        <p:nvGraphicFramePr>
          <p:cNvPr id="3" name="Content Placeholder 7"/>
          <p:cNvGraphicFramePr>
            <a:graphicFrameLocks/>
          </p:cNvGraphicFramePr>
          <p:nvPr>
            <p:extLst>
              <p:ext uri="{D42A27DB-BD31-4B8C-83A1-F6EECF244321}">
                <p14:modId xmlns="" xmlns:p14="http://schemas.microsoft.com/office/powerpoint/2010/main" val="1388201210"/>
              </p:ext>
            </p:extLst>
          </p:nvPr>
        </p:nvGraphicFramePr>
        <p:xfrm>
          <a:off x="467544" y="1196752"/>
          <a:ext cx="8297416"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187624" y="5229200"/>
            <a:ext cx="3096344" cy="1440394"/>
          </a:xfrm>
          <a:prstGeom prst="rect">
            <a:avLst/>
          </a:prstGeom>
          <a:noFill/>
          <a:ln w="31750">
            <a:noFill/>
          </a:ln>
        </p:spPr>
        <p:txBody>
          <a:bodyPr wrap="square" rtlCol="0">
            <a:spAutoFit/>
          </a:bodyPr>
          <a:lstStyle/>
          <a:p>
            <a:pPr lvl="0" defTabSz="666750">
              <a:lnSpc>
                <a:spcPct val="90000"/>
              </a:lnSpc>
              <a:spcAft>
                <a:spcPct val="35000"/>
              </a:spcAft>
            </a:pPr>
            <a:r>
              <a:rPr lang="en-US" sz="1600" dirty="0" smtClean="0">
                <a:solidFill>
                  <a:srgbClr val="B51F3C"/>
                </a:solidFill>
              </a:rPr>
              <a:t>REFERRAL CHECKLIST</a:t>
            </a:r>
          </a:p>
          <a:p>
            <a:pPr marL="285750" lvl="0" indent="-285750" defTabSz="666750">
              <a:lnSpc>
                <a:spcPct val="90000"/>
              </a:lnSpc>
              <a:spcAft>
                <a:spcPct val="35000"/>
              </a:spcAft>
              <a:buFont typeface="Arial"/>
              <a:buChar char="•"/>
            </a:pPr>
            <a:r>
              <a:rPr lang="en-US" sz="1400" dirty="0" smtClean="0"/>
              <a:t>Client consent</a:t>
            </a:r>
          </a:p>
          <a:p>
            <a:pPr marL="285750" lvl="0" indent="-285750" defTabSz="666750">
              <a:lnSpc>
                <a:spcPct val="90000"/>
              </a:lnSpc>
              <a:spcAft>
                <a:spcPct val="35000"/>
              </a:spcAft>
              <a:buFont typeface="Arial"/>
              <a:buChar char="•"/>
            </a:pPr>
            <a:r>
              <a:rPr lang="en-US" sz="1400" dirty="0" smtClean="0"/>
              <a:t>Client and worker details</a:t>
            </a:r>
          </a:p>
          <a:p>
            <a:pPr marL="285750" lvl="0" indent="-285750" defTabSz="666750">
              <a:lnSpc>
                <a:spcPct val="90000"/>
              </a:lnSpc>
              <a:spcAft>
                <a:spcPct val="35000"/>
              </a:spcAft>
              <a:buFont typeface="Arial"/>
              <a:buChar char="•"/>
            </a:pPr>
            <a:r>
              <a:rPr lang="en-US" sz="1400" dirty="0" smtClean="0"/>
              <a:t>Appointment details</a:t>
            </a:r>
          </a:p>
          <a:p>
            <a:pPr marL="285750" lvl="0" indent="-285750" defTabSz="666750">
              <a:lnSpc>
                <a:spcPct val="90000"/>
              </a:lnSpc>
              <a:spcAft>
                <a:spcPct val="35000"/>
              </a:spcAft>
              <a:buFont typeface="Arial"/>
              <a:buChar char="•"/>
            </a:pPr>
            <a:r>
              <a:rPr lang="en-US" sz="1400" dirty="0" smtClean="0"/>
              <a:t>LHC with referred issues circled</a:t>
            </a:r>
          </a:p>
        </p:txBody>
      </p:sp>
      <p:sp>
        <p:nvSpPr>
          <p:cNvPr id="5" name="TextBox 4"/>
          <p:cNvSpPr txBox="1"/>
          <p:nvPr/>
        </p:nvSpPr>
        <p:spPr>
          <a:xfrm>
            <a:off x="4716016" y="5229200"/>
            <a:ext cx="3096344" cy="1132618"/>
          </a:xfrm>
          <a:prstGeom prst="rect">
            <a:avLst/>
          </a:prstGeom>
          <a:noFill/>
          <a:ln w="31750">
            <a:noFill/>
          </a:ln>
        </p:spPr>
        <p:txBody>
          <a:bodyPr wrap="square" rtlCol="0">
            <a:spAutoFit/>
          </a:bodyPr>
          <a:lstStyle/>
          <a:p>
            <a:pPr lvl="0" defTabSz="666750">
              <a:lnSpc>
                <a:spcPct val="90000"/>
              </a:lnSpc>
              <a:spcAft>
                <a:spcPct val="35000"/>
              </a:spcAft>
            </a:pPr>
            <a:r>
              <a:rPr lang="en-US" sz="1600" dirty="0" smtClean="0">
                <a:solidFill>
                  <a:schemeClr val="accent1"/>
                </a:solidFill>
              </a:rPr>
              <a:t>CONTACT DETAILS</a:t>
            </a:r>
          </a:p>
          <a:p>
            <a:pPr marL="285750" lvl="0" indent="-285750" defTabSz="666750">
              <a:lnSpc>
                <a:spcPct val="90000"/>
              </a:lnSpc>
              <a:spcAft>
                <a:spcPct val="35000"/>
              </a:spcAft>
              <a:buFont typeface="Arial"/>
              <a:buChar char="•"/>
            </a:pPr>
            <a:r>
              <a:rPr lang="en-US" sz="1400" dirty="0" smtClean="0"/>
              <a:t>Community agency</a:t>
            </a:r>
          </a:p>
          <a:p>
            <a:pPr marL="285750" lvl="0" indent="-285750" defTabSz="666750">
              <a:lnSpc>
                <a:spcPct val="90000"/>
              </a:lnSpc>
              <a:spcAft>
                <a:spcPct val="35000"/>
              </a:spcAft>
              <a:buFont typeface="Arial"/>
              <a:buChar char="•"/>
            </a:pPr>
            <a:r>
              <a:rPr lang="en-US" sz="1400" dirty="0" smtClean="0"/>
              <a:t>Legal service 1</a:t>
            </a:r>
          </a:p>
          <a:p>
            <a:pPr marL="285750" lvl="0" indent="-285750" defTabSz="666750">
              <a:lnSpc>
                <a:spcPct val="90000"/>
              </a:lnSpc>
              <a:spcAft>
                <a:spcPct val="35000"/>
              </a:spcAft>
              <a:buFont typeface="Arial"/>
              <a:buChar char="•"/>
            </a:pPr>
            <a:r>
              <a:rPr lang="en-US" sz="1400" dirty="0" smtClean="0"/>
              <a:t>Legal service 2</a:t>
            </a:r>
          </a:p>
        </p:txBody>
      </p:sp>
      <p:pic>
        <p:nvPicPr>
          <p:cNvPr id="6" name="Picture 2" descr="K:\Research\New brand\Icon_RGB_POS.jpg"/>
          <p:cNvPicPr>
            <a:picLocks noChangeAspect="1" noChangeArrowheads="1"/>
          </p:cNvPicPr>
          <p:nvPr/>
        </p:nvPicPr>
        <p:blipFill>
          <a:blip r:embed="rId7" cstate="print"/>
          <a:srcRect/>
          <a:stretch>
            <a:fillRect/>
          </a:stretch>
        </p:blipFill>
        <p:spPr bwMode="auto">
          <a:xfrm>
            <a:off x="7467600" y="0"/>
            <a:ext cx="1676400" cy="1627490"/>
          </a:xfrm>
          <a:prstGeom prst="rect">
            <a:avLst/>
          </a:prstGeom>
          <a:noFill/>
        </p:spPr>
      </p:pic>
    </p:spTree>
    <p:extLst>
      <p:ext uri="{BB962C8B-B14F-4D97-AF65-F5344CB8AC3E}">
        <p14:creationId xmlns="" xmlns:p14="http://schemas.microsoft.com/office/powerpoint/2010/main" val="1826565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4. Nurture</a:t>
            </a:r>
            <a:endParaRPr lang="en-US" dirty="0"/>
          </a:p>
        </p:txBody>
      </p:sp>
      <p:sp>
        <p:nvSpPr>
          <p:cNvPr id="4" name="Rounded Rectangle 3"/>
          <p:cNvSpPr/>
          <p:nvPr/>
        </p:nvSpPr>
        <p:spPr>
          <a:xfrm>
            <a:off x="1354690" y="1721556"/>
            <a:ext cx="6033971" cy="409188"/>
          </a:xfrm>
          <a:prstGeom prst="round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Follow up with community worker after appointments</a:t>
            </a:r>
          </a:p>
        </p:txBody>
      </p:sp>
      <p:sp>
        <p:nvSpPr>
          <p:cNvPr id="5" name="Rounded Rectangle 4"/>
          <p:cNvSpPr/>
          <p:nvPr/>
        </p:nvSpPr>
        <p:spPr>
          <a:xfrm>
            <a:off x="1354690" y="2183224"/>
            <a:ext cx="6033971" cy="409188"/>
          </a:xfrm>
          <a:prstGeom prst="roundRect">
            <a:avLst/>
          </a:prstGeom>
          <a:solidFill>
            <a:schemeClr val="accent1">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Meet for coffee at other agency</a:t>
            </a:r>
          </a:p>
        </p:txBody>
      </p:sp>
      <p:sp>
        <p:nvSpPr>
          <p:cNvPr id="6" name="Rounded Rectangle 5"/>
          <p:cNvSpPr/>
          <p:nvPr/>
        </p:nvSpPr>
        <p:spPr>
          <a:xfrm>
            <a:off x="1354690" y="2645471"/>
            <a:ext cx="6033971" cy="409188"/>
          </a:xfrm>
          <a:prstGeom prst="round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Update and distribute the referral template/flowchart</a:t>
            </a:r>
            <a:endParaRPr lang="en-AU" sz="1400" dirty="0"/>
          </a:p>
        </p:txBody>
      </p:sp>
      <p:sp>
        <p:nvSpPr>
          <p:cNvPr id="7" name="Rounded Rectangle 6"/>
          <p:cNvSpPr/>
          <p:nvPr/>
        </p:nvSpPr>
        <p:spPr>
          <a:xfrm>
            <a:off x="1354690" y="3107139"/>
            <a:ext cx="6033971" cy="409188"/>
          </a:xfrm>
          <a:prstGeom prst="roundRect">
            <a:avLst/>
          </a:prstGeom>
          <a:solidFill>
            <a:schemeClr val="accent1">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Plan to meet quarterly to review </a:t>
            </a:r>
            <a:endParaRPr lang="en-AU" sz="1400" dirty="0"/>
          </a:p>
        </p:txBody>
      </p:sp>
      <p:sp>
        <p:nvSpPr>
          <p:cNvPr id="8" name="Rounded Rectangle 7"/>
          <p:cNvSpPr/>
          <p:nvPr/>
        </p:nvSpPr>
        <p:spPr>
          <a:xfrm>
            <a:off x="1354690" y="3569386"/>
            <a:ext cx="6033971" cy="409188"/>
          </a:xfrm>
          <a:prstGeom prst="round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Update contact details regularly</a:t>
            </a:r>
            <a:endParaRPr lang="en-AU" sz="1400" dirty="0"/>
          </a:p>
        </p:txBody>
      </p:sp>
      <p:sp>
        <p:nvSpPr>
          <p:cNvPr id="9" name="Rounded Rectangle 8"/>
          <p:cNvSpPr/>
          <p:nvPr/>
        </p:nvSpPr>
        <p:spPr>
          <a:xfrm>
            <a:off x="1354690" y="4031054"/>
            <a:ext cx="6033971" cy="409188"/>
          </a:xfrm>
          <a:prstGeom prst="roundRect">
            <a:avLst/>
          </a:prstGeom>
          <a:solidFill>
            <a:schemeClr val="accent1">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Introduce new workers to other agency</a:t>
            </a:r>
            <a:endParaRPr lang="en-AU" sz="1400" dirty="0"/>
          </a:p>
        </p:txBody>
      </p:sp>
      <p:sp>
        <p:nvSpPr>
          <p:cNvPr id="10" name="Rounded Rectangle 9"/>
          <p:cNvSpPr/>
          <p:nvPr/>
        </p:nvSpPr>
        <p:spPr>
          <a:xfrm>
            <a:off x="1354690" y="4493301"/>
            <a:ext cx="6033971" cy="409188"/>
          </a:xfrm>
          <a:prstGeom prst="round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Share newsletters</a:t>
            </a:r>
            <a:endParaRPr lang="en-AU" sz="1400" dirty="0"/>
          </a:p>
        </p:txBody>
      </p:sp>
      <p:sp>
        <p:nvSpPr>
          <p:cNvPr id="11" name="Rounded Rectangle 10"/>
          <p:cNvSpPr/>
          <p:nvPr/>
        </p:nvSpPr>
        <p:spPr>
          <a:xfrm>
            <a:off x="1354690" y="4954969"/>
            <a:ext cx="6033971" cy="409188"/>
          </a:xfrm>
          <a:prstGeom prst="roundRect">
            <a:avLst/>
          </a:prstGeom>
          <a:solidFill>
            <a:schemeClr val="accent1">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Tell stories together at events /in media</a:t>
            </a:r>
            <a:endParaRPr lang="en-AU" sz="1400" dirty="0"/>
          </a:p>
        </p:txBody>
      </p:sp>
      <p:sp>
        <p:nvSpPr>
          <p:cNvPr id="12" name="Rounded Rectangle 11"/>
          <p:cNvSpPr/>
          <p:nvPr/>
        </p:nvSpPr>
        <p:spPr>
          <a:xfrm>
            <a:off x="1354690" y="5433483"/>
            <a:ext cx="6033971" cy="409188"/>
          </a:xfrm>
          <a:prstGeom prst="round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Think about law reform and systemic responses </a:t>
            </a:r>
            <a:endParaRPr lang="en-AU" sz="1400" dirty="0"/>
          </a:p>
        </p:txBody>
      </p:sp>
      <p:sp>
        <p:nvSpPr>
          <p:cNvPr id="13" name="Rounded Rectangle 12"/>
          <p:cNvSpPr/>
          <p:nvPr/>
        </p:nvSpPr>
        <p:spPr>
          <a:xfrm>
            <a:off x="1354690" y="5895151"/>
            <a:ext cx="6033971" cy="409188"/>
          </a:xfrm>
          <a:prstGeom prst="roundRect">
            <a:avLst/>
          </a:prstGeom>
          <a:solidFill>
            <a:schemeClr val="accent1">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Encourage community workers to attend legal appointments</a:t>
            </a:r>
            <a:endParaRPr lang="en-AU" sz="1400" dirty="0"/>
          </a:p>
        </p:txBody>
      </p:sp>
      <p:pic>
        <p:nvPicPr>
          <p:cNvPr id="15" name="Picture 14" descr="boat-and-sharks.gi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84662" y="2928867"/>
            <a:ext cx="3704828" cy="2204373"/>
          </a:xfrm>
          <a:prstGeom prst="rect">
            <a:avLst/>
          </a:prstGeom>
        </p:spPr>
      </p:pic>
      <p:pic>
        <p:nvPicPr>
          <p:cNvPr id="14" name="Picture 2" descr="K:\Research\New brand\Icon_RGB_POS.jpg"/>
          <p:cNvPicPr>
            <a:picLocks noChangeAspect="1" noChangeArrowheads="1"/>
          </p:cNvPicPr>
          <p:nvPr/>
        </p:nvPicPr>
        <p:blipFill>
          <a:blip r:embed="rId3" cstate="print"/>
          <a:srcRect/>
          <a:stretch>
            <a:fillRect/>
          </a:stretch>
        </p:blipFill>
        <p:spPr bwMode="auto">
          <a:xfrm>
            <a:off x="7467600" y="0"/>
            <a:ext cx="1676400" cy="1627490"/>
          </a:xfrm>
          <a:prstGeom prst="rect">
            <a:avLst/>
          </a:prstGeom>
          <a:noFill/>
        </p:spPr>
      </p:pic>
    </p:spTree>
    <p:extLst>
      <p:ext uri="{BB962C8B-B14F-4D97-AF65-F5344CB8AC3E}">
        <p14:creationId xmlns="" xmlns:p14="http://schemas.microsoft.com/office/powerpoint/2010/main" val="1870549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Review </a:t>
            </a:r>
            <a:r>
              <a:rPr lang="en-US" dirty="0"/>
              <a:t>and </a:t>
            </a:r>
            <a:r>
              <a:rPr lang="en-US" dirty="0" smtClean="0"/>
              <a:t>change</a:t>
            </a:r>
            <a:endParaRPr lang="en-US" dirty="0"/>
          </a:p>
        </p:txBody>
      </p:sp>
      <p:sp>
        <p:nvSpPr>
          <p:cNvPr id="4" name="Rounded Rectangle 3"/>
          <p:cNvSpPr/>
          <p:nvPr/>
        </p:nvSpPr>
        <p:spPr>
          <a:xfrm>
            <a:off x="1354690" y="1721556"/>
            <a:ext cx="6033971" cy="409188"/>
          </a:xfrm>
          <a:prstGeom prst="round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Follow up with community worker after appointments</a:t>
            </a:r>
          </a:p>
        </p:txBody>
      </p:sp>
      <p:sp>
        <p:nvSpPr>
          <p:cNvPr id="5" name="Rounded Rectangle 4"/>
          <p:cNvSpPr/>
          <p:nvPr/>
        </p:nvSpPr>
        <p:spPr>
          <a:xfrm>
            <a:off x="1354690" y="2183224"/>
            <a:ext cx="6033971" cy="409188"/>
          </a:xfrm>
          <a:prstGeom prst="roundRect">
            <a:avLst/>
          </a:prstGeom>
          <a:solidFill>
            <a:srgbClr val="E5667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Identify training needs for better processes</a:t>
            </a:r>
          </a:p>
        </p:txBody>
      </p:sp>
      <p:sp>
        <p:nvSpPr>
          <p:cNvPr id="6" name="Rounded Rectangle 5"/>
          <p:cNvSpPr/>
          <p:nvPr/>
        </p:nvSpPr>
        <p:spPr>
          <a:xfrm>
            <a:off x="1354690" y="2645471"/>
            <a:ext cx="6033971" cy="409188"/>
          </a:xfrm>
          <a:prstGeom prst="round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Identify improvements in  referral processes</a:t>
            </a:r>
            <a:endParaRPr lang="en-AU" sz="1400" dirty="0"/>
          </a:p>
        </p:txBody>
      </p:sp>
      <p:sp>
        <p:nvSpPr>
          <p:cNvPr id="7" name="Rounded Rectangle 6"/>
          <p:cNvSpPr/>
          <p:nvPr/>
        </p:nvSpPr>
        <p:spPr>
          <a:xfrm>
            <a:off x="1354690" y="3107139"/>
            <a:ext cx="6033971" cy="409188"/>
          </a:xfrm>
          <a:prstGeom prst="roundRect">
            <a:avLst/>
          </a:prstGeom>
          <a:solidFill>
            <a:srgbClr val="E5667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Are you using the most appropriate LHC? </a:t>
            </a:r>
            <a:endParaRPr lang="en-AU" sz="1400" dirty="0"/>
          </a:p>
        </p:txBody>
      </p:sp>
      <p:sp>
        <p:nvSpPr>
          <p:cNvPr id="8" name="Rounded Rectangle 7"/>
          <p:cNvSpPr/>
          <p:nvPr/>
        </p:nvSpPr>
        <p:spPr>
          <a:xfrm>
            <a:off x="1354690" y="3569386"/>
            <a:ext cx="6033971" cy="409188"/>
          </a:xfrm>
          <a:prstGeom prst="round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Identify and plan legal information training needs</a:t>
            </a:r>
            <a:endParaRPr lang="en-AU" sz="1400" dirty="0"/>
          </a:p>
        </p:txBody>
      </p:sp>
      <p:sp>
        <p:nvSpPr>
          <p:cNvPr id="9" name="Rounded Rectangle 8"/>
          <p:cNvSpPr/>
          <p:nvPr/>
        </p:nvSpPr>
        <p:spPr>
          <a:xfrm>
            <a:off x="1354690" y="4031054"/>
            <a:ext cx="6033971" cy="409188"/>
          </a:xfrm>
          <a:prstGeom prst="roundRect">
            <a:avLst/>
          </a:prstGeom>
          <a:solidFill>
            <a:srgbClr val="E5667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Identify and plan client care training from community/health workers</a:t>
            </a:r>
            <a:endParaRPr lang="en-AU" sz="1400" dirty="0"/>
          </a:p>
        </p:txBody>
      </p:sp>
      <p:sp>
        <p:nvSpPr>
          <p:cNvPr id="10" name="Rounded Rectangle 9"/>
          <p:cNvSpPr/>
          <p:nvPr/>
        </p:nvSpPr>
        <p:spPr>
          <a:xfrm>
            <a:off x="1354690" y="4493301"/>
            <a:ext cx="6033971" cy="409188"/>
          </a:xfrm>
          <a:prstGeom prst="round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Identify alternative legal referral points</a:t>
            </a:r>
            <a:endParaRPr lang="en-AU" sz="1400" dirty="0"/>
          </a:p>
        </p:txBody>
      </p:sp>
      <p:sp>
        <p:nvSpPr>
          <p:cNvPr id="11" name="Rounded Rectangle 10"/>
          <p:cNvSpPr/>
          <p:nvPr/>
        </p:nvSpPr>
        <p:spPr>
          <a:xfrm>
            <a:off x="1354690" y="4954969"/>
            <a:ext cx="6033971" cy="409188"/>
          </a:xfrm>
          <a:prstGeom prst="roundRect">
            <a:avLst/>
          </a:prstGeom>
          <a:solidFill>
            <a:srgbClr val="E5667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Would an outreach or phone clinic work better?</a:t>
            </a:r>
            <a:endParaRPr lang="en-AU" sz="1400" dirty="0"/>
          </a:p>
        </p:txBody>
      </p:sp>
      <p:sp>
        <p:nvSpPr>
          <p:cNvPr id="12" name="Rounded Rectangle 11"/>
          <p:cNvSpPr/>
          <p:nvPr/>
        </p:nvSpPr>
        <p:spPr>
          <a:xfrm>
            <a:off x="1354690" y="5433483"/>
            <a:ext cx="6033971" cy="409188"/>
          </a:xfrm>
          <a:prstGeom prst="round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t>Review and share data </a:t>
            </a:r>
            <a:endParaRPr lang="en-AU" sz="1400" dirty="0"/>
          </a:p>
        </p:txBody>
      </p:sp>
      <p:pic>
        <p:nvPicPr>
          <p:cNvPr id="14" name="Picture 13" descr="lawyer.gi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262060" y="4615437"/>
            <a:ext cx="2253202" cy="2454468"/>
          </a:xfrm>
          <a:prstGeom prst="rect">
            <a:avLst/>
          </a:prstGeom>
        </p:spPr>
      </p:pic>
      <p:pic>
        <p:nvPicPr>
          <p:cNvPr id="13" name="Picture 2" descr="K:\Research\New brand\Icon_RGB_POS.jpg"/>
          <p:cNvPicPr>
            <a:picLocks noChangeAspect="1" noChangeArrowheads="1"/>
          </p:cNvPicPr>
          <p:nvPr/>
        </p:nvPicPr>
        <p:blipFill>
          <a:blip r:embed="rId3" cstate="print"/>
          <a:srcRect/>
          <a:stretch>
            <a:fillRect/>
          </a:stretch>
        </p:blipFill>
        <p:spPr bwMode="auto">
          <a:xfrm>
            <a:off x="7467600" y="0"/>
            <a:ext cx="1676400" cy="1627490"/>
          </a:xfrm>
          <a:prstGeom prst="rect">
            <a:avLst/>
          </a:prstGeom>
          <a:noFill/>
        </p:spPr>
      </p:pic>
    </p:spTree>
    <p:extLst>
      <p:ext uri="{BB962C8B-B14F-4D97-AF65-F5344CB8AC3E}">
        <p14:creationId xmlns="" xmlns:p14="http://schemas.microsoft.com/office/powerpoint/2010/main" val="3804229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8229600" cy="1143000"/>
          </a:xfrm>
        </p:spPr>
        <p:txBody>
          <a:bodyPr>
            <a:normAutofit/>
          </a:bodyPr>
          <a:lstStyle/>
          <a:p>
            <a:r>
              <a:rPr lang="en-US" b="1" dirty="0" smtClean="0"/>
              <a:t>LHC Pathways Experiments</a:t>
            </a:r>
            <a:endParaRPr lang="en-AU" b="1" dirty="0"/>
          </a:p>
        </p:txBody>
      </p:sp>
      <p:pic>
        <p:nvPicPr>
          <p:cNvPr id="4" name="Picture 2" descr="K:\Research\New brand\Icon_RGB_POS.jpg"/>
          <p:cNvPicPr>
            <a:picLocks noChangeAspect="1" noChangeArrowheads="1"/>
          </p:cNvPicPr>
          <p:nvPr/>
        </p:nvPicPr>
        <p:blipFill>
          <a:blip r:embed="rId2" cstate="print"/>
          <a:srcRect/>
          <a:stretch>
            <a:fillRect/>
          </a:stretch>
        </p:blipFill>
        <p:spPr bwMode="auto">
          <a:xfrm>
            <a:off x="7467600" y="0"/>
            <a:ext cx="1676400" cy="1627490"/>
          </a:xfrm>
          <a:prstGeom prst="rect">
            <a:avLst/>
          </a:prstGeom>
          <a:noFill/>
        </p:spPr>
      </p:pic>
      <p:pic>
        <p:nvPicPr>
          <p:cNvPr id="5" name="Picture 2" descr="C:\Users\Projects\Desktop\NACLC Postcard.JPG"/>
          <p:cNvPicPr>
            <a:picLocks noGrp="1" noChangeAspect="1" noChangeArrowheads="1"/>
          </p:cNvPicPr>
          <p:nvPr>
            <p:ph idx="1"/>
          </p:nvPr>
        </p:nvPicPr>
        <p:blipFill>
          <a:blip r:embed="rId3" cstate="print"/>
          <a:srcRect/>
          <a:stretch>
            <a:fillRect/>
          </a:stretch>
        </p:blipFill>
        <p:spPr bwMode="auto">
          <a:xfrm>
            <a:off x="2209800" y="2819400"/>
            <a:ext cx="4505325" cy="320432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LegalPod - </a:t>
            </a:r>
            <a:r>
              <a:rPr lang="en-US" sz="3600" b="1" dirty="0" err="1" smtClean="0"/>
              <a:t>LawRight</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03121233"/>
              </p:ext>
            </p:extLst>
          </p:nvPr>
        </p:nvGraphicFramePr>
        <p:xfrm>
          <a:off x="1199444" y="1676400"/>
          <a:ext cx="6953956" cy="4360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K:\Research\New brand\Icon_RGB_POS.jpg"/>
          <p:cNvPicPr>
            <a:picLocks noChangeAspect="1" noChangeArrowheads="1"/>
          </p:cNvPicPr>
          <p:nvPr/>
        </p:nvPicPr>
        <p:blipFill>
          <a:blip r:embed="rId7" cstate="print"/>
          <a:srcRect/>
          <a:stretch>
            <a:fillRect/>
          </a:stretch>
        </p:blipFill>
        <p:spPr bwMode="auto">
          <a:xfrm>
            <a:off x="7467600" y="0"/>
            <a:ext cx="1676400" cy="1627490"/>
          </a:xfrm>
          <a:prstGeom prst="rect">
            <a:avLst/>
          </a:prstGeom>
          <a:noFill/>
        </p:spPr>
      </p:pic>
    </p:spTree>
    <p:extLst>
      <p:ext uri="{BB962C8B-B14F-4D97-AF65-F5344CB8AC3E}">
        <p14:creationId xmlns:p14="http://schemas.microsoft.com/office/powerpoint/2010/main" xmlns="" val="2520202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err="1" smtClean="0"/>
              <a:t>Wuchopperen</a:t>
            </a:r>
            <a:r>
              <a:rPr lang="en-US" sz="3600" b="1" dirty="0" smtClean="0"/>
              <a:t> (Aboriginal Health Service at Cairns)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03121233"/>
              </p:ext>
            </p:extLst>
          </p:nvPr>
        </p:nvGraphicFramePr>
        <p:xfrm>
          <a:off x="304800" y="1524000"/>
          <a:ext cx="8534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K:\Research\New brand\Icon_RGB_POS.jpg"/>
          <p:cNvPicPr>
            <a:picLocks noChangeAspect="1" noChangeArrowheads="1"/>
          </p:cNvPicPr>
          <p:nvPr/>
        </p:nvPicPr>
        <p:blipFill>
          <a:blip r:embed="rId7" cstate="print"/>
          <a:srcRect/>
          <a:stretch>
            <a:fillRect/>
          </a:stretch>
        </p:blipFill>
        <p:spPr bwMode="auto">
          <a:xfrm>
            <a:off x="7467600" y="0"/>
            <a:ext cx="1676400" cy="1627490"/>
          </a:xfrm>
          <a:prstGeom prst="rect">
            <a:avLst/>
          </a:prstGeom>
          <a:noFill/>
        </p:spPr>
      </p:pic>
    </p:spTree>
    <p:extLst>
      <p:ext uri="{BB962C8B-B14F-4D97-AF65-F5344CB8AC3E}">
        <p14:creationId xmlns:p14="http://schemas.microsoft.com/office/powerpoint/2010/main" xmlns="" val="2520202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NT Legal Aid</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03121233"/>
              </p:ext>
            </p:extLst>
          </p:nvPr>
        </p:nvGraphicFramePr>
        <p:xfrm>
          <a:off x="1199444" y="2040048"/>
          <a:ext cx="6745112" cy="3997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K:\Research\New brand\Icon_RGB_POS.jpg"/>
          <p:cNvPicPr>
            <a:picLocks noChangeAspect="1" noChangeArrowheads="1"/>
          </p:cNvPicPr>
          <p:nvPr/>
        </p:nvPicPr>
        <p:blipFill>
          <a:blip r:embed="rId7" cstate="print"/>
          <a:srcRect/>
          <a:stretch>
            <a:fillRect/>
          </a:stretch>
        </p:blipFill>
        <p:spPr bwMode="auto">
          <a:xfrm>
            <a:off x="7467600" y="0"/>
            <a:ext cx="1676400" cy="1627490"/>
          </a:xfrm>
          <a:prstGeom prst="rect">
            <a:avLst/>
          </a:prstGeom>
          <a:noFill/>
        </p:spPr>
      </p:pic>
    </p:spTree>
    <p:extLst>
      <p:ext uri="{BB962C8B-B14F-4D97-AF65-F5344CB8AC3E}">
        <p14:creationId xmlns:p14="http://schemas.microsoft.com/office/powerpoint/2010/main" xmlns="" val="2520202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Experiments –what about you?</a:t>
            </a:r>
            <a:endParaRPr lang="en-US" sz="3600" dirty="0"/>
          </a:p>
        </p:txBody>
      </p:sp>
      <p:pic>
        <p:nvPicPr>
          <p:cNvPr id="5" name="Picture 2" descr="K:\Research\New brand\Icon_RGB_POS.jpg"/>
          <p:cNvPicPr>
            <a:picLocks noChangeAspect="1" noChangeArrowheads="1"/>
          </p:cNvPicPr>
          <p:nvPr/>
        </p:nvPicPr>
        <p:blipFill>
          <a:blip r:embed="rId2" cstate="print"/>
          <a:srcRect/>
          <a:stretch>
            <a:fillRect/>
          </a:stretch>
        </p:blipFill>
        <p:spPr bwMode="auto">
          <a:xfrm>
            <a:off x="7467600" y="0"/>
            <a:ext cx="1676400" cy="1627490"/>
          </a:xfrm>
          <a:prstGeom prst="rect">
            <a:avLst/>
          </a:prstGeom>
          <a:noFill/>
        </p:spPr>
      </p:pic>
      <p:sp>
        <p:nvSpPr>
          <p:cNvPr id="6" name="Content Placeholder 5"/>
          <p:cNvSpPr>
            <a:spLocks noGrp="1"/>
          </p:cNvSpPr>
          <p:nvPr>
            <p:ph idx="1"/>
          </p:nvPr>
        </p:nvSpPr>
        <p:spPr/>
        <p:txBody>
          <a:bodyPr>
            <a:normAutofit lnSpcReduction="10000"/>
          </a:bodyPr>
          <a:lstStyle/>
          <a:p>
            <a:r>
              <a:rPr lang="en-US" sz="2400" dirty="0" smtClean="0"/>
              <a:t>What do you currently offer your clients*?</a:t>
            </a:r>
          </a:p>
          <a:p>
            <a:pPr>
              <a:buNone/>
            </a:pPr>
            <a:endParaRPr lang="en-US" sz="2400" dirty="0" smtClean="0"/>
          </a:p>
          <a:p>
            <a:r>
              <a:rPr lang="en-US" sz="2400" dirty="0" smtClean="0"/>
              <a:t>Which community service do your clients connect with?</a:t>
            </a:r>
          </a:p>
          <a:p>
            <a:pPr>
              <a:buNone/>
            </a:pPr>
            <a:endParaRPr lang="en-US" sz="2400" dirty="0" smtClean="0"/>
          </a:p>
          <a:p>
            <a:r>
              <a:rPr lang="en-US" sz="2400" dirty="0" smtClean="0"/>
              <a:t>Which LHC is relevant to your clients?</a:t>
            </a:r>
          </a:p>
          <a:p>
            <a:r>
              <a:rPr lang="en-US" sz="2400" dirty="0" smtClean="0"/>
              <a:t>What other legal services should be involved?</a:t>
            </a:r>
          </a:p>
          <a:p>
            <a:pPr>
              <a:buNone/>
            </a:pPr>
            <a:endParaRPr lang="en-US" sz="2400" dirty="0" smtClean="0"/>
          </a:p>
          <a:p>
            <a:r>
              <a:rPr lang="en-US" sz="2400" dirty="0" smtClean="0"/>
              <a:t>What is one change you could make…to make it easier for your clients to find you? </a:t>
            </a:r>
            <a:endParaRPr lang="en-US" sz="2400" smtClean="0"/>
          </a:p>
          <a:p>
            <a:pPr>
              <a:buNone/>
            </a:pPr>
            <a:endParaRPr lang="en-US" sz="2400" dirty="0" smtClean="0"/>
          </a:p>
          <a:p>
            <a:pPr>
              <a:buNone/>
            </a:pPr>
            <a:r>
              <a:rPr lang="en-US" sz="2400" dirty="0" smtClean="0"/>
              <a:t>*prospective or existing</a:t>
            </a:r>
          </a:p>
        </p:txBody>
      </p:sp>
    </p:spTree>
    <p:extLst>
      <p:ext uri="{BB962C8B-B14F-4D97-AF65-F5344CB8AC3E}">
        <p14:creationId xmlns:p14="http://schemas.microsoft.com/office/powerpoint/2010/main" xmlns="" val="2520202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2050" name="Picture 2" descr="K:\Research\New brand\LawRight_Logo_RGB_POS.jpg"/>
          <p:cNvPicPr>
            <a:picLocks noGrp="1" noChangeAspect="1" noChangeArrowheads="1"/>
          </p:cNvPicPr>
          <p:nvPr>
            <p:ph idx="1"/>
          </p:nvPr>
        </p:nvPicPr>
        <p:blipFill>
          <a:blip r:embed="rId2" cstate="print"/>
          <a:srcRect/>
          <a:stretch>
            <a:fillRect/>
          </a:stretch>
        </p:blipFill>
        <p:spPr bwMode="auto">
          <a:xfrm>
            <a:off x="1371600" y="1524000"/>
            <a:ext cx="5922264" cy="270052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8229600" cy="1143000"/>
          </a:xfrm>
        </p:spPr>
        <p:txBody>
          <a:bodyPr/>
          <a:lstStyle/>
          <a:p>
            <a:r>
              <a:rPr lang="en-US" b="1" dirty="0" smtClean="0"/>
              <a:t>LHC Resources Snapshot</a:t>
            </a:r>
            <a:endParaRPr lang="en-AU" b="1" dirty="0"/>
          </a:p>
        </p:txBody>
      </p:sp>
      <p:pic>
        <p:nvPicPr>
          <p:cNvPr id="4" name="Picture 2" descr="K:\Research\New brand\Icon_RGB_POS.jpg"/>
          <p:cNvPicPr>
            <a:picLocks noChangeAspect="1" noChangeArrowheads="1"/>
          </p:cNvPicPr>
          <p:nvPr/>
        </p:nvPicPr>
        <p:blipFill>
          <a:blip r:embed="rId2" cstate="print"/>
          <a:srcRect/>
          <a:stretch>
            <a:fillRect/>
          </a:stretch>
        </p:blipFill>
        <p:spPr bwMode="auto">
          <a:xfrm>
            <a:off x="7467600" y="0"/>
            <a:ext cx="1676400" cy="1627490"/>
          </a:xfrm>
          <a:prstGeom prst="rect">
            <a:avLst/>
          </a:prstGeom>
          <a:noFill/>
        </p:spPr>
      </p:pic>
      <p:pic>
        <p:nvPicPr>
          <p:cNvPr id="5" name="Picture 2" descr="C:\Users\Projects\Desktop\NACLC Postcard.JPG"/>
          <p:cNvPicPr>
            <a:picLocks noGrp="1" noChangeAspect="1" noChangeArrowheads="1"/>
          </p:cNvPicPr>
          <p:nvPr>
            <p:ph idx="1"/>
          </p:nvPr>
        </p:nvPicPr>
        <p:blipFill>
          <a:blip r:embed="rId3" cstate="print"/>
          <a:srcRect/>
          <a:stretch>
            <a:fillRect/>
          </a:stretch>
        </p:blipFill>
        <p:spPr bwMode="auto">
          <a:xfrm>
            <a:off x="2209800" y="2819400"/>
            <a:ext cx="4505325" cy="320432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73162"/>
          </a:xfrm>
        </p:spPr>
        <p:txBody>
          <a:bodyPr/>
          <a:lstStyle/>
          <a:p>
            <a:pPr algn="l"/>
            <a:r>
              <a:rPr lang="en-US" dirty="0" smtClean="0"/>
              <a:t>     </a:t>
            </a:r>
            <a:endParaRPr lang="en-AU" dirty="0"/>
          </a:p>
        </p:txBody>
      </p:sp>
      <p:sp>
        <p:nvSpPr>
          <p:cNvPr id="5" name="Content Placeholder 2"/>
          <p:cNvSpPr txBox="1">
            <a:spLocks/>
          </p:cNvSpPr>
          <p:nvPr/>
        </p:nvSpPr>
        <p:spPr>
          <a:xfrm>
            <a:off x="457200" y="1600200"/>
            <a:ext cx="8229600" cy="4876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AU" b="1" i="0" u="none" strike="noStrike" kern="1200" cap="none" spc="0" normalizeH="0" baseline="0" noProof="0" dirty="0" err="1" smtClean="0">
                <a:ln>
                  <a:noFill/>
                </a:ln>
                <a:solidFill>
                  <a:schemeClr val="tx1"/>
                </a:solidFill>
                <a:effectLst/>
                <a:uLnTx/>
                <a:uFillTx/>
                <a:latin typeface="+mn-lt"/>
                <a:ea typeface="+mn-ea"/>
                <a:cs typeface="+mn-cs"/>
                <a:hlinkClick r:id="rId2"/>
              </a:rPr>
              <a:t>www.legalhealthcheck.org.au</a:t>
            </a:r>
            <a:endParaRPr kumimoji="0" lang="en-AU"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kumimoji="0" lang="en-AU" sz="1600" b="0" i="0" u="none" strike="noStrike" kern="1200" cap="none" spc="0" normalizeH="0" baseline="0" noProof="0" dirty="0" smtClean="0">
                <a:ln>
                  <a:noFill/>
                </a:ln>
                <a:solidFill>
                  <a:schemeClr val="tx1"/>
                </a:solidFill>
                <a:effectLst/>
                <a:uLnTx/>
                <a:uFillTx/>
                <a:latin typeface="+mn-lt"/>
                <a:ea typeface="+mn-ea"/>
                <a:cs typeface="+mn-cs"/>
              </a:rPr>
              <a:t>Legal </a:t>
            </a:r>
            <a:r>
              <a:rPr lang="en-AU" sz="1600" dirty="0" smtClean="0"/>
              <a:t>Health Checks –Basic, Youth, Newly arrived, Housing, Mental Health</a:t>
            </a: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lang="en-AU" sz="1600" dirty="0" smtClean="0"/>
              <a:t>F</a:t>
            </a:r>
            <a:r>
              <a:rPr kumimoji="0" lang="en-AU" sz="1600" b="0" i="0" u="none" strike="noStrike" kern="1200" cap="none" spc="0" normalizeH="0" baseline="0" noProof="0" dirty="0" smtClean="0">
                <a:ln>
                  <a:noFill/>
                </a:ln>
                <a:solidFill>
                  <a:schemeClr val="tx1"/>
                </a:solidFill>
                <a:effectLst/>
                <a:uLnTx/>
                <a:uFillTx/>
                <a:latin typeface="+mn-lt"/>
                <a:ea typeface="+mn-ea"/>
                <a:cs typeface="+mn-cs"/>
              </a:rPr>
              <a:t>our tutorial videos for community workers</a:t>
            </a: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lang="en-US" sz="1600" dirty="0" smtClean="0"/>
              <a:t>Postcards, posters and FAQs</a:t>
            </a:r>
            <a:endParaRPr kumimoji="0" lang="en-AU"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lang="en-US" sz="1600" dirty="0" smtClean="0"/>
              <a:t>Jointly managed web</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site- NACLC+QPILCH</a:t>
            </a: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40+ CLCs around Australia</a:t>
            </a: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endParaRPr lang="en-US" sz="1600" dirty="0" smtClean="0"/>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endParaRPr lang="en-US" sz="1600" dirty="0" smtClean="0"/>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endParaRPr lang="en-US" sz="1600" dirty="0" smtClean="0"/>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endParaRPr lang="en-US" sz="16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en-US" sz="1600" dirty="0" smtClean="0"/>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endParaRPr lang="en-US" sz="1600" dirty="0" smtClean="0"/>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endParaRPr lang="en-US" sz="16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fs2008\common\Projects\LHC projects\1. NACLC  Legal Health Check Portal\Images\LHC tutorial console - intro video.JPG"/>
          <p:cNvPicPr>
            <a:picLocks noChangeAspect="1" noChangeArrowheads="1"/>
          </p:cNvPicPr>
          <p:nvPr/>
        </p:nvPicPr>
        <p:blipFill>
          <a:blip r:embed="rId3" cstate="print"/>
          <a:srcRect/>
          <a:stretch>
            <a:fillRect/>
          </a:stretch>
        </p:blipFill>
        <p:spPr bwMode="auto">
          <a:xfrm>
            <a:off x="5105400" y="2743200"/>
            <a:ext cx="3692823" cy="2928038"/>
          </a:xfrm>
          <a:prstGeom prst="rect">
            <a:avLst/>
          </a:prstGeom>
          <a:noFill/>
        </p:spPr>
      </p:pic>
      <p:pic>
        <p:nvPicPr>
          <p:cNvPr id="8" name="Picture 2"/>
          <p:cNvPicPr>
            <a:picLocks noChangeAspect="1" noChangeArrowheads="1"/>
          </p:cNvPicPr>
          <p:nvPr/>
        </p:nvPicPr>
        <p:blipFill>
          <a:blip r:embed="rId4" cstate="print"/>
          <a:srcRect/>
          <a:stretch>
            <a:fillRect/>
          </a:stretch>
        </p:blipFill>
        <p:spPr bwMode="auto">
          <a:xfrm>
            <a:off x="685800" y="3429000"/>
            <a:ext cx="4060712" cy="2869116"/>
          </a:xfrm>
          <a:prstGeom prst="rect">
            <a:avLst/>
          </a:prstGeom>
          <a:noFill/>
          <a:ln w="9525">
            <a:noFill/>
            <a:miter lim="800000"/>
            <a:headEnd/>
            <a:tailEnd/>
          </a:ln>
        </p:spPr>
      </p:pic>
      <p:sp>
        <p:nvSpPr>
          <p:cNvPr id="9" name="Title 1"/>
          <p:cNvSpPr txBox="1">
            <a:spLocks/>
          </p:cNvSpPr>
          <p:nvPr/>
        </p:nvSpPr>
        <p:spPr>
          <a:xfrm>
            <a:off x="152400" y="427038"/>
            <a:ext cx="8686800" cy="11731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Existing LHC resources</a:t>
            </a:r>
            <a:endParaRPr kumimoji="0" lang="en-A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2" descr="K:\Research\New brand\Icon_RGB_POS.jpg"/>
          <p:cNvPicPr>
            <a:picLocks noChangeAspect="1" noChangeArrowheads="1"/>
          </p:cNvPicPr>
          <p:nvPr/>
        </p:nvPicPr>
        <p:blipFill>
          <a:blip r:embed="rId5" cstate="print"/>
          <a:srcRect/>
          <a:stretch>
            <a:fillRect/>
          </a:stretch>
        </p:blipFill>
        <p:spPr bwMode="auto">
          <a:xfrm>
            <a:off x="7467600" y="0"/>
            <a:ext cx="1676400" cy="1627490"/>
          </a:xfrm>
          <a:prstGeom prst="rect">
            <a:avLst/>
          </a:prstGeom>
          <a:noFill/>
        </p:spPr>
      </p:pic>
      <p:pic>
        <p:nvPicPr>
          <p:cNvPr id="7" name="Picture 2"/>
          <p:cNvPicPr>
            <a:picLocks noChangeAspect="1" noChangeArrowheads="1"/>
          </p:cNvPicPr>
          <p:nvPr/>
        </p:nvPicPr>
        <p:blipFill>
          <a:blip r:embed="rId6" cstate="print"/>
          <a:srcRect/>
          <a:stretch>
            <a:fillRect/>
          </a:stretch>
        </p:blipFill>
        <p:spPr bwMode="auto">
          <a:xfrm>
            <a:off x="4599517" y="6072485"/>
            <a:ext cx="4544483" cy="78551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dirty="0" smtClean="0"/>
              <a:t>Existing </a:t>
            </a:r>
            <a:r>
              <a:rPr lang="en-AU" sz="3600" dirty="0"/>
              <a:t>LHC resources: </a:t>
            </a:r>
            <a:r>
              <a:rPr lang="en-AU" sz="3600" b="1" dirty="0"/>
              <a:t>Quiz time</a:t>
            </a:r>
            <a:endParaRPr lang="en-US" sz="3600" dirty="0"/>
          </a:p>
        </p:txBody>
      </p:sp>
      <p:pic>
        <p:nvPicPr>
          <p:cNvPr id="6" name="Picture 2" descr="C:\Users\Projects\Desktop\NACLC Postcard.JPG"/>
          <p:cNvPicPr>
            <a:picLocks noGrp="1" noChangeAspect="1" noChangeArrowheads="1"/>
          </p:cNvPicPr>
          <p:nvPr>
            <p:ph sz="quarter" idx="1"/>
          </p:nvPr>
        </p:nvPicPr>
        <p:blipFill>
          <a:blip r:embed="rId2" cstate="print"/>
          <a:srcRect/>
          <a:stretch>
            <a:fillRect/>
          </a:stretch>
        </p:blipFill>
        <p:spPr bwMode="auto">
          <a:xfrm>
            <a:off x="1900238" y="2060848"/>
            <a:ext cx="5343525" cy="3800475"/>
          </a:xfrm>
          <a:prstGeom prst="rect">
            <a:avLst/>
          </a:prstGeom>
          <a:noFill/>
        </p:spPr>
      </p:pic>
      <p:pic>
        <p:nvPicPr>
          <p:cNvPr id="7" name="Picture 2" descr="K:\Research\New brand\Icon_RGB_POS.jpg"/>
          <p:cNvPicPr>
            <a:picLocks noChangeAspect="1" noChangeArrowheads="1"/>
          </p:cNvPicPr>
          <p:nvPr/>
        </p:nvPicPr>
        <p:blipFill>
          <a:blip r:embed="rId3" cstate="print"/>
          <a:srcRect/>
          <a:stretch>
            <a:fillRect/>
          </a:stretch>
        </p:blipFill>
        <p:spPr bwMode="auto">
          <a:xfrm>
            <a:off x="7467600" y="0"/>
            <a:ext cx="1676400" cy="1627490"/>
          </a:xfrm>
          <a:prstGeom prst="rect">
            <a:avLst/>
          </a:prstGeom>
          <a:noFill/>
        </p:spPr>
      </p:pic>
    </p:spTree>
    <p:extLst>
      <p:ext uri="{BB962C8B-B14F-4D97-AF65-F5344CB8AC3E}">
        <p14:creationId xmlns:p14="http://schemas.microsoft.com/office/powerpoint/2010/main" xmlns="" val="166592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73162"/>
          </a:xfrm>
        </p:spPr>
        <p:txBody>
          <a:bodyPr/>
          <a:lstStyle/>
          <a:p>
            <a:pPr algn="l"/>
            <a:r>
              <a:rPr lang="en-US" dirty="0" smtClean="0"/>
              <a:t>     New resources</a:t>
            </a:r>
            <a:endParaRPr lang="en-AU" dirty="0"/>
          </a:p>
        </p:txBody>
      </p:sp>
      <p:sp>
        <p:nvSpPr>
          <p:cNvPr id="3" name="Content Placeholder 2"/>
          <p:cNvSpPr>
            <a:spLocks noGrp="1"/>
          </p:cNvSpPr>
          <p:nvPr>
            <p:ph idx="1"/>
          </p:nvPr>
        </p:nvSpPr>
        <p:spPr>
          <a:xfrm>
            <a:off x="381000" y="1524000"/>
            <a:ext cx="5181600" cy="4953000"/>
          </a:xfrm>
        </p:spPr>
        <p:txBody>
          <a:bodyPr>
            <a:normAutofit/>
          </a:bodyPr>
          <a:lstStyle/>
          <a:p>
            <a:pPr marL="269875" indent="-269875">
              <a:buNone/>
            </a:pPr>
            <a:r>
              <a:rPr lang="en-US" sz="2000" b="1" dirty="0" smtClean="0"/>
              <a:t>1. Evaluations</a:t>
            </a:r>
            <a:r>
              <a:rPr lang="en-US" sz="2000" dirty="0" smtClean="0"/>
              <a:t> of LHC in QPILCH settings and at 3 pilot sites:</a:t>
            </a:r>
          </a:p>
          <a:p>
            <a:pPr marL="457200" indent="-457200">
              <a:spcBef>
                <a:spcPts val="0"/>
              </a:spcBef>
              <a:tabLst>
                <a:tab pos="177800" algn="l"/>
              </a:tabLst>
            </a:pPr>
            <a:r>
              <a:rPr lang="en-US" sz="2000" dirty="0" smtClean="0"/>
              <a:t>Suncoast</a:t>
            </a:r>
          </a:p>
          <a:p>
            <a:pPr marL="457200" indent="-457200">
              <a:spcBef>
                <a:spcPts val="0"/>
              </a:spcBef>
            </a:pPr>
            <a:r>
              <a:rPr lang="en-US" sz="2000" dirty="0" smtClean="0"/>
              <a:t>TASC</a:t>
            </a:r>
          </a:p>
          <a:p>
            <a:pPr marL="457200" indent="-457200">
              <a:spcBef>
                <a:spcPts val="0"/>
              </a:spcBef>
            </a:pPr>
            <a:r>
              <a:rPr lang="en-US" sz="2000" dirty="0" smtClean="0"/>
              <a:t>ATSILS Cairns</a:t>
            </a:r>
          </a:p>
          <a:p>
            <a:pPr marL="457200" indent="-457200">
              <a:buNone/>
            </a:pPr>
            <a:r>
              <a:rPr lang="en-US" sz="2000" b="1" dirty="0" smtClean="0"/>
              <a:t>2. Best practice guidelines</a:t>
            </a:r>
          </a:p>
          <a:p>
            <a:pPr marL="457200" indent="-457200">
              <a:buNone/>
            </a:pPr>
            <a:r>
              <a:rPr lang="en-US" sz="2000" b="1" dirty="0" smtClean="0"/>
              <a:t>3. Training </a:t>
            </a:r>
            <a:r>
              <a:rPr lang="en-US" sz="2000" dirty="0" smtClean="0"/>
              <a:t>for legal services in  two modules: </a:t>
            </a:r>
          </a:p>
          <a:p>
            <a:pPr marL="457200" indent="-457200"/>
            <a:r>
              <a:rPr lang="en-US" sz="2000" b="1" i="1" dirty="0" smtClean="0"/>
              <a:t>Why Bother?</a:t>
            </a:r>
          </a:p>
          <a:p>
            <a:pPr marL="457200" indent="-457200"/>
            <a:r>
              <a:rPr lang="en-US" sz="2000" b="1" i="1" dirty="0" smtClean="0"/>
              <a:t>Establishing and Maintaining a LHC Pathway </a:t>
            </a:r>
          </a:p>
          <a:p>
            <a:pPr marL="457200" indent="-457200">
              <a:buNone/>
            </a:pPr>
            <a:r>
              <a:rPr lang="en-US" sz="2000" dirty="0" smtClean="0"/>
              <a:t>(</a:t>
            </a:r>
            <a:r>
              <a:rPr lang="en-US" sz="2000" dirty="0" err="1" smtClean="0"/>
              <a:t>Powerpoints</a:t>
            </a:r>
            <a:r>
              <a:rPr lang="en-US" sz="2000" dirty="0" smtClean="0"/>
              <a:t> and trainer’s guides)</a:t>
            </a:r>
          </a:p>
          <a:p>
            <a:pPr marL="457200" indent="-457200"/>
            <a:endParaRPr lang="en-US" sz="2000" b="1" i="1" dirty="0" smtClean="0"/>
          </a:p>
          <a:p>
            <a:pPr marL="457200" indent="-457200">
              <a:buNone/>
            </a:pPr>
            <a:r>
              <a:rPr lang="en-US" sz="2000" b="1" i="1" dirty="0" smtClean="0"/>
              <a:t>All online at: </a:t>
            </a:r>
            <a:r>
              <a:rPr lang="en-US" sz="2000" dirty="0" smtClean="0">
                <a:hlinkClick r:id="rId2"/>
              </a:rPr>
              <a:t>www.legalhealthcheck.org.au</a:t>
            </a:r>
            <a:endParaRPr lang="en-US" sz="2000" dirty="0" smtClean="0"/>
          </a:p>
          <a:p>
            <a:pPr marL="457200" indent="-457200">
              <a:buNone/>
            </a:pPr>
            <a:endParaRPr lang="en-AU" sz="2000" dirty="0" smtClean="0"/>
          </a:p>
          <a:p>
            <a:pPr>
              <a:buNone/>
            </a:pPr>
            <a:endParaRPr lang="en-AU" sz="2000" dirty="0">
              <a:latin typeface="Arial" pitchFamily="34" charset="0"/>
              <a:cs typeface="Arial"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rot="844518">
            <a:off x="7041079" y="1995627"/>
            <a:ext cx="1660484" cy="2337251"/>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rot="20788279">
            <a:off x="5302329" y="2081894"/>
            <a:ext cx="1814855" cy="2550391"/>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5791200" y="4572000"/>
            <a:ext cx="2841153" cy="2133600"/>
          </a:xfrm>
          <a:prstGeom prst="rect">
            <a:avLst/>
          </a:prstGeom>
          <a:noFill/>
          <a:ln w="9525">
            <a:noFill/>
            <a:miter lim="800000"/>
            <a:headEnd/>
            <a:tailEnd/>
          </a:ln>
        </p:spPr>
      </p:pic>
      <p:pic>
        <p:nvPicPr>
          <p:cNvPr id="10" name="Picture 2" descr="K:\Research\New brand\Icon_RGB_POS.jpg"/>
          <p:cNvPicPr>
            <a:picLocks noChangeAspect="1" noChangeArrowheads="1"/>
          </p:cNvPicPr>
          <p:nvPr/>
        </p:nvPicPr>
        <p:blipFill>
          <a:blip r:embed="rId6" cstate="print"/>
          <a:srcRect/>
          <a:stretch>
            <a:fillRect/>
          </a:stretch>
        </p:blipFill>
        <p:spPr bwMode="auto">
          <a:xfrm>
            <a:off x="7467600" y="0"/>
            <a:ext cx="1676400" cy="162749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086600" cy="1371600"/>
          </a:xfrm>
        </p:spPr>
        <p:txBody>
          <a:bodyPr>
            <a:normAutofit fontScale="90000"/>
          </a:bodyPr>
          <a:lstStyle/>
          <a:p>
            <a:pPr algn="l"/>
            <a:r>
              <a:rPr lang="en-US" sz="2200" dirty="0" smtClean="0"/>
              <a:t/>
            </a:r>
            <a:br>
              <a:rPr lang="en-US" sz="2200" dirty="0" smtClean="0"/>
            </a:br>
            <a:r>
              <a:rPr lang="en-US" sz="2200" dirty="0" smtClean="0"/>
              <a:t/>
            </a:r>
            <a:br>
              <a:rPr lang="en-US" sz="2200" dirty="0" smtClean="0"/>
            </a:br>
            <a:r>
              <a:rPr lang="en-US" sz="2700" dirty="0" smtClean="0"/>
              <a:t>New</a:t>
            </a:r>
            <a:r>
              <a:rPr lang="en-US" sz="2700" b="1" dirty="0" smtClean="0"/>
              <a:t> </a:t>
            </a:r>
            <a:br>
              <a:rPr lang="en-US" sz="2700" b="1" dirty="0" smtClean="0"/>
            </a:br>
            <a:r>
              <a:rPr lang="en-US" sz="2700" b="1" dirty="0" smtClean="0"/>
              <a:t>Legal Health Check Pathways for Lawyers </a:t>
            </a:r>
            <a:r>
              <a:rPr lang="en-US" sz="2700" dirty="0" smtClean="0"/>
              <a:t>resources</a:t>
            </a:r>
            <a:r>
              <a:rPr lang="en-US" sz="2000" b="1" dirty="0" smtClean="0"/>
              <a:t/>
            </a:r>
            <a:br>
              <a:rPr lang="en-US" sz="2000" b="1" dirty="0" smtClean="0"/>
            </a:br>
            <a:r>
              <a:rPr lang="en-US" sz="2000" b="1" dirty="0" smtClean="0"/>
              <a:t/>
            </a:r>
            <a:br>
              <a:rPr lang="en-US" sz="2000" b="1" dirty="0" smtClean="0"/>
            </a:br>
            <a:r>
              <a:rPr lang="en-US" sz="2000" b="1" dirty="0" smtClean="0"/>
              <a:t>                              </a:t>
            </a:r>
            <a:r>
              <a:rPr lang="en-US" sz="2000" b="1" dirty="0" smtClean="0">
                <a:hlinkClick r:id="rId2"/>
              </a:rPr>
              <a:t>www.legalhealthcheck.org.au</a:t>
            </a:r>
            <a:r>
              <a:rPr lang="en-US" sz="2000" b="1" dirty="0" smtClean="0"/>
              <a:t/>
            </a:r>
            <a:br>
              <a:rPr lang="en-US" sz="2000" b="1" dirty="0" smtClean="0"/>
            </a:br>
            <a:r>
              <a:rPr lang="en-US" sz="2000" b="1" dirty="0" smtClean="0"/>
              <a:t/>
            </a:r>
            <a:br>
              <a:rPr lang="en-US" sz="2000" b="1" dirty="0" smtClean="0"/>
            </a:br>
            <a:endParaRPr lang="en-AU" sz="2000" b="1" dirty="0"/>
          </a:p>
        </p:txBody>
      </p:sp>
      <p:pic>
        <p:nvPicPr>
          <p:cNvPr id="4" name="Content Placeholder 3"/>
          <p:cNvPicPr>
            <a:picLocks noGrp="1"/>
          </p:cNvPicPr>
          <p:nvPr>
            <p:ph idx="1"/>
          </p:nvPr>
        </p:nvPicPr>
        <p:blipFill>
          <a:blip r:embed="rId3" cstate="print"/>
          <a:srcRect/>
          <a:stretch>
            <a:fillRect/>
          </a:stretch>
        </p:blipFill>
        <p:spPr bwMode="auto">
          <a:xfrm>
            <a:off x="457200" y="1600200"/>
            <a:ext cx="8229600" cy="4491990"/>
          </a:xfrm>
          <a:prstGeom prst="rect">
            <a:avLst/>
          </a:prstGeom>
          <a:noFill/>
          <a:ln w="9525">
            <a:noFill/>
            <a:miter lim="800000"/>
            <a:headEnd/>
            <a:tailEnd/>
          </a:ln>
        </p:spPr>
      </p:pic>
      <p:cxnSp>
        <p:nvCxnSpPr>
          <p:cNvPr id="7" name="Curved Connector 6"/>
          <p:cNvCxnSpPr/>
          <p:nvPr/>
        </p:nvCxnSpPr>
        <p:spPr>
          <a:xfrm rot="16200000" flipH="1">
            <a:off x="1371600" y="1371600"/>
            <a:ext cx="4343400" cy="3429000"/>
          </a:xfrm>
          <a:prstGeom prst="curvedConnector3">
            <a:avLst>
              <a:gd name="adj1" fmla="val 100483"/>
            </a:avLst>
          </a:prstGeom>
          <a:ln w="508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3" name="Picture 2" descr="K:\Research\New brand\Icon_RGB_POS.jpg"/>
          <p:cNvPicPr>
            <a:picLocks noChangeAspect="1" noChangeArrowheads="1"/>
          </p:cNvPicPr>
          <p:nvPr/>
        </p:nvPicPr>
        <p:blipFill>
          <a:blip r:embed="rId4" cstate="print"/>
          <a:srcRect/>
          <a:stretch>
            <a:fillRect/>
          </a:stretch>
        </p:blipFill>
        <p:spPr bwMode="auto">
          <a:xfrm>
            <a:off x="7467600" y="0"/>
            <a:ext cx="1676400" cy="162749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229600" cy="1143000"/>
          </a:xfrm>
        </p:spPr>
        <p:txBody>
          <a:bodyPr>
            <a:normAutofit/>
          </a:bodyPr>
          <a:lstStyle/>
          <a:p>
            <a:pPr algn="l"/>
            <a:r>
              <a:rPr lang="en-US" sz="2000" b="1" dirty="0" smtClean="0">
                <a:hlinkClick r:id="rId2"/>
              </a:rPr>
              <a:t>http://legalhealthcheck.org.au/legalhealthcheck/resources.html</a:t>
            </a:r>
            <a:endParaRPr lang="en-AU" sz="2000"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609600" y="1676400"/>
            <a:ext cx="7364962" cy="4234485"/>
          </a:xfrm>
          <a:prstGeom prst="rect">
            <a:avLst/>
          </a:prstGeom>
          <a:noFill/>
          <a:ln w="9525">
            <a:noFill/>
            <a:miter lim="800000"/>
            <a:headEnd/>
            <a:tailEnd/>
          </a:ln>
        </p:spPr>
      </p:pic>
      <p:cxnSp>
        <p:nvCxnSpPr>
          <p:cNvPr id="5" name="Curved Connector 4"/>
          <p:cNvCxnSpPr/>
          <p:nvPr/>
        </p:nvCxnSpPr>
        <p:spPr>
          <a:xfrm rot="16200000" flipH="1">
            <a:off x="-114300" y="1562100"/>
            <a:ext cx="2438400" cy="1295400"/>
          </a:xfrm>
          <a:prstGeom prst="curvedConnector3">
            <a:avLst>
              <a:gd name="adj1" fmla="val 99745"/>
            </a:avLst>
          </a:prstGeom>
          <a:ln w="508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124" name="Picture 4"/>
          <p:cNvPicPr>
            <a:picLocks noChangeAspect="1" noChangeArrowheads="1"/>
          </p:cNvPicPr>
          <p:nvPr/>
        </p:nvPicPr>
        <p:blipFill>
          <a:blip r:embed="rId4" cstate="print"/>
          <a:srcRect/>
          <a:stretch>
            <a:fillRect/>
          </a:stretch>
        </p:blipFill>
        <p:spPr bwMode="auto">
          <a:xfrm>
            <a:off x="5029200" y="3657600"/>
            <a:ext cx="3939454" cy="2057400"/>
          </a:xfrm>
          <a:prstGeom prst="rect">
            <a:avLst/>
          </a:prstGeom>
          <a:noFill/>
          <a:ln w="9525">
            <a:noFill/>
            <a:miter lim="800000"/>
            <a:headEnd/>
            <a:tailEnd/>
          </a:ln>
        </p:spPr>
      </p:pic>
      <p:cxnSp>
        <p:nvCxnSpPr>
          <p:cNvPr id="13" name="Curved Connector 12"/>
          <p:cNvCxnSpPr/>
          <p:nvPr/>
        </p:nvCxnSpPr>
        <p:spPr>
          <a:xfrm>
            <a:off x="3581400" y="3352800"/>
            <a:ext cx="1600200" cy="1143000"/>
          </a:xfrm>
          <a:prstGeom prst="curvedConnector3">
            <a:avLst>
              <a:gd name="adj1" fmla="val 50000"/>
            </a:avLst>
          </a:prstGeom>
          <a:ln w="508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2" descr="K:\Research\New brand\Icon_RGB_POS.jpg"/>
          <p:cNvPicPr>
            <a:picLocks noChangeAspect="1" noChangeArrowheads="1"/>
          </p:cNvPicPr>
          <p:nvPr/>
        </p:nvPicPr>
        <p:blipFill>
          <a:blip r:embed="rId5" cstate="print"/>
          <a:srcRect/>
          <a:stretch>
            <a:fillRect/>
          </a:stretch>
        </p:blipFill>
        <p:spPr bwMode="auto">
          <a:xfrm>
            <a:off x="7467600" y="0"/>
            <a:ext cx="1676400" cy="162749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1526</Words>
  <Application>Microsoft Office PowerPoint</Application>
  <PresentationFormat>On-screen Show (4:3)</PresentationFormat>
  <Paragraphs>260</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Legal Health Check Pathways for CLCs</vt:lpstr>
      <vt:lpstr>Presenter</vt:lpstr>
      <vt:lpstr>     Why are you here?</vt:lpstr>
      <vt:lpstr>LHC Resources Snapshot</vt:lpstr>
      <vt:lpstr>     </vt:lpstr>
      <vt:lpstr>Existing LHC resources: Quiz time</vt:lpstr>
      <vt:lpstr>     New resources</vt:lpstr>
      <vt:lpstr>  New  Legal Health Check Pathways for Lawyers resources                                www.legalhealthcheck.org.au  </vt:lpstr>
      <vt:lpstr>http://legalhealthcheck.org.au/legalhealthcheck/resources.html</vt:lpstr>
      <vt:lpstr>LHC Pathway Snapshot</vt:lpstr>
      <vt:lpstr>Slide 11</vt:lpstr>
      <vt:lpstr>If you increase what the clients knows and can do:  you widen the path to your door </vt:lpstr>
      <vt:lpstr>1. TARGETED: Ask one more question</vt:lpstr>
      <vt:lpstr>2.1. TIMELY and APPROPRIATE: Connect to community agencies (CLE)</vt:lpstr>
      <vt:lpstr>2.2 TIMELY + APPROPRIATE: Train community workers assess &amp; refer legal need</vt:lpstr>
      <vt:lpstr>3. JOINED UP: Create a LHC Pathway</vt:lpstr>
      <vt:lpstr>LHC Evaluation Snapshot</vt:lpstr>
      <vt:lpstr>Evaluation Findings (phase one) 2015 </vt:lpstr>
      <vt:lpstr>Trial sites &amp; stats</vt:lpstr>
      <vt:lpstr>Evaluation Findings (phase two) 2016</vt:lpstr>
      <vt:lpstr>Evaluation participants said…</vt:lpstr>
      <vt:lpstr>LHC Best Practice Guidelines Snapshot</vt:lpstr>
      <vt:lpstr>From the Project Report</vt:lpstr>
      <vt:lpstr>LHC pathways How-to Snapshot</vt:lpstr>
      <vt:lpstr>Healthy Relationship Process</vt:lpstr>
      <vt:lpstr>1. Intentional meeting</vt:lpstr>
      <vt:lpstr>2. Joint get-to-know-you session/s</vt:lpstr>
      <vt:lpstr>3. Decide and plan</vt:lpstr>
      <vt:lpstr>Joint LHC: Collaborative Service Planning template </vt:lpstr>
      <vt:lpstr>Example referral protocol/flow chart</vt:lpstr>
      <vt:lpstr>4. Nurture</vt:lpstr>
      <vt:lpstr>5. Review and change</vt:lpstr>
      <vt:lpstr>LHC Pathways Experiments</vt:lpstr>
      <vt:lpstr>LegalPod - LawRight</vt:lpstr>
      <vt:lpstr>Wuchopperen (Aboriginal Health Service at Cairns)</vt:lpstr>
      <vt:lpstr>NT Legal Aid</vt:lpstr>
      <vt:lpstr>Experiments –what about you?</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Health Check Pathways for CLCs</dc:title>
  <dc:creator>Sue Garlick (Deputy)</dc:creator>
  <cp:lastModifiedBy>Deputy</cp:lastModifiedBy>
  <cp:revision>40</cp:revision>
  <dcterms:created xsi:type="dcterms:W3CDTF">2006-08-16T00:00:00Z</dcterms:created>
  <dcterms:modified xsi:type="dcterms:W3CDTF">2017-02-21T23:11:09Z</dcterms:modified>
</cp:coreProperties>
</file>