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comments/comment1.xml" ContentType="application/vnd.openxmlformats-officedocument.presentationml.comments+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2.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omments/comment3.xml" ContentType="application/vnd.openxmlformats-officedocument.presentationml.comments+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handoutMasterIdLst>
    <p:handoutMasterId r:id="rId38"/>
  </p:handoutMasterIdLst>
  <p:sldIdLst>
    <p:sldId id="257" r:id="rId2"/>
    <p:sldId id="321" r:id="rId3"/>
    <p:sldId id="267" r:id="rId4"/>
    <p:sldId id="344" r:id="rId5"/>
    <p:sldId id="356" r:id="rId6"/>
    <p:sldId id="357" r:id="rId7"/>
    <p:sldId id="358" r:id="rId8"/>
    <p:sldId id="306" r:id="rId9"/>
    <p:sldId id="307" r:id="rId10"/>
    <p:sldId id="308" r:id="rId11"/>
    <p:sldId id="345" r:id="rId12"/>
    <p:sldId id="273" r:id="rId13"/>
    <p:sldId id="310" r:id="rId14"/>
    <p:sldId id="311" r:id="rId15"/>
    <p:sldId id="312" r:id="rId16"/>
    <p:sldId id="330" r:id="rId17"/>
    <p:sldId id="351" r:id="rId18"/>
    <p:sldId id="360" r:id="rId19"/>
    <p:sldId id="331" r:id="rId20"/>
    <p:sldId id="332" r:id="rId21"/>
    <p:sldId id="278" r:id="rId22"/>
    <p:sldId id="350" r:id="rId23"/>
    <p:sldId id="343" r:id="rId24"/>
    <p:sldId id="353" r:id="rId25"/>
    <p:sldId id="279" r:id="rId26"/>
    <p:sldId id="313" r:id="rId27"/>
    <p:sldId id="314" r:id="rId28"/>
    <p:sldId id="315" r:id="rId29"/>
    <p:sldId id="316" r:id="rId30"/>
    <p:sldId id="317" r:id="rId31"/>
    <p:sldId id="318" r:id="rId32"/>
    <p:sldId id="325" r:id="rId33"/>
    <p:sldId id="393" r:id="rId34"/>
    <p:sldId id="394" r:id="rId35"/>
    <p:sldId id="395"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lief" initials="R" lastIdx="1" clrIdx="0"/>
  <p:cmAuthor id="1" name="Peel CLS" initials="PC" lastIdx="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97" autoAdjust="0"/>
    <p:restoredTop sz="85516" autoAdjust="0"/>
  </p:normalViewPr>
  <p:slideViewPr>
    <p:cSldViewPr snapToGrid="0" snapToObjects="1">
      <p:cViewPr varScale="1">
        <p:scale>
          <a:sx n="66" d="100"/>
          <a:sy n="66" d="100"/>
        </p:scale>
        <p:origin x="84" y="7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2-13T14:52:36.862" idx="5">
    <p:pos x="10" y="10"/>
    <p:text>SEE NOTES ON THIS AREA</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2-13T15:00:07.549" idx="6">
    <p:pos x="10" y="10"/>
    <p:text>Add changes per notes</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2-13T15:01:02.201" idx="7">
    <p:pos x="10" y="10"/>
    <p:text>rephrase point 4 and 5</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E1CDC-269E-4D0F-ADA3-799FA96E1FEC}" type="doc">
      <dgm:prSet loTypeId="urn:microsoft.com/office/officeart/2005/8/layout/hProcess9" loCatId="process" qsTypeId="urn:microsoft.com/office/officeart/2005/8/quickstyle/simple1" qsCatId="simple" csTypeId="urn:microsoft.com/office/officeart/2005/8/colors/accent1_2" csCatId="accent1" phldr="1"/>
      <dgm:spPr/>
    </dgm:pt>
    <dgm:pt modelId="{E9AA499B-412D-4EA6-86C9-01940CE4BEF8}">
      <dgm:prSet phldrT="[Text]"/>
      <dgm:spPr/>
      <dgm:t>
        <a:bodyPr/>
        <a:lstStyle/>
        <a:p>
          <a:r>
            <a:rPr lang="en-AU" dirty="0"/>
            <a:t>1. Identify and value the </a:t>
          </a:r>
          <a:r>
            <a:rPr lang="en-AU" b="1" dirty="0"/>
            <a:t>assets and liabilities </a:t>
          </a:r>
          <a:r>
            <a:rPr lang="en-AU" dirty="0"/>
            <a:t> </a:t>
          </a:r>
        </a:p>
      </dgm:t>
    </dgm:pt>
    <dgm:pt modelId="{823E779C-9A75-4FB8-A583-3C59D9389D9D}" type="parTrans" cxnId="{1118A394-42A5-4C1D-9C7E-CF48BE4C376C}">
      <dgm:prSet/>
      <dgm:spPr/>
      <dgm:t>
        <a:bodyPr/>
        <a:lstStyle/>
        <a:p>
          <a:endParaRPr lang="en-AU"/>
        </a:p>
      </dgm:t>
    </dgm:pt>
    <dgm:pt modelId="{DDE1CF9F-000F-4D88-8CB2-A3B94C5BE846}" type="sibTrans" cxnId="{1118A394-42A5-4C1D-9C7E-CF48BE4C376C}">
      <dgm:prSet/>
      <dgm:spPr/>
      <dgm:t>
        <a:bodyPr/>
        <a:lstStyle/>
        <a:p>
          <a:endParaRPr lang="en-AU"/>
        </a:p>
      </dgm:t>
    </dgm:pt>
    <dgm:pt modelId="{1B3FB7DA-D713-495B-80A5-EF22F7459445}">
      <dgm:prSet phldrT="[Text]"/>
      <dgm:spPr/>
      <dgm:t>
        <a:bodyPr/>
        <a:lstStyle/>
        <a:p>
          <a:r>
            <a:rPr lang="en-AU" dirty="0"/>
            <a:t>2. Assess the </a:t>
          </a:r>
          <a:r>
            <a:rPr lang="en-AU" b="1" dirty="0"/>
            <a:t>contributions made </a:t>
          </a:r>
          <a:r>
            <a:rPr lang="en-AU" dirty="0"/>
            <a:t>by each person &amp; determine the % split based on contributions</a:t>
          </a:r>
        </a:p>
      </dgm:t>
    </dgm:pt>
    <dgm:pt modelId="{B79CB30C-A10F-45A6-8FBC-4A6B3EBB5D25}" type="parTrans" cxnId="{4ED45734-661E-4C11-92A3-8656AE06DBB5}">
      <dgm:prSet/>
      <dgm:spPr/>
      <dgm:t>
        <a:bodyPr/>
        <a:lstStyle/>
        <a:p>
          <a:endParaRPr lang="en-AU"/>
        </a:p>
      </dgm:t>
    </dgm:pt>
    <dgm:pt modelId="{FF98C7E9-C2D6-4970-84F0-9373437FA794}" type="sibTrans" cxnId="{4ED45734-661E-4C11-92A3-8656AE06DBB5}">
      <dgm:prSet/>
      <dgm:spPr/>
      <dgm:t>
        <a:bodyPr/>
        <a:lstStyle/>
        <a:p>
          <a:endParaRPr lang="en-AU"/>
        </a:p>
      </dgm:t>
    </dgm:pt>
    <dgm:pt modelId="{2BFDD3D7-5B67-4350-9B36-95E5E7B53930}">
      <dgm:prSet phldrT="[Text]"/>
      <dgm:spPr/>
      <dgm:t>
        <a:bodyPr/>
        <a:lstStyle/>
        <a:p>
          <a:r>
            <a:rPr lang="en-AU" dirty="0"/>
            <a:t>3. Make any further </a:t>
          </a:r>
          <a:r>
            <a:rPr lang="en-AU" b="1" dirty="0"/>
            <a:t>adjustments</a:t>
          </a:r>
          <a:r>
            <a:rPr lang="en-AU" dirty="0"/>
            <a:t> for future needs to ensure the settlement will allow for a ‘clean break’</a:t>
          </a:r>
        </a:p>
      </dgm:t>
    </dgm:pt>
    <dgm:pt modelId="{B1B15932-D82A-4A1E-B91F-A01F1F9BE033}" type="parTrans" cxnId="{80DEA229-95C8-4E10-A45F-64373CFF043F}">
      <dgm:prSet/>
      <dgm:spPr/>
      <dgm:t>
        <a:bodyPr/>
        <a:lstStyle/>
        <a:p>
          <a:endParaRPr lang="en-AU"/>
        </a:p>
      </dgm:t>
    </dgm:pt>
    <dgm:pt modelId="{61EEE02E-B8D4-4C72-825D-306106084ECA}" type="sibTrans" cxnId="{80DEA229-95C8-4E10-A45F-64373CFF043F}">
      <dgm:prSet/>
      <dgm:spPr/>
      <dgm:t>
        <a:bodyPr/>
        <a:lstStyle/>
        <a:p>
          <a:endParaRPr lang="en-AU"/>
        </a:p>
      </dgm:t>
    </dgm:pt>
    <dgm:pt modelId="{E3AAAC61-BC5B-4127-9CBB-8D15D57C01A4}">
      <dgm:prSet phldrT="[Text]"/>
      <dgm:spPr/>
      <dgm:t>
        <a:bodyPr/>
        <a:lstStyle/>
        <a:p>
          <a:r>
            <a:rPr lang="en-AU" dirty="0"/>
            <a:t>4. Determine whether the resulting division is </a:t>
          </a:r>
          <a:r>
            <a:rPr lang="en-AU" b="1" dirty="0"/>
            <a:t>just and equitable </a:t>
          </a:r>
        </a:p>
      </dgm:t>
    </dgm:pt>
    <dgm:pt modelId="{75BEC635-A6C8-4981-9A77-50C1ECD4E043}" type="parTrans" cxnId="{9CA07F3E-9342-41C1-BE17-C0FC6AB2392B}">
      <dgm:prSet/>
      <dgm:spPr/>
      <dgm:t>
        <a:bodyPr/>
        <a:lstStyle/>
        <a:p>
          <a:endParaRPr lang="en-AU"/>
        </a:p>
      </dgm:t>
    </dgm:pt>
    <dgm:pt modelId="{87DEF8F5-9072-4041-AA0F-10D0B3EAFCC8}" type="sibTrans" cxnId="{9CA07F3E-9342-41C1-BE17-C0FC6AB2392B}">
      <dgm:prSet/>
      <dgm:spPr/>
      <dgm:t>
        <a:bodyPr/>
        <a:lstStyle/>
        <a:p>
          <a:endParaRPr lang="en-AU"/>
        </a:p>
      </dgm:t>
    </dgm:pt>
    <dgm:pt modelId="{7AAC71A6-4ED2-447A-B140-E4FC8263B3C8}" type="pres">
      <dgm:prSet presAssocID="{33BE1CDC-269E-4D0F-ADA3-799FA96E1FEC}" presName="CompostProcess" presStyleCnt="0">
        <dgm:presLayoutVars>
          <dgm:dir/>
          <dgm:resizeHandles val="exact"/>
        </dgm:presLayoutVars>
      </dgm:prSet>
      <dgm:spPr/>
    </dgm:pt>
    <dgm:pt modelId="{440AC708-1A29-44BB-B31C-3AC25784865B}" type="pres">
      <dgm:prSet presAssocID="{33BE1CDC-269E-4D0F-ADA3-799FA96E1FEC}" presName="arrow" presStyleLbl="bgShp" presStyleIdx="0" presStyleCnt="1">
        <dgm:style>
          <a:lnRef idx="2">
            <a:schemeClr val="accent2"/>
          </a:lnRef>
          <a:fillRef idx="1">
            <a:schemeClr val="lt1"/>
          </a:fillRef>
          <a:effectRef idx="0">
            <a:schemeClr val="accent2"/>
          </a:effectRef>
          <a:fontRef idx="minor">
            <a:schemeClr val="dk1"/>
          </a:fontRef>
        </dgm:style>
      </dgm:prSet>
      <dgm:spPr/>
    </dgm:pt>
    <dgm:pt modelId="{4D774802-C7DC-45AF-A921-9DDBAF4C56E2}" type="pres">
      <dgm:prSet presAssocID="{33BE1CDC-269E-4D0F-ADA3-799FA96E1FEC}" presName="linearProcess" presStyleCnt="0"/>
      <dgm:spPr/>
    </dgm:pt>
    <dgm:pt modelId="{A1477495-3EEA-4D35-9316-77444405EA0B}" type="pres">
      <dgm:prSet presAssocID="{E9AA499B-412D-4EA6-86C9-01940CE4BEF8}" presName="textNode" presStyleLbl="node1" presStyleIdx="0" presStyleCnt="4">
        <dgm:presLayoutVars>
          <dgm:bulletEnabled val="1"/>
        </dgm:presLayoutVars>
      </dgm:prSet>
      <dgm:spPr/>
    </dgm:pt>
    <dgm:pt modelId="{807A7971-6240-47E7-9E53-D96E9ECB3028}" type="pres">
      <dgm:prSet presAssocID="{DDE1CF9F-000F-4D88-8CB2-A3B94C5BE846}" presName="sibTrans" presStyleCnt="0"/>
      <dgm:spPr/>
    </dgm:pt>
    <dgm:pt modelId="{05632E87-B5DF-48AF-B79D-6DD1C0B90CF1}" type="pres">
      <dgm:prSet presAssocID="{1B3FB7DA-D713-495B-80A5-EF22F7459445}" presName="textNode" presStyleLbl="node1" presStyleIdx="1" presStyleCnt="4">
        <dgm:presLayoutVars>
          <dgm:bulletEnabled val="1"/>
        </dgm:presLayoutVars>
      </dgm:prSet>
      <dgm:spPr/>
    </dgm:pt>
    <dgm:pt modelId="{ED6FFA15-E41C-45F6-B318-4722C6673136}" type="pres">
      <dgm:prSet presAssocID="{FF98C7E9-C2D6-4970-84F0-9373437FA794}" presName="sibTrans" presStyleCnt="0"/>
      <dgm:spPr/>
    </dgm:pt>
    <dgm:pt modelId="{0BB03D7D-F7A2-44ED-B6D3-1FECD4667E36}" type="pres">
      <dgm:prSet presAssocID="{2BFDD3D7-5B67-4350-9B36-95E5E7B53930}" presName="textNode" presStyleLbl="node1" presStyleIdx="2" presStyleCnt="4">
        <dgm:presLayoutVars>
          <dgm:bulletEnabled val="1"/>
        </dgm:presLayoutVars>
      </dgm:prSet>
      <dgm:spPr/>
    </dgm:pt>
    <dgm:pt modelId="{2AF0125B-BA34-4797-8C76-1059E1E0EA12}" type="pres">
      <dgm:prSet presAssocID="{61EEE02E-B8D4-4C72-825D-306106084ECA}" presName="sibTrans" presStyleCnt="0"/>
      <dgm:spPr/>
    </dgm:pt>
    <dgm:pt modelId="{52581071-124B-4905-8767-2CFEB3A0FE9C}" type="pres">
      <dgm:prSet presAssocID="{E3AAAC61-BC5B-4127-9CBB-8D15D57C01A4}" presName="textNode" presStyleLbl="node1" presStyleIdx="3" presStyleCnt="4">
        <dgm:presLayoutVars>
          <dgm:bulletEnabled val="1"/>
        </dgm:presLayoutVars>
      </dgm:prSet>
      <dgm:spPr/>
    </dgm:pt>
  </dgm:ptLst>
  <dgm:cxnLst>
    <dgm:cxn modelId="{09017DC4-6806-46F4-9708-FC7B3A8690F5}" type="presOf" srcId="{E9AA499B-412D-4EA6-86C9-01940CE4BEF8}" destId="{A1477495-3EEA-4D35-9316-77444405EA0B}" srcOrd="0" destOrd="0" presId="urn:microsoft.com/office/officeart/2005/8/layout/hProcess9"/>
    <dgm:cxn modelId="{80DEA229-95C8-4E10-A45F-64373CFF043F}" srcId="{33BE1CDC-269E-4D0F-ADA3-799FA96E1FEC}" destId="{2BFDD3D7-5B67-4350-9B36-95E5E7B53930}" srcOrd="2" destOrd="0" parTransId="{B1B15932-D82A-4A1E-B91F-A01F1F9BE033}" sibTransId="{61EEE02E-B8D4-4C72-825D-306106084ECA}"/>
    <dgm:cxn modelId="{4AB6DAE2-F9FD-4F3A-80F6-04DDA5FE3EE7}" type="presOf" srcId="{2BFDD3D7-5B67-4350-9B36-95E5E7B53930}" destId="{0BB03D7D-F7A2-44ED-B6D3-1FECD4667E36}" srcOrd="0" destOrd="0" presId="urn:microsoft.com/office/officeart/2005/8/layout/hProcess9"/>
    <dgm:cxn modelId="{4ED45734-661E-4C11-92A3-8656AE06DBB5}" srcId="{33BE1CDC-269E-4D0F-ADA3-799FA96E1FEC}" destId="{1B3FB7DA-D713-495B-80A5-EF22F7459445}" srcOrd="1" destOrd="0" parTransId="{B79CB30C-A10F-45A6-8FBC-4A6B3EBB5D25}" sibTransId="{FF98C7E9-C2D6-4970-84F0-9373437FA794}"/>
    <dgm:cxn modelId="{9CA07F3E-9342-41C1-BE17-C0FC6AB2392B}" srcId="{33BE1CDC-269E-4D0F-ADA3-799FA96E1FEC}" destId="{E3AAAC61-BC5B-4127-9CBB-8D15D57C01A4}" srcOrd="3" destOrd="0" parTransId="{75BEC635-A6C8-4981-9A77-50C1ECD4E043}" sibTransId="{87DEF8F5-9072-4041-AA0F-10D0B3EAFCC8}"/>
    <dgm:cxn modelId="{0BA3FFE2-ACA9-4199-B452-8BCFE071BEB5}" type="presOf" srcId="{E3AAAC61-BC5B-4127-9CBB-8D15D57C01A4}" destId="{52581071-124B-4905-8767-2CFEB3A0FE9C}" srcOrd="0" destOrd="0" presId="urn:microsoft.com/office/officeart/2005/8/layout/hProcess9"/>
    <dgm:cxn modelId="{07AB1F9F-7CCC-44F0-8DDC-DD0CCB53F9EA}" type="presOf" srcId="{1B3FB7DA-D713-495B-80A5-EF22F7459445}" destId="{05632E87-B5DF-48AF-B79D-6DD1C0B90CF1}" srcOrd="0" destOrd="0" presId="urn:microsoft.com/office/officeart/2005/8/layout/hProcess9"/>
    <dgm:cxn modelId="{1118A394-42A5-4C1D-9C7E-CF48BE4C376C}" srcId="{33BE1CDC-269E-4D0F-ADA3-799FA96E1FEC}" destId="{E9AA499B-412D-4EA6-86C9-01940CE4BEF8}" srcOrd="0" destOrd="0" parTransId="{823E779C-9A75-4FB8-A583-3C59D9389D9D}" sibTransId="{DDE1CF9F-000F-4D88-8CB2-A3B94C5BE846}"/>
    <dgm:cxn modelId="{BD4F6E7B-C46E-4115-A84C-7326248C8560}" type="presOf" srcId="{33BE1CDC-269E-4D0F-ADA3-799FA96E1FEC}" destId="{7AAC71A6-4ED2-447A-B140-E4FC8263B3C8}" srcOrd="0" destOrd="0" presId="urn:microsoft.com/office/officeart/2005/8/layout/hProcess9"/>
    <dgm:cxn modelId="{E0C3B841-48AA-4640-8F59-0427A66AB108}" type="presParOf" srcId="{7AAC71A6-4ED2-447A-B140-E4FC8263B3C8}" destId="{440AC708-1A29-44BB-B31C-3AC25784865B}" srcOrd="0" destOrd="0" presId="urn:microsoft.com/office/officeart/2005/8/layout/hProcess9"/>
    <dgm:cxn modelId="{E99C2CDE-5923-447E-9572-D587367DC552}" type="presParOf" srcId="{7AAC71A6-4ED2-447A-B140-E4FC8263B3C8}" destId="{4D774802-C7DC-45AF-A921-9DDBAF4C56E2}" srcOrd="1" destOrd="0" presId="urn:microsoft.com/office/officeart/2005/8/layout/hProcess9"/>
    <dgm:cxn modelId="{4B226288-5A7B-4590-A973-4D90A4340B5C}" type="presParOf" srcId="{4D774802-C7DC-45AF-A921-9DDBAF4C56E2}" destId="{A1477495-3EEA-4D35-9316-77444405EA0B}" srcOrd="0" destOrd="0" presId="urn:microsoft.com/office/officeart/2005/8/layout/hProcess9"/>
    <dgm:cxn modelId="{F3EC68C5-1C6B-4CC4-9708-D499005D3662}" type="presParOf" srcId="{4D774802-C7DC-45AF-A921-9DDBAF4C56E2}" destId="{807A7971-6240-47E7-9E53-D96E9ECB3028}" srcOrd="1" destOrd="0" presId="urn:microsoft.com/office/officeart/2005/8/layout/hProcess9"/>
    <dgm:cxn modelId="{38D0B1D7-85CC-48B6-AA59-35C292F4F675}" type="presParOf" srcId="{4D774802-C7DC-45AF-A921-9DDBAF4C56E2}" destId="{05632E87-B5DF-48AF-B79D-6DD1C0B90CF1}" srcOrd="2" destOrd="0" presId="urn:microsoft.com/office/officeart/2005/8/layout/hProcess9"/>
    <dgm:cxn modelId="{BAB134BF-DD86-4711-8728-7CE6D07DB725}" type="presParOf" srcId="{4D774802-C7DC-45AF-A921-9DDBAF4C56E2}" destId="{ED6FFA15-E41C-45F6-B318-4722C6673136}" srcOrd="3" destOrd="0" presId="urn:microsoft.com/office/officeart/2005/8/layout/hProcess9"/>
    <dgm:cxn modelId="{C15220AA-6060-450C-8DFC-3B12A1CD01CB}" type="presParOf" srcId="{4D774802-C7DC-45AF-A921-9DDBAF4C56E2}" destId="{0BB03D7D-F7A2-44ED-B6D3-1FECD4667E36}" srcOrd="4" destOrd="0" presId="urn:microsoft.com/office/officeart/2005/8/layout/hProcess9"/>
    <dgm:cxn modelId="{295AE27B-DBB9-4520-B571-FB73C8D722AC}" type="presParOf" srcId="{4D774802-C7DC-45AF-A921-9DDBAF4C56E2}" destId="{2AF0125B-BA34-4797-8C76-1059E1E0EA12}" srcOrd="5" destOrd="0" presId="urn:microsoft.com/office/officeart/2005/8/layout/hProcess9"/>
    <dgm:cxn modelId="{45832017-CFBE-4C66-95D1-A18AD0B4AA9A}" type="presParOf" srcId="{4D774802-C7DC-45AF-A921-9DDBAF4C56E2}" destId="{52581071-124B-4905-8767-2CFEB3A0FE9C}"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F7D112-F04E-4426-9B3E-994A2D357C8E}"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C3A3454F-A998-4295-9DB3-2A73DEDDD2F8}">
      <dgm:prSet phldrT="[Text]"/>
      <dgm:spPr/>
      <dgm:t>
        <a:bodyPr/>
        <a:lstStyle/>
        <a:p>
          <a:r>
            <a:rPr lang="en-AU" dirty="0"/>
            <a:t>$ Total Assets </a:t>
          </a:r>
        </a:p>
      </dgm:t>
    </dgm:pt>
    <dgm:pt modelId="{02E309CF-AE38-4FBC-A74F-ECF63928572D}" type="parTrans" cxnId="{A1971075-3867-403D-BE76-F69983048605}">
      <dgm:prSet/>
      <dgm:spPr/>
      <dgm:t>
        <a:bodyPr/>
        <a:lstStyle/>
        <a:p>
          <a:endParaRPr lang="en-AU"/>
        </a:p>
      </dgm:t>
    </dgm:pt>
    <dgm:pt modelId="{7E435DDB-893E-451F-9663-426284EC4CC4}" type="sibTrans" cxnId="{A1971075-3867-403D-BE76-F69983048605}">
      <dgm:prSet/>
      <dgm:spPr/>
      <dgm:t>
        <a:bodyPr/>
        <a:lstStyle/>
        <a:p>
          <a:endParaRPr lang="en-AU"/>
        </a:p>
      </dgm:t>
    </dgm:pt>
    <dgm:pt modelId="{47347198-24D2-4496-AA80-521DBE390391}">
      <dgm:prSet phldrT="[Text]"/>
      <dgm:spPr/>
      <dgm:t>
        <a:bodyPr/>
        <a:lstStyle/>
        <a:p>
          <a:r>
            <a:rPr lang="en-AU" dirty="0"/>
            <a:t>$ Net Asset Pool</a:t>
          </a:r>
        </a:p>
      </dgm:t>
    </dgm:pt>
    <dgm:pt modelId="{A6DE6E5C-B5BC-402C-970B-F713534F2BE9}" type="parTrans" cxnId="{DD0DCD7E-F3E7-420D-8018-E580977DC299}">
      <dgm:prSet/>
      <dgm:spPr/>
      <dgm:t>
        <a:bodyPr/>
        <a:lstStyle/>
        <a:p>
          <a:endParaRPr lang="en-AU"/>
        </a:p>
      </dgm:t>
    </dgm:pt>
    <dgm:pt modelId="{02197B72-67FE-4DDC-A1B2-5C3450EC60C3}" type="sibTrans" cxnId="{DD0DCD7E-F3E7-420D-8018-E580977DC299}">
      <dgm:prSet/>
      <dgm:spPr/>
      <dgm:t>
        <a:bodyPr/>
        <a:lstStyle/>
        <a:p>
          <a:endParaRPr lang="en-AU"/>
        </a:p>
      </dgm:t>
    </dgm:pt>
    <dgm:pt modelId="{D5070B22-2A45-4E42-AC1F-C2A30C2FCC4C}">
      <dgm:prSet phldrT="[Text]"/>
      <dgm:spPr/>
      <dgm:t>
        <a:bodyPr/>
        <a:lstStyle/>
        <a:p>
          <a:r>
            <a:rPr lang="en-AU" dirty="0"/>
            <a:t>$ Total Liabilities </a:t>
          </a:r>
        </a:p>
      </dgm:t>
    </dgm:pt>
    <dgm:pt modelId="{2525C3C8-B863-437A-B794-1DF5C32616AA}" type="parTrans" cxnId="{CACCB9AE-6AE4-40FA-AC5D-DF55FCBFD3C0}">
      <dgm:prSet/>
      <dgm:spPr/>
      <dgm:t>
        <a:bodyPr/>
        <a:lstStyle/>
        <a:p>
          <a:endParaRPr lang="en-AU"/>
        </a:p>
      </dgm:t>
    </dgm:pt>
    <dgm:pt modelId="{5D178032-F1C4-49D4-823E-1C85B15D9B86}" type="sibTrans" cxnId="{CACCB9AE-6AE4-40FA-AC5D-DF55FCBFD3C0}">
      <dgm:prSet/>
      <dgm:spPr/>
      <dgm:t>
        <a:bodyPr/>
        <a:lstStyle/>
        <a:p>
          <a:endParaRPr lang="en-AU"/>
        </a:p>
      </dgm:t>
    </dgm:pt>
    <dgm:pt modelId="{D7BC9DC9-049A-494F-9BF7-BC4A3D757E73}" type="pres">
      <dgm:prSet presAssocID="{C5F7D112-F04E-4426-9B3E-994A2D357C8E}" presName="linearFlow" presStyleCnt="0">
        <dgm:presLayoutVars>
          <dgm:dir/>
          <dgm:resizeHandles val="exact"/>
        </dgm:presLayoutVars>
      </dgm:prSet>
      <dgm:spPr/>
    </dgm:pt>
    <dgm:pt modelId="{A1DF5ED1-6BE8-42A1-AA78-9080C660BBA2}" type="pres">
      <dgm:prSet presAssocID="{C3A3454F-A998-4295-9DB3-2A73DEDDD2F8}" presName="node" presStyleLbl="node1" presStyleIdx="0" presStyleCnt="3">
        <dgm:presLayoutVars>
          <dgm:bulletEnabled val="1"/>
        </dgm:presLayoutVars>
      </dgm:prSet>
      <dgm:spPr/>
    </dgm:pt>
    <dgm:pt modelId="{F825852C-9356-4279-96EA-8BF24233B25B}" type="pres">
      <dgm:prSet presAssocID="{7E435DDB-893E-451F-9663-426284EC4CC4}" presName="spacerL" presStyleCnt="0"/>
      <dgm:spPr/>
    </dgm:pt>
    <dgm:pt modelId="{244DF3B2-527C-4871-B490-1BAB9DD8F270}" type="pres">
      <dgm:prSet presAssocID="{7E435DDB-893E-451F-9663-426284EC4CC4}" presName="sibTrans" presStyleLbl="sibTrans2D1" presStyleIdx="0" presStyleCnt="2"/>
      <dgm:spPr>
        <a:prstGeom prst="mathMinus">
          <a:avLst/>
        </a:prstGeom>
      </dgm:spPr>
    </dgm:pt>
    <dgm:pt modelId="{2E8A4934-37D4-457F-A6CD-C19192547892}" type="pres">
      <dgm:prSet presAssocID="{7E435DDB-893E-451F-9663-426284EC4CC4}" presName="spacerR" presStyleCnt="0"/>
      <dgm:spPr/>
    </dgm:pt>
    <dgm:pt modelId="{1A3DCA7E-7838-4411-A1A6-4CA9647D0475}" type="pres">
      <dgm:prSet presAssocID="{D5070B22-2A45-4E42-AC1F-C2A30C2FCC4C}" presName="node" presStyleLbl="node1" presStyleIdx="1" presStyleCnt="3">
        <dgm:presLayoutVars>
          <dgm:bulletEnabled val="1"/>
        </dgm:presLayoutVars>
      </dgm:prSet>
      <dgm:spPr/>
    </dgm:pt>
    <dgm:pt modelId="{66693368-36EA-44C0-B180-4B09A0B3818A}" type="pres">
      <dgm:prSet presAssocID="{5D178032-F1C4-49D4-823E-1C85B15D9B86}" presName="spacerL" presStyleCnt="0"/>
      <dgm:spPr/>
    </dgm:pt>
    <dgm:pt modelId="{E7D67CAF-4658-4813-88B6-0B946ECC94D5}" type="pres">
      <dgm:prSet presAssocID="{5D178032-F1C4-49D4-823E-1C85B15D9B86}" presName="sibTrans" presStyleLbl="sibTrans2D1" presStyleIdx="1" presStyleCnt="2"/>
      <dgm:spPr/>
    </dgm:pt>
    <dgm:pt modelId="{FB1A4587-4C93-4185-92F8-A78828AF7EC1}" type="pres">
      <dgm:prSet presAssocID="{5D178032-F1C4-49D4-823E-1C85B15D9B86}" presName="spacerR" presStyleCnt="0"/>
      <dgm:spPr/>
    </dgm:pt>
    <dgm:pt modelId="{2DCD5FDC-CE82-4C18-A2EC-9430C8EB0C5B}" type="pres">
      <dgm:prSet presAssocID="{47347198-24D2-4496-AA80-521DBE390391}" presName="node" presStyleLbl="node1" presStyleIdx="2" presStyleCnt="3">
        <dgm:presLayoutVars>
          <dgm:bulletEnabled val="1"/>
        </dgm:presLayoutVars>
      </dgm:prSet>
      <dgm:spPr/>
    </dgm:pt>
  </dgm:ptLst>
  <dgm:cxnLst>
    <dgm:cxn modelId="{A1971075-3867-403D-BE76-F69983048605}" srcId="{C5F7D112-F04E-4426-9B3E-994A2D357C8E}" destId="{C3A3454F-A998-4295-9DB3-2A73DEDDD2F8}" srcOrd="0" destOrd="0" parTransId="{02E309CF-AE38-4FBC-A74F-ECF63928572D}" sibTransId="{7E435DDB-893E-451F-9663-426284EC4CC4}"/>
    <dgm:cxn modelId="{1251733A-E4CF-424E-972F-5E92DC983A06}" type="presOf" srcId="{C5F7D112-F04E-4426-9B3E-994A2D357C8E}" destId="{D7BC9DC9-049A-494F-9BF7-BC4A3D757E73}" srcOrd="0" destOrd="0" presId="urn:microsoft.com/office/officeart/2005/8/layout/equation1"/>
    <dgm:cxn modelId="{E9D32E02-38CA-408B-A831-971D880954BE}" type="presOf" srcId="{5D178032-F1C4-49D4-823E-1C85B15D9B86}" destId="{E7D67CAF-4658-4813-88B6-0B946ECC94D5}" srcOrd="0" destOrd="0" presId="urn:microsoft.com/office/officeart/2005/8/layout/equation1"/>
    <dgm:cxn modelId="{673AA36F-E0F0-4253-871C-9403EFF400A0}" type="presOf" srcId="{7E435DDB-893E-451F-9663-426284EC4CC4}" destId="{244DF3B2-527C-4871-B490-1BAB9DD8F270}" srcOrd="0" destOrd="0" presId="urn:microsoft.com/office/officeart/2005/8/layout/equation1"/>
    <dgm:cxn modelId="{DD0DCD7E-F3E7-420D-8018-E580977DC299}" srcId="{C5F7D112-F04E-4426-9B3E-994A2D357C8E}" destId="{47347198-24D2-4496-AA80-521DBE390391}" srcOrd="2" destOrd="0" parTransId="{A6DE6E5C-B5BC-402C-970B-F713534F2BE9}" sibTransId="{02197B72-67FE-4DDC-A1B2-5C3450EC60C3}"/>
    <dgm:cxn modelId="{D91E590D-1B30-46FB-8FF3-B935B1BB7F6B}" type="presOf" srcId="{D5070B22-2A45-4E42-AC1F-C2A30C2FCC4C}" destId="{1A3DCA7E-7838-4411-A1A6-4CA9647D0475}" srcOrd="0" destOrd="0" presId="urn:microsoft.com/office/officeart/2005/8/layout/equation1"/>
    <dgm:cxn modelId="{C4ACF9CE-979C-4B1B-A2DF-3BFE72DA0999}" type="presOf" srcId="{47347198-24D2-4496-AA80-521DBE390391}" destId="{2DCD5FDC-CE82-4C18-A2EC-9430C8EB0C5B}" srcOrd="0" destOrd="0" presId="urn:microsoft.com/office/officeart/2005/8/layout/equation1"/>
    <dgm:cxn modelId="{CACCB9AE-6AE4-40FA-AC5D-DF55FCBFD3C0}" srcId="{C5F7D112-F04E-4426-9B3E-994A2D357C8E}" destId="{D5070B22-2A45-4E42-AC1F-C2A30C2FCC4C}" srcOrd="1" destOrd="0" parTransId="{2525C3C8-B863-437A-B794-1DF5C32616AA}" sibTransId="{5D178032-F1C4-49D4-823E-1C85B15D9B86}"/>
    <dgm:cxn modelId="{DC740565-9697-4EA4-A96A-94843117277F}" type="presOf" srcId="{C3A3454F-A998-4295-9DB3-2A73DEDDD2F8}" destId="{A1DF5ED1-6BE8-42A1-AA78-9080C660BBA2}" srcOrd="0" destOrd="0" presId="urn:microsoft.com/office/officeart/2005/8/layout/equation1"/>
    <dgm:cxn modelId="{D7BEC533-E9D3-42CE-BF04-E650BCB7FE9D}" type="presParOf" srcId="{D7BC9DC9-049A-494F-9BF7-BC4A3D757E73}" destId="{A1DF5ED1-6BE8-42A1-AA78-9080C660BBA2}" srcOrd="0" destOrd="0" presId="urn:microsoft.com/office/officeart/2005/8/layout/equation1"/>
    <dgm:cxn modelId="{B499BD64-8C52-465C-B6BB-D860D77871A8}" type="presParOf" srcId="{D7BC9DC9-049A-494F-9BF7-BC4A3D757E73}" destId="{F825852C-9356-4279-96EA-8BF24233B25B}" srcOrd="1" destOrd="0" presId="urn:microsoft.com/office/officeart/2005/8/layout/equation1"/>
    <dgm:cxn modelId="{B12808E6-AE32-49E7-938F-32BA37F0F259}" type="presParOf" srcId="{D7BC9DC9-049A-494F-9BF7-BC4A3D757E73}" destId="{244DF3B2-527C-4871-B490-1BAB9DD8F270}" srcOrd="2" destOrd="0" presId="urn:microsoft.com/office/officeart/2005/8/layout/equation1"/>
    <dgm:cxn modelId="{AC4F17EC-FC5A-4ABE-8A78-CD588584A063}" type="presParOf" srcId="{D7BC9DC9-049A-494F-9BF7-BC4A3D757E73}" destId="{2E8A4934-37D4-457F-A6CD-C19192547892}" srcOrd="3" destOrd="0" presId="urn:microsoft.com/office/officeart/2005/8/layout/equation1"/>
    <dgm:cxn modelId="{1FBFEED8-5ED2-43D5-9457-1D7464E91010}" type="presParOf" srcId="{D7BC9DC9-049A-494F-9BF7-BC4A3D757E73}" destId="{1A3DCA7E-7838-4411-A1A6-4CA9647D0475}" srcOrd="4" destOrd="0" presId="urn:microsoft.com/office/officeart/2005/8/layout/equation1"/>
    <dgm:cxn modelId="{9FB52A93-D1A9-4845-ACB4-0FBBCA64B935}" type="presParOf" srcId="{D7BC9DC9-049A-494F-9BF7-BC4A3D757E73}" destId="{66693368-36EA-44C0-B180-4B09A0B3818A}" srcOrd="5" destOrd="0" presId="urn:microsoft.com/office/officeart/2005/8/layout/equation1"/>
    <dgm:cxn modelId="{44D3D00A-B32F-405A-9024-AFEE427F25BA}" type="presParOf" srcId="{D7BC9DC9-049A-494F-9BF7-BC4A3D757E73}" destId="{E7D67CAF-4658-4813-88B6-0B946ECC94D5}" srcOrd="6" destOrd="0" presId="urn:microsoft.com/office/officeart/2005/8/layout/equation1"/>
    <dgm:cxn modelId="{64CD6E7F-0334-416B-96EE-C075ACFFFA45}" type="presParOf" srcId="{D7BC9DC9-049A-494F-9BF7-BC4A3D757E73}" destId="{FB1A4587-4C93-4185-92F8-A78828AF7EC1}" srcOrd="7" destOrd="0" presId="urn:microsoft.com/office/officeart/2005/8/layout/equation1"/>
    <dgm:cxn modelId="{83CFC809-0C7C-4943-B9B0-D520B36767FD}" type="presParOf" srcId="{D7BC9DC9-049A-494F-9BF7-BC4A3D757E73}" destId="{2DCD5FDC-CE82-4C18-A2EC-9430C8EB0C5B}"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7BEA05-B702-4E8F-A53B-69EA55FB023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AU"/>
        </a:p>
      </dgm:t>
    </dgm:pt>
    <dgm:pt modelId="{EE52B74F-5C54-4CA5-862E-344572BAF599}">
      <dgm:prSet phldrT="[Text]"/>
      <dgm:spPr/>
      <dgm:t>
        <a:bodyPr/>
        <a:lstStyle/>
        <a:p>
          <a:r>
            <a:rPr lang="en-AU" b="1" dirty="0"/>
            <a:t>Relationship</a:t>
          </a:r>
          <a:r>
            <a:rPr lang="en-AU" dirty="0"/>
            <a:t> </a:t>
          </a:r>
        </a:p>
      </dgm:t>
    </dgm:pt>
    <dgm:pt modelId="{07D04575-9F4A-41C1-BE99-700188D85B6A}" type="parTrans" cxnId="{2F9D6874-51FD-4C76-BCAF-EAE21D22FDD3}">
      <dgm:prSet/>
      <dgm:spPr/>
      <dgm:t>
        <a:bodyPr/>
        <a:lstStyle/>
        <a:p>
          <a:endParaRPr lang="en-AU"/>
        </a:p>
      </dgm:t>
    </dgm:pt>
    <dgm:pt modelId="{F60F1A02-D7A0-4334-BA68-1FE812230A49}" type="sibTrans" cxnId="{2F9D6874-51FD-4C76-BCAF-EAE21D22FDD3}">
      <dgm:prSet/>
      <dgm:spPr/>
      <dgm:t>
        <a:bodyPr/>
        <a:lstStyle/>
        <a:p>
          <a:endParaRPr lang="en-AU"/>
        </a:p>
      </dgm:t>
    </dgm:pt>
    <dgm:pt modelId="{47647062-2B2B-4AF0-B79F-EC635013DC81}">
      <dgm:prSet phldrT="[Text]" custT="1"/>
      <dgm:spPr/>
      <dgm:t>
        <a:bodyPr/>
        <a:lstStyle/>
        <a:p>
          <a:pPr algn="ctr"/>
          <a:r>
            <a:rPr lang="en-AU" sz="2800" b="1" dirty="0"/>
            <a:t>Financial</a:t>
          </a:r>
        </a:p>
        <a:p>
          <a:pPr algn="l"/>
          <a:r>
            <a:rPr lang="en-AU" sz="1400" b="1" dirty="0"/>
            <a:t>For example: </a:t>
          </a:r>
        </a:p>
      </dgm:t>
    </dgm:pt>
    <dgm:pt modelId="{AE3C18CE-B8FA-41FE-91A8-08AFDAFF6C14}" type="parTrans" cxnId="{E5A75011-F772-4CC8-8FBA-380AB834AC9F}">
      <dgm:prSet>
        <dgm:style>
          <a:lnRef idx="2">
            <a:schemeClr val="accent2"/>
          </a:lnRef>
          <a:fillRef idx="1">
            <a:schemeClr val="lt1"/>
          </a:fillRef>
          <a:effectRef idx="0">
            <a:schemeClr val="accent2"/>
          </a:effectRef>
          <a:fontRef idx="minor">
            <a:schemeClr val="dk1"/>
          </a:fontRef>
        </dgm:style>
      </dgm:prSet>
      <dgm:spPr/>
      <dgm:t>
        <a:bodyPr/>
        <a:lstStyle/>
        <a:p>
          <a:endParaRPr lang="en-AU"/>
        </a:p>
      </dgm:t>
    </dgm:pt>
    <dgm:pt modelId="{2471CDD0-E7E1-4BC6-9C0E-D8457B443A1C}" type="sibTrans" cxnId="{E5A75011-F772-4CC8-8FBA-380AB834AC9F}">
      <dgm:prSet/>
      <dgm:spPr/>
      <dgm:t>
        <a:bodyPr/>
        <a:lstStyle/>
        <a:p>
          <a:endParaRPr lang="en-AU"/>
        </a:p>
      </dgm:t>
    </dgm:pt>
    <dgm:pt modelId="{55E5A791-88E4-4CDC-8805-6B6CAEE9F221}">
      <dgm:prSet phldrT="[Text]" custT="1"/>
      <dgm:spPr/>
      <dgm:t>
        <a:bodyPr/>
        <a:lstStyle/>
        <a:p>
          <a:pPr algn="ctr"/>
          <a:r>
            <a:rPr lang="en-AU" sz="2800" b="1" dirty="0"/>
            <a:t>Parenting/ Homemaker</a:t>
          </a:r>
        </a:p>
      </dgm:t>
    </dgm:pt>
    <dgm:pt modelId="{54F280EC-68D8-4686-8B51-EE82B9F73B78}" type="parTrans" cxnId="{730F059C-0DB9-4E47-83C5-F402459A0599}">
      <dgm:prSet>
        <dgm:style>
          <a:lnRef idx="2">
            <a:schemeClr val="accent2"/>
          </a:lnRef>
          <a:fillRef idx="1">
            <a:schemeClr val="lt1"/>
          </a:fillRef>
          <a:effectRef idx="0">
            <a:schemeClr val="accent2"/>
          </a:effectRef>
          <a:fontRef idx="minor">
            <a:schemeClr val="dk1"/>
          </a:fontRef>
        </dgm:style>
      </dgm:prSet>
      <dgm:spPr/>
      <dgm:t>
        <a:bodyPr/>
        <a:lstStyle/>
        <a:p>
          <a:endParaRPr lang="en-AU"/>
        </a:p>
      </dgm:t>
    </dgm:pt>
    <dgm:pt modelId="{6001A1AE-BA8A-40E2-821E-715F5905DF0B}" type="sibTrans" cxnId="{730F059C-0DB9-4E47-83C5-F402459A0599}">
      <dgm:prSet/>
      <dgm:spPr/>
      <dgm:t>
        <a:bodyPr/>
        <a:lstStyle/>
        <a:p>
          <a:endParaRPr lang="en-AU"/>
        </a:p>
      </dgm:t>
    </dgm:pt>
    <dgm:pt modelId="{67F0E541-07A7-4778-929F-DB1A96929BF3}">
      <dgm:prSet phldrT="[Text]" custT="1"/>
      <dgm:spPr/>
      <dgm:t>
        <a:bodyPr/>
        <a:lstStyle/>
        <a:p>
          <a:pPr algn="ctr"/>
          <a:r>
            <a:rPr lang="en-AU" sz="2800" b="1" dirty="0"/>
            <a:t>Non-financial</a:t>
          </a:r>
        </a:p>
        <a:p>
          <a:pPr algn="l"/>
          <a:r>
            <a:rPr lang="en-AU" sz="1400" b="1" dirty="0"/>
            <a:t>For example:</a:t>
          </a:r>
        </a:p>
      </dgm:t>
    </dgm:pt>
    <dgm:pt modelId="{C7F41DCA-2A1F-488F-8CA5-92268C08997A}" type="parTrans" cxnId="{0178B695-5892-4EE7-9F04-CB7CB54EBC54}">
      <dgm:prSet>
        <dgm:style>
          <a:lnRef idx="2">
            <a:schemeClr val="accent2"/>
          </a:lnRef>
          <a:fillRef idx="1">
            <a:schemeClr val="lt1"/>
          </a:fillRef>
          <a:effectRef idx="0">
            <a:schemeClr val="accent2"/>
          </a:effectRef>
          <a:fontRef idx="minor">
            <a:schemeClr val="dk1"/>
          </a:fontRef>
        </dgm:style>
      </dgm:prSet>
      <dgm:spPr/>
      <dgm:t>
        <a:bodyPr/>
        <a:lstStyle/>
        <a:p>
          <a:endParaRPr lang="en-AU"/>
        </a:p>
      </dgm:t>
    </dgm:pt>
    <dgm:pt modelId="{66794D05-4901-4FE0-80BF-F6A1F6CC2BE5}" type="sibTrans" cxnId="{0178B695-5892-4EE7-9F04-CB7CB54EBC54}">
      <dgm:prSet/>
      <dgm:spPr/>
      <dgm:t>
        <a:bodyPr/>
        <a:lstStyle/>
        <a:p>
          <a:endParaRPr lang="en-AU"/>
        </a:p>
      </dgm:t>
    </dgm:pt>
    <dgm:pt modelId="{A79DD7E6-2409-4389-AFD1-ADDC706B48A0}">
      <dgm:prSet phldrT="[Text]" custT="1"/>
      <dgm:spPr/>
      <dgm:t>
        <a:bodyPr/>
        <a:lstStyle/>
        <a:p>
          <a:pPr algn="l"/>
          <a:r>
            <a:rPr lang="en-AU" sz="1400" dirty="0"/>
            <a:t>renovating a house</a:t>
          </a:r>
        </a:p>
      </dgm:t>
    </dgm:pt>
    <dgm:pt modelId="{8A0AD63A-714E-4FE7-8627-EBAF238EA81C}" type="parTrans" cxnId="{59FA836D-D591-4968-B6AC-08C4EA9FE5B2}">
      <dgm:prSet/>
      <dgm:spPr/>
      <dgm:t>
        <a:bodyPr/>
        <a:lstStyle/>
        <a:p>
          <a:endParaRPr lang="en-AU"/>
        </a:p>
      </dgm:t>
    </dgm:pt>
    <dgm:pt modelId="{40E923A6-7E4E-4E33-8228-8B037A9EF265}" type="sibTrans" cxnId="{59FA836D-D591-4968-B6AC-08C4EA9FE5B2}">
      <dgm:prSet/>
      <dgm:spPr/>
      <dgm:t>
        <a:bodyPr/>
        <a:lstStyle/>
        <a:p>
          <a:endParaRPr lang="en-AU"/>
        </a:p>
      </dgm:t>
    </dgm:pt>
    <dgm:pt modelId="{0A8390F1-1387-42D9-8CB9-B4AA9428B4B7}">
      <dgm:prSet phldrT="[Text]" custT="1"/>
      <dgm:spPr/>
      <dgm:t>
        <a:bodyPr/>
        <a:lstStyle/>
        <a:p>
          <a:pPr algn="l"/>
          <a:r>
            <a:rPr lang="en-AU" sz="1400" dirty="0"/>
            <a:t>money/assets bought into the relationship</a:t>
          </a:r>
        </a:p>
      </dgm:t>
    </dgm:pt>
    <dgm:pt modelId="{9BA1256B-3B72-415E-931F-6BFE43667168}" type="parTrans" cxnId="{765C3045-A54B-4F6A-949D-9EABD7205D53}">
      <dgm:prSet/>
      <dgm:spPr/>
      <dgm:t>
        <a:bodyPr/>
        <a:lstStyle/>
        <a:p>
          <a:endParaRPr lang="en-AU"/>
        </a:p>
      </dgm:t>
    </dgm:pt>
    <dgm:pt modelId="{B59D96B7-E811-4742-9F37-2AF418CBC103}" type="sibTrans" cxnId="{765C3045-A54B-4F6A-949D-9EABD7205D53}">
      <dgm:prSet/>
      <dgm:spPr/>
      <dgm:t>
        <a:bodyPr/>
        <a:lstStyle/>
        <a:p>
          <a:endParaRPr lang="en-AU"/>
        </a:p>
      </dgm:t>
    </dgm:pt>
    <dgm:pt modelId="{71BC29F2-3C5D-49C2-8A3E-3AEBB48D6E17}">
      <dgm:prSet phldrT="[Text]" custT="1"/>
      <dgm:spPr/>
      <dgm:t>
        <a:bodyPr/>
        <a:lstStyle/>
        <a:p>
          <a:pPr algn="l"/>
          <a:r>
            <a:rPr lang="en-AU" sz="1400" dirty="0"/>
            <a:t>the amount of parenting done e.g. spending time with children, taking them to school/sport, homework </a:t>
          </a:r>
          <a:r>
            <a:rPr lang="en-AU" sz="1400" dirty="0" err="1"/>
            <a:t>etc</a:t>
          </a:r>
          <a:r>
            <a:rPr lang="en-AU" sz="1400" dirty="0"/>
            <a:t> </a:t>
          </a:r>
        </a:p>
      </dgm:t>
    </dgm:pt>
    <dgm:pt modelId="{7FF377DC-C191-4886-A4FA-97A98ED5581E}" type="parTrans" cxnId="{EC883448-711B-4CA3-986E-2E47862625CA}">
      <dgm:prSet/>
      <dgm:spPr/>
      <dgm:t>
        <a:bodyPr/>
        <a:lstStyle/>
        <a:p>
          <a:endParaRPr lang="en-AU"/>
        </a:p>
      </dgm:t>
    </dgm:pt>
    <dgm:pt modelId="{75CDA18A-6ED6-4338-9F03-A8B8D3CCC8B9}" type="sibTrans" cxnId="{EC883448-711B-4CA3-986E-2E47862625CA}">
      <dgm:prSet/>
      <dgm:spPr/>
      <dgm:t>
        <a:bodyPr/>
        <a:lstStyle/>
        <a:p>
          <a:endParaRPr lang="en-AU"/>
        </a:p>
      </dgm:t>
    </dgm:pt>
    <dgm:pt modelId="{19D3B9A2-8A95-3A4E-A394-CEB580C500A4}">
      <dgm:prSet phldrT="[Text]" custT="1"/>
      <dgm:spPr/>
      <dgm:t>
        <a:bodyPr/>
        <a:lstStyle/>
        <a:p>
          <a:pPr algn="l"/>
          <a:r>
            <a:rPr lang="en-AU" sz="1400" dirty="0"/>
            <a:t>inheritances</a:t>
          </a:r>
        </a:p>
      </dgm:t>
    </dgm:pt>
    <dgm:pt modelId="{809B905A-8C50-E247-AC5A-8A768AD904D0}" type="parTrans" cxnId="{3FFB4129-A5E1-054E-A161-751D76F65C26}">
      <dgm:prSet/>
      <dgm:spPr/>
      <dgm:t>
        <a:bodyPr/>
        <a:lstStyle/>
        <a:p>
          <a:endParaRPr lang="en-US"/>
        </a:p>
      </dgm:t>
    </dgm:pt>
    <dgm:pt modelId="{B7E08F4A-E556-394B-A6F9-64B5D798B224}" type="sibTrans" cxnId="{3FFB4129-A5E1-054E-A161-751D76F65C26}">
      <dgm:prSet/>
      <dgm:spPr/>
      <dgm:t>
        <a:bodyPr/>
        <a:lstStyle/>
        <a:p>
          <a:endParaRPr lang="en-US"/>
        </a:p>
      </dgm:t>
    </dgm:pt>
    <dgm:pt modelId="{739C7F8C-EEB5-F249-8A89-07AC3D3045A6}">
      <dgm:prSet phldrT="[Text]" custT="1"/>
      <dgm:spPr/>
      <dgm:t>
        <a:bodyPr/>
        <a:lstStyle/>
        <a:p>
          <a:pPr algn="l"/>
          <a:r>
            <a:rPr lang="en-AU" sz="1400" dirty="0"/>
            <a:t>gifts </a:t>
          </a:r>
        </a:p>
      </dgm:t>
    </dgm:pt>
    <dgm:pt modelId="{237AF574-6BD7-6B42-AD41-0F4120BE322F}" type="parTrans" cxnId="{844991F8-C6B7-A644-BA4D-2CE3257D1511}">
      <dgm:prSet/>
      <dgm:spPr/>
      <dgm:t>
        <a:bodyPr/>
        <a:lstStyle/>
        <a:p>
          <a:endParaRPr lang="en-US"/>
        </a:p>
      </dgm:t>
    </dgm:pt>
    <dgm:pt modelId="{C6952063-E62A-B844-8C4A-CA33A77DDC3D}" type="sibTrans" cxnId="{844991F8-C6B7-A644-BA4D-2CE3257D1511}">
      <dgm:prSet/>
      <dgm:spPr/>
      <dgm:t>
        <a:bodyPr/>
        <a:lstStyle/>
        <a:p>
          <a:endParaRPr lang="en-US"/>
        </a:p>
      </dgm:t>
    </dgm:pt>
    <dgm:pt modelId="{D1FD0561-5D22-454A-8341-57F1981B3FD8}">
      <dgm:prSet phldrT="[Text]"/>
      <dgm:spPr/>
      <dgm:t>
        <a:bodyPr/>
        <a:lstStyle/>
        <a:p>
          <a:pPr algn="l"/>
          <a:endParaRPr lang="en-AU" sz="1200" dirty="0"/>
        </a:p>
      </dgm:t>
    </dgm:pt>
    <dgm:pt modelId="{44D84906-02A9-4C9D-B0A7-7783A3AD97F6}" type="sibTrans" cxnId="{A7ECF70B-A1F3-4D3D-9435-7853593760A2}">
      <dgm:prSet/>
      <dgm:spPr/>
      <dgm:t>
        <a:bodyPr/>
        <a:lstStyle/>
        <a:p>
          <a:endParaRPr lang="en-AU"/>
        </a:p>
      </dgm:t>
    </dgm:pt>
    <dgm:pt modelId="{DC8CD5C1-01F3-419E-BF41-18DD5EBEF2BB}" type="parTrans" cxnId="{A7ECF70B-A1F3-4D3D-9435-7853593760A2}">
      <dgm:prSet/>
      <dgm:spPr/>
      <dgm:t>
        <a:bodyPr/>
        <a:lstStyle/>
        <a:p>
          <a:endParaRPr lang="en-AU"/>
        </a:p>
      </dgm:t>
    </dgm:pt>
    <dgm:pt modelId="{569E29AC-9F94-4381-8AEB-B997911192EC}">
      <dgm:prSet phldrT="[Text]" custT="1"/>
      <dgm:spPr/>
      <dgm:t>
        <a:bodyPr/>
        <a:lstStyle/>
        <a:p>
          <a:pPr algn="l"/>
          <a:r>
            <a:rPr lang="en-AU" sz="1400" b="0" dirty="0"/>
            <a:t>contributions to the home e.g. cleaning, cooking, washing </a:t>
          </a:r>
          <a:r>
            <a:rPr lang="en-AU" sz="1400" b="0" dirty="0" err="1"/>
            <a:t>etc</a:t>
          </a:r>
          <a:r>
            <a:rPr lang="en-AU" sz="1400" b="0" dirty="0"/>
            <a:t> </a:t>
          </a:r>
          <a:endParaRPr lang="en-AU" sz="1400" b="1" dirty="0"/>
        </a:p>
      </dgm:t>
    </dgm:pt>
    <dgm:pt modelId="{53DEB1FF-BCC4-4D59-B2EB-579E1C01FF46}" type="parTrans" cxnId="{34D7942D-1DEE-445A-B58B-2BA0F999E02F}">
      <dgm:prSet/>
      <dgm:spPr/>
      <dgm:t>
        <a:bodyPr/>
        <a:lstStyle/>
        <a:p>
          <a:endParaRPr lang="en-AU"/>
        </a:p>
      </dgm:t>
    </dgm:pt>
    <dgm:pt modelId="{7805A41B-9EB5-4C53-8791-267AD3FC96BB}" type="sibTrans" cxnId="{34D7942D-1DEE-445A-B58B-2BA0F999E02F}">
      <dgm:prSet/>
      <dgm:spPr/>
      <dgm:t>
        <a:bodyPr/>
        <a:lstStyle/>
        <a:p>
          <a:endParaRPr lang="en-AU"/>
        </a:p>
      </dgm:t>
    </dgm:pt>
    <dgm:pt modelId="{63CE1E15-47B9-4A10-B19A-E00D7B91DF7A}">
      <dgm:prSet phldrT="[Text]" custT="1"/>
      <dgm:spPr/>
      <dgm:t>
        <a:bodyPr/>
        <a:lstStyle/>
        <a:p>
          <a:pPr algn="l"/>
          <a:r>
            <a:rPr lang="en-AU" sz="1400" dirty="0"/>
            <a:t>garden maintenance</a:t>
          </a:r>
        </a:p>
      </dgm:t>
    </dgm:pt>
    <dgm:pt modelId="{FDAF7D87-73D0-449B-8235-F92382C7F32C}" type="parTrans" cxnId="{FFD498FA-2714-4E36-928D-37F45941CDF9}">
      <dgm:prSet/>
      <dgm:spPr/>
      <dgm:t>
        <a:bodyPr/>
        <a:lstStyle/>
        <a:p>
          <a:endParaRPr lang="en-AU"/>
        </a:p>
      </dgm:t>
    </dgm:pt>
    <dgm:pt modelId="{0CEFC0A8-218F-4A20-AB5E-12ABC5AEBB1E}" type="sibTrans" cxnId="{FFD498FA-2714-4E36-928D-37F45941CDF9}">
      <dgm:prSet/>
      <dgm:spPr/>
      <dgm:t>
        <a:bodyPr/>
        <a:lstStyle/>
        <a:p>
          <a:endParaRPr lang="en-AU"/>
        </a:p>
      </dgm:t>
    </dgm:pt>
    <dgm:pt modelId="{59F980B3-E63B-414A-A92D-C5401CD3AAF9}">
      <dgm:prSet phldrT="[Text]" custT="1"/>
      <dgm:spPr/>
      <dgm:t>
        <a:bodyPr/>
        <a:lstStyle/>
        <a:p>
          <a:pPr algn="l"/>
          <a:r>
            <a:rPr lang="en-AU" sz="1400" dirty="0"/>
            <a:t>unpaid work at family business   </a:t>
          </a:r>
        </a:p>
      </dgm:t>
    </dgm:pt>
    <dgm:pt modelId="{3DC92800-17D8-45EB-94E1-08A17BA4ADEF}" type="parTrans" cxnId="{163A87C9-BAE8-41D1-9F1A-B9E1E6E89C47}">
      <dgm:prSet/>
      <dgm:spPr/>
      <dgm:t>
        <a:bodyPr/>
        <a:lstStyle/>
        <a:p>
          <a:endParaRPr lang="en-AU"/>
        </a:p>
      </dgm:t>
    </dgm:pt>
    <dgm:pt modelId="{DB14F5C6-FB54-4786-803B-E6344E6C8672}" type="sibTrans" cxnId="{163A87C9-BAE8-41D1-9F1A-B9E1E6E89C47}">
      <dgm:prSet/>
      <dgm:spPr/>
      <dgm:t>
        <a:bodyPr/>
        <a:lstStyle/>
        <a:p>
          <a:endParaRPr lang="en-AU"/>
        </a:p>
      </dgm:t>
    </dgm:pt>
    <dgm:pt modelId="{6C3CF3F6-1ECA-43BC-8189-C582FCBDA458}">
      <dgm:prSet phldrT="[Text]" custT="1"/>
      <dgm:spPr/>
      <dgm:t>
        <a:bodyPr/>
        <a:lstStyle/>
        <a:p>
          <a:pPr algn="l"/>
          <a:r>
            <a:rPr lang="en-AU" sz="1400" dirty="0"/>
            <a:t>making curtains for the house </a:t>
          </a:r>
        </a:p>
      </dgm:t>
    </dgm:pt>
    <dgm:pt modelId="{F0663E49-D21D-4493-8041-65D2E2A6EBC0}" type="parTrans" cxnId="{B476F668-BC95-4BA5-AC24-BD4FC27C96E6}">
      <dgm:prSet/>
      <dgm:spPr/>
      <dgm:t>
        <a:bodyPr/>
        <a:lstStyle/>
        <a:p>
          <a:endParaRPr lang="en-AU"/>
        </a:p>
      </dgm:t>
    </dgm:pt>
    <dgm:pt modelId="{1C7A4C9A-5416-499D-82D5-C577CF9747D5}" type="sibTrans" cxnId="{B476F668-BC95-4BA5-AC24-BD4FC27C96E6}">
      <dgm:prSet/>
      <dgm:spPr/>
      <dgm:t>
        <a:bodyPr/>
        <a:lstStyle/>
        <a:p>
          <a:endParaRPr lang="en-AU"/>
        </a:p>
      </dgm:t>
    </dgm:pt>
    <dgm:pt modelId="{233E046A-157B-4DD1-A7B8-2E59943B3D58}">
      <dgm:prSet phldrT="[Text]" custT="1"/>
      <dgm:spPr/>
      <dgm:t>
        <a:bodyPr/>
        <a:lstStyle/>
        <a:p>
          <a:pPr algn="l"/>
          <a:r>
            <a:rPr lang="en-AU" sz="1400" dirty="0"/>
            <a:t>wages </a:t>
          </a:r>
        </a:p>
      </dgm:t>
    </dgm:pt>
    <dgm:pt modelId="{56EBD00C-3299-466B-AE6E-F84705FF06BA}" type="parTrans" cxnId="{B90234F7-D8AB-432E-A624-8C2EF17EC0A1}">
      <dgm:prSet/>
      <dgm:spPr/>
      <dgm:t>
        <a:bodyPr/>
        <a:lstStyle/>
        <a:p>
          <a:endParaRPr lang="en-AU"/>
        </a:p>
      </dgm:t>
    </dgm:pt>
    <dgm:pt modelId="{59D808B2-7C1A-43DA-A258-1EA89C2C9190}" type="sibTrans" cxnId="{B90234F7-D8AB-432E-A624-8C2EF17EC0A1}">
      <dgm:prSet/>
      <dgm:spPr/>
      <dgm:t>
        <a:bodyPr/>
        <a:lstStyle/>
        <a:p>
          <a:endParaRPr lang="en-AU"/>
        </a:p>
      </dgm:t>
    </dgm:pt>
    <dgm:pt modelId="{D2040A19-F4CF-4F01-84F8-801E8A2F6817}" type="pres">
      <dgm:prSet presAssocID="{CC7BEA05-B702-4E8F-A53B-69EA55FB0237}" presName="cycle" presStyleCnt="0">
        <dgm:presLayoutVars>
          <dgm:chMax val="1"/>
          <dgm:dir/>
          <dgm:animLvl val="ctr"/>
          <dgm:resizeHandles val="exact"/>
        </dgm:presLayoutVars>
      </dgm:prSet>
      <dgm:spPr/>
    </dgm:pt>
    <dgm:pt modelId="{01001F21-B754-499C-A6A6-383A1B3B8D31}" type="pres">
      <dgm:prSet presAssocID="{EE52B74F-5C54-4CA5-862E-344572BAF599}" presName="centerShape" presStyleLbl="node0" presStyleIdx="0" presStyleCnt="1" custLinFactNeighborY="2729"/>
      <dgm:spPr/>
    </dgm:pt>
    <dgm:pt modelId="{5E13804F-EE69-49BB-9BC5-84D7A07D1972}" type="pres">
      <dgm:prSet presAssocID="{AE3C18CE-B8FA-41FE-91A8-08AFDAFF6C14}" presName="parTrans" presStyleLbl="bgSibTrans2D1" presStyleIdx="0" presStyleCnt="3" custLinFactNeighborX="405" custLinFactNeighborY="43219"/>
      <dgm:spPr/>
    </dgm:pt>
    <dgm:pt modelId="{8C8C51F9-F444-44B3-8919-B6D2E2E63054}" type="pres">
      <dgm:prSet presAssocID="{47647062-2B2B-4AF0-B79F-EC635013DC81}" presName="node" presStyleLbl="node1" presStyleIdx="0" presStyleCnt="3" custScaleX="113273" custScaleY="121093" custRadScaleRad="114785" custRadScaleInc="-15335">
        <dgm:presLayoutVars>
          <dgm:bulletEnabled val="1"/>
        </dgm:presLayoutVars>
      </dgm:prSet>
      <dgm:spPr/>
    </dgm:pt>
    <dgm:pt modelId="{9C89ECF7-D527-46F0-A6E8-F0ABB52566A0}" type="pres">
      <dgm:prSet presAssocID="{54F280EC-68D8-4686-8B51-EE82B9F73B78}" presName="parTrans" presStyleLbl="bgSibTrans2D1" presStyleIdx="1" presStyleCnt="3" custLinFactNeighborX="-778" custLinFactNeighborY="14653"/>
      <dgm:spPr/>
    </dgm:pt>
    <dgm:pt modelId="{01A48F2B-2A72-4B17-978E-C8EBB4CA5332}" type="pres">
      <dgm:prSet presAssocID="{55E5A791-88E4-4CDC-8805-6B6CAEE9F221}" presName="node" presStyleLbl="node1" presStyleIdx="1" presStyleCnt="3" custScaleX="149190" custScaleY="119945" custRadScaleRad="98270" custRadScaleInc="-3189">
        <dgm:presLayoutVars>
          <dgm:bulletEnabled val="1"/>
        </dgm:presLayoutVars>
      </dgm:prSet>
      <dgm:spPr/>
    </dgm:pt>
    <dgm:pt modelId="{6948DF8C-8A54-4BE1-93E7-26BC07B3771D}" type="pres">
      <dgm:prSet presAssocID="{C7F41DCA-2A1F-488F-8CA5-92268C08997A}" presName="parTrans" presStyleLbl="bgSibTrans2D1" presStyleIdx="2" presStyleCnt="3" custLinFactNeighborX="-1619" custLinFactNeighborY="32603"/>
      <dgm:spPr/>
    </dgm:pt>
    <dgm:pt modelId="{885679A4-7A20-4B2A-9C99-137A7334D13B}" type="pres">
      <dgm:prSet presAssocID="{67F0E541-07A7-4778-929F-DB1A96929BF3}" presName="node" presStyleLbl="node1" presStyleIdx="2" presStyleCnt="3" custScaleX="123634" custScaleY="116576" custRadScaleRad="112718" custRadScaleInc="10933">
        <dgm:presLayoutVars>
          <dgm:bulletEnabled val="1"/>
        </dgm:presLayoutVars>
      </dgm:prSet>
      <dgm:spPr/>
    </dgm:pt>
  </dgm:ptLst>
  <dgm:cxnLst>
    <dgm:cxn modelId="{296C3023-6F6D-402D-B485-F5A5B24BED45}" type="presOf" srcId="{59F980B3-E63B-414A-A92D-C5401CD3AAF9}" destId="{885679A4-7A20-4B2A-9C99-137A7334D13B}" srcOrd="0" destOrd="4" presId="urn:microsoft.com/office/officeart/2005/8/layout/radial4"/>
    <dgm:cxn modelId="{EC883448-711B-4CA3-986E-2E47862625CA}" srcId="{55E5A791-88E4-4CDC-8805-6B6CAEE9F221}" destId="{71BC29F2-3C5D-49C2-8A3E-3AEBB48D6E17}" srcOrd="1" destOrd="0" parTransId="{7FF377DC-C191-4886-A4FA-97A98ED5581E}" sibTransId="{75CDA18A-6ED6-4338-9F03-A8B8D3CCC8B9}"/>
    <dgm:cxn modelId="{FFD498FA-2714-4E36-928D-37F45941CDF9}" srcId="{67F0E541-07A7-4778-929F-DB1A96929BF3}" destId="{63CE1E15-47B9-4A10-B19A-E00D7B91DF7A}" srcOrd="1" destOrd="0" parTransId="{FDAF7D87-73D0-449B-8235-F92382C7F32C}" sibTransId="{0CEFC0A8-218F-4A20-AB5E-12ABC5AEBB1E}"/>
    <dgm:cxn modelId="{2D2BA126-443A-4F4B-BD40-E388ACAC3BDC}" type="presOf" srcId="{47647062-2B2B-4AF0-B79F-EC635013DC81}" destId="{8C8C51F9-F444-44B3-8919-B6D2E2E63054}" srcOrd="0" destOrd="0" presId="urn:microsoft.com/office/officeart/2005/8/layout/radial4"/>
    <dgm:cxn modelId="{C038F785-3842-4D2E-9C38-3247A4DC5C4E}" type="presOf" srcId="{71BC29F2-3C5D-49C2-8A3E-3AEBB48D6E17}" destId="{01A48F2B-2A72-4B17-978E-C8EBB4CA5332}" srcOrd="0" destOrd="2" presId="urn:microsoft.com/office/officeart/2005/8/layout/radial4"/>
    <dgm:cxn modelId="{B90234F7-D8AB-432E-A624-8C2EF17EC0A1}" srcId="{47647062-2B2B-4AF0-B79F-EC635013DC81}" destId="{233E046A-157B-4DD1-A7B8-2E59943B3D58}" srcOrd="1" destOrd="0" parTransId="{56EBD00C-3299-466B-AE6E-F84705FF06BA}" sibTransId="{59D808B2-7C1A-43DA-A258-1EA89C2C9190}"/>
    <dgm:cxn modelId="{59FA836D-D591-4968-B6AC-08C4EA9FE5B2}" srcId="{67F0E541-07A7-4778-929F-DB1A96929BF3}" destId="{A79DD7E6-2409-4389-AFD1-ADDC706B48A0}" srcOrd="0" destOrd="0" parTransId="{8A0AD63A-714E-4FE7-8627-EBAF238EA81C}" sibTransId="{40E923A6-7E4E-4E33-8228-8B037A9EF265}"/>
    <dgm:cxn modelId="{B57C6B90-5ED6-49E8-BEF6-CDA921387F22}" type="presOf" srcId="{6C3CF3F6-1ECA-43BC-8189-C582FCBDA458}" destId="{885679A4-7A20-4B2A-9C99-137A7334D13B}" srcOrd="0" destOrd="3" presId="urn:microsoft.com/office/officeart/2005/8/layout/radial4"/>
    <dgm:cxn modelId="{844991F8-C6B7-A644-BA4D-2CE3257D1511}" srcId="{47647062-2B2B-4AF0-B79F-EC635013DC81}" destId="{739C7F8C-EEB5-F249-8A89-07AC3D3045A6}" srcOrd="3" destOrd="0" parTransId="{237AF574-6BD7-6B42-AD41-0F4120BE322F}" sibTransId="{C6952063-E62A-B844-8C4A-CA33A77DDC3D}"/>
    <dgm:cxn modelId="{B193AF4C-E2C3-44A7-A3F7-5E80DCA3F5DB}" type="presOf" srcId="{739C7F8C-EEB5-F249-8A89-07AC3D3045A6}" destId="{8C8C51F9-F444-44B3-8919-B6D2E2E63054}" srcOrd="0" destOrd="4" presId="urn:microsoft.com/office/officeart/2005/8/layout/radial4"/>
    <dgm:cxn modelId="{22B26E0C-7B7F-4C22-9A4D-03DB1F4CC84C}" type="presOf" srcId="{233E046A-157B-4DD1-A7B8-2E59943B3D58}" destId="{8C8C51F9-F444-44B3-8919-B6D2E2E63054}" srcOrd="0" destOrd="2" presId="urn:microsoft.com/office/officeart/2005/8/layout/radial4"/>
    <dgm:cxn modelId="{730F059C-0DB9-4E47-83C5-F402459A0599}" srcId="{EE52B74F-5C54-4CA5-862E-344572BAF599}" destId="{55E5A791-88E4-4CDC-8805-6B6CAEE9F221}" srcOrd="1" destOrd="0" parTransId="{54F280EC-68D8-4686-8B51-EE82B9F73B78}" sibTransId="{6001A1AE-BA8A-40E2-821E-715F5905DF0B}"/>
    <dgm:cxn modelId="{129FE46F-7B82-455D-9626-3B005E34D7BE}" type="presOf" srcId="{569E29AC-9F94-4381-8AEB-B997911192EC}" destId="{01A48F2B-2A72-4B17-978E-C8EBB4CA5332}" srcOrd="0" destOrd="1" presId="urn:microsoft.com/office/officeart/2005/8/layout/radial4"/>
    <dgm:cxn modelId="{2210E858-6E12-4D71-AD29-318D96492A1B}" type="presOf" srcId="{63CE1E15-47B9-4A10-B19A-E00D7B91DF7A}" destId="{885679A4-7A20-4B2A-9C99-137A7334D13B}" srcOrd="0" destOrd="2" presId="urn:microsoft.com/office/officeart/2005/8/layout/radial4"/>
    <dgm:cxn modelId="{087C6ABA-765F-4BD8-84C4-EA291B69DE5E}" type="presOf" srcId="{CC7BEA05-B702-4E8F-A53B-69EA55FB0237}" destId="{D2040A19-F4CF-4F01-84F8-801E8A2F6817}" srcOrd="0" destOrd="0" presId="urn:microsoft.com/office/officeart/2005/8/layout/radial4"/>
    <dgm:cxn modelId="{B476F668-BC95-4BA5-AC24-BD4FC27C96E6}" srcId="{67F0E541-07A7-4778-929F-DB1A96929BF3}" destId="{6C3CF3F6-1ECA-43BC-8189-C582FCBDA458}" srcOrd="2" destOrd="0" parTransId="{F0663E49-D21D-4493-8041-65D2E2A6EBC0}" sibTransId="{1C7A4C9A-5416-499D-82D5-C577CF9747D5}"/>
    <dgm:cxn modelId="{34D7942D-1DEE-445A-B58B-2BA0F999E02F}" srcId="{55E5A791-88E4-4CDC-8805-6B6CAEE9F221}" destId="{569E29AC-9F94-4381-8AEB-B997911192EC}" srcOrd="0" destOrd="0" parTransId="{53DEB1FF-BCC4-4D59-B2EB-579E1C01FF46}" sibTransId="{7805A41B-9EB5-4C53-8791-267AD3FC96BB}"/>
    <dgm:cxn modelId="{3FFB4129-A5E1-054E-A161-751D76F65C26}" srcId="{47647062-2B2B-4AF0-B79F-EC635013DC81}" destId="{19D3B9A2-8A95-3A4E-A394-CEB580C500A4}" srcOrd="2" destOrd="0" parTransId="{809B905A-8C50-E247-AC5A-8A768AD904D0}" sibTransId="{B7E08F4A-E556-394B-A6F9-64B5D798B224}"/>
    <dgm:cxn modelId="{8DF9E711-53E0-4A20-B96D-AB8D712065CF}" type="presOf" srcId="{C7F41DCA-2A1F-488F-8CA5-92268C08997A}" destId="{6948DF8C-8A54-4BE1-93E7-26BC07B3771D}" srcOrd="0" destOrd="0" presId="urn:microsoft.com/office/officeart/2005/8/layout/radial4"/>
    <dgm:cxn modelId="{E5A75011-F772-4CC8-8FBA-380AB834AC9F}" srcId="{EE52B74F-5C54-4CA5-862E-344572BAF599}" destId="{47647062-2B2B-4AF0-B79F-EC635013DC81}" srcOrd="0" destOrd="0" parTransId="{AE3C18CE-B8FA-41FE-91A8-08AFDAFF6C14}" sibTransId="{2471CDD0-E7E1-4BC6-9C0E-D8457B443A1C}"/>
    <dgm:cxn modelId="{2392DC4D-C28B-4967-8F80-F655A0E23E71}" type="presOf" srcId="{67F0E541-07A7-4778-929F-DB1A96929BF3}" destId="{885679A4-7A20-4B2A-9C99-137A7334D13B}" srcOrd="0" destOrd="0" presId="urn:microsoft.com/office/officeart/2005/8/layout/radial4"/>
    <dgm:cxn modelId="{554727F3-6B69-4584-B799-F8DDDD4067C3}" type="presOf" srcId="{19D3B9A2-8A95-3A4E-A394-CEB580C500A4}" destId="{8C8C51F9-F444-44B3-8919-B6D2E2E63054}" srcOrd="0" destOrd="3" presId="urn:microsoft.com/office/officeart/2005/8/layout/radial4"/>
    <dgm:cxn modelId="{A7ECF70B-A1F3-4D3D-9435-7853593760A2}" srcId="{47647062-2B2B-4AF0-B79F-EC635013DC81}" destId="{D1FD0561-5D22-454A-8341-57F1981B3FD8}" srcOrd="4" destOrd="0" parTransId="{DC8CD5C1-01F3-419E-BF41-18DD5EBEF2BB}" sibTransId="{44D84906-02A9-4C9D-B0A7-7783A3AD97F6}"/>
    <dgm:cxn modelId="{2A4115BD-62F1-4063-A635-3C7D126F6295}" type="presOf" srcId="{55E5A791-88E4-4CDC-8805-6B6CAEE9F221}" destId="{01A48F2B-2A72-4B17-978E-C8EBB4CA5332}" srcOrd="0" destOrd="0" presId="urn:microsoft.com/office/officeart/2005/8/layout/radial4"/>
    <dgm:cxn modelId="{163A87C9-BAE8-41D1-9F1A-B9E1E6E89C47}" srcId="{67F0E541-07A7-4778-929F-DB1A96929BF3}" destId="{59F980B3-E63B-414A-A92D-C5401CD3AAF9}" srcOrd="3" destOrd="0" parTransId="{3DC92800-17D8-45EB-94E1-08A17BA4ADEF}" sibTransId="{DB14F5C6-FB54-4786-803B-E6344E6C8672}"/>
    <dgm:cxn modelId="{2F9D6874-51FD-4C76-BCAF-EAE21D22FDD3}" srcId="{CC7BEA05-B702-4E8F-A53B-69EA55FB0237}" destId="{EE52B74F-5C54-4CA5-862E-344572BAF599}" srcOrd="0" destOrd="0" parTransId="{07D04575-9F4A-41C1-BE99-700188D85B6A}" sibTransId="{F60F1A02-D7A0-4334-BA68-1FE812230A49}"/>
    <dgm:cxn modelId="{5EE3CBEF-1F30-4D3D-A71C-26766C4034C1}" type="presOf" srcId="{0A8390F1-1387-42D9-8CB9-B4AA9428B4B7}" destId="{8C8C51F9-F444-44B3-8919-B6D2E2E63054}" srcOrd="0" destOrd="1" presId="urn:microsoft.com/office/officeart/2005/8/layout/radial4"/>
    <dgm:cxn modelId="{825FF66F-B741-45FF-BFC9-DC6A28E760F4}" type="presOf" srcId="{AE3C18CE-B8FA-41FE-91A8-08AFDAFF6C14}" destId="{5E13804F-EE69-49BB-9BC5-84D7A07D1972}" srcOrd="0" destOrd="0" presId="urn:microsoft.com/office/officeart/2005/8/layout/radial4"/>
    <dgm:cxn modelId="{E5D602F4-8E97-4829-B390-A2B602EAFCFC}" type="presOf" srcId="{54F280EC-68D8-4686-8B51-EE82B9F73B78}" destId="{9C89ECF7-D527-46F0-A6E8-F0ABB52566A0}" srcOrd="0" destOrd="0" presId="urn:microsoft.com/office/officeart/2005/8/layout/radial4"/>
    <dgm:cxn modelId="{8095ED7C-3746-4009-975A-3C965D3F8F61}" type="presOf" srcId="{EE52B74F-5C54-4CA5-862E-344572BAF599}" destId="{01001F21-B754-499C-A6A6-383A1B3B8D31}" srcOrd="0" destOrd="0" presId="urn:microsoft.com/office/officeart/2005/8/layout/radial4"/>
    <dgm:cxn modelId="{FF1A9D0B-E472-477E-94A1-EFECB4F1FC05}" type="presOf" srcId="{D1FD0561-5D22-454A-8341-57F1981B3FD8}" destId="{8C8C51F9-F444-44B3-8919-B6D2E2E63054}" srcOrd="0" destOrd="5" presId="urn:microsoft.com/office/officeart/2005/8/layout/radial4"/>
    <dgm:cxn modelId="{A66BC2FE-9699-468A-B333-36CC5A290744}" type="presOf" srcId="{A79DD7E6-2409-4389-AFD1-ADDC706B48A0}" destId="{885679A4-7A20-4B2A-9C99-137A7334D13B}" srcOrd="0" destOrd="1" presId="urn:microsoft.com/office/officeart/2005/8/layout/radial4"/>
    <dgm:cxn modelId="{765C3045-A54B-4F6A-949D-9EABD7205D53}" srcId="{47647062-2B2B-4AF0-B79F-EC635013DC81}" destId="{0A8390F1-1387-42D9-8CB9-B4AA9428B4B7}" srcOrd="0" destOrd="0" parTransId="{9BA1256B-3B72-415E-931F-6BFE43667168}" sibTransId="{B59D96B7-E811-4742-9F37-2AF418CBC103}"/>
    <dgm:cxn modelId="{0178B695-5892-4EE7-9F04-CB7CB54EBC54}" srcId="{EE52B74F-5C54-4CA5-862E-344572BAF599}" destId="{67F0E541-07A7-4778-929F-DB1A96929BF3}" srcOrd="2" destOrd="0" parTransId="{C7F41DCA-2A1F-488F-8CA5-92268C08997A}" sibTransId="{66794D05-4901-4FE0-80BF-F6A1F6CC2BE5}"/>
    <dgm:cxn modelId="{7DC8FC09-DAA5-447E-8784-1BDCC9154D74}" type="presParOf" srcId="{D2040A19-F4CF-4F01-84F8-801E8A2F6817}" destId="{01001F21-B754-499C-A6A6-383A1B3B8D31}" srcOrd="0" destOrd="0" presId="urn:microsoft.com/office/officeart/2005/8/layout/radial4"/>
    <dgm:cxn modelId="{A7217730-37C3-4E8B-892E-68CB5B041802}" type="presParOf" srcId="{D2040A19-F4CF-4F01-84F8-801E8A2F6817}" destId="{5E13804F-EE69-49BB-9BC5-84D7A07D1972}" srcOrd="1" destOrd="0" presId="urn:microsoft.com/office/officeart/2005/8/layout/radial4"/>
    <dgm:cxn modelId="{332EF841-B142-4186-B20B-D072E14D5F01}" type="presParOf" srcId="{D2040A19-F4CF-4F01-84F8-801E8A2F6817}" destId="{8C8C51F9-F444-44B3-8919-B6D2E2E63054}" srcOrd="2" destOrd="0" presId="urn:microsoft.com/office/officeart/2005/8/layout/radial4"/>
    <dgm:cxn modelId="{65A2A4DB-D424-48A4-A722-D87823F8D386}" type="presParOf" srcId="{D2040A19-F4CF-4F01-84F8-801E8A2F6817}" destId="{9C89ECF7-D527-46F0-A6E8-F0ABB52566A0}" srcOrd="3" destOrd="0" presId="urn:microsoft.com/office/officeart/2005/8/layout/radial4"/>
    <dgm:cxn modelId="{76CEADBB-B8B3-4A98-8D5D-89439FF5FB34}" type="presParOf" srcId="{D2040A19-F4CF-4F01-84F8-801E8A2F6817}" destId="{01A48F2B-2A72-4B17-978E-C8EBB4CA5332}" srcOrd="4" destOrd="0" presId="urn:microsoft.com/office/officeart/2005/8/layout/radial4"/>
    <dgm:cxn modelId="{99E73429-A730-4AAC-A5C5-40200A953FE5}" type="presParOf" srcId="{D2040A19-F4CF-4F01-84F8-801E8A2F6817}" destId="{6948DF8C-8A54-4BE1-93E7-26BC07B3771D}" srcOrd="5" destOrd="0" presId="urn:microsoft.com/office/officeart/2005/8/layout/radial4"/>
    <dgm:cxn modelId="{1A1E8AF5-3210-4825-9DC4-D8BF2200DE49}" type="presParOf" srcId="{D2040A19-F4CF-4F01-84F8-801E8A2F6817}" destId="{885679A4-7A20-4B2A-9C99-137A7334D13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F8D694-1969-BF4A-AB72-BCC34C42B4FE}" type="doc">
      <dgm:prSet loTypeId="urn:microsoft.com/office/officeart/2005/8/layout/arrow3" loCatId="relationship" qsTypeId="urn:microsoft.com/office/officeart/2005/8/quickstyle/simple4" qsCatId="simple" csTypeId="urn:microsoft.com/office/officeart/2005/8/colors/colorful2" csCatId="colorful" phldr="1"/>
      <dgm:spPr/>
      <dgm:t>
        <a:bodyPr/>
        <a:lstStyle/>
        <a:p>
          <a:endParaRPr lang="en-US"/>
        </a:p>
      </dgm:t>
    </dgm:pt>
    <dgm:pt modelId="{906B88F6-56CD-A540-854E-8F8FF9292372}">
      <dgm:prSet phldrT="[Text]"/>
      <dgm:spPr/>
      <dgm:t>
        <a:bodyPr/>
        <a:lstStyle/>
        <a:p>
          <a:r>
            <a:rPr lang="en-US" dirty="0"/>
            <a:t>60%</a:t>
          </a:r>
        </a:p>
      </dgm:t>
    </dgm:pt>
    <dgm:pt modelId="{5C09B049-3FB1-AC45-B42D-3074AD023F00}" type="parTrans" cxnId="{9D7601B2-294C-D64B-82B6-B6AEEB91887C}">
      <dgm:prSet/>
      <dgm:spPr/>
      <dgm:t>
        <a:bodyPr/>
        <a:lstStyle/>
        <a:p>
          <a:endParaRPr lang="en-US"/>
        </a:p>
      </dgm:t>
    </dgm:pt>
    <dgm:pt modelId="{765FDEAA-37BB-B64A-8170-D054597F50AB}" type="sibTrans" cxnId="{9D7601B2-294C-D64B-82B6-B6AEEB91887C}">
      <dgm:prSet/>
      <dgm:spPr/>
      <dgm:t>
        <a:bodyPr/>
        <a:lstStyle/>
        <a:p>
          <a:endParaRPr lang="en-US"/>
        </a:p>
      </dgm:t>
    </dgm:pt>
    <dgm:pt modelId="{F3DB631F-3F16-6E41-AAE2-410C45932AC5}">
      <dgm:prSet phldrT="[Text]"/>
      <dgm:spPr/>
      <dgm:t>
        <a:bodyPr/>
        <a:lstStyle/>
        <a:p>
          <a:r>
            <a:rPr lang="en-US" dirty="0"/>
            <a:t>40% </a:t>
          </a:r>
        </a:p>
      </dgm:t>
    </dgm:pt>
    <dgm:pt modelId="{3C80839A-9F8A-5648-93FC-898FD6B3F5F8}" type="parTrans" cxnId="{F3983E3A-D3B6-6D4A-9B42-B5113033DE78}">
      <dgm:prSet/>
      <dgm:spPr/>
      <dgm:t>
        <a:bodyPr/>
        <a:lstStyle/>
        <a:p>
          <a:endParaRPr lang="en-US"/>
        </a:p>
      </dgm:t>
    </dgm:pt>
    <dgm:pt modelId="{1FDAF2A9-B301-6C49-A6D9-D2695DE6666F}" type="sibTrans" cxnId="{F3983E3A-D3B6-6D4A-9B42-B5113033DE78}">
      <dgm:prSet/>
      <dgm:spPr/>
      <dgm:t>
        <a:bodyPr/>
        <a:lstStyle/>
        <a:p>
          <a:endParaRPr lang="en-US"/>
        </a:p>
      </dgm:t>
    </dgm:pt>
    <dgm:pt modelId="{5442F129-C1E9-5140-8FE3-4D2A50FE5567}" type="pres">
      <dgm:prSet presAssocID="{17F8D694-1969-BF4A-AB72-BCC34C42B4FE}" presName="compositeShape" presStyleCnt="0">
        <dgm:presLayoutVars>
          <dgm:chMax val="2"/>
          <dgm:dir/>
          <dgm:resizeHandles val="exact"/>
        </dgm:presLayoutVars>
      </dgm:prSet>
      <dgm:spPr/>
    </dgm:pt>
    <dgm:pt modelId="{CCA6B97D-6167-814A-9876-B0357E1D3EBB}" type="pres">
      <dgm:prSet presAssocID="{17F8D694-1969-BF4A-AB72-BCC34C42B4FE}" presName="divider" presStyleLbl="fgShp" presStyleIdx="0" presStyleCnt="1"/>
      <dgm:spPr/>
    </dgm:pt>
    <dgm:pt modelId="{D1574EBD-7BA3-7F4B-8686-6B4A7CDAAC6F}" type="pres">
      <dgm:prSet presAssocID="{906B88F6-56CD-A540-854E-8F8FF9292372}" presName="downArrow" presStyleLbl="node1" presStyleIdx="0" presStyleCnt="2"/>
      <dgm:spPr/>
    </dgm:pt>
    <dgm:pt modelId="{B13E7E0B-B328-2346-B973-BFC88E115ACF}" type="pres">
      <dgm:prSet presAssocID="{906B88F6-56CD-A540-854E-8F8FF9292372}" presName="downArrowText" presStyleLbl="revTx" presStyleIdx="0" presStyleCnt="2">
        <dgm:presLayoutVars>
          <dgm:bulletEnabled val="1"/>
        </dgm:presLayoutVars>
      </dgm:prSet>
      <dgm:spPr/>
    </dgm:pt>
    <dgm:pt modelId="{2DDE7028-D61A-7142-AE64-D813336DAAF1}" type="pres">
      <dgm:prSet presAssocID="{F3DB631F-3F16-6E41-AAE2-410C45932AC5}" presName="upArrow" presStyleLbl="node1" presStyleIdx="1" presStyleCnt="2"/>
      <dgm:spPr/>
    </dgm:pt>
    <dgm:pt modelId="{52376490-1006-564D-A925-0F039F185226}" type="pres">
      <dgm:prSet presAssocID="{F3DB631F-3F16-6E41-AAE2-410C45932AC5}" presName="upArrowText" presStyleLbl="revTx" presStyleIdx="1" presStyleCnt="2">
        <dgm:presLayoutVars>
          <dgm:bulletEnabled val="1"/>
        </dgm:presLayoutVars>
      </dgm:prSet>
      <dgm:spPr/>
    </dgm:pt>
  </dgm:ptLst>
  <dgm:cxnLst>
    <dgm:cxn modelId="{9D7601B2-294C-D64B-82B6-B6AEEB91887C}" srcId="{17F8D694-1969-BF4A-AB72-BCC34C42B4FE}" destId="{906B88F6-56CD-A540-854E-8F8FF9292372}" srcOrd="0" destOrd="0" parTransId="{5C09B049-3FB1-AC45-B42D-3074AD023F00}" sibTransId="{765FDEAA-37BB-B64A-8170-D054597F50AB}"/>
    <dgm:cxn modelId="{878A6F39-7F34-40AA-B2D1-7F80A6556A15}" type="presOf" srcId="{F3DB631F-3F16-6E41-AAE2-410C45932AC5}" destId="{52376490-1006-564D-A925-0F039F185226}" srcOrd="0" destOrd="0" presId="urn:microsoft.com/office/officeart/2005/8/layout/arrow3"/>
    <dgm:cxn modelId="{A757D3B7-3822-4C45-A066-2F228E7C0A2D}" type="presOf" srcId="{906B88F6-56CD-A540-854E-8F8FF9292372}" destId="{B13E7E0B-B328-2346-B973-BFC88E115ACF}" srcOrd="0" destOrd="0" presId="urn:microsoft.com/office/officeart/2005/8/layout/arrow3"/>
    <dgm:cxn modelId="{08F23268-425E-440F-8783-F79EC7613BF3}" type="presOf" srcId="{17F8D694-1969-BF4A-AB72-BCC34C42B4FE}" destId="{5442F129-C1E9-5140-8FE3-4D2A50FE5567}" srcOrd="0" destOrd="0" presId="urn:microsoft.com/office/officeart/2005/8/layout/arrow3"/>
    <dgm:cxn modelId="{F3983E3A-D3B6-6D4A-9B42-B5113033DE78}" srcId="{17F8D694-1969-BF4A-AB72-BCC34C42B4FE}" destId="{F3DB631F-3F16-6E41-AAE2-410C45932AC5}" srcOrd="1" destOrd="0" parTransId="{3C80839A-9F8A-5648-93FC-898FD6B3F5F8}" sibTransId="{1FDAF2A9-B301-6C49-A6D9-D2695DE6666F}"/>
    <dgm:cxn modelId="{A7AFFDC8-EB63-4041-8570-7F458C123DCF}" type="presParOf" srcId="{5442F129-C1E9-5140-8FE3-4D2A50FE5567}" destId="{CCA6B97D-6167-814A-9876-B0357E1D3EBB}" srcOrd="0" destOrd="0" presId="urn:microsoft.com/office/officeart/2005/8/layout/arrow3"/>
    <dgm:cxn modelId="{0A8F0E51-7C61-4534-8743-7845B9AB4683}" type="presParOf" srcId="{5442F129-C1E9-5140-8FE3-4D2A50FE5567}" destId="{D1574EBD-7BA3-7F4B-8686-6B4A7CDAAC6F}" srcOrd="1" destOrd="0" presId="urn:microsoft.com/office/officeart/2005/8/layout/arrow3"/>
    <dgm:cxn modelId="{81470B3A-E2AA-4A05-B21B-021FEEEC01B9}" type="presParOf" srcId="{5442F129-C1E9-5140-8FE3-4D2A50FE5567}" destId="{B13E7E0B-B328-2346-B973-BFC88E115ACF}" srcOrd="2" destOrd="0" presId="urn:microsoft.com/office/officeart/2005/8/layout/arrow3"/>
    <dgm:cxn modelId="{187F1AFD-D684-426A-8D07-D179F25F5C73}" type="presParOf" srcId="{5442F129-C1E9-5140-8FE3-4D2A50FE5567}" destId="{2DDE7028-D61A-7142-AE64-D813336DAAF1}" srcOrd="3" destOrd="0" presId="urn:microsoft.com/office/officeart/2005/8/layout/arrow3"/>
    <dgm:cxn modelId="{9E61ED5F-395F-4FD2-9524-A7B99BBC850F}" type="presParOf" srcId="{5442F129-C1E9-5140-8FE3-4D2A50FE5567}" destId="{52376490-1006-564D-A925-0F039F185226}" srcOrd="4" destOrd="0" presId="urn:microsoft.com/office/officeart/2005/8/layout/arrow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6C0659-2F22-46FA-9C92-FC15449DCD7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AU"/>
        </a:p>
      </dgm:t>
    </dgm:pt>
    <dgm:pt modelId="{21A4D654-AD63-4A88-BD86-66B38FB1B5F6}">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Property Pool </a:t>
          </a:r>
        </a:p>
        <a:p>
          <a:r>
            <a:rPr lang="en-AU" b="1" dirty="0"/>
            <a:t>$294,000</a:t>
          </a:r>
        </a:p>
      </dgm:t>
    </dgm:pt>
    <dgm:pt modelId="{9DC1DD1B-4706-43E0-8EB1-CDCFE6ACFDD9}" type="parTrans" cxnId="{AD7C7327-53F6-4BBE-B8C6-54371CAED945}">
      <dgm:prSet/>
      <dgm:spPr/>
      <dgm:t>
        <a:bodyPr/>
        <a:lstStyle/>
        <a:p>
          <a:endParaRPr lang="en-AU"/>
        </a:p>
      </dgm:t>
    </dgm:pt>
    <dgm:pt modelId="{DEC1A7F0-1580-4BA9-AF42-387394CEDCE9}" type="sibTrans" cxnId="{AD7C7327-53F6-4BBE-B8C6-54371CAED945}">
      <dgm:prSet/>
      <dgm:spPr/>
      <dgm:t>
        <a:bodyPr/>
        <a:lstStyle/>
        <a:p>
          <a:endParaRPr lang="en-AU"/>
        </a:p>
      </dgm:t>
    </dgm:pt>
    <dgm:pt modelId="{A0EBA803-1D3E-4E90-A2E6-45F21F3120B3}">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Paul </a:t>
          </a:r>
        </a:p>
        <a:p>
          <a:r>
            <a:rPr lang="en-AU" b="1" dirty="0"/>
            <a:t>55% </a:t>
          </a:r>
        </a:p>
        <a:p>
          <a:r>
            <a:rPr lang="en-AU" b="1" dirty="0"/>
            <a:t>$161,700</a:t>
          </a:r>
        </a:p>
      </dgm:t>
    </dgm:pt>
    <dgm:pt modelId="{5F987BB2-1B8E-4600-98A4-971D1589604C}" type="parTrans" cxnId="{05C87DD6-0F08-4A1E-900D-ED21B020EF4C}">
      <dgm:prSet>
        <dgm:style>
          <a:lnRef idx="2">
            <a:schemeClr val="accent2"/>
          </a:lnRef>
          <a:fillRef idx="0">
            <a:schemeClr val="accent2"/>
          </a:fillRef>
          <a:effectRef idx="1">
            <a:schemeClr val="accent2"/>
          </a:effectRef>
          <a:fontRef idx="minor">
            <a:schemeClr val="tx1"/>
          </a:fontRef>
        </dgm:style>
      </dgm:prSet>
      <dgm:spPr/>
      <dgm:t>
        <a:bodyPr/>
        <a:lstStyle/>
        <a:p>
          <a:endParaRPr lang="en-AU"/>
        </a:p>
      </dgm:t>
    </dgm:pt>
    <dgm:pt modelId="{0B30ABB7-440A-467C-A5D9-B8B99E68B756}" type="sibTrans" cxnId="{05C87DD6-0F08-4A1E-900D-ED21B020EF4C}">
      <dgm:prSet/>
      <dgm:spPr/>
      <dgm:t>
        <a:bodyPr/>
        <a:lstStyle/>
        <a:p>
          <a:endParaRPr lang="en-AU"/>
        </a:p>
      </dgm:t>
    </dgm:pt>
    <dgm:pt modelId="{8873B7D1-06F3-44F7-9C7D-4A0B5DF1E342}">
      <dgm:prSet phldrT="[Text]"/>
      <dgm:spPr/>
      <dgm:t>
        <a:bodyPr/>
        <a:lstStyle/>
        <a:p>
          <a:endParaRPr lang="en-AU" dirty="0"/>
        </a:p>
      </dgm:t>
    </dgm:pt>
    <dgm:pt modelId="{3A306DD1-9E6B-44ED-911A-974E1DAF588D}" type="parTrans" cxnId="{6722D29D-FC26-470F-B4FC-7D9DC82A4E42}">
      <dgm:prSet/>
      <dgm:spPr/>
      <dgm:t>
        <a:bodyPr/>
        <a:lstStyle/>
        <a:p>
          <a:endParaRPr lang="en-AU"/>
        </a:p>
      </dgm:t>
    </dgm:pt>
    <dgm:pt modelId="{961386B1-B88E-41F5-91D9-55AD315F9AF5}" type="sibTrans" cxnId="{6722D29D-FC26-470F-B4FC-7D9DC82A4E42}">
      <dgm:prSet/>
      <dgm:spPr/>
      <dgm:t>
        <a:bodyPr/>
        <a:lstStyle/>
        <a:p>
          <a:endParaRPr lang="en-AU"/>
        </a:p>
      </dgm:t>
    </dgm:pt>
    <dgm:pt modelId="{5D3D8F0A-07EB-483E-8DDC-BA08D6D449F3}">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Jenna </a:t>
          </a:r>
        </a:p>
        <a:p>
          <a:r>
            <a:rPr lang="en-AU" b="1" dirty="0"/>
            <a:t>45%</a:t>
          </a:r>
        </a:p>
        <a:p>
          <a:r>
            <a:rPr lang="en-AU" b="1" dirty="0"/>
            <a:t>$132,300</a:t>
          </a:r>
        </a:p>
      </dgm:t>
    </dgm:pt>
    <dgm:pt modelId="{79F92881-D86F-446A-9BE9-9E8B86C41CC7}" type="parTrans" cxnId="{61BEB472-EF54-49FB-8962-B123A78690A8}">
      <dgm:prSet>
        <dgm:style>
          <a:lnRef idx="2">
            <a:schemeClr val="accent2"/>
          </a:lnRef>
          <a:fillRef idx="0">
            <a:schemeClr val="accent2"/>
          </a:fillRef>
          <a:effectRef idx="1">
            <a:schemeClr val="accent2"/>
          </a:effectRef>
          <a:fontRef idx="minor">
            <a:schemeClr val="tx1"/>
          </a:fontRef>
        </dgm:style>
      </dgm:prSet>
      <dgm:spPr/>
      <dgm:t>
        <a:bodyPr/>
        <a:lstStyle/>
        <a:p>
          <a:endParaRPr lang="en-AU"/>
        </a:p>
      </dgm:t>
    </dgm:pt>
    <dgm:pt modelId="{EDCEC55E-79D1-49A9-88A5-A610B1684390}" type="sibTrans" cxnId="{61BEB472-EF54-49FB-8962-B123A78690A8}">
      <dgm:prSet/>
      <dgm:spPr/>
      <dgm:t>
        <a:bodyPr/>
        <a:lstStyle/>
        <a:p>
          <a:endParaRPr lang="en-AU"/>
        </a:p>
      </dgm:t>
    </dgm:pt>
    <dgm:pt modelId="{BAB51EF2-3C97-495D-8737-D2660FE61CE0}" type="pres">
      <dgm:prSet presAssocID="{DF6C0659-2F22-46FA-9C92-FC15449DCD76}" presName="cycle" presStyleCnt="0">
        <dgm:presLayoutVars>
          <dgm:chMax val="1"/>
          <dgm:dir/>
          <dgm:animLvl val="ctr"/>
          <dgm:resizeHandles val="exact"/>
        </dgm:presLayoutVars>
      </dgm:prSet>
      <dgm:spPr/>
    </dgm:pt>
    <dgm:pt modelId="{C0AC386B-65BD-47C6-8039-041089293F7B}" type="pres">
      <dgm:prSet presAssocID="{21A4D654-AD63-4A88-BD86-66B38FB1B5F6}" presName="centerShape" presStyleLbl="node0" presStyleIdx="0" presStyleCnt="1" custScaleX="190089" custScaleY="190092" custLinFactNeighborX="-21979" custLinFactNeighborY="-2346"/>
      <dgm:spPr/>
    </dgm:pt>
    <dgm:pt modelId="{065281E2-2E89-45CB-86BE-A5451701DDEA}" type="pres">
      <dgm:prSet presAssocID="{5F987BB2-1B8E-4600-98A4-971D1589604C}" presName="Name9" presStyleLbl="parChTrans1D2" presStyleIdx="0" presStyleCnt="2"/>
      <dgm:spPr/>
    </dgm:pt>
    <dgm:pt modelId="{6CB08680-7196-4AA4-8E6D-80F9B3473B4F}" type="pres">
      <dgm:prSet presAssocID="{5F987BB2-1B8E-4600-98A4-971D1589604C}" presName="connTx" presStyleLbl="parChTrans1D2" presStyleIdx="0" presStyleCnt="2"/>
      <dgm:spPr/>
    </dgm:pt>
    <dgm:pt modelId="{C2EB70C4-EDE4-4E50-A2C9-304CAFC35850}" type="pres">
      <dgm:prSet presAssocID="{A0EBA803-1D3E-4E90-A2E6-45F21F3120B3}" presName="node" presStyleLbl="node1" presStyleIdx="0" presStyleCnt="2" custScaleX="148877" custScaleY="146159" custRadScaleRad="121683" custRadScaleInc="63901">
        <dgm:presLayoutVars>
          <dgm:bulletEnabled val="1"/>
        </dgm:presLayoutVars>
      </dgm:prSet>
      <dgm:spPr/>
    </dgm:pt>
    <dgm:pt modelId="{E0E69E5C-9C7D-43C7-B783-555BAF4FF37E}" type="pres">
      <dgm:prSet presAssocID="{79F92881-D86F-446A-9BE9-9E8B86C41CC7}" presName="Name9" presStyleLbl="parChTrans1D2" presStyleIdx="1" presStyleCnt="2"/>
      <dgm:spPr/>
    </dgm:pt>
    <dgm:pt modelId="{A5F3C4DC-1E35-48ED-8E1D-BE4303AE5552}" type="pres">
      <dgm:prSet presAssocID="{79F92881-D86F-446A-9BE9-9E8B86C41CC7}" presName="connTx" presStyleLbl="parChTrans1D2" presStyleIdx="1" presStyleCnt="2"/>
      <dgm:spPr/>
    </dgm:pt>
    <dgm:pt modelId="{56CA4B24-68B7-4C45-B1D9-4F0CDACDBCED}" type="pres">
      <dgm:prSet presAssocID="{5D3D8F0A-07EB-483E-8DDC-BA08D6D449F3}" presName="node" presStyleLbl="node1" presStyleIdx="1" presStyleCnt="2" custScaleX="132959" custScaleY="128911" custRadScaleRad="122069" custRadScaleInc="-67556">
        <dgm:presLayoutVars>
          <dgm:bulletEnabled val="1"/>
        </dgm:presLayoutVars>
      </dgm:prSet>
      <dgm:spPr/>
    </dgm:pt>
  </dgm:ptLst>
  <dgm:cxnLst>
    <dgm:cxn modelId="{83D8C467-4C07-49DF-909D-A3FCED776256}" type="presOf" srcId="{DF6C0659-2F22-46FA-9C92-FC15449DCD76}" destId="{BAB51EF2-3C97-495D-8737-D2660FE61CE0}" srcOrd="0" destOrd="0" presId="urn:microsoft.com/office/officeart/2005/8/layout/radial1"/>
    <dgm:cxn modelId="{9534391A-226F-4270-B573-002DD1A4112A}" type="presOf" srcId="{79F92881-D86F-446A-9BE9-9E8B86C41CC7}" destId="{A5F3C4DC-1E35-48ED-8E1D-BE4303AE5552}" srcOrd="1" destOrd="0" presId="urn:microsoft.com/office/officeart/2005/8/layout/radial1"/>
    <dgm:cxn modelId="{D14B3973-380C-4331-8F58-5F03C8A1C9D4}" type="presOf" srcId="{79F92881-D86F-446A-9BE9-9E8B86C41CC7}" destId="{E0E69E5C-9C7D-43C7-B783-555BAF4FF37E}" srcOrd="0" destOrd="0" presId="urn:microsoft.com/office/officeart/2005/8/layout/radial1"/>
    <dgm:cxn modelId="{8DB0A3C8-CF11-4400-AD93-F55609953567}" type="presOf" srcId="{A0EBA803-1D3E-4E90-A2E6-45F21F3120B3}" destId="{C2EB70C4-EDE4-4E50-A2C9-304CAFC35850}" srcOrd="0" destOrd="0" presId="urn:microsoft.com/office/officeart/2005/8/layout/radial1"/>
    <dgm:cxn modelId="{F674F34B-020A-45DA-B7ED-7ADAA226A39D}" type="presOf" srcId="{5F987BB2-1B8E-4600-98A4-971D1589604C}" destId="{065281E2-2E89-45CB-86BE-A5451701DDEA}" srcOrd="0" destOrd="0" presId="urn:microsoft.com/office/officeart/2005/8/layout/radial1"/>
    <dgm:cxn modelId="{5F4EBEF8-7EA1-404E-BE09-5DA71CB443B1}" type="presOf" srcId="{5F987BB2-1B8E-4600-98A4-971D1589604C}" destId="{6CB08680-7196-4AA4-8E6D-80F9B3473B4F}" srcOrd="1" destOrd="0" presId="urn:microsoft.com/office/officeart/2005/8/layout/radial1"/>
    <dgm:cxn modelId="{D3974A63-99B0-4777-92F9-88CA1F1CE955}" type="presOf" srcId="{21A4D654-AD63-4A88-BD86-66B38FB1B5F6}" destId="{C0AC386B-65BD-47C6-8039-041089293F7B}" srcOrd="0" destOrd="0" presId="urn:microsoft.com/office/officeart/2005/8/layout/radial1"/>
    <dgm:cxn modelId="{5783116C-E40D-48AB-ADF7-37DB2F9B0103}" type="presOf" srcId="{5D3D8F0A-07EB-483E-8DDC-BA08D6D449F3}" destId="{56CA4B24-68B7-4C45-B1D9-4F0CDACDBCED}" srcOrd="0" destOrd="0" presId="urn:microsoft.com/office/officeart/2005/8/layout/radial1"/>
    <dgm:cxn modelId="{05C87DD6-0F08-4A1E-900D-ED21B020EF4C}" srcId="{21A4D654-AD63-4A88-BD86-66B38FB1B5F6}" destId="{A0EBA803-1D3E-4E90-A2E6-45F21F3120B3}" srcOrd="0" destOrd="0" parTransId="{5F987BB2-1B8E-4600-98A4-971D1589604C}" sibTransId="{0B30ABB7-440A-467C-A5D9-B8B99E68B756}"/>
    <dgm:cxn modelId="{6722D29D-FC26-470F-B4FC-7D9DC82A4E42}" srcId="{DF6C0659-2F22-46FA-9C92-FC15449DCD76}" destId="{8873B7D1-06F3-44F7-9C7D-4A0B5DF1E342}" srcOrd="1" destOrd="0" parTransId="{3A306DD1-9E6B-44ED-911A-974E1DAF588D}" sibTransId="{961386B1-B88E-41F5-91D9-55AD315F9AF5}"/>
    <dgm:cxn modelId="{61BEB472-EF54-49FB-8962-B123A78690A8}" srcId="{21A4D654-AD63-4A88-BD86-66B38FB1B5F6}" destId="{5D3D8F0A-07EB-483E-8DDC-BA08D6D449F3}" srcOrd="1" destOrd="0" parTransId="{79F92881-D86F-446A-9BE9-9E8B86C41CC7}" sibTransId="{EDCEC55E-79D1-49A9-88A5-A610B1684390}"/>
    <dgm:cxn modelId="{AD7C7327-53F6-4BBE-B8C6-54371CAED945}" srcId="{DF6C0659-2F22-46FA-9C92-FC15449DCD76}" destId="{21A4D654-AD63-4A88-BD86-66B38FB1B5F6}" srcOrd="0" destOrd="0" parTransId="{9DC1DD1B-4706-43E0-8EB1-CDCFE6ACFDD9}" sibTransId="{DEC1A7F0-1580-4BA9-AF42-387394CEDCE9}"/>
    <dgm:cxn modelId="{74168045-6AB5-49F3-9717-6769860B8DB4}" type="presParOf" srcId="{BAB51EF2-3C97-495D-8737-D2660FE61CE0}" destId="{C0AC386B-65BD-47C6-8039-041089293F7B}" srcOrd="0" destOrd="0" presId="urn:microsoft.com/office/officeart/2005/8/layout/radial1"/>
    <dgm:cxn modelId="{944110B6-7A96-4E29-A52A-09B6B8BE594F}" type="presParOf" srcId="{BAB51EF2-3C97-495D-8737-D2660FE61CE0}" destId="{065281E2-2E89-45CB-86BE-A5451701DDEA}" srcOrd="1" destOrd="0" presId="urn:microsoft.com/office/officeart/2005/8/layout/radial1"/>
    <dgm:cxn modelId="{0DED5F29-ADF6-455F-907A-53A12A6C365A}" type="presParOf" srcId="{065281E2-2E89-45CB-86BE-A5451701DDEA}" destId="{6CB08680-7196-4AA4-8E6D-80F9B3473B4F}" srcOrd="0" destOrd="0" presId="urn:microsoft.com/office/officeart/2005/8/layout/radial1"/>
    <dgm:cxn modelId="{0E0D4732-1765-4429-8E67-3E687D07241D}" type="presParOf" srcId="{BAB51EF2-3C97-495D-8737-D2660FE61CE0}" destId="{C2EB70C4-EDE4-4E50-A2C9-304CAFC35850}" srcOrd="2" destOrd="0" presId="urn:microsoft.com/office/officeart/2005/8/layout/radial1"/>
    <dgm:cxn modelId="{373BEBE8-2678-4B3A-84E7-2895A196041A}" type="presParOf" srcId="{BAB51EF2-3C97-495D-8737-D2660FE61CE0}" destId="{E0E69E5C-9C7D-43C7-B783-555BAF4FF37E}" srcOrd="3" destOrd="0" presId="urn:microsoft.com/office/officeart/2005/8/layout/radial1"/>
    <dgm:cxn modelId="{087495B1-913B-4559-B144-C1FD84B08D4C}" type="presParOf" srcId="{E0E69E5C-9C7D-43C7-B783-555BAF4FF37E}" destId="{A5F3C4DC-1E35-48ED-8E1D-BE4303AE5552}" srcOrd="0" destOrd="0" presId="urn:microsoft.com/office/officeart/2005/8/layout/radial1"/>
    <dgm:cxn modelId="{286E74AC-7508-484C-8993-91D92CA6ADF1}" type="presParOf" srcId="{BAB51EF2-3C97-495D-8737-D2660FE61CE0}" destId="{56CA4B24-68B7-4C45-B1D9-4F0CDACDBCED}" srcOrd="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6C0659-2F22-46FA-9C92-FC15449DCD7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AU"/>
        </a:p>
      </dgm:t>
    </dgm:pt>
    <dgm:pt modelId="{21A4D654-AD63-4A88-BD86-66B38FB1B5F6}">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Property Pool </a:t>
          </a:r>
        </a:p>
        <a:p>
          <a:r>
            <a:rPr lang="en-AU" b="1" dirty="0"/>
            <a:t>$294,000</a:t>
          </a:r>
        </a:p>
      </dgm:t>
    </dgm:pt>
    <dgm:pt modelId="{9DC1DD1B-4706-43E0-8EB1-CDCFE6ACFDD9}" type="parTrans" cxnId="{AD7C7327-53F6-4BBE-B8C6-54371CAED945}">
      <dgm:prSet/>
      <dgm:spPr/>
      <dgm:t>
        <a:bodyPr/>
        <a:lstStyle/>
        <a:p>
          <a:endParaRPr lang="en-AU"/>
        </a:p>
      </dgm:t>
    </dgm:pt>
    <dgm:pt modelId="{DEC1A7F0-1580-4BA9-AF42-387394CEDCE9}" type="sibTrans" cxnId="{AD7C7327-53F6-4BBE-B8C6-54371CAED945}">
      <dgm:prSet/>
      <dgm:spPr/>
      <dgm:t>
        <a:bodyPr/>
        <a:lstStyle/>
        <a:p>
          <a:endParaRPr lang="en-AU"/>
        </a:p>
      </dgm:t>
    </dgm:pt>
    <dgm:pt modelId="{A0EBA803-1D3E-4E90-A2E6-45F21F3120B3}">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Paul </a:t>
          </a:r>
        </a:p>
        <a:p>
          <a:r>
            <a:rPr lang="en-AU" b="1" dirty="0"/>
            <a:t>35% </a:t>
          </a:r>
        </a:p>
        <a:p>
          <a:r>
            <a:rPr lang="en-AU" b="1" dirty="0"/>
            <a:t>$117,600</a:t>
          </a:r>
        </a:p>
      </dgm:t>
    </dgm:pt>
    <dgm:pt modelId="{5F987BB2-1B8E-4600-98A4-971D1589604C}" type="parTrans" cxnId="{05C87DD6-0F08-4A1E-900D-ED21B020EF4C}">
      <dgm:prSet>
        <dgm:style>
          <a:lnRef idx="2">
            <a:schemeClr val="accent2"/>
          </a:lnRef>
          <a:fillRef idx="0">
            <a:schemeClr val="accent2"/>
          </a:fillRef>
          <a:effectRef idx="1">
            <a:schemeClr val="accent2"/>
          </a:effectRef>
          <a:fontRef idx="minor">
            <a:schemeClr val="tx1"/>
          </a:fontRef>
        </dgm:style>
      </dgm:prSet>
      <dgm:spPr/>
      <dgm:t>
        <a:bodyPr/>
        <a:lstStyle/>
        <a:p>
          <a:endParaRPr lang="en-AU"/>
        </a:p>
      </dgm:t>
    </dgm:pt>
    <dgm:pt modelId="{0B30ABB7-440A-467C-A5D9-B8B99E68B756}" type="sibTrans" cxnId="{05C87DD6-0F08-4A1E-900D-ED21B020EF4C}">
      <dgm:prSet/>
      <dgm:spPr/>
      <dgm:t>
        <a:bodyPr/>
        <a:lstStyle/>
        <a:p>
          <a:endParaRPr lang="en-AU"/>
        </a:p>
      </dgm:t>
    </dgm:pt>
    <dgm:pt modelId="{8873B7D1-06F3-44F7-9C7D-4A0B5DF1E342}">
      <dgm:prSet phldrT="[Text]"/>
      <dgm:spPr/>
      <dgm:t>
        <a:bodyPr/>
        <a:lstStyle/>
        <a:p>
          <a:endParaRPr lang="en-AU"/>
        </a:p>
      </dgm:t>
    </dgm:pt>
    <dgm:pt modelId="{3A306DD1-9E6B-44ED-911A-974E1DAF588D}" type="parTrans" cxnId="{6722D29D-FC26-470F-B4FC-7D9DC82A4E42}">
      <dgm:prSet/>
      <dgm:spPr/>
      <dgm:t>
        <a:bodyPr/>
        <a:lstStyle/>
        <a:p>
          <a:endParaRPr lang="en-AU"/>
        </a:p>
      </dgm:t>
    </dgm:pt>
    <dgm:pt modelId="{961386B1-B88E-41F5-91D9-55AD315F9AF5}" type="sibTrans" cxnId="{6722D29D-FC26-470F-B4FC-7D9DC82A4E42}">
      <dgm:prSet/>
      <dgm:spPr/>
      <dgm:t>
        <a:bodyPr/>
        <a:lstStyle/>
        <a:p>
          <a:endParaRPr lang="en-AU"/>
        </a:p>
      </dgm:t>
    </dgm:pt>
    <dgm:pt modelId="{5D3D8F0A-07EB-483E-8DDC-BA08D6D449F3}">
      <dgm:prSet phldrT="[Text]">
        <dgm:style>
          <a:lnRef idx="3">
            <a:schemeClr val="lt1"/>
          </a:lnRef>
          <a:fillRef idx="1">
            <a:schemeClr val="accent1"/>
          </a:fillRef>
          <a:effectRef idx="1">
            <a:schemeClr val="accent1"/>
          </a:effectRef>
          <a:fontRef idx="minor">
            <a:schemeClr val="lt1"/>
          </a:fontRef>
        </dgm:style>
      </dgm:prSet>
      <dgm:spPr/>
      <dgm:t>
        <a:bodyPr/>
        <a:lstStyle/>
        <a:p>
          <a:r>
            <a:rPr lang="en-AU" b="1" dirty="0"/>
            <a:t>Jenna </a:t>
          </a:r>
        </a:p>
        <a:p>
          <a:r>
            <a:rPr lang="en-AU" b="1" dirty="0"/>
            <a:t>65%</a:t>
          </a:r>
        </a:p>
        <a:p>
          <a:r>
            <a:rPr lang="en-AU" b="1" dirty="0"/>
            <a:t>$176,400</a:t>
          </a:r>
        </a:p>
      </dgm:t>
    </dgm:pt>
    <dgm:pt modelId="{79F92881-D86F-446A-9BE9-9E8B86C41CC7}" type="parTrans" cxnId="{61BEB472-EF54-49FB-8962-B123A78690A8}">
      <dgm:prSet>
        <dgm:style>
          <a:lnRef idx="2">
            <a:schemeClr val="accent2"/>
          </a:lnRef>
          <a:fillRef idx="0">
            <a:schemeClr val="accent2"/>
          </a:fillRef>
          <a:effectRef idx="1">
            <a:schemeClr val="accent2"/>
          </a:effectRef>
          <a:fontRef idx="minor">
            <a:schemeClr val="tx1"/>
          </a:fontRef>
        </dgm:style>
      </dgm:prSet>
      <dgm:spPr/>
      <dgm:t>
        <a:bodyPr/>
        <a:lstStyle/>
        <a:p>
          <a:endParaRPr lang="en-AU"/>
        </a:p>
      </dgm:t>
    </dgm:pt>
    <dgm:pt modelId="{EDCEC55E-79D1-49A9-88A5-A610B1684390}" type="sibTrans" cxnId="{61BEB472-EF54-49FB-8962-B123A78690A8}">
      <dgm:prSet/>
      <dgm:spPr/>
      <dgm:t>
        <a:bodyPr/>
        <a:lstStyle/>
        <a:p>
          <a:endParaRPr lang="en-AU"/>
        </a:p>
      </dgm:t>
    </dgm:pt>
    <dgm:pt modelId="{BAB51EF2-3C97-495D-8737-D2660FE61CE0}" type="pres">
      <dgm:prSet presAssocID="{DF6C0659-2F22-46FA-9C92-FC15449DCD76}" presName="cycle" presStyleCnt="0">
        <dgm:presLayoutVars>
          <dgm:chMax val="1"/>
          <dgm:dir/>
          <dgm:animLvl val="ctr"/>
          <dgm:resizeHandles val="exact"/>
        </dgm:presLayoutVars>
      </dgm:prSet>
      <dgm:spPr/>
    </dgm:pt>
    <dgm:pt modelId="{C0AC386B-65BD-47C6-8039-041089293F7B}" type="pres">
      <dgm:prSet presAssocID="{21A4D654-AD63-4A88-BD86-66B38FB1B5F6}" presName="centerShape" presStyleLbl="node0" presStyleIdx="0" presStyleCnt="1" custScaleX="190089" custScaleY="190092" custLinFactNeighborX="-21979" custLinFactNeighborY="-2346"/>
      <dgm:spPr/>
    </dgm:pt>
    <dgm:pt modelId="{065281E2-2E89-45CB-86BE-A5451701DDEA}" type="pres">
      <dgm:prSet presAssocID="{5F987BB2-1B8E-4600-98A4-971D1589604C}" presName="Name9" presStyleLbl="parChTrans1D2" presStyleIdx="0" presStyleCnt="2"/>
      <dgm:spPr/>
    </dgm:pt>
    <dgm:pt modelId="{6CB08680-7196-4AA4-8E6D-80F9B3473B4F}" type="pres">
      <dgm:prSet presAssocID="{5F987BB2-1B8E-4600-98A4-971D1589604C}" presName="connTx" presStyleLbl="parChTrans1D2" presStyleIdx="0" presStyleCnt="2"/>
      <dgm:spPr/>
    </dgm:pt>
    <dgm:pt modelId="{C2EB70C4-EDE4-4E50-A2C9-304CAFC35850}" type="pres">
      <dgm:prSet presAssocID="{A0EBA803-1D3E-4E90-A2E6-45F21F3120B3}" presName="node" presStyleLbl="node1" presStyleIdx="0" presStyleCnt="2" custScaleX="126421" custScaleY="120197" custRadScaleRad="130667" custRadScaleInc="64447">
        <dgm:presLayoutVars>
          <dgm:bulletEnabled val="1"/>
        </dgm:presLayoutVars>
      </dgm:prSet>
      <dgm:spPr/>
    </dgm:pt>
    <dgm:pt modelId="{E0E69E5C-9C7D-43C7-B783-555BAF4FF37E}" type="pres">
      <dgm:prSet presAssocID="{79F92881-D86F-446A-9BE9-9E8B86C41CC7}" presName="Name9" presStyleLbl="parChTrans1D2" presStyleIdx="1" presStyleCnt="2"/>
      <dgm:spPr/>
    </dgm:pt>
    <dgm:pt modelId="{A5F3C4DC-1E35-48ED-8E1D-BE4303AE5552}" type="pres">
      <dgm:prSet presAssocID="{79F92881-D86F-446A-9BE9-9E8B86C41CC7}" presName="connTx" presStyleLbl="parChTrans1D2" presStyleIdx="1" presStyleCnt="2"/>
      <dgm:spPr/>
    </dgm:pt>
    <dgm:pt modelId="{56CA4B24-68B7-4C45-B1D9-4F0CDACDBCED}" type="pres">
      <dgm:prSet presAssocID="{5D3D8F0A-07EB-483E-8DDC-BA08D6D449F3}" presName="node" presStyleLbl="node1" presStyleIdx="1" presStyleCnt="2" custScaleX="143458" custScaleY="153097" custRadScaleRad="121837" custRadScaleInc="-68142">
        <dgm:presLayoutVars>
          <dgm:bulletEnabled val="1"/>
        </dgm:presLayoutVars>
      </dgm:prSet>
      <dgm:spPr/>
    </dgm:pt>
  </dgm:ptLst>
  <dgm:cxnLst>
    <dgm:cxn modelId="{5191DF05-1F01-4C70-BA70-FDC7E199CA26}" type="presOf" srcId="{79F92881-D86F-446A-9BE9-9E8B86C41CC7}" destId="{E0E69E5C-9C7D-43C7-B783-555BAF4FF37E}" srcOrd="0" destOrd="0" presId="urn:microsoft.com/office/officeart/2005/8/layout/radial1"/>
    <dgm:cxn modelId="{5E27493F-6A47-416C-A6B8-1281BA40BF0A}" type="presOf" srcId="{79F92881-D86F-446A-9BE9-9E8B86C41CC7}" destId="{A5F3C4DC-1E35-48ED-8E1D-BE4303AE5552}" srcOrd="1" destOrd="0" presId="urn:microsoft.com/office/officeart/2005/8/layout/radial1"/>
    <dgm:cxn modelId="{CCD0F8EE-8D46-43BA-9C82-EC932BD25264}" type="presOf" srcId="{DF6C0659-2F22-46FA-9C92-FC15449DCD76}" destId="{BAB51EF2-3C97-495D-8737-D2660FE61CE0}" srcOrd="0" destOrd="0" presId="urn:microsoft.com/office/officeart/2005/8/layout/radial1"/>
    <dgm:cxn modelId="{AD69D219-7E7D-4E90-82E2-5548717189DF}" type="presOf" srcId="{5D3D8F0A-07EB-483E-8DDC-BA08D6D449F3}" destId="{56CA4B24-68B7-4C45-B1D9-4F0CDACDBCED}" srcOrd="0" destOrd="0" presId="urn:microsoft.com/office/officeart/2005/8/layout/radial1"/>
    <dgm:cxn modelId="{AF5AB7E5-4731-40E3-8BA3-A40033CA7F53}" type="presOf" srcId="{21A4D654-AD63-4A88-BD86-66B38FB1B5F6}" destId="{C0AC386B-65BD-47C6-8039-041089293F7B}" srcOrd="0" destOrd="0" presId="urn:microsoft.com/office/officeart/2005/8/layout/radial1"/>
    <dgm:cxn modelId="{08D2C248-ADBE-468A-98B0-0C616544F461}" type="presOf" srcId="{5F987BB2-1B8E-4600-98A4-971D1589604C}" destId="{6CB08680-7196-4AA4-8E6D-80F9B3473B4F}" srcOrd="1" destOrd="0" presId="urn:microsoft.com/office/officeart/2005/8/layout/radial1"/>
    <dgm:cxn modelId="{A32B2C09-E27A-4DC8-A8ED-5EE50C3ABFFC}" type="presOf" srcId="{A0EBA803-1D3E-4E90-A2E6-45F21F3120B3}" destId="{C2EB70C4-EDE4-4E50-A2C9-304CAFC35850}" srcOrd="0" destOrd="0" presId="urn:microsoft.com/office/officeart/2005/8/layout/radial1"/>
    <dgm:cxn modelId="{05C87DD6-0F08-4A1E-900D-ED21B020EF4C}" srcId="{21A4D654-AD63-4A88-BD86-66B38FB1B5F6}" destId="{A0EBA803-1D3E-4E90-A2E6-45F21F3120B3}" srcOrd="0" destOrd="0" parTransId="{5F987BB2-1B8E-4600-98A4-971D1589604C}" sibTransId="{0B30ABB7-440A-467C-A5D9-B8B99E68B756}"/>
    <dgm:cxn modelId="{6722D29D-FC26-470F-B4FC-7D9DC82A4E42}" srcId="{DF6C0659-2F22-46FA-9C92-FC15449DCD76}" destId="{8873B7D1-06F3-44F7-9C7D-4A0B5DF1E342}" srcOrd="1" destOrd="0" parTransId="{3A306DD1-9E6B-44ED-911A-974E1DAF588D}" sibTransId="{961386B1-B88E-41F5-91D9-55AD315F9AF5}"/>
    <dgm:cxn modelId="{61BEB472-EF54-49FB-8962-B123A78690A8}" srcId="{21A4D654-AD63-4A88-BD86-66B38FB1B5F6}" destId="{5D3D8F0A-07EB-483E-8DDC-BA08D6D449F3}" srcOrd="1" destOrd="0" parTransId="{79F92881-D86F-446A-9BE9-9E8B86C41CC7}" sibTransId="{EDCEC55E-79D1-49A9-88A5-A610B1684390}"/>
    <dgm:cxn modelId="{AD7C7327-53F6-4BBE-B8C6-54371CAED945}" srcId="{DF6C0659-2F22-46FA-9C92-FC15449DCD76}" destId="{21A4D654-AD63-4A88-BD86-66B38FB1B5F6}" srcOrd="0" destOrd="0" parTransId="{9DC1DD1B-4706-43E0-8EB1-CDCFE6ACFDD9}" sibTransId="{DEC1A7F0-1580-4BA9-AF42-387394CEDCE9}"/>
    <dgm:cxn modelId="{90778EB9-DFFF-47F2-BA74-22531A1681C6}" type="presOf" srcId="{5F987BB2-1B8E-4600-98A4-971D1589604C}" destId="{065281E2-2E89-45CB-86BE-A5451701DDEA}" srcOrd="0" destOrd="0" presId="urn:microsoft.com/office/officeart/2005/8/layout/radial1"/>
    <dgm:cxn modelId="{6DDAA483-2642-4932-B752-C4577F54D10D}" type="presParOf" srcId="{BAB51EF2-3C97-495D-8737-D2660FE61CE0}" destId="{C0AC386B-65BD-47C6-8039-041089293F7B}" srcOrd="0" destOrd="0" presId="urn:microsoft.com/office/officeart/2005/8/layout/radial1"/>
    <dgm:cxn modelId="{0C171D06-2858-4ECB-A8D0-B78979FFA89F}" type="presParOf" srcId="{BAB51EF2-3C97-495D-8737-D2660FE61CE0}" destId="{065281E2-2E89-45CB-86BE-A5451701DDEA}" srcOrd="1" destOrd="0" presId="urn:microsoft.com/office/officeart/2005/8/layout/radial1"/>
    <dgm:cxn modelId="{86320B96-0773-4EA0-B254-E12AA41CCC4B}" type="presParOf" srcId="{065281E2-2E89-45CB-86BE-A5451701DDEA}" destId="{6CB08680-7196-4AA4-8E6D-80F9B3473B4F}" srcOrd="0" destOrd="0" presId="urn:microsoft.com/office/officeart/2005/8/layout/radial1"/>
    <dgm:cxn modelId="{DDA04B75-7758-4B5A-A3B6-E278E0A9DFA3}" type="presParOf" srcId="{BAB51EF2-3C97-495D-8737-D2660FE61CE0}" destId="{C2EB70C4-EDE4-4E50-A2C9-304CAFC35850}" srcOrd="2" destOrd="0" presId="urn:microsoft.com/office/officeart/2005/8/layout/radial1"/>
    <dgm:cxn modelId="{4E029C64-ECD6-4DC6-9FA0-33C2A41FA6DA}" type="presParOf" srcId="{BAB51EF2-3C97-495D-8737-D2660FE61CE0}" destId="{E0E69E5C-9C7D-43C7-B783-555BAF4FF37E}" srcOrd="3" destOrd="0" presId="urn:microsoft.com/office/officeart/2005/8/layout/radial1"/>
    <dgm:cxn modelId="{0D676733-D395-4296-9534-86F9A99D67B9}" type="presParOf" srcId="{E0E69E5C-9C7D-43C7-B783-555BAF4FF37E}" destId="{A5F3C4DC-1E35-48ED-8E1D-BE4303AE5552}" srcOrd="0" destOrd="0" presId="urn:microsoft.com/office/officeart/2005/8/layout/radial1"/>
    <dgm:cxn modelId="{DD13A59C-AABB-4F5D-BA31-926CE9EA0CA1}" type="presParOf" srcId="{BAB51EF2-3C97-495D-8737-D2660FE61CE0}" destId="{56CA4B24-68B7-4C45-B1D9-4F0CDACDBCED}" srcOrd="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AC708-1A29-44BB-B31C-3AC25784865B}">
      <dsp:nvSpPr>
        <dsp:cNvPr id="0" name=""/>
        <dsp:cNvSpPr/>
      </dsp:nvSpPr>
      <dsp:spPr>
        <a:xfrm>
          <a:off x="640079" y="0"/>
          <a:ext cx="7254240" cy="3579812"/>
        </a:xfrm>
        <a:prstGeom prst="rightArrow">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A1477495-3EEA-4D35-9316-77444405EA0B}">
      <dsp:nvSpPr>
        <dsp:cNvPr id="0" name=""/>
        <dsp:cNvSpPr/>
      </dsp:nvSpPr>
      <dsp:spPr>
        <a:xfrm>
          <a:off x="4271" y="1073943"/>
          <a:ext cx="2054423" cy="14319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AU" sz="1500" kern="1200" dirty="0"/>
            <a:t>1. Identify and value the </a:t>
          </a:r>
          <a:r>
            <a:rPr lang="en-AU" sz="1500" b="1" kern="1200" dirty="0"/>
            <a:t>assets and liabilities </a:t>
          </a:r>
          <a:r>
            <a:rPr lang="en-AU" sz="1500" kern="1200" dirty="0"/>
            <a:t> </a:t>
          </a:r>
        </a:p>
      </dsp:txBody>
      <dsp:txXfrm>
        <a:off x="74172" y="1143844"/>
        <a:ext cx="1914621" cy="1292122"/>
      </dsp:txXfrm>
    </dsp:sp>
    <dsp:sp modelId="{05632E87-B5DF-48AF-B79D-6DD1C0B90CF1}">
      <dsp:nvSpPr>
        <dsp:cNvPr id="0" name=""/>
        <dsp:cNvSpPr/>
      </dsp:nvSpPr>
      <dsp:spPr>
        <a:xfrm>
          <a:off x="2161415" y="1073943"/>
          <a:ext cx="2054423" cy="14319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AU" sz="1500" kern="1200" dirty="0"/>
            <a:t>2. Assess the </a:t>
          </a:r>
          <a:r>
            <a:rPr lang="en-AU" sz="1500" b="1" kern="1200" dirty="0"/>
            <a:t>contributions made </a:t>
          </a:r>
          <a:r>
            <a:rPr lang="en-AU" sz="1500" kern="1200" dirty="0"/>
            <a:t>by each person &amp; determine the % split based on contributions</a:t>
          </a:r>
        </a:p>
      </dsp:txBody>
      <dsp:txXfrm>
        <a:off x="2231316" y="1143844"/>
        <a:ext cx="1914621" cy="1292122"/>
      </dsp:txXfrm>
    </dsp:sp>
    <dsp:sp modelId="{0BB03D7D-F7A2-44ED-B6D3-1FECD4667E36}">
      <dsp:nvSpPr>
        <dsp:cNvPr id="0" name=""/>
        <dsp:cNvSpPr/>
      </dsp:nvSpPr>
      <dsp:spPr>
        <a:xfrm>
          <a:off x="4318560" y="1073943"/>
          <a:ext cx="2054423" cy="14319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AU" sz="1500" kern="1200" dirty="0"/>
            <a:t>3. Make any further </a:t>
          </a:r>
          <a:r>
            <a:rPr lang="en-AU" sz="1500" b="1" kern="1200" dirty="0"/>
            <a:t>adjustments</a:t>
          </a:r>
          <a:r>
            <a:rPr lang="en-AU" sz="1500" kern="1200" dirty="0"/>
            <a:t> for future needs to ensure the settlement will allow for a ‘clean break’</a:t>
          </a:r>
        </a:p>
      </dsp:txBody>
      <dsp:txXfrm>
        <a:off x="4388461" y="1143844"/>
        <a:ext cx="1914621" cy="1292122"/>
      </dsp:txXfrm>
    </dsp:sp>
    <dsp:sp modelId="{52581071-124B-4905-8767-2CFEB3A0FE9C}">
      <dsp:nvSpPr>
        <dsp:cNvPr id="0" name=""/>
        <dsp:cNvSpPr/>
      </dsp:nvSpPr>
      <dsp:spPr>
        <a:xfrm>
          <a:off x="6475705" y="1073943"/>
          <a:ext cx="2054423" cy="14319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AU" sz="1500" kern="1200" dirty="0"/>
            <a:t>4. Determine whether the resulting division is </a:t>
          </a:r>
          <a:r>
            <a:rPr lang="en-AU" sz="1500" b="1" kern="1200" dirty="0"/>
            <a:t>just and equitable </a:t>
          </a:r>
        </a:p>
      </dsp:txBody>
      <dsp:txXfrm>
        <a:off x="6545606" y="1143844"/>
        <a:ext cx="1914621" cy="1292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F5ED1-6BE8-42A1-AA78-9080C660BBA2}">
      <dsp:nvSpPr>
        <dsp:cNvPr id="0" name=""/>
        <dsp:cNvSpPr/>
      </dsp:nvSpPr>
      <dsp:spPr>
        <a:xfrm>
          <a:off x="1307" y="747185"/>
          <a:ext cx="1733466" cy="17334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AU" sz="2400" kern="1200" dirty="0"/>
            <a:t>$ Total Assets </a:t>
          </a:r>
        </a:p>
      </dsp:txBody>
      <dsp:txXfrm>
        <a:off x="255167" y="1001045"/>
        <a:ext cx="1225746" cy="1225746"/>
      </dsp:txXfrm>
    </dsp:sp>
    <dsp:sp modelId="{244DF3B2-527C-4871-B490-1BAB9DD8F270}">
      <dsp:nvSpPr>
        <dsp:cNvPr id="0" name=""/>
        <dsp:cNvSpPr/>
      </dsp:nvSpPr>
      <dsp:spPr>
        <a:xfrm>
          <a:off x="1875531" y="1111213"/>
          <a:ext cx="1005410" cy="1005410"/>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AU" sz="1600" kern="1200"/>
        </a:p>
      </dsp:txBody>
      <dsp:txXfrm>
        <a:off x="2008798" y="1495682"/>
        <a:ext cx="738876" cy="236472"/>
      </dsp:txXfrm>
    </dsp:sp>
    <dsp:sp modelId="{1A3DCA7E-7838-4411-A1A6-4CA9647D0475}">
      <dsp:nvSpPr>
        <dsp:cNvPr id="0" name=""/>
        <dsp:cNvSpPr/>
      </dsp:nvSpPr>
      <dsp:spPr>
        <a:xfrm>
          <a:off x="3021698" y="747185"/>
          <a:ext cx="1733466" cy="17334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AU" sz="2400" kern="1200" dirty="0"/>
            <a:t>$ Total Liabilities </a:t>
          </a:r>
        </a:p>
      </dsp:txBody>
      <dsp:txXfrm>
        <a:off x="3275558" y="1001045"/>
        <a:ext cx="1225746" cy="1225746"/>
      </dsp:txXfrm>
    </dsp:sp>
    <dsp:sp modelId="{E7D67CAF-4658-4813-88B6-0B946ECC94D5}">
      <dsp:nvSpPr>
        <dsp:cNvPr id="0" name=""/>
        <dsp:cNvSpPr/>
      </dsp:nvSpPr>
      <dsp:spPr>
        <a:xfrm>
          <a:off x="4895922" y="1111213"/>
          <a:ext cx="1005410" cy="100541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AU" sz="2700" kern="1200"/>
        </a:p>
      </dsp:txBody>
      <dsp:txXfrm>
        <a:off x="5029189" y="1318327"/>
        <a:ext cx="738876" cy="591182"/>
      </dsp:txXfrm>
    </dsp:sp>
    <dsp:sp modelId="{2DCD5FDC-CE82-4C18-A2EC-9430C8EB0C5B}">
      <dsp:nvSpPr>
        <dsp:cNvPr id="0" name=""/>
        <dsp:cNvSpPr/>
      </dsp:nvSpPr>
      <dsp:spPr>
        <a:xfrm>
          <a:off x="6042090" y="747185"/>
          <a:ext cx="1733466" cy="17334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AU" sz="2400" kern="1200" dirty="0"/>
            <a:t>$ Net Asset Pool</a:t>
          </a:r>
        </a:p>
      </dsp:txBody>
      <dsp:txXfrm>
        <a:off x="6295950" y="1001045"/>
        <a:ext cx="1225746" cy="12257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01F21-B754-499C-A6A6-383A1B3B8D31}">
      <dsp:nvSpPr>
        <dsp:cNvPr id="0" name=""/>
        <dsp:cNvSpPr/>
      </dsp:nvSpPr>
      <dsp:spPr>
        <a:xfrm>
          <a:off x="3190680" y="2816507"/>
          <a:ext cx="2290871" cy="2290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AU" sz="2400" b="1" kern="1200" dirty="0"/>
            <a:t>Relationship</a:t>
          </a:r>
          <a:r>
            <a:rPr lang="en-AU" sz="2400" kern="1200" dirty="0"/>
            <a:t> </a:t>
          </a:r>
        </a:p>
      </dsp:txBody>
      <dsp:txXfrm>
        <a:off x="3526170" y="3151997"/>
        <a:ext cx="1619891" cy="1619891"/>
      </dsp:txXfrm>
    </dsp:sp>
    <dsp:sp modelId="{5E13804F-EE69-49BB-9BC5-84D7A07D1972}">
      <dsp:nvSpPr>
        <dsp:cNvPr id="0" name=""/>
        <dsp:cNvSpPr/>
      </dsp:nvSpPr>
      <dsp:spPr>
        <a:xfrm rot="12347945">
          <a:off x="1133005" y="2890747"/>
          <a:ext cx="2175080" cy="652898"/>
        </a:xfrm>
        <a:prstGeom prst="leftArrow">
          <a:avLst>
            <a:gd name="adj1" fmla="val 60000"/>
            <a:gd name="adj2" fmla="val 5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8C8C51F9-F444-44B3-8919-B6D2E2E63054}">
      <dsp:nvSpPr>
        <dsp:cNvPr id="0" name=""/>
        <dsp:cNvSpPr/>
      </dsp:nvSpPr>
      <dsp:spPr>
        <a:xfrm>
          <a:off x="0" y="1407552"/>
          <a:ext cx="2465191" cy="21083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1244600">
            <a:lnSpc>
              <a:spcPct val="90000"/>
            </a:lnSpc>
            <a:spcBef>
              <a:spcPct val="0"/>
            </a:spcBef>
            <a:spcAft>
              <a:spcPct val="35000"/>
            </a:spcAft>
            <a:buNone/>
          </a:pPr>
          <a:r>
            <a:rPr lang="en-AU" sz="2800" b="1" kern="1200" dirty="0"/>
            <a:t>Financial</a:t>
          </a:r>
        </a:p>
        <a:p>
          <a:pPr marL="0" lvl="0" indent="0" algn="l" defTabSz="1244600">
            <a:lnSpc>
              <a:spcPct val="90000"/>
            </a:lnSpc>
            <a:spcBef>
              <a:spcPct val="0"/>
            </a:spcBef>
            <a:spcAft>
              <a:spcPct val="35000"/>
            </a:spcAft>
            <a:buNone/>
          </a:pPr>
          <a:r>
            <a:rPr lang="en-AU" sz="1400" b="1" kern="1200" dirty="0"/>
            <a:t>For example: </a:t>
          </a:r>
        </a:p>
        <a:p>
          <a:pPr marL="114300" lvl="1" indent="-114300" algn="l" defTabSz="622300">
            <a:lnSpc>
              <a:spcPct val="90000"/>
            </a:lnSpc>
            <a:spcBef>
              <a:spcPct val="0"/>
            </a:spcBef>
            <a:spcAft>
              <a:spcPct val="15000"/>
            </a:spcAft>
            <a:buChar char="•"/>
          </a:pPr>
          <a:r>
            <a:rPr lang="en-AU" sz="1400" kern="1200" dirty="0"/>
            <a:t>money/assets bought into the relationship</a:t>
          </a:r>
        </a:p>
        <a:p>
          <a:pPr marL="114300" lvl="1" indent="-114300" algn="l" defTabSz="622300">
            <a:lnSpc>
              <a:spcPct val="90000"/>
            </a:lnSpc>
            <a:spcBef>
              <a:spcPct val="0"/>
            </a:spcBef>
            <a:spcAft>
              <a:spcPct val="15000"/>
            </a:spcAft>
            <a:buChar char="•"/>
          </a:pPr>
          <a:r>
            <a:rPr lang="en-AU" sz="1400" kern="1200" dirty="0"/>
            <a:t>wages </a:t>
          </a:r>
        </a:p>
        <a:p>
          <a:pPr marL="114300" lvl="1" indent="-114300" algn="l" defTabSz="622300">
            <a:lnSpc>
              <a:spcPct val="90000"/>
            </a:lnSpc>
            <a:spcBef>
              <a:spcPct val="0"/>
            </a:spcBef>
            <a:spcAft>
              <a:spcPct val="15000"/>
            </a:spcAft>
            <a:buChar char="•"/>
          </a:pPr>
          <a:r>
            <a:rPr lang="en-AU" sz="1400" kern="1200" dirty="0"/>
            <a:t>inheritances</a:t>
          </a:r>
        </a:p>
        <a:p>
          <a:pPr marL="114300" lvl="1" indent="-114300" algn="l" defTabSz="622300">
            <a:lnSpc>
              <a:spcPct val="90000"/>
            </a:lnSpc>
            <a:spcBef>
              <a:spcPct val="0"/>
            </a:spcBef>
            <a:spcAft>
              <a:spcPct val="15000"/>
            </a:spcAft>
            <a:buChar char="•"/>
          </a:pPr>
          <a:r>
            <a:rPr lang="en-AU" sz="1400" kern="1200" dirty="0"/>
            <a:t>gifts </a:t>
          </a:r>
        </a:p>
        <a:p>
          <a:pPr marL="114300" lvl="1" indent="-114300" algn="l" defTabSz="533400">
            <a:lnSpc>
              <a:spcPct val="90000"/>
            </a:lnSpc>
            <a:spcBef>
              <a:spcPct val="0"/>
            </a:spcBef>
            <a:spcAft>
              <a:spcPct val="15000"/>
            </a:spcAft>
            <a:buChar char="•"/>
          </a:pPr>
          <a:endParaRPr lang="en-AU" sz="1200" kern="1200" dirty="0"/>
        </a:p>
      </dsp:txBody>
      <dsp:txXfrm>
        <a:off x="61750" y="1469302"/>
        <a:ext cx="2341691" cy="1984804"/>
      </dsp:txXfrm>
    </dsp:sp>
    <dsp:sp modelId="{9C89ECF7-D527-46F0-A6E8-F0ABB52566A0}">
      <dsp:nvSpPr>
        <dsp:cNvPr id="0" name=""/>
        <dsp:cNvSpPr/>
      </dsp:nvSpPr>
      <dsp:spPr>
        <a:xfrm rot="16085196">
          <a:off x="3399589" y="1634381"/>
          <a:ext cx="1706403" cy="652898"/>
        </a:xfrm>
        <a:prstGeom prst="leftArrow">
          <a:avLst>
            <a:gd name="adj1" fmla="val 60000"/>
            <a:gd name="adj2" fmla="val 5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01A48F2B-2A72-4B17-978E-C8EBB4CA5332}">
      <dsp:nvSpPr>
        <dsp:cNvPr id="0" name=""/>
        <dsp:cNvSpPr/>
      </dsp:nvSpPr>
      <dsp:spPr>
        <a:xfrm>
          <a:off x="2614148" y="-31723"/>
          <a:ext cx="3246863" cy="2088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1244600">
            <a:lnSpc>
              <a:spcPct val="90000"/>
            </a:lnSpc>
            <a:spcBef>
              <a:spcPct val="0"/>
            </a:spcBef>
            <a:spcAft>
              <a:spcPct val="35000"/>
            </a:spcAft>
            <a:buNone/>
          </a:pPr>
          <a:r>
            <a:rPr lang="en-AU" sz="2800" b="1" kern="1200" dirty="0"/>
            <a:t>Parenting/ Homemaker</a:t>
          </a:r>
        </a:p>
        <a:p>
          <a:pPr marL="114300" lvl="1" indent="-114300" algn="l" defTabSz="622300">
            <a:lnSpc>
              <a:spcPct val="90000"/>
            </a:lnSpc>
            <a:spcBef>
              <a:spcPct val="0"/>
            </a:spcBef>
            <a:spcAft>
              <a:spcPct val="15000"/>
            </a:spcAft>
            <a:buChar char="•"/>
          </a:pPr>
          <a:r>
            <a:rPr lang="en-AU" sz="1400" b="0" kern="1200" dirty="0"/>
            <a:t>contributions to the home e.g. cleaning, cooking, washing </a:t>
          </a:r>
          <a:r>
            <a:rPr lang="en-AU" sz="1400" b="0" kern="1200" dirty="0" err="1"/>
            <a:t>etc</a:t>
          </a:r>
          <a:r>
            <a:rPr lang="en-AU" sz="1400" b="0" kern="1200" dirty="0"/>
            <a:t> </a:t>
          </a:r>
          <a:endParaRPr lang="en-AU" sz="1400" b="1" kern="1200" dirty="0"/>
        </a:p>
        <a:p>
          <a:pPr marL="114300" lvl="1" indent="-114300" algn="l" defTabSz="622300">
            <a:lnSpc>
              <a:spcPct val="90000"/>
            </a:lnSpc>
            <a:spcBef>
              <a:spcPct val="0"/>
            </a:spcBef>
            <a:spcAft>
              <a:spcPct val="15000"/>
            </a:spcAft>
            <a:buChar char="•"/>
          </a:pPr>
          <a:r>
            <a:rPr lang="en-AU" sz="1400" kern="1200" dirty="0"/>
            <a:t>the amount of parenting done e.g. spending time with children, taking them to school/sport, homework </a:t>
          </a:r>
          <a:r>
            <a:rPr lang="en-AU" sz="1400" kern="1200" dirty="0" err="1"/>
            <a:t>etc</a:t>
          </a:r>
          <a:r>
            <a:rPr lang="en-AU" sz="1400" kern="1200" dirty="0"/>
            <a:t> </a:t>
          </a:r>
        </a:p>
      </dsp:txBody>
      <dsp:txXfrm>
        <a:off x="2675313" y="29442"/>
        <a:ext cx="3124533" cy="1965986"/>
      </dsp:txXfrm>
    </dsp:sp>
    <dsp:sp modelId="{6948DF8C-8A54-4BE1-93E7-26BC07B3771D}">
      <dsp:nvSpPr>
        <dsp:cNvPr id="0" name=""/>
        <dsp:cNvSpPr/>
      </dsp:nvSpPr>
      <dsp:spPr>
        <a:xfrm rot="19893588">
          <a:off x="5289650" y="2740226"/>
          <a:ext cx="2116429" cy="652898"/>
        </a:xfrm>
        <a:prstGeom prst="leftArrow">
          <a:avLst>
            <a:gd name="adj1" fmla="val 60000"/>
            <a:gd name="adj2" fmla="val 5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885679A4-7A20-4B2A-9C99-137A7334D13B}">
      <dsp:nvSpPr>
        <dsp:cNvPr id="0" name=""/>
        <dsp:cNvSpPr/>
      </dsp:nvSpPr>
      <dsp:spPr>
        <a:xfrm>
          <a:off x="5967293" y="1335015"/>
          <a:ext cx="2690680" cy="20296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1244600">
            <a:lnSpc>
              <a:spcPct val="90000"/>
            </a:lnSpc>
            <a:spcBef>
              <a:spcPct val="0"/>
            </a:spcBef>
            <a:spcAft>
              <a:spcPct val="35000"/>
            </a:spcAft>
            <a:buNone/>
          </a:pPr>
          <a:r>
            <a:rPr lang="en-AU" sz="2800" b="1" kern="1200" dirty="0"/>
            <a:t>Non-financial</a:t>
          </a:r>
        </a:p>
        <a:p>
          <a:pPr marL="0" lvl="0" indent="0" algn="l" defTabSz="1244600">
            <a:lnSpc>
              <a:spcPct val="90000"/>
            </a:lnSpc>
            <a:spcBef>
              <a:spcPct val="0"/>
            </a:spcBef>
            <a:spcAft>
              <a:spcPct val="35000"/>
            </a:spcAft>
            <a:buNone/>
          </a:pPr>
          <a:r>
            <a:rPr lang="en-AU" sz="1400" b="1" kern="1200" dirty="0"/>
            <a:t>For example:</a:t>
          </a:r>
        </a:p>
        <a:p>
          <a:pPr marL="114300" lvl="1" indent="-114300" algn="l" defTabSz="622300">
            <a:lnSpc>
              <a:spcPct val="90000"/>
            </a:lnSpc>
            <a:spcBef>
              <a:spcPct val="0"/>
            </a:spcBef>
            <a:spcAft>
              <a:spcPct val="15000"/>
            </a:spcAft>
            <a:buChar char="•"/>
          </a:pPr>
          <a:r>
            <a:rPr lang="en-AU" sz="1400" kern="1200" dirty="0"/>
            <a:t>renovating a house</a:t>
          </a:r>
        </a:p>
        <a:p>
          <a:pPr marL="114300" lvl="1" indent="-114300" algn="l" defTabSz="622300">
            <a:lnSpc>
              <a:spcPct val="90000"/>
            </a:lnSpc>
            <a:spcBef>
              <a:spcPct val="0"/>
            </a:spcBef>
            <a:spcAft>
              <a:spcPct val="15000"/>
            </a:spcAft>
            <a:buChar char="•"/>
          </a:pPr>
          <a:r>
            <a:rPr lang="en-AU" sz="1400" kern="1200" dirty="0"/>
            <a:t>garden maintenance</a:t>
          </a:r>
        </a:p>
        <a:p>
          <a:pPr marL="114300" lvl="1" indent="-114300" algn="l" defTabSz="622300">
            <a:lnSpc>
              <a:spcPct val="90000"/>
            </a:lnSpc>
            <a:spcBef>
              <a:spcPct val="0"/>
            </a:spcBef>
            <a:spcAft>
              <a:spcPct val="15000"/>
            </a:spcAft>
            <a:buChar char="•"/>
          </a:pPr>
          <a:r>
            <a:rPr lang="en-AU" sz="1400" kern="1200" dirty="0"/>
            <a:t>making curtains for the house </a:t>
          </a:r>
        </a:p>
        <a:p>
          <a:pPr marL="114300" lvl="1" indent="-114300" algn="l" defTabSz="622300">
            <a:lnSpc>
              <a:spcPct val="90000"/>
            </a:lnSpc>
            <a:spcBef>
              <a:spcPct val="0"/>
            </a:spcBef>
            <a:spcAft>
              <a:spcPct val="15000"/>
            </a:spcAft>
            <a:buChar char="•"/>
          </a:pPr>
          <a:r>
            <a:rPr lang="en-AU" sz="1400" kern="1200" dirty="0"/>
            <a:t>unpaid work at family business   </a:t>
          </a:r>
        </a:p>
      </dsp:txBody>
      <dsp:txXfrm>
        <a:off x="6026740" y="1394462"/>
        <a:ext cx="2571786" cy="19107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6B97D-6167-814A-9876-B0357E1D3EBB}">
      <dsp:nvSpPr>
        <dsp:cNvPr id="0" name=""/>
        <dsp:cNvSpPr/>
      </dsp:nvSpPr>
      <dsp:spPr>
        <a:xfrm rot="21300000">
          <a:off x="76177" y="865312"/>
          <a:ext cx="4968920" cy="434724"/>
        </a:xfrm>
        <a:prstGeom prst="mathMinus">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D1574EBD-7BA3-7F4B-8686-6B4A7CDAAC6F}">
      <dsp:nvSpPr>
        <dsp:cNvPr id="0" name=""/>
        <dsp:cNvSpPr/>
      </dsp:nvSpPr>
      <dsp:spPr>
        <a:xfrm>
          <a:off x="614553" y="108267"/>
          <a:ext cx="1536382" cy="866140"/>
        </a:xfrm>
        <a:prstGeom prst="downArrow">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13E7E0B-B328-2346-B973-BFC88E115ACF}">
      <dsp:nvSpPr>
        <dsp:cNvPr id="0" name=""/>
        <dsp:cNvSpPr/>
      </dsp:nvSpPr>
      <dsp:spPr>
        <a:xfrm>
          <a:off x="2714275" y="0"/>
          <a:ext cx="1638808" cy="909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60%</a:t>
          </a:r>
        </a:p>
      </dsp:txBody>
      <dsp:txXfrm>
        <a:off x="2714275" y="0"/>
        <a:ext cx="1638808" cy="909447"/>
      </dsp:txXfrm>
    </dsp:sp>
    <dsp:sp modelId="{2DDE7028-D61A-7142-AE64-D813336DAAF1}">
      <dsp:nvSpPr>
        <dsp:cNvPr id="0" name=""/>
        <dsp:cNvSpPr/>
      </dsp:nvSpPr>
      <dsp:spPr>
        <a:xfrm>
          <a:off x="2970339" y="1190942"/>
          <a:ext cx="1536382" cy="866140"/>
        </a:xfrm>
        <a:prstGeom prst="upArrow">
          <a:avLst/>
        </a:prstGeom>
        <a:gradFill rotWithShape="0">
          <a:gsLst>
            <a:gs pos="0">
              <a:schemeClr val="accent2">
                <a:hueOff val="-5315664"/>
                <a:satOff val="0"/>
                <a:lumOff val="10000"/>
                <a:alphaOff val="0"/>
                <a:shade val="51000"/>
                <a:satMod val="130000"/>
              </a:schemeClr>
            </a:gs>
            <a:gs pos="80000">
              <a:schemeClr val="accent2">
                <a:hueOff val="-5315664"/>
                <a:satOff val="0"/>
                <a:lumOff val="10000"/>
                <a:alphaOff val="0"/>
                <a:shade val="93000"/>
                <a:satMod val="130000"/>
              </a:schemeClr>
            </a:gs>
            <a:gs pos="100000">
              <a:schemeClr val="accent2">
                <a:hueOff val="-5315664"/>
                <a:satOff val="0"/>
                <a:lumOff val="1000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2376490-1006-564D-A925-0F039F185226}">
      <dsp:nvSpPr>
        <dsp:cNvPr id="0" name=""/>
        <dsp:cNvSpPr/>
      </dsp:nvSpPr>
      <dsp:spPr>
        <a:xfrm>
          <a:off x="768191" y="1255902"/>
          <a:ext cx="1638808" cy="909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40% </a:t>
          </a:r>
        </a:p>
      </dsp:txBody>
      <dsp:txXfrm>
        <a:off x="768191" y="1255902"/>
        <a:ext cx="1638808" cy="9094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C386B-65BD-47C6-8039-041089293F7B}">
      <dsp:nvSpPr>
        <dsp:cNvPr id="0" name=""/>
        <dsp:cNvSpPr/>
      </dsp:nvSpPr>
      <dsp:spPr>
        <a:xfrm>
          <a:off x="647985" y="948418"/>
          <a:ext cx="2126903" cy="2126936"/>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AU" sz="2900" b="1" kern="1200" dirty="0"/>
            <a:t>Property Pool </a:t>
          </a:r>
        </a:p>
        <a:p>
          <a:pPr marL="0" lvl="0" indent="0" algn="ctr" defTabSz="1289050">
            <a:lnSpc>
              <a:spcPct val="90000"/>
            </a:lnSpc>
            <a:spcBef>
              <a:spcPct val="0"/>
            </a:spcBef>
            <a:spcAft>
              <a:spcPct val="35000"/>
            </a:spcAft>
            <a:buNone/>
          </a:pPr>
          <a:r>
            <a:rPr lang="en-AU" sz="2900" b="1" kern="1200" dirty="0"/>
            <a:t>$294,000</a:t>
          </a:r>
        </a:p>
      </dsp:txBody>
      <dsp:txXfrm>
        <a:off x="959463" y="1259901"/>
        <a:ext cx="1503947" cy="1503970"/>
      </dsp:txXfrm>
    </dsp:sp>
    <dsp:sp modelId="{065281E2-2E89-45CB-86BE-A5451701DDEA}">
      <dsp:nvSpPr>
        <dsp:cNvPr id="0" name=""/>
        <dsp:cNvSpPr/>
      </dsp:nvSpPr>
      <dsp:spPr>
        <a:xfrm rot="20251075">
          <a:off x="2678204" y="1504004"/>
          <a:ext cx="417446" cy="42817"/>
        </a:xfrm>
        <a:custGeom>
          <a:avLst/>
          <a:gdLst/>
          <a:ahLst/>
          <a:cxnLst/>
          <a:rect l="0" t="0" r="0" b="0"/>
          <a:pathLst>
            <a:path>
              <a:moveTo>
                <a:pt x="0" y="21408"/>
              </a:moveTo>
              <a:lnTo>
                <a:pt x="417446" y="21408"/>
              </a:lnTo>
            </a:path>
          </a:pathLst>
        </a:custGeom>
        <a:noFill/>
        <a:ln w="25400" cap="flat" cmpd="sng" algn="ctr">
          <a:solidFill>
            <a:schemeClr val="accent2"/>
          </a:solidFill>
          <a:prstDash val="solid"/>
        </a:ln>
        <a:effectLst>
          <a:outerShdw blurRad="40000" dist="20000" dir="5400000" rotWithShape="0">
            <a:srgbClr val="000000">
              <a:alpha val="38000"/>
            </a:srgbClr>
          </a:outerShdw>
        </a:effectLst>
      </dsp:spPr>
      <dsp:style>
        <a:lnRef idx="2">
          <a:schemeClr val="accent2"/>
        </a:lnRef>
        <a:fillRef idx="0">
          <a:schemeClr val="accent2"/>
        </a:fillRef>
        <a:effectRef idx="1">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2876491" y="1514977"/>
        <a:ext cx="20872" cy="20872"/>
      </dsp:txXfrm>
    </dsp:sp>
    <dsp:sp modelId="{C2EB70C4-EDE4-4E50-A2C9-304CAFC35850}">
      <dsp:nvSpPr>
        <dsp:cNvPr id="0" name=""/>
        <dsp:cNvSpPr/>
      </dsp:nvSpPr>
      <dsp:spPr>
        <a:xfrm>
          <a:off x="3014383" y="310290"/>
          <a:ext cx="1665782" cy="1635370"/>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AU" sz="1600" b="1" kern="1200" dirty="0"/>
            <a:t>Paul </a:t>
          </a:r>
        </a:p>
        <a:p>
          <a:pPr marL="0" lvl="0" indent="0" algn="ctr" defTabSz="711200">
            <a:lnSpc>
              <a:spcPct val="90000"/>
            </a:lnSpc>
            <a:spcBef>
              <a:spcPct val="0"/>
            </a:spcBef>
            <a:spcAft>
              <a:spcPct val="35000"/>
            </a:spcAft>
            <a:buNone/>
          </a:pPr>
          <a:r>
            <a:rPr lang="en-AU" sz="1600" b="1" kern="1200" dirty="0"/>
            <a:t>55% </a:t>
          </a:r>
        </a:p>
        <a:p>
          <a:pPr marL="0" lvl="0" indent="0" algn="ctr" defTabSz="711200">
            <a:lnSpc>
              <a:spcPct val="90000"/>
            </a:lnSpc>
            <a:spcBef>
              <a:spcPct val="0"/>
            </a:spcBef>
            <a:spcAft>
              <a:spcPct val="35000"/>
            </a:spcAft>
            <a:buNone/>
          </a:pPr>
          <a:r>
            <a:rPr lang="en-AU" sz="1600" b="1" kern="1200" dirty="0"/>
            <a:t>$161,700</a:t>
          </a:r>
        </a:p>
      </dsp:txBody>
      <dsp:txXfrm>
        <a:off x="3258331" y="549784"/>
        <a:ext cx="1177886" cy="1156382"/>
      </dsp:txXfrm>
    </dsp:sp>
    <dsp:sp modelId="{E0E69E5C-9C7D-43C7-B783-555BAF4FF37E}">
      <dsp:nvSpPr>
        <dsp:cNvPr id="0" name=""/>
        <dsp:cNvSpPr/>
      </dsp:nvSpPr>
      <dsp:spPr>
        <a:xfrm rot="1386843">
          <a:off x="2666215" y="2521924"/>
          <a:ext cx="580664" cy="42817"/>
        </a:xfrm>
        <a:custGeom>
          <a:avLst/>
          <a:gdLst/>
          <a:ahLst/>
          <a:cxnLst/>
          <a:rect l="0" t="0" r="0" b="0"/>
          <a:pathLst>
            <a:path>
              <a:moveTo>
                <a:pt x="0" y="21408"/>
              </a:moveTo>
              <a:lnTo>
                <a:pt x="580664" y="21408"/>
              </a:lnTo>
            </a:path>
          </a:pathLst>
        </a:custGeom>
        <a:noFill/>
        <a:ln w="25400" cap="flat" cmpd="sng" algn="ctr">
          <a:solidFill>
            <a:schemeClr val="accent2"/>
          </a:solidFill>
          <a:prstDash val="solid"/>
        </a:ln>
        <a:effectLst>
          <a:outerShdw blurRad="40000" dist="20000" dir="5400000" rotWithShape="0">
            <a:srgbClr val="000000">
              <a:alpha val="38000"/>
            </a:srgbClr>
          </a:outerShdw>
        </a:effectLst>
      </dsp:spPr>
      <dsp:style>
        <a:lnRef idx="2">
          <a:schemeClr val="accent2"/>
        </a:lnRef>
        <a:fillRef idx="0">
          <a:schemeClr val="accent2"/>
        </a:fillRef>
        <a:effectRef idx="1">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2942031" y="2528816"/>
        <a:ext cx="29033" cy="29033"/>
      </dsp:txXfrm>
    </dsp:sp>
    <dsp:sp modelId="{56CA4B24-68B7-4C45-B1D9-4F0CDACDBCED}">
      <dsp:nvSpPr>
        <dsp:cNvPr id="0" name=""/>
        <dsp:cNvSpPr/>
      </dsp:nvSpPr>
      <dsp:spPr>
        <a:xfrm>
          <a:off x="3160524" y="2226693"/>
          <a:ext cx="1487676" cy="1442383"/>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AU" sz="1600" b="1" kern="1200" dirty="0"/>
            <a:t>Jenna </a:t>
          </a:r>
        </a:p>
        <a:p>
          <a:pPr marL="0" lvl="0" indent="0" algn="ctr" defTabSz="711200">
            <a:lnSpc>
              <a:spcPct val="90000"/>
            </a:lnSpc>
            <a:spcBef>
              <a:spcPct val="0"/>
            </a:spcBef>
            <a:spcAft>
              <a:spcPct val="35000"/>
            </a:spcAft>
            <a:buNone/>
          </a:pPr>
          <a:r>
            <a:rPr lang="en-AU" sz="1600" b="1" kern="1200" dirty="0"/>
            <a:t>45%</a:t>
          </a:r>
        </a:p>
        <a:p>
          <a:pPr marL="0" lvl="0" indent="0" algn="ctr" defTabSz="711200">
            <a:lnSpc>
              <a:spcPct val="90000"/>
            </a:lnSpc>
            <a:spcBef>
              <a:spcPct val="0"/>
            </a:spcBef>
            <a:spcAft>
              <a:spcPct val="35000"/>
            </a:spcAft>
            <a:buNone/>
          </a:pPr>
          <a:r>
            <a:rPr lang="en-AU" sz="1600" b="1" kern="1200" dirty="0"/>
            <a:t>$132,300</a:t>
          </a:r>
        </a:p>
      </dsp:txBody>
      <dsp:txXfrm>
        <a:off x="3378389" y="2437925"/>
        <a:ext cx="1051946" cy="10199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C386B-65BD-47C6-8039-041089293F7B}">
      <dsp:nvSpPr>
        <dsp:cNvPr id="0" name=""/>
        <dsp:cNvSpPr/>
      </dsp:nvSpPr>
      <dsp:spPr>
        <a:xfrm>
          <a:off x="647984" y="808142"/>
          <a:ext cx="2126902" cy="2126936"/>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AU" sz="2900" b="1" kern="1200" dirty="0"/>
            <a:t>Property Pool </a:t>
          </a:r>
        </a:p>
        <a:p>
          <a:pPr marL="0" lvl="0" indent="0" algn="ctr" defTabSz="1289050">
            <a:lnSpc>
              <a:spcPct val="90000"/>
            </a:lnSpc>
            <a:spcBef>
              <a:spcPct val="0"/>
            </a:spcBef>
            <a:spcAft>
              <a:spcPct val="35000"/>
            </a:spcAft>
            <a:buNone/>
          </a:pPr>
          <a:r>
            <a:rPr lang="en-AU" sz="2900" b="1" kern="1200" dirty="0"/>
            <a:t>$294,000</a:t>
          </a:r>
        </a:p>
      </dsp:txBody>
      <dsp:txXfrm>
        <a:off x="959462" y="1119625"/>
        <a:ext cx="1503946" cy="1503970"/>
      </dsp:txXfrm>
    </dsp:sp>
    <dsp:sp modelId="{065281E2-2E89-45CB-86BE-A5451701DDEA}">
      <dsp:nvSpPr>
        <dsp:cNvPr id="0" name=""/>
        <dsp:cNvSpPr/>
      </dsp:nvSpPr>
      <dsp:spPr>
        <a:xfrm rot="20241713">
          <a:off x="2666837" y="1310388"/>
          <a:ext cx="677980" cy="42817"/>
        </a:xfrm>
        <a:custGeom>
          <a:avLst/>
          <a:gdLst/>
          <a:ahLst/>
          <a:cxnLst/>
          <a:rect l="0" t="0" r="0" b="0"/>
          <a:pathLst>
            <a:path>
              <a:moveTo>
                <a:pt x="0" y="21408"/>
              </a:moveTo>
              <a:lnTo>
                <a:pt x="677980" y="21408"/>
              </a:lnTo>
            </a:path>
          </a:pathLst>
        </a:custGeom>
        <a:noFill/>
        <a:ln w="25400" cap="flat" cmpd="sng" algn="ctr">
          <a:solidFill>
            <a:schemeClr val="accent2"/>
          </a:solidFill>
          <a:prstDash val="solid"/>
        </a:ln>
        <a:effectLst>
          <a:outerShdw blurRad="40000" dist="20000" dir="5400000" rotWithShape="0">
            <a:srgbClr val="000000">
              <a:alpha val="38000"/>
            </a:srgbClr>
          </a:outerShdw>
        </a:effectLst>
      </dsp:spPr>
      <dsp:style>
        <a:lnRef idx="2">
          <a:schemeClr val="accent2"/>
        </a:lnRef>
        <a:fillRef idx="0">
          <a:schemeClr val="accent2"/>
        </a:fillRef>
        <a:effectRef idx="1">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2988878" y="1314847"/>
        <a:ext cx="33899" cy="33899"/>
      </dsp:txXfrm>
    </dsp:sp>
    <dsp:sp modelId="{C2EB70C4-EDE4-4E50-A2C9-304CAFC35850}">
      <dsp:nvSpPr>
        <dsp:cNvPr id="0" name=""/>
        <dsp:cNvSpPr/>
      </dsp:nvSpPr>
      <dsp:spPr>
        <a:xfrm>
          <a:off x="3259130" y="258761"/>
          <a:ext cx="1414522" cy="1344882"/>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b="1" kern="1200" dirty="0"/>
            <a:t>Paul </a:t>
          </a:r>
        </a:p>
        <a:p>
          <a:pPr marL="0" lvl="0" indent="0" algn="ctr" defTabSz="622300">
            <a:lnSpc>
              <a:spcPct val="90000"/>
            </a:lnSpc>
            <a:spcBef>
              <a:spcPct val="0"/>
            </a:spcBef>
            <a:spcAft>
              <a:spcPct val="35000"/>
            </a:spcAft>
            <a:buNone/>
          </a:pPr>
          <a:r>
            <a:rPr lang="en-AU" sz="1400" b="1" kern="1200" dirty="0"/>
            <a:t>35% </a:t>
          </a:r>
        </a:p>
        <a:p>
          <a:pPr marL="0" lvl="0" indent="0" algn="ctr" defTabSz="622300">
            <a:lnSpc>
              <a:spcPct val="90000"/>
            </a:lnSpc>
            <a:spcBef>
              <a:spcPct val="0"/>
            </a:spcBef>
            <a:spcAft>
              <a:spcPct val="35000"/>
            </a:spcAft>
            <a:buNone/>
          </a:pPr>
          <a:r>
            <a:rPr lang="en-AU" sz="1400" b="1" kern="1200" dirty="0"/>
            <a:t>$117,600</a:t>
          </a:r>
        </a:p>
      </dsp:txBody>
      <dsp:txXfrm>
        <a:off x="3466282" y="455714"/>
        <a:ext cx="1000218" cy="950976"/>
      </dsp:txXfrm>
    </dsp:sp>
    <dsp:sp modelId="{E0E69E5C-9C7D-43C7-B783-555BAF4FF37E}">
      <dsp:nvSpPr>
        <dsp:cNvPr id="0" name=""/>
        <dsp:cNvSpPr/>
      </dsp:nvSpPr>
      <dsp:spPr>
        <a:xfrm rot="1367417">
          <a:off x="2672280" y="2359311"/>
          <a:ext cx="501710" cy="42817"/>
        </a:xfrm>
        <a:custGeom>
          <a:avLst/>
          <a:gdLst/>
          <a:ahLst/>
          <a:cxnLst/>
          <a:rect l="0" t="0" r="0" b="0"/>
          <a:pathLst>
            <a:path>
              <a:moveTo>
                <a:pt x="0" y="21408"/>
              </a:moveTo>
              <a:lnTo>
                <a:pt x="501710" y="21408"/>
              </a:lnTo>
            </a:path>
          </a:pathLst>
        </a:custGeom>
        <a:noFill/>
        <a:ln w="25400" cap="flat" cmpd="sng" algn="ctr">
          <a:solidFill>
            <a:schemeClr val="accent2"/>
          </a:solidFill>
          <a:prstDash val="solid"/>
        </a:ln>
        <a:effectLst>
          <a:outerShdw blurRad="40000" dist="20000" dir="5400000" rotWithShape="0">
            <a:srgbClr val="000000">
              <a:alpha val="38000"/>
            </a:srgbClr>
          </a:outerShdw>
        </a:effectLst>
      </dsp:spPr>
      <dsp:style>
        <a:lnRef idx="2">
          <a:schemeClr val="accent2"/>
        </a:lnRef>
        <a:fillRef idx="0">
          <a:schemeClr val="accent2"/>
        </a:fillRef>
        <a:effectRef idx="1">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a:p>
      </dsp:txBody>
      <dsp:txXfrm>
        <a:off x="2910592" y="2368177"/>
        <a:ext cx="25085" cy="25085"/>
      </dsp:txXfrm>
    </dsp:sp>
    <dsp:sp modelId="{56CA4B24-68B7-4C45-B1D9-4F0CDACDBCED}">
      <dsp:nvSpPr>
        <dsp:cNvPr id="0" name=""/>
        <dsp:cNvSpPr/>
      </dsp:nvSpPr>
      <dsp:spPr>
        <a:xfrm>
          <a:off x="3098612" y="1935160"/>
          <a:ext cx="1605149" cy="1712999"/>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b="1" kern="1200" dirty="0"/>
            <a:t>Jenna </a:t>
          </a:r>
        </a:p>
        <a:p>
          <a:pPr marL="0" lvl="0" indent="0" algn="ctr" defTabSz="622300">
            <a:lnSpc>
              <a:spcPct val="90000"/>
            </a:lnSpc>
            <a:spcBef>
              <a:spcPct val="0"/>
            </a:spcBef>
            <a:spcAft>
              <a:spcPct val="35000"/>
            </a:spcAft>
            <a:buNone/>
          </a:pPr>
          <a:r>
            <a:rPr lang="en-AU" sz="1400" b="1" kern="1200" dirty="0"/>
            <a:t>65%</a:t>
          </a:r>
        </a:p>
        <a:p>
          <a:pPr marL="0" lvl="0" indent="0" algn="ctr" defTabSz="622300">
            <a:lnSpc>
              <a:spcPct val="90000"/>
            </a:lnSpc>
            <a:spcBef>
              <a:spcPct val="0"/>
            </a:spcBef>
            <a:spcAft>
              <a:spcPct val="35000"/>
            </a:spcAft>
            <a:buNone/>
          </a:pPr>
          <a:r>
            <a:rPr lang="en-AU" sz="1400" b="1" kern="1200" dirty="0"/>
            <a:t>$176,400</a:t>
          </a:r>
        </a:p>
      </dsp:txBody>
      <dsp:txXfrm>
        <a:off x="3333681" y="2186023"/>
        <a:ext cx="1135011" cy="121127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D8DF30C-1918-49FC-BFA9-8C70BF674483}" type="datetimeFigureOut">
              <a:rPr lang="en-AU" smtClean="0"/>
              <a:t>14/02/2017</a:t>
            </a:fld>
            <a:endParaRPr lang="en-AU"/>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121573A-C44E-4DF8-B605-559057372FB1}" type="slidenum">
              <a:rPr lang="en-AU" smtClean="0"/>
              <a:t>‹#›</a:t>
            </a:fld>
            <a:endParaRPr lang="en-AU"/>
          </a:p>
        </p:txBody>
      </p:sp>
    </p:spTree>
    <p:extLst>
      <p:ext uri="{BB962C8B-B14F-4D97-AF65-F5344CB8AC3E}">
        <p14:creationId xmlns:p14="http://schemas.microsoft.com/office/powerpoint/2010/main" val="1734896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415C41E-DA6D-E347-B676-03E69D1929C4}" type="datetimeFigureOut">
              <a:rPr lang="en-US" smtClean="0"/>
              <a:pPr/>
              <a:t>2/14/2017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CA4677C-9332-B141-8CDE-66BAA4B49CD7}" type="slidenum">
              <a:rPr lang="en-US" smtClean="0"/>
              <a:pPr/>
              <a:t>‹#›</a:t>
            </a:fld>
            <a:endParaRPr lang="en-US"/>
          </a:p>
        </p:txBody>
      </p:sp>
    </p:spTree>
    <p:extLst>
      <p:ext uri="{BB962C8B-B14F-4D97-AF65-F5344CB8AC3E}">
        <p14:creationId xmlns:p14="http://schemas.microsoft.com/office/powerpoint/2010/main" val="32727509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1</a:t>
            </a:fld>
            <a:endParaRPr lang="en-US"/>
          </a:p>
        </p:txBody>
      </p:sp>
    </p:spTree>
    <p:extLst>
      <p:ext uri="{BB962C8B-B14F-4D97-AF65-F5344CB8AC3E}">
        <p14:creationId xmlns:p14="http://schemas.microsoft.com/office/powerpoint/2010/main" val="1035266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ea typeface="ＭＳ Ｐゴシック" pitchFamily="34" charset="-128"/>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870F57E2-07AE-4940-A292-B6F1CB879B88}" type="slidenum">
              <a:rPr lang="en-AU" altLang="en-US"/>
              <a:pPr eaLnBrk="1" hangingPunct="1">
                <a:spcBef>
                  <a:spcPct val="0"/>
                </a:spcBef>
              </a:pPr>
              <a:t>10</a:t>
            </a:fld>
            <a:endParaRPr lang="en-AU" altLang="en-US"/>
          </a:p>
        </p:txBody>
      </p:sp>
    </p:spTree>
    <p:extLst>
      <p:ext uri="{BB962C8B-B14F-4D97-AF65-F5344CB8AC3E}">
        <p14:creationId xmlns:p14="http://schemas.microsoft.com/office/powerpoint/2010/main" val="2955417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11</a:t>
            </a:fld>
            <a:endParaRPr lang="en-US"/>
          </a:p>
        </p:txBody>
      </p:sp>
    </p:spTree>
    <p:extLst>
      <p:ext uri="{BB962C8B-B14F-4D97-AF65-F5344CB8AC3E}">
        <p14:creationId xmlns:p14="http://schemas.microsoft.com/office/powerpoint/2010/main" val="2464160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8AFAF3-1EBB-4E2A-BF03-70F2766A8D00}" type="slidenum">
              <a:rPr lang="en-AU" smtClean="0"/>
              <a:pPr/>
              <a:t>12</a:t>
            </a:fld>
            <a:endParaRPr lang="en-AU"/>
          </a:p>
        </p:txBody>
      </p:sp>
    </p:spTree>
    <p:extLst>
      <p:ext uri="{BB962C8B-B14F-4D97-AF65-F5344CB8AC3E}">
        <p14:creationId xmlns:p14="http://schemas.microsoft.com/office/powerpoint/2010/main" val="214150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045611D7-0FBC-4C20-BC48-85DD8B526253}" type="slidenum">
              <a:rPr lang="en-AU" altLang="en-US"/>
              <a:pPr eaLnBrk="1" hangingPunct="1">
                <a:spcBef>
                  <a:spcPct val="0"/>
                </a:spcBef>
              </a:pPr>
              <a:t>13</a:t>
            </a:fld>
            <a:endParaRPr lang="en-AU" altLang="en-US"/>
          </a:p>
        </p:txBody>
      </p:sp>
    </p:spTree>
    <p:extLst>
      <p:ext uri="{BB962C8B-B14F-4D97-AF65-F5344CB8AC3E}">
        <p14:creationId xmlns:p14="http://schemas.microsoft.com/office/powerpoint/2010/main" val="2278676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F7E1DB96-F3D1-4A0B-ACC7-F0B1C9F75AE4}" type="slidenum">
              <a:rPr lang="en-AU" altLang="en-US"/>
              <a:pPr eaLnBrk="1" hangingPunct="1">
                <a:spcBef>
                  <a:spcPct val="0"/>
                </a:spcBef>
              </a:pPr>
              <a:t>14</a:t>
            </a:fld>
            <a:endParaRPr lang="en-AU" altLang="en-US"/>
          </a:p>
        </p:txBody>
      </p:sp>
    </p:spTree>
    <p:extLst>
      <p:ext uri="{BB962C8B-B14F-4D97-AF65-F5344CB8AC3E}">
        <p14:creationId xmlns:p14="http://schemas.microsoft.com/office/powerpoint/2010/main" val="1379356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A7828C6C-3692-4C2B-A141-01938123EDDE}" type="slidenum">
              <a:rPr lang="en-AU" altLang="en-US"/>
              <a:pPr eaLnBrk="1" hangingPunct="1">
                <a:spcBef>
                  <a:spcPct val="0"/>
                </a:spcBef>
              </a:pPr>
              <a:t>15</a:t>
            </a:fld>
            <a:endParaRPr lang="en-AU" altLang="en-US"/>
          </a:p>
        </p:txBody>
      </p:sp>
    </p:spTree>
    <p:extLst>
      <p:ext uri="{BB962C8B-B14F-4D97-AF65-F5344CB8AC3E}">
        <p14:creationId xmlns:p14="http://schemas.microsoft.com/office/powerpoint/2010/main" val="1763210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9EAFD08D-0A0A-4B6A-9F85-F9CBB78A5755}" type="slidenum">
              <a:rPr lang="en-AU" altLang="en-US"/>
              <a:pPr eaLnBrk="1" hangingPunct="1">
                <a:spcBef>
                  <a:spcPct val="0"/>
                </a:spcBef>
              </a:pPr>
              <a:t>16</a:t>
            </a:fld>
            <a:endParaRPr lang="en-AU" altLang="en-US"/>
          </a:p>
        </p:txBody>
      </p:sp>
    </p:spTree>
    <p:extLst>
      <p:ext uri="{BB962C8B-B14F-4D97-AF65-F5344CB8AC3E}">
        <p14:creationId xmlns:p14="http://schemas.microsoft.com/office/powerpoint/2010/main" val="4125708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17</a:t>
            </a:fld>
            <a:endParaRPr lang="en-US"/>
          </a:p>
        </p:txBody>
      </p:sp>
    </p:spTree>
    <p:extLst>
      <p:ext uri="{BB962C8B-B14F-4D97-AF65-F5344CB8AC3E}">
        <p14:creationId xmlns:p14="http://schemas.microsoft.com/office/powerpoint/2010/main" val="14339873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18</a:t>
            </a:fld>
            <a:endParaRPr lang="en-US"/>
          </a:p>
        </p:txBody>
      </p:sp>
    </p:spTree>
    <p:extLst>
      <p:ext uri="{BB962C8B-B14F-4D97-AF65-F5344CB8AC3E}">
        <p14:creationId xmlns:p14="http://schemas.microsoft.com/office/powerpoint/2010/main" val="2426059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19</a:t>
            </a:fld>
            <a:endParaRPr lang="en-US"/>
          </a:p>
        </p:txBody>
      </p:sp>
    </p:spTree>
    <p:extLst>
      <p:ext uri="{BB962C8B-B14F-4D97-AF65-F5344CB8AC3E}">
        <p14:creationId xmlns:p14="http://schemas.microsoft.com/office/powerpoint/2010/main" val="111741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a:t>
            </a:fld>
            <a:endParaRPr lang="en-US"/>
          </a:p>
        </p:txBody>
      </p:sp>
    </p:spTree>
    <p:extLst>
      <p:ext uri="{BB962C8B-B14F-4D97-AF65-F5344CB8AC3E}">
        <p14:creationId xmlns:p14="http://schemas.microsoft.com/office/powerpoint/2010/main" val="537281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32DE254B-FD33-4AE9-BB9C-617E2007B9CF}" type="slidenum">
              <a:rPr lang="en-AU" altLang="en-US"/>
              <a:pPr eaLnBrk="1" hangingPunct="1">
                <a:spcBef>
                  <a:spcPct val="0"/>
                </a:spcBef>
              </a:pPr>
              <a:t>20</a:t>
            </a:fld>
            <a:endParaRPr lang="en-AU" altLang="en-US"/>
          </a:p>
        </p:txBody>
      </p:sp>
    </p:spTree>
    <p:extLst>
      <p:ext uri="{BB962C8B-B14F-4D97-AF65-F5344CB8AC3E}">
        <p14:creationId xmlns:p14="http://schemas.microsoft.com/office/powerpoint/2010/main" val="37532981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8AFAF3-1EBB-4E2A-BF03-70F2766A8D00}" type="slidenum">
              <a:rPr lang="en-AU" smtClean="0"/>
              <a:pPr/>
              <a:t>21</a:t>
            </a:fld>
            <a:endParaRPr lang="en-AU"/>
          </a:p>
        </p:txBody>
      </p:sp>
    </p:spTree>
    <p:extLst>
      <p:ext uri="{BB962C8B-B14F-4D97-AF65-F5344CB8AC3E}">
        <p14:creationId xmlns:p14="http://schemas.microsoft.com/office/powerpoint/2010/main" val="3271286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22</a:t>
            </a:fld>
            <a:endParaRPr lang="en-US"/>
          </a:p>
        </p:txBody>
      </p:sp>
    </p:spTree>
    <p:extLst>
      <p:ext uri="{BB962C8B-B14F-4D97-AF65-F5344CB8AC3E}">
        <p14:creationId xmlns:p14="http://schemas.microsoft.com/office/powerpoint/2010/main" val="1406863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23</a:t>
            </a:fld>
            <a:endParaRPr lang="en-US"/>
          </a:p>
        </p:txBody>
      </p:sp>
    </p:spTree>
    <p:extLst>
      <p:ext uri="{BB962C8B-B14F-4D97-AF65-F5344CB8AC3E}">
        <p14:creationId xmlns:p14="http://schemas.microsoft.com/office/powerpoint/2010/main" val="2856563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24</a:t>
            </a:fld>
            <a:endParaRPr lang="en-US"/>
          </a:p>
        </p:txBody>
      </p:sp>
    </p:spTree>
    <p:extLst>
      <p:ext uri="{BB962C8B-B14F-4D97-AF65-F5344CB8AC3E}">
        <p14:creationId xmlns:p14="http://schemas.microsoft.com/office/powerpoint/2010/main" val="34153001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608AFAF3-1EBB-4E2A-BF03-70F2766A8D00}" type="slidenum">
              <a:rPr lang="en-AU" smtClean="0"/>
              <a:pPr/>
              <a:t>25</a:t>
            </a:fld>
            <a:endParaRPr lang="en-AU"/>
          </a:p>
        </p:txBody>
      </p:sp>
    </p:spTree>
    <p:extLst>
      <p:ext uri="{BB962C8B-B14F-4D97-AF65-F5344CB8AC3E}">
        <p14:creationId xmlns:p14="http://schemas.microsoft.com/office/powerpoint/2010/main" val="19255993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26</a:t>
            </a:fld>
            <a:endParaRPr lang="en-US"/>
          </a:p>
        </p:txBody>
      </p:sp>
    </p:spTree>
    <p:extLst>
      <p:ext uri="{BB962C8B-B14F-4D97-AF65-F5344CB8AC3E}">
        <p14:creationId xmlns:p14="http://schemas.microsoft.com/office/powerpoint/2010/main" val="2086910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27</a:t>
            </a:fld>
            <a:endParaRPr lang="en-US"/>
          </a:p>
        </p:txBody>
      </p:sp>
    </p:spTree>
    <p:extLst>
      <p:ext uri="{BB962C8B-B14F-4D97-AF65-F5344CB8AC3E}">
        <p14:creationId xmlns:p14="http://schemas.microsoft.com/office/powerpoint/2010/main" val="22956748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2CA4677C-9332-B141-8CDE-66BAA4B49CD7}" type="slidenum">
              <a:rPr lang="en-US" smtClean="0"/>
              <a:pPr/>
              <a:t>28</a:t>
            </a:fld>
            <a:endParaRPr lang="en-US"/>
          </a:p>
        </p:txBody>
      </p:sp>
    </p:spTree>
    <p:extLst>
      <p:ext uri="{BB962C8B-B14F-4D97-AF65-F5344CB8AC3E}">
        <p14:creationId xmlns:p14="http://schemas.microsoft.com/office/powerpoint/2010/main" val="2159412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29</a:t>
            </a:fld>
            <a:endParaRPr lang="en-US"/>
          </a:p>
        </p:txBody>
      </p:sp>
    </p:spTree>
    <p:extLst>
      <p:ext uri="{BB962C8B-B14F-4D97-AF65-F5344CB8AC3E}">
        <p14:creationId xmlns:p14="http://schemas.microsoft.com/office/powerpoint/2010/main" val="3182148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608AFAF3-1EBB-4E2A-BF03-70F2766A8D00}" type="slidenum">
              <a:rPr lang="en-AU" smtClean="0"/>
              <a:pPr/>
              <a:t>3</a:t>
            </a:fld>
            <a:endParaRPr lang="en-AU"/>
          </a:p>
        </p:txBody>
      </p:sp>
    </p:spTree>
    <p:extLst>
      <p:ext uri="{BB962C8B-B14F-4D97-AF65-F5344CB8AC3E}">
        <p14:creationId xmlns:p14="http://schemas.microsoft.com/office/powerpoint/2010/main" val="37755159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30</a:t>
            </a:fld>
            <a:endParaRPr lang="en-US"/>
          </a:p>
        </p:txBody>
      </p:sp>
    </p:spTree>
    <p:extLst>
      <p:ext uri="{BB962C8B-B14F-4D97-AF65-F5344CB8AC3E}">
        <p14:creationId xmlns:p14="http://schemas.microsoft.com/office/powerpoint/2010/main" val="29093645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2CA4677C-9332-B141-8CDE-66BAA4B49CD7}" type="slidenum">
              <a:rPr lang="en-US" smtClean="0"/>
              <a:pPr/>
              <a:t>31</a:t>
            </a:fld>
            <a:endParaRPr lang="en-US"/>
          </a:p>
        </p:txBody>
      </p:sp>
    </p:spTree>
    <p:extLst>
      <p:ext uri="{BB962C8B-B14F-4D97-AF65-F5344CB8AC3E}">
        <p14:creationId xmlns:p14="http://schemas.microsoft.com/office/powerpoint/2010/main" val="26407169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32</a:t>
            </a:fld>
            <a:endParaRPr lang="en-US"/>
          </a:p>
        </p:txBody>
      </p:sp>
    </p:spTree>
    <p:extLst>
      <p:ext uri="{BB962C8B-B14F-4D97-AF65-F5344CB8AC3E}">
        <p14:creationId xmlns:p14="http://schemas.microsoft.com/office/powerpoint/2010/main" val="17990661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33</a:t>
            </a:fld>
            <a:endParaRPr lang="en-US"/>
          </a:p>
        </p:txBody>
      </p:sp>
    </p:spTree>
    <p:extLst>
      <p:ext uri="{BB962C8B-B14F-4D97-AF65-F5344CB8AC3E}">
        <p14:creationId xmlns:p14="http://schemas.microsoft.com/office/powerpoint/2010/main" val="23228663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8AFAF3-1EBB-4E2A-BF03-70F2766A8D00}" type="slidenum">
              <a:rPr lang="en-AU" smtClean="0"/>
              <a:pPr/>
              <a:t>34</a:t>
            </a:fld>
            <a:endParaRPr lang="en-AU"/>
          </a:p>
        </p:txBody>
      </p:sp>
    </p:spTree>
    <p:extLst>
      <p:ext uri="{BB962C8B-B14F-4D97-AF65-F5344CB8AC3E}">
        <p14:creationId xmlns:p14="http://schemas.microsoft.com/office/powerpoint/2010/main" val="28658180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A4677C-9332-B141-8CDE-66BAA4B49CD7}" type="slidenum">
              <a:rPr lang="en-US" smtClean="0"/>
              <a:pPr/>
              <a:t>35</a:t>
            </a:fld>
            <a:endParaRPr lang="en-US"/>
          </a:p>
        </p:txBody>
      </p:sp>
    </p:spTree>
    <p:extLst>
      <p:ext uri="{BB962C8B-B14F-4D97-AF65-F5344CB8AC3E}">
        <p14:creationId xmlns:p14="http://schemas.microsoft.com/office/powerpoint/2010/main" val="1724415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4</a:t>
            </a:fld>
            <a:endParaRPr lang="en-US"/>
          </a:p>
        </p:txBody>
      </p:sp>
    </p:spTree>
    <p:extLst>
      <p:ext uri="{BB962C8B-B14F-4D97-AF65-F5344CB8AC3E}">
        <p14:creationId xmlns:p14="http://schemas.microsoft.com/office/powerpoint/2010/main" val="2443267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A4677C-9332-B141-8CDE-66BAA4B49CD7}" type="slidenum">
              <a:rPr lang="en-US" smtClean="0"/>
              <a:pPr/>
              <a:t>5</a:t>
            </a:fld>
            <a:endParaRPr lang="en-US"/>
          </a:p>
        </p:txBody>
      </p:sp>
    </p:spTree>
    <p:extLst>
      <p:ext uri="{BB962C8B-B14F-4D97-AF65-F5344CB8AC3E}">
        <p14:creationId xmlns:p14="http://schemas.microsoft.com/office/powerpoint/2010/main" val="219675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CB83DEA0-686B-4A13-B5E6-A21ECAB4FC63}" type="slidenum">
              <a:rPr lang="en-AU" altLang="en-US"/>
              <a:pPr eaLnBrk="1" hangingPunct="1">
                <a:spcBef>
                  <a:spcPct val="0"/>
                </a:spcBef>
              </a:pPr>
              <a:t>6</a:t>
            </a:fld>
            <a:endParaRPr lang="en-AU" altLang="en-US"/>
          </a:p>
        </p:txBody>
      </p:sp>
    </p:spTree>
    <p:extLst>
      <p:ext uri="{BB962C8B-B14F-4D97-AF65-F5344CB8AC3E}">
        <p14:creationId xmlns:p14="http://schemas.microsoft.com/office/powerpoint/2010/main" val="1047237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CB83DEA0-686B-4A13-B5E6-A21ECAB4FC63}" type="slidenum">
              <a:rPr lang="en-AU" altLang="en-US"/>
              <a:pPr eaLnBrk="1" hangingPunct="1">
                <a:spcBef>
                  <a:spcPct val="0"/>
                </a:spcBef>
              </a:pPr>
              <a:t>7</a:t>
            </a:fld>
            <a:endParaRPr lang="en-AU" altLang="en-US"/>
          </a:p>
        </p:txBody>
      </p:sp>
    </p:spTree>
    <p:extLst>
      <p:ext uri="{BB962C8B-B14F-4D97-AF65-F5344CB8AC3E}">
        <p14:creationId xmlns:p14="http://schemas.microsoft.com/office/powerpoint/2010/main" val="3079209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1143000" marR="0" lvl="2" indent="-228600" algn="l" defTabSz="457200" rtl="0" eaLnBrk="1" fontAlgn="auto" latinLnBrk="0" hangingPunct="1">
              <a:lnSpc>
                <a:spcPct val="90000"/>
              </a:lnSpc>
              <a:spcBef>
                <a:spcPct val="0"/>
              </a:spcBef>
              <a:spcAft>
                <a:spcPts val="0"/>
              </a:spcAft>
              <a:buClrTx/>
              <a:buSzTx/>
              <a:buFont typeface="+mj-lt"/>
              <a:buAutoNum type="arabicPeriod"/>
              <a:tabLst/>
              <a:defRPr/>
            </a:pPr>
            <a:endParaRPr lang="en-AU" sz="1200" kern="1200" dirty="0">
              <a:solidFill>
                <a:schemeClr val="tx1"/>
              </a:solidFill>
              <a:effectLst/>
              <a:latin typeface="+mn-lt"/>
              <a:ea typeface="+mn-ea"/>
              <a:cs typeface="+mn-cs"/>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CB83DEA0-686B-4A13-B5E6-A21ECAB4FC63}" type="slidenum">
              <a:rPr lang="en-AU" altLang="en-US"/>
              <a:pPr eaLnBrk="1" hangingPunct="1">
                <a:spcBef>
                  <a:spcPct val="0"/>
                </a:spcBef>
              </a:pPr>
              <a:t>8</a:t>
            </a:fld>
            <a:endParaRPr lang="en-AU" altLang="en-US"/>
          </a:p>
        </p:txBody>
      </p:sp>
    </p:spTree>
    <p:extLst>
      <p:ext uri="{BB962C8B-B14F-4D97-AF65-F5344CB8AC3E}">
        <p14:creationId xmlns:p14="http://schemas.microsoft.com/office/powerpoint/2010/main" val="2145948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lvl="0" indent="-228600">
              <a:buFont typeface="+mj-lt"/>
              <a:buAutoNum type="arabicPeriod"/>
            </a:pPr>
            <a:endParaRPr lang="en-AU" sz="1200" kern="1200" dirty="0">
              <a:solidFill>
                <a:schemeClr val="tx1"/>
              </a:solidFill>
              <a:effectLst/>
              <a:latin typeface="+mn-lt"/>
              <a:ea typeface="+mn-ea"/>
              <a:cs typeface="+mn-cs"/>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931725" indent="-37474525"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1AEF0D6F-425D-457B-8D77-6A63B4559287}" type="slidenum">
              <a:rPr lang="en-AU" altLang="en-US"/>
              <a:pPr eaLnBrk="1" hangingPunct="1">
                <a:spcBef>
                  <a:spcPct val="0"/>
                </a:spcBef>
              </a:pPr>
              <a:t>9</a:t>
            </a:fld>
            <a:endParaRPr lang="en-AU" altLang="en-US"/>
          </a:p>
        </p:txBody>
      </p:sp>
    </p:spTree>
    <p:extLst>
      <p:ext uri="{BB962C8B-B14F-4D97-AF65-F5344CB8AC3E}">
        <p14:creationId xmlns:p14="http://schemas.microsoft.com/office/powerpoint/2010/main" val="346056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AU"/>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AU"/>
              <a:t>Click to edit Master subtitle style</a:t>
            </a:r>
            <a:endParaRPr lang="en-US" dirty="0"/>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AU"/>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AU"/>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AU"/>
              <a:t>Click to edit Master text styles</a:t>
            </a:r>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10E48C-8FA0-354C-B4BF-4346D0790D0C}" type="slidenum">
              <a:rPr lang="en-US" smtClean="0"/>
              <a:pPr/>
              <a:t>‹#›</a:t>
            </a:fld>
            <a:endParaRPr lang="en-US"/>
          </a:p>
        </p:txBody>
      </p:sp>
      <p:sp>
        <p:nvSpPr>
          <p:cNvPr id="8" name="Title 7"/>
          <p:cNvSpPr>
            <a:spLocks noGrp="1"/>
          </p:cNvSpPr>
          <p:nvPr>
            <p:ph type="title"/>
          </p:nvPr>
        </p:nvSpPr>
        <p:spPr/>
        <p:txBody>
          <a:bodyPr/>
          <a:lstStyle/>
          <a:p>
            <a:r>
              <a:rPr lang="en-AU"/>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AU"/>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AU"/>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7" name="Date Placeholder 6"/>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AU"/>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AU"/>
              <a:t>Click to edit Master text styles</a:t>
            </a:r>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C10E48C-8FA0-354C-B4BF-4346D0790D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AU"/>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AU"/>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ABB8DBF7-4FB1-C446-9100-09B776B8DE54}" type="datetimeFigureOut">
              <a:rPr lang="en-US" smtClean="0"/>
              <a:pPr/>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10E48C-8FA0-354C-B4BF-4346D0790D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peelcls.com.au/"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867399"/>
            <a:ext cx="3574257" cy="990601"/>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867400"/>
            <a:ext cx="9146380" cy="99060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AU"/>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C10E48C-8FA0-354C-B4BF-4346D0790D0C}" type="slidenum">
              <a:rPr lang="en-US" smtClean="0"/>
              <a:pPr/>
              <a:t>‹#›</a:t>
            </a:fld>
            <a:endParaRPr lang="en-US"/>
          </a:p>
        </p:txBody>
      </p:sp>
      <p:pic>
        <p:nvPicPr>
          <p:cNvPr id="9" name="Picture 2" descr="Peel Community Legal Services">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29600" y="6019800"/>
            <a:ext cx="641648" cy="62205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eelcls.com.a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90942"/>
            <a:ext cx="5638800" cy="1204306"/>
          </a:xfrm>
        </p:spPr>
        <p:txBody>
          <a:bodyPr/>
          <a:lstStyle/>
          <a:p>
            <a:r>
              <a:rPr lang="en-AU" sz="3600" dirty="0"/>
              <a:t>INTRODUCTION TO PROPERTY SETTLEMENTS</a:t>
            </a:r>
          </a:p>
        </p:txBody>
      </p:sp>
      <p:sp>
        <p:nvSpPr>
          <p:cNvPr id="3" name="Subtitle 2"/>
          <p:cNvSpPr>
            <a:spLocks noGrp="1"/>
          </p:cNvSpPr>
          <p:nvPr>
            <p:ph type="subTitle" idx="1"/>
          </p:nvPr>
        </p:nvSpPr>
        <p:spPr>
          <a:xfrm>
            <a:off x="457200" y="2133600"/>
            <a:ext cx="6511131" cy="609600"/>
          </a:xfrm>
        </p:spPr>
        <p:txBody>
          <a:bodyPr>
            <a:normAutofit/>
          </a:bodyPr>
          <a:lstStyle/>
          <a:p>
            <a:r>
              <a:rPr lang="en-AU" sz="2800" dirty="0"/>
              <a:t>Part A</a:t>
            </a:r>
          </a:p>
        </p:txBody>
      </p:sp>
      <p:pic>
        <p:nvPicPr>
          <p:cNvPr id="1026" name="Picture 2" descr="Peel Community Legal Service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205390"/>
            <a:ext cx="2155279" cy="208947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457200" y="304800"/>
            <a:ext cx="5867400" cy="609600"/>
          </a:xfrm>
          <a:prstGeom prst="rect">
            <a:avLst/>
          </a:prstGeom>
        </p:spPr>
        <p:txBody>
          <a:bodyPr vert="horz" lIns="91440" tIns="9144" rIns="91440" bIns="45720" rtlCol="0">
            <a:normAutofit/>
          </a:bodyPr>
          <a:lstStyle/>
          <a:p>
            <a:pPr marL="0" marR="0" lvl="0" indent="0" algn="l" defTabSz="914400" rtl="0" eaLnBrk="1" fontAlgn="auto" latinLnBrk="0" hangingPunct="1">
              <a:lnSpc>
                <a:spcPct val="100000"/>
              </a:lnSpc>
              <a:spcBef>
                <a:spcPts val="800"/>
              </a:spcBef>
              <a:spcAft>
                <a:spcPts val="0"/>
              </a:spcAft>
              <a:buClrTx/>
              <a:buSzTx/>
              <a:buFont typeface="Arial" pitchFamily="34" charset="0"/>
              <a:buNone/>
              <a:tabLst/>
              <a:defRPr/>
            </a:pPr>
            <a:r>
              <a:rPr lang="en-AU" sz="1600" cap="all" spc="400" dirty="0">
                <a:ea typeface="+mj-ea"/>
                <a:cs typeface="Tunga" pitchFamily="2"/>
              </a:rPr>
              <a:t>Peel community legal service community legal education </a:t>
            </a:r>
            <a:r>
              <a:rPr kumimoji="0" lang="en-AU" sz="1600" b="0" i="0" u="none" strike="noStrike" kern="1200" cap="all" spc="400" normalizeH="0" baseline="0" noProof="0" dirty="0">
                <a:ln>
                  <a:noFill/>
                </a:ln>
                <a:solidFill>
                  <a:schemeClr val="tx1"/>
                </a:solidFill>
                <a:effectLst/>
                <a:uLnTx/>
                <a:uFillTx/>
                <a:latin typeface="+mn-lt"/>
                <a:ea typeface="+mj-ea"/>
                <a:cs typeface="Tunga" pitchFamily="2"/>
              </a:rPr>
              <a:t> </a:t>
            </a:r>
          </a:p>
        </p:txBody>
      </p:sp>
    </p:spTree>
    <p:extLst>
      <p:ext uri="{BB962C8B-B14F-4D97-AF65-F5344CB8AC3E}">
        <p14:creationId xmlns:p14="http://schemas.microsoft.com/office/powerpoint/2010/main" val="305711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804534" y="490220"/>
            <a:ext cx="7670800" cy="548640"/>
          </a:xfrm>
        </p:spPr>
        <p:txBody>
          <a:bodyPr wrap="square" numCol="1" anchorCtr="0" compatLnSpc="1">
            <a:prstTxWarp prst="textNoShape">
              <a:avLst/>
            </a:prstTxWarp>
          </a:bodyPr>
          <a:lstStyle/>
          <a:p>
            <a:pPr eaLnBrk="1" hangingPunct="1"/>
            <a:r>
              <a:rPr lang="en-AU" altLang="en-US" cap="none" dirty="0">
                <a:ea typeface="ＭＳ Ｐゴシック" pitchFamily="34" charset="-128"/>
              </a:rPr>
              <a:t>WHEN CAN THE CLIENT SEEK A PROPERTY SETTLEMENT? </a:t>
            </a:r>
          </a:p>
        </p:txBody>
      </p:sp>
      <p:sp>
        <p:nvSpPr>
          <p:cNvPr id="19459" name="Content Placeholder 2"/>
          <p:cNvSpPr>
            <a:spLocks noGrp="1"/>
          </p:cNvSpPr>
          <p:nvPr>
            <p:ph idx="1"/>
          </p:nvPr>
        </p:nvSpPr>
        <p:spPr>
          <a:xfrm>
            <a:off x="1108818" y="1308100"/>
            <a:ext cx="6197600" cy="3717925"/>
          </a:xfrm>
        </p:spPr>
        <p:txBody>
          <a:bodyPr/>
          <a:lstStyle/>
          <a:p>
            <a:pPr marL="0" indent="0" eaLnBrk="1" hangingPunct="1"/>
            <a:endParaRPr lang="en-AU" altLang="en-US" sz="2400" dirty="0">
              <a:ea typeface="ＭＳ Ｐゴシック" pitchFamily="34" charset="-128"/>
            </a:endParaRPr>
          </a:p>
          <a:p>
            <a:pPr marL="0" indent="0" algn="just" eaLnBrk="1" hangingPunct="1"/>
            <a:r>
              <a:rPr lang="en-AU" altLang="en-US" sz="2400" b="0" dirty="0">
                <a:ea typeface="ＭＳ Ｐゴシック" pitchFamily="34" charset="-128"/>
              </a:rPr>
              <a:t>If the relationship has </a:t>
            </a:r>
            <a:r>
              <a:rPr lang="en-AU" altLang="en-US" sz="2400" b="0" u="sng" dirty="0">
                <a:ea typeface="ＭＳ Ｐゴシック" pitchFamily="34" charset="-128"/>
              </a:rPr>
              <a:t>finally broken down </a:t>
            </a:r>
            <a:r>
              <a:rPr lang="en-AU" altLang="en-US" sz="2400" b="0" dirty="0">
                <a:ea typeface="ＭＳ Ｐゴシック" pitchFamily="34" charset="-128"/>
              </a:rPr>
              <a:t>then they can seek a property settlement </a:t>
            </a:r>
            <a:r>
              <a:rPr lang="en-AU" altLang="en-US" sz="2400" b="0" u="sng" dirty="0">
                <a:ea typeface="ＭＳ Ｐゴシック" pitchFamily="34" charset="-128"/>
              </a:rPr>
              <a:t>straight away</a:t>
            </a:r>
            <a:r>
              <a:rPr lang="en-AU" altLang="en-US" sz="2400" b="0" dirty="0">
                <a:ea typeface="ＭＳ Ｐゴシック" pitchFamily="34" charset="-128"/>
              </a:rPr>
              <a:t> …</a:t>
            </a:r>
          </a:p>
          <a:p>
            <a:pPr marL="0" indent="0" algn="just" eaLnBrk="1" hangingPunct="1"/>
            <a:endParaRPr lang="en-AU" altLang="en-US" sz="2400" b="0" dirty="0">
              <a:ea typeface="ＭＳ Ｐゴシック" pitchFamily="34" charset="-128"/>
            </a:endParaRPr>
          </a:p>
          <a:p>
            <a:pPr marL="0" indent="0" algn="ctr" eaLnBrk="1" hangingPunct="1"/>
            <a:r>
              <a:rPr lang="en-AU" altLang="en-US" sz="2400" dirty="0">
                <a:ea typeface="ＭＳ Ｐゴシック" pitchFamily="34" charset="-128"/>
              </a:rPr>
              <a:t>BUT …</a:t>
            </a:r>
          </a:p>
        </p:txBody>
      </p:sp>
    </p:spTree>
    <p:extLst>
      <p:ext uri="{BB962C8B-B14F-4D97-AF65-F5344CB8AC3E}">
        <p14:creationId xmlns:p14="http://schemas.microsoft.com/office/powerpoint/2010/main" val="2641271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cap="none" dirty="0">
                <a:ea typeface="ＭＳ Ｐゴシック" pitchFamily="34" charset="-128"/>
              </a:rPr>
              <a:t>WHAT TIME LIMITS APPLY? </a:t>
            </a:r>
            <a:endParaRPr lang="en-AU" dirty="0"/>
          </a:p>
        </p:txBody>
      </p:sp>
      <p:sp>
        <p:nvSpPr>
          <p:cNvPr id="3" name="Content Placeholder 2"/>
          <p:cNvSpPr>
            <a:spLocks noGrp="1"/>
          </p:cNvSpPr>
          <p:nvPr>
            <p:ph idx="1"/>
          </p:nvPr>
        </p:nvSpPr>
        <p:spPr>
          <a:xfrm>
            <a:off x="914400" y="1096356"/>
            <a:ext cx="7632700" cy="4474672"/>
          </a:xfrm>
        </p:spPr>
        <p:txBody>
          <a:bodyPr>
            <a:normAutofit/>
          </a:bodyPr>
          <a:lstStyle/>
          <a:p>
            <a:pPr marL="0" indent="0"/>
            <a:r>
              <a:rPr lang="en-AU" altLang="en-US" sz="2400" b="0" dirty="0">
                <a:ea typeface="ＭＳ Ｐゴシック" pitchFamily="34" charset="-128"/>
              </a:rPr>
              <a:t>Proceedings must be commenced in the FCWA within:</a:t>
            </a:r>
          </a:p>
          <a:p>
            <a:pPr marL="0" indent="0"/>
            <a:endParaRPr lang="en-AU" altLang="en-US" sz="1000" b="0" dirty="0">
              <a:ea typeface="ＭＳ Ｐゴシック" pitchFamily="34" charset="-128"/>
            </a:endParaRPr>
          </a:p>
          <a:p>
            <a:pPr>
              <a:buClr>
                <a:schemeClr val="accent2"/>
              </a:buClr>
              <a:buFont typeface="Arial" charset="0"/>
              <a:buChar char="•"/>
            </a:pPr>
            <a:r>
              <a:rPr lang="en-AU" altLang="en-US" sz="2400" dirty="0">
                <a:ea typeface="ＭＳ Ｐゴシック" pitchFamily="34" charset="-128"/>
              </a:rPr>
              <a:t>Married couples </a:t>
            </a:r>
            <a:r>
              <a:rPr lang="en-AU" altLang="en-US" sz="2400" b="0" dirty="0">
                <a:ea typeface="ＭＳ Ｐゴシック" pitchFamily="34" charset="-128"/>
              </a:rPr>
              <a:t>- 12 months from the date a Divorce Order takes effect (note if no divorce has been ordered then there is no time limit)</a:t>
            </a:r>
          </a:p>
          <a:p>
            <a:pPr>
              <a:buClr>
                <a:schemeClr val="accent2"/>
              </a:buClr>
              <a:buFont typeface="Arial" charset="0"/>
              <a:buChar char="•"/>
            </a:pPr>
            <a:endParaRPr lang="en-AU" altLang="en-US" sz="1000" b="0" dirty="0">
              <a:ea typeface="ＭＳ Ｐゴシック" pitchFamily="34" charset="-128"/>
            </a:endParaRPr>
          </a:p>
          <a:p>
            <a:pPr>
              <a:buClr>
                <a:schemeClr val="accent2"/>
              </a:buClr>
              <a:buFont typeface="Arial" charset="0"/>
              <a:buChar char="•"/>
            </a:pPr>
            <a:r>
              <a:rPr lang="en-AU" altLang="en-US" sz="2400" dirty="0">
                <a:ea typeface="ＭＳ Ｐゴシック" pitchFamily="34" charset="-128"/>
              </a:rPr>
              <a:t>De facto couples </a:t>
            </a:r>
            <a:r>
              <a:rPr lang="en-AU" altLang="en-US" sz="2400" b="0" dirty="0">
                <a:ea typeface="ＭＳ Ｐゴシック" pitchFamily="34" charset="-128"/>
              </a:rPr>
              <a:t>- 2 years from the date of separation </a:t>
            </a:r>
          </a:p>
          <a:p>
            <a:endParaRPr lang="en-AU" altLang="en-US" sz="1000" b="0" dirty="0">
              <a:ea typeface="ＭＳ Ｐゴシック" pitchFamily="34" charset="-128"/>
            </a:endParaRPr>
          </a:p>
          <a:p>
            <a:pPr marL="0" indent="0"/>
            <a:r>
              <a:rPr lang="en-AU" altLang="en-US" sz="2400" b="0" dirty="0">
                <a:ea typeface="ＭＳ Ｐゴシック" pitchFamily="34" charset="-128"/>
              </a:rPr>
              <a:t>However, the court </a:t>
            </a:r>
            <a:r>
              <a:rPr lang="en-AU" altLang="en-US" sz="2400" b="0" u="sng" dirty="0">
                <a:ea typeface="ＭＳ Ｐゴシック" pitchFamily="34" charset="-128"/>
              </a:rPr>
              <a:t>may</a:t>
            </a:r>
            <a:r>
              <a:rPr lang="en-AU" altLang="en-US" sz="2400" b="0" i="1" dirty="0">
                <a:ea typeface="ＭＳ Ｐゴシック" pitchFamily="34" charset="-128"/>
              </a:rPr>
              <a:t> </a:t>
            </a:r>
            <a:r>
              <a:rPr lang="en-AU" altLang="en-US" sz="2400" b="0" dirty="0">
                <a:ea typeface="ＭＳ Ｐゴシック" pitchFamily="34" charset="-128"/>
              </a:rPr>
              <a:t>allow parties to commence proceedings out of time in certain circumstances.</a:t>
            </a:r>
          </a:p>
          <a:p>
            <a:endParaRPr lang="en-AU" dirty="0"/>
          </a:p>
        </p:txBody>
      </p:sp>
    </p:spTree>
    <p:extLst>
      <p:ext uri="{BB962C8B-B14F-4D97-AF65-F5344CB8AC3E}">
        <p14:creationId xmlns:p14="http://schemas.microsoft.com/office/powerpoint/2010/main" val="854353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APPLICABLE LAW AND APPROACH FOR WA</a:t>
            </a:r>
          </a:p>
        </p:txBody>
      </p:sp>
      <p:sp>
        <p:nvSpPr>
          <p:cNvPr id="3" name="Content Placeholder 2"/>
          <p:cNvSpPr>
            <a:spLocks noGrp="1"/>
          </p:cNvSpPr>
          <p:nvPr>
            <p:ph idx="1"/>
          </p:nvPr>
        </p:nvSpPr>
        <p:spPr>
          <a:xfrm>
            <a:off x="822960" y="1100628"/>
            <a:ext cx="7520940" cy="4525472"/>
          </a:xfrm>
        </p:spPr>
        <p:txBody>
          <a:bodyPr>
            <a:normAutofit lnSpcReduction="10000"/>
          </a:bodyPr>
          <a:lstStyle/>
          <a:p>
            <a:endParaRPr lang="en-AU" sz="1100" b="0" i="1" dirty="0"/>
          </a:p>
          <a:p>
            <a:pPr marL="457200" indent="-457200">
              <a:buClr>
                <a:schemeClr val="accent2"/>
              </a:buClr>
              <a:buFont typeface="Arial" panose="020B0604020202020204" pitchFamily="34" charset="0"/>
              <a:buChar char="•"/>
            </a:pPr>
            <a:r>
              <a:rPr lang="en-AU" sz="2600" b="0" i="1" dirty="0"/>
              <a:t>Family Law Act 1975 </a:t>
            </a:r>
            <a:r>
              <a:rPr lang="en-AU" sz="2600" b="0" dirty="0"/>
              <a:t>(</a:t>
            </a:r>
            <a:r>
              <a:rPr lang="en-AU" sz="2600" b="0" dirty="0" err="1"/>
              <a:t>Cth</a:t>
            </a:r>
            <a:r>
              <a:rPr lang="en-AU" sz="2600" b="0" dirty="0"/>
              <a:t>) – married</a:t>
            </a:r>
          </a:p>
          <a:p>
            <a:pPr marL="457200" indent="-457200">
              <a:buClr>
                <a:schemeClr val="accent2"/>
              </a:buClr>
              <a:buFont typeface="Arial" panose="020B0604020202020204" pitchFamily="34" charset="0"/>
              <a:buChar char="•"/>
            </a:pPr>
            <a:endParaRPr lang="en-AU" sz="2600" b="0" dirty="0"/>
          </a:p>
          <a:p>
            <a:pPr marL="457200" indent="-457200">
              <a:buClr>
                <a:schemeClr val="accent2"/>
              </a:buClr>
              <a:buFont typeface="Arial" panose="020B0604020202020204" pitchFamily="34" charset="0"/>
              <a:buChar char="•"/>
            </a:pPr>
            <a:r>
              <a:rPr lang="en-AU" sz="2600" b="0" i="1" dirty="0"/>
              <a:t>Family Court Act 1997</a:t>
            </a:r>
            <a:r>
              <a:rPr lang="en-AU" sz="2600" b="0" dirty="0"/>
              <a:t> (WA) – de facto</a:t>
            </a:r>
            <a:endParaRPr lang="en-AU" sz="2600" b="0" i="1" dirty="0"/>
          </a:p>
          <a:p>
            <a:endParaRPr lang="en-AU" sz="2600" b="0" dirty="0"/>
          </a:p>
          <a:p>
            <a:pPr marL="0" indent="0">
              <a:tabLst>
                <a:tab pos="88900" algn="l"/>
              </a:tabLst>
            </a:pPr>
            <a:r>
              <a:rPr lang="en-AU" sz="2600" b="0" dirty="0"/>
              <a:t>There is no presumption of a 50:50 split.</a:t>
            </a:r>
          </a:p>
          <a:p>
            <a:endParaRPr lang="en-AU" sz="2600" b="0" dirty="0"/>
          </a:p>
          <a:p>
            <a:pPr marL="0" indent="0"/>
            <a:r>
              <a:rPr lang="en-AU" sz="2600" b="0" dirty="0"/>
              <a:t>The Court applies a 4 step process to determine how the property should be split. This process is now set out in the legislation.</a:t>
            </a:r>
          </a:p>
        </p:txBody>
      </p:sp>
    </p:spTree>
    <p:extLst>
      <p:ext uri="{BB962C8B-B14F-4D97-AF65-F5344CB8AC3E}">
        <p14:creationId xmlns:p14="http://schemas.microsoft.com/office/powerpoint/2010/main" val="405721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a:ea typeface="ＭＳ Ｐゴシック" pitchFamily="34" charset="-128"/>
              </a:rPr>
              <a:t>OVERVIEW: THE FOUR STEP PROCESS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5932855"/>
              </p:ext>
            </p:extLst>
          </p:nvPr>
        </p:nvGraphicFramePr>
        <p:xfrm>
          <a:off x="304800" y="1600200"/>
          <a:ext cx="8534400" cy="3579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9333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STEP 1: VALUING THE ‘ASSET POOL’ </a:t>
            </a:r>
          </a:p>
        </p:txBody>
      </p:sp>
      <p:graphicFrame>
        <p:nvGraphicFramePr>
          <p:cNvPr id="5" name="Diagram 4"/>
          <p:cNvGraphicFramePr/>
          <p:nvPr>
            <p:extLst>
              <p:ext uri="{D42A27DB-BD31-4B8C-83A1-F6EECF244321}">
                <p14:modId xmlns:p14="http://schemas.microsoft.com/office/powerpoint/2010/main" val="1466519607"/>
              </p:ext>
            </p:extLst>
          </p:nvPr>
        </p:nvGraphicFramePr>
        <p:xfrm>
          <a:off x="685800" y="1397000"/>
          <a:ext cx="7776864" cy="3227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435100" y="4980437"/>
            <a:ext cx="6578600" cy="369332"/>
          </a:xfrm>
          <a:prstGeom prst="rect">
            <a:avLst/>
          </a:prstGeom>
          <a:noFill/>
        </p:spPr>
        <p:txBody>
          <a:bodyPr wrap="square" rtlCol="0">
            <a:spAutoFit/>
          </a:bodyPr>
          <a:lstStyle/>
          <a:p>
            <a:r>
              <a:rPr lang="en-AU" dirty="0"/>
              <a:t>This includes all assets and liabilities in joint </a:t>
            </a:r>
            <a:r>
              <a:rPr lang="en-AU" u="sng" dirty="0"/>
              <a:t>and</a:t>
            </a:r>
            <a:r>
              <a:rPr lang="en-AU" dirty="0"/>
              <a:t> sole names</a:t>
            </a:r>
          </a:p>
        </p:txBody>
      </p:sp>
    </p:spTree>
    <p:extLst>
      <p:ext uri="{BB962C8B-B14F-4D97-AF65-F5344CB8AC3E}">
        <p14:creationId xmlns:p14="http://schemas.microsoft.com/office/powerpoint/2010/main" val="3085973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bwMode="auto">
          <a:xfrm>
            <a:off x="685800" y="457201"/>
            <a:ext cx="7645400" cy="546099"/>
          </a:xfrm>
        </p:spPr>
        <p:txBody>
          <a:bodyPr wrap="square" numCol="1" anchorCtr="0" compatLnSpc="1">
            <a:prstTxWarp prst="textNoShape">
              <a:avLst/>
            </a:prstTxWarp>
          </a:bodyPr>
          <a:lstStyle/>
          <a:p>
            <a:r>
              <a:rPr lang="en-AU" altLang="en-US" cap="none" dirty="0">
                <a:ea typeface="ＭＳ Ｐゴシック" pitchFamily="34" charset="-128"/>
              </a:rPr>
              <a:t>STEP 1: VALUING THE ‘ASSET POOL’ …</a:t>
            </a:r>
            <a:endParaRPr lang="en-US" altLang="en-US" cap="none" dirty="0">
              <a:latin typeface="+mn-lt"/>
              <a:ea typeface="ＭＳ Ｐゴシック" pitchFamily="34" charset="-128"/>
            </a:endParaRPr>
          </a:p>
        </p:txBody>
      </p:sp>
      <p:sp>
        <p:nvSpPr>
          <p:cNvPr id="23558" name="Title 1"/>
          <p:cNvSpPr txBox="1">
            <a:spLocks/>
          </p:cNvSpPr>
          <p:nvPr/>
        </p:nvSpPr>
        <p:spPr bwMode="auto">
          <a:xfrm>
            <a:off x="825500" y="1092200"/>
            <a:ext cx="778510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buFont typeface="Arial" charset="0"/>
              <a:defRPr sz="16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2pPr>
            <a:lvl3pPr marL="4016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3pPr>
            <a:lvl4pPr marL="6302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4pPr>
            <a:lvl5pPr marL="858838" indent="-173038"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5pPr>
            <a:lvl6pPr marL="13160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6pPr>
            <a:lvl7pPr marL="17732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7pPr>
            <a:lvl8pPr marL="22304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8pPr>
            <a:lvl9pPr marL="26876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9pPr>
          </a:lstStyle>
          <a:p>
            <a:pPr eaLnBrk="1" hangingPunct="1">
              <a:spcBef>
                <a:spcPct val="0"/>
              </a:spcBef>
            </a:pPr>
            <a:r>
              <a:rPr lang="en-US" altLang="en-US" sz="2800" b="0" dirty="0">
                <a:latin typeface="+mn-lt"/>
              </a:rPr>
              <a:t>Working out the values</a:t>
            </a:r>
            <a:endParaRPr lang="en-US" altLang="en-US" sz="2800" b="0" dirty="0">
              <a:latin typeface="Franklin Gothic Book"/>
            </a:endParaRPr>
          </a:p>
          <a:p>
            <a:pPr eaLnBrk="1" hangingPunct="1">
              <a:spcBef>
                <a:spcPct val="0"/>
              </a:spcBef>
            </a:pPr>
            <a:endParaRPr lang="en-US" sz="2800" b="0" dirty="0">
              <a:latin typeface="Franklin Gothic Book"/>
            </a:endParaRPr>
          </a:p>
          <a:p>
            <a:pPr eaLnBrk="1" hangingPunct="1">
              <a:spcBef>
                <a:spcPct val="0"/>
              </a:spcBef>
            </a:pPr>
            <a:r>
              <a:rPr lang="en-AU" sz="2800" b="0" dirty="0"/>
              <a:t>Financial Disclosure</a:t>
            </a:r>
          </a:p>
          <a:p>
            <a:pPr eaLnBrk="1" hangingPunct="1">
              <a:spcBef>
                <a:spcPct val="0"/>
              </a:spcBef>
            </a:pPr>
            <a:endParaRPr lang="en-AU" sz="2800" b="0" dirty="0"/>
          </a:p>
          <a:p>
            <a:pPr eaLnBrk="1" hangingPunct="1">
              <a:spcBef>
                <a:spcPct val="0"/>
              </a:spcBef>
            </a:pPr>
            <a:r>
              <a:rPr lang="en-AU" sz="2800" b="0" dirty="0"/>
              <a:t>Add Backs</a:t>
            </a:r>
          </a:p>
          <a:p>
            <a:pPr eaLnBrk="1" hangingPunct="1">
              <a:spcBef>
                <a:spcPct val="0"/>
              </a:spcBef>
              <a:buFontTx/>
              <a:buNone/>
            </a:pPr>
            <a:endParaRPr lang="en-US" altLang="en-US" sz="2800" b="0" dirty="0">
              <a:latin typeface="Franklin Gothic Book"/>
            </a:endParaRPr>
          </a:p>
        </p:txBody>
      </p:sp>
    </p:spTree>
    <p:extLst>
      <p:ext uri="{BB962C8B-B14F-4D97-AF65-F5344CB8AC3E}">
        <p14:creationId xmlns:p14="http://schemas.microsoft.com/office/powerpoint/2010/main" val="2744008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STEP 2: ASSESSING CONTRIBUTIONS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95887272"/>
              </p:ext>
            </p:extLst>
          </p:nvPr>
        </p:nvGraphicFramePr>
        <p:xfrm>
          <a:off x="179512" y="1124744"/>
          <a:ext cx="8784976" cy="5022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6846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cap="none" dirty="0">
                <a:ea typeface="ＭＳ Ｐゴシック" pitchFamily="34" charset="-128"/>
              </a:rPr>
              <a:t>STEP 2: ASSESSING CONTRIBUTIONS …</a:t>
            </a:r>
            <a:endParaRPr lang="en-AU" dirty="0"/>
          </a:p>
        </p:txBody>
      </p:sp>
      <p:sp>
        <p:nvSpPr>
          <p:cNvPr id="3" name="Content Placeholder 2"/>
          <p:cNvSpPr>
            <a:spLocks noGrp="1"/>
          </p:cNvSpPr>
          <p:nvPr>
            <p:ph idx="1"/>
          </p:nvPr>
        </p:nvSpPr>
        <p:spPr>
          <a:xfrm>
            <a:off x="822960" y="1100628"/>
            <a:ext cx="7520940" cy="4322272"/>
          </a:xfrm>
        </p:spPr>
        <p:txBody>
          <a:bodyPr>
            <a:normAutofit/>
          </a:bodyPr>
          <a:lstStyle/>
          <a:p>
            <a:endParaRPr lang="en-AU" sz="2400" dirty="0"/>
          </a:p>
          <a:p>
            <a:pPr marL="0" indent="0"/>
            <a:r>
              <a:rPr lang="en-AU" sz="2400" b="0" dirty="0"/>
              <a:t>Three stages of contributions:</a:t>
            </a:r>
          </a:p>
          <a:p>
            <a:pPr marL="0" indent="0"/>
            <a:endParaRPr lang="en-AU" sz="2400" b="0" dirty="0"/>
          </a:p>
          <a:p>
            <a:pPr>
              <a:buClr>
                <a:schemeClr val="accent2"/>
              </a:buClr>
              <a:buFont typeface="Arial" panose="020B0604020202020204" pitchFamily="34" charset="0"/>
              <a:buChar char="•"/>
            </a:pPr>
            <a:r>
              <a:rPr lang="en-AU" sz="2400" b="0" dirty="0"/>
              <a:t>at the </a:t>
            </a:r>
            <a:r>
              <a:rPr lang="en-AU" sz="2400" b="0" u="sng" dirty="0"/>
              <a:t>start</a:t>
            </a:r>
            <a:r>
              <a:rPr lang="en-AU" sz="2400" b="0" dirty="0"/>
              <a:t> of the relationship – who brought what with them at the beginning;</a:t>
            </a:r>
          </a:p>
          <a:p>
            <a:pPr>
              <a:buClr>
                <a:schemeClr val="accent2"/>
              </a:buClr>
              <a:buFont typeface="Arial" panose="020B0604020202020204" pitchFamily="34" charset="0"/>
              <a:buChar char="•"/>
            </a:pPr>
            <a:r>
              <a:rPr lang="en-AU" sz="2400" b="0" u="sng" dirty="0"/>
              <a:t>during</a:t>
            </a:r>
            <a:r>
              <a:rPr lang="en-AU" sz="2400" b="0" dirty="0"/>
              <a:t> the relationship – who did what throughout; and </a:t>
            </a:r>
          </a:p>
          <a:p>
            <a:pPr>
              <a:buClr>
                <a:schemeClr val="accent2"/>
              </a:buClr>
              <a:buFont typeface="Arial" panose="020B0604020202020204" pitchFamily="34" charset="0"/>
              <a:buChar char="•"/>
            </a:pPr>
            <a:r>
              <a:rPr lang="en-AU" sz="2400" b="0" u="sng" dirty="0"/>
              <a:t>since</a:t>
            </a:r>
            <a:r>
              <a:rPr lang="en-AU" sz="2400" b="0" dirty="0"/>
              <a:t> separation – what’s happened since it ended</a:t>
            </a:r>
          </a:p>
          <a:p>
            <a:pPr marL="0" indent="0"/>
            <a:endParaRPr lang="en-AU" sz="2400" b="0" dirty="0"/>
          </a:p>
        </p:txBody>
      </p:sp>
    </p:spTree>
    <p:extLst>
      <p:ext uri="{BB962C8B-B14F-4D97-AF65-F5344CB8AC3E}">
        <p14:creationId xmlns:p14="http://schemas.microsoft.com/office/powerpoint/2010/main" val="3055243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cap="none" dirty="0">
                <a:ea typeface="ＭＳ Ｐゴシック" pitchFamily="34" charset="-128"/>
              </a:rPr>
              <a:t>STEP 2: ASSESSING CONTRIBUTIONS …</a:t>
            </a:r>
            <a:endParaRPr lang="en-AU" dirty="0"/>
          </a:p>
        </p:txBody>
      </p:sp>
      <p:sp>
        <p:nvSpPr>
          <p:cNvPr id="3" name="Content Placeholder 2"/>
          <p:cNvSpPr>
            <a:spLocks noGrp="1"/>
          </p:cNvSpPr>
          <p:nvPr>
            <p:ph idx="1"/>
          </p:nvPr>
        </p:nvSpPr>
        <p:spPr>
          <a:xfrm>
            <a:off x="822960" y="1100628"/>
            <a:ext cx="7520940" cy="4322272"/>
          </a:xfrm>
        </p:spPr>
        <p:txBody>
          <a:bodyPr>
            <a:normAutofit/>
          </a:bodyPr>
          <a:lstStyle/>
          <a:p>
            <a:pPr marL="0" indent="0"/>
            <a:endParaRPr lang="en-AU" sz="2400" b="0" dirty="0"/>
          </a:p>
          <a:p>
            <a:pPr marL="0" indent="0"/>
            <a:r>
              <a:rPr lang="en-AU" sz="2400" b="0" dirty="0"/>
              <a:t>The types of contributions</a:t>
            </a:r>
          </a:p>
          <a:p>
            <a:pPr marL="0" indent="0"/>
            <a:endParaRPr lang="en-AU" sz="2400" b="0" dirty="0"/>
          </a:p>
          <a:p>
            <a:pPr marL="0" indent="0"/>
            <a:r>
              <a:rPr lang="en-AU" sz="2400" b="0" dirty="0"/>
              <a:t>Instructions from clients on contributions</a:t>
            </a:r>
          </a:p>
          <a:p>
            <a:pPr marL="0" indent="0"/>
            <a:endParaRPr lang="en-AU" sz="2400" b="0" dirty="0"/>
          </a:p>
          <a:p>
            <a:pPr marL="0" indent="0"/>
            <a:r>
              <a:rPr lang="en-AU" sz="2400" b="0" dirty="0"/>
              <a:t>Family and Domestic Violence</a:t>
            </a:r>
          </a:p>
          <a:p>
            <a:pPr marL="0" indent="0"/>
            <a:endParaRPr lang="en-AU" sz="2400" b="0" dirty="0"/>
          </a:p>
          <a:p>
            <a:pPr marL="0" indent="0"/>
            <a:endParaRPr lang="en-AU" sz="2400" b="0" dirty="0"/>
          </a:p>
          <a:p>
            <a:pPr marL="0" indent="0"/>
            <a:endParaRPr lang="en-AU" sz="2400" b="0" dirty="0"/>
          </a:p>
          <a:p>
            <a:pPr marL="0" indent="0"/>
            <a:endParaRPr lang="en-AU" sz="2400" b="0" dirty="0"/>
          </a:p>
          <a:p>
            <a:pPr marL="0" indent="0"/>
            <a:endParaRPr lang="en-AU" sz="2400" b="0" dirty="0"/>
          </a:p>
        </p:txBody>
      </p:sp>
    </p:spTree>
    <p:extLst>
      <p:ext uri="{BB962C8B-B14F-4D97-AF65-F5344CB8AC3E}">
        <p14:creationId xmlns:p14="http://schemas.microsoft.com/office/powerpoint/2010/main" val="3128899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p:txBody>
          <a:bodyPr wrap="square" numCol="1" anchorCtr="0" compatLnSpc="1">
            <a:prstTxWarp prst="textNoShape">
              <a:avLst/>
            </a:prstTxWarp>
          </a:bodyPr>
          <a:lstStyle/>
          <a:p>
            <a:pPr eaLnBrk="1" hangingPunct="1"/>
            <a:r>
              <a:rPr lang="en-US" altLang="en-US" cap="none" dirty="0">
                <a:ea typeface="ＭＳ Ｐゴシック" pitchFamily="34" charset="-128"/>
              </a:rPr>
              <a:t>STEP 2: CONTRIBUTIONS </a:t>
            </a:r>
            <a:r>
              <a:rPr lang="en-US" altLang="en-US" cap="none" dirty="0">
                <a:latin typeface="Wingdings" pitchFamily="2" charset="2"/>
                <a:ea typeface="ＭＳ Ｐゴシック" pitchFamily="34" charset="-128"/>
              </a:rPr>
              <a:t></a:t>
            </a:r>
            <a:r>
              <a:rPr lang="en-US" altLang="en-US" cap="none" dirty="0">
                <a:ea typeface="ＭＳ Ｐゴシック" pitchFamily="34" charset="-128"/>
              </a:rPr>
              <a:t> PERCENTAGE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5731975"/>
              </p:ext>
            </p:extLst>
          </p:nvPr>
        </p:nvGraphicFramePr>
        <p:xfrm>
          <a:off x="2022474" y="3395213"/>
          <a:ext cx="5121275" cy="2165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700" name="Content Placeholder 2"/>
          <p:cNvSpPr txBox="1">
            <a:spLocks/>
          </p:cNvSpPr>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Font typeface="Arial" charset="0"/>
              <a:defRPr sz="16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2pPr>
            <a:lvl3pPr marL="4016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3pPr>
            <a:lvl4pPr marL="6302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4pPr>
            <a:lvl5pPr marL="858838" indent="-173038"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5pPr>
            <a:lvl6pPr marL="13160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6pPr>
            <a:lvl7pPr marL="17732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7pPr>
            <a:lvl8pPr marL="22304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8pPr>
            <a:lvl9pPr marL="26876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9pPr>
          </a:lstStyle>
          <a:p>
            <a:pPr eaLnBrk="1" hangingPunct="1">
              <a:buClr>
                <a:schemeClr val="accent2"/>
              </a:buClr>
              <a:buFont typeface="Arial" charset="0"/>
              <a:buChar char="•"/>
            </a:pPr>
            <a:r>
              <a:rPr lang="en-AU" altLang="en-US" sz="2400" b="0" dirty="0"/>
              <a:t>Percentage split based on how much each party has ‘contributed’</a:t>
            </a:r>
          </a:p>
          <a:p>
            <a:pPr eaLnBrk="1" hangingPunct="1">
              <a:buClr>
                <a:schemeClr val="accent2"/>
              </a:buClr>
              <a:buFont typeface="Arial" charset="0"/>
              <a:buChar char="•"/>
            </a:pPr>
            <a:r>
              <a:rPr lang="en-AU" altLang="en-US" sz="2400" b="0" dirty="0"/>
              <a:t>There is no presumption that it should be 50/50 </a:t>
            </a:r>
          </a:p>
        </p:txBody>
      </p:sp>
    </p:spTree>
    <p:extLst>
      <p:ext uri="{BB962C8B-B14F-4D97-AF65-F5344CB8AC3E}">
        <p14:creationId xmlns:p14="http://schemas.microsoft.com/office/powerpoint/2010/main" val="45698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fontScale="92500" lnSpcReduction="20000"/>
          </a:bodyPr>
          <a:lstStyle/>
          <a:p>
            <a:pPr marL="355600" indent="0" algn="just"/>
            <a:endParaRPr lang="en-US" sz="2800" b="0" dirty="0"/>
          </a:p>
          <a:p>
            <a:pPr marL="355600" indent="0" algn="just"/>
            <a:r>
              <a:rPr lang="en-US" sz="2400" b="0" dirty="0"/>
              <a:t>This is an information session.</a:t>
            </a:r>
          </a:p>
          <a:p>
            <a:pPr marL="355600" indent="0" algn="just"/>
            <a:endParaRPr lang="en-US" sz="2400" b="0" dirty="0"/>
          </a:p>
          <a:p>
            <a:pPr marL="355600" indent="0" algn="just"/>
            <a:r>
              <a:rPr lang="en-US" sz="2400" b="0" dirty="0"/>
              <a:t>It has been designed to provide workers in the community legal sector with an introduction to property settlements.</a:t>
            </a:r>
          </a:p>
          <a:p>
            <a:pPr marL="355600" indent="0" algn="just"/>
            <a:endParaRPr lang="en-US" sz="2400" b="0" dirty="0"/>
          </a:p>
          <a:p>
            <a:pPr marL="355600" indent="0" algn="just"/>
            <a:r>
              <a:rPr lang="en-US" sz="2400" b="0" dirty="0"/>
              <a:t>It is not designed for use by the general public, or by those who are not already familiar with legal concepts.</a:t>
            </a:r>
          </a:p>
          <a:p>
            <a:pPr marL="355600" indent="0" algn="just"/>
            <a:r>
              <a:rPr lang="en-US" b="0" dirty="0"/>
              <a:t>If you require this information in a format more accessible to a non-legal audience, please contact Peel CLS to see whether we can assist.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p:txBody>
          <a:bodyPr wrap="square" numCol="1" anchorCtr="0" compatLnSpc="1">
            <a:prstTxWarp prst="textNoShape">
              <a:avLst/>
            </a:prstTxWarp>
          </a:bodyPr>
          <a:lstStyle/>
          <a:p>
            <a:pPr eaLnBrk="1" hangingPunct="1"/>
            <a:r>
              <a:rPr lang="en-US" altLang="en-US" cap="none" dirty="0">
                <a:ea typeface="ＭＳ Ｐゴシック" pitchFamily="34" charset="-128"/>
              </a:rPr>
              <a:t>STEP 3: FURTHER ADJUSTMENT </a:t>
            </a:r>
          </a:p>
        </p:txBody>
      </p:sp>
      <p:sp>
        <p:nvSpPr>
          <p:cNvPr id="32771" name="Content Placeholder 2"/>
          <p:cNvSpPr>
            <a:spLocks noGrp="1"/>
          </p:cNvSpPr>
          <p:nvPr>
            <p:ph idx="1"/>
          </p:nvPr>
        </p:nvSpPr>
        <p:spPr>
          <a:xfrm>
            <a:off x="822325" y="1100138"/>
            <a:ext cx="7839075" cy="702783"/>
          </a:xfrm>
        </p:spPr>
        <p:txBody>
          <a:bodyPr>
            <a:normAutofit fontScale="92500"/>
          </a:bodyPr>
          <a:lstStyle/>
          <a:p>
            <a:pPr marL="0" indent="0" eaLnBrk="1" hangingPunct="1"/>
            <a:r>
              <a:rPr lang="en-US" altLang="en-US" sz="2800" b="0" dirty="0">
                <a:ea typeface="ＭＳ Ｐゴシック" pitchFamily="34" charset="-128"/>
              </a:rPr>
              <a:t>Looks at current and </a:t>
            </a:r>
            <a:r>
              <a:rPr lang="en-US" altLang="en-US" sz="2800" b="0" u="sng" dirty="0">
                <a:ea typeface="ＭＳ Ｐゴシック" pitchFamily="34" charset="-128"/>
              </a:rPr>
              <a:t>future</a:t>
            </a:r>
            <a:r>
              <a:rPr lang="en-US" altLang="en-US" sz="2800" b="0" dirty="0">
                <a:ea typeface="ＭＳ Ｐゴシック" pitchFamily="34" charset="-128"/>
              </a:rPr>
              <a:t> needs (s.75(2) FLA factors)</a:t>
            </a:r>
            <a:endParaRPr lang="en-US" altLang="en-US" sz="2400" dirty="0">
              <a:ea typeface="ＭＳ Ｐゴシック" pitchFamily="34" charset="-128"/>
            </a:endParaRPr>
          </a:p>
          <a:p>
            <a:pPr lvl="2" eaLnBrk="1" hangingPunct="1">
              <a:buFont typeface="Arial" charset="0"/>
              <a:buChar char="•"/>
            </a:pPr>
            <a:endParaRPr lang="en-US" altLang="en-US" sz="2400" dirty="0">
              <a:ea typeface="ＭＳ Ｐゴシック" pitchFamily="34" charset="-128"/>
            </a:endParaRPr>
          </a:p>
          <a:p>
            <a:pPr marL="237744" lvl="2" indent="0" eaLnBrk="1" hangingPunct="1">
              <a:buNone/>
            </a:pPr>
            <a:endParaRPr lang="en-US" altLang="en-US" sz="2400" dirty="0">
              <a:ea typeface="ＭＳ Ｐゴシック" pitchFamily="34" charset="-128"/>
            </a:endParaRPr>
          </a:p>
        </p:txBody>
      </p:sp>
      <p:sp>
        <p:nvSpPr>
          <p:cNvPr id="3" name="TextBox 2"/>
          <p:cNvSpPr txBox="1"/>
          <p:nvPr/>
        </p:nvSpPr>
        <p:spPr>
          <a:xfrm>
            <a:off x="571740" y="1650521"/>
            <a:ext cx="7565365" cy="4870564"/>
          </a:xfrm>
          <a:prstGeom prst="rect">
            <a:avLst/>
          </a:prstGeom>
          <a:noFill/>
        </p:spPr>
        <p:txBody>
          <a:bodyPr wrap="square" numCol="2" rtlCol="0">
            <a:spAutoFit/>
          </a:bodyPr>
          <a:lstStyle/>
          <a:p>
            <a:pPr marL="238125" lvl="2" defTabSz="914400" fontAlgn="base">
              <a:spcBef>
                <a:spcPts val="300"/>
              </a:spcBef>
              <a:spcAft>
                <a:spcPct val="0"/>
              </a:spcAft>
              <a:buClr>
                <a:srgbClr val="00B050"/>
              </a:buClr>
            </a:pPr>
            <a:r>
              <a:rPr lang="en-US" altLang="en-US" sz="2400" dirty="0">
                <a:solidFill>
                  <a:srgbClr val="000000"/>
                </a:solidFill>
                <a:ea typeface="ＭＳ Ｐゴシック" pitchFamily="34" charset="-128"/>
              </a:rPr>
              <a:t>For example:</a:t>
            </a:r>
          </a:p>
          <a:p>
            <a:pPr marL="238125" lvl="2" defTabSz="914400" fontAlgn="base">
              <a:spcBef>
                <a:spcPts val="300"/>
              </a:spcBef>
              <a:spcAft>
                <a:spcPct val="0"/>
              </a:spcAft>
              <a:buClr>
                <a:srgbClr val="00B050"/>
              </a:buClr>
            </a:pPr>
            <a:endParaRPr lang="en-US" altLang="en-US" sz="10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future earning capacity</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age &amp; health</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responsibility to support others</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care of children</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238125" lvl="2" defTabSz="914400" fontAlgn="base">
              <a:spcBef>
                <a:spcPts val="300"/>
              </a:spcBef>
              <a:spcAft>
                <a:spcPct val="0"/>
              </a:spcAft>
              <a:buClr>
                <a:srgbClr val="00B050"/>
              </a:buClr>
            </a:pPr>
            <a:endParaRPr lang="en-US" altLang="en-US" sz="10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child support payments</a:t>
            </a:r>
          </a:p>
          <a:p>
            <a:pPr marL="401638" lvl="2" indent="-163513" defTabSz="914400" fontAlgn="base">
              <a:spcBef>
                <a:spcPts val="300"/>
              </a:spcBef>
              <a:spcAft>
                <a:spcPct val="0"/>
              </a:spcAft>
              <a:buClr>
                <a:srgbClr val="00B050"/>
              </a:buClr>
              <a:buFont typeface="Arial" charset="0"/>
              <a:buChar cha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length of marriage</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pension / superannuation</a:t>
            </a:r>
          </a:p>
          <a:p>
            <a:pPr marL="238125" lvl="2" defTabSz="914400" fontAlgn="base">
              <a:spcBef>
                <a:spcPts val="300"/>
              </a:spcBef>
              <a:spcAft>
                <a:spcPct val="0"/>
              </a:spcAft>
              <a:buClr>
                <a:srgbClr val="00B050"/>
              </a:buClr>
            </a:pPr>
            <a:endParaRPr lang="en-US" altLang="en-US" sz="2400" dirty="0">
              <a:solidFill>
                <a:srgbClr val="000000"/>
              </a:solidFill>
              <a:ea typeface="ＭＳ Ｐゴシック" pitchFamily="34" charset="-128"/>
            </a:endParaRPr>
          </a:p>
          <a:p>
            <a:pPr marL="401638" lvl="2" indent="-163513" defTabSz="914400" fontAlgn="base">
              <a:spcBef>
                <a:spcPts val="300"/>
              </a:spcBef>
              <a:spcAft>
                <a:spcPct val="0"/>
              </a:spcAft>
              <a:buClr>
                <a:srgbClr val="00B050"/>
              </a:buClr>
              <a:buFont typeface="Arial" charset="0"/>
              <a:buChar char="•"/>
            </a:pPr>
            <a:r>
              <a:rPr lang="en-US" altLang="en-US" sz="2400" dirty="0">
                <a:solidFill>
                  <a:srgbClr val="000000"/>
                </a:solidFill>
                <a:ea typeface="ＭＳ Ｐゴシック" pitchFamily="34" charset="-128"/>
              </a:rPr>
              <a:t>other financial resources </a:t>
            </a:r>
          </a:p>
        </p:txBody>
      </p:sp>
    </p:spTree>
    <p:extLst>
      <p:ext uri="{BB962C8B-B14F-4D97-AF65-F5344CB8AC3E}">
        <p14:creationId xmlns:p14="http://schemas.microsoft.com/office/powerpoint/2010/main" val="2207651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Just and Equitable</a:t>
            </a:r>
          </a:p>
        </p:txBody>
      </p:sp>
      <p:sp>
        <p:nvSpPr>
          <p:cNvPr id="3" name="Content Placeholder 2"/>
          <p:cNvSpPr>
            <a:spLocks noGrp="1"/>
          </p:cNvSpPr>
          <p:nvPr>
            <p:ph idx="1"/>
          </p:nvPr>
        </p:nvSpPr>
        <p:spPr/>
        <p:txBody>
          <a:bodyPr>
            <a:normAutofit/>
          </a:bodyPr>
          <a:lstStyle/>
          <a:p>
            <a:endParaRPr lang="en-US" sz="3200" b="0" dirty="0"/>
          </a:p>
          <a:p>
            <a:endParaRPr lang="en-US" sz="3200" b="0" dirty="0"/>
          </a:p>
          <a:p>
            <a:pPr algn="ctr"/>
            <a:r>
              <a:rPr lang="en-US" sz="3200" b="0" dirty="0"/>
              <a:t>Are the Orders just and equitable?</a:t>
            </a:r>
          </a:p>
        </p:txBody>
      </p:sp>
    </p:spTree>
    <p:extLst>
      <p:ext uri="{BB962C8B-B14F-4D97-AF65-F5344CB8AC3E}">
        <p14:creationId xmlns:p14="http://schemas.microsoft.com/office/powerpoint/2010/main" val="2050963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 facto v marriage</a:t>
            </a:r>
          </a:p>
        </p:txBody>
      </p:sp>
      <p:sp>
        <p:nvSpPr>
          <p:cNvPr id="3" name="Content Placeholder 2"/>
          <p:cNvSpPr>
            <a:spLocks noGrp="1"/>
          </p:cNvSpPr>
          <p:nvPr>
            <p:ph idx="1"/>
          </p:nvPr>
        </p:nvSpPr>
        <p:spPr>
          <a:xfrm>
            <a:off x="822960" y="1100628"/>
            <a:ext cx="7520940" cy="3992072"/>
          </a:xfrm>
        </p:spPr>
        <p:txBody>
          <a:bodyPr/>
          <a:lstStyle/>
          <a:p>
            <a:pPr marL="0" indent="0" algn="ctr"/>
            <a:endParaRPr lang="en-AU" b="0" dirty="0"/>
          </a:p>
          <a:p>
            <a:pPr marL="0" indent="0" algn="ctr"/>
            <a:endParaRPr lang="en-AU" b="0" dirty="0"/>
          </a:p>
          <a:p>
            <a:pPr marL="0" indent="0" algn="ctr"/>
            <a:endParaRPr lang="en-AU" b="0" dirty="0"/>
          </a:p>
          <a:p>
            <a:pPr marL="0" indent="0" algn="ctr"/>
            <a:r>
              <a:rPr lang="en-AU" sz="2600" b="0" dirty="0"/>
              <a:t>Only difference in 4 Step Process for</a:t>
            </a:r>
          </a:p>
          <a:p>
            <a:pPr marL="0" indent="0" algn="ctr"/>
            <a:r>
              <a:rPr lang="en-AU" sz="2600" b="0" dirty="0"/>
              <a:t>De Facto v Marriage settlements</a:t>
            </a:r>
          </a:p>
          <a:p>
            <a:pPr marL="0" indent="0" algn="ctr"/>
            <a:r>
              <a:rPr lang="en-AU" sz="2600" dirty="0"/>
              <a:t>=</a:t>
            </a:r>
            <a:r>
              <a:rPr lang="en-AU" sz="2600" b="0" dirty="0"/>
              <a:t> </a:t>
            </a:r>
            <a:r>
              <a:rPr lang="en-AU" sz="2600" dirty="0"/>
              <a:t>Treatment of Superannuation</a:t>
            </a:r>
            <a:r>
              <a:rPr lang="en-AU" sz="2600" b="0" dirty="0"/>
              <a:t>. </a:t>
            </a:r>
          </a:p>
          <a:p>
            <a:pPr marL="0" indent="0" algn="ctr"/>
            <a:endParaRPr lang="en-AU" sz="2600" b="0" dirty="0"/>
          </a:p>
        </p:txBody>
      </p:sp>
    </p:spTree>
    <p:extLst>
      <p:ext uri="{BB962C8B-B14F-4D97-AF65-F5344CB8AC3E}">
        <p14:creationId xmlns:p14="http://schemas.microsoft.com/office/powerpoint/2010/main" val="2089172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Superannuation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3530302"/>
              </p:ext>
            </p:extLst>
          </p:nvPr>
        </p:nvGraphicFramePr>
        <p:xfrm>
          <a:off x="1025524" y="1117600"/>
          <a:ext cx="7521576" cy="4215244"/>
        </p:xfrm>
        <a:graphic>
          <a:graphicData uri="http://schemas.openxmlformats.org/drawingml/2006/table">
            <a:tbl>
              <a:tblPr firstRow="1" bandRow="1">
                <a:tableStyleId>{9DCAF9ED-07DC-4A11-8D7F-57B35C25682E}</a:tableStyleId>
              </a:tblPr>
              <a:tblGrid>
                <a:gridCol w="3673476">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515044">
                <a:tc>
                  <a:txBody>
                    <a:bodyPr/>
                    <a:lstStyle/>
                    <a:p>
                      <a:pPr algn="ctr"/>
                      <a:r>
                        <a:rPr lang="en-AU" sz="2600" dirty="0"/>
                        <a:t>Married </a:t>
                      </a:r>
                    </a:p>
                  </a:txBody>
                  <a:tcPr>
                    <a:lnR w="12700" cap="flat" cmpd="sng" algn="ctr">
                      <a:solidFill>
                        <a:schemeClr val="accent2"/>
                      </a:solidFill>
                      <a:prstDash val="solid"/>
                      <a:round/>
                      <a:headEnd type="none" w="med" len="med"/>
                      <a:tailEnd type="none" w="med" len="med"/>
                    </a:lnR>
                    <a:lnB w="12700" cmpd="sng">
                      <a:noFill/>
                    </a:lnB>
                  </a:tcPr>
                </a:tc>
                <a:tc>
                  <a:txBody>
                    <a:bodyPr/>
                    <a:lstStyle/>
                    <a:p>
                      <a:pPr algn="ctr"/>
                      <a:r>
                        <a:rPr lang="en-AU" sz="2600" dirty="0"/>
                        <a:t>De</a:t>
                      </a:r>
                      <a:r>
                        <a:rPr lang="en-AU" sz="2600" baseline="0" dirty="0"/>
                        <a:t> Facto </a:t>
                      </a:r>
                      <a:endParaRPr lang="en-AU" sz="2600" dirty="0"/>
                    </a:p>
                  </a:txBody>
                  <a:tcPr>
                    <a:lnL w="12700" cap="flat" cmpd="sng" algn="ctr">
                      <a:solidFill>
                        <a:schemeClr val="accent2"/>
                      </a:solidFill>
                      <a:prstDash val="solid"/>
                      <a:round/>
                      <a:headEnd type="none" w="med" len="med"/>
                      <a:tailEnd type="none" w="med" len="med"/>
                    </a:lnL>
                    <a:lnB w="12700" cmpd="sng">
                      <a:noFill/>
                    </a:lnB>
                  </a:tcPr>
                </a:tc>
                <a:extLst>
                  <a:ext uri="{0D108BD9-81ED-4DB2-BD59-A6C34878D82A}">
                    <a16:rowId xmlns:a16="http://schemas.microsoft.com/office/drawing/2014/main" val="10000"/>
                  </a:ext>
                </a:extLst>
              </a:tr>
              <a:tr h="1488440">
                <a:tc>
                  <a:txBody>
                    <a:bodyPr/>
                    <a:lstStyle/>
                    <a:p>
                      <a:r>
                        <a:rPr lang="en-AU" sz="2000" dirty="0"/>
                        <a:t>Superannuation is included</a:t>
                      </a:r>
                      <a:r>
                        <a:rPr lang="en-AU" sz="2000" baseline="0" dirty="0"/>
                        <a:t> as </a:t>
                      </a:r>
                      <a:r>
                        <a:rPr lang="en-AU" sz="2000" dirty="0"/>
                        <a:t>an </a:t>
                      </a:r>
                      <a:r>
                        <a:rPr lang="en-AU" sz="2000" u="sng" dirty="0"/>
                        <a:t>asset</a:t>
                      </a:r>
                      <a:r>
                        <a:rPr lang="en-AU" sz="2000" dirty="0"/>
                        <a:t> </a:t>
                      </a:r>
                      <a:r>
                        <a:rPr lang="en-AU" sz="2000" baseline="0" dirty="0"/>
                        <a:t>in the property pool at </a:t>
                      </a:r>
                      <a:r>
                        <a:rPr lang="en-AU" sz="2000" u="sng" baseline="0" dirty="0"/>
                        <a:t>Step 1</a:t>
                      </a:r>
                      <a:endParaRPr lang="en-AU" sz="2000" u="sng" dirty="0"/>
                    </a:p>
                  </a:txBody>
                  <a:tcPr>
                    <a:lnL w="12700" cmpd="sng">
                      <a:noFill/>
                    </a:lnL>
                    <a:lnR w="1270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000" dirty="0"/>
                        <a:t>Superannuation </a:t>
                      </a:r>
                      <a:r>
                        <a:rPr lang="en-AU" sz="2000" baseline="0" dirty="0"/>
                        <a:t>is treated as a </a:t>
                      </a:r>
                      <a:r>
                        <a:rPr lang="en-AU" sz="2000" u="sng" baseline="0" dirty="0"/>
                        <a:t>financial resource</a:t>
                      </a:r>
                      <a:r>
                        <a:rPr lang="en-AU" sz="2000" baseline="0" dirty="0"/>
                        <a:t> which is taken into</a:t>
                      </a:r>
                      <a:r>
                        <a:rPr lang="en-AU" sz="2000" dirty="0"/>
                        <a:t> consideration as a future need at </a:t>
                      </a:r>
                      <a:r>
                        <a:rPr lang="en-AU" sz="2000" u="sng" dirty="0"/>
                        <a:t>Step 3</a:t>
                      </a:r>
                    </a:p>
                  </a:txBody>
                  <a:tcPr>
                    <a:lnL w="1270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914400">
                <a:tc>
                  <a:txBody>
                    <a:bodyPr/>
                    <a:lstStyle/>
                    <a:p>
                      <a:r>
                        <a:rPr lang="en-AU" sz="2000" dirty="0"/>
                        <a:t>Splitting or Flagging Orders</a:t>
                      </a:r>
                    </a:p>
                    <a:p>
                      <a:r>
                        <a:rPr lang="en-AU" sz="1600" dirty="0"/>
                        <a:t>(super fund</a:t>
                      </a:r>
                      <a:r>
                        <a:rPr lang="en-AU" sz="1600" baseline="0" dirty="0"/>
                        <a:t> &amp; </a:t>
                      </a:r>
                      <a:r>
                        <a:rPr lang="en-AU" sz="1600" dirty="0"/>
                        <a:t>trustee must be notified) </a:t>
                      </a:r>
                    </a:p>
                  </a:txBody>
                  <a:tcPr>
                    <a:lnL w="12700" cmpd="sng">
                      <a:noFill/>
                    </a:lnL>
                    <a:lnR w="1270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000" dirty="0"/>
                        <a:t>Cannot</a:t>
                      </a:r>
                      <a:r>
                        <a:rPr lang="en-AU" sz="2000" baseline="0" dirty="0"/>
                        <a:t> be touched – adjustments made to final property split to account for super</a:t>
                      </a:r>
                      <a:endParaRPr lang="en-AU" sz="2000" dirty="0"/>
                    </a:p>
                  </a:txBody>
                  <a:tcPr>
                    <a:lnL w="1270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205920">
                <a:tc>
                  <a:txBody>
                    <a:bodyPr/>
                    <a:lstStyle/>
                    <a:p>
                      <a:r>
                        <a:rPr lang="en-AU" sz="2000" dirty="0"/>
                        <a:t>LIMITS</a:t>
                      </a:r>
                      <a:r>
                        <a:rPr lang="en-AU" sz="2000" baseline="0" dirty="0"/>
                        <a:t> </a:t>
                      </a:r>
                    </a:p>
                    <a:p>
                      <a:pPr marL="285750" lvl="0" indent="-285750">
                        <a:buFont typeface="Arial" panose="020B0604020202020204" pitchFamily="34" charset="0"/>
                        <a:buChar char="•"/>
                      </a:pPr>
                      <a:r>
                        <a:rPr lang="en-AU" sz="2000" baseline="0" dirty="0"/>
                        <a:t>only certain types of funds </a:t>
                      </a:r>
                    </a:p>
                    <a:p>
                      <a:pPr marL="285750" lvl="0" indent="-285750">
                        <a:buFont typeface="Arial" panose="020B0604020202020204" pitchFamily="34" charset="0"/>
                        <a:buChar char="•"/>
                      </a:pPr>
                      <a:r>
                        <a:rPr lang="en-AU" sz="2000" baseline="0" dirty="0"/>
                        <a:t>only amounts over $5000 </a:t>
                      </a:r>
                      <a:endParaRPr lang="en-AU" sz="2000" dirty="0"/>
                    </a:p>
                  </a:txBody>
                  <a:tcPr>
                    <a:lnL w="12700" cmpd="sng">
                      <a:noFill/>
                    </a:lnL>
                    <a:lnR w="1270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2000" dirty="0"/>
                    </a:p>
                  </a:txBody>
                  <a:tcPr>
                    <a:lnL w="1270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50736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Superannuation …</a:t>
            </a:r>
          </a:p>
        </p:txBody>
      </p:sp>
      <p:sp>
        <p:nvSpPr>
          <p:cNvPr id="3" name="Content Placeholder 2"/>
          <p:cNvSpPr>
            <a:spLocks noGrp="1"/>
          </p:cNvSpPr>
          <p:nvPr>
            <p:ph idx="1"/>
          </p:nvPr>
        </p:nvSpPr>
        <p:spPr>
          <a:xfrm>
            <a:off x="822960" y="1100628"/>
            <a:ext cx="7787640" cy="4588972"/>
          </a:xfrm>
        </p:spPr>
        <p:txBody>
          <a:bodyPr>
            <a:normAutofit/>
          </a:bodyPr>
          <a:lstStyle/>
          <a:p>
            <a:pPr marL="0" indent="0"/>
            <a:r>
              <a:rPr lang="en-AU" sz="2400" b="0" dirty="0"/>
              <a:t>A Superannuation Kit is available on the FCWA website.</a:t>
            </a:r>
          </a:p>
          <a:p>
            <a:pPr marL="0" indent="0"/>
            <a:endParaRPr lang="en-AU" sz="1000" b="0" dirty="0"/>
          </a:p>
          <a:p>
            <a:pPr marL="0" indent="0"/>
            <a:r>
              <a:rPr lang="en-AU" sz="2400" b="0" dirty="0"/>
              <a:t>You can apply to the other party’s super fund to request information about how much super they have. An application fee is normally payable and differs per fund.</a:t>
            </a:r>
          </a:p>
          <a:p>
            <a:pPr marL="0" indent="0"/>
            <a:endParaRPr lang="en-AU" sz="1000" b="0" dirty="0"/>
          </a:p>
          <a:p>
            <a:pPr marL="0" indent="0"/>
            <a:r>
              <a:rPr lang="en-AU" sz="2400" b="0" dirty="0"/>
              <a:t>If the client intends to seek a splitting or flagging order, the client must notify the super fund and trustee. They will generally provide their preferred wording for the orders.</a:t>
            </a:r>
          </a:p>
          <a:p>
            <a:pPr marL="0" indent="0"/>
            <a:endParaRPr lang="en-AU" sz="1000" b="0" dirty="0"/>
          </a:p>
          <a:p>
            <a:pPr marL="0" indent="0"/>
            <a:r>
              <a:rPr lang="en-AU" sz="2400" b="0" dirty="0"/>
              <a:t>The necessary forms are attached to the Super Kit or the super fund may have their own version the client can use.</a:t>
            </a:r>
          </a:p>
        </p:txBody>
      </p:sp>
    </p:spTree>
    <p:extLst>
      <p:ext uri="{BB962C8B-B14F-4D97-AF65-F5344CB8AC3E}">
        <p14:creationId xmlns:p14="http://schemas.microsoft.com/office/powerpoint/2010/main" val="3956769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endParaRPr lang="en-US" sz="3200" dirty="0"/>
          </a:p>
          <a:p>
            <a:pPr algn="ctr"/>
            <a:r>
              <a:rPr lang="en-US" sz="3200" b="0" dirty="0"/>
              <a:t>IMPORTANT TO</a:t>
            </a:r>
          </a:p>
          <a:p>
            <a:pPr algn="ctr"/>
            <a:r>
              <a:rPr lang="en-US" sz="3200" b="0" dirty="0"/>
              <a:t>REMEMBER…</a:t>
            </a:r>
          </a:p>
          <a:p>
            <a:pPr algn="ctr"/>
            <a:endParaRPr lang="en-US" sz="3200" dirty="0"/>
          </a:p>
          <a:p>
            <a:pPr algn="ctr"/>
            <a:r>
              <a:rPr lang="en-US" sz="3200" dirty="0"/>
              <a:t>EACH CASE IS DIFFERENT</a:t>
            </a:r>
          </a:p>
        </p:txBody>
      </p:sp>
    </p:spTree>
    <p:extLst>
      <p:ext uri="{BB962C8B-B14F-4D97-AF65-F5344CB8AC3E}">
        <p14:creationId xmlns:p14="http://schemas.microsoft.com/office/powerpoint/2010/main" val="837825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EXAMPLE – PAUL &amp; JENNA – STEP 1   </a:t>
            </a:r>
          </a:p>
        </p:txBody>
      </p:sp>
      <p:sp>
        <p:nvSpPr>
          <p:cNvPr id="26627" name="Content Placeholder 2"/>
          <p:cNvSpPr txBox="1">
            <a:spLocks/>
          </p:cNvSpPr>
          <p:nvPr/>
        </p:nvSpPr>
        <p:spPr bwMode="auto">
          <a:xfrm>
            <a:off x="822325" y="1100138"/>
            <a:ext cx="752157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Font typeface="Arial" charset="0"/>
              <a:defRPr sz="16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2pPr>
            <a:lvl3pPr marL="4016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3pPr>
            <a:lvl4pPr marL="630238" indent="-163513"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4pPr>
            <a:lvl5pPr marL="858838" indent="-173038" eaLnBrk="0" hangingPunct="0">
              <a:spcBef>
                <a:spcPts val="300"/>
              </a:spcBef>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5pPr>
            <a:lvl6pPr marL="13160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6pPr>
            <a:lvl7pPr marL="17732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7pPr>
            <a:lvl8pPr marL="22304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8pPr>
            <a:lvl9pPr marL="2687638" indent="-173038"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ea typeface="ＭＳ Ｐゴシック" pitchFamily="34" charset="-128"/>
              </a:defRPr>
            </a:lvl9pPr>
          </a:lstStyle>
          <a:p>
            <a:pPr eaLnBrk="1" hangingPunct="1"/>
            <a:r>
              <a:rPr lang="en-US" altLang="en-US" sz="2400" b="0" dirty="0"/>
              <a:t>Paul and Jenna were </a:t>
            </a:r>
            <a:r>
              <a:rPr lang="en-US" altLang="en-US" sz="2400" b="0" u="sng" dirty="0"/>
              <a:t>married</a:t>
            </a:r>
            <a:r>
              <a:rPr lang="en-US" altLang="en-US" sz="2400" b="0" dirty="0"/>
              <a:t> for 18 years.</a:t>
            </a:r>
          </a:p>
          <a:p>
            <a:pPr eaLnBrk="1" hangingPunct="1"/>
            <a:endParaRPr lang="en-US" altLang="en-US" sz="1000" b="0" dirty="0"/>
          </a:p>
          <a:p>
            <a:pPr eaLnBrk="1" hangingPunct="1"/>
            <a:r>
              <a:rPr lang="en-US" altLang="en-US" sz="2400" b="0" dirty="0"/>
              <a:t>Their assets were identified and valued as below</a:t>
            </a:r>
            <a:r>
              <a:rPr lang="en-US" altLang="en-US" sz="2400" dirty="0"/>
              <a:t>:  </a:t>
            </a:r>
          </a:p>
        </p:txBody>
      </p:sp>
      <p:graphicFrame>
        <p:nvGraphicFramePr>
          <p:cNvPr id="5" name="Table 4"/>
          <p:cNvGraphicFramePr>
            <a:graphicFrameLocks noGrp="1"/>
          </p:cNvGraphicFramePr>
          <p:nvPr>
            <p:extLst>
              <p:ext uri="{D42A27DB-BD31-4B8C-83A1-F6EECF244321}">
                <p14:modId xmlns:p14="http://schemas.microsoft.com/office/powerpoint/2010/main" val="2154400506"/>
              </p:ext>
            </p:extLst>
          </p:nvPr>
        </p:nvGraphicFramePr>
        <p:xfrm>
          <a:off x="1143000" y="2514600"/>
          <a:ext cx="6781800" cy="2978150"/>
        </p:xfrm>
        <a:graphic>
          <a:graphicData uri="http://schemas.openxmlformats.org/drawingml/2006/table">
            <a:tbl>
              <a:tblPr/>
              <a:tblGrid>
                <a:gridCol w="3390900">
                  <a:extLst>
                    <a:ext uri="{9D8B030D-6E8A-4147-A177-3AD203B41FA5}">
                      <a16:colId xmlns:a16="http://schemas.microsoft.com/office/drawing/2014/main" val="20000"/>
                    </a:ext>
                  </a:extLst>
                </a:gridCol>
                <a:gridCol w="3390900">
                  <a:extLst>
                    <a:ext uri="{9D8B030D-6E8A-4147-A177-3AD203B41FA5}">
                      <a16:colId xmlns:a16="http://schemas.microsoft.com/office/drawing/2014/main" val="20001"/>
                    </a:ext>
                  </a:extLst>
                </a:gridCol>
              </a:tblGrid>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dirty="0">
                          <a:ln>
                            <a:noFill/>
                          </a:ln>
                          <a:solidFill>
                            <a:srgbClr val="FFFFFF"/>
                          </a:solidFill>
                          <a:effectLst/>
                          <a:latin typeface="Franklin Gothic Book" pitchFamily="34" charset="0"/>
                          <a:ea typeface="ＭＳ Ｐゴシック" pitchFamily="34" charset="-128"/>
                        </a:rPr>
                        <a:t>Asset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dirty="0">
                          <a:ln>
                            <a:noFill/>
                          </a:ln>
                          <a:solidFill>
                            <a:srgbClr val="FFFFFF"/>
                          </a:solidFill>
                          <a:effectLst/>
                          <a:latin typeface="Franklin Gothic Book" pitchFamily="34" charset="0"/>
                          <a:ea typeface="ＭＳ Ｐゴシック" pitchFamily="34" charset="-128"/>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Family home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$500,000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extLst>
                  <a:ext uri="{0D108BD9-81ED-4DB2-BD59-A6C34878D82A}">
                    <a16:rowId xmlns:a16="http://schemas.microsoft.com/office/drawing/2014/main" val="10001"/>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Paul’s car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$15,000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Paul’s super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$100,000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extLst>
                  <a:ext uri="{0D108BD9-81ED-4DB2-BD59-A6C34878D82A}">
                    <a16:rowId xmlns:a16="http://schemas.microsoft.com/office/drawing/2014/main" val="10003"/>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Jenna’s Car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Jenna’s super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7D7D8"/>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$40,000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7D7D8"/>
                    </a:solidFill>
                  </a:tcPr>
                </a:tc>
                <a:extLst>
                  <a:ext uri="{0D108BD9-81ED-4DB2-BD59-A6C34878D82A}">
                    <a16:rowId xmlns:a16="http://schemas.microsoft.com/office/drawing/2014/main" val="10005"/>
                  </a:ext>
                </a:extLst>
              </a:tr>
              <a:tr h="425450">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a:ln>
                            <a:noFill/>
                          </a:ln>
                          <a:solidFill>
                            <a:srgbClr val="000000"/>
                          </a:solidFill>
                          <a:effectLst/>
                          <a:latin typeface="Franklin Gothic Book" pitchFamily="34" charset="0"/>
                          <a:ea typeface="ＭＳ Ｐゴシック" pitchFamily="34" charset="-128"/>
                        </a:rPr>
                        <a:t>TOTAL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CECEC"/>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dirty="0">
                          <a:ln>
                            <a:noFill/>
                          </a:ln>
                          <a:solidFill>
                            <a:srgbClr val="000000"/>
                          </a:solidFill>
                          <a:effectLst/>
                          <a:latin typeface="Franklin Gothic Book" pitchFamily="34" charset="0"/>
                          <a:ea typeface="ＭＳ Ｐゴシック" pitchFamily="34" charset="-128"/>
                        </a:rPr>
                        <a:t>$660,000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72145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79612" y="4293393"/>
            <a:ext cx="5184775" cy="57626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AU"/>
          </a:p>
        </p:txBody>
      </p:sp>
      <p:sp>
        <p:nvSpPr>
          <p:cNvPr id="27651"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EXAMPLE – PAUL &amp; JENNA – STEP 1 …</a:t>
            </a:r>
          </a:p>
        </p:txBody>
      </p:sp>
      <p:sp>
        <p:nvSpPr>
          <p:cNvPr id="27652" name="Content Placeholder 2"/>
          <p:cNvSpPr>
            <a:spLocks noGrp="1"/>
          </p:cNvSpPr>
          <p:nvPr>
            <p:ph idx="1"/>
          </p:nvPr>
        </p:nvSpPr>
        <p:spPr>
          <a:xfrm>
            <a:off x="900113" y="1100138"/>
            <a:ext cx="7521575" cy="3768725"/>
          </a:xfrm>
        </p:spPr>
        <p:txBody>
          <a:bodyPr>
            <a:normAutofit lnSpcReduction="10000"/>
          </a:bodyPr>
          <a:lstStyle/>
          <a:p>
            <a:pPr marL="0" indent="0" eaLnBrk="1" hangingPunct="1"/>
            <a:r>
              <a:rPr lang="en-AU" altLang="en-US" sz="2400" b="0" dirty="0">
                <a:ea typeface="ＭＳ Ｐゴシック" pitchFamily="34" charset="-128"/>
              </a:rPr>
              <a:t>Paul and Jenna’s liabilities were as follows:  </a:t>
            </a:r>
          </a:p>
          <a:p>
            <a:pPr marL="0" indent="0" eaLnBrk="1" hangingPunct="1">
              <a:buFont typeface="Arial" charset="0"/>
              <a:buChar char="•"/>
            </a:pPr>
            <a:endParaRPr lang="en-AU" altLang="en-US" sz="2400" dirty="0">
              <a:ea typeface="ＭＳ Ｐゴシック" pitchFamily="34" charset="-128"/>
            </a:endParaRPr>
          </a:p>
          <a:p>
            <a:pPr marL="0" indent="0" eaLnBrk="1" hangingPunct="1">
              <a:buFont typeface="Arial" charset="0"/>
              <a:buChar char="•"/>
            </a:pPr>
            <a:endParaRPr lang="en-AU" altLang="en-US" sz="2400" dirty="0">
              <a:ea typeface="ＭＳ Ｐゴシック" pitchFamily="34" charset="-128"/>
            </a:endParaRPr>
          </a:p>
          <a:p>
            <a:pPr marL="0" indent="0" eaLnBrk="1" hangingPunct="1">
              <a:buFont typeface="Arial" charset="0"/>
              <a:buChar char="•"/>
            </a:pPr>
            <a:endParaRPr lang="en-AU" altLang="en-US" sz="2400" dirty="0">
              <a:ea typeface="ＭＳ Ｐゴシック" pitchFamily="34" charset="-128"/>
            </a:endParaRPr>
          </a:p>
          <a:p>
            <a:pPr marL="0" indent="0" eaLnBrk="1" hangingPunct="1">
              <a:buFont typeface="Arial" charset="0"/>
              <a:buChar char="•"/>
            </a:pPr>
            <a:endParaRPr lang="en-AU" altLang="en-US" sz="2400" dirty="0">
              <a:ea typeface="ＭＳ Ｐゴシック" pitchFamily="34" charset="-128"/>
            </a:endParaRPr>
          </a:p>
          <a:p>
            <a:pPr marL="0" indent="0" eaLnBrk="1" hangingPunct="1"/>
            <a:endParaRPr lang="en-AU" altLang="en-US" sz="2400" dirty="0">
              <a:ea typeface="ＭＳ Ｐゴシック" pitchFamily="34" charset="-128"/>
            </a:endParaRPr>
          </a:p>
          <a:p>
            <a:pPr marL="0" indent="0" eaLnBrk="1" hangingPunct="1"/>
            <a:r>
              <a:rPr lang="en-AU" altLang="en-US" sz="2400" b="0" dirty="0">
                <a:ea typeface="ＭＳ Ｐゴシック" pitchFamily="34" charset="-128"/>
              </a:rPr>
              <a:t>So, the asset pool for Paul and Jenna is:</a:t>
            </a:r>
          </a:p>
          <a:p>
            <a:pPr marL="0" indent="0" eaLnBrk="1" hangingPunct="1"/>
            <a:endParaRPr lang="en-AU" altLang="en-US" sz="1000" dirty="0">
              <a:ea typeface="ＭＳ Ｐゴシック" pitchFamily="34" charset="-128"/>
            </a:endParaRPr>
          </a:p>
          <a:p>
            <a:pPr marL="0" indent="0" algn="ctr" eaLnBrk="1" hangingPunct="1"/>
            <a:r>
              <a:rPr lang="en-AU" altLang="en-US" sz="2400" dirty="0">
                <a:ea typeface="ＭＳ Ｐゴシック" pitchFamily="34" charset="-128"/>
              </a:rPr>
              <a:t>$660,000 – $366,000 = $294,000</a:t>
            </a:r>
          </a:p>
        </p:txBody>
      </p:sp>
      <p:graphicFrame>
        <p:nvGraphicFramePr>
          <p:cNvPr id="4" name="Content Placeholder 3"/>
          <p:cNvGraphicFramePr>
            <a:graphicFrameLocks noGrp="1"/>
          </p:cNvGraphicFramePr>
          <p:nvPr>
            <p:extLst>
              <p:ext uri="{D42A27DB-BD31-4B8C-83A1-F6EECF244321}">
                <p14:modId xmlns:p14="http://schemas.microsoft.com/office/powerpoint/2010/main" val="44697429"/>
              </p:ext>
            </p:extLst>
          </p:nvPr>
        </p:nvGraphicFramePr>
        <p:xfrm>
          <a:off x="900113" y="1700213"/>
          <a:ext cx="7521575" cy="1857375"/>
        </p:xfrm>
        <a:graphic>
          <a:graphicData uri="http://schemas.openxmlformats.org/drawingml/2006/table">
            <a:tbl>
              <a:tblPr/>
              <a:tblGrid>
                <a:gridCol w="3760787">
                  <a:extLst>
                    <a:ext uri="{9D8B030D-6E8A-4147-A177-3AD203B41FA5}">
                      <a16:colId xmlns:a16="http://schemas.microsoft.com/office/drawing/2014/main" val="20000"/>
                    </a:ext>
                  </a:extLst>
                </a:gridCol>
                <a:gridCol w="3760788">
                  <a:extLst>
                    <a:ext uri="{9D8B030D-6E8A-4147-A177-3AD203B41FA5}">
                      <a16:colId xmlns:a16="http://schemas.microsoft.com/office/drawing/2014/main" val="20001"/>
                    </a:ext>
                  </a:extLst>
                </a:gridCol>
              </a:tblGrid>
              <a:tr h="371475">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dirty="0">
                          <a:ln>
                            <a:noFill/>
                          </a:ln>
                          <a:solidFill>
                            <a:srgbClr val="FFFFFF"/>
                          </a:solidFill>
                          <a:effectLst/>
                          <a:latin typeface="Franklin Gothic Book" pitchFamily="34" charset="0"/>
                          <a:ea typeface="ＭＳ Ｐゴシック" pitchFamily="34" charset="-128"/>
                        </a:rPr>
                        <a:t>Liability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a:ln>
                            <a:noFill/>
                          </a:ln>
                          <a:solidFill>
                            <a:srgbClr val="FFFFFF"/>
                          </a:solidFill>
                          <a:effectLst/>
                          <a:latin typeface="Franklin Gothic Book" pitchFamily="34" charset="0"/>
                          <a:ea typeface="ＭＳ Ｐゴシック" pitchFamily="34" charset="-128"/>
                        </a:rPr>
                        <a:t>Value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Mortgage remaining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$350,000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8"/>
                    </a:solidFill>
                  </a:tcPr>
                </a:tc>
                <a:extLst>
                  <a:ext uri="{0D108BD9-81ED-4DB2-BD59-A6C34878D82A}">
                    <a16:rowId xmlns:a16="http://schemas.microsoft.com/office/drawing/2014/main" val="10001"/>
                  </a:ext>
                </a:extLst>
              </a:tr>
              <a:tr h="371475">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Paul’s credit card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a:ln>
                            <a:noFill/>
                          </a:ln>
                          <a:solidFill>
                            <a:srgbClr val="000000"/>
                          </a:solidFill>
                          <a:effectLst/>
                          <a:latin typeface="Franklin Gothic Book" pitchFamily="34" charset="0"/>
                          <a:ea typeface="ＭＳ Ｐゴシック" pitchFamily="34" charset="-128"/>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371475">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Jenna’s personal loan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D7D8"/>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a:ln>
                            <a:noFill/>
                          </a:ln>
                          <a:solidFill>
                            <a:srgbClr val="000000"/>
                          </a:solidFill>
                          <a:effectLst/>
                          <a:latin typeface="Franklin Gothic Book" pitchFamily="34" charset="0"/>
                          <a:ea typeface="ＭＳ Ｐゴシック" pitchFamily="34" charset="-128"/>
                        </a:rPr>
                        <a:t>$6,000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D7D8"/>
                    </a:solidFill>
                  </a:tcPr>
                </a:tc>
                <a:extLst>
                  <a:ext uri="{0D108BD9-81ED-4DB2-BD59-A6C34878D82A}">
                    <a16:rowId xmlns:a16="http://schemas.microsoft.com/office/drawing/2014/main" val="10003"/>
                  </a:ext>
                </a:extLst>
              </a:tr>
              <a:tr h="371475">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a:ln>
                            <a:noFill/>
                          </a:ln>
                          <a:solidFill>
                            <a:srgbClr val="000000"/>
                          </a:solidFill>
                          <a:effectLst/>
                          <a:latin typeface="Franklin Gothic Book" pitchFamily="34" charset="0"/>
                          <a:ea typeface="ＭＳ Ｐゴシック" pitchFamily="34" charset="-128"/>
                        </a:rPr>
                        <a:t>TOTAL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CEC"/>
                    </a:solidFill>
                  </a:tcPr>
                </a:tc>
                <a:tc>
                  <a:txBody>
                    <a:bodyPr/>
                    <a:lstStyle>
                      <a:lvl1pPr eaLnBrk="0" hangingPunct="0">
                        <a:spcBef>
                          <a:spcPts val="800"/>
                        </a:spcBef>
                        <a:buFont typeface="Arial" pitchFamily="34" charset="0"/>
                        <a:defRPr sz="1400" b="1">
                          <a:solidFill>
                            <a:schemeClr val="tx1"/>
                          </a:solidFill>
                          <a:latin typeface="Franklin Gothic Book" pitchFamily="34" charset="0"/>
                          <a:ea typeface="ＭＳ Ｐゴシック" pitchFamily="34" charset="-128"/>
                        </a:defRPr>
                      </a:lvl1pPr>
                      <a:lvl2pPr marL="37931725" indent="-37474525" eaLnBrk="0" hangingPunct="0">
                        <a:spcBef>
                          <a:spcPts val="300"/>
                        </a:spcBef>
                        <a:buClr>
                          <a:schemeClr val="accent2"/>
                        </a:buClr>
                        <a:buFont typeface="Wingdings" pitchFamily="2" charset="2"/>
                        <a:defRPr sz="1400">
                          <a:solidFill>
                            <a:schemeClr val="tx1"/>
                          </a:solidFill>
                          <a:latin typeface="Franklin Gothic Book" pitchFamily="34" charset="0"/>
                          <a:ea typeface="ＭＳ Ｐゴシック" pitchFamily="34" charset="-128"/>
                        </a:defRPr>
                      </a:lvl2pPr>
                      <a:lvl3pPr eaLnBrk="0" hangingPunct="0">
                        <a:spcBef>
                          <a:spcPts val="300"/>
                        </a:spcBef>
                        <a:defRPr sz="1400">
                          <a:solidFill>
                            <a:schemeClr val="tx1"/>
                          </a:solidFill>
                          <a:latin typeface="Franklin Gothic Book" pitchFamily="34" charset="0"/>
                          <a:ea typeface="ＭＳ Ｐゴシック" pitchFamily="34" charset="-128"/>
                        </a:defRPr>
                      </a:lvl3pPr>
                      <a:lvl4pPr eaLnBrk="0" hangingPunct="0">
                        <a:spcBef>
                          <a:spcPts val="300"/>
                        </a:spcBef>
                        <a:defRPr sz="1400">
                          <a:solidFill>
                            <a:schemeClr val="tx1"/>
                          </a:solidFill>
                          <a:latin typeface="Franklin Gothic Book" pitchFamily="34" charset="0"/>
                          <a:ea typeface="ＭＳ Ｐゴシック" pitchFamily="34" charset="-128"/>
                        </a:defRPr>
                      </a:lvl4pPr>
                      <a:lvl5pPr eaLnBrk="0" hangingPunct="0">
                        <a:spcBef>
                          <a:spcPts val="300"/>
                        </a:spcBef>
                        <a:defRPr sz="1400">
                          <a:solidFill>
                            <a:schemeClr val="tx1"/>
                          </a:solidFill>
                          <a:latin typeface="Franklin Gothic Book" pitchFamily="34" charset="0"/>
                          <a:ea typeface="ＭＳ Ｐゴシック" pitchFamily="34" charset="-128"/>
                        </a:defRPr>
                      </a:lvl5pPr>
                      <a:lvl6pPr marL="4572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6pPr>
                      <a:lvl7pPr marL="9144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7pPr>
                      <a:lvl8pPr marL="13716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8pPr>
                      <a:lvl9pPr marL="1828800" eaLnBrk="0" fontAlgn="base" hangingPunct="0">
                        <a:spcBef>
                          <a:spcPts val="300"/>
                        </a:spcBef>
                        <a:spcAft>
                          <a:spcPct val="0"/>
                        </a:spcAft>
                        <a:defRPr sz="1400">
                          <a:solidFill>
                            <a:schemeClr val="tx1"/>
                          </a:solidFill>
                          <a:latin typeface="Franklin Gothic Book"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800" b="1" i="0" u="none" strike="noStrike" cap="none" normalizeH="0" baseline="0" dirty="0">
                          <a:ln>
                            <a:noFill/>
                          </a:ln>
                          <a:solidFill>
                            <a:srgbClr val="000000"/>
                          </a:solidFill>
                          <a:effectLst/>
                          <a:latin typeface="Franklin Gothic Book" pitchFamily="34" charset="0"/>
                          <a:ea typeface="ＭＳ Ｐゴシック" pitchFamily="34" charset="-128"/>
                        </a:rPr>
                        <a:t>$366,000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475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a:ea typeface="ＭＳ Ｐゴシック" pitchFamily="34" charset="-128"/>
              </a:rPr>
              <a:t>EXAMPLE – PAUL &amp; JENNA – STEP 2  </a:t>
            </a:r>
          </a:p>
        </p:txBody>
      </p:sp>
      <p:sp>
        <p:nvSpPr>
          <p:cNvPr id="30723" name="Content Placeholder 2"/>
          <p:cNvSpPr>
            <a:spLocks noGrp="1"/>
          </p:cNvSpPr>
          <p:nvPr>
            <p:ph idx="1"/>
          </p:nvPr>
        </p:nvSpPr>
        <p:spPr>
          <a:xfrm>
            <a:off x="822325" y="1100138"/>
            <a:ext cx="7521575" cy="4632325"/>
          </a:xfrm>
        </p:spPr>
        <p:txBody>
          <a:bodyPr/>
          <a:lstStyle/>
          <a:p>
            <a:pPr eaLnBrk="1" hangingPunct="1">
              <a:buClr>
                <a:schemeClr val="accent2"/>
              </a:buClr>
              <a:buFont typeface="Arial" charset="0"/>
              <a:buChar char="•"/>
            </a:pPr>
            <a:r>
              <a:rPr lang="en-AU" altLang="en-US" sz="2400" b="0" dirty="0">
                <a:ea typeface="ＭＳ Ｐゴシック" pitchFamily="34" charset="-128"/>
              </a:rPr>
              <a:t>Paul and Jenna have two kids, aged 8 and 10 </a:t>
            </a:r>
          </a:p>
          <a:p>
            <a:pPr eaLnBrk="1" hangingPunct="1">
              <a:buClr>
                <a:schemeClr val="accent2"/>
              </a:buClr>
              <a:buFont typeface="Arial" charset="0"/>
              <a:buChar char="•"/>
            </a:pPr>
            <a:r>
              <a:rPr lang="en-AU" altLang="en-US" sz="2400" b="0" dirty="0">
                <a:ea typeface="ＭＳ Ｐゴシック" pitchFamily="34" charset="-128"/>
              </a:rPr>
              <a:t>Paul works as a fitter and makes $90,000 a year </a:t>
            </a:r>
          </a:p>
          <a:p>
            <a:pPr eaLnBrk="1" hangingPunct="1">
              <a:buClr>
                <a:schemeClr val="accent2"/>
              </a:buClr>
              <a:buFont typeface="Arial" charset="0"/>
              <a:buChar char="•"/>
            </a:pPr>
            <a:r>
              <a:rPr lang="en-AU" altLang="en-US" sz="2400" b="0" dirty="0">
                <a:ea typeface="ＭＳ Ｐゴシック" pitchFamily="34" charset="-128"/>
              </a:rPr>
              <a:t>Jenna worked as a contracts administrator, but stopped working when the kids came along and has only recently returned to work part-time </a:t>
            </a:r>
          </a:p>
          <a:p>
            <a:pPr eaLnBrk="1" hangingPunct="1">
              <a:buClr>
                <a:schemeClr val="accent2"/>
              </a:buClr>
              <a:buFont typeface="Arial" charset="0"/>
              <a:buChar char="•"/>
            </a:pPr>
            <a:r>
              <a:rPr lang="en-AU" altLang="en-US" sz="2400" b="0" dirty="0">
                <a:ea typeface="ＭＳ Ｐゴシック" pitchFamily="34" charset="-128"/>
              </a:rPr>
              <a:t>Jenna maintained the house and looked after the kids full-time whilst she wasn’t working </a:t>
            </a:r>
          </a:p>
          <a:p>
            <a:pPr eaLnBrk="1" hangingPunct="1">
              <a:buClr>
                <a:schemeClr val="accent2"/>
              </a:buClr>
              <a:buFont typeface="Arial" charset="0"/>
              <a:buChar char="•"/>
            </a:pPr>
            <a:r>
              <a:rPr lang="en-AU" altLang="en-US" sz="2400" b="0" dirty="0">
                <a:ea typeface="ＭＳ Ｐゴシック" pitchFamily="34" charset="-128"/>
              </a:rPr>
              <a:t>Paul owned a small investment property which he sold when he and Jenna married and they used the proceeds of $100,000 to buy their family home </a:t>
            </a:r>
          </a:p>
        </p:txBody>
      </p:sp>
    </p:spTree>
    <p:extLst>
      <p:ext uri="{BB962C8B-B14F-4D97-AF65-F5344CB8AC3E}">
        <p14:creationId xmlns:p14="http://schemas.microsoft.com/office/powerpoint/2010/main" val="2959475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EXAMPLE – PAUL &amp; JENNA – STEP 2 …</a:t>
            </a:r>
          </a:p>
        </p:txBody>
      </p:sp>
      <p:sp>
        <p:nvSpPr>
          <p:cNvPr id="31747" name="Content Placeholder 2"/>
          <p:cNvSpPr>
            <a:spLocks noGrp="1"/>
          </p:cNvSpPr>
          <p:nvPr>
            <p:ph idx="1"/>
          </p:nvPr>
        </p:nvSpPr>
        <p:spPr>
          <a:xfrm>
            <a:off x="822325" y="1100138"/>
            <a:ext cx="7521575" cy="2112962"/>
          </a:xfrm>
        </p:spPr>
        <p:txBody>
          <a:bodyPr/>
          <a:lstStyle/>
          <a:p>
            <a:pPr eaLnBrk="1" hangingPunct="1">
              <a:buClr>
                <a:schemeClr val="accent2"/>
              </a:buClr>
              <a:buFont typeface="Arial" charset="0"/>
              <a:buChar char="•"/>
            </a:pPr>
            <a:r>
              <a:rPr lang="en-AU" altLang="en-US" sz="2400" b="0" dirty="0">
                <a:ea typeface="ＭＳ Ｐゴシック" pitchFamily="34" charset="-128"/>
              </a:rPr>
              <a:t>Based on the contributions made by Paul and Jenna in Step 2, at this stage, 45% should go to Jenna and 55% to Paul </a:t>
            </a:r>
          </a:p>
        </p:txBody>
      </p:sp>
      <p:grpSp>
        <p:nvGrpSpPr>
          <p:cNvPr id="31748" name="Group 16"/>
          <p:cNvGrpSpPr>
            <a:grpSpLocks/>
          </p:cNvGrpSpPr>
          <p:nvPr/>
        </p:nvGrpSpPr>
        <p:grpSpPr bwMode="auto">
          <a:xfrm>
            <a:off x="1752600" y="2133600"/>
            <a:ext cx="4703763" cy="4064000"/>
            <a:chOff x="1259632" y="2132856"/>
            <a:chExt cx="4704184" cy="4064000"/>
          </a:xfrm>
        </p:grpSpPr>
        <p:graphicFrame>
          <p:nvGraphicFramePr>
            <p:cNvPr id="18" name="Diagram 17"/>
            <p:cNvGraphicFramePr/>
            <p:nvPr>
              <p:extLst>
                <p:ext uri="{D42A27DB-BD31-4B8C-83A1-F6EECF244321}">
                  <p14:modId xmlns:p14="http://schemas.microsoft.com/office/powerpoint/2010/main" val="3355055531"/>
                </p:ext>
              </p:extLst>
            </p:nvPr>
          </p:nvGraphicFramePr>
          <p:xfrm>
            <a:off x="1259632" y="2132856"/>
            <a:ext cx="47041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Isosceles Triangle 18"/>
            <p:cNvSpPr/>
            <p:nvPr/>
          </p:nvSpPr>
          <p:spPr>
            <a:xfrm rot="3911354">
              <a:off x="4144388" y="3515559"/>
              <a:ext cx="215900" cy="215919"/>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AU"/>
            </a:p>
          </p:txBody>
        </p:sp>
        <p:sp>
          <p:nvSpPr>
            <p:cNvPr id="20" name="Isosceles Triangle 19"/>
            <p:cNvSpPr/>
            <p:nvPr/>
          </p:nvSpPr>
          <p:spPr>
            <a:xfrm rot="6484962">
              <a:off x="4285687" y="4609346"/>
              <a:ext cx="215900" cy="215919"/>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AU"/>
            </a:p>
          </p:txBody>
        </p:sp>
      </p:grpSp>
    </p:spTree>
    <p:extLst>
      <p:ext uri="{BB962C8B-B14F-4D97-AF65-F5344CB8AC3E}">
        <p14:creationId xmlns:p14="http://schemas.microsoft.com/office/powerpoint/2010/main" val="95930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will be covered?</a:t>
            </a:r>
          </a:p>
        </p:txBody>
      </p:sp>
      <p:sp>
        <p:nvSpPr>
          <p:cNvPr id="3" name="Content Placeholder 2"/>
          <p:cNvSpPr>
            <a:spLocks noGrp="1"/>
          </p:cNvSpPr>
          <p:nvPr>
            <p:ph idx="1"/>
          </p:nvPr>
        </p:nvSpPr>
        <p:spPr>
          <a:xfrm>
            <a:off x="822960" y="1100628"/>
            <a:ext cx="7889240" cy="4271472"/>
          </a:xfrm>
        </p:spPr>
        <p:txBody>
          <a:bodyPr>
            <a:normAutofit fontScale="77500" lnSpcReduction="20000"/>
          </a:bodyPr>
          <a:lstStyle/>
          <a:p>
            <a:pPr marL="457200" indent="-457200">
              <a:buFont typeface="Arial" panose="020B0604020202020204" pitchFamily="34" charset="0"/>
              <a:buChar char="•"/>
            </a:pPr>
            <a:endParaRPr lang="en-AU" sz="1000" b="0" dirty="0"/>
          </a:p>
          <a:p>
            <a:pPr marL="0" indent="0">
              <a:buClr>
                <a:schemeClr val="accent2"/>
              </a:buClr>
            </a:pPr>
            <a:r>
              <a:rPr lang="en-AU" sz="2800" dirty="0"/>
              <a:t>Part A</a:t>
            </a:r>
          </a:p>
          <a:p>
            <a:pPr marL="457200" indent="-457200">
              <a:buClr>
                <a:schemeClr val="accent2"/>
              </a:buClr>
              <a:buFont typeface="Arial" panose="020B0604020202020204" pitchFamily="34" charset="0"/>
              <a:buChar char="•"/>
            </a:pPr>
            <a:r>
              <a:rPr lang="en-AU" sz="2400" b="0" dirty="0"/>
              <a:t>What is property?</a:t>
            </a:r>
          </a:p>
          <a:p>
            <a:pPr marL="457200" indent="-457200">
              <a:buClr>
                <a:schemeClr val="accent2"/>
              </a:buClr>
              <a:buFont typeface="Arial" panose="020B0604020202020204" pitchFamily="34" charset="0"/>
              <a:buChar char="•"/>
            </a:pPr>
            <a:r>
              <a:rPr lang="en-AU" sz="2400" b="0" dirty="0"/>
              <a:t>The </a:t>
            </a:r>
            <a:r>
              <a:rPr lang="en-AU" sz="2400" b="0" i="1" dirty="0"/>
              <a:t>who</a:t>
            </a:r>
            <a:r>
              <a:rPr lang="en-AU" sz="2400" b="0" dirty="0"/>
              <a:t> and </a:t>
            </a:r>
            <a:r>
              <a:rPr lang="en-AU" sz="2400" b="0" i="1" dirty="0"/>
              <a:t>when</a:t>
            </a:r>
            <a:r>
              <a:rPr lang="en-AU" sz="2400" b="0" dirty="0"/>
              <a:t> of property settlements</a:t>
            </a:r>
          </a:p>
          <a:p>
            <a:pPr marL="457200" indent="-457200">
              <a:buClr>
                <a:schemeClr val="accent2"/>
              </a:buClr>
              <a:buFont typeface="Arial" panose="020B0604020202020204" pitchFamily="34" charset="0"/>
              <a:buChar char="•"/>
            </a:pPr>
            <a:r>
              <a:rPr lang="en-AU" sz="2400" b="0" dirty="0"/>
              <a:t>How the Family Court of Western Australia (FCWA) treats Property Settlements</a:t>
            </a:r>
          </a:p>
          <a:p>
            <a:pPr marL="457200" indent="-457200">
              <a:buClr>
                <a:schemeClr val="accent2"/>
              </a:buClr>
              <a:buFont typeface="Arial" panose="020B0604020202020204" pitchFamily="34" charset="0"/>
              <a:buChar char="•"/>
            </a:pPr>
            <a:r>
              <a:rPr lang="en-AU" sz="2400" b="0" dirty="0"/>
              <a:t>The Four Step Process</a:t>
            </a:r>
          </a:p>
          <a:p>
            <a:pPr marL="457200" indent="-457200">
              <a:buClr>
                <a:schemeClr val="accent2"/>
              </a:buClr>
              <a:buFont typeface="Arial" panose="020B0604020202020204" pitchFamily="34" charset="0"/>
              <a:buChar char="•"/>
            </a:pPr>
            <a:r>
              <a:rPr lang="en-AU" sz="2400" b="0" dirty="0"/>
              <a:t>Marriage v De Facto Relationships</a:t>
            </a:r>
          </a:p>
          <a:p>
            <a:pPr marL="457200" indent="-457200">
              <a:buClr>
                <a:schemeClr val="accent2"/>
              </a:buClr>
              <a:buFont typeface="Arial" panose="020B0604020202020204" pitchFamily="34" charset="0"/>
              <a:buChar char="•"/>
            </a:pPr>
            <a:r>
              <a:rPr lang="en-AU" sz="2400" b="0" dirty="0"/>
              <a:t>Practical Example</a:t>
            </a:r>
          </a:p>
          <a:p>
            <a:pPr marL="457200" indent="-457200">
              <a:buClr>
                <a:schemeClr val="accent2"/>
              </a:buClr>
              <a:buFont typeface="Arial" panose="020B0604020202020204" pitchFamily="34" charset="0"/>
              <a:buChar char="•"/>
            </a:pPr>
            <a:r>
              <a:rPr lang="en-AU" sz="2400" b="0" dirty="0"/>
              <a:t>Superannuation</a:t>
            </a:r>
          </a:p>
          <a:p>
            <a:pPr marL="457200" indent="-457200">
              <a:buClr>
                <a:schemeClr val="accent2"/>
              </a:buClr>
              <a:buFont typeface="Arial" panose="020B0604020202020204" pitchFamily="34" charset="0"/>
              <a:buChar char="•"/>
            </a:pPr>
            <a:r>
              <a:rPr lang="en-AU" sz="2400" b="0" dirty="0"/>
              <a:t>Short Relationships</a:t>
            </a:r>
          </a:p>
          <a:p>
            <a:pPr marL="457200" indent="-457200">
              <a:buClr>
                <a:schemeClr val="accent2"/>
              </a:buClr>
              <a:buFont typeface="Arial" panose="020B0604020202020204" pitchFamily="34" charset="0"/>
              <a:buChar char="•"/>
            </a:pPr>
            <a:r>
              <a:rPr lang="en-AU" sz="2400" b="0" dirty="0"/>
              <a:t>Loans and Gifts</a:t>
            </a:r>
          </a:p>
          <a:p>
            <a:pPr marL="457200" indent="-457200">
              <a:buClr>
                <a:schemeClr val="accent2"/>
              </a:buClr>
              <a:buFont typeface="Arial" panose="020B0604020202020204" pitchFamily="34" charset="0"/>
              <a:buChar char="•"/>
            </a:pPr>
            <a:r>
              <a:rPr lang="en-AU" sz="2400" b="0" dirty="0"/>
              <a:t>Spousal Maintenance</a:t>
            </a:r>
          </a:p>
          <a:p>
            <a:pPr marL="457200" indent="-457200">
              <a:buClr>
                <a:schemeClr val="accent2"/>
              </a:buClr>
              <a:buFont typeface="Arial" panose="020B0604020202020204" pitchFamily="34" charset="0"/>
              <a:buChar char="•"/>
            </a:pPr>
            <a:endParaRPr lang="en-AU" sz="2400" b="0" dirty="0"/>
          </a:p>
          <a:p>
            <a:pPr marL="457200" indent="-457200">
              <a:buFont typeface="Arial" panose="020B0604020202020204" pitchFamily="34" charset="0"/>
              <a:buChar char="•"/>
            </a:pPr>
            <a:endParaRPr lang="en-AU" sz="2400" b="0" dirty="0"/>
          </a:p>
          <a:p>
            <a:pPr marL="457200" indent="-457200">
              <a:buFont typeface="Arial" panose="020B0604020202020204" pitchFamily="34" charset="0"/>
              <a:buChar char="•"/>
            </a:pPr>
            <a:endParaRPr lang="en-AU" sz="2400" b="0" dirty="0"/>
          </a:p>
        </p:txBody>
      </p:sp>
    </p:spTree>
    <p:extLst>
      <p:ext uri="{BB962C8B-B14F-4D97-AF65-F5344CB8AC3E}">
        <p14:creationId xmlns:p14="http://schemas.microsoft.com/office/powerpoint/2010/main" val="2903465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a:ea typeface="ＭＳ Ｐゴシック" pitchFamily="34" charset="-128"/>
              </a:rPr>
              <a:t>EXAMPLE – PAUL &amp; JENNA – STEP 3 </a:t>
            </a:r>
          </a:p>
        </p:txBody>
      </p:sp>
      <p:sp>
        <p:nvSpPr>
          <p:cNvPr id="33795" name="Content Placeholder 2"/>
          <p:cNvSpPr>
            <a:spLocks noGrp="1"/>
          </p:cNvSpPr>
          <p:nvPr>
            <p:ph idx="1"/>
          </p:nvPr>
        </p:nvSpPr>
        <p:spPr>
          <a:xfrm>
            <a:off x="695325" y="1347788"/>
            <a:ext cx="4181475" cy="4057650"/>
          </a:xfrm>
        </p:spPr>
        <p:txBody>
          <a:bodyPr>
            <a:normAutofit fontScale="92500"/>
          </a:bodyPr>
          <a:lstStyle/>
          <a:p>
            <a:pPr eaLnBrk="1" hangingPunct="1">
              <a:buClr>
                <a:schemeClr val="accent2"/>
              </a:buClr>
              <a:buFont typeface="Arial" charset="0"/>
              <a:buChar char="•"/>
            </a:pPr>
            <a:r>
              <a:rPr lang="en-AU" altLang="en-US" sz="2400" b="0" dirty="0">
                <a:ea typeface="ＭＳ Ｐゴシック" pitchFamily="34" charset="-128"/>
              </a:rPr>
              <a:t>Paul &amp; Jenna have agreed she will stay in the house and look after the kids </a:t>
            </a:r>
          </a:p>
          <a:p>
            <a:pPr eaLnBrk="1" hangingPunct="1">
              <a:buClr>
                <a:schemeClr val="accent2"/>
              </a:buClr>
              <a:buFont typeface="Arial" charset="0"/>
              <a:buChar char="•"/>
            </a:pPr>
            <a:r>
              <a:rPr lang="en-AU" altLang="en-US" sz="2400" b="0" dirty="0">
                <a:ea typeface="ＭＳ Ｐゴシック" pitchFamily="34" charset="-128"/>
              </a:rPr>
              <a:t>Jenna has a reduced earning capacity as she’s been out of the workforce for a long time and has to care for the children </a:t>
            </a:r>
          </a:p>
          <a:p>
            <a:pPr eaLnBrk="1" hangingPunct="1">
              <a:buClr>
                <a:schemeClr val="accent3"/>
              </a:buClr>
              <a:buFont typeface="Wingdings" panose="05000000000000000000" pitchFamily="2" charset="2"/>
              <a:buChar char="Ø"/>
            </a:pPr>
            <a:r>
              <a:rPr lang="en-AU" altLang="en-US" sz="2400" b="0" dirty="0">
                <a:ea typeface="ＭＳ Ｐゴシック" pitchFamily="34" charset="-128"/>
              </a:rPr>
              <a:t>The percentages were adjusted, giving Paul 35% and Jenna 65% of </a:t>
            </a:r>
            <a:r>
              <a:rPr lang="en-AU" altLang="en-US" sz="2400" b="0">
                <a:ea typeface="ＭＳ Ｐゴシック" pitchFamily="34" charset="-128"/>
              </a:rPr>
              <a:t>the asset pool</a:t>
            </a:r>
            <a:endParaRPr lang="en-AU" altLang="en-US" sz="2400" b="0" dirty="0">
              <a:ea typeface="ＭＳ Ｐゴシック" pitchFamily="34" charset="-128"/>
            </a:endParaRPr>
          </a:p>
        </p:txBody>
      </p:sp>
      <p:grpSp>
        <p:nvGrpSpPr>
          <p:cNvPr id="33796" name="Group 3"/>
          <p:cNvGrpSpPr>
            <a:grpSpLocks/>
          </p:cNvGrpSpPr>
          <p:nvPr/>
        </p:nvGrpSpPr>
        <p:grpSpPr bwMode="auto">
          <a:xfrm>
            <a:off x="4284663" y="1341438"/>
            <a:ext cx="4703762" cy="4064000"/>
            <a:chOff x="1259632" y="2132856"/>
            <a:chExt cx="4704184" cy="4064000"/>
          </a:xfrm>
        </p:grpSpPr>
        <p:graphicFrame>
          <p:nvGraphicFramePr>
            <p:cNvPr id="5" name="Diagram 4"/>
            <p:cNvGraphicFramePr/>
            <p:nvPr>
              <p:extLst>
                <p:ext uri="{D42A27DB-BD31-4B8C-83A1-F6EECF244321}">
                  <p14:modId xmlns:p14="http://schemas.microsoft.com/office/powerpoint/2010/main" val="4047726232"/>
                </p:ext>
              </p:extLst>
            </p:nvPr>
          </p:nvGraphicFramePr>
          <p:xfrm>
            <a:off x="1259632" y="2132856"/>
            <a:ext cx="47041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Isosceles Triangle 5"/>
            <p:cNvSpPr/>
            <p:nvPr/>
          </p:nvSpPr>
          <p:spPr>
            <a:xfrm rot="4324214">
              <a:off x="4411111" y="3269496"/>
              <a:ext cx="215900" cy="215919"/>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AU"/>
            </a:p>
          </p:txBody>
        </p:sp>
        <p:sp>
          <p:nvSpPr>
            <p:cNvPr id="7" name="Isosceles Triangle 6"/>
            <p:cNvSpPr/>
            <p:nvPr/>
          </p:nvSpPr>
          <p:spPr>
            <a:xfrm rot="6484962">
              <a:off x="4300770" y="4545052"/>
              <a:ext cx="215900" cy="217508"/>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AU"/>
            </a:p>
          </p:txBody>
        </p:sp>
      </p:grpSp>
    </p:spTree>
    <p:extLst>
      <p:ext uri="{BB962C8B-B14F-4D97-AF65-F5344CB8AC3E}">
        <p14:creationId xmlns:p14="http://schemas.microsoft.com/office/powerpoint/2010/main" val="2245079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p:txBody>
          <a:bodyPr wrap="square" numCol="1" anchorCtr="0" compatLnSpc="1">
            <a:prstTxWarp prst="textNoShape">
              <a:avLst/>
            </a:prstTxWarp>
          </a:bodyPr>
          <a:lstStyle/>
          <a:p>
            <a:r>
              <a:rPr lang="en-US" altLang="en-US" cap="none" dirty="0">
                <a:ea typeface="ＭＳ Ｐゴシック" pitchFamily="34" charset="-128"/>
              </a:rPr>
              <a:t>EXAMPLE – PAUL &amp; JENNA – STEP 4 </a:t>
            </a:r>
          </a:p>
        </p:txBody>
      </p:sp>
      <p:sp>
        <p:nvSpPr>
          <p:cNvPr id="35843" name="Content Placeholder 2"/>
          <p:cNvSpPr>
            <a:spLocks noGrp="1"/>
          </p:cNvSpPr>
          <p:nvPr>
            <p:ph idx="1"/>
          </p:nvPr>
        </p:nvSpPr>
        <p:spPr/>
        <p:txBody>
          <a:bodyPr>
            <a:normAutofit/>
          </a:bodyPr>
          <a:lstStyle/>
          <a:p>
            <a:endParaRPr lang="en-US" altLang="en-US" sz="3200" dirty="0">
              <a:ea typeface="ＭＳ Ｐゴシック" pitchFamily="34" charset="-128"/>
            </a:endParaRPr>
          </a:p>
          <a:p>
            <a:r>
              <a:rPr lang="en-US" altLang="en-US" sz="2400" b="0" dirty="0">
                <a:ea typeface="ＭＳ Ｐゴシック" pitchFamily="34" charset="-128"/>
              </a:rPr>
              <a:t>Is the split “just and equitable”?</a:t>
            </a:r>
          </a:p>
          <a:p>
            <a:endParaRPr lang="en-US" altLang="en-US" sz="2400" b="0" dirty="0">
              <a:ea typeface="ＭＳ Ｐゴシック" pitchFamily="34" charset="-128"/>
            </a:endParaRPr>
          </a:p>
          <a:p>
            <a:pPr marL="0" indent="0"/>
            <a:r>
              <a:rPr lang="en-US" altLang="en-US" sz="2400" b="0" dirty="0">
                <a:ea typeface="ＭＳ Ｐゴシック" pitchFamily="34" charset="-128"/>
              </a:rPr>
              <a:t>In these particular circumstances, the Court found that the division was Just and Equitable</a:t>
            </a:r>
          </a:p>
        </p:txBody>
      </p:sp>
    </p:spTree>
    <p:extLst>
      <p:ext uri="{BB962C8B-B14F-4D97-AF65-F5344CB8AC3E}">
        <p14:creationId xmlns:p14="http://schemas.microsoft.com/office/powerpoint/2010/main" val="3424974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656806" cy="548640"/>
          </a:xfrm>
        </p:spPr>
        <p:txBody>
          <a:bodyPr/>
          <a:lstStyle/>
          <a:p>
            <a:r>
              <a:rPr lang="en-AU" dirty="0"/>
              <a:t>EXAMPLE - PRACTICAL division OF PROPERTY </a:t>
            </a:r>
          </a:p>
        </p:txBody>
      </p:sp>
      <p:sp>
        <p:nvSpPr>
          <p:cNvPr id="3" name="Content Placeholder 2"/>
          <p:cNvSpPr>
            <a:spLocks noGrp="1"/>
          </p:cNvSpPr>
          <p:nvPr>
            <p:ph idx="1"/>
          </p:nvPr>
        </p:nvSpPr>
        <p:spPr>
          <a:xfrm>
            <a:off x="753949" y="925563"/>
            <a:ext cx="7520940" cy="4842972"/>
          </a:xfrm>
        </p:spPr>
        <p:txBody>
          <a:bodyPr>
            <a:normAutofit/>
          </a:bodyPr>
          <a:lstStyle/>
          <a:p>
            <a:pPr marL="0" indent="0"/>
            <a:endParaRPr lang="en-AU" dirty="0"/>
          </a:p>
          <a:p>
            <a:pPr>
              <a:buClr>
                <a:schemeClr val="accent2"/>
              </a:buClr>
              <a:buFont typeface="Arial" panose="020B0604020202020204" pitchFamily="34" charset="0"/>
              <a:buChar char="•"/>
            </a:pPr>
            <a:r>
              <a:rPr lang="en-AU" sz="2000" dirty="0"/>
              <a:t>Paul will keep</a:t>
            </a:r>
          </a:p>
          <a:p>
            <a:pPr marL="573786" lvl="3" indent="-285750">
              <a:buClr>
                <a:schemeClr val="accent3"/>
              </a:buClr>
              <a:buFont typeface="Arial" panose="020B0604020202020204" pitchFamily="34" charset="0"/>
              <a:buChar char="•"/>
            </a:pPr>
            <a:r>
              <a:rPr lang="en-AU" sz="2000" dirty="0"/>
              <a:t>His superannuation  		$100,000</a:t>
            </a:r>
          </a:p>
          <a:p>
            <a:pPr marL="573786" lvl="3" indent="-285750">
              <a:buClr>
                <a:schemeClr val="accent3"/>
              </a:buClr>
              <a:buFont typeface="Arial" panose="020B0604020202020204" pitchFamily="34" charset="0"/>
              <a:buChar char="•"/>
            </a:pPr>
            <a:r>
              <a:rPr lang="en-AU" sz="2000" dirty="0"/>
              <a:t>His car  			</a:t>
            </a:r>
            <a:r>
              <a:rPr lang="en-AU" sz="2000" u="sng" dirty="0"/>
              <a:t>$15,000 </a:t>
            </a:r>
          </a:p>
          <a:p>
            <a:pPr marL="573786" lvl="3" indent="-285750">
              <a:buClr>
                <a:schemeClr val="accent3"/>
              </a:buClr>
              <a:buFont typeface="Arial" panose="020B0604020202020204" pitchFamily="34" charset="0"/>
              <a:buChar char="•"/>
            </a:pPr>
            <a:r>
              <a:rPr lang="en-AU" sz="2000" dirty="0"/>
              <a:t>His debt			</a:t>
            </a:r>
            <a:r>
              <a:rPr lang="en-AU" sz="2000" u="sng" dirty="0"/>
              <a:t>-$10,000</a:t>
            </a:r>
            <a:endParaRPr lang="en-AU" sz="1800" u="sng" dirty="0"/>
          </a:p>
          <a:p>
            <a:pPr marL="288036" lvl="3" indent="0">
              <a:buNone/>
            </a:pPr>
            <a:r>
              <a:rPr lang="en-AU" sz="2000" dirty="0"/>
              <a:t> 			</a:t>
            </a:r>
            <a:r>
              <a:rPr lang="en-AU" sz="2000" b="1" dirty="0">
                <a:solidFill>
                  <a:schemeClr val="accent2"/>
                </a:solidFill>
              </a:rPr>
              <a:t>TOTAL = $105,000 </a:t>
            </a:r>
          </a:p>
          <a:p>
            <a:pPr marL="0" indent="0"/>
            <a:endParaRPr lang="en-AU" sz="2000" dirty="0"/>
          </a:p>
          <a:p>
            <a:pPr>
              <a:buClr>
                <a:schemeClr val="accent2"/>
              </a:buClr>
              <a:buFont typeface="Arial" panose="020B0604020202020204" pitchFamily="34" charset="0"/>
              <a:buChar char="•"/>
            </a:pPr>
            <a:r>
              <a:rPr lang="en-AU" sz="2000" dirty="0"/>
              <a:t>Jenna will keep </a:t>
            </a:r>
          </a:p>
          <a:p>
            <a:pPr marL="573786" lvl="3" indent="-285750">
              <a:buClr>
                <a:schemeClr val="accent3"/>
              </a:buClr>
              <a:buFont typeface="Arial" panose="020B0604020202020204" pitchFamily="34" charset="0"/>
              <a:buChar char="•"/>
            </a:pPr>
            <a:r>
              <a:rPr lang="en-AU" sz="2000" dirty="0"/>
              <a:t>The house (equity)		$150,000 </a:t>
            </a:r>
          </a:p>
          <a:p>
            <a:pPr marL="573786" lvl="3" indent="-285750">
              <a:buClr>
                <a:schemeClr val="accent3"/>
              </a:buClr>
              <a:buFont typeface="Arial" panose="020B0604020202020204" pitchFamily="34" charset="0"/>
              <a:buChar char="•"/>
            </a:pPr>
            <a:r>
              <a:rPr lang="en-AU" sz="2000" dirty="0"/>
              <a:t>Her car 			$5,000 </a:t>
            </a:r>
          </a:p>
          <a:p>
            <a:pPr marL="573786" lvl="3" indent="-285750">
              <a:buClr>
                <a:schemeClr val="accent3"/>
              </a:buClr>
              <a:buFont typeface="Arial" panose="020B0604020202020204" pitchFamily="34" charset="0"/>
              <a:buChar char="•"/>
            </a:pPr>
            <a:r>
              <a:rPr lang="en-AU" sz="2000" dirty="0"/>
              <a:t>Her superannuation		</a:t>
            </a:r>
            <a:r>
              <a:rPr lang="en-AU" sz="2000" u="sng" dirty="0"/>
              <a:t>$40,000</a:t>
            </a:r>
          </a:p>
          <a:p>
            <a:pPr marL="573786" lvl="3" indent="-285750">
              <a:buClr>
                <a:schemeClr val="accent3"/>
              </a:buClr>
              <a:buFont typeface="Arial" panose="020B0604020202020204" pitchFamily="34" charset="0"/>
              <a:buChar char="•"/>
            </a:pPr>
            <a:r>
              <a:rPr lang="en-AU" sz="2000" dirty="0"/>
              <a:t>Her debt			</a:t>
            </a:r>
            <a:r>
              <a:rPr lang="en-AU" sz="2000" u="sng" dirty="0"/>
              <a:t>-$6,000</a:t>
            </a:r>
          </a:p>
          <a:p>
            <a:pPr marL="288036" lvl="3" indent="0">
              <a:buNone/>
            </a:pPr>
            <a:r>
              <a:rPr lang="en-AU" sz="2000" dirty="0"/>
              <a:t>			</a:t>
            </a:r>
            <a:r>
              <a:rPr lang="en-AU" sz="2000" b="1" dirty="0">
                <a:solidFill>
                  <a:schemeClr val="accent2"/>
                </a:solidFill>
              </a:rPr>
              <a:t>TOTAL = $189,000</a:t>
            </a:r>
          </a:p>
          <a:p>
            <a:pPr marL="288036" lvl="3" indent="0">
              <a:buNone/>
            </a:pPr>
            <a:endParaRPr lang="en-AU" sz="2000" dirty="0"/>
          </a:p>
          <a:p>
            <a:pPr marL="573786" lvl="3" indent="-285750">
              <a:buFont typeface="Arial" panose="020B0604020202020204" pitchFamily="34" charset="0"/>
              <a:buChar char="•"/>
            </a:pPr>
            <a:endParaRPr lang="en-AU" sz="2000" dirty="0"/>
          </a:p>
          <a:p>
            <a:pPr marL="573786" lvl="3" indent="-285750">
              <a:buFont typeface="Arial" panose="020B0604020202020204" pitchFamily="34" charset="0"/>
              <a:buChar char="•"/>
            </a:pPr>
            <a:endParaRPr lang="en-AU" dirty="0"/>
          </a:p>
          <a:p>
            <a:pPr marL="573786" lvl="3" indent="-285750">
              <a:buFont typeface="Arial" panose="020B0604020202020204" pitchFamily="34" charset="0"/>
              <a:buChar char="•"/>
            </a:pPr>
            <a:endParaRPr lang="en-AU" dirty="0"/>
          </a:p>
          <a:p>
            <a:pPr marL="573786" lvl="3" indent="-285750">
              <a:buFont typeface="Arial" panose="020B0604020202020204" pitchFamily="34" charset="0"/>
              <a:buChar char="•"/>
            </a:pPr>
            <a:endParaRPr lang="en-AU" dirty="0"/>
          </a:p>
        </p:txBody>
      </p:sp>
      <p:grpSp>
        <p:nvGrpSpPr>
          <p:cNvPr id="17" name="Group 16"/>
          <p:cNvGrpSpPr/>
          <p:nvPr/>
        </p:nvGrpSpPr>
        <p:grpSpPr>
          <a:xfrm>
            <a:off x="4473565" y="2998486"/>
            <a:ext cx="3953055" cy="2948630"/>
            <a:chOff x="4494362" y="2929400"/>
            <a:chExt cx="3953055" cy="2948630"/>
          </a:xfrm>
        </p:grpSpPr>
        <p:grpSp>
          <p:nvGrpSpPr>
            <p:cNvPr id="15" name="Group 14"/>
            <p:cNvGrpSpPr/>
            <p:nvPr/>
          </p:nvGrpSpPr>
          <p:grpSpPr>
            <a:xfrm>
              <a:off x="4494362" y="2929400"/>
              <a:ext cx="3953055" cy="2579298"/>
              <a:chOff x="4494362" y="2958861"/>
              <a:chExt cx="3953055" cy="2579298"/>
            </a:xfrm>
          </p:grpSpPr>
          <p:sp>
            <p:nvSpPr>
              <p:cNvPr id="8" name="Curved Left Arrow 7"/>
              <p:cNvSpPr/>
              <p:nvPr/>
            </p:nvSpPr>
            <p:spPr>
              <a:xfrm flipV="1">
                <a:off x="5933251" y="2958861"/>
                <a:ext cx="955806" cy="2579298"/>
              </a:xfrm>
              <a:prstGeom prst="curved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solidFill>
                    <a:schemeClr val="tx1"/>
                  </a:solidFill>
                </a:endParaRPr>
              </a:p>
            </p:txBody>
          </p:sp>
          <p:sp>
            <p:nvSpPr>
              <p:cNvPr id="9" name="TextBox 8"/>
              <p:cNvSpPr txBox="1"/>
              <p:nvPr/>
            </p:nvSpPr>
            <p:spPr>
              <a:xfrm>
                <a:off x="6955047" y="3973998"/>
                <a:ext cx="1492370" cy="369332"/>
              </a:xfrm>
              <a:prstGeom prst="rect">
                <a:avLst/>
              </a:prstGeom>
              <a:noFill/>
            </p:spPr>
            <p:txBody>
              <a:bodyPr wrap="square" rtlCol="0">
                <a:spAutoFit/>
              </a:bodyPr>
              <a:lstStyle/>
              <a:p>
                <a:r>
                  <a:rPr lang="en-AU" b="1" dirty="0"/>
                  <a:t>$12,600</a:t>
                </a:r>
              </a:p>
            </p:txBody>
          </p:sp>
          <p:sp>
            <p:nvSpPr>
              <p:cNvPr id="13" name="TextBox 12"/>
              <p:cNvSpPr txBox="1"/>
              <p:nvPr/>
            </p:nvSpPr>
            <p:spPr>
              <a:xfrm>
                <a:off x="4494362" y="3274386"/>
                <a:ext cx="12422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AU" b="1" dirty="0"/>
                  <a:t>$117,600</a:t>
                </a:r>
              </a:p>
            </p:txBody>
          </p:sp>
        </p:grpSp>
        <p:sp>
          <p:nvSpPr>
            <p:cNvPr id="14" name="TextBox 13"/>
            <p:cNvSpPr txBox="1"/>
            <p:nvPr/>
          </p:nvSpPr>
          <p:spPr>
            <a:xfrm>
              <a:off x="4520241" y="5508698"/>
              <a:ext cx="12422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AU" b="1" dirty="0"/>
                <a:t>$176,400 </a:t>
              </a:r>
            </a:p>
          </p:txBody>
        </p:sp>
      </p:grpSp>
    </p:spTree>
    <p:extLst>
      <p:ext uri="{BB962C8B-B14F-4D97-AF65-F5344CB8AC3E}">
        <p14:creationId xmlns:p14="http://schemas.microsoft.com/office/powerpoint/2010/main" val="92757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03860"/>
            <a:ext cx="7520940" cy="548640"/>
          </a:xfrm>
        </p:spPr>
        <p:txBody>
          <a:bodyPr>
            <a:noAutofit/>
          </a:bodyPr>
          <a:lstStyle/>
          <a:p>
            <a:r>
              <a:rPr lang="en-US" dirty="0"/>
              <a:t>Property division in Short relationships</a:t>
            </a:r>
          </a:p>
        </p:txBody>
      </p:sp>
      <p:sp>
        <p:nvSpPr>
          <p:cNvPr id="3" name="Content Placeholder 2"/>
          <p:cNvSpPr>
            <a:spLocks noGrp="1"/>
          </p:cNvSpPr>
          <p:nvPr>
            <p:ph idx="1"/>
          </p:nvPr>
        </p:nvSpPr>
        <p:spPr>
          <a:xfrm>
            <a:off x="822960" y="1100628"/>
            <a:ext cx="7520940" cy="4030172"/>
          </a:xfrm>
        </p:spPr>
        <p:txBody>
          <a:bodyPr>
            <a:normAutofit/>
          </a:bodyPr>
          <a:lstStyle/>
          <a:p>
            <a:pPr>
              <a:buFont typeface="Arial"/>
              <a:buChar char="•"/>
            </a:pPr>
            <a:endParaRPr lang="en-US" sz="2800" b="0" dirty="0"/>
          </a:p>
          <a:p>
            <a:pPr>
              <a:buClr>
                <a:schemeClr val="accent2"/>
              </a:buClr>
              <a:buFont typeface="Arial"/>
              <a:buChar char="•"/>
            </a:pPr>
            <a:r>
              <a:rPr lang="en-US" sz="2800" b="0" dirty="0"/>
              <a:t>What is a short relationship?</a:t>
            </a:r>
          </a:p>
          <a:p>
            <a:pPr>
              <a:buClr>
                <a:schemeClr val="accent2"/>
              </a:buClr>
              <a:buFont typeface="Arial"/>
              <a:buChar char="•"/>
            </a:pPr>
            <a:r>
              <a:rPr lang="en-US" sz="2800" b="0" dirty="0"/>
              <a:t>4 Step Process</a:t>
            </a:r>
          </a:p>
          <a:p>
            <a:pPr>
              <a:buClr>
                <a:schemeClr val="accent2"/>
              </a:buClr>
              <a:buFont typeface="Arial"/>
              <a:buChar char="•"/>
            </a:pPr>
            <a:r>
              <a:rPr lang="en-US" sz="2800" b="0" dirty="0"/>
              <a:t>Increased weight to initial contributions</a:t>
            </a:r>
          </a:p>
          <a:p>
            <a:pPr>
              <a:buClr>
                <a:schemeClr val="accent2"/>
              </a:buClr>
              <a:buFont typeface="Arial"/>
              <a:buChar char="•"/>
            </a:pPr>
            <a:r>
              <a:rPr lang="en-US" sz="2800" b="0" dirty="0"/>
              <a:t>Initial contributions which have declined in value</a:t>
            </a:r>
          </a:p>
          <a:p>
            <a:pPr>
              <a:buFont typeface="Arial"/>
              <a:buChar char="•"/>
            </a:pPr>
            <a:endParaRPr lang="en-US" sz="2800" dirty="0"/>
          </a:p>
          <a:p>
            <a:pPr>
              <a:buFont typeface="Arial"/>
              <a:buChar char="•"/>
            </a:pPr>
            <a:endParaRPr lang="en-US" sz="2800" dirty="0"/>
          </a:p>
        </p:txBody>
      </p:sp>
    </p:spTree>
    <p:extLst>
      <p:ext uri="{BB962C8B-B14F-4D97-AF65-F5344CB8AC3E}">
        <p14:creationId xmlns:p14="http://schemas.microsoft.com/office/powerpoint/2010/main" val="2370632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325" y="365125"/>
            <a:ext cx="7521575" cy="1603375"/>
          </a:xfrm>
        </p:spPr>
        <p:txBody>
          <a:bodyPr>
            <a:noAutofit/>
          </a:bodyPr>
          <a:lstStyle/>
          <a:p>
            <a:r>
              <a:rPr lang="en-US" dirty="0" err="1"/>
              <a:t>LoanS</a:t>
            </a:r>
            <a:r>
              <a:rPr lang="en-US" dirty="0"/>
              <a:t> AND </a:t>
            </a:r>
            <a:r>
              <a:rPr lang="en-US" dirty="0" err="1"/>
              <a:t>GiftS</a:t>
            </a:r>
            <a:r>
              <a:rPr lang="en-US" dirty="0"/>
              <a:t> made during the relationship or after separation</a:t>
            </a:r>
          </a:p>
        </p:txBody>
      </p:sp>
      <p:sp>
        <p:nvSpPr>
          <p:cNvPr id="3" name="Content Placeholder 2"/>
          <p:cNvSpPr>
            <a:spLocks noGrp="1"/>
          </p:cNvSpPr>
          <p:nvPr>
            <p:ph idx="1"/>
          </p:nvPr>
        </p:nvSpPr>
        <p:spPr>
          <a:xfrm>
            <a:off x="911225" y="2090738"/>
            <a:ext cx="7521575" cy="3579812"/>
          </a:xfrm>
        </p:spPr>
        <p:txBody>
          <a:bodyPr/>
          <a:lstStyle/>
          <a:p>
            <a:endParaRPr lang="en-US" sz="1000" dirty="0"/>
          </a:p>
          <a:p>
            <a:r>
              <a:rPr lang="en-US" sz="2400" b="0" dirty="0"/>
              <a:t>It depends….</a:t>
            </a:r>
          </a:p>
          <a:p>
            <a:endParaRPr lang="en-US" sz="1000" b="0" dirty="0"/>
          </a:p>
          <a:p>
            <a:pPr>
              <a:buClr>
                <a:schemeClr val="accent2"/>
              </a:buClr>
              <a:buFont typeface="Arial" panose="020B0604020202020204" pitchFamily="34" charset="0"/>
              <a:buChar char="•"/>
            </a:pPr>
            <a:r>
              <a:rPr lang="en-US" sz="2400" b="0" dirty="0"/>
              <a:t>On the person’s intention for providing the money at the time the money was lent; and</a:t>
            </a:r>
          </a:p>
          <a:p>
            <a:pPr>
              <a:buClr>
                <a:schemeClr val="accent2"/>
              </a:buClr>
              <a:buFont typeface="Arial" panose="020B0604020202020204" pitchFamily="34" charset="0"/>
              <a:buChar char="•"/>
            </a:pPr>
            <a:endParaRPr lang="en-US" sz="1000" b="0" dirty="0"/>
          </a:p>
          <a:p>
            <a:pPr>
              <a:buClr>
                <a:schemeClr val="accent2"/>
              </a:buClr>
              <a:buFont typeface="Arial" panose="020B0604020202020204" pitchFamily="34" charset="0"/>
              <a:buChar char="•"/>
            </a:pPr>
            <a:r>
              <a:rPr lang="en-US" sz="2400" b="0" dirty="0"/>
              <a:t>On the documentary evidence of the liability</a:t>
            </a:r>
          </a:p>
          <a:p>
            <a:pPr>
              <a:buNone/>
            </a:pPr>
            <a:endParaRPr lang="en-US" dirty="0"/>
          </a:p>
        </p:txBody>
      </p:sp>
    </p:spTree>
    <p:extLst>
      <p:ext uri="{BB962C8B-B14F-4D97-AF65-F5344CB8AC3E}">
        <p14:creationId xmlns:p14="http://schemas.microsoft.com/office/powerpoint/2010/main" val="41812853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p:txBody>
          <a:bodyPr wrap="square" numCol="1" anchorCtr="0" compatLnSpc="1">
            <a:prstTxWarp prst="textNoShape">
              <a:avLst/>
            </a:prstTxWarp>
          </a:bodyPr>
          <a:lstStyle/>
          <a:p>
            <a:pPr eaLnBrk="1" hangingPunct="1"/>
            <a:r>
              <a:rPr lang="en-AU" altLang="en-US" cap="none" dirty="0">
                <a:ea typeface="ＭＳ Ｐゴシック" pitchFamily="34" charset="-128"/>
              </a:rPr>
              <a:t>SPOUSAL MAINTENANCE </a:t>
            </a:r>
          </a:p>
        </p:txBody>
      </p:sp>
      <p:sp>
        <p:nvSpPr>
          <p:cNvPr id="37891" name="Content Placeholder 2"/>
          <p:cNvSpPr>
            <a:spLocks noGrp="1"/>
          </p:cNvSpPr>
          <p:nvPr>
            <p:ph idx="1"/>
          </p:nvPr>
        </p:nvSpPr>
        <p:spPr/>
        <p:txBody>
          <a:bodyPr>
            <a:noAutofit/>
          </a:bodyPr>
          <a:lstStyle/>
          <a:p>
            <a:pPr eaLnBrk="1" hangingPunct="1">
              <a:buFont typeface="Arial" charset="0"/>
              <a:buChar char="•"/>
            </a:pPr>
            <a:endParaRPr lang="en-AU" altLang="en-US" sz="2400" b="0" dirty="0">
              <a:ea typeface="ＭＳ Ｐゴシック" pitchFamily="34" charset="-128"/>
            </a:endParaRPr>
          </a:p>
          <a:p>
            <a:pPr eaLnBrk="1" hangingPunct="1">
              <a:buClr>
                <a:schemeClr val="accent2"/>
              </a:buClr>
              <a:buFont typeface="Arial" charset="0"/>
              <a:buChar char="•"/>
            </a:pPr>
            <a:r>
              <a:rPr lang="en-AU" altLang="en-US" sz="2400" b="0" dirty="0">
                <a:ea typeface="ＭＳ Ｐゴシック" pitchFamily="34" charset="-128"/>
              </a:rPr>
              <a:t>Only available where one party is unable to support themselves ‘adequately’, due to:</a:t>
            </a:r>
          </a:p>
          <a:p>
            <a:pPr marL="723900" lvl="2" indent="-368300" eaLnBrk="1" hangingPunct="1">
              <a:buClr>
                <a:schemeClr val="accent3"/>
              </a:buClr>
              <a:buFont typeface="Arial" charset="0"/>
              <a:buChar char="•"/>
            </a:pPr>
            <a:r>
              <a:rPr lang="en-AU" altLang="en-US" sz="2400" dirty="0">
                <a:ea typeface="ＭＳ Ｐゴシック" pitchFamily="34" charset="-128"/>
              </a:rPr>
              <a:t>care of a child of the marriage;</a:t>
            </a:r>
          </a:p>
          <a:p>
            <a:pPr marL="723900" lvl="2" indent="-368300" eaLnBrk="1" hangingPunct="1">
              <a:buClr>
                <a:schemeClr val="accent3"/>
              </a:buClr>
              <a:buFont typeface="Arial" charset="0"/>
              <a:buChar char="•"/>
            </a:pPr>
            <a:r>
              <a:rPr lang="en-AU" altLang="en-US" sz="2400" dirty="0">
                <a:ea typeface="ＭＳ Ｐゴシック" pitchFamily="34" charset="-128"/>
              </a:rPr>
              <a:t>age or physical or mental incapacity; or </a:t>
            </a:r>
          </a:p>
          <a:p>
            <a:pPr marL="723900" lvl="2" indent="-368300" eaLnBrk="1" hangingPunct="1">
              <a:buClr>
                <a:schemeClr val="accent3"/>
              </a:buClr>
              <a:buFont typeface="Arial" charset="0"/>
              <a:buChar char="•"/>
            </a:pPr>
            <a:r>
              <a:rPr lang="en-AU" altLang="en-US" sz="2400" dirty="0">
                <a:ea typeface="ＭＳ Ｐゴシック" pitchFamily="34" charset="-128"/>
              </a:rPr>
              <a:t>any other adequate reason</a:t>
            </a:r>
          </a:p>
          <a:p>
            <a:pPr lvl="2" eaLnBrk="1" hangingPunct="1">
              <a:buFont typeface="Wingdings" pitchFamily="2" charset="2"/>
              <a:buNone/>
            </a:pPr>
            <a:endParaRPr lang="en-AU" altLang="en-US" sz="2400" dirty="0">
              <a:ea typeface="ＭＳ Ｐゴシック" pitchFamily="34" charset="-128"/>
            </a:endParaRPr>
          </a:p>
          <a:p>
            <a:pPr eaLnBrk="1" hangingPunct="1">
              <a:buClr>
                <a:schemeClr val="accent2"/>
              </a:buClr>
              <a:buFont typeface="Arial" charset="0"/>
              <a:buChar char="•"/>
            </a:pPr>
            <a:r>
              <a:rPr lang="en-AU" altLang="en-US" sz="2400" b="0" dirty="0">
                <a:ea typeface="ＭＳ Ｐゴシック" pitchFamily="34" charset="-128"/>
              </a:rPr>
              <a:t>Only liable to support the other party to the extent that they are reasonably able to do so </a:t>
            </a:r>
          </a:p>
        </p:txBody>
      </p:sp>
    </p:spTree>
    <p:extLst>
      <p:ext uri="{BB962C8B-B14F-4D97-AF65-F5344CB8AC3E}">
        <p14:creationId xmlns:p14="http://schemas.microsoft.com/office/powerpoint/2010/main" val="2933157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822325" y="365125"/>
            <a:ext cx="8016875" cy="549275"/>
          </a:xfrm>
          <a:prstGeom prst="rect">
            <a:avLst/>
          </a:prstGeom>
        </p:spPr>
        <p:txBody>
          <a:bodyPr wrap="square" numCol="1" anchorCtr="0" compatLnSpc="1">
            <a:prstTxWarp prst="textNoShape">
              <a:avLst/>
            </a:prstTxWarp>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AU" altLang="en-US" cap="none" dirty="0">
                <a:ea typeface="ＭＳ Ｐゴシック" pitchFamily="34" charset="-128"/>
              </a:rPr>
              <a:t>A NOTE ON THE RELEVANT LAW</a:t>
            </a:r>
          </a:p>
        </p:txBody>
      </p:sp>
      <p:sp>
        <p:nvSpPr>
          <p:cNvPr id="3" name="Content Placeholder 2"/>
          <p:cNvSpPr txBox="1">
            <a:spLocks/>
          </p:cNvSpPr>
          <p:nvPr/>
        </p:nvSpPr>
        <p:spPr>
          <a:xfrm>
            <a:off x="822325" y="1100138"/>
            <a:ext cx="7521575" cy="4416425"/>
          </a:xfrm>
          <a:prstGeom prst="rect">
            <a:avLst/>
          </a:prstGeom>
        </p:spPr>
        <p:txBody>
          <a:bodyPr>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a:buChar char="•"/>
            </a:pPr>
            <a:endParaRPr lang="en-US" altLang="en-US" sz="2800" b="0" dirty="0">
              <a:ea typeface="ＭＳ Ｐゴシック" pitchFamily="34" charset="-128"/>
            </a:endParaRPr>
          </a:p>
          <a:p>
            <a:endParaRPr lang="en-US" altLang="en-US" sz="2400" dirty="0">
              <a:ea typeface="ＭＳ Ｐゴシック" pitchFamily="34" charset="-128"/>
            </a:endParaRPr>
          </a:p>
        </p:txBody>
      </p:sp>
      <p:sp>
        <p:nvSpPr>
          <p:cNvPr id="4" name="Content Placeholder 2"/>
          <p:cNvSpPr txBox="1">
            <a:spLocks/>
          </p:cNvSpPr>
          <p:nvPr/>
        </p:nvSpPr>
        <p:spPr>
          <a:xfrm>
            <a:off x="974725" y="1252538"/>
            <a:ext cx="7521575" cy="4416425"/>
          </a:xfrm>
          <a:prstGeom prst="rect">
            <a:avLst/>
          </a:prstGeom>
        </p:spPr>
        <p:txBody>
          <a:bodyPr>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indent="0">
              <a:buClr>
                <a:schemeClr val="accent2"/>
              </a:buClr>
            </a:pPr>
            <a:r>
              <a:rPr lang="en-US" sz="2800" b="0" dirty="0"/>
              <a:t>In Western Australia:</a:t>
            </a:r>
            <a:endParaRPr lang="en-AU" sz="2800" b="0" i="1" dirty="0"/>
          </a:p>
          <a:p>
            <a:pPr marL="457200" indent="-457200">
              <a:buClr>
                <a:schemeClr val="accent2"/>
              </a:buClr>
              <a:buFont typeface="Arial" panose="020B0604020202020204" pitchFamily="34" charset="0"/>
              <a:buChar char="•"/>
            </a:pPr>
            <a:r>
              <a:rPr lang="en-AU" sz="2800" b="0" i="1" dirty="0"/>
              <a:t>Family Law Act 1975 </a:t>
            </a:r>
            <a:r>
              <a:rPr lang="en-AU" sz="2800" b="0" dirty="0"/>
              <a:t>(</a:t>
            </a:r>
            <a:r>
              <a:rPr lang="en-AU" sz="2800" b="0" dirty="0" err="1"/>
              <a:t>Cth</a:t>
            </a:r>
            <a:r>
              <a:rPr lang="en-AU" sz="2800" b="0" dirty="0"/>
              <a:t>)		</a:t>
            </a:r>
            <a:r>
              <a:rPr lang="en-AU" sz="2800" b="0" i="1" dirty="0"/>
              <a:t>marriage</a:t>
            </a:r>
            <a:endParaRPr lang="en-AU" sz="2800" b="0" dirty="0"/>
          </a:p>
          <a:p>
            <a:pPr marL="457200" indent="-457200">
              <a:buClr>
                <a:schemeClr val="accent2"/>
              </a:buClr>
              <a:buFont typeface="Arial" panose="020B0604020202020204" pitchFamily="34" charset="0"/>
              <a:buChar char="•"/>
            </a:pPr>
            <a:r>
              <a:rPr lang="en-AU" sz="2800" b="0" i="1" dirty="0"/>
              <a:t>Family Court Act 1997</a:t>
            </a:r>
            <a:r>
              <a:rPr lang="en-AU" sz="2800" b="0" dirty="0"/>
              <a:t> (WA)		</a:t>
            </a:r>
            <a:r>
              <a:rPr lang="en-AU" sz="2800" b="0" i="1" dirty="0"/>
              <a:t>de facto</a:t>
            </a:r>
          </a:p>
          <a:p>
            <a:pPr>
              <a:buFont typeface="Arial"/>
              <a:buChar char="•"/>
            </a:pPr>
            <a:endParaRPr lang="en-US" altLang="en-US" sz="2800" b="0" dirty="0">
              <a:ea typeface="ＭＳ Ｐゴシック" pitchFamily="34" charset="-128"/>
            </a:endParaRPr>
          </a:p>
          <a:p>
            <a:pPr marL="0" indent="0"/>
            <a:r>
              <a:rPr lang="en-US" altLang="en-US" sz="2800" b="0" dirty="0">
                <a:ea typeface="ＭＳ Ｐゴシック" pitchFamily="34" charset="-128"/>
              </a:rPr>
              <a:t>The rest of Australia:</a:t>
            </a:r>
          </a:p>
          <a:p>
            <a:pPr marL="457200" indent="-457200">
              <a:buClr>
                <a:schemeClr val="accent2"/>
              </a:buClr>
              <a:buFont typeface="Arial" panose="020B0604020202020204" pitchFamily="34" charset="0"/>
              <a:buChar char="•"/>
            </a:pPr>
            <a:r>
              <a:rPr lang="en-AU" sz="2800" b="0" i="1" dirty="0"/>
              <a:t>Family Law Act 1975 </a:t>
            </a:r>
            <a:r>
              <a:rPr lang="en-AU" sz="2800" b="0" dirty="0"/>
              <a:t>(</a:t>
            </a:r>
            <a:r>
              <a:rPr lang="en-AU" sz="2800" b="0" dirty="0" err="1"/>
              <a:t>Cth</a:t>
            </a:r>
            <a:r>
              <a:rPr lang="en-AU" sz="2800" b="0" dirty="0"/>
              <a:t>)</a:t>
            </a:r>
            <a:endParaRPr lang="en-US" altLang="en-US" sz="2800" b="0" dirty="0">
              <a:ea typeface="ＭＳ Ｐゴシック" pitchFamily="34" charset="-128"/>
            </a:endParaRPr>
          </a:p>
          <a:p>
            <a:pPr marL="0" indent="0"/>
            <a:endParaRPr lang="en-US" altLang="en-US" sz="2800" b="0" dirty="0">
              <a:ea typeface="ＭＳ Ｐゴシック" pitchFamily="34" charset="-128"/>
            </a:endParaRPr>
          </a:p>
        </p:txBody>
      </p:sp>
    </p:spTree>
    <p:extLst>
      <p:ext uri="{BB962C8B-B14F-4D97-AF65-F5344CB8AC3E}">
        <p14:creationId xmlns:p14="http://schemas.microsoft.com/office/powerpoint/2010/main" val="168075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822325" y="365125"/>
            <a:ext cx="8016875" cy="549275"/>
          </a:xfrm>
          <a:prstGeom prst="rect">
            <a:avLst/>
          </a:prstGeom>
        </p:spPr>
        <p:txBody>
          <a:bodyPr wrap="square" numCol="1" anchorCtr="0" compatLnSpc="1">
            <a:prstTxWarp prst="textNoShape">
              <a:avLst/>
            </a:prstTxWarp>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AU" altLang="en-US" cap="none" dirty="0">
                <a:ea typeface="ＭＳ Ｐゴシック" pitchFamily="34" charset="-128"/>
              </a:rPr>
              <a:t>WHAT IS PROPERTY? </a:t>
            </a:r>
          </a:p>
        </p:txBody>
      </p:sp>
      <p:sp>
        <p:nvSpPr>
          <p:cNvPr id="3" name="Content Placeholder 2"/>
          <p:cNvSpPr txBox="1">
            <a:spLocks/>
          </p:cNvSpPr>
          <p:nvPr/>
        </p:nvSpPr>
        <p:spPr>
          <a:xfrm>
            <a:off x="822325" y="1100138"/>
            <a:ext cx="7521575" cy="4416425"/>
          </a:xfrm>
          <a:prstGeom prst="rect">
            <a:avLst/>
          </a:prstGeom>
        </p:spPr>
        <p:txBody>
          <a:bodyPr>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a:buChar char="•"/>
            </a:pPr>
            <a:endParaRPr lang="en-US" altLang="en-US" sz="2800" b="0" dirty="0">
              <a:ea typeface="ＭＳ Ｐゴシック" pitchFamily="34" charset="-128"/>
            </a:endParaRPr>
          </a:p>
          <a:p>
            <a:endParaRPr lang="en-US" altLang="en-US" sz="2400" dirty="0">
              <a:ea typeface="ＭＳ Ｐゴシック" pitchFamily="34" charset="-128"/>
            </a:endParaRPr>
          </a:p>
        </p:txBody>
      </p:sp>
      <p:sp>
        <p:nvSpPr>
          <p:cNvPr id="4" name="Content Placeholder 2"/>
          <p:cNvSpPr txBox="1">
            <a:spLocks/>
          </p:cNvSpPr>
          <p:nvPr/>
        </p:nvSpPr>
        <p:spPr>
          <a:xfrm>
            <a:off x="974725" y="1252538"/>
            <a:ext cx="7521575" cy="4416425"/>
          </a:xfrm>
          <a:prstGeom prst="rect">
            <a:avLst/>
          </a:prstGeom>
        </p:spPr>
        <p:txBody>
          <a:bodyPr>
            <a:normAutofit fontScale="55000" lnSpcReduction="20000"/>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indent="0">
              <a:buClr>
                <a:schemeClr val="accent2"/>
              </a:buClr>
            </a:pPr>
            <a:r>
              <a:rPr lang="en-US" altLang="en-US" sz="2800" b="0" dirty="0">
                <a:ea typeface="ＭＳ Ｐゴシック" pitchFamily="34" charset="-128"/>
              </a:rPr>
              <a:t>FCA s205T	</a:t>
            </a:r>
            <a:r>
              <a:rPr lang="en-US" altLang="en-US" sz="2800" i="1" dirty="0">
                <a:ea typeface="ＭＳ Ｐゴシック" pitchFamily="34" charset="-128"/>
              </a:rPr>
              <a:t>property, </a:t>
            </a:r>
            <a:r>
              <a:rPr lang="en-US" altLang="en-US" sz="2800" b="0" i="1" dirty="0">
                <a:ea typeface="ＭＳ Ｐゴシック" pitchFamily="34" charset="-128"/>
              </a:rPr>
              <a:t>in relation to de facto partners, or either of them, 		means property to which those parties are, or that party is, 		as the case may be, entitled, whether in possession or 			reversion</a:t>
            </a:r>
            <a:endParaRPr lang="en-US" altLang="en-US" sz="2800" b="0" dirty="0">
              <a:ea typeface="ＭＳ Ｐゴシック" pitchFamily="34" charset="-128"/>
            </a:endParaRPr>
          </a:p>
          <a:p>
            <a:pPr marL="0" indent="0">
              <a:buClr>
                <a:schemeClr val="accent2"/>
              </a:buClr>
            </a:pPr>
            <a:r>
              <a:rPr lang="en-US" altLang="en-US" sz="2800" b="0" dirty="0">
                <a:ea typeface="ＭＳ Ｐゴシック" pitchFamily="34" charset="-128"/>
              </a:rPr>
              <a:t>FLA s4(1)	as above, but includes a similar provision for parties to a marriage</a:t>
            </a:r>
          </a:p>
          <a:p>
            <a:pPr marL="0" indent="0">
              <a:buClr>
                <a:schemeClr val="accent2"/>
              </a:buClr>
            </a:pPr>
            <a:endParaRPr lang="en-US" altLang="en-US" sz="2800" b="0" dirty="0">
              <a:ea typeface="ＭＳ Ｐゴシック" pitchFamily="34" charset="-128"/>
            </a:endParaRPr>
          </a:p>
          <a:p>
            <a:pPr marL="457200" indent="-457200">
              <a:buClr>
                <a:schemeClr val="accent2"/>
              </a:buClr>
              <a:buFont typeface="Arial" panose="020B0604020202020204" pitchFamily="34" charset="0"/>
              <a:buChar char="•"/>
            </a:pPr>
            <a:r>
              <a:rPr lang="en-US" altLang="en-US" sz="2800" b="0" dirty="0">
                <a:ea typeface="ＭＳ Ｐゴシック" pitchFamily="34" charset="-128"/>
              </a:rPr>
              <a:t>Assets (all assets having a value)</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Business Interests</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Interests in a Company or Family Trust</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Assets owned jointly or in sole names</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Assets owned prior to the commencement of the relationship</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Assets acquired during the relationship </a:t>
            </a:r>
          </a:p>
          <a:p>
            <a:pPr marL="457200" indent="-457200">
              <a:buClr>
                <a:schemeClr val="accent2"/>
              </a:buClr>
              <a:buFont typeface="Arial" panose="020B0604020202020204" pitchFamily="34" charset="0"/>
              <a:buChar char="•"/>
            </a:pPr>
            <a:r>
              <a:rPr lang="en-US" altLang="en-US" sz="2800" b="0" dirty="0">
                <a:ea typeface="ＭＳ Ｐゴシック" pitchFamily="34" charset="-128"/>
              </a:rPr>
              <a:t>Assets acquired since separation.</a:t>
            </a:r>
          </a:p>
          <a:p>
            <a:pPr marL="0" indent="0">
              <a:buClr>
                <a:schemeClr val="accent2"/>
              </a:buClr>
            </a:pPr>
            <a:endParaRPr lang="en-US" altLang="en-US" sz="2800" b="0" dirty="0">
              <a:ea typeface="ＭＳ Ｐゴシック" pitchFamily="34" charset="-128"/>
            </a:endParaRPr>
          </a:p>
          <a:p>
            <a:pPr marL="0" indent="0">
              <a:buClr>
                <a:schemeClr val="accent2"/>
              </a:buClr>
            </a:pPr>
            <a:r>
              <a:rPr lang="en-US" altLang="en-US" sz="2800" b="0" dirty="0">
                <a:ea typeface="ＭＳ Ｐゴシック" pitchFamily="34" charset="-128"/>
              </a:rPr>
              <a:t>These might include: house, cars, bikes, boats, jet skis, household contents, tools, bank accounts, shares, managed funds, investments, life insurance, collectables, unused leave entitlements, etc.</a:t>
            </a:r>
          </a:p>
        </p:txBody>
      </p:sp>
    </p:spTree>
    <p:extLst>
      <p:ext uri="{BB962C8B-B14F-4D97-AF65-F5344CB8AC3E}">
        <p14:creationId xmlns:p14="http://schemas.microsoft.com/office/powerpoint/2010/main" val="359666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733425" y="365125"/>
            <a:ext cx="8016875" cy="549275"/>
          </a:xfrm>
        </p:spPr>
        <p:txBody>
          <a:bodyPr wrap="square" numCol="1" anchorCtr="0" compatLnSpc="1">
            <a:prstTxWarp prst="textNoShape">
              <a:avLst/>
            </a:prstTxWarp>
          </a:bodyPr>
          <a:lstStyle/>
          <a:p>
            <a:pPr eaLnBrk="1" hangingPunct="1"/>
            <a:r>
              <a:rPr lang="en-AU" altLang="en-US" cap="none" dirty="0">
                <a:ea typeface="ＭＳ Ｐゴシック" pitchFamily="34" charset="-128"/>
              </a:rPr>
              <a:t>DEBT AS ‘PROPERTY’</a:t>
            </a:r>
          </a:p>
        </p:txBody>
      </p:sp>
      <p:sp>
        <p:nvSpPr>
          <p:cNvPr id="17411" name="Content Placeholder 2"/>
          <p:cNvSpPr>
            <a:spLocks noGrp="1"/>
          </p:cNvSpPr>
          <p:nvPr>
            <p:ph idx="1"/>
          </p:nvPr>
        </p:nvSpPr>
        <p:spPr>
          <a:xfrm>
            <a:off x="822325" y="1100138"/>
            <a:ext cx="8093075" cy="4348162"/>
          </a:xfrm>
        </p:spPr>
        <p:txBody>
          <a:bodyPr>
            <a:normAutofit/>
          </a:bodyPr>
          <a:lstStyle/>
          <a:p>
            <a:pPr marL="0" indent="0" eaLnBrk="1" hangingPunct="1"/>
            <a:endParaRPr lang="en-AU" altLang="en-US" sz="1000" b="0" dirty="0">
              <a:ea typeface="ＭＳ Ｐゴシック" pitchFamily="34" charset="-128"/>
            </a:endParaRPr>
          </a:p>
          <a:p>
            <a:pPr marL="0" indent="0" eaLnBrk="1" hangingPunct="1"/>
            <a:r>
              <a:rPr lang="en-AU" altLang="en-US" sz="2400" b="0" dirty="0">
                <a:ea typeface="ＭＳ Ｐゴシック" pitchFamily="34" charset="-128"/>
              </a:rPr>
              <a:t>Provisions in both FCA and FLA specify that debts are included in property</a:t>
            </a:r>
          </a:p>
          <a:p>
            <a:pPr marL="0" indent="0" eaLnBrk="1" hangingPunct="1"/>
            <a:endParaRPr lang="en-AU" altLang="en-US" sz="2400" b="0" dirty="0">
              <a:ea typeface="ＭＳ Ｐゴシック" pitchFamily="34" charset="-128"/>
            </a:endParaRPr>
          </a:p>
          <a:p>
            <a:pPr marL="0" indent="0" eaLnBrk="1" hangingPunct="1"/>
            <a:r>
              <a:rPr lang="en-AU" altLang="en-US" sz="2400" b="0" dirty="0">
                <a:ea typeface="ＭＳ Ｐゴシック" pitchFamily="34" charset="-128"/>
              </a:rPr>
              <a:t>FCA:	s205ZLD	</a:t>
            </a:r>
            <a:r>
              <a:rPr lang="en-AU" altLang="en-US" sz="2400" b="0" i="1" dirty="0">
                <a:ea typeface="ＭＳ Ｐゴシック" pitchFamily="34" charset="-128"/>
              </a:rPr>
              <a:t>debt owed by a de facto partner</a:t>
            </a:r>
            <a:endParaRPr lang="en-AU" altLang="en-US" sz="2400" b="0" dirty="0">
              <a:ea typeface="ＭＳ Ｐゴシック" pitchFamily="34" charset="-128"/>
            </a:endParaRPr>
          </a:p>
          <a:p>
            <a:pPr marL="0" indent="0" eaLnBrk="1" hangingPunct="1"/>
            <a:r>
              <a:rPr lang="en-AU" altLang="en-US" sz="2400" b="0" dirty="0">
                <a:ea typeface="ＭＳ Ｐゴシック" pitchFamily="34" charset="-128"/>
              </a:rPr>
              <a:t>FLA:	s90AD		</a:t>
            </a:r>
            <a:r>
              <a:rPr lang="en-AU" altLang="en-US" sz="2400" b="0" i="1" dirty="0">
                <a:ea typeface="ＭＳ Ｐゴシック" pitchFamily="34" charset="-128"/>
              </a:rPr>
              <a:t>debt owed by a party to a marriage</a:t>
            </a:r>
            <a:endParaRPr lang="en-AU" altLang="en-US" sz="2400" b="0" dirty="0">
              <a:ea typeface="ＭＳ Ｐゴシック" pitchFamily="34" charset="-128"/>
            </a:endParaRPr>
          </a:p>
          <a:p>
            <a:pPr marL="0" indent="0" eaLnBrk="1" hangingPunct="1"/>
            <a:endParaRPr lang="en-AU" altLang="en-US" sz="1000" b="0" dirty="0">
              <a:ea typeface="ＭＳ Ｐゴシック" pitchFamily="34" charset="-128"/>
            </a:endParaRPr>
          </a:p>
          <a:p>
            <a:pPr marL="457200" indent="-457200" eaLnBrk="1" hangingPunct="1">
              <a:buFont typeface="Arial" charset="0"/>
              <a:buAutoNum type="arabicPeriod"/>
            </a:pPr>
            <a:endParaRPr lang="en-AU" altLang="en-US" sz="2400" b="0" dirty="0">
              <a:ea typeface="ＭＳ Ｐゴシック" pitchFamily="34" charset="-128"/>
            </a:endParaRPr>
          </a:p>
          <a:p>
            <a:pPr marL="457200" indent="-457200" eaLnBrk="1" hangingPunct="1">
              <a:buFont typeface="Arial" charset="0"/>
              <a:buAutoNum type="arabicPeriod"/>
            </a:pPr>
            <a:endParaRPr lang="en-AU" altLang="en-US" sz="2400" b="0" dirty="0">
              <a:ea typeface="ＭＳ Ｐゴシック" pitchFamily="34" charset="-128"/>
            </a:endParaRPr>
          </a:p>
        </p:txBody>
      </p:sp>
    </p:spTree>
    <p:extLst>
      <p:ext uri="{BB962C8B-B14F-4D97-AF65-F5344CB8AC3E}">
        <p14:creationId xmlns:p14="http://schemas.microsoft.com/office/powerpoint/2010/main" val="3188039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733425" y="365125"/>
            <a:ext cx="8016875" cy="549275"/>
          </a:xfrm>
        </p:spPr>
        <p:txBody>
          <a:bodyPr wrap="square" numCol="1" anchorCtr="0" compatLnSpc="1">
            <a:prstTxWarp prst="textNoShape">
              <a:avLst/>
            </a:prstTxWarp>
          </a:bodyPr>
          <a:lstStyle/>
          <a:p>
            <a:pPr eaLnBrk="1" hangingPunct="1"/>
            <a:r>
              <a:rPr lang="en-AU" altLang="en-US" cap="none" dirty="0">
                <a:ea typeface="ＭＳ Ｐゴシック" pitchFamily="34" charset="-128"/>
              </a:rPr>
              <a:t>WHO CAN SEEK A PROPERTY SETTLEMENT? </a:t>
            </a:r>
          </a:p>
        </p:txBody>
      </p:sp>
      <p:sp>
        <p:nvSpPr>
          <p:cNvPr id="17411" name="Content Placeholder 2"/>
          <p:cNvSpPr>
            <a:spLocks noGrp="1"/>
          </p:cNvSpPr>
          <p:nvPr>
            <p:ph idx="1"/>
          </p:nvPr>
        </p:nvSpPr>
        <p:spPr>
          <a:xfrm>
            <a:off x="822325" y="1100138"/>
            <a:ext cx="8093075" cy="4348162"/>
          </a:xfrm>
        </p:spPr>
        <p:txBody>
          <a:bodyPr>
            <a:normAutofit/>
          </a:bodyPr>
          <a:lstStyle/>
          <a:p>
            <a:pPr marL="0" indent="0" eaLnBrk="1" hangingPunct="1"/>
            <a:endParaRPr lang="en-AU" altLang="en-US" sz="1000" b="0" dirty="0">
              <a:ea typeface="ＭＳ Ｐゴシック" pitchFamily="34" charset="-128"/>
            </a:endParaRPr>
          </a:p>
          <a:p>
            <a:pPr marL="0" indent="0" eaLnBrk="1" hangingPunct="1"/>
            <a:r>
              <a:rPr lang="en-AU" altLang="en-US" sz="2400" b="0" dirty="0">
                <a:ea typeface="ＭＳ Ｐゴシック" pitchFamily="34" charset="-128"/>
              </a:rPr>
              <a:t>Separated couples who have been:</a:t>
            </a:r>
          </a:p>
          <a:p>
            <a:pPr marL="0" indent="0" eaLnBrk="1" hangingPunct="1"/>
            <a:endParaRPr lang="en-AU" altLang="en-US" sz="1000" b="0" dirty="0">
              <a:ea typeface="ＭＳ Ｐゴシック" pitchFamily="34" charset="-128"/>
            </a:endParaRPr>
          </a:p>
          <a:p>
            <a:pPr marL="457200" indent="-457200" eaLnBrk="1" hangingPunct="1">
              <a:buFont typeface="+mj-lt"/>
              <a:buAutoNum type="arabicPeriod"/>
            </a:pPr>
            <a:r>
              <a:rPr lang="en-AU" altLang="en-US" sz="2400" b="0" dirty="0">
                <a:ea typeface="ＭＳ Ｐゴシック" pitchFamily="34" charset="-128"/>
              </a:rPr>
              <a:t>Married; or</a:t>
            </a:r>
          </a:p>
          <a:p>
            <a:pPr marL="457200" indent="-457200" eaLnBrk="1" hangingPunct="1">
              <a:buFont typeface="Arial" charset="0"/>
              <a:buAutoNum type="arabicPeriod"/>
            </a:pPr>
            <a:endParaRPr lang="en-AU" altLang="en-US" sz="1000" b="0" dirty="0">
              <a:ea typeface="ＭＳ Ｐゴシック" pitchFamily="34" charset="-128"/>
            </a:endParaRPr>
          </a:p>
          <a:p>
            <a:pPr marL="457200" indent="-457200" eaLnBrk="1" hangingPunct="1">
              <a:buFont typeface="Arial" charset="0"/>
              <a:buAutoNum type="arabicPeriod"/>
            </a:pPr>
            <a:r>
              <a:rPr lang="en-AU" altLang="en-US" sz="2400" b="0" dirty="0">
                <a:ea typeface="ＭＳ Ｐゴシック" pitchFamily="34" charset="-128"/>
              </a:rPr>
              <a:t>In a De Facto Relationship.</a:t>
            </a:r>
          </a:p>
          <a:p>
            <a:pPr marL="457200" indent="-457200" eaLnBrk="1" hangingPunct="1">
              <a:buFont typeface="Arial" charset="0"/>
              <a:buAutoNum type="arabicPeriod"/>
            </a:pPr>
            <a:endParaRPr lang="en-AU" altLang="en-US" sz="2400" b="0" dirty="0">
              <a:ea typeface="ＭＳ Ｐゴシック" pitchFamily="34" charset="-128"/>
            </a:endParaRPr>
          </a:p>
          <a:p>
            <a:pPr marL="0" indent="0" eaLnBrk="1" hangingPunct="1"/>
            <a:r>
              <a:rPr lang="en-AU" altLang="en-US" sz="2400" b="0" dirty="0">
                <a:ea typeface="ＭＳ Ｐゴシック" pitchFamily="34" charset="-128"/>
              </a:rPr>
              <a:t>If you are looking at a de facto relationship, further considerations will apply.</a:t>
            </a:r>
          </a:p>
        </p:txBody>
      </p:sp>
    </p:spTree>
    <p:extLst>
      <p:ext uri="{BB962C8B-B14F-4D97-AF65-F5344CB8AC3E}">
        <p14:creationId xmlns:p14="http://schemas.microsoft.com/office/powerpoint/2010/main" val="2115283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733425" y="365125"/>
            <a:ext cx="8016875" cy="549275"/>
          </a:xfrm>
        </p:spPr>
        <p:txBody>
          <a:bodyPr wrap="square" numCol="1" anchorCtr="0" compatLnSpc="1">
            <a:prstTxWarp prst="textNoShape">
              <a:avLst/>
            </a:prstTxWarp>
          </a:bodyPr>
          <a:lstStyle/>
          <a:p>
            <a:pPr eaLnBrk="1" hangingPunct="1"/>
            <a:r>
              <a:rPr lang="en-AU" altLang="en-US" cap="none" dirty="0">
                <a:ea typeface="ＭＳ Ｐゴシック" pitchFamily="34" charset="-128"/>
              </a:rPr>
              <a:t>REQUIREMENTS FOR DE FACTO RELATIONSHIPS</a:t>
            </a:r>
          </a:p>
        </p:txBody>
      </p:sp>
      <p:sp>
        <p:nvSpPr>
          <p:cNvPr id="17411" name="Content Placeholder 2"/>
          <p:cNvSpPr>
            <a:spLocks noGrp="1"/>
          </p:cNvSpPr>
          <p:nvPr>
            <p:ph idx="1"/>
          </p:nvPr>
        </p:nvSpPr>
        <p:spPr>
          <a:xfrm>
            <a:off x="822325" y="1100138"/>
            <a:ext cx="8093075" cy="4348162"/>
          </a:xfrm>
        </p:spPr>
        <p:txBody>
          <a:bodyPr>
            <a:normAutofit/>
          </a:bodyPr>
          <a:lstStyle/>
          <a:p>
            <a:pPr marL="0" indent="0" eaLnBrk="1" hangingPunct="1"/>
            <a:endParaRPr lang="en-AU" altLang="en-US" sz="1000" b="0" dirty="0">
              <a:ea typeface="ＭＳ Ｐゴシック" pitchFamily="34" charset="-128"/>
            </a:endParaRPr>
          </a:p>
          <a:p>
            <a:pPr marL="0" indent="0" eaLnBrk="1" hangingPunct="1"/>
            <a:r>
              <a:rPr lang="en-AU" altLang="en-US" sz="2400" b="0" dirty="0">
                <a:ea typeface="ＭＳ Ｐゴシック" pitchFamily="34" charset="-128"/>
              </a:rPr>
              <a:t>To seek a property settlement for a de facto relationship the following must apply:</a:t>
            </a:r>
          </a:p>
          <a:p>
            <a:pPr marL="0" indent="0" eaLnBrk="1" hangingPunct="1"/>
            <a:endParaRPr lang="en-AU" altLang="en-US" sz="1000" b="0" dirty="0">
              <a:ea typeface="ＭＳ Ｐゴシック" pitchFamily="34" charset="-128"/>
            </a:endParaRPr>
          </a:p>
          <a:p>
            <a:pPr marL="287338" lvl="1" indent="-295275">
              <a:buFont typeface="Arial" charset="0"/>
              <a:buChar char="•"/>
            </a:pPr>
            <a:r>
              <a:rPr lang="en-AU" altLang="en-US" sz="2400" dirty="0">
                <a:ea typeface="ＭＳ Ｐゴシック" pitchFamily="34" charset="-128"/>
              </a:rPr>
              <a:t>The relationship lasted more than </a:t>
            </a:r>
            <a:r>
              <a:rPr lang="en-AU" altLang="en-US" sz="2400" u="sng" dirty="0">
                <a:ea typeface="ＭＳ Ｐゴシック" pitchFamily="34" charset="-128"/>
              </a:rPr>
              <a:t>2 years</a:t>
            </a:r>
            <a:r>
              <a:rPr lang="en-AU" altLang="en-US" sz="2400" dirty="0">
                <a:ea typeface="ＭＳ Ｐゴシック" pitchFamily="34" charset="-128"/>
              </a:rPr>
              <a:t>; or</a:t>
            </a:r>
          </a:p>
          <a:p>
            <a:pPr marL="287338" lvl="1" indent="-295275">
              <a:buFont typeface="Arial" charset="0"/>
              <a:buChar char="•"/>
            </a:pPr>
            <a:r>
              <a:rPr lang="en-AU" altLang="en-US" sz="2400" dirty="0">
                <a:ea typeface="ＭＳ Ｐゴシック" pitchFamily="34" charset="-128"/>
              </a:rPr>
              <a:t>There is a </a:t>
            </a:r>
            <a:r>
              <a:rPr lang="en-AU" altLang="en-US" sz="2400" u="sng" dirty="0">
                <a:ea typeface="ＭＳ Ｐゴシック" pitchFamily="34" charset="-128"/>
              </a:rPr>
              <a:t>child less than 18 </a:t>
            </a:r>
            <a:r>
              <a:rPr lang="en-AU" altLang="en-US" sz="2400" dirty="0">
                <a:ea typeface="ＭＳ Ｐゴシック" pitchFamily="34" charset="-128"/>
              </a:rPr>
              <a:t>(in certain circumstances); or</a:t>
            </a:r>
          </a:p>
          <a:p>
            <a:pPr marL="287338" lvl="1" indent="-295275">
              <a:buFont typeface="Arial" charset="0"/>
              <a:buChar char="•"/>
            </a:pPr>
            <a:r>
              <a:rPr lang="en-AU" altLang="en-US" sz="2400" dirty="0">
                <a:ea typeface="ＭＳ Ｐゴシック" pitchFamily="34" charset="-128"/>
              </a:rPr>
              <a:t>One partner has made </a:t>
            </a:r>
            <a:r>
              <a:rPr lang="en-AU" altLang="en-US" sz="2400" u="sng" dirty="0">
                <a:ea typeface="ＭＳ Ｐゴシック" pitchFamily="34" charset="-128"/>
              </a:rPr>
              <a:t>substantial contributions</a:t>
            </a:r>
            <a:r>
              <a:rPr lang="en-AU" altLang="en-US" sz="2400" dirty="0">
                <a:ea typeface="ＭＳ Ｐゴシック" pitchFamily="34" charset="-128"/>
              </a:rPr>
              <a:t> and without a property settlement there would be </a:t>
            </a:r>
            <a:r>
              <a:rPr lang="en-AU" altLang="en-US" sz="2400" u="sng" dirty="0">
                <a:ea typeface="ＭＳ Ｐゴシック" pitchFamily="34" charset="-128"/>
              </a:rPr>
              <a:t>serious injustice</a:t>
            </a:r>
            <a:r>
              <a:rPr lang="en-AU" altLang="en-US" sz="2400" dirty="0">
                <a:ea typeface="ＭＳ Ｐゴシック" pitchFamily="34" charset="-128"/>
              </a:rPr>
              <a:t>.</a:t>
            </a:r>
          </a:p>
          <a:p>
            <a:pPr marL="0" indent="0" eaLnBrk="1" hangingPunct="1"/>
            <a:endParaRPr lang="en-AU" altLang="en-US" sz="2400" b="0" dirty="0">
              <a:ea typeface="ＭＳ Ｐゴシック" pitchFamily="34" charset="-128"/>
            </a:endParaRPr>
          </a:p>
        </p:txBody>
      </p:sp>
    </p:spTree>
    <p:extLst>
      <p:ext uri="{BB962C8B-B14F-4D97-AF65-F5344CB8AC3E}">
        <p14:creationId xmlns:p14="http://schemas.microsoft.com/office/powerpoint/2010/main" val="59709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734060" y="363220"/>
            <a:ext cx="7520940" cy="548640"/>
          </a:xfrm>
        </p:spPr>
        <p:txBody>
          <a:bodyPr wrap="square" numCol="1" anchorCtr="0" compatLnSpc="1">
            <a:prstTxWarp prst="textNoShape">
              <a:avLst/>
            </a:prstTxWarp>
          </a:bodyPr>
          <a:lstStyle/>
          <a:p>
            <a:pPr eaLnBrk="1" hangingPunct="1"/>
            <a:r>
              <a:rPr lang="en-US" altLang="en-US" cap="none" dirty="0">
                <a:ea typeface="ＭＳ Ｐゴシック" pitchFamily="34" charset="-128"/>
              </a:rPr>
              <a:t>JURISDICTIONAL REQUIREMENTS FOR DE FACTO RELATIONSHIPS</a:t>
            </a:r>
          </a:p>
        </p:txBody>
      </p:sp>
      <p:sp>
        <p:nvSpPr>
          <p:cNvPr id="18435" name="Content Placeholder 2"/>
          <p:cNvSpPr>
            <a:spLocks noGrp="1"/>
          </p:cNvSpPr>
          <p:nvPr>
            <p:ph idx="1"/>
          </p:nvPr>
        </p:nvSpPr>
        <p:spPr>
          <a:xfrm>
            <a:off x="822960" y="1290638"/>
            <a:ext cx="7521575" cy="4767262"/>
          </a:xfrm>
        </p:spPr>
        <p:txBody>
          <a:bodyPr>
            <a:normAutofit/>
          </a:bodyPr>
          <a:lstStyle/>
          <a:p>
            <a:pPr marL="0" indent="0" eaLnBrk="1" hangingPunct="1">
              <a:buClr>
                <a:schemeClr val="accent2"/>
              </a:buClr>
            </a:pPr>
            <a:r>
              <a:rPr lang="en-US" altLang="en-US" sz="2400" b="0" dirty="0">
                <a:ea typeface="ＭＳ Ｐゴシック" pitchFamily="34" charset="-128"/>
              </a:rPr>
              <a:t>In order to obtain orders from the FCWA relating to property, the court must be satisfied that:</a:t>
            </a:r>
          </a:p>
          <a:p>
            <a:pPr eaLnBrk="1" hangingPunct="1">
              <a:buClr>
                <a:schemeClr val="accent2"/>
              </a:buClr>
              <a:buFont typeface="Arial" panose="020B0604020202020204" pitchFamily="34" charset="0"/>
              <a:buChar char="•"/>
            </a:pPr>
            <a:r>
              <a:rPr lang="en-US" altLang="en-US" sz="2000" b="0" dirty="0">
                <a:ea typeface="ＭＳ Ｐゴシック" pitchFamily="34" charset="-128"/>
              </a:rPr>
              <a:t>Separated on or after 1 December 2002; and</a:t>
            </a:r>
          </a:p>
          <a:p>
            <a:pPr eaLnBrk="1" hangingPunct="1">
              <a:buClr>
                <a:schemeClr val="accent2"/>
              </a:buClr>
              <a:buFont typeface="Arial" panose="020B0604020202020204" pitchFamily="34" charset="0"/>
              <a:buChar char="•"/>
            </a:pPr>
            <a:r>
              <a:rPr lang="en-US" altLang="en-US" sz="2000" b="0" dirty="0">
                <a:ea typeface="ＭＳ Ｐゴシック" pitchFamily="34" charset="-128"/>
              </a:rPr>
              <a:t>One of the parties is/was living in WA on the day the application for orders is made; and</a:t>
            </a:r>
          </a:p>
          <a:p>
            <a:pPr eaLnBrk="1" hangingPunct="1">
              <a:buClr>
                <a:schemeClr val="accent2"/>
              </a:buClr>
              <a:buFont typeface="Arial" panose="020B0604020202020204" pitchFamily="34" charset="0"/>
              <a:buChar char="•"/>
            </a:pPr>
            <a:r>
              <a:rPr lang="en-US" altLang="en-US" sz="2000" b="0" dirty="0">
                <a:ea typeface="ＭＳ Ｐゴシック" pitchFamily="34" charset="-128"/>
              </a:rPr>
              <a:t>Both parties resided in WA for at least 1/3 of the de facto relationship </a:t>
            </a:r>
          </a:p>
          <a:p>
            <a:pPr algn="ctr" eaLnBrk="1" hangingPunct="1"/>
            <a:r>
              <a:rPr lang="en-US" altLang="en-US" sz="2000" b="0" dirty="0">
                <a:ea typeface="ＭＳ Ｐゴシック" pitchFamily="34" charset="-128"/>
              </a:rPr>
              <a:t>OR </a:t>
            </a:r>
          </a:p>
          <a:p>
            <a:pPr eaLnBrk="1" hangingPunct="1"/>
            <a:r>
              <a:rPr lang="en-US" altLang="en-US" sz="2000" b="0" dirty="0">
                <a:ea typeface="ＭＳ Ｐゴシック" pitchFamily="34" charset="-128"/>
              </a:rPr>
              <a:t>    	Substantial contributions (financial, non-financial, homemaker/parent) were made by either partner in WA</a:t>
            </a:r>
          </a:p>
        </p:txBody>
      </p:sp>
    </p:spTree>
    <p:extLst>
      <p:ext uri="{BB962C8B-B14F-4D97-AF65-F5344CB8AC3E}">
        <p14:creationId xmlns:p14="http://schemas.microsoft.com/office/powerpoint/2010/main" val="34053576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CLS1">
  <a:themeElements>
    <a:clrScheme name="Custom 3">
      <a:dk1>
        <a:srgbClr val="000000"/>
      </a:dk1>
      <a:lt1>
        <a:srgbClr val="FFFFFF"/>
      </a:lt1>
      <a:dk2>
        <a:srgbClr val="434342"/>
      </a:dk2>
      <a:lt2>
        <a:srgbClr val="CDD7D9"/>
      </a:lt2>
      <a:accent1>
        <a:srgbClr val="797B7E"/>
      </a:accent1>
      <a:accent2>
        <a:srgbClr val="00B050"/>
      </a:accent2>
      <a:accent3>
        <a:srgbClr val="E3DE00"/>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PCLS1.thmx</Template>
  <TotalTime>7963</TotalTime>
  <Words>1585</Words>
  <Application>Microsoft Office PowerPoint</Application>
  <PresentationFormat>On-screen Show (4:3)</PresentationFormat>
  <Paragraphs>356</Paragraphs>
  <Slides>35</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ＭＳ Ｐゴシック</vt:lpstr>
      <vt:lpstr>Arial</vt:lpstr>
      <vt:lpstr>Calibri</vt:lpstr>
      <vt:lpstr>Franklin Gothic Book</vt:lpstr>
      <vt:lpstr>Franklin Gothic Medium</vt:lpstr>
      <vt:lpstr>Tunga</vt:lpstr>
      <vt:lpstr>Wingdings</vt:lpstr>
      <vt:lpstr>PCLS1</vt:lpstr>
      <vt:lpstr>INTRODUCTION TO PROPERTY SETTLEMENTS</vt:lpstr>
      <vt:lpstr>disclaimer</vt:lpstr>
      <vt:lpstr>What will be covered?</vt:lpstr>
      <vt:lpstr>PowerPoint Presentation</vt:lpstr>
      <vt:lpstr>PowerPoint Presentation</vt:lpstr>
      <vt:lpstr>DEBT AS ‘PROPERTY’</vt:lpstr>
      <vt:lpstr>WHO CAN SEEK A PROPERTY SETTLEMENT? </vt:lpstr>
      <vt:lpstr>REQUIREMENTS FOR DE FACTO RELATIONSHIPS</vt:lpstr>
      <vt:lpstr>JURISDICTIONAL REQUIREMENTS FOR DE FACTO RELATIONSHIPS</vt:lpstr>
      <vt:lpstr>WHEN CAN THE CLIENT SEEK A PROPERTY SETTLEMENT? </vt:lpstr>
      <vt:lpstr>WHAT TIME LIMITS APPLY? </vt:lpstr>
      <vt:lpstr>APPLICABLE LAW AND APPROACH FOR WA</vt:lpstr>
      <vt:lpstr>OVERVIEW: THE FOUR STEP PROCESS </vt:lpstr>
      <vt:lpstr>STEP 1: VALUING THE ‘ASSET POOL’ </vt:lpstr>
      <vt:lpstr>STEP 1: VALUING THE ‘ASSET POOL’ …</vt:lpstr>
      <vt:lpstr>STEP 2: ASSESSING CONTRIBUTIONS </vt:lpstr>
      <vt:lpstr>STEP 2: ASSESSING CONTRIBUTIONS …</vt:lpstr>
      <vt:lpstr>STEP 2: ASSESSING CONTRIBUTIONS …</vt:lpstr>
      <vt:lpstr>STEP 2: CONTRIBUTIONS  PERCENTAGE </vt:lpstr>
      <vt:lpstr>STEP 3: FURTHER ADJUSTMENT </vt:lpstr>
      <vt:lpstr>Step 4: Just and Equitable</vt:lpstr>
      <vt:lpstr>De facto v marriage</vt:lpstr>
      <vt:lpstr>Superannuation </vt:lpstr>
      <vt:lpstr>Superannuation …</vt:lpstr>
      <vt:lpstr>PowerPoint Presentation</vt:lpstr>
      <vt:lpstr>EXAMPLE – PAUL &amp; JENNA – STEP 1   </vt:lpstr>
      <vt:lpstr>EXAMPLE – PAUL &amp; JENNA – STEP 1 …</vt:lpstr>
      <vt:lpstr>EXAMPLE – PAUL &amp; JENNA – STEP 2  </vt:lpstr>
      <vt:lpstr>EXAMPLE – PAUL &amp; JENNA – STEP 2 …</vt:lpstr>
      <vt:lpstr>EXAMPLE – PAUL &amp; JENNA – STEP 3 </vt:lpstr>
      <vt:lpstr>EXAMPLE – PAUL &amp; JENNA – STEP 4 </vt:lpstr>
      <vt:lpstr>EXAMPLE - PRACTICAL division OF PROPERTY </vt:lpstr>
      <vt:lpstr>Property division in Short relationships</vt:lpstr>
      <vt:lpstr>LoanS AND GiftS made during the relationship or after separation</vt:lpstr>
      <vt:lpstr>SPOUSAL MAINTENANCE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law Property Settlements</dc:title>
  <dc:creator>Nissa Allnutt</dc:creator>
  <cp:lastModifiedBy>Peel CLS</cp:lastModifiedBy>
  <cp:revision>244</cp:revision>
  <cp:lastPrinted>2015-07-20T06:41:29Z</cp:lastPrinted>
  <dcterms:created xsi:type="dcterms:W3CDTF">2015-02-02T22:49:39Z</dcterms:created>
  <dcterms:modified xsi:type="dcterms:W3CDTF">2017-02-14T01:29:25Z</dcterms:modified>
</cp:coreProperties>
</file>