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Default Extension="pdf" ContentType="application/pd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82" r:id="rId4"/>
    <p:sldId id="281" r:id="rId5"/>
    <p:sldId id="259" r:id="rId6"/>
    <p:sldId id="266" r:id="rId7"/>
    <p:sldId id="260" r:id="rId8"/>
    <p:sldId id="265" r:id="rId9"/>
    <p:sldId id="263" r:id="rId10"/>
    <p:sldId id="279" r:id="rId11"/>
    <p:sldId id="264" r:id="rId12"/>
    <p:sldId id="268" r:id="rId13"/>
    <p:sldId id="269" r:id="rId14"/>
    <p:sldId id="285" r:id="rId15"/>
    <p:sldId id="284" r:id="rId16"/>
    <p:sldId id="267" r:id="rId17"/>
    <p:sldId id="278" r:id="rId18"/>
    <p:sldId id="272" r:id="rId19"/>
    <p:sldId id="270" r:id="rId20"/>
    <p:sldId id="273" r:id="rId21"/>
    <p:sldId id="280" r:id="rId22"/>
    <p:sldId id="283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91" d="100"/>
          <a:sy n="91" d="100"/>
        </p:scale>
        <p:origin x="-84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CB8449-6592-654B-9E05-EBB2B08ABB1B}" type="datetimeFigureOut">
              <a:rPr lang="en-US" smtClean="0"/>
              <a:pPr/>
              <a:t>3/6/17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FAC1FD-6409-AA43-80C1-3347CC6CC0C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FAC1FD-6409-AA43-80C1-3347CC6CC0C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FAC1FD-6409-AA43-80C1-3347CC6CC0C4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FAC1FD-6409-AA43-80C1-3347CC6CC0C4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AU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AU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91DFB4A-14AF-EE49-95BD-691300278AFB}" type="datetimeFigureOut">
              <a:rPr lang="en-US" smtClean="0"/>
              <a:pPr/>
              <a:t>3/6/17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C42788E-4006-EC43-B424-B015E976DA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AU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AU" smtClean="0"/>
              <a:t>Click to edit Master text styles</a:t>
            </a:r>
          </a:p>
          <a:p>
            <a:pPr lvl="1" eaLnBrk="1" latinLnBrk="0" hangingPunct="1"/>
            <a:r>
              <a:rPr lang="en-AU" smtClean="0"/>
              <a:t>Second level</a:t>
            </a:r>
          </a:p>
          <a:p>
            <a:pPr lvl="2" eaLnBrk="1" latinLnBrk="0" hangingPunct="1"/>
            <a:r>
              <a:rPr lang="en-AU" smtClean="0"/>
              <a:t>Third level</a:t>
            </a:r>
          </a:p>
          <a:p>
            <a:pPr lvl="3" eaLnBrk="1" latinLnBrk="0" hangingPunct="1"/>
            <a:r>
              <a:rPr lang="en-AU" smtClean="0"/>
              <a:t>Fourth level</a:t>
            </a:r>
          </a:p>
          <a:p>
            <a:pPr lvl="4" eaLnBrk="1" latinLnBrk="0" hangingPunct="1"/>
            <a:r>
              <a:rPr lang="en-AU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FB4A-14AF-EE49-95BD-691300278AFB}" type="datetimeFigureOut">
              <a:rPr lang="en-US" smtClean="0"/>
              <a:pPr/>
              <a:t>3/6/17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2788E-4006-EC43-B424-B015E976DA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AU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AU" smtClean="0"/>
              <a:t>Click to edit Master text styles</a:t>
            </a:r>
          </a:p>
          <a:p>
            <a:pPr lvl="1" eaLnBrk="1" latinLnBrk="0" hangingPunct="1"/>
            <a:r>
              <a:rPr lang="en-AU" smtClean="0"/>
              <a:t>Second level</a:t>
            </a:r>
          </a:p>
          <a:p>
            <a:pPr lvl="2" eaLnBrk="1" latinLnBrk="0" hangingPunct="1"/>
            <a:r>
              <a:rPr lang="en-AU" smtClean="0"/>
              <a:t>Third level</a:t>
            </a:r>
          </a:p>
          <a:p>
            <a:pPr lvl="3" eaLnBrk="1" latinLnBrk="0" hangingPunct="1"/>
            <a:r>
              <a:rPr lang="en-AU" smtClean="0"/>
              <a:t>Fourth level</a:t>
            </a:r>
          </a:p>
          <a:p>
            <a:pPr lvl="4" eaLnBrk="1" latinLnBrk="0" hangingPunct="1"/>
            <a:r>
              <a:rPr lang="en-AU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FB4A-14AF-EE49-95BD-691300278AFB}" type="datetimeFigureOut">
              <a:rPr lang="en-US" smtClean="0"/>
              <a:pPr/>
              <a:t>3/6/17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2788E-4006-EC43-B424-B015E976DA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AU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AU" smtClean="0"/>
              <a:t>Click to edit Master text styles</a:t>
            </a:r>
          </a:p>
          <a:p>
            <a:pPr lvl="1" eaLnBrk="1" latinLnBrk="0" hangingPunct="1"/>
            <a:r>
              <a:rPr lang="en-AU" smtClean="0"/>
              <a:t>Second level</a:t>
            </a:r>
          </a:p>
          <a:p>
            <a:pPr lvl="2" eaLnBrk="1" latinLnBrk="0" hangingPunct="1"/>
            <a:r>
              <a:rPr lang="en-AU" smtClean="0"/>
              <a:t>Third level</a:t>
            </a:r>
          </a:p>
          <a:p>
            <a:pPr lvl="3" eaLnBrk="1" latinLnBrk="0" hangingPunct="1"/>
            <a:r>
              <a:rPr lang="en-AU" smtClean="0"/>
              <a:t>Fourth level</a:t>
            </a:r>
          </a:p>
          <a:p>
            <a:pPr lvl="4" eaLnBrk="1" latinLnBrk="0" hangingPunct="1"/>
            <a:r>
              <a:rPr lang="en-AU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91DFB4A-14AF-EE49-95BD-691300278AFB}" type="datetimeFigureOut">
              <a:rPr lang="en-US" smtClean="0"/>
              <a:pPr/>
              <a:t>3/6/17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C42788E-4006-EC43-B424-B015E976DA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AU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91DFB4A-14AF-EE49-95BD-691300278AFB}" type="datetimeFigureOut">
              <a:rPr lang="en-US" smtClean="0"/>
              <a:pPr/>
              <a:t>3/6/17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C42788E-4006-EC43-B424-B015E976DA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AU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FB4A-14AF-EE49-95BD-691300278AFB}" type="datetimeFigureOut">
              <a:rPr lang="en-US" smtClean="0"/>
              <a:pPr/>
              <a:t>3/6/17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2788E-4006-EC43-B424-B015E976DA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AU" smtClean="0"/>
              <a:t>Click to edit Master text styles</a:t>
            </a:r>
          </a:p>
          <a:p>
            <a:pPr lvl="1" eaLnBrk="1" latinLnBrk="0" hangingPunct="1"/>
            <a:r>
              <a:rPr lang="en-AU" smtClean="0"/>
              <a:t>Second level</a:t>
            </a:r>
          </a:p>
          <a:p>
            <a:pPr lvl="2" eaLnBrk="1" latinLnBrk="0" hangingPunct="1"/>
            <a:r>
              <a:rPr lang="en-AU" smtClean="0"/>
              <a:t>Third level</a:t>
            </a:r>
          </a:p>
          <a:p>
            <a:pPr lvl="3" eaLnBrk="1" latinLnBrk="0" hangingPunct="1"/>
            <a:r>
              <a:rPr lang="en-AU" smtClean="0"/>
              <a:t>Fourth level</a:t>
            </a:r>
          </a:p>
          <a:p>
            <a:pPr lvl="4" eaLnBrk="1" latinLnBrk="0" hangingPunct="1"/>
            <a:r>
              <a:rPr lang="en-AU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AU" smtClean="0"/>
              <a:t>Click to edit Master text styles</a:t>
            </a:r>
          </a:p>
          <a:p>
            <a:pPr lvl="1" eaLnBrk="1" latinLnBrk="0" hangingPunct="1"/>
            <a:r>
              <a:rPr lang="en-AU" smtClean="0"/>
              <a:t>Second level</a:t>
            </a:r>
          </a:p>
          <a:p>
            <a:pPr lvl="2" eaLnBrk="1" latinLnBrk="0" hangingPunct="1"/>
            <a:r>
              <a:rPr lang="en-AU" smtClean="0"/>
              <a:t>Third level</a:t>
            </a:r>
          </a:p>
          <a:p>
            <a:pPr lvl="3" eaLnBrk="1" latinLnBrk="0" hangingPunct="1"/>
            <a:r>
              <a:rPr lang="en-AU" smtClean="0"/>
              <a:t>Fourth level</a:t>
            </a:r>
          </a:p>
          <a:p>
            <a:pPr lvl="4" eaLnBrk="1" latinLnBrk="0" hangingPunct="1"/>
            <a:r>
              <a:rPr lang="en-AU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AU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FB4A-14AF-EE49-95BD-691300278AFB}" type="datetimeFigureOut">
              <a:rPr lang="en-US" smtClean="0"/>
              <a:pPr/>
              <a:t>3/6/17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2788E-4006-EC43-B424-B015E976DA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AU" smtClean="0"/>
              <a:t>Click to edit Master text styles</a:t>
            </a:r>
          </a:p>
          <a:p>
            <a:pPr lvl="1" eaLnBrk="1" latinLnBrk="0" hangingPunct="1"/>
            <a:r>
              <a:rPr lang="en-AU" smtClean="0"/>
              <a:t>Second level</a:t>
            </a:r>
          </a:p>
          <a:p>
            <a:pPr lvl="2" eaLnBrk="1" latinLnBrk="0" hangingPunct="1"/>
            <a:r>
              <a:rPr lang="en-AU" smtClean="0"/>
              <a:t>Third level</a:t>
            </a:r>
          </a:p>
          <a:p>
            <a:pPr lvl="3" eaLnBrk="1" latinLnBrk="0" hangingPunct="1"/>
            <a:r>
              <a:rPr lang="en-AU" smtClean="0"/>
              <a:t>Fourth level</a:t>
            </a:r>
          </a:p>
          <a:p>
            <a:pPr lvl="4" eaLnBrk="1" latinLnBrk="0" hangingPunct="1"/>
            <a:r>
              <a:rPr lang="en-AU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AU" smtClean="0"/>
              <a:t>Click to edit Master text styles</a:t>
            </a:r>
          </a:p>
          <a:p>
            <a:pPr lvl="1" eaLnBrk="1" latinLnBrk="0" hangingPunct="1"/>
            <a:r>
              <a:rPr lang="en-AU" smtClean="0"/>
              <a:t>Second level</a:t>
            </a:r>
          </a:p>
          <a:p>
            <a:pPr lvl="2" eaLnBrk="1" latinLnBrk="0" hangingPunct="1"/>
            <a:r>
              <a:rPr lang="en-AU" smtClean="0"/>
              <a:t>Third level</a:t>
            </a:r>
          </a:p>
          <a:p>
            <a:pPr lvl="3" eaLnBrk="1" latinLnBrk="0" hangingPunct="1"/>
            <a:r>
              <a:rPr lang="en-AU" smtClean="0"/>
              <a:t>Fourth level</a:t>
            </a:r>
          </a:p>
          <a:p>
            <a:pPr lvl="4" eaLnBrk="1" latinLnBrk="0" hangingPunct="1"/>
            <a:r>
              <a:rPr lang="en-AU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AU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AU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AU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91DFB4A-14AF-EE49-95BD-691300278AFB}" type="datetimeFigureOut">
              <a:rPr lang="en-US" smtClean="0"/>
              <a:pPr/>
              <a:t>3/6/17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C42788E-4006-EC43-B424-B015E976DA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FB4A-14AF-EE49-95BD-691300278AFB}" type="datetimeFigureOut">
              <a:rPr lang="en-US" smtClean="0"/>
              <a:pPr/>
              <a:t>3/6/17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2788E-4006-EC43-B424-B015E976DA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AU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AU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AU" smtClean="0"/>
              <a:t>Click to edit Master text styles</a:t>
            </a:r>
          </a:p>
          <a:p>
            <a:pPr lvl="1" eaLnBrk="1" latinLnBrk="0" hangingPunct="1"/>
            <a:r>
              <a:rPr lang="en-AU" smtClean="0"/>
              <a:t>Second level</a:t>
            </a:r>
          </a:p>
          <a:p>
            <a:pPr lvl="2" eaLnBrk="1" latinLnBrk="0" hangingPunct="1"/>
            <a:r>
              <a:rPr lang="en-AU" smtClean="0"/>
              <a:t>Third level</a:t>
            </a:r>
          </a:p>
          <a:p>
            <a:pPr lvl="3" eaLnBrk="1" latinLnBrk="0" hangingPunct="1"/>
            <a:r>
              <a:rPr lang="en-AU" smtClean="0"/>
              <a:t>Fourth level</a:t>
            </a:r>
          </a:p>
          <a:p>
            <a:pPr lvl="4" eaLnBrk="1" latinLnBrk="0" hangingPunct="1"/>
            <a:r>
              <a:rPr lang="en-AU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91DFB4A-14AF-EE49-95BD-691300278AFB}" type="datetimeFigureOut">
              <a:rPr lang="en-US" smtClean="0"/>
              <a:pPr/>
              <a:t>3/6/17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C42788E-4006-EC43-B424-B015E976DA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AU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AU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AU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91DFB4A-14AF-EE49-95BD-691300278AFB}" type="datetimeFigureOut">
              <a:rPr lang="en-US" smtClean="0"/>
              <a:pPr/>
              <a:t>3/6/17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C42788E-4006-EC43-B424-B015E976DA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AU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AU" smtClean="0"/>
              <a:t>Click to edit Master text styles</a:t>
            </a:r>
          </a:p>
          <a:p>
            <a:pPr lvl="1" eaLnBrk="1" latinLnBrk="0" hangingPunct="1"/>
            <a:r>
              <a:rPr kumimoji="0" lang="en-AU" smtClean="0"/>
              <a:t>Second level</a:t>
            </a:r>
          </a:p>
          <a:p>
            <a:pPr lvl="2" eaLnBrk="1" latinLnBrk="0" hangingPunct="1"/>
            <a:r>
              <a:rPr kumimoji="0" lang="en-AU" smtClean="0"/>
              <a:t>Third level</a:t>
            </a:r>
          </a:p>
          <a:p>
            <a:pPr lvl="3" eaLnBrk="1" latinLnBrk="0" hangingPunct="1"/>
            <a:r>
              <a:rPr kumimoji="0" lang="en-AU" smtClean="0"/>
              <a:t>Fourth level</a:t>
            </a:r>
          </a:p>
          <a:p>
            <a:pPr lvl="4" eaLnBrk="1" latinLnBrk="0" hangingPunct="1"/>
            <a:r>
              <a:rPr kumimoji="0" lang="en-AU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91DFB4A-14AF-EE49-95BD-691300278AFB}" type="datetimeFigureOut">
              <a:rPr lang="en-US" smtClean="0"/>
              <a:pPr/>
              <a:t>3/6/17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C42788E-4006-EC43-B424-B015E976DA0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youtu.be/ozuy3uIa02s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df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onsentability.com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df"/><Relationship Id="rId3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umanrights.gov.au/news/stories/dla-piper-reports-access-justice-people-disability-criminal-justice-system" TargetMode="External"/><Relationship Id="rId4" Type="http://schemas.openxmlformats.org/officeDocument/2006/relationships/hyperlink" Target="http://www.changepeople.org/Change/media/Change-Media-Library/Free%20Resources/How-to-make-info-accessible-guide-2016-Final.pdf" TargetMode="External"/><Relationship Id="rId5" Type="http://schemas.openxmlformats.org/officeDocument/2006/relationships/hyperlink" Target="http://www.mhldcc.org.uk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Working with clients with intellectual disability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Dr Natasha Alexander</a:t>
            </a:r>
          </a:p>
          <a:p>
            <a:r>
              <a:rPr lang="en-US" dirty="0" smtClean="0"/>
              <a:t>Clinical Psychologist</a:t>
            </a:r>
          </a:p>
          <a:p>
            <a:r>
              <a:rPr lang="en-US" smtClean="0"/>
              <a:t>7</a:t>
            </a:r>
            <a:r>
              <a:rPr lang="en-US" baseline="30000" smtClean="0"/>
              <a:t>th</a:t>
            </a:r>
            <a:r>
              <a:rPr lang="en-US" smtClean="0"/>
              <a:t> March 2017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ASD-legally relevant information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May have difficulty distinguishing between something they knew at the time of an incident, and what they know now</a:t>
            </a:r>
          </a:p>
          <a:p>
            <a:r>
              <a:rPr lang="en-US" dirty="0" smtClean="0"/>
              <a:t>May talk about out of context subjects – this may make them appear to be changing the subject</a:t>
            </a:r>
          </a:p>
          <a:p>
            <a:r>
              <a:rPr lang="en-US" dirty="0" smtClean="0"/>
              <a:t>Expressive language skills may be significantly better than comprehension</a:t>
            </a:r>
          </a:p>
          <a:p>
            <a:r>
              <a:rPr lang="en-US" dirty="0" smtClean="0"/>
              <a:t>May avoid eye contact</a:t>
            </a:r>
          </a:p>
          <a:p>
            <a:r>
              <a:rPr lang="en-US" dirty="0" smtClean="0"/>
              <a:t>May not respond appropriately to conventional social interactions e.g. small talk, handshakes</a:t>
            </a:r>
          </a:p>
          <a:p>
            <a:r>
              <a:rPr lang="en-US" dirty="0" smtClean="0"/>
              <a:t>May be rule bound e.g. want to </a:t>
            </a:r>
            <a:r>
              <a:rPr lang="en-US" dirty="0" err="1" smtClean="0"/>
              <a:t>apologise</a:t>
            </a:r>
            <a:r>
              <a:rPr lang="en-US" dirty="0" smtClean="0"/>
              <a:t> to someone if they have hurt them (despite being on  a restriction order)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ASD and legal processes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May be perceived as acting oddly</a:t>
            </a:r>
          </a:p>
          <a:p>
            <a:r>
              <a:rPr lang="en-US" dirty="0" smtClean="0"/>
              <a:t>Lack of affect</a:t>
            </a:r>
          </a:p>
          <a:p>
            <a:r>
              <a:rPr lang="en-US" dirty="0" smtClean="0"/>
              <a:t>May seem to have a lack of remorse</a:t>
            </a:r>
          </a:p>
          <a:p>
            <a:r>
              <a:rPr lang="en-US" dirty="0" smtClean="0"/>
              <a:t>It may seem that they haven’t been affected by the event, but this isn’t necessarily the case</a:t>
            </a:r>
          </a:p>
          <a:p>
            <a:r>
              <a:rPr lang="en-US" dirty="0" smtClean="0"/>
              <a:t>Literal and concrete understanding may result in breaches of conditions or orders e.g. someone being told to ‘stay away from her’ as a way of explaining a restriction order. They may go to that person’s place of work and think that this is ok, if they don’t stand close to her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Tips: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At the office - be extra friendly and approachable, (if appropriate!)</a:t>
            </a:r>
          </a:p>
          <a:p>
            <a:pPr lvl="1"/>
            <a:r>
              <a:rPr lang="en-US" dirty="0" smtClean="0"/>
              <a:t>People may have had multiple experiences of feeling like a failure, inadequate or powerless</a:t>
            </a:r>
          </a:p>
          <a:p>
            <a:pPr lvl="1"/>
            <a:r>
              <a:rPr lang="en-US" dirty="0" smtClean="0"/>
              <a:t>Meetings can be very anxiety provoking</a:t>
            </a:r>
          </a:p>
          <a:p>
            <a:r>
              <a:rPr lang="en-US" dirty="0" smtClean="0"/>
              <a:t>Quiet room with few distractions</a:t>
            </a:r>
          </a:p>
          <a:p>
            <a:r>
              <a:rPr lang="en-US" dirty="0" smtClean="0"/>
              <a:t>Allow extra time</a:t>
            </a:r>
          </a:p>
          <a:p>
            <a:r>
              <a:rPr lang="en-US" dirty="0" smtClean="0"/>
              <a:t>Spend time explaining the process</a:t>
            </a:r>
          </a:p>
          <a:p>
            <a:r>
              <a:rPr lang="en-US" dirty="0" smtClean="0"/>
              <a:t>If they are a victim of a crime, explain that they aren’t in trouble</a:t>
            </a:r>
          </a:p>
          <a:p>
            <a:r>
              <a:rPr lang="en-US" dirty="0" smtClean="0"/>
              <a:t>Have breaks if possible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Tips: 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 patient and allow extra time</a:t>
            </a:r>
          </a:p>
          <a:p>
            <a:r>
              <a:rPr lang="en-US" dirty="0" smtClean="0"/>
              <a:t>Use simple language, not jargon</a:t>
            </a:r>
          </a:p>
          <a:p>
            <a:r>
              <a:rPr lang="en-US" dirty="0" smtClean="0"/>
              <a:t>Start with straight forward questions in the here and now, and then the past</a:t>
            </a:r>
          </a:p>
          <a:p>
            <a:r>
              <a:rPr lang="en-US" dirty="0" smtClean="0"/>
              <a:t>Make sure questions are clear and avoid double negatives and multiple sub-questions</a:t>
            </a:r>
          </a:p>
          <a:p>
            <a:r>
              <a:rPr lang="en-US" dirty="0" err="1" smtClean="0"/>
              <a:t>Prioritise</a:t>
            </a:r>
            <a:r>
              <a:rPr lang="en-US" dirty="0" smtClean="0"/>
              <a:t> key messages and repeat them</a:t>
            </a:r>
          </a:p>
          <a:p>
            <a:r>
              <a:rPr lang="en-US" dirty="0" smtClean="0"/>
              <a:t>Use visual aids e.g. pictures, photographs, drawings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 examples</a:t>
            </a:r>
            <a:br>
              <a:rPr lang="en-US" dirty="0" smtClean="0"/>
            </a:br>
            <a:r>
              <a:rPr lang="en-US" dirty="0" smtClean="0"/>
              <a:t>Client meeting letter</a:t>
            </a:r>
            <a:endParaRPr lang="en-US" dirty="0"/>
          </a:p>
        </p:txBody>
      </p:sp>
      <p:pic>
        <p:nvPicPr>
          <p:cNvPr id="5" name="Content Placeholder 4" descr="s-l400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-25655" r="-25655"/>
          <a:stretch>
            <a:fillRect/>
          </a:stretch>
        </p:blipFill>
        <p:spPr>
          <a:xfrm>
            <a:off x="457200" y="1600200"/>
            <a:ext cx="2594936" cy="1693593"/>
          </a:xfrm>
        </p:spPr>
      </p:pic>
      <p:pic>
        <p:nvPicPr>
          <p:cNvPr id="6" name="Picture 5" descr="Unknow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6589" y="4156492"/>
            <a:ext cx="2891995" cy="1919855"/>
          </a:xfrm>
          <a:prstGeom prst="rect">
            <a:avLst/>
          </a:prstGeom>
        </p:spPr>
      </p:pic>
      <p:pic>
        <p:nvPicPr>
          <p:cNvPr id="8" name="Picture 7" descr="Unknow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2991" y="1417638"/>
            <a:ext cx="2146491" cy="2043832"/>
          </a:xfrm>
          <a:prstGeom prst="rect">
            <a:avLst/>
          </a:prstGeom>
        </p:spPr>
      </p:pic>
      <p:pic>
        <p:nvPicPr>
          <p:cNvPr id="9" name="Picture 8" descr="phon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5028">
            <a:off x="3522441" y="1597032"/>
            <a:ext cx="2387223" cy="1804296"/>
          </a:xfrm>
          <a:prstGeom prst="rect">
            <a:avLst/>
          </a:prstGeom>
        </p:spPr>
      </p:pic>
      <p:pic>
        <p:nvPicPr>
          <p:cNvPr id="10" name="Picture 9" descr="court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39772" y="4156492"/>
            <a:ext cx="2885028" cy="191985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67460" y="3560269"/>
            <a:ext cx="8582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 pictures and photographs to support understanding of written information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Film clip: communication in court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hlinkClick r:id="rId2"/>
              </a:rPr>
              <a:t>https://youtu.be/ozuy3uIa02s</a:t>
            </a:r>
            <a:endParaRPr lang="en-US" dirty="0" smtClean="0"/>
          </a:p>
          <a:p>
            <a:r>
              <a:rPr lang="en-US" dirty="0" smtClean="0"/>
              <a:t>Slow down and give people thinking time</a:t>
            </a:r>
          </a:p>
          <a:p>
            <a:r>
              <a:rPr lang="en-US" dirty="0" smtClean="0"/>
              <a:t>Remember they can’t follow all the information that is flowing in court</a:t>
            </a:r>
          </a:p>
          <a:p>
            <a:r>
              <a:rPr lang="en-US" dirty="0" smtClean="0"/>
              <a:t>Help them to understand by highlighting key points</a:t>
            </a:r>
          </a:p>
          <a:p>
            <a:r>
              <a:rPr lang="en-US" dirty="0" smtClean="0"/>
              <a:t>Avoid sarcasm– it can be hard to process what is really being said</a:t>
            </a:r>
          </a:p>
          <a:p>
            <a:r>
              <a:rPr lang="en-US" dirty="0" smtClean="0"/>
              <a:t>Don’t say ‘do you understand’ – they will just say yes. You can say ‘I may not have explained that very well’ and ask them to explain it to you</a:t>
            </a:r>
          </a:p>
          <a:p>
            <a:r>
              <a:rPr lang="en-US" dirty="0" smtClean="0"/>
              <a:t>Stick to questions, avoid lots of preamble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Communication:</a:t>
            </a:r>
            <a:br>
              <a:rPr lang="en-US" dirty="0" smtClean="0"/>
            </a:br>
            <a:r>
              <a:rPr lang="en-US" dirty="0" smtClean="0"/>
              <a:t>explaining the legal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Visual information</a:t>
            </a:r>
          </a:p>
          <a:p>
            <a:pPr lvl="1"/>
            <a:r>
              <a:rPr lang="en-US" dirty="0" smtClean="0"/>
              <a:t>Photos of buildings</a:t>
            </a:r>
          </a:p>
          <a:p>
            <a:pPr lvl="1"/>
            <a:r>
              <a:rPr lang="en-US" dirty="0" smtClean="0"/>
              <a:t>Photos of staff involved</a:t>
            </a:r>
          </a:p>
          <a:p>
            <a:pPr lvl="1"/>
            <a:r>
              <a:rPr lang="en-US" dirty="0" smtClean="0"/>
              <a:t>Social story or video explaining the process e.g. going to court</a:t>
            </a:r>
          </a:p>
          <a:p>
            <a:pPr lvl="1"/>
            <a:r>
              <a:rPr lang="en-US" dirty="0" smtClean="0"/>
              <a:t>Stages of the process and how long things might take</a:t>
            </a:r>
          </a:p>
          <a:p>
            <a:r>
              <a:rPr lang="en-US" dirty="0" smtClean="0"/>
              <a:t>Explanation of the rules of court</a:t>
            </a:r>
          </a:p>
          <a:p>
            <a:r>
              <a:rPr lang="en-US" dirty="0" smtClean="0"/>
              <a:t>Explain that it is formal and may be hard to understand</a:t>
            </a:r>
          </a:p>
          <a:p>
            <a:r>
              <a:rPr lang="en-US" dirty="0" smtClean="0"/>
              <a:t>Provide information about the expectations of </a:t>
            </a:r>
            <a:r>
              <a:rPr lang="en-US" dirty="0" err="1" smtClean="0"/>
              <a:t>behaviour</a:t>
            </a:r>
            <a:r>
              <a:rPr lang="en-US" dirty="0" smtClean="0"/>
              <a:t> in court e.g. when you can and can’t talk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story example (USA)</a:t>
            </a:r>
            <a:endParaRPr lang="en-US" dirty="0"/>
          </a:p>
        </p:txBody>
      </p:sp>
      <p:pic>
        <p:nvPicPr>
          <p:cNvPr id="4" name="Content Placeholder 3" descr="SocialStory_AppearingCourt9_23_16.pdf"/>
          <p:cNvPicPr>
            <a:picLocks noGrp="1" noChangeAspect="1"/>
          </p:cNvPicPr>
          <p:nvPr>
            <p:ph sz="quarter" idx="1"/>
          </p:nvPr>
        </p:nvPicPr>
        <mc:AlternateContent>
          <mc:Choice xmlns:ma="http://schemas.microsoft.com/office/mac/drawingml/2008/main" Requires="ma">
            <p:blipFill>
              <a:blip r:embed="rId3"/>
              <a:srcRect l="-9200" r="-9200"/>
              <a:stretch>
                <a:fillRect/>
              </a:stretch>
            </p:blipFill>
          </mc:Choice>
          <mc:Fallback>
            <p:blipFill>
              <a:blip r:embed="rId4"/>
              <a:srcRect l="-9200" r="-9200"/>
              <a:stretch>
                <a:fillRect/>
              </a:stretch>
            </p:blipFill>
          </mc:Fallback>
        </mc:AlternateContent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Encourage the use of a calendar or diary</a:t>
            </a:r>
          </a:p>
          <a:p>
            <a:r>
              <a:rPr lang="en-US" dirty="0" smtClean="0"/>
              <a:t>Telephone to remind about appointments</a:t>
            </a:r>
          </a:p>
          <a:p>
            <a:r>
              <a:rPr lang="en-US" dirty="0" smtClean="0"/>
              <a:t>Send simple confirmation letters if possible</a:t>
            </a:r>
          </a:p>
          <a:p>
            <a:r>
              <a:rPr lang="en-US" dirty="0" smtClean="0"/>
              <a:t>Repeat instructions or important ideas</a:t>
            </a:r>
          </a:p>
          <a:p>
            <a:r>
              <a:rPr lang="en-US" dirty="0" smtClean="0"/>
              <a:t>Get the person to talk you through what they will be doing when they put agreed actions into practice</a:t>
            </a:r>
          </a:p>
          <a:p>
            <a:r>
              <a:rPr lang="en-US" dirty="0" smtClean="0"/>
              <a:t>With consent, share plans of action with support staff so they can help with implementation</a:t>
            </a:r>
          </a:p>
          <a:p>
            <a:r>
              <a:rPr lang="en-US" dirty="0" smtClean="0"/>
              <a:t>Visual aids e.g. photos of key people or buildings</a:t>
            </a:r>
          </a:p>
          <a:p>
            <a:r>
              <a:rPr lang="en-US" dirty="0" smtClean="0"/>
              <a:t>Social stories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PRACTICAL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Link people in with advocacy </a:t>
            </a:r>
            <a:r>
              <a:rPr lang="en-US" dirty="0" err="1" smtClean="0"/>
              <a:t>organisations</a:t>
            </a:r>
            <a:r>
              <a:rPr lang="en-US" dirty="0" smtClean="0"/>
              <a:t> or other support</a:t>
            </a:r>
          </a:p>
          <a:p>
            <a:r>
              <a:rPr lang="en-US" dirty="0" smtClean="0"/>
              <a:t>Help problem solve issues related to not adhering to plans, rules or orders:</a:t>
            </a:r>
          </a:p>
          <a:p>
            <a:pPr lvl="1"/>
            <a:r>
              <a:rPr lang="en-US" dirty="0" smtClean="0"/>
              <a:t>Lack of money for transport or suggested activities</a:t>
            </a:r>
          </a:p>
          <a:p>
            <a:pPr lvl="1"/>
            <a:r>
              <a:rPr lang="en-US" dirty="0" smtClean="0"/>
              <a:t>Worries about linking with services - avoidance</a:t>
            </a:r>
          </a:p>
          <a:p>
            <a:pPr lvl="1"/>
            <a:r>
              <a:rPr lang="en-US" dirty="0" smtClean="0"/>
              <a:t>Misunderstanding of what the rules are</a:t>
            </a:r>
          </a:p>
          <a:p>
            <a:pPr lvl="1"/>
            <a:r>
              <a:rPr lang="en-US" dirty="0" smtClean="0"/>
              <a:t>Not agreeing with plans, but feeling unable to voice this</a:t>
            </a:r>
          </a:p>
          <a:p>
            <a:pPr lvl="1"/>
            <a:r>
              <a:rPr lang="en-US" dirty="0" smtClean="0"/>
              <a:t>Poor literacy skills</a:t>
            </a:r>
          </a:p>
          <a:p>
            <a:pPr lvl="1"/>
            <a:r>
              <a:rPr lang="en-US" dirty="0" smtClean="0"/>
              <a:t>Cultural &amp; language differences and barriers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Dr Natasha Alexander, Clinical Psychologist</a:t>
            </a:r>
          </a:p>
          <a:p>
            <a:r>
              <a:rPr lang="en-US" dirty="0" smtClean="0"/>
              <a:t>Extensive experience in intellectual disability and community psychiatric rehabilitation</a:t>
            </a:r>
          </a:p>
          <a:p>
            <a:r>
              <a:rPr lang="en-US" dirty="0" smtClean="0"/>
              <a:t>Founder and director of Consentability in South Brisbane – providing assessment, education and therapy for people with intellectual disabilities and their support network</a:t>
            </a:r>
          </a:p>
          <a:p>
            <a:r>
              <a:rPr lang="en-US" dirty="0" smtClean="0"/>
              <a:t>Working primarily in the area of sexuality, relationships, consent and safeguarding</a:t>
            </a:r>
          </a:p>
          <a:p>
            <a:r>
              <a:rPr lang="en-US" dirty="0" smtClean="0">
                <a:hlinkClick r:id="rId2"/>
              </a:rPr>
              <a:t>www.consentability.com</a:t>
            </a:r>
            <a:endParaRPr lang="en-US" dirty="0" smtClean="0"/>
          </a:p>
          <a:p>
            <a:r>
              <a:rPr lang="en-US" dirty="0" err="1" smtClean="0"/>
              <a:t>natasha@consentability.com</a:t>
            </a:r>
            <a:endParaRPr lang="en-US" dirty="0" smtClean="0"/>
          </a:p>
          <a:p>
            <a:r>
              <a:rPr lang="en-US" dirty="0" err="1" smtClean="0"/>
              <a:t>Facebook</a:t>
            </a:r>
            <a:r>
              <a:rPr lang="en-US" dirty="0" smtClean="0"/>
              <a:t> @</a:t>
            </a:r>
            <a:r>
              <a:rPr lang="en-US" dirty="0" err="1" smtClean="0"/>
              <a:t>consentability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measures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Could consider the use of methods used for children e.g. interviewed in a separate room</a:t>
            </a:r>
          </a:p>
          <a:p>
            <a:r>
              <a:rPr lang="en-US" dirty="0" smtClean="0"/>
              <a:t>Assessment of capacity to give evidence</a:t>
            </a:r>
          </a:p>
          <a:p>
            <a:r>
              <a:rPr lang="en-US" dirty="0" smtClean="0"/>
              <a:t>Pre-recorded evidence e.g. video</a:t>
            </a:r>
          </a:p>
          <a:p>
            <a:r>
              <a:rPr lang="en-US" dirty="0" smtClean="0"/>
              <a:t>Audio-visual records of police interviews</a:t>
            </a:r>
          </a:p>
          <a:p>
            <a:r>
              <a:rPr lang="en-US" dirty="0" smtClean="0"/>
              <a:t>Assistance by a third person e.g. an intermediary who can have a role in Court proceedings</a:t>
            </a:r>
          </a:p>
          <a:p>
            <a:pPr lvl="1"/>
            <a:r>
              <a:rPr lang="en-US" dirty="0" smtClean="0"/>
              <a:t>Can help to reduce stress</a:t>
            </a:r>
          </a:p>
          <a:p>
            <a:pPr lvl="1"/>
            <a:r>
              <a:rPr lang="en-US" dirty="0" smtClean="0"/>
              <a:t>Can help to increase a vulnerable witness’ understanding of the court process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Useful resources</a:t>
            </a:r>
            <a:endParaRPr lang="en-US" dirty="0"/>
          </a:p>
        </p:txBody>
      </p:sp>
      <p:pic>
        <p:nvPicPr>
          <p:cNvPr id="4" name="Content Placeholder 3" descr="Autism- guide for criminal justice professionals.pdf"/>
          <p:cNvPicPr>
            <a:picLocks noGrp="1" noChangeAspect="1"/>
          </p:cNvPicPr>
          <p:nvPr>
            <p:ph sz="quarter"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58416" r="-58416"/>
              <a:stretch>
                <a:fillRect/>
              </a:stretch>
            </p:blipFill>
          </mc:Choice>
          <mc:Fallback>
            <p:blipFill>
              <a:blip r:embed="rId3"/>
              <a:srcRect l="-58416" r="-58416"/>
              <a:stretch>
                <a:fillRect/>
              </a:stretch>
            </p:blipFill>
          </mc:Fallback>
        </mc:AlternateContent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Useful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u="sng" dirty="0" smtClean="0">
                <a:hlinkClick r:id="rId3"/>
              </a:rPr>
              <a:t>https://youtu.be/ozuy3uIa02s</a:t>
            </a:r>
          </a:p>
          <a:p>
            <a:pPr>
              <a:buClrTx/>
              <a:buNone/>
            </a:pPr>
            <a:endParaRPr lang="en-US" u="sng" dirty="0" smtClean="0">
              <a:hlinkClick r:id="rId3"/>
            </a:endParaRPr>
          </a:p>
          <a:p>
            <a:pPr>
              <a:buClrTx/>
            </a:pPr>
            <a:r>
              <a:rPr lang="en-US" u="sng" dirty="0" smtClean="0">
                <a:hlinkClick r:id="rId3"/>
              </a:rPr>
              <a:t>https://www.humanrights.gov.au/news/stories/dla-piper-reports-access-justice-people-disability-criminal-justice-system</a:t>
            </a:r>
            <a:endParaRPr lang="en-US" u="sng" dirty="0" smtClean="0"/>
          </a:p>
          <a:p>
            <a:endParaRPr lang="en-US" u="sng" dirty="0" smtClean="0"/>
          </a:p>
          <a:p>
            <a:r>
              <a:rPr lang="en-US" u="sng" dirty="0" smtClean="0">
                <a:hlinkClick r:id="rId4"/>
              </a:rPr>
              <a:t>http://www.changepeople.org/Change/media/Change-Media-Library/Free Resources/How-to-make-info-accessible-guide-2016-Final.pdf</a:t>
            </a:r>
            <a:endParaRPr lang="en-US" u="sng" dirty="0" smtClean="0"/>
          </a:p>
          <a:p>
            <a:endParaRPr lang="en-US" u="sng" dirty="0" smtClean="0"/>
          </a:p>
          <a:p>
            <a:r>
              <a:rPr lang="en-US" u="sng" dirty="0" smtClean="0">
                <a:hlinkClick r:id="rId5"/>
              </a:rPr>
              <a:t>http://www.mhldcc.org.uk/</a:t>
            </a:r>
            <a:r>
              <a:rPr lang="en-US" u="sng" dirty="0" smtClean="0"/>
              <a:t> </a:t>
            </a:r>
          </a:p>
          <a:p>
            <a:pPr>
              <a:buNone/>
            </a:pPr>
            <a:endParaRPr lang="en-US" u="sng" dirty="0" smtClean="0"/>
          </a:p>
          <a:p>
            <a:endParaRPr lang="en-US" u="sng" dirty="0" smtClean="0"/>
          </a:p>
          <a:p>
            <a:endParaRPr lang="en-US" u="sng" dirty="0" smtClean="0"/>
          </a:p>
          <a:p>
            <a:endParaRPr lang="en-US" u="sng" dirty="0" smtClean="0"/>
          </a:p>
          <a:p>
            <a:endParaRPr lang="en-US" u="sng" dirty="0" smtClean="0"/>
          </a:p>
          <a:p>
            <a:endParaRPr lang="en-US" u="sng" dirty="0" smtClean="0"/>
          </a:p>
          <a:p>
            <a:endParaRPr lang="en-US" u="sng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cognitive impairment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Inclusive term referring to any characteristic that acts as a barrier to the cognition process </a:t>
            </a:r>
          </a:p>
          <a:p>
            <a:pPr lvl="1"/>
            <a:r>
              <a:rPr lang="en-US" dirty="0" smtClean="0"/>
              <a:t>Cognition process: mental action of acquiring knowledge and understanding</a:t>
            </a:r>
          </a:p>
          <a:p>
            <a:pPr lvl="1"/>
            <a:r>
              <a:rPr lang="en-US" dirty="0" smtClean="0"/>
              <a:t>Involves thought, experience and the senses</a:t>
            </a:r>
          </a:p>
          <a:p>
            <a:pPr lvl="1"/>
            <a:r>
              <a:rPr lang="en-US" dirty="0" smtClean="0"/>
              <a:t>Involves attention, memory, and reasoning</a:t>
            </a:r>
          </a:p>
          <a:p>
            <a:r>
              <a:rPr lang="en-US" dirty="0" smtClean="0"/>
              <a:t>May refer to global deficits e.g. intellectual disability</a:t>
            </a:r>
          </a:p>
          <a:p>
            <a:r>
              <a:rPr lang="en-US" dirty="0" smtClean="0"/>
              <a:t>Specific deficits e.g. learning disorders, or difficulties with specific memory functions</a:t>
            </a:r>
          </a:p>
          <a:p>
            <a:r>
              <a:rPr lang="en-US" dirty="0" smtClean="0"/>
              <a:t>Dementia</a:t>
            </a:r>
          </a:p>
          <a:p>
            <a:r>
              <a:rPr lang="en-US" dirty="0" smtClean="0"/>
              <a:t>Drug or substance induced impairments 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cognitive impairment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Intellectual disability</a:t>
            </a:r>
          </a:p>
          <a:p>
            <a:r>
              <a:rPr lang="en-US" dirty="0" smtClean="0"/>
              <a:t>Severe and chronic mental health problems</a:t>
            </a:r>
          </a:p>
          <a:p>
            <a:r>
              <a:rPr lang="en-US" dirty="0" smtClean="0"/>
              <a:t>Dementia</a:t>
            </a:r>
          </a:p>
          <a:p>
            <a:r>
              <a:rPr lang="en-US" dirty="0" smtClean="0"/>
              <a:t>Acquired brain injury</a:t>
            </a:r>
          </a:p>
          <a:p>
            <a:r>
              <a:rPr lang="en-US" dirty="0" smtClean="0"/>
              <a:t>Temporary or permanent impairment due to substance misuse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Intellectual disability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Intellectual disability – IQ less than 70 AND difficulties in adaptive functioning</a:t>
            </a:r>
          </a:p>
          <a:p>
            <a:r>
              <a:rPr lang="en-US" dirty="0" smtClean="0"/>
              <a:t>May be caused by genetic disorders e.g. Down Syndrome</a:t>
            </a:r>
          </a:p>
          <a:p>
            <a:r>
              <a:rPr lang="en-US" dirty="0" smtClean="0"/>
              <a:t>Difficulties carrying out some daily activities</a:t>
            </a:r>
          </a:p>
          <a:p>
            <a:r>
              <a:rPr lang="en-US" dirty="0" smtClean="0"/>
              <a:t>May have difficulty learning new things</a:t>
            </a:r>
          </a:p>
          <a:p>
            <a:r>
              <a:rPr lang="en-US" dirty="0" smtClean="0"/>
              <a:t>Difficulty understanding concepts</a:t>
            </a:r>
          </a:p>
          <a:p>
            <a:r>
              <a:rPr lang="en-US" dirty="0" smtClean="0"/>
              <a:t>Difficulty with attention, concentration and memory</a:t>
            </a:r>
          </a:p>
          <a:p>
            <a:r>
              <a:rPr lang="en-US" dirty="0" smtClean="0"/>
              <a:t>Limited planning or problem solving abilities</a:t>
            </a:r>
          </a:p>
          <a:p>
            <a:r>
              <a:rPr lang="en-US" dirty="0" smtClean="0"/>
              <a:t>Broad range of ability from borderline/mild to profound/multiple disabilities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Issues for people with an intellectual disability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Not understanding the legal process</a:t>
            </a:r>
          </a:p>
          <a:p>
            <a:r>
              <a:rPr lang="en-US" dirty="0" smtClean="0"/>
              <a:t>Unfamiliar and distracting environment</a:t>
            </a:r>
          </a:p>
          <a:p>
            <a:r>
              <a:rPr lang="en-US" dirty="0" smtClean="0"/>
              <a:t>Disrupted routine</a:t>
            </a:r>
          </a:p>
          <a:p>
            <a:r>
              <a:rPr lang="en-US" dirty="0" smtClean="0"/>
              <a:t>Suggestibility</a:t>
            </a:r>
          </a:p>
          <a:p>
            <a:r>
              <a:rPr lang="en-US" dirty="0" smtClean="0"/>
              <a:t>Difficulty with memory</a:t>
            </a:r>
          </a:p>
          <a:p>
            <a:r>
              <a:rPr lang="en-US" dirty="0" smtClean="0"/>
              <a:t>Difficulty understanding big words and long, complex sentences</a:t>
            </a:r>
          </a:p>
          <a:p>
            <a:r>
              <a:rPr lang="en-US" dirty="0" smtClean="0"/>
              <a:t>Confusion</a:t>
            </a:r>
          </a:p>
          <a:p>
            <a:r>
              <a:rPr lang="en-US" dirty="0" smtClean="0"/>
              <a:t>Fatigue</a:t>
            </a:r>
          </a:p>
          <a:p>
            <a:r>
              <a:rPr lang="en-US" dirty="0" smtClean="0"/>
              <a:t>Anxiety</a:t>
            </a:r>
          </a:p>
          <a:p>
            <a:r>
              <a:rPr lang="en-US" dirty="0" smtClean="0"/>
              <a:t>May feel overwhelmed by lots of information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people might not tell you about their difficulties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Embarrassment</a:t>
            </a:r>
          </a:p>
          <a:p>
            <a:r>
              <a:rPr lang="en-US" dirty="0" smtClean="0"/>
              <a:t>Stigma</a:t>
            </a:r>
          </a:p>
          <a:p>
            <a:r>
              <a:rPr lang="en-US" dirty="0" smtClean="0"/>
              <a:t>May not see themselves as having an intellectual disability</a:t>
            </a:r>
          </a:p>
          <a:p>
            <a:r>
              <a:rPr lang="en-US" dirty="0" smtClean="0"/>
              <a:t>Lack of insight or awareness</a:t>
            </a:r>
          </a:p>
          <a:p>
            <a:r>
              <a:rPr lang="en-US" dirty="0" smtClean="0"/>
              <a:t>May not see it as relevant</a:t>
            </a:r>
          </a:p>
          <a:p>
            <a:r>
              <a:rPr lang="en-US" dirty="0" smtClean="0"/>
              <a:t>Fear that they won’t be believed</a:t>
            </a:r>
          </a:p>
          <a:p>
            <a:pPr lvl="1"/>
            <a:r>
              <a:rPr lang="en-US" dirty="0" smtClean="0"/>
              <a:t>May have been told that no one will believe them</a:t>
            </a:r>
          </a:p>
          <a:p>
            <a:pPr lvl="1"/>
            <a:r>
              <a:rPr lang="en-US" dirty="0" smtClean="0"/>
              <a:t>May fear that they will be seen as ‘unreliable’</a:t>
            </a:r>
          </a:p>
          <a:p>
            <a:r>
              <a:rPr lang="en-US" dirty="0" smtClean="0"/>
              <a:t>Desire for equal treatment – want to be treated ‘just like everyone else’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Autism and </a:t>
            </a:r>
            <a:r>
              <a:rPr lang="en-US" dirty="0" err="1" smtClean="0"/>
              <a:t>asperger’s</a:t>
            </a:r>
            <a:r>
              <a:rPr lang="en-US" dirty="0" smtClean="0"/>
              <a:t> syndrome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Autism Spectrum Disorder (ASD) – continuum</a:t>
            </a:r>
          </a:p>
          <a:p>
            <a:r>
              <a:rPr lang="en-US" dirty="0" smtClean="0"/>
              <a:t>Some people have ASD and intellectual disability, but not everyone</a:t>
            </a:r>
          </a:p>
          <a:p>
            <a:r>
              <a:rPr lang="en-US" dirty="0" smtClean="0"/>
              <a:t>Some people may not have a formal diagnosis of autism</a:t>
            </a:r>
          </a:p>
          <a:p>
            <a:r>
              <a:rPr lang="en-US" dirty="0" smtClean="0"/>
              <a:t>Difficulties in the following areas:</a:t>
            </a:r>
          </a:p>
          <a:p>
            <a:pPr lvl="1"/>
            <a:r>
              <a:rPr lang="en-US" dirty="0" smtClean="0"/>
              <a:t>Communication</a:t>
            </a:r>
          </a:p>
          <a:p>
            <a:pPr lvl="1"/>
            <a:r>
              <a:rPr lang="en-US" dirty="0" smtClean="0"/>
              <a:t>Social understanding</a:t>
            </a:r>
          </a:p>
          <a:p>
            <a:pPr lvl="1"/>
            <a:r>
              <a:rPr lang="en-US" dirty="0" smtClean="0"/>
              <a:t>Flexibility of thought and </a:t>
            </a:r>
            <a:r>
              <a:rPr lang="en-US" dirty="0" err="1" smtClean="0"/>
              <a:t>behaviour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ASD – legally relevant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May respond inconsistently according to their internal state and other factors</a:t>
            </a:r>
          </a:p>
          <a:p>
            <a:pPr lvl="1"/>
            <a:r>
              <a:rPr lang="en-US" dirty="0" smtClean="0"/>
              <a:t>E.g. may be very talkative in one setting, but unable to speak well at another time</a:t>
            </a:r>
          </a:p>
          <a:p>
            <a:pPr lvl="1"/>
            <a:r>
              <a:rPr lang="en-US" dirty="0" smtClean="0"/>
              <a:t>For people with ASD, interacting with others tends not to be emotionally or socially intuitive, it is cognitive – exhausting and anxiety provoking</a:t>
            </a:r>
          </a:p>
          <a:p>
            <a:r>
              <a:rPr lang="en-US" dirty="0" smtClean="0"/>
              <a:t>Facial expressions and body language do not necessary reflect internal states</a:t>
            </a:r>
          </a:p>
          <a:p>
            <a:r>
              <a:rPr lang="en-US" dirty="0" smtClean="0"/>
              <a:t>May experience sensory overload resulting in extreme </a:t>
            </a:r>
            <a:r>
              <a:rPr lang="en-US" dirty="0" err="1" smtClean="0"/>
              <a:t>behaviour</a:t>
            </a:r>
            <a:r>
              <a:rPr lang="en-US" dirty="0" smtClean="0"/>
              <a:t> e.g. ‘meltdown’</a:t>
            </a:r>
          </a:p>
          <a:p>
            <a:r>
              <a:rPr lang="en-US" dirty="0" smtClean="0"/>
              <a:t>May experience a delay in processing information</a:t>
            </a:r>
          </a:p>
          <a:p>
            <a:endParaRPr lang="en-US" dirty="0" smtClean="0"/>
          </a:p>
          <a:p>
            <a:pPr lvl="5"/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Oriel.thmx</Template>
  <TotalTime>675</TotalTime>
  <Words>1293</Words>
  <Application>Microsoft Macintosh PowerPoint</Application>
  <PresentationFormat>On-screen Show (4:3)</PresentationFormat>
  <Paragraphs>169</Paragraphs>
  <Slides>22</Slides>
  <Notes>3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Oriel</vt:lpstr>
      <vt:lpstr>Working with clients with intellectual disability</vt:lpstr>
      <vt:lpstr>introduction</vt:lpstr>
      <vt:lpstr>What is cognitive impairment</vt:lpstr>
      <vt:lpstr>types of cognitive impairment</vt:lpstr>
      <vt:lpstr>Intellectual disability</vt:lpstr>
      <vt:lpstr>Issues for people with an intellectual disability</vt:lpstr>
      <vt:lpstr>Why people might not tell you about their difficulties</vt:lpstr>
      <vt:lpstr>Autism and asperger’s syndrome</vt:lpstr>
      <vt:lpstr>ASD – legally relevant information</vt:lpstr>
      <vt:lpstr>ASD-legally relevant information 2</vt:lpstr>
      <vt:lpstr>ASD and legal processes</vt:lpstr>
      <vt:lpstr>Tips: environment</vt:lpstr>
      <vt:lpstr>Tips: communication</vt:lpstr>
      <vt:lpstr>Communication examples Client meeting letter</vt:lpstr>
      <vt:lpstr>Film clip: communication in court</vt:lpstr>
      <vt:lpstr>Communication: explaining the legal process</vt:lpstr>
      <vt:lpstr>Social story example (USA)</vt:lpstr>
      <vt:lpstr>Memory support</vt:lpstr>
      <vt:lpstr>PRACTICAL SUPPORT</vt:lpstr>
      <vt:lpstr>Special measures</vt:lpstr>
      <vt:lpstr>Useful resources</vt:lpstr>
      <vt:lpstr>Useful resources</vt:lpstr>
    </vt:vector>
  </TitlesOfParts>
  <Company>Consentability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Intellectual disability and participation in legal processes</dc:title>
  <dc:creator>Natasha Alexander</dc:creator>
  <cp:lastModifiedBy>Natasha Alexander</cp:lastModifiedBy>
  <cp:revision>19</cp:revision>
  <dcterms:created xsi:type="dcterms:W3CDTF">2017-03-06T03:43:51Z</dcterms:created>
  <dcterms:modified xsi:type="dcterms:W3CDTF">2017-03-06T03:44:05Z</dcterms:modified>
</cp:coreProperties>
</file>