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63" autoAdjust="0"/>
    <p:restoredTop sz="94660"/>
  </p:normalViewPr>
  <p:slideViewPr>
    <p:cSldViewPr>
      <p:cViewPr varScale="1">
        <p:scale>
          <a:sx n="87" d="100"/>
          <a:sy n="87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pic>
        <p:nvPicPr>
          <p:cNvPr id="8" name="Picture 7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50" y="5882898"/>
            <a:ext cx="2078074" cy="472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512" y="29005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41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2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3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9667"/>
            <a:ext cx="9212716" cy="737288"/>
          </a:xfrm>
          <a:prstGeom prst="rect">
            <a:avLst/>
          </a:prstGeom>
        </p:spPr>
      </p:pic>
      <p:pic>
        <p:nvPicPr>
          <p:cNvPr id="7" name="Picture 6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65" y="6302680"/>
            <a:ext cx="1601799" cy="364409"/>
          </a:xfrm>
          <a:prstGeom prst="rect">
            <a:avLst/>
          </a:prstGeom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751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624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Q_logo_800px_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641" y="657658"/>
            <a:ext cx="1960914" cy="4461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5942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E0B9EC-00B3-4FA6-82B7-CC237A6F42F6}" type="datetimeFigureOut">
              <a:rPr lang="en-AU" smtClean="0"/>
              <a:pPr/>
              <a:t>23/03/2017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88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2989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80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89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0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098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6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7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1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23/03/2017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4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B9EC-00B3-4FA6-82B7-CC237A6F42F6}" type="datetimeFigureOut">
              <a:rPr lang="en-AU" smtClean="0"/>
              <a:t>23/03/2017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Preparing clients for court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Laura Rouse</a:t>
            </a:r>
          </a:p>
          <a:p>
            <a:r>
              <a:rPr lang="en-AU" dirty="0" smtClean="0"/>
              <a:t>Principal Lawyer</a:t>
            </a:r>
          </a:p>
          <a:p>
            <a:r>
              <a:rPr lang="en-AU" dirty="0" smtClean="0"/>
              <a:t>Legal Aid QLD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97390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Is there a duty lawyer service?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There may or may or may not be a duty lawyer service available</a:t>
            </a:r>
          </a:p>
          <a:p>
            <a:r>
              <a:rPr lang="en-AU" dirty="0" smtClean="0"/>
              <a:t>There is no duty lawyer service for summary trials, full hand ups, lengthy pleas or traffic court.</a:t>
            </a:r>
          </a:p>
          <a:p>
            <a:r>
              <a:rPr lang="en-AU" dirty="0" smtClean="0"/>
              <a:t>In regional courts, duty lawyers may only be available on certain days.</a:t>
            </a:r>
          </a:p>
          <a:p>
            <a:r>
              <a:rPr lang="en-AU" dirty="0" smtClean="0"/>
              <a:t>In Brisbane, duty lawyers are only available in certain courts.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03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Referring to Duty Lawyer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You can send the duty lawyer a memo indicating that you have seen the client and they will be attending.</a:t>
            </a:r>
          </a:p>
          <a:p>
            <a:r>
              <a:rPr lang="en-AU" dirty="0" smtClean="0"/>
              <a:t>Unless you are prepared to go on record as acting, the client must attend court.</a:t>
            </a:r>
          </a:p>
          <a:p>
            <a:r>
              <a:rPr lang="en-AU" dirty="0" smtClean="0"/>
              <a:t>The client must attend for any notice to appear or mention appearance required.</a:t>
            </a:r>
          </a:p>
          <a:p>
            <a:r>
              <a:rPr lang="en-AU" dirty="0" smtClean="0"/>
              <a:t>The duty lawyer client may be waiting anywhere from one hour to all day.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35428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8208912" cy="4525963"/>
          </a:xfrm>
        </p:spPr>
        <p:txBody>
          <a:bodyPr/>
          <a:lstStyle/>
          <a:p>
            <a:pPr lvl="0"/>
            <a:r>
              <a:rPr lang="en-AU" sz="3000" dirty="0">
                <a:solidFill>
                  <a:srgbClr val="58595B"/>
                </a:solidFill>
              </a:rPr>
              <a:t>The duty lawyer may or may not be able to finalise the matter that day</a:t>
            </a:r>
            <a:r>
              <a:rPr lang="en-AU" sz="3000" dirty="0" smtClean="0">
                <a:solidFill>
                  <a:srgbClr val="58595B"/>
                </a:solidFill>
              </a:rPr>
              <a:t>.</a:t>
            </a:r>
          </a:p>
          <a:p>
            <a:pPr lvl="0"/>
            <a:r>
              <a:rPr lang="en-AU" sz="3000" dirty="0" smtClean="0">
                <a:solidFill>
                  <a:srgbClr val="58595B"/>
                </a:solidFill>
              </a:rPr>
              <a:t>It is not possible to brief a duty lawyer.</a:t>
            </a:r>
          </a:p>
          <a:p>
            <a:pPr lvl="0"/>
            <a:r>
              <a:rPr lang="en-AU" sz="3000" dirty="0" smtClean="0">
                <a:solidFill>
                  <a:srgbClr val="58595B"/>
                </a:solidFill>
              </a:rPr>
              <a:t>A duty lawyer will have to take their own instructions.</a:t>
            </a:r>
          </a:p>
          <a:p>
            <a:pPr marL="0" lvl="0" indent="0">
              <a:buNone/>
            </a:pPr>
            <a:endParaRPr lang="en-AU" sz="3000" dirty="0">
              <a:solidFill>
                <a:srgbClr val="58595B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8610600" y="2332037"/>
            <a:ext cx="65856" cy="4525963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412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Preparing documents and Evidence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8280920" cy="4525963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You can assist the clients to obtain references or letters of support from agencies they are linked in to.</a:t>
            </a:r>
          </a:p>
          <a:p>
            <a:r>
              <a:rPr lang="en-AU" dirty="0" smtClean="0"/>
              <a:t>It is of great benefit to alert the duty lawyer to any diagnosed condition and treatment regime including – treatment authorities (formerly ITOs), Public Guardian Orders, Public Trust, medications.</a:t>
            </a:r>
          </a:p>
          <a:p>
            <a:r>
              <a:rPr lang="en-AU" dirty="0" smtClean="0"/>
              <a:t>Evidence for defence could include prescriptions, receipts and bank records for case conferencing.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2440" y="1628800"/>
            <a:ext cx="4038600" cy="4525963"/>
          </a:xfrm>
        </p:spPr>
        <p:txBody>
          <a:bodyPr>
            <a:normAutofit lnSpcReduction="10000"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03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Managing expectations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8352928" cy="4525963"/>
          </a:xfrm>
        </p:spPr>
        <p:txBody>
          <a:bodyPr/>
          <a:lstStyle/>
          <a:p>
            <a:r>
              <a:rPr lang="en-AU" dirty="0" smtClean="0"/>
              <a:t>Unless you have the QP9s, criminal history and have a working knowledge of the current penalties, it is better to give limited advice on penalty.</a:t>
            </a:r>
          </a:p>
          <a:p>
            <a:r>
              <a:rPr lang="en-AU" dirty="0" smtClean="0"/>
              <a:t> It is useful for the client to understand how long it may be before their matter will be finalised. Factors include election, mandatory indictment, number of charges, whether there is dispute.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0944" y="1628800"/>
            <a:ext cx="45719" cy="452596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89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Q">
      <a:dk1>
        <a:sysClr val="windowText" lastClr="000000"/>
      </a:dk1>
      <a:lt1>
        <a:sysClr val="window" lastClr="FFFFFF"/>
      </a:lt1>
      <a:dk2>
        <a:srgbClr val="005288"/>
      </a:dk2>
      <a:lt2>
        <a:srgbClr val="58595B"/>
      </a:lt2>
      <a:accent1>
        <a:srgbClr val="45C3D3"/>
      </a:accent1>
      <a:accent2>
        <a:srgbClr val="AADEE7"/>
      </a:accent2>
      <a:accent3>
        <a:srgbClr val="DBF0F5"/>
      </a:accent3>
      <a:accent4>
        <a:srgbClr val="6A92BB"/>
      </a:accent4>
      <a:accent5>
        <a:srgbClr val="BBCBFF"/>
      </a:accent5>
      <a:accent6>
        <a:srgbClr val="9A4D9E"/>
      </a:accent6>
      <a:hlink>
        <a:srgbClr val="005288"/>
      </a:hlink>
      <a:folHlink>
        <a:srgbClr val="45C3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498CF4830C242850E3AD38C4AB47F" ma:contentTypeVersion="1" ma:contentTypeDescription="Create a new document." ma:contentTypeScope="" ma:versionID="f49a78ad399cc6e9530a6dc23896ac43">
  <xsd:schema xmlns:xsd="http://www.w3.org/2001/XMLSchema" xmlns:p="http://schemas.microsoft.com/office/2006/metadata/properties" xmlns:ns1="http://schemas.microsoft.com/sharepoint/v3" xmlns:ns2="202f0aad-6ddb-43f5-bd2a-73b0b785069c" targetNamespace="http://schemas.microsoft.com/office/2006/metadata/properties" ma:root="true" ma:fieldsID="3995c7f9b5b51ef32dd6d881c6b0e1ee" ns1:_="" ns2:_="">
    <xsd:import namespace="http://schemas.microsoft.com/sharepoint/v3"/>
    <xsd:import namespace="202f0aad-6ddb-43f5-bd2a-73b0b785069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202f0aad-6ddb-43f5-bd2a-73b0b785069c" elementFormDefault="qualified">
    <xsd:import namespace="http://schemas.microsoft.com/office/2006/documentManagement/types"/>
    <xsd:element name="Category" ma:index="10" nillable="true" ma:displayName="Category" ma:internalName="Categor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rs, taxis &amp; travel"/>
                    <xsd:enumeration value="Case &amp; practice management"/>
                    <xsd:enumeration value="Client service"/>
                    <xsd:enumeration value="Corporate templates"/>
                    <xsd:enumeration value="Finance, purchasing &amp; assets"/>
                    <xsd:enumeration value="Grants"/>
                    <xsd:enumeration value="IT &amp; helpdesk"/>
                    <xsd:enumeration value="Media &amp; communication"/>
                    <xsd:enumeration value="Recordkeeping"/>
                    <xsd:enumeration value="Planning, reporting &amp; budgeting"/>
                    <xsd:enumeration value="RTI, privacy &amp; admin access"/>
                    <xsd:enumeration value="Strategic policy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ategory xmlns="202f0aad-6ddb-43f5-bd2a-73b0b785069c">
      <Value>Media &amp; communication</Value>
    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E630DE-7B24-49E9-BDB0-4A8D50E82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02f0aad-6ddb-43f5-bd2a-73b0b785069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267C25A-A00F-4EA8-83FE-330E84EB5C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C4A385-E275-44E1-BAC5-920562F535FB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202f0aad-6ddb-43f5-bd2a-73b0b785069c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325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Preparing clients for court</vt:lpstr>
      <vt:lpstr>Is there a duty lawyer service?</vt:lpstr>
      <vt:lpstr>Referring to Duty Lawyer</vt:lpstr>
      <vt:lpstr>PowerPoint Presentation</vt:lpstr>
      <vt:lpstr>Preparing documents and Evidence</vt:lpstr>
      <vt:lpstr>Managing expectations</vt:lpstr>
    </vt:vector>
  </TitlesOfParts>
  <Company>Legal Aid Queensland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O'Brien</dc:creator>
  <cp:lastModifiedBy>Rossyln Monro</cp:lastModifiedBy>
  <cp:revision>12</cp:revision>
  <cp:lastPrinted>2017-03-22T23:02:22Z</cp:lastPrinted>
  <dcterms:created xsi:type="dcterms:W3CDTF">2015-07-13T00:18:29Z</dcterms:created>
  <dcterms:modified xsi:type="dcterms:W3CDTF">2017-03-23T00:53:58Z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0x010100E87498CF4830C242850E3AD38C4AB47F</vt:lpwstr>
  </property>
</Properties>
</file>