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7" r:id="rId1"/>
  </p:sldMasterIdLst>
  <p:notesMasterIdLst>
    <p:notesMasterId r:id="rId33"/>
  </p:notesMasterIdLst>
  <p:handoutMasterIdLst>
    <p:handoutMasterId r:id="rId34"/>
  </p:handoutMasterIdLst>
  <p:sldIdLst>
    <p:sldId id="361" r:id="rId2"/>
    <p:sldId id="525" r:id="rId3"/>
    <p:sldId id="532" r:id="rId4"/>
    <p:sldId id="509" r:id="rId5"/>
    <p:sldId id="562" r:id="rId6"/>
    <p:sldId id="535" r:id="rId7"/>
    <p:sldId id="536" r:id="rId8"/>
    <p:sldId id="564" r:id="rId9"/>
    <p:sldId id="563" r:id="rId10"/>
    <p:sldId id="537" r:id="rId11"/>
    <p:sldId id="538" r:id="rId12"/>
    <p:sldId id="539" r:id="rId13"/>
    <p:sldId id="542" r:id="rId14"/>
    <p:sldId id="555" r:id="rId15"/>
    <p:sldId id="554" r:id="rId16"/>
    <p:sldId id="556" r:id="rId17"/>
    <p:sldId id="548" r:id="rId18"/>
    <p:sldId id="549" r:id="rId19"/>
    <p:sldId id="551" r:id="rId20"/>
    <p:sldId id="547" r:id="rId21"/>
    <p:sldId id="553" r:id="rId22"/>
    <p:sldId id="540" r:id="rId23"/>
    <p:sldId id="544" r:id="rId24"/>
    <p:sldId id="543" r:id="rId25"/>
    <p:sldId id="552" r:id="rId26"/>
    <p:sldId id="560" r:id="rId27"/>
    <p:sldId id="557" r:id="rId28"/>
    <p:sldId id="558" r:id="rId29"/>
    <p:sldId id="541" r:id="rId30"/>
    <p:sldId id="523" r:id="rId31"/>
    <p:sldId id="347" r:id="rId32"/>
  </p:sldIdLst>
  <p:sldSz cx="9144000" cy="6858000" type="screen4x3"/>
  <p:notesSz cx="6797675" cy="9926638"/>
  <p:defaultTextStyle>
    <a:defPPr>
      <a:defRPr lang="en-AU"/>
    </a:defPPr>
    <a:lvl1pPr algn="l"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5pPr>
    <a:lvl6pPr marL="2286000" algn="l" defTabSz="914400" rtl="0" eaLnBrk="1" latinLnBrk="0" hangingPunct="1">
      <a:defRPr sz="2400" kern="1200">
        <a:solidFill>
          <a:schemeClr val="tx1"/>
        </a:solidFill>
        <a:latin typeface="Verdana" panose="020B0604030504040204" pitchFamily="34" charset="0"/>
        <a:ea typeface="+mn-ea"/>
        <a:cs typeface="+mn-cs"/>
      </a:defRPr>
    </a:lvl6pPr>
    <a:lvl7pPr marL="2743200" algn="l" defTabSz="914400" rtl="0" eaLnBrk="1" latinLnBrk="0" hangingPunct="1">
      <a:defRPr sz="2400" kern="1200">
        <a:solidFill>
          <a:schemeClr val="tx1"/>
        </a:solidFill>
        <a:latin typeface="Verdana" panose="020B0604030504040204" pitchFamily="34" charset="0"/>
        <a:ea typeface="+mn-ea"/>
        <a:cs typeface="+mn-cs"/>
      </a:defRPr>
    </a:lvl7pPr>
    <a:lvl8pPr marL="3200400" algn="l" defTabSz="914400" rtl="0" eaLnBrk="1" latinLnBrk="0" hangingPunct="1">
      <a:defRPr sz="2400" kern="1200">
        <a:solidFill>
          <a:schemeClr val="tx1"/>
        </a:solidFill>
        <a:latin typeface="Verdana" panose="020B0604030504040204" pitchFamily="34" charset="0"/>
        <a:ea typeface="+mn-ea"/>
        <a:cs typeface="+mn-cs"/>
      </a:defRPr>
    </a:lvl8pPr>
    <a:lvl9pPr marL="3657600" algn="l" defTabSz="914400" rtl="0" eaLnBrk="1" latinLnBrk="0" hangingPunct="1">
      <a:defRPr sz="24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1977" autoAdjust="0"/>
  </p:normalViewPr>
  <p:slideViewPr>
    <p:cSldViewPr snapToGrid="0">
      <p:cViewPr varScale="1">
        <p:scale>
          <a:sx n="49" d="100"/>
          <a:sy n="49" d="100"/>
        </p:scale>
        <p:origin x="1788" y="4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83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defTabSz="930180" eaLnBrk="1" hangingPunct="1">
              <a:defRPr sz="1200">
                <a:latin typeface="Arial" charset="0"/>
              </a:defRPr>
            </a:lvl1pPr>
          </a:lstStyle>
          <a:p>
            <a:pPr>
              <a:defRPr/>
            </a:pPr>
            <a:endParaRPr lang="en-AU"/>
          </a:p>
        </p:txBody>
      </p:sp>
      <p:sp>
        <p:nvSpPr>
          <p:cNvPr id="22835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algn="r" defTabSz="930180" eaLnBrk="1" hangingPunct="1">
              <a:defRPr sz="1200">
                <a:latin typeface="Arial" charset="0"/>
              </a:defRPr>
            </a:lvl1pPr>
          </a:lstStyle>
          <a:p>
            <a:pPr>
              <a:defRPr/>
            </a:pPr>
            <a:endParaRPr lang="en-AU"/>
          </a:p>
        </p:txBody>
      </p:sp>
      <p:sp>
        <p:nvSpPr>
          <p:cNvPr id="22835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defTabSz="930180" eaLnBrk="1" hangingPunct="1">
              <a:defRPr sz="1200">
                <a:latin typeface="Arial" charset="0"/>
              </a:defRPr>
            </a:lvl1pPr>
          </a:lstStyle>
          <a:p>
            <a:pPr>
              <a:defRPr/>
            </a:pPr>
            <a:endParaRPr lang="en-AU"/>
          </a:p>
        </p:txBody>
      </p:sp>
      <p:sp>
        <p:nvSpPr>
          <p:cNvPr id="22835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algn="r" defTabSz="928973" eaLnBrk="1" hangingPunct="1">
              <a:defRPr sz="1200">
                <a:latin typeface="Arial" panose="020B0604020202020204" pitchFamily="34" charset="0"/>
              </a:defRPr>
            </a:lvl1pPr>
          </a:lstStyle>
          <a:p>
            <a:pPr>
              <a:defRPr/>
            </a:pPr>
            <a:fld id="{C809F72F-91DE-4572-928B-5A1C935F57E1}" type="slidenum">
              <a:rPr lang="en-AU" altLang="en-US"/>
              <a:pPr>
                <a:defRPr/>
              </a:pPr>
              <a:t>‹#›</a:t>
            </a:fld>
            <a:endParaRPr lang="en-AU" altLang="en-US"/>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defTabSz="930180" eaLnBrk="1" hangingPunct="1">
              <a:defRPr sz="1200">
                <a:latin typeface="Arial" charset="0"/>
              </a:defRPr>
            </a:lvl1pPr>
          </a:lstStyle>
          <a:p>
            <a:pPr>
              <a:defRPr/>
            </a:pPr>
            <a:endParaRPr lang="en-AU"/>
          </a:p>
        </p:txBody>
      </p:sp>
      <p:sp>
        <p:nvSpPr>
          <p:cNvPr id="9113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algn="r" defTabSz="930180" eaLnBrk="1" hangingPunct="1">
              <a:defRPr sz="1200">
                <a:latin typeface="Arial" charset="0"/>
              </a:defRPr>
            </a:lvl1pPr>
          </a:lstStyle>
          <a:p>
            <a:pPr>
              <a:defRPr/>
            </a:pPr>
            <a:endParaRPr lang="en-AU"/>
          </a:p>
        </p:txBody>
      </p:sp>
      <p:sp>
        <p:nvSpPr>
          <p:cNvPr id="3076"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9114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defTabSz="930180" eaLnBrk="1" hangingPunct="1">
              <a:defRPr sz="1200">
                <a:latin typeface="Arial" charset="0"/>
              </a:defRPr>
            </a:lvl1pPr>
          </a:lstStyle>
          <a:p>
            <a:pPr>
              <a:defRPr/>
            </a:pPr>
            <a:endParaRPr lang="en-AU"/>
          </a:p>
        </p:txBody>
      </p:sp>
      <p:sp>
        <p:nvSpPr>
          <p:cNvPr id="9114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algn="r" defTabSz="928973" eaLnBrk="1" hangingPunct="1">
              <a:defRPr sz="1200">
                <a:latin typeface="Arial" panose="020B0604020202020204" pitchFamily="34" charset="0"/>
              </a:defRPr>
            </a:lvl1pPr>
          </a:lstStyle>
          <a:p>
            <a:pPr>
              <a:defRPr/>
            </a:pPr>
            <a:fld id="{D5C3F9AF-3CD7-46CD-84A0-41A21ED50272}" type="slidenum">
              <a:rPr lang="en-AU" altLang="en-US"/>
              <a:pPr>
                <a:defRPr/>
              </a:pPr>
              <a:t>‹#›</a:t>
            </a:fld>
            <a:endParaRPr lang="en-AU"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dirty="0">
              <a:latin typeface="Arial" panose="020B0604020202020204" pitchFamily="34" charset="0"/>
              <a:ea typeface="ＭＳ Ｐゴシック" panose="020B0600070205080204" pitchFamily="34" charset="-128"/>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531CCC-8C13-4D87-98EE-18EF536F7791}" type="slidenum">
              <a:rPr lang="en-AU" altLang="en-US" smtClean="0"/>
              <a:pPr>
                <a:spcBef>
                  <a:spcPct val="0"/>
                </a:spcBef>
              </a:pPr>
              <a:t>1</a:t>
            </a:fld>
            <a:endParaRPr lang="en-AU" altLang="en-US"/>
          </a:p>
        </p:txBody>
      </p:sp>
    </p:spTree>
    <p:extLst>
      <p:ext uri="{BB962C8B-B14F-4D97-AF65-F5344CB8AC3E}">
        <p14:creationId xmlns:p14="http://schemas.microsoft.com/office/powerpoint/2010/main" val="3518700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10</a:t>
            </a:fld>
            <a:endParaRPr lang="en-AU" altLang="en-US"/>
          </a:p>
        </p:txBody>
      </p:sp>
    </p:spTree>
    <p:extLst>
      <p:ext uri="{BB962C8B-B14F-4D97-AF65-F5344CB8AC3E}">
        <p14:creationId xmlns:p14="http://schemas.microsoft.com/office/powerpoint/2010/main" val="3629020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11</a:t>
            </a:fld>
            <a:endParaRPr lang="en-AU" altLang="en-US"/>
          </a:p>
        </p:txBody>
      </p:sp>
    </p:spTree>
    <p:extLst>
      <p:ext uri="{BB962C8B-B14F-4D97-AF65-F5344CB8AC3E}">
        <p14:creationId xmlns:p14="http://schemas.microsoft.com/office/powerpoint/2010/main" val="879045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12</a:t>
            </a:fld>
            <a:endParaRPr lang="en-AU" altLang="en-US"/>
          </a:p>
        </p:txBody>
      </p:sp>
    </p:spTree>
    <p:extLst>
      <p:ext uri="{BB962C8B-B14F-4D97-AF65-F5344CB8AC3E}">
        <p14:creationId xmlns:p14="http://schemas.microsoft.com/office/powerpoint/2010/main" val="4015765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13</a:t>
            </a:fld>
            <a:endParaRPr lang="en-AU" altLang="en-US"/>
          </a:p>
        </p:txBody>
      </p:sp>
    </p:spTree>
    <p:extLst>
      <p:ext uri="{BB962C8B-B14F-4D97-AF65-F5344CB8AC3E}">
        <p14:creationId xmlns:p14="http://schemas.microsoft.com/office/powerpoint/2010/main" val="3622191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14</a:t>
            </a:fld>
            <a:endParaRPr lang="en-AU" altLang="en-US"/>
          </a:p>
        </p:txBody>
      </p:sp>
    </p:spTree>
    <p:extLst>
      <p:ext uri="{BB962C8B-B14F-4D97-AF65-F5344CB8AC3E}">
        <p14:creationId xmlns:p14="http://schemas.microsoft.com/office/powerpoint/2010/main" val="2748909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15</a:t>
            </a:fld>
            <a:endParaRPr lang="en-AU" altLang="en-US"/>
          </a:p>
        </p:txBody>
      </p:sp>
    </p:spTree>
    <p:extLst>
      <p:ext uri="{BB962C8B-B14F-4D97-AF65-F5344CB8AC3E}">
        <p14:creationId xmlns:p14="http://schemas.microsoft.com/office/powerpoint/2010/main" val="1497384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16</a:t>
            </a:fld>
            <a:endParaRPr lang="en-AU" altLang="en-US"/>
          </a:p>
        </p:txBody>
      </p:sp>
    </p:spTree>
    <p:extLst>
      <p:ext uri="{BB962C8B-B14F-4D97-AF65-F5344CB8AC3E}">
        <p14:creationId xmlns:p14="http://schemas.microsoft.com/office/powerpoint/2010/main" val="1526022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17</a:t>
            </a:fld>
            <a:endParaRPr lang="en-AU" altLang="en-US"/>
          </a:p>
        </p:txBody>
      </p:sp>
    </p:spTree>
    <p:extLst>
      <p:ext uri="{BB962C8B-B14F-4D97-AF65-F5344CB8AC3E}">
        <p14:creationId xmlns:p14="http://schemas.microsoft.com/office/powerpoint/2010/main" val="332542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18</a:t>
            </a:fld>
            <a:endParaRPr lang="en-AU" altLang="en-US"/>
          </a:p>
        </p:txBody>
      </p:sp>
    </p:spTree>
    <p:extLst>
      <p:ext uri="{BB962C8B-B14F-4D97-AF65-F5344CB8AC3E}">
        <p14:creationId xmlns:p14="http://schemas.microsoft.com/office/powerpoint/2010/main" val="1287534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19</a:t>
            </a:fld>
            <a:endParaRPr lang="en-AU" altLang="en-US"/>
          </a:p>
        </p:txBody>
      </p:sp>
    </p:spTree>
    <p:extLst>
      <p:ext uri="{BB962C8B-B14F-4D97-AF65-F5344CB8AC3E}">
        <p14:creationId xmlns:p14="http://schemas.microsoft.com/office/powerpoint/2010/main" val="679642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baseline="0" dirty="0" smtClean="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2</a:t>
            </a:fld>
            <a:endParaRPr lang="en-AU" altLang="en-US"/>
          </a:p>
        </p:txBody>
      </p:sp>
    </p:spTree>
    <p:extLst>
      <p:ext uri="{BB962C8B-B14F-4D97-AF65-F5344CB8AC3E}">
        <p14:creationId xmlns:p14="http://schemas.microsoft.com/office/powerpoint/2010/main" val="2187904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20</a:t>
            </a:fld>
            <a:endParaRPr lang="en-AU" altLang="en-US"/>
          </a:p>
        </p:txBody>
      </p:sp>
    </p:spTree>
    <p:extLst>
      <p:ext uri="{BB962C8B-B14F-4D97-AF65-F5344CB8AC3E}">
        <p14:creationId xmlns:p14="http://schemas.microsoft.com/office/powerpoint/2010/main" val="3999653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21</a:t>
            </a:fld>
            <a:endParaRPr lang="en-AU" altLang="en-US"/>
          </a:p>
        </p:txBody>
      </p:sp>
    </p:spTree>
    <p:extLst>
      <p:ext uri="{BB962C8B-B14F-4D97-AF65-F5344CB8AC3E}">
        <p14:creationId xmlns:p14="http://schemas.microsoft.com/office/powerpoint/2010/main" val="26539423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22</a:t>
            </a:fld>
            <a:endParaRPr lang="en-AU" altLang="en-US"/>
          </a:p>
        </p:txBody>
      </p:sp>
    </p:spTree>
    <p:extLst>
      <p:ext uri="{BB962C8B-B14F-4D97-AF65-F5344CB8AC3E}">
        <p14:creationId xmlns:p14="http://schemas.microsoft.com/office/powerpoint/2010/main" val="1091253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23</a:t>
            </a:fld>
            <a:endParaRPr lang="en-AU" altLang="en-US"/>
          </a:p>
        </p:txBody>
      </p:sp>
    </p:spTree>
    <p:extLst>
      <p:ext uri="{BB962C8B-B14F-4D97-AF65-F5344CB8AC3E}">
        <p14:creationId xmlns:p14="http://schemas.microsoft.com/office/powerpoint/2010/main" val="1205353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24</a:t>
            </a:fld>
            <a:endParaRPr lang="en-AU" altLang="en-US"/>
          </a:p>
        </p:txBody>
      </p:sp>
    </p:spTree>
    <p:extLst>
      <p:ext uri="{BB962C8B-B14F-4D97-AF65-F5344CB8AC3E}">
        <p14:creationId xmlns:p14="http://schemas.microsoft.com/office/powerpoint/2010/main" val="26490715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25</a:t>
            </a:fld>
            <a:endParaRPr lang="en-AU" altLang="en-US"/>
          </a:p>
        </p:txBody>
      </p:sp>
    </p:spTree>
    <p:extLst>
      <p:ext uri="{BB962C8B-B14F-4D97-AF65-F5344CB8AC3E}">
        <p14:creationId xmlns:p14="http://schemas.microsoft.com/office/powerpoint/2010/main" val="3413457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26</a:t>
            </a:fld>
            <a:endParaRPr lang="en-AU" altLang="en-US"/>
          </a:p>
        </p:txBody>
      </p:sp>
    </p:spTree>
    <p:extLst>
      <p:ext uri="{BB962C8B-B14F-4D97-AF65-F5344CB8AC3E}">
        <p14:creationId xmlns:p14="http://schemas.microsoft.com/office/powerpoint/2010/main" val="3382847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27</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2842245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28</a:t>
            </a:fld>
            <a:endParaRPr lang="en-AU" altLang="en-US"/>
          </a:p>
        </p:txBody>
      </p:sp>
    </p:spTree>
    <p:extLst>
      <p:ext uri="{BB962C8B-B14F-4D97-AF65-F5344CB8AC3E}">
        <p14:creationId xmlns:p14="http://schemas.microsoft.com/office/powerpoint/2010/main" val="27238433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29</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a:p>
        </p:txBody>
      </p:sp>
    </p:spTree>
    <p:extLst>
      <p:ext uri="{BB962C8B-B14F-4D97-AF65-F5344CB8AC3E}">
        <p14:creationId xmlns:p14="http://schemas.microsoft.com/office/powerpoint/2010/main" val="1058956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3</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a:latin typeface="Arial" panose="020B0604020202020204" pitchFamily="34" charset="0"/>
            </a:endParaRPr>
          </a:p>
        </p:txBody>
      </p:sp>
    </p:spTree>
    <p:extLst>
      <p:ext uri="{BB962C8B-B14F-4D97-AF65-F5344CB8AC3E}">
        <p14:creationId xmlns:p14="http://schemas.microsoft.com/office/powerpoint/2010/main" val="8281220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30</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398576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31</a:t>
            </a:fld>
            <a:endParaRPr lang="en-AU" altLang="en-US"/>
          </a:p>
        </p:txBody>
      </p:sp>
    </p:spTree>
    <p:extLst>
      <p:ext uri="{BB962C8B-B14F-4D97-AF65-F5344CB8AC3E}">
        <p14:creationId xmlns:p14="http://schemas.microsoft.com/office/powerpoint/2010/main" val="257808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4</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03019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AU" sz="1200" b="0" i="0" kern="1200" baseline="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5</a:t>
            </a:fld>
            <a:endParaRPr lang="en-AU" altLang="en-US"/>
          </a:p>
        </p:txBody>
      </p:sp>
    </p:spTree>
    <p:extLst>
      <p:ext uri="{BB962C8B-B14F-4D97-AF65-F5344CB8AC3E}">
        <p14:creationId xmlns:p14="http://schemas.microsoft.com/office/powerpoint/2010/main" val="4006824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1363" indent="-284163" defTabSz="928688">
              <a:spcBef>
                <a:spcPct val="30000"/>
              </a:spcBef>
              <a:defRPr sz="1200">
                <a:solidFill>
                  <a:schemeClr val="tx1"/>
                </a:solidFill>
                <a:latin typeface="Arial" panose="020B0604020202020204" pitchFamily="34" charset="0"/>
              </a:defRPr>
            </a:lvl2pPr>
            <a:lvl3pPr marL="1139825" indent="-227013" defTabSz="928688">
              <a:spcBef>
                <a:spcPct val="30000"/>
              </a:spcBef>
              <a:defRPr sz="1200">
                <a:solidFill>
                  <a:schemeClr val="tx1"/>
                </a:solidFill>
                <a:latin typeface="Arial" panose="020B0604020202020204" pitchFamily="34" charset="0"/>
              </a:defRPr>
            </a:lvl3pPr>
            <a:lvl4pPr marL="1597025" indent="-227013" defTabSz="928688">
              <a:spcBef>
                <a:spcPct val="30000"/>
              </a:spcBef>
              <a:defRPr sz="1200">
                <a:solidFill>
                  <a:schemeClr val="tx1"/>
                </a:solidFill>
                <a:latin typeface="Arial" panose="020B0604020202020204" pitchFamily="34" charset="0"/>
              </a:defRPr>
            </a:lvl4pPr>
            <a:lvl5pPr marL="2054225" indent="-227013" defTabSz="928688">
              <a:spcBef>
                <a:spcPct val="30000"/>
              </a:spcBef>
              <a:defRPr sz="1200">
                <a:solidFill>
                  <a:schemeClr val="tx1"/>
                </a:solidFill>
                <a:latin typeface="Arial" panose="020B0604020202020204" pitchFamily="34" charset="0"/>
              </a:defRPr>
            </a:lvl5pPr>
            <a:lvl6pPr marL="2511425" indent="-227013" defTabSz="928688" eaLnBrk="0" fontAlgn="base" hangingPunct="0">
              <a:spcBef>
                <a:spcPct val="30000"/>
              </a:spcBef>
              <a:spcAft>
                <a:spcPct val="0"/>
              </a:spcAft>
              <a:defRPr sz="1200">
                <a:solidFill>
                  <a:schemeClr val="tx1"/>
                </a:solidFill>
                <a:latin typeface="Arial" panose="020B0604020202020204" pitchFamily="34" charset="0"/>
              </a:defRPr>
            </a:lvl6pPr>
            <a:lvl7pPr marL="2968625" indent="-227013" defTabSz="928688" eaLnBrk="0" fontAlgn="base" hangingPunct="0">
              <a:spcBef>
                <a:spcPct val="30000"/>
              </a:spcBef>
              <a:spcAft>
                <a:spcPct val="0"/>
              </a:spcAft>
              <a:defRPr sz="1200">
                <a:solidFill>
                  <a:schemeClr val="tx1"/>
                </a:solidFill>
                <a:latin typeface="Arial" panose="020B0604020202020204" pitchFamily="34" charset="0"/>
              </a:defRPr>
            </a:lvl7pPr>
            <a:lvl8pPr marL="3425825" indent="-227013" defTabSz="928688" eaLnBrk="0" fontAlgn="base" hangingPunct="0">
              <a:spcBef>
                <a:spcPct val="30000"/>
              </a:spcBef>
              <a:spcAft>
                <a:spcPct val="0"/>
              </a:spcAft>
              <a:defRPr sz="1200">
                <a:solidFill>
                  <a:schemeClr val="tx1"/>
                </a:solidFill>
                <a:latin typeface="Arial" panose="020B0604020202020204" pitchFamily="34" charset="0"/>
              </a:defRPr>
            </a:lvl8pPr>
            <a:lvl9pPr marL="3883025" indent="-227013"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5DEF9D-F054-407D-800A-A59E80E1AABF}" type="slidenum">
              <a:rPr lang="en-AU" altLang="en-US" smtClean="0"/>
              <a:pPr>
                <a:spcBef>
                  <a:spcPct val="0"/>
                </a:spcBef>
              </a:pPr>
              <a:t>6</a:t>
            </a:fld>
            <a:endParaRPr lang="en-AU"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a:cs typeface="Arial"/>
            </a:endParaRPr>
          </a:p>
        </p:txBody>
      </p:sp>
    </p:spTree>
    <p:extLst>
      <p:ext uri="{BB962C8B-B14F-4D97-AF65-F5344CB8AC3E}">
        <p14:creationId xmlns:p14="http://schemas.microsoft.com/office/powerpoint/2010/main" val="313896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7</a:t>
            </a:fld>
            <a:endParaRPr lang="en-AU" altLang="en-US"/>
          </a:p>
        </p:txBody>
      </p:sp>
    </p:spTree>
    <p:extLst>
      <p:ext uri="{BB962C8B-B14F-4D97-AF65-F5344CB8AC3E}">
        <p14:creationId xmlns:p14="http://schemas.microsoft.com/office/powerpoint/2010/main" val="2143822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smtClean="0"/>
              <a:pPr>
                <a:defRPr/>
              </a:pPr>
              <a:t>8</a:t>
            </a:fld>
            <a:endParaRPr lang="en-AU" altLang="en-US"/>
          </a:p>
        </p:txBody>
      </p:sp>
    </p:spTree>
    <p:extLst>
      <p:ext uri="{BB962C8B-B14F-4D97-AF65-F5344CB8AC3E}">
        <p14:creationId xmlns:p14="http://schemas.microsoft.com/office/powerpoint/2010/main" val="3764446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C3F9AF-3CD7-46CD-84A0-41A21ED50272}" type="slidenum">
              <a:rPr lang="en-AU" altLang="en-US"/>
              <a:pPr>
                <a:defRPr/>
              </a:pPr>
              <a:t>9</a:t>
            </a:fld>
            <a:endParaRPr lang="en-AU" altLang="en-US"/>
          </a:p>
        </p:txBody>
      </p:sp>
    </p:spTree>
    <p:extLst>
      <p:ext uri="{BB962C8B-B14F-4D97-AF65-F5344CB8AC3E}">
        <p14:creationId xmlns:p14="http://schemas.microsoft.com/office/powerpoint/2010/main" val="259156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67590" name="Rectangle 6"/>
          <p:cNvSpPr>
            <a:spLocks noGrp="1" noChangeArrowheads="1"/>
          </p:cNvSpPr>
          <p:nvPr>
            <p:ph type="ctrTitle"/>
          </p:nvPr>
        </p:nvSpPr>
        <p:spPr>
          <a:xfrm>
            <a:off x="1443038" y="985838"/>
            <a:ext cx="7239000" cy="1444625"/>
          </a:xfrm>
        </p:spPr>
        <p:txBody>
          <a:bodyPr/>
          <a:lstStyle>
            <a:lvl1pPr>
              <a:defRPr sz="4000"/>
            </a:lvl1pPr>
          </a:lstStyle>
          <a:p>
            <a:r>
              <a:rPr lang="en-AU"/>
              <a:t>Click to edit Master title style</a:t>
            </a:r>
          </a:p>
        </p:txBody>
      </p:sp>
      <p:sp>
        <p:nvSpPr>
          <p:cNvPr id="6759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AU"/>
              <a:t>Click to edit Master subtitle style</a:t>
            </a:r>
          </a:p>
        </p:txBody>
      </p:sp>
      <p:sp>
        <p:nvSpPr>
          <p:cNvPr id="8" name="Rectangle 8"/>
          <p:cNvSpPr>
            <a:spLocks noGrp="1" noChangeArrowheads="1"/>
          </p:cNvSpPr>
          <p:nvPr>
            <p:ph type="dt" sz="half" idx="10"/>
          </p:nvPr>
        </p:nvSpPr>
        <p:spPr/>
        <p:txBody>
          <a:bodyPr/>
          <a:lstStyle>
            <a:lvl1pPr>
              <a:defRPr/>
            </a:lvl1pPr>
          </a:lstStyle>
          <a:p>
            <a:pPr>
              <a:defRPr/>
            </a:pPr>
            <a:endParaRPr lang="en-AU"/>
          </a:p>
        </p:txBody>
      </p:sp>
      <p:sp>
        <p:nvSpPr>
          <p:cNvPr id="9" name="Rectangle 9"/>
          <p:cNvSpPr>
            <a:spLocks noGrp="1" noChangeArrowheads="1"/>
          </p:cNvSpPr>
          <p:nvPr>
            <p:ph type="ftr" sz="quarter" idx="11"/>
          </p:nvPr>
        </p:nvSpPr>
        <p:spPr/>
        <p:txBody>
          <a:bodyPr/>
          <a:lstStyle>
            <a:lvl1pPr>
              <a:defRPr/>
            </a:lvl1pPr>
          </a:lstStyle>
          <a:p>
            <a:pPr>
              <a:defRPr/>
            </a:pPr>
            <a:endParaRPr lang="en-AU"/>
          </a:p>
        </p:txBody>
      </p:sp>
      <p:sp>
        <p:nvSpPr>
          <p:cNvPr id="10" name="Rectangle 10"/>
          <p:cNvSpPr>
            <a:spLocks noGrp="1" noChangeArrowheads="1"/>
          </p:cNvSpPr>
          <p:nvPr>
            <p:ph type="sldNum" sz="quarter" idx="12"/>
          </p:nvPr>
        </p:nvSpPr>
        <p:spPr/>
        <p:txBody>
          <a:bodyPr/>
          <a:lstStyle>
            <a:lvl1pPr>
              <a:defRPr/>
            </a:lvl1pPr>
          </a:lstStyle>
          <a:p>
            <a:pPr>
              <a:defRPr/>
            </a:pPr>
            <a:fld id="{B0EA06DE-E912-49B5-A2BA-753CD6C7BCAE}" type="slidenum">
              <a:rPr lang="en-AU" altLang="en-US"/>
              <a:pPr>
                <a:defRPr/>
              </a:pPr>
              <a:t>‹#›</a:t>
            </a:fld>
            <a:endParaRPr lang="en-AU" altLang="en-US"/>
          </a:p>
        </p:txBody>
      </p:sp>
    </p:spTree>
    <p:extLst>
      <p:ext uri="{BB962C8B-B14F-4D97-AF65-F5344CB8AC3E}">
        <p14:creationId xmlns:p14="http://schemas.microsoft.com/office/powerpoint/2010/main" val="622569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8"/>
          <p:cNvSpPr>
            <a:spLocks noGrp="1" noChangeArrowheads="1"/>
          </p:cNvSpPr>
          <p:nvPr>
            <p:ph type="dt" sz="half" idx="10"/>
          </p:nvPr>
        </p:nvSpPr>
        <p:spPr>
          <a:ln/>
        </p:spPr>
        <p:txBody>
          <a:bodyPr/>
          <a:lstStyle>
            <a:lvl1pPr>
              <a:defRPr/>
            </a:lvl1pPr>
          </a:lstStyle>
          <a:p>
            <a:pPr>
              <a:defRPr/>
            </a:pPr>
            <a:endParaRPr lang="en-AU"/>
          </a:p>
        </p:txBody>
      </p:sp>
      <p:sp>
        <p:nvSpPr>
          <p:cNvPr id="5" name="Rectangle 9"/>
          <p:cNvSpPr>
            <a:spLocks noGrp="1" noChangeArrowheads="1"/>
          </p:cNvSpPr>
          <p:nvPr>
            <p:ph type="ftr" sz="quarter" idx="11"/>
          </p:nvPr>
        </p:nvSpPr>
        <p:spPr>
          <a:ln/>
        </p:spPr>
        <p:txBody>
          <a:bodyPr/>
          <a:lstStyle>
            <a:lvl1pPr>
              <a:defRPr/>
            </a:lvl1pPr>
          </a:lstStyle>
          <a:p>
            <a:pPr>
              <a:defRPr/>
            </a:pPr>
            <a:endParaRPr lang="en-AU"/>
          </a:p>
        </p:txBody>
      </p:sp>
      <p:sp>
        <p:nvSpPr>
          <p:cNvPr id="6" name="Rectangle 10"/>
          <p:cNvSpPr>
            <a:spLocks noGrp="1" noChangeArrowheads="1"/>
          </p:cNvSpPr>
          <p:nvPr>
            <p:ph type="sldNum" sz="quarter" idx="12"/>
          </p:nvPr>
        </p:nvSpPr>
        <p:spPr>
          <a:ln/>
        </p:spPr>
        <p:txBody>
          <a:bodyPr/>
          <a:lstStyle>
            <a:lvl1pPr>
              <a:defRPr/>
            </a:lvl1pPr>
          </a:lstStyle>
          <a:p>
            <a:pPr>
              <a:defRPr/>
            </a:pPr>
            <a:fld id="{7088CDDC-2CD7-4DA2-9D87-213D785C2047}" type="slidenum">
              <a:rPr lang="en-AU" altLang="en-US"/>
              <a:pPr>
                <a:defRPr/>
              </a:pPr>
              <a:t>‹#›</a:t>
            </a:fld>
            <a:endParaRPr lang="en-AU" altLang="en-US"/>
          </a:p>
        </p:txBody>
      </p:sp>
    </p:spTree>
    <p:extLst>
      <p:ext uri="{BB962C8B-B14F-4D97-AF65-F5344CB8AC3E}">
        <p14:creationId xmlns:p14="http://schemas.microsoft.com/office/powerpoint/2010/main" val="411932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8"/>
          <p:cNvSpPr>
            <a:spLocks noGrp="1" noChangeArrowheads="1"/>
          </p:cNvSpPr>
          <p:nvPr>
            <p:ph type="dt" sz="half" idx="10"/>
          </p:nvPr>
        </p:nvSpPr>
        <p:spPr>
          <a:ln/>
        </p:spPr>
        <p:txBody>
          <a:bodyPr/>
          <a:lstStyle>
            <a:lvl1pPr>
              <a:defRPr/>
            </a:lvl1pPr>
          </a:lstStyle>
          <a:p>
            <a:pPr>
              <a:defRPr/>
            </a:pPr>
            <a:endParaRPr lang="en-AU"/>
          </a:p>
        </p:txBody>
      </p:sp>
      <p:sp>
        <p:nvSpPr>
          <p:cNvPr id="5" name="Rectangle 9"/>
          <p:cNvSpPr>
            <a:spLocks noGrp="1" noChangeArrowheads="1"/>
          </p:cNvSpPr>
          <p:nvPr>
            <p:ph type="ftr" sz="quarter" idx="11"/>
          </p:nvPr>
        </p:nvSpPr>
        <p:spPr>
          <a:ln/>
        </p:spPr>
        <p:txBody>
          <a:bodyPr/>
          <a:lstStyle>
            <a:lvl1pPr>
              <a:defRPr/>
            </a:lvl1pPr>
          </a:lstStyle>
          <a:p>
            <a:pPr>
              <a:defRPr/>
            </a:pPr>
            <a:endParaRPr lang="en-AU"/>
          </a:p>
        </p:txBody>
      </p:sp>
      <p:sp>
        <p:nvSpPr>
          <p:cNvPr id="6" name="Rectangle 10"/>
          <p:cNvSpPr>
            <a:spLocks noGrp="1" noChangeArrowheads="1"/>
          </p:cNvSpPr>
          <p:nvPr>
            <p:ph type="sldNum" sz="quarter" idx="12"/>
          </p:nvPr>
        </p:nvSpPr>
        <p:spPr>
          <a:ln/>
        </p:spPr>
        <p:txBody>
          <a:bodyPr/>
          <a:lstStyle>
            <a:lvl1pPr>
              <a:defRPr/>
            </a:lvl1pPr>
          </a:lstStyle>
          <a:p>
            <a:pPr>
              <a:defRPr/>
            </a:pPr>
            <a:fld id="{4677F6FA-75FC-4770-A8A2-B53ED10BEED5}" type="slidenum">
              <a:rPr lang="en-AU" altLang="en-US"/>
              <a:pPr>
                <a:defRPr/>
              </a:pPr>
              <a:t>‹#›</a:t>
            </a:fld>
            <a:endParaRPr lang="en-AU" altLang="en-US"/>
          </a:p>
        </p:txBody>
      </p:sp>
    </p:spTree>
    <p:extLst>
      <p:ext uri="{BB962C8B-B14F-4D97-AF65-F5344CB8AC3E}">
        <p14:creationId xmlns:p14="http://schemas.microsoft.com/office/powerpoint/2010/main" val="4137159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8"/>
          <p:cNvSpPr>
            <a:spLocks noGrp="1" noChangeArrowheads="1"/>
          </p:cNvSpPr>
          <p:nvPr>
            <p:ph type="dt" sz="half" idx="10"/>
          </p:nvPr>
        </p:nvSpPr>
        <p:spPr>
          <a:ln/>
        </p:spPr>
        <p:txBody>
          <a:bodyPr/>
          <a:lstStyle>
            <a:lvl1pPr>
              <a:defRPr/>
            </a:lvl1pPr>
          </a:lstStyle>
          <a:p>
            <a:pPr>
              <a:defRPr/>
            </a:pPr>
            <a:endParaRPr lang="en-AU"/>
          </a:p>
        </p:txBody>
      </p:sp>
      <p:sp>
        <p:nvSpPr>
          <p:cNvPr id="5" name="Rectangle 9"/>
          <p:cNvSpPr>
            <a:spLocks noGrp="1" noChangeArrowheads="1"/>
          </p:cNvSpPr>
          <p:nvPr>
            <p:ph type="ftr" sz="quarter" idx="11"/>
          </p:nvPr>
        </p:nvSpPr>
        <p:spPr>
          <a:ln/>
        </p:spPr>
        <p:txBody>
          <a:bodyPr/>
          <a:lstStyle>
            <a:lvl1pPr>
              <a:defRPr/>
            </a:lvl1pPr>
          </a:lstStyle>
          <a:p>
            <a:pPr>
              <a:defRPr/>
            </a:pPr>
            <a:endParaRPr lang="en-AU"/>
          </a:p>
        </p:txBody>
      </p:sp>
      <p:sp>
        <p:nvSpPr>
          <p:cNvPr id="6" name="Rectangle 10"/>
          <p:cNvSpPr>
            <a:spLocks noGrp="1" noChangeArrowheads="1"/>
          </p:cNvSpPr>
          <p:nvPr>
            <p:ph type="sldNum" sz="quarter" idx="12"/>
          </p:nvPr>
        </p:nvSpPr>
        <p:spPr>
          <a:ln/>
        </p:spPr>
        <p:txBody>
          <a:bodyPr/>
          <a:lstStyle>
            <a:lvl1pPr>
              <a:defRPr/>
            </a:lvl1pPr>
          </a:lstStyle>
          <a:p>
            <a:pPr>
              <a:defRPr/>
            </a:pPr>
            <a:fld id="{2D2A9E6A-136F-4F2A-8971-945052135FC6}" type="slidenum">
              <a:rPr lang="en-AU" altLang="en-US"/>
              <a:pPr>
                <a:defRPr/>
              </a:pPr>
              <a:t>‹#›</a:t>
            </a:fld>
            <a:endParaRPr lang="en-AU" altLang="en-US"/>
          </a:p>
        </p:txBody>
      </p:sp>
    </p:spTree>
    <p:extLst>
      <p:ext uri="{BB962C8B-B14F-4D97-AF65-F5344CB8AC3E}">
        <p14:creationId xmlns:p14="http://schemas.microsoft.com/office/powerpoint/2010/main" val="237584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AU"/>
          </a:p>
        </p:txBody>
      </p:sp>
      <p:sp>
        <p:nvSpPr>
          <p:cNvPr id="5" name="Rectangle 9"/>
          <p:cNvSpPr>
            <a:spLocks noGrp="1" noChangeArrowheads="1"/>
          </p:cNvSpPr>
          <p:nvPr>
            <p:ph type="ftr" sz="quarter" idx="11"/>
          </p:nvPr>
        </p:nvSpPr>
        <p:spPr>
          <a:ln/>
        </p:spPr>
        <p:txBody>
          <a:bodyPr/>
          <a:lstStyle>
            <a:lvl1pPr>
              <a:defRPr/>
            </a:lvl1pPr>
          </a:lstStyle>
          <a:p>
            <a:pPr>
              <a:defRPr/>
            </a:pPr>
            <a:endParaRPr lang="en-AU"/>
          </a:p>
        </p:txBody>
      </p:sp>
      <p:sp>
        <p:nvSpPr>
          <p:cNvPr id="6" name="Rectangle 10"/>
          <p:cNvSpPr>
            <a:spLocks noGrp="1" noChangeArrowheads="1"/>
          </p:cNvSpPr>
          <p:nvPr>
            <p:ph type="sldNum" sz="quarter" idx="12"/>
          </p:nvPr>
        </p:nvSpPr>
        <p:spPr>
          <a:ln/>
        </p:spPr>
        <p:txBody>
          <a:bodyPr/>
          <a:lstStyle>
            <a:lvl1pPr>
              <a:defRPr/>
            </a:lvl1pPr>
          </a:lstStyle>
          <a:p>
            <a:pPr>
              <a:defRPr/>
            </a:pPr>
            <a:fld id="{FA153B17-2D1E-446E-8857-C01F85D1589E}" type="slidenum">
              <a:rPr lang="en-AU" altLang="en-US"/>
              <a:pPr>
                <a:defRPr/>
              </a:pPr>
              <a:t>‹#›</a:t>
            </a:fld>
            <a:endParaRPr lang="en-AU" altLang="en-US"/>
          </a:p>
        </p:txBody>
      </p:sp>
    </p:spTree>
    <p:extLst>
      <p:ext uri="{BB962C8B-B14F-4D97-AF65-F5344CB8AC3E}">
        <p14:creationId xmlns:p14="http://schemas.microsoft.com/office/powerpoint/2010/main" val="220201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8"/>
          <p:cNvSpPr>
            <a:spLocks noGrp="1" noChangeArrowheads="1"/>
          </p:cNvSpPr>
          <p:nvPr>
            <p:ph type="dt" sz="half" idx="10"/>
          </p:nvPr>
        </p:nvSpPr>
        <p:spPr>
          <a:ln/>
        </p:spPr>
        <p:txBody>
          <a:bodyPr/>
          <a:lstStyle>
            <a:lvl1pPr>
              <a:defRPr/>
            </a:lvl1pPr>
          </a:lstStyle>
          <a:p>
            <a:pPr>
              <a:defRPr/>
            </a:pPr>
            <a:endParaRPr lang="en-AU"/>
          </a:p>
        </p:txBody>
      </p:sp>
      <p:sp>
        <p:nvSpPr>
          <p:cNvPr id="6" name="Rectangle 9"/>
          <p:cNvSpPr>
            <a:spLocks noGrp="1" noChangeArrowheads="1"/>
          </p:cNvSpPr>
          <p:nvPr>
            <p:ph type="ftr" sz="quarter" idx="11"/>
          </p:nvPr>
        </p:nvSpPr>
        <p:spPr>
          <a:ln/>
        </p:spPr>
        <p:txBody>
          <a:bodyPr/>
          <a:lstStyle>
            <a:lvl1pPr>
              <a:defRPr/>
            </a:lvl1pPr>
          </a:lstStyle>
          <a:p>
            <a:pPr>
              <a:defRPr/>
            </a:pPr>
            <a:endParaRPr lang="en-AU"/>
          </a:p>
        </p:txBody>
      </p:sp>
      <p:sp>
        <p:nvSpPr>
          <p:cNvPr id="7" name="Rectangle 10"/>
          <p:cNvSpPr>
            <a:spLocks noGrp="1" noChangeArrowheads="1"/>
          </p:cNvSpPr>
          <p:nvPr>
            <p:ph type="sldNum" sz="quarter" idx="12"/>
          </p:nvPr>
        </p:nvSpPr>
        <p:spPr>
          <a:ln/>
        </p:spPr>
        <p:txBody>
          <a:bodyPr/>
          <a:lstStyle>
            <a:lvl1pPr>
              <a:defRPr/>
            </a:lvl1pPr>
          </a:lstStyle>
          <a:p>
            <a:pPr>
              <a:defRPr/>
            </a:pPr>
            <a:fld id="{E7E0F761-708A-451D-A87B-D82376501C45}" type="slidenum">
              <a:rPr lang="en-AU" altLang="en-US"/>
              <a:pPr>
                <a:defRPr/>
              </a:pPr>
              <a:t>‹#›</a:t>
            </a:fld>
            <a:endParaRPr lang="en-AU" altLang="en-US"/>
          </a:p>
        </p:txBody>
      </p:sp>
    </p:spTree>
    <p:extLst>
      <p:ext uri="{BB962C8B-B14F-4D97-AF65-F5344CB8AC3E}">
        <p14:creationId xmlns:p14="http://schemas.microsoft.com/office/powerpoint/2010/main" val="69130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8"/>
          <p:cNvSpPr>
            <a:spLocks noGrp="1" noChangeArrowheads="1"/>
          </p:cNvSpPr>
          <p:nvPr>
            <p:ph type="dt" sz="half" idx="10"/>
          </p:nvPr>
        </p:nvSpPr>
        <p:spPr>
          <a:ln/>
        </p:spPr>
        <p:txBody>
          <a:bodyPr/>
          <a:lstStyle>
            <a:lvl1pPr>
              <a:defRPr/>
            </a:lvl1pPr>
          </a:lstStyle>
          <a:p>
            <a:pPr>
              <a:defRPr/>
            </a:pPr>
            <a:endParaRPr lang="en-AU"/>
          </a:p>
        </p:txBody>
      </p:sp>
      <p:sp>
        <p:nvSpPr>
          <p:cNvPr id="8" name="Rectangle 9"/>
          <p:cNvSpPr>
            <a:spLocks noGrp="1" noChangeArrowheads="1"/>
          </p:cNvSpPr>
          <p:nvPr>
            <p:ph type="ftr" sz="quarter" idx="11"/>
          </p:nvPr>
        </p:nvSpPr>
        <p:spPr>
          <a:ln/>
        </p:spPr>
        <p:txBody>
          <a:bodyPr/>
          <a:lstStyle>
            <a:lvl1pPr>
              <a:defRPr/>
            </a:lvl1pPr>
          </a:lstStyle>
          <a:p>
            <a:pPr>
              <a:defRPr/>
            </a:pPr>
            <a:endParaRPr lang="en-AU"/>
          </a:p>
        </p:txBody>
      </p:sp>
      <p:sp>
        <p:nvSpPr>
          <p:cNvPr id="9" name="Rectangle 10"/>
          <p:cNvSpPr>
            <a:spLocks noGrp="1" noChangeArrowheads="1"/>
          </p:cNvSpPr>
          <p:nvPr>
            <p:ph type="sldNum" sz="quarter" idx="12"/>
          </p:nvPr>
        </p:nvSpPr>
        <p:spPr>
          <a:ln/>
        </p:spPr>
        <p:txBody>
          <a:bodyPr/>
          <a:lstStyle>
            <a:lvl1pPr>
              <a:defRPr/>
            </a:lvl1pPr>
          </a:lstStyle>
          <a:p>
            <a:pPr>
              <a:defRPr/>
            </a:pPr>
            <a:fld id="{23065479-708C-4B90-860D-C9E97A1320A0}" type="slidenum">
              <a:rPr lang="en-AU" altLang="en-US"/>
              <a:pPr>
                <a:defRPr/>
              </a:pPr>
              <a:t>‹#›</a:t>
            </a:fld>
            <a:endParaRPr lang="en-AU" altLang="en-US"/>
          </a:p>
        </p:txBody>
      </p:sp>
    </p:spTree>
    <p:extLst>
      <p:ext uri="{BB962C8B-B14F-4D97-AF65-F5344CB8AC3E}">
        <p14:creationId xmlns:p14="http://schemas.microsoft.com/office/powerpoint/2010/main" val="1432759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8"/>
          <p:cNvSpPr>
            <a:spLocks noGrp="1" noChangeArrowheads="1"/>
          </p:cNvSpPr>
          <p:nvPr>
            <p:ph type="dt" sz="half" idx="10"/>
          </p:nvPr>
        </p:nvSpPr>
        <p:spPr>
          <a:ln/>
        </p:spPr>
        <p:txBody>
          <a:bodyPr/>
          <a:lstStyle>
            <a:lvl1pPr>
              <a:defRPr/>
            </a:lvl1pPr>
          </a:lstStyle>
          <a:p>
            <a:pPr>
              <a:defRPr/>
            </a:pPr>
            <a:endParaRPr lang="en-AU"/>
          </a:p>
        </p:txBody>
      </p:sp>
      <p:sp>
        <p:nvSpPr>
          <p:cNvPr id="4" name="Rectangle 9"/>
          <p:cNvSpPr>
            <a:spLocks noGrp="1" noChangeArrowheads="1"/>
          </p:cNvSpPr>
          <p:nvPr>
            <p:ph type="ftr" sz="quarter" idx="11"/>
          </p:nvPr>
        </p:nvSpPr>
        <p:spPr>
          <a:ln/>
        </p:spPr>
        <p:txBody>
          <a:bodyPr/>
          <a:lstStyle>
            <a:lvl1pPr>
              <a:defRPr/>
            </a:lvl1pPr>
          </a:lstStyle>
          <a:p>
            <a:pPr>
              <a:defRPr/>
            </a:pPr>
            <a:endParaRPr lang="en-AU"/>
          </a:p>
        </p:txBody>
      </p:sp>
      <p:sp>
        <p:nvSpPr>
          <p:cNvPr id="5" name="Rectangle 10"/>
          <p:cNvSpPr>
            <a:spLocks noGrp="1" noChangeArrowheads="1"/>
          </p:cNvSpPr>
          <p:nvPr>
            <p:ph type="sldNum" sz="quarter" idx="12"/>
          </p:nvPr>
        </p:nvSpPr>
        <p:spPr>
          <a:ln/>
        </p:spPr>
        <p:txBody>
          <a:bodyPr/>
          <a:lstStyle>
            <a:lvl1pPr>
              <a:defRPr/>
            </a:lvl1pPr>
          </a:lstStyle>
          <a:p>
            <a:pPr>
              <a:defRPr/>
            </a:pPr>
            <a:fld id="{1589BE95-AED1-46F3-AF25-FAD5BB6A5E04}" type="slidenum">
              <a:rPr lang="en-AU" altLang="en-US"/>
              <a:pPr>
                <a:defRPr/>
              </a:pPr>
              <a:t>‹#›</a:t>
            </a:fld>
            <a:endParaRPr lang="en-AU" altLang="en-US"/>
          </a:p>
        </p:txBody>
      </p:sp>
    </p:spTree>
    <p:extLst>
      <p:ext uri="{BB962C8B-B14F-4D97-AF65-F5344CB8AC3E}">
        <p14:creationId xmlns:p14="http://schemas.microsoft.com/office/powerpoint/2010/main" val="3839580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AU"/>
          </a:p>
        </p:txBody>
      </p:sp>
      <p:sp>
        <p:nvSpPr>
          <p:cNvPr id="3" name="Rectangle 9"/>
          <p:cNvSpPr>
            <a:spLocks noGrp="1" noChangeArrowheads="1"/>
          </p:cNvSpPr>
          <p:nvPr>
            <p:ph type="ftr" sz="quarter" idx="11"/>
          </p:nvPr>
        </p:nvSpPr>
        <p:spPr>
          <a:ln/>
        </p:spPr>
        <p:txBody>
          <a:bodyPr/>
          <a:lstStyle>
            <a:lvl1pPr>
              <a:defRPr/>
            </a:lvl1pPr>
          </a:lstStyle>
          <a:p>
            <a:pPr>
              <a:defRPr/>
            </a:pPr>
            <a:endParaRPr lang="en-AU"/>
          </a:p>
        </p:txBody>
      </p:sp>
      <p:sp>
        <p:nvSpPr>
          <p:cNvPr id="4" name="Rectangle 10"/>
          <p:cNvSpPr>
            <a:spLocks noGrp="1" noChangeArrowheads="1"/>
          </p:cNvSpPr>
          <p:nvPr>
            <p:ph type="sldNum" sz="quarter" idx="12"/>
          </p:nvPr>
        </p:nvSpPr>
        <p:spPr>
          <a:ln/>
        </p:spPr>
        <p:txBody>
          <a:bodyPr/>
          <a:lstStyle>
            <a:lvl1pPr>
              <a:defRPr/>
            </a:lvl1pPr>
          </a:lstStyle>
          <a:p>
            <a:pPr>
              <a:defRPr/>
            </a:pPr>
            <a:fld id="{6E397A0C-70F5-4379-A660-4EB98A4A6087}" type="slidenum">
              <a:rPr lang="en-AU" altLang="en-US"/>
              <a:pPr>
                <a:defRPr/>
              </a:pPr>
              <a:t>‹#›</a:t>
            </a:fld>
            <a:endParaRPr lang="en-AU" altLang="en-US"/>
          </a:p>
        </p:txBody>
      </p:sp>
    </p:spTree>
    <p:extLst>
      <p:ext uri="{BB962C8B-B14F-4D97-AF65-F5344CB8AC3E}">
        <p14:creationId xmlns:p14="http://schemas.microsoft.com/office/powerpoint/2010/main" val="85281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AU"/>
          </a:p>
        </p:txBody>
      </p:sp>
      <p:sp>
        <p:nvSpPr>
          <p:cNvPr id="6" name="Rectangle 9"/>
          <p:cNvSpPr>
            <a:spLocks noGrp="1" noChangeArrowheads="1"/>
          </p:cNvSpPr>
          <p:nvPr>
            <p:ph type="ftr" sz="quarter" idx="11"/>
          </p:nvPr>
        </p:nvSpPr>
        <p:spPr>
          <a:ln/>
        </p:spPr>
        <p:txBody>
          <a:bodyPr/>
          <a:lstStyle>
            <a:lvl1pPr>
              <a:defRPr/>
            </a:lvl1pPr>
          </a:lstStyle>
          <a:p>
            <a:pPr>
              <a:defRPr/>
            </a:pPr>
            <a:endParaRPr lang="en-AU"/>
          </a:p>
        </p:txBody>
      </p:sp>
      <p:sp>
        <p:nvSpPr>
          <p:cNvPr id="7" name="Rectangle 10"/>
          <p:cNvSpPr>
            <a:spLocks noGrp="1" noChangeArrowheads="1"/>
          </p:cNvSpPr>
          <p:nvPr>
            <p:ph type="sldNum" sz="quarter" idx="12"/>
          </p:nvPr>
        </p:nvSpPr>
        <p:spPr>
          <a:ln/>
        </p:spPr>
        <p:txBody>
          <a:bodyPr/>
          <a:lstStyle>
            <a:lvl1pPr>
              <a:defRPr/>
            </a:lvl1pPr>
          </a:lstStyle>
          <a:p>
            <a:pPr>
              <a:defRPr/>
            </a:pPr>
            <a:fld id="{ADDAD791-EEAF-45BB-A109-EB01E533F30C}" type="slidenum">
              <a:rPr lang="en-AU" altLang="en-US"/>
              <a:pPr>
                <a:defRPr/>
              </a:pPr>
              <a:t>‹#›</a:t>
            </a:fld>
            <a:endParaRPr lang="en-AU" altLang="en-US"/>
          </a:p>
        </p:txBody>
      </p:sp>
    </p:spTree>
    <p:extLst>
      <p:ext uri="{BB962C8B-B14F-4D97-AF65-F5344CB8AC3E}">
        <p14:creationId xmlns:p14="http://schemas.microsoft.com/office/powerpoint/2010/main" val="270403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AU"/>
          </a:p>
        </p:txBody>
      </p:sp>
      <p:sp>
        <p:nvSpPr>
          <p:cNvPr id="6" name="Rectangle 9"/>
          <p:cNvSpPr>
            <a:spLocks noGrp="1" noChangeArrowheads="1"/>
          </p:cNvSpPr>
          <p:nvPr>
            <p:ph type="ftr" sz="quarter" idx="11"/>
          </p:nvPr>
        </p:nvSpPr>
        <p:spPr>
          <a:ln/>
        </p:spPr>
        <p:txBody>
          <a:bodyPr/>
          <a:lstStyle>
            <a:lvl1pPr>
              <a:defRPr/>
            </a:lvl1pPr>
          </a:lstStyle>
          <a:p>
            <a:pPr>
              <a:defRPr/>
            </a:pPr>
            <a:endParaRPr lang="en-AU"/>
          </a:p>
        </p:txBody>
      </p:sp>
      <p:sp>
        <p:nvSpPr>
          <p:cNvPr id="7" name="Rectangle 10"/>
          <p:cNvSpPr>
            <a:spLocks noGrp="1" noChangeArrowheads="1"/>
          </p:cNvSpPr>
          <p:nvPr>
            <p:ph type="sldNum" sz="quarter" idx="12"/>
          </p:nvPr>
        </p:nvSpPr>
        <p:spPr>
          <a:ln/>
        </p:spPr>
        <p:txBody>
          <a:bodyPr/>
          <a:lstStyle>
            <a:lvl1pPr>
              <a:defRPr/>
            </a:lvl1pPr>
          </a:lstStyle>
          <a:p>
            <a:pPr>
              <a:defRPr/>
            </a:pPr>
            <a:fld id="{CAD8A5DC-E34E-424A-85E5-7AC0D988F7C8}" type="slidenum">
              <a:rPr lang="en-AU" altLang="en-US"/>
              <a:pPr>
                <a:defRPr/>
              </a:pPr>
              <a:t>‹#›</a:t>
            </a:fld>
            <a:endParaRPr lang="en-AU" altLang="en-US"/>
          </a:p>
        </p:txBody>
      </p:sp>
    </p:spTree>
    <p:extLst>
      <p:ext uri="{BB962C8B-B14F-4D97-AF65-F5344CB8AC3E}">
        <p14:creationId xmlns:p14="http://schemas.microsoft.com/office/powerpoint/2010/main" val="2826527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1032" name="AutoShape 3"/>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p:cNvSpPr>
              <a:spLocks noChangeShapeType="1"/>
            </p:cNvSpPr>
            <p:nvPr/>
          </p:nvSpPr>
          <p:spPr bwMode="auto">
            <a:xfrm>
              <a:off x="864" y="96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AU" altLang="en-US"/>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6656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AU"/>
          </a:p>
        </p:txBody>
      </p:sp>
      <p:sp>
        <p:nvSpPr>
          <p:cNvPr id="6656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AU"/>
          </a:p>
        </p:txBody>
      </p:sp>
      <p:sp>
        <p:nvSpPr>
          <p:cNvPr id="6657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4116FD8-31C8-4A6E-8127-A5587E9F3744}"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sldLayoutIdLst>
    <p:sldLayoutId id="2147483932"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onsumeraction.org.au/"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cat@consumeraction.org.a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5585" y="4763480"/>
            <a:ext cx="3806453" cy="10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Title 1"/>
          <p:cNvSpPr>
            <a:spLocks noGrp="1"/>
          </p:cNvSpPr>
          <p:nvPr>
            <p:ph type="ctrTitle"/>
          </p:nvPr>
        </p:nvSpPr>
        <p:spPr>
          <a:xfrm>
            <a:off x="1443038" y="533400"/>
            <a:ext cx="7239000" cy="2514600"/>
          </a:xfrm>
        </p:spPr>
        <p:txBody>
          <a:bodyPr/>
          <a:lstStyle/>
          <a:p>
            <a:pPr>
              <a:defRPr/>
            </a:pPr>
            <a:r>
              <a:rPr lang="en-US" sz="3600" b="1"/>
              <a:t>Debt Vultures</a:t>
            </a:r>
            <a:r>
              <a:rPr lang="en-US" altLang="en-US" b="1">
                <a:latin typeface="+mn-lt"/>
                <a:ea typeface="ＭＳ Ｐゴシック" pitchFamily="34" charset="-128"/>
              </a:rPr>
              <a:t/>
            </a:r>
            <a:br>
              <a:rPr lang="en-US" altLang="en-US" b="1">
                <a:latin typeface="+mn-lt"/>
                <a:ea typeface="ＭＳ Ｐゴシック" pitchFamily="34" charset="-128"/>
              </a:rPr>
            </a:br>
            <a:endParaRPr lang="en-US" altLang="en-US">
              <a:latin typeface="+mn-lt"/>
              <a:ea typeface="ＭＳ Ｐゴシック" pitchFamily="34" charset="-128"/>
            </a:endParaRPr>
          </a:p>
        </p:txBody>
      </p:sp>
      <p:sp>
        <p:nvSpPr>
          <p:cNvPr id="5123" name="Subtitle 2"/>
          <p:cNvSpPr>
            <a:spLocks noGrp="1"/>
          </p:cNvSpPr>
          <p:nvPr>
            <p:ph type="subTitle" idx="1"/>
          </p:nvPr>
        </p:nvSpPr>
        <p:spPr>
          <a:xfrm>
            <a:off x="1476374" y="2780928"/>
            <a:ext cx="6480001" cy="3526210"/>
          </a:xfrm>
        </p:spPr>
        <p:txBody>
          <a:bodyPr/>
          <a:lstStyle/>
          <a:p>
            <a:pPr eaLnBrk="1" hangingPunct="1"/>
            <a:r>
              <a:rPr lang="en-US" sz="2000" b="1" dirty="0"/>
              <a:t>Cat Newton		</a:t>
            </a:r>
            <a:r>
              <a:rPr lang="en-US" sz="2000" b="1" dirty="0" smtClean="0"/>
              <a:t>Lachlan </a:t>
            </a:r>
            <a:r>
              <a:rPr lang="en-US" sz="2000" b="1" dirty="0"/>
              <a:t>Edwards</a:t>
            </a:r>
          </a:p>
          <a:p>
            <a:pPr>
              <a:defRPr/>
            </a:pPr>
            <a:r>
              <a:rPr lang="en-US" sz="2000" dirty="0"/>
              <a:t>Policy Officer		</a:t>
            </a:r>
            <a:r>
              <a:rPr lang="en-US" sz="2000" dirty="0" smtClean="0"/>
              <a:t>Solicitor</a:t>
            </a:r>
            <a:endParaRPr lang="en-US" sz="2000" dirty="0"/>
          </a:p>
          <a:p>
            <a:pPr>
              <a:defRPr/>
            </a:pPr>
            <a:endParaRPr lang="en-US" altLang="en-US" sz="1800" b="1" dirty="0">
              <a:ea typeface="ＭＳ Ｐゴシック" pitchFamily="34" charset="-128"/>
            </a:endParaRPr>
          </a:p>
          <a:p>
            <a:pPr>
              <a:defRPr/>
            </a:pPr>
            <a:endParaRPr lang="en-AU" altLang="en-US" sz="1800" b="1" dirty="0" smtClean="0">
              <a:ea typeface="ＭＳ Ｐゴシック" pitchFamily="34" charset="-128"/>
            </a:endParaRPr>
          </a:p>
          <a:p>
            <a:pPr>
              <a:defRPr/>
            </a:pPr>
            <a:r>
              <a:rPr lang="en-AU" altLang="en-US" sz="1800" b="1" dirty="0" smtClean="0">
                <a:ea typeface="ＭＳ Ｐゴシック" pitchFamily="34" charset="-128"/>
              </a:rPr>
              <a:t>30 </a:t>
            </a:r>
            <a:r>
              <a:rPr lang="en-AU" altLang="en-US" sz="1800" b="1" dirty="0">
                <a:ea typeface="ＭＳ Ｐゴシック" pitchFamily="34" charset="-128"/>
              </a:rPr>
              <a:t>March 2017</a:t>
            </a:r>
          </a:p>
          <a:p>
            <a:endParaRPr lang="en-AU" altLang="en-US" sz="1800" dirty="0">
              <a:ea typeface="ＭＳ Ｐゴシック" panose="020B0600070205080204" pitchFamily="34" charset="-128"/>
            </a:endParaRPr>
          </a:p>
          <a:p>
            <a:endParaRPr lang="en-AU" altLang="en-US" sz="1800" dirty="0" smtClean="0">
              <a:ea typeface="ＭＳ Ｐゴシック" panose="020B0600070205080204" pitchFamily="34" charset="-128"/>
            </a:endParaRPr>
          </a:p>
          <a:p>
            <a:r>
              <a:rPr lang="en-AU" altLang="en-US" sz="1800" dirty="0" smtClean="0">
                <a:ea typeface="ＭＳ Ｐゴシック" panose="020B0600070205080204" pitchFamily="34" charset="-128"/>
              </a:rPr>
              <a:t>Consumer </a:t>
            </a:r>
            <a:r>
              <a:rPr lang="en-AU" altLang="en-US" sz="1800" dirty="0">
                <a:ea typeface="ＭＳ Ｐゴシック" panose="020B0600070205080204" pitchFamily="34" charset="-128"/>
              </a:rPr>
              <a:t>Action Law Centre </a:t>
            </a:r>
            <a:br>
              <a:rPr lang="en-AU" altLang="en-US" sz="1800" dirty="0">
                <a:ea typeface="ＭＳ Ｐゴシック" panose="020B0600070205080204" pitchFamily="34" charset="-128"/>
              </a:rPr>
            </a:br>
            <a:r>
              <a:rPr lang="en-AU" altLang="en-US" sz="1800" dirty="0">
                <a:ea typeface="ＭＳ Ｐゴシック" panose="020B0600070205080204" pitchFamily="34" charset="-128"/>
              </a:rPr>
              <a:t>www.consumeraction.org.au</a:t>
            </a:r>
            <a:endParaRPr lang="en-US" altLang="en-US" sz="1800" dirty="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6DB947"/>
                </a:solidFill>
              </a:rPr>
              <a:t>Debt Negotiators</a:t>
            </a:r>
            <a:endParaRPr lang="en-US">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US" sz="2200" b="1"/>
              <a:t>What do they do?</a:t>
            </a:r>
          </a:p>
          <a:p>
            <a:r>
              <a:rPr lang="en-US" sz="2200"/>
              <a:t>Negotiate settlements of debts with creditors</a:t>
            </a:r>
          </a:p>
          <a:p>
            <a:pPr marL="0" indent="0">
              <a:buNone/>
            </a:pPr>
            <a:endParaRPr lang="en-US" sz="2200" b="1"/>
          </a:p>
          <a:p>
            <a:pPr marL="0" indent="0">
              <a:buNone/>
            </a:pPr>
            <a:r>
              <a:rPr lang="en-US" sz="2200" b="1"/>
              <a:t>Problems</a:t>
            </a:r>
          </a:p>
          <a:p>
            <a:r>
              <a:rPr lang="en-US" sz="2200"/>
              <a:t>High fees</a:t>
            </a:r>
          </a:p>
          <a:p>
            <a:r>
              <a:rPr lang="en-US" sz="2200">
                <a:latin typeface="Verdana" charset="0"/>
              </a:rPr>
              <a:t>High risk strategies </a:t>
            </a:r>
          </a:p>
          <a:p>
            <a:r>
              <a:rPr lang="en-US" sz="2200"/>
              <a:t>Advice without regard to overall financial situation</a:t>
            </a:r>
          </a:p>
          <a:p>
            <a:r>
              <a:rPr lang="en-US" sz="2200">
                <a:latin typeface="Verdana" charset="0"/>
              </a:rPr>
              <a:t>Not required to be licensed, qualified, or a member of an ombudsman scheme</a:t>
            </a:r>
          </a:p>
        </p:txBody>
      </p:sp>
    </p:spTree>
    <p:extLst>
      <p:ext uri="{BB962C8B-B14F-4D97-AF65-F5344CB8AC3E}">
        <p14:creationId xmlns:p14="http://schemas.microsoft.com/office/powerpoint/2010/main" val="3910363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6DB947"/>
                </a:solidFill>
              </a:rPr>
              <a:t>Debt Agreements</a:t>
            </a:r>
            <a:endParaRPr lang="en-US">
              <a:solidFill>
                <a:schemeClr val="tx1"/>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400" b="1">
                <a:latin typeface="Verdana" charset="0"/>
              </a:rPr>
              <a:t>What do they do?</a:t>
            </a:r>
          </a:p>
          <a:p>
            <a:r>
              <a:rPr lang="en-US" sz="2400">
                <a:latin typeface="Verdana" charset="0"/>
              </a:rPr>
              <a:t>Arrange or administer debt agreements (a form of personal insolvency) </a:t>
            </a:r>
          </a:p>
          <a:p>
            <a:pPr marL="0" indent="0">
              <a:buNone/>
            </a:pPr>
            <a:endParaRPr lang="en-US" sz="2400" b="1">
              <a:latin typeface="Verdana" charset="0"/>
            </a:endParaRPr>
          </a:p>
          <a:p>
            <a:pPr marL="0" indent="0">
              <a:buNone/>
            </a:pPr>
            <a:r>
              <a:rPr lang="en-US" sz="2400" b="1">
                <a:latin typeface="Verdana" charset="0"/>
              </a:rPr>
              <a:t>Problems</a:t>
            </a:r>
          </a:p>
          <a:p>
            <a:r>
              <a:rPr lang="en-US" sz="2400">
                <a:latin typeface="Verdana" charset="0"/>
              </a:rPr>
              <a:t>Suggest debt agreement as best/only option</a:t>
            </a:r>
          </a:p>
          <a:p>
            <a:r>
              <a:rPr lang="en-US" sz="2400">
                <a:latin typeface="Verdana" charset="0"/>
              </a:rPr>
              <a:t>Downplay consequences </a:t>
            </a:r>
          </a:p>
          <a:p>
            <a:r>
              <a:rPr lang="en-US" sz="2400">
                <a:latin typeface="Verdana" charset="0"/>
              </a:rPr>
              <a:t>Non-refundable and hidden fees </a:t>
            </a:r>
          </a:p>
          <a:p>
            <a:r>
              <a:rPr lang="en-US" sz="2400">
                <a:latin typeface="Verdana" charset="0"/>
              </a:rPr>
              <a:t>Limited regulation of administrators</a:t>
            </a:r>
          </a:p>
          <a:p>
            <a:r>
              <a:rPr lang="en-US" sz="2400">
                <a:latin typeface="Verdana" charset="0"/>
              </a:rPr>
              <a:t>Not required to be a member of a free ombudsman scheme</a:t>
            </a:r>
          </a:p>
        </p:txBody>
      </p:sp>
    </p:spTree>
    <p:extLst>
      <p:ext uri="{BB962C8B-B14F-4D97-AF65-F5344CB8AC3E}">
        <p14:creationId xmlns:p14="http://schemas.microsoft.com/office/powerpoint/2010/main" val="3570440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6DB947"/>
                </a:solidFill>
              </a:rPr>
              <a:t>Budgeting / Money Management</a:t>
            </a:r>
            <a:endParaRPr lang="en-US">
              <a:solidFill>
                <a:schemeClr val="tx1"/>
              </a:solidFill>
            </a:endParaRPr>
          </a:p>
        </p:txBody>
      </p:sp>
      <p:sp>
        <p:nvSpPr>
          <p:cNvPr id="3" name="Content Placeholder 2"/>
          <p:cNvSpPr>
            <a:spLocks noGrp="1"/>
          </p:cNvSpPr>
          <p:nvPr>
            <p:ph idx="1"/>
          </p:nvPr>
        </p:nvSpPr>
        <p:spPr/>
        <p:txBody>
          <a:bodyPr>
            <a:noAutofit/>
          </a:bodyPr>
          <a:lstStyle/>
          <a:p>
            <a:pPr marL="0" indent="0">
              <a:buNone/>
            </a:pPr>
            <a:r>
              <a:rPr lang="en-US" sz="2200" b="1">
                <a:solidFill>
                  <a:srgbClr val="000000"/>
                </a:solidFill>
                <a:latin typeface="Verdana" charset="0"/>
              </a:rPr>
              <a:t>What do they do?</a:t>
            </a:r>
            <a:endParaRPr lang="en-US" sz="2200" b="1">
              <a:latin typeface="Verdana" charset="0"/>
            </a:endParaRPr>
          </a:p>
          <a:p>
            <a:r>
              <a:rPr lang="en-US" sz="2200">
                <a:solidFill>
                  <a:srgbClr val="000000"/>
                </a:solidFill>
                <a:latin typeface="Verdana" charset="0"/>
              </a:rPr>
              <a:t>Income redirected to company, which gives client a living allowance and pays bills / debts</a:t>
            </a:r>
            <a:endParaRPr lang="en-US" sz="2200">
              <a:latin typeface="Verdana" charset="0"/>
            </a:endParaRPr>
          </a:p>
          <a:p>
            <a:pPr marL="0" indent="0">
              <a:buNone/>
            </a:pPr>
            <a:endParaRPr lang="en-US" sz="2200">
              <a:latin typeface="Verdana" charset="0"/>
            </a:endParaRPr>
          </a:p>
          <a:p>
            <a:pPr marL="0" indent="0">
              <a:buNone/>
            </a:pPr>
            <a:r>
              <a:rPr lang="en-US" sz="2200" b="1">
                <a:latin typeface="Verdana" charset="0"/>
              </a:rPr>
              <a:t>Problems</a:t>
            </a:r>
          </a:p>
          <a:p>
            <a:r>
              <a:rPr lang="en-US" sz="2200">
                <a:solidFill>
                  <a:srgbClr val="000000"/>
                </a:solidFill>
                <a:latin typeface="Verdana" charset="0"/>
              </a:rPr>
              <a:t>Upfront fee plus periodic fees</a:t>
            </a:r>
            <a:endParaRPr lang="en-US" sz="2200">
              <a:latin typeface="Verdana" charset="0"/>
            </a:endParaRPr>
          </a:p>
          <a:p>
            <a:r>
              <a:rPr lang="en-US" sz="2200">
                <a:latin typeface="Verdana" charset="0"/>
              </a:rPr>
              <a:t>Unsustainable or unsuitable budgets</a:t>
            </a:r>
          </a:p>
          <a:p>
            <a:r>
              <a:rPr lang="en-US" sz="2200">
                <a:solidFill>
                  <a:srgbClr val="000000"/>
                </a:solidFill>
                <a:latin typeface="Verdana" charset="0"/>
              </a:rPr>
              <a:t>Pay themselves before creditors, keep interest</a:t>
            </a:r>
            <a:endParaRPr lang="en-US" sz="2200">
              <a:latin typeface="Verdana" charset="0"/>
            </a:endParaRPr>
          </a:p>
          <a:p>
            <a:r>
              <a:rPr lang="en-US" sz="2200">
                <a:latin typeface="Verdana" charset="0"/>
              </a:rPr>
              <a:t>No responsibility for defaults</a:t>
            </a:r>
          </a:p>
          <a:p>
            <a:r>
              <a:rPr lang="en-US" sz="2200">
                <a:latin typeface="Verdana" charset="0"/>
              </a:rPr>
              <a:t>Not required to be licensed, qualified, or a member of an ombudsman scheme</a:t>
            </a:r>
          </a:p>
        </p:txBody>
      </p:sp>
    </p:spTree>
    <p:extLst>
      <p:ext uri="{BB962C8B-B14F-4D97-AF65-F5344CB8AC3E}">
        <p14:creationId xmlns:p14="http://schemas.microsoft.com/office/powerpoint/2010/main" val="3685586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1: Credit repair</a:t>
            </a:r>
            <a:endParaRPr lang="en-US" sz="3400" dirty="0"/>
          </a:p>
        </p:txBody>
      </p:sp>
      <p:sp>
        <p:nvSpPr>
          <p:cNvPr id="4" name="Rectangle 3"/>
          <p:cNvSpPr/>
          <p:nvPr/>
        </p:nvSpPr>
        <p:spPr>
          <a:xfrm>
            <a:off x="1370013" y="1831945"/>
            <a:ext cx="7128792" cy="4555093"/>
          </a:xfrm>
          <a:prstGeom prst="rect">
            <a:avLst/>
          </a:prstGeom>
          <a:ln>
            <a:solidFill>
              <a:schemeClr val="tx2"/>
            </a:solidFill>
          </a:ln>
        </p:spPr>
        <p:txBody>
          <a:bodyPr wrap="square">
            <a:spAutoFit/>
          </a:bodyPr>
          <a:lstStyle/>
          <a:p>
            <a:pPr lvl="0">
              <a:spcBef>
                <a:spcPts val="1200"/>
              </a:spcBef>
              <a:buClr>
                <a:schemeClr val="tx2"/>
              </a:buClr>
              <a:buSzPct val="100000"/>
            </a:pPr>
            <a:r>
              <a:rPr lang="en-AU" sz="1800" dirty="0">
                <a:latin typeface="+mn-lt"/>
              </a:rPr>
              <a:t>Mick and Saul want to buy their first home.  Mick’s not working at the moment but has some money from his late grandparents to put towards a deposit. </a:t>
            </a:r>
          </a:p>
          <a:p>
            <a:pPr lvl="0">
              <a:spcBef>
                <a:spcPts val="1200"/>
              </a:spcBef>
              <a:buClr>
                <a:schemeClr val="tx2"/>
              </a:buClr>
              <a:buSzPct val="100000"/>
            </a:pPr>
            <a:r>
              <a:rPr lang="en-AU" sz="1800" dirty="0">
                <a:latin typeface="+mn-lt"/>
              </a:rPr>
              <a:t>Big Bank refuse their mortgage application. Mick remembers a letter from Phone Co a few years ago about an unpaid bill and something about a credit listing. He searches “credit report” online, and the top link takes him to Credit Miracle </a:t>
            </a:r>
            <a:r>
              <a:rPr lang="en-AU" sz="1800" dirty="0" err="1">
                <a:latin typeface="+mn-lt"/>
              </a:rPr>
              <a:t>Co’s</a:t>
            </a:r>
            <a:r>
              <a:rPr lang="en-AU" sz="1800" dirty="0">
                <a:latin typeface="+mn-lt"/>
              </a:rPr>
              <a:t> website. </a:t>
            </a:r>
          </a:p>
          <a:p>
            <a:pPr lvl="0">
              <a:spcBef>
                <a:spcPts val="1200"/>
              </a:spcBef>
              <a:buClr>
                <a:schemeClr val="tx2"/>
              </a:buClr>
              <a:buSzPct val="100000"/>
            </a:pPr>
            <a:r>
              <a:rPr lang="en-AU" sz="1800" dirty="0">
                <a:latin typeface="+mn-lt"/>
              </a:rPr>
              <a:t>During his free telephone consultation, the friendly consultant says that Credit Miracle should be able to fix his credit report but will need to check. She calls back an hour later with goods news – they can help! If he pays just $1000 today, they can clear up his credit report, and help him on the way to buying a home. They read out some T&amp;Cs. Mick agrees and gave his credit card details. </a:t>
            </a:r>
          </a:p>
        </p:txBody>
      </p:sp>
    </p:spTree>
    <p:extLst>
      <p:ext uri="{BB962C8B-B14F-4D97-AF65-F5344CB8AC3E}">
        <p14:creationId xmlns:p14="http://schemas.microsoft.com/office/powerpoint/2010/main" val="2910522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1: Credit repair</a:t>
            </a:r>
            <a:endParaRPr lang="en-US" sz="3400" dirty="0"/>
          </a:p>
        </p:txBody>
      </p:sp>
      <p:sp>
        <p:nvSpPr>
          <p:cNvPr id="4" name="Rectangle 3"/>
          <p:cNvSpPr/>
          <p:nvPr/>
        </p:nvSpPr>
        <p:spPr>
          <a:xfrm>
            <a:off x="1370013" y="1831945"/>
            <a:ext cx="7128792" cy="4862870"/>
          </a:xfrm>
          <a:prstGeom prst="rect">
            <a:avLst/>
          </a:prstGeom>
          <a:ln>
            <a:solidFill>
              <a:schemeClr val="tx2"/>
            </a:solidFill>
          </a:ln>
        </p:spPr>
        <p:txBody>
          <a:bodyPr wrap="square">
            <a:spAutoFit/>
          </a:bodyPr>
          <a:lstStyle/>
          <a:p>
            <a:pPr lvl="0">
              <a:spcBef>
                <a:spcPts val="1200"/>
              </a:spcBef>
              <a:buClr>
                <a:schemeClr val="tx2"/>
              </a:buClr>
              <a:buSzPct val="100000"/>
            </a:pPr>
            <a:r>
              <a:rPr lang="en-AU" sz="1800" dirty="0"/>
              <a:t>Weeks later, Credit Miracle send a bundle of documents including a form to request his credit report and a guide to challenging listings. </a:t>
            </a:r>
          </a:p>
          <a:p>
            <a:pPr lvl="0">
              <a:spcBef>
                <a:spcPts val="1200"/>
              </a:spcBef>
              <a:buClr>
                <a:schemeClr val="tx2"/>
              </a:buClr>
              <a:buSzPct val="100000"/>
            </a:pPr>
            <a:r>
              <a:rPr lang="en-AU" sz="1800" dirty="0"/>
              <a:t>Mick’s credit report shows a default listing in April 2012 by Phone Co for $480. Credit Miracle tells Mick to call Phone Co and apply to the Telecommunications Industry Ombudsman (</a:t>
            </a:r>
            <a:r>
              <a:rPr lang="en-AU" sz="1800" b="1" dirty="0"/>
              <a:t>TIO</a:t>
            </a:r>
            <a:r>
              <a:rPr lang="en-AU" sz="1800" dirty="0"/>
              <a:t>). Mick wonders why he’s doing all the work. The TIO decides against Mick, finding that the credit listing was validly made by Phone Co. </a:t>
            </a:r>
          </a:p>
          <a:p>
            <a:pPr lvl="0">
              <a:spcBef>
                <a:spcPts val="1200"/>
              </a:spcBef>
              <a:buClr>
                <a:schemeClr val="tx2"/>
              </a:buClr>
              <a:buSzPct val="100000"/>
            </a:pPr>
            <a:r>
              <a:rPr lang="en-AU" sz="1800" dirty="0"/>
              <a:t>Mick demands a refund from Credit Miracle. The friendly consultant refuses, pointing to clauses in the T&amp;Cs:</a:t>
            </a:r>
          </a:p>
          <a:p>
            <a:pPr marL="342900" lvl="0" indent="-342900">
              <a:spcBef>
                <a:spcPts val="1200"/>
              </a:spcBef>
              <a:buClr>
                <a:schemeClr val="tx2"/>
              </a:buClr>
              <a:buSzPct val="100000"/>
              <a:buFont typeface="+mj-lt"/>
              <a:buAutoNum type="alphaLcParenR"/>
            </a:pPr>
            <a:r>
              <a:rPr lang="en-AU" sz="1800" i="1" dirty="0"/>
              <a:t>Credit Miracle does not make any representation or promise to rectify your credit report. </a:t>
            </a:r>
          </a:p>
          <a:p>
            <a:pPr marL="342900" lvl="0" indent="-342900">
              <a:spcBef>
                <a:spcPts val="1200"/>
              </a:spcBef>
              <a:buClr>
                <a:schemeClr val="tx2"/>
              </a:buClr>
              <a:buSzPct val="100000"/>
              <a:buFont typeface="+mj-lt"/>
              <a:buAutoNum type="alphaLcParenR"/>
            </a:pPr>
            <a:r>
              <a:rPr lang="en-AU" sz="1800" i="1" dirty="0"/>
              <a:t>‘Our services’ means a report on your credit worthiness and information on how to challenge an incorrect listing.</a:t>
            </a:r>
          </a:p>
        </p:txBody>
      </p:sp>
    </p:spTree>
    <p:extLst>
      <p:ext uri="{BB962C8B-B14F-4D97-AF65-F5344CB8AC3E}">
        <p14:creationId xmlns:p14="http://schemas.microsoft.com/office/powerpoint/2010/main" val="1205159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1: Credit repair</a:t>
            </a:r>
            <a:endParaRPr lang="en-US" sz="3400" dirty="0"/>
          </a:p>
        </p:txBody>
      </p:sp>
      <p:sp>
        <p:nvSpPr>
          <p:cNvPr id="4" name="Rectangle 3"/>
          <p:cNvSpPr/>
          <p:nvPr/>
        </p:nvSpPr>
        <p:spPr>
          <a:xfrm>
            <a:off x="1370013" y="1831945"/>
            <a:ext cx="7128792" cy="1754326"/>
          </a:xfrm>
          <a:prstGeom prst="rect">
            <a:avLst/>
          </a:prstGeom>
          <a:ln>
            <a:solidFill>
              <a:schemeClr val="tx2"/>
            </a:solidFill>
          </a:ln>
        </p:spPr>
        <p:txBody>
          <a:bodyPr wrap="square">
            <a:spAutoFit/>
          </a:bodyPr>
          <a:lstStyle/>
          <a:p>
            <a:pPr lvl="0">
              <a:spcBef>
                <a:spcPts val="1200"/>
              </a:spcBef>
              <a:buClr>
                <a:schemeClr val="tx2"/>
              </a:buClr>
              <a:buSzPct val="100000"/>
            </a:pPr>
            <a:r>
              <a:rPr lang="en-AU" sz="2200" b="1" dirty="0">
                <a:latin typeface="+mn-lt"/>
              </a:rPr>
              <a:t>Questions</a:t>
            </a:r>
          </a:p>
          <a:p>
            <a:pPr marL="457200" lvl="0" indent="-457200">
              <a:spcBef>
                <a:spcPts val="1200"/>
              </a:spcBef>
              <a:buClr>
                <a:schemeClr val="tx2"/>
              </a:buClr>
              <a:buSzPct val="100000"/>
              <a:buFont typeface="+mj-lt"/>
              <a:buAutoNum type="arabicPeriod"/>
            </a:pPr>
            <a:r>
              <a:rPr lang="en-AU" sz="2200" dirty="0"/>
              <a:t>What problems do you see with Credit Miracle’s conduct?</a:t>
            </a:r>
          </a:p>
          <a:p>
            <a:pPr marL="457200" lvl="0" indent="-457200">
              <a:spcBef>
                <a:spcPts val="1200"/>
              </a:spcBef>
              <a:buClr>
                <a:schemeClr val="tx2"/>
              </a:buClr>
              <a:buSzPct val="100000"/>
              <a:buFont typeface="+mj-lt"/>
              <a:buAutoNum type="arabicPeriod"/>
            </a:pPr>
            <a:r>
              <a:rPr lang="en-AU" sz="2200" dirty="0"/>
              <a:t>What are Mick’s legal options</a:t>
            </a:r>
            <a:r>
              <a:rPr lang="en-AU" sz="2200" dirty="0" smtClean="0"/>
              <a:t>?</a:t>
            </a:r>
            <a:endParaRPr lang="en-AU" sz="2200" dirty="0"/>
          </a:p>
        </p:txBody>
      </p:sp>
    </p:spTree>
    <p:extLst>
      <p:ext uri="{BB962C8B-B14F-4D97-AF65-F5344CB8AC3E}">
        <p14:creationId xmlns:p14="http://schemas.microsoft.com/office/powerpoint/2010/main" val="2595440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s</a:t>
            </a:r>
            <a:r>
              <a:rPr lang="en-AU" sz="3400" dirty="0" smtClean="0"/>
              <a:t>tudy 1: Credit </a:t>
            </a:r>
            <a:r>
              <a:rPr lang="en-AU" sz="3400" dirty="0"/>
              <a:t>r</a:t>
            </a:r>
            <a:r>
              <a:rPr lang="en-AU" sz="3400" dirty="0" smtClean="0"/>
              <a:t>epair</a:t>
            </a:r>
            <a:endParaRPr lang="en-US" sz="3400" dirty="0"/>
          </a:p>
        </p:txBody>
      </p:sp>
      <p:sp>
        <p:nvSpPr>
          <p:cNvPr id="5" name="Rectangle 4"/>
          <p:cNvSpPr/>
          <p:nvPr/>
        </p:nvSpPr>
        <p:spPr>
          <a:xfrm>
            <a:off x="1370013" y="1831945"/>
            <a:ext cx="7128792" cy="3262432"/>
          </a:xfrm>
          <a:prstGeom prst="rect">
            <a:avLst/>
          </a:prstGeom>
          <a:ln>
            <a:solidFill>
              <a:schemeClr val="tx2"/>
            </a:solidFill>
          </a:ln>
        </p:spPr>
        <p:txBody>
          <a:bodyPr wrap="square" anchor="t">
            <a:spAutoFit/>
          </a:bodyPr>
          <a:lstStyle/>
          <a:p>
            <a:pPr lvl="0">
              <a:spcBef>
                <a:spcPts val="1200"/>
              </a:spcBef>
              <a:buClr>
                <a:schemeClr val="tx2"/>
              </a:buClr>
              <a:buSzPct val="100000"/>
            </a:pPr>
            <a:r>
              <a:rPr lang="en-AU" sz="2200" b="1" dirty="0">
                <a:latin typeface="+mn-lt"/>
              </a:rPr>
              <a:t>Summary</a:t>
            </a:r>
          </a:p>
          <a:p>
            <a:pPr marL="457200" indent="-457200">
              <a:spcBef>
                <a:spcPts val="1200"/>
              </a:spcBef>
              <a:buClr>
                <a:schemeClr val="tx2"/>
              </a:buClr>
              <a:buSzPct val="100000"/>
              <a:buFont typeface="+mj-lt"/>
              <a:buAutoNum type="arabicPeriod"/>
            </a:pPr>
            <a:r>
              <a:rPr lang="en-AU" sz="2200" dirty="0" smtClean="0"/>
              <a:t>Misleading and deceptive conduct (section 18 Australian Consumer Law)</a:t>
            </a:r>
          </a:p>
          <a:p>
            <a:pPr marL="457200" indent="-457200">
              <a:spcBef>
                <a:spcPts val="1200"/>
              </a:spcBef>
              <a:buClr>
                <a:schemeClr val="tx2"/>
              </a:buClr>
              <a:buSzPct val="100000"/>
              <a:buFont typeface="+mj-lt"/>
              <a:buAutoNum type="arabicPeriod"/>
            </a:pPr>
            <a:r>
              <a:rPr lang="en-AU" sz="2200" dirty="0" smtClean="0"/>
              <a:t>Unconscionable </a:t>
            </a:r>
            <a:r>
              <a:rPr lang="en-AU" sz="2200" dirty="0"/>
              <a:t>conduct (section 21 Australian Consumer Law</a:t>
            </a:r>
            <a:r>
              <a:rPr lang="en-AU" sz="2200" dirty="0" smtClean="0"/>
              <a:t>)</a:t>
            </a:r>
            <a:endParaRPr lang="en-AU" sz="2200" dirty="0"/>
          </a:p>
          <a:p>
            <a:pPr marL="457200" indent="-457200">
              <a:spcBef>
                <a:spcPts val="1200"/>
              </a:spcBef>
              <a:buClr>
                <a:schemeClr val="tx2"/>
              </a:buClr>
              <a:buSzPct val="100000"/>
              <a:buFont typeface="+mj-lt"/>
              <a:buAutoNum type="arabicPeriod"/>
            </a:pPr>
            <a:r>
              <a:rPr lang="en-AU" sz="2200" dirty="0"/>
              <a:t>Guarantee that services be reasonably fit for </a:t>
            </a:r>
            <a:r>
              <a:rPr lang="en-AU" sz="2200" dirty="0" smtClean="0"/>
              <a:t>purpose (section </a:t>
            </a:r>
            <a:r>
              <a:rPr lang="en-AU" sz="2200" dirty="0"/>
              <a:t>61 Australian Consumer </a:t>
            </a:r>
            <a:r>
              <a:rPr lang="en-AU" sz="2200" dirty="0" smtClean="0"/>
              <a:t>Law)</a:t>
            </a:r>
            <a:endParaRPr lang="en-AU" sz="2200" dirty="0"/>
          </a:p>
        </p:txBody>
      </p:sp>
    </p:spTree>
    <p:extLst>
      <p:ext uri="{BB962C8B-B14F-4D97-AF65-F5344CB8AC3E}">
        <p14:creationId xmlns:p14="http://schemas.microsoft.com/office/powerpoint/2010/main" val="3850588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2: Debt negotiator</a:t>
            </a:r>
          </a:p>
        </p:txBody>
      </p:sp>
      <p:sp>
        <p:nvSpPr>
          <p:cNvPr id="9" name="Rectangle 8"/>
          <p:cNvSpPr/>
          <p:nvPr/>
        </p:nvSpPr>
        <p:spPr>
          <a:xfrm>
            <a:off x="1373193" y="1844824"/>
            <a:ext cx="7310431" cy="3816429"/>
          </a:xfrm>
          <a:prstGeom prst="rect">
            <a:avLst/>
          </a:prstGeom>
          <a:ln>
            <a:solidFill>
              <a:schemeClr val="tx2"/>
            </a:solidFill>
          </a:ln>
        </p:spPr>
        <p:txBody>
          <a:bodyPr wrap="square" anchor="t">
            <a:spAutoFit/>
          </a:bodyPr>
          <a:lstStyle/>
          <a:p>
            <a:pPr algn="just"/>
            <a:r>
              <a:rPr lang="en-US" sz="2200" dirty="0" smtClean="0">
                <a:latin typeface="Arial"/>
                <a:ea typeface="Arial"/>
                <a:cs typeface="Arial"/>
              </a:rPr>
              <a:t>Alan and Anna are married. They own </a:t>
            </a:r>
            <a:r>
              <a:rPr lang="en-US" sz="2200" dirty="0">
                <a:latin typeface="Arial"/>
                <a:ea typeface="Arial"/>
                <a:cs typeface="Arial"/>
              </a:rPr>
              <a:t>their home mortgaged to Big Bank. </a:t>
            </a:r>
            <a:r>
              <a:rPr lang="en-US" sz="2200" dirty="0" smtClean="0">
                <a:latin typeface="Arial"/>
                <a:ea typeface="Arial"/>
                <a:cs typeface="Arial"/>
              </a:rPr>
              <a:t>Alan works </a:t>
            </a:r>
            <a:r>
              <a:rPr lang="en-US" sz="2200" dirty="0">
                <a:latin typeface="Arial"/>
                <a:ea typeface="Arial"/>
                <a:cs typeface="Arial"/>
              </a:rPr>
              <a:t>earning a low income and </a:t>
            </a:r>
            <a:r>
              <a:rPr lang="en-US" sz="2200" dirty="0" smtClean="0">
                <a:latin typeface="Arial"/>
                <a:ea typeface="Arial"/>
                <a:cs typeface="Arial"/>
              </a:rPr>
              <a:t>Anna receives </a:t>
            </a:r>
            <a:r>
              <a:rPr lang="en-US" sz="2200" dirty="0">
                <a:latin typeface="Arial"/>
                <a:ea typeface="Arial"/>
                <a:cs typeface="Arial"/>
              </a:rPr>
              <a:t>a pension. </a:t>
            </a:r>
          </a:p>
          <a:p>
            <a:pPr algn="just"/>
            <a:endParaRPr lang="en-US" sz="2200" dirty="0">
              <a:latin typeface="Arial"/>
              <a:ea typeface="Arial"/>
              <a:cs typeface="Arial"/>
            </a:endParaRPr>
          </a:p>
          <a:p>
            <a:pPr algn="just"/>
            <a:r>
              <a:rPr lang="en-US" sz="2200" dirty="0" smtClean="0">
                <a:latin typeface="Arial"/>
                <a:ea typeface="Arial"/>
                <a:cs typeface="Arial"/>
              </a:rPr>
              <a:t>Because of difficulty, they fall behind on their loan to Big Bank, who sues </a:t>
            </a:r>
            <a:r>
              <a:rPr lang="en-US" sz="2200" dirty="0">
                <a:latin typeface="Arial"/>
                <a:ea typeface="Arial"/>
                <a:cs typeface="Arial"/>
              </a:rPr>
              <a:t>them for possession of their home. At the same time, they receive numerous flyers in the mail offering to help them save their home from repossession. </a:t>
            </a:r>
            <a:r>
              <a:rPr lang="en-US" sz="2200" dirty="0" smtClean="0">
                <a:latin typeface="Arial"/>
                <a:ea typeface="Arial"/>
                <a:cs typeface="Arial"/>
              </a:rPr>
              <a:t>Desperate </a:t>
            </a:r>
            <a:r>
              <a:rPr lang="en-US" sz="2200" dirty="0">
                <a:latin typeface="Arial"/>
                <a:ea typeface="Arial"/>
                <a:cs typeface="Arial"/>
              </a:rPr>
              <a:t>to save their home, they </a:t>
            </a:r>
            <a:r>
              <a:rPr lang="en-US" sz="2200" dirty="0" smtClean="0">
                <a:latin typeface="Arial"/>
                <a:ea typeface="Arial"/>
                <a:cs typeface="Arial"/>
              </a:rPr>
              <a:t>call one of the flyer companies, </a:t>
            </a:r>
            <a:r>
              <a:rPr lang="en-US" sz="2200" dirty="0">
                <a:latin typeface="Arial"/>
                <a:ea typeface="Arial"/>
                <a:cs typeface="Arial"/>
              </a:rPr>
              <a:t>Home Saver, who offer to help refinance their debts to save their home.</a:t>
            </a:r>
          </a:p>
        </p:txBody>
      </p:sp>
    </p:spTree>
    <p:extLst>
      <p:ext uri="{BB962C8B-B14F-4D97-AF65-F5344CB8AC3E}">
        <p14:creationId xmlns:p14="http://schemas.microsoft.com/office/powerpoint/2010/main" val="1163153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2: Debt negotiator</a:t>
            </a:r>
          </a:p>
        </p:txBody>
      </p:sp>
      <p:sp>
        <p:nvSpPr>
          <p:cNvPr id="9" name="Rectangle 8"/>
          <p:cNvSpPr/>
          <p:nvPr/>
        </p:nvSpPr>
        <p:spPr>
          <a:xfrm>
            <a:off x="1462423" y="1680701"/>
            <a:ext cx="7128792" cy="5016758"/>
          </a:xfrm>
          <a:prstGeom prst="rect">
            <a:avLst/>
          </a:prstGeom>
          <a:ln>
            <a:solidFill>
              <a:schemeClr val="tx2"/>
            </a:solidFill>
          </a:ln>
        </p:spPr>
        <p:txBody>
          <a:bodyPr wrap="square" anchor="t">
            <a:spAutoFit/>
          </a:bodyPr>
          <a:lstStyle/>
          <a:p>
            <a:pPr algn="just"/>
            <a:r>
              <a:rPr lang="en-US" sz="2000" dirty="0" smtClean="0">
                <a:latin typeface="Arial"/>
                <a:ea typeface="Arial"/>
                <a:cs typeface="Arial"/>
              </a:rPr>
              <a:t>Home </a:t>
            </a:r>
            <a:r>
              <a:rPr lang="en-US" sz="2000" dirty="0">
                <a:latin typeface="Arial"/>
                <a:ea typeface="Arial"/>
                <a:cs typeface="Arial"/>
              </a:rPr>
              <a:t>Saver say that </a:t>
            </a:r>
            <a:r>
              <a:rPr lang="en-US" sz="2000" dirty="0" smtClean="0">
                <a:latin typeface="Arial"/>
                <a:ea typeface="Arial"/>
                <a:cs typeface="Arial"/>
              </a:rPr>
              <a:t>Alan and Anna need </a:t>
            </a:r>
            <a:r>
              <a:rPr lang="en-US" sz="2000" dirty="0">
                <a:latin typeface="Arial"/>
                <a:ea typeface="Arial"/>
                <a:cs typeface="Arial"/>
              </a:rPr>
              <a:t>to </a:t>
            </a:r>
            <a:r>
              <a:rPr lang="en-US" sz="2000" dirty="0" smtClean="0">
                <a:latin typeface="Arial"/>
                <a:ea typeface="Arial"/>
                <a:cs typeface="Arial"/>
              </a:rPr>
              <a:t>urgently speak </a:t>
            </a:r>
            <a:r>
              <a:rPr lang="en-US" sz="2000" dirty="0">
                <a:latin typeface="Arial"/>
                <a:ea typeface="Arial"/>
                <a:cs typeface="Arial"/>
              </a:rPr>
              <a:t>with another company, Helpers, who can buy them more time so Home Saver can arrange the refinance. </a:t>
            </a:r>
          </a:p>
          <a:p>
            <a:pPr algn="just"/>
            <a:endParaRPr lang="en-US" sz="2000" dirty="0">
              <a:latin typeface="Arial"/>
              <a:ea typeface="Arial"/>
              <a:cs typeface="Arial"/>
            </a:endParaRPr>
          </a:p>
          <a:p>
            <a:pPr algn="just"/>
            <a:r>
              <a:rPr lang="en-US" sz="2000" dirty="0" smtClean="0">
                <a:latin typeface="Arial"/>
                <a:ea typeface="Arial"/>
                <a:cs typeface="Arial"/>
              </a:rPr>
              <a:t>Alan and Anna sign </a:t>
            </a:r>
            <a:r>
              <a:rPr lang="en-US" sz="2000" dirty="0">
                <a:latin typeface="Arial"/>
                <a:ea typeface="Arial"/>
                <a:cs typeface="Arial"/>
              </a:rPr>
              <a:t>an agreement with Helpers to stay the repossession by </a:t>
            </a:r>
            <a:r>
              <a:rPr lang="en-US" sz="2000" dirty="0" smtClean="0">
                <a:latin typeface="Arial"/>
                <a:ea typeface="Arial"/>
                <a:cs typeface="Arial"/>
              </a:rPr>
              <a:t>60 days, </a:t>
            </a:r>
            <a:r>
              <a:rPr lang="en-US" sz="2000" dirty="0">
                <a:latin typeface="Arial"/>
                <a:ea typeface="Arial"/>
                <a:cs typeface="Arial"/>
              </a:rPr>
              <a:t>for a fee of almost $4,000</a:t>
            </a:r>
            <a:r>
              <a:rPr lang="en-US" sz="2000" dirty="0" smtClean="0">
                <a:latin typeface="Arial"/>
                <a:ea typeface="Arial"/>
                <a:cs typeface="Arial"/>
              </a:rPr>
              <a:t>. This agreement was not explained to them, but they were pressured to sign in a rush. Helpers then </a:t>
            </a:r>
            <a:r>
              <a:rPr lang="en-US" sz="2000" dirty="0">
                <a:latin typeface="Arial"/>
                <a:ea typeface="Arial"/>
                <a:cs typeface="Arial"/>
              </a:rPr>
              <a:t>lodge a caveat on the title of their property</a:t>
            </a:r>
            <a:r>
              <a:rPr lang="en-US" sz="2000" dirty="0" smtClean="0">
                <a:latin typeface="Arial"/>
                <a:ea typeface="Arial"/>
                <a:cs typeface="Arial"/>
              </a:rPr>
              <a:t>.</a:t>
            </a:r>
          </a:p>
          <a:p>
            <a:pPr algn="just"/>
            <a:endParaRPr lang="en-US" sz="2000" dirty="0" smtClean="0">
              <a:latin typeface="Arial"/>
              <a:ea typeface="Arial"/>
              <a:cs typeface="Arial"/>
            </a:endParaRPr>
          </a:p>
          <a:p>
            <a:pPr algn="just"/>
            <a:r>
              <a:rPr lang="en-US" sz="2000" dirty="0">
                <a:latin typeface="Arial"/>
                <a:ea typeface="Arial"/>
                <a:cs typeface="Arial"/>
              </a:rPr>
              <a:t>Without telling </a:t>
            </a:r>
            <a:r>
              <a:rPr lang="en-US" sz="2000" dirty="0" smtClean="0">
                <a:latin typeface="Arial"/>
                <a:ea typeface="Arial"/>
                <a:cs typeface="Arial"/>
              </a:rPr>
              <a:t>Alan and Anna, to halt the repossession, Helpers make </a:t>
            </a:r>
            <a:r>
              <a:rPr lang="en-US" sz="2000" dirty="0">
                <a:latin typeface="Arial"/>
                <a:ea typeface="Arial"/>
                <a:cs typeface="Arial"/>
              </a:rPr>
              <a:t>a complaint </a:t>
            </a:r>
            <a:r>
              <a:rPr lang="en-US" sz="2000" dirty="0" smtClean="0">
                <a:latin typeface="Arial"/>
                <a:ea typeface="Arial"/>
                <a:cs typeface="Arial"/>
              </a:rPr>
              <a:t>to an Ombudsman service, something Alan and Anna could have done themselves for free. </a:t>
            </a:r>
            <a:r>
              <a:rPr lang="en-US" sz="2000" dirty="0">
                <a:latin typeface="Arial"/>
                <a:ea typeface="Arial"/>
                <a:cs typeface="Arial"/>
              </a:rPr>
              <a:t>Helpers do not talk to </a:t>
            </a:r>
            <a:r>
              <a:rPr lang="en-US" sz="2000" dirty="0" smtClean="0">
                <a:latin typeface="Arial"/>
                <a:ea typeface="Arial"/>
                <a:cs typeface="Arial"/>
              </a:rPr>
              <a:t>them about </a:t>
            </a:r>
            <a:r>
              <a:rPr lang="en-US" sz="2000" dirty="0">
                <a:latin typeface="Arial"/>
                <a:ea typeface="Arial"/>
                <a:cs typeface="Arial"/>
              </a:rPr>
              <a:t>this and do not respond to the Ombudsman when it asks for details about the case. </a:t>
            </a:r>
          </a:p>
        </p:txBody>
      </p:sp>
    </p:spTree>
    <p:extLst>
      <p:ext uri="{BB962C8B-B14F-4D97-AF65-F5344CB8AC3E}">
        <p14:creationId xmlns:p14="http://schemas.microsoft.com/office/powerpoint/2010/main" val="748660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2: Debt negotiator</a:t>
            </a:r>
          </a:p>
        </p:txBody>
      </p:sp>
      <p:sp>
        <p:nvSpPr>
          <p:cNvPr id="9" name="Rectangle 8"/>
          <p:cNvSpPr/>
          <p:nvPr/>
        </p:nvSpPr>
        <p:spPr>
          <a:xfrm>
            <a:off x="1462423" y="1668978"/>
            <a:ext cx="7128792" cy="4708981"/>
          </a:xfrm>
          <a:prstGeom prst="rect">
            <a:avLst/>
          </a:prstGeom>
          <a:ln>
            <a:solidFill>
              <a:schemeClr val="tx2"/>
            </a:solidFill>
          </a:ln>
        </p:spPr>
        <p:txBody>
          <a:bodyPr wrap="square" anchor="t">
            <a:spAutoFit/>
          </a:bodyPr>
          <a:lstStyle/>
          <a:p>
            <a:pPr algn="just"/>
            <a:r>
              <a:rPr lang="en-US" sz="2000" dirty="0" smtClean="0">
                <a:latin typeface="Arial"/>
                <a:ea typeface="Arial"/>
                <a:cs typeface="Arial"/>
              </a:rPr>
              <a:t>Alan and Anna hear </a:t>
            </a:r>
            <a:r>
              <a:rPr lang="en-US" sz="2000" dirty="0">
                <a:latin typeface="Arial"/>
                <a:ea typeface="Arial"/>
                <a:cs typeface="Arial"/>
              </a:rPr>
              <a:t>nothing until Home Savers contact them saying that </a:t>
            </a:r>
            <a:r>
              <a:rPr lang="en-US" sz="2000" dirty="0" smtClean="0">
                <a:latin typeface="Arial"/>
                <a:ea typeface="Arial"/>
                <a:cs typeface="Arial"/>
              </a:rPr>
              <a:t>to help with they refinance, they must urgently sign </a:t>
            </a:r>
            <a:r>
              <a:rPr lang="en-US" sz="2000" dirty="0">
                <a:latin typeface="Arial"/>
                <a:ea typeface="Arial"/>
                <a:cs typeface="Arial"/>
              </a:rPr>
              <a:t>two more agreements with Helpers, </a:t>
            </a:r>
            <a:r>
              <a:rPr lang="en-US" sz="2000" dirty="0" smtClean="0">
                <a:latin typeface="Arial"/>
                <a:ea typeface="Arial"/>
                <a:cs typeface="Arial"/>
              </a:rPr>
              <a:t>one to </a:t>
            </a:r>
            <a:r>
              <a:rPr lang="en-US" sz="2000" dirty="0">
                <a:latin typeface="Arial"/>
                <a:ea typeface="Arial"/>
                <a:cs typeface="Arial"/>
              </a:rPr>
              <a:t>clean their credit report </a:t>
            </a:r>
            <a:r>
              <a:rPr lang="en-US" sz="2000" dirty="0" smtClean="0">
                <a:latin typeface="Arial"/>
                <a:ea typeface="Arial"/>
                <a:cs typeface="Arial"/>
              </a:rPr>
              <a:t>and another to </a:t>
            </a:r>
            <a:r>
              <a:rPr lang="en-US" sz="2000" dirty="0">
                <a:latin typeface="Arial"/>
                <a:ea typeface="Arial"/>
                <a:cs typeface="Arial"/>
              </a:rPr>
              <a:t>negotiate </a:t>
            </a:r>
            <a:r>
              <a:rPr lang="en-US" sz="2000" dirty="0" smtClean="0">
                <a:latin typeface="Arial"/>
                <a:ea typeface="Arial"/>
                <a:cs typeface="Arial"/>
              </a:rPr>
              <a:t>to reduce their unsecured </a:t>
            </a:r>
            <a:r>
              <a:rPr lang="en-US" sz="2000" dirty="0">
                <a:latin typeface="Arial"/>
                <a:ea typeface="Arial"/>
                <a:cs typeface="Arial"/>
              </a:rPr>
              <a:t>debts. Each contain fees of between $2,000 and $4,000. </a:t>
            </a:r>
            <a:endParaRPr lang="en-US" sz="2000" dirty="0" smtClean="0">
              <a:latin typeface="Arial"/>
              <a:ea typeface="Arial"/>
              <a:cs typeface="Arial"/>
            </a:endParaRPr>
          </a:p>
          <a:p>
            <a:pPr algn="just"/>
            <a:endParaRPr lang="en-US" sz="2000" dirty="0" smtClean="0">
              <a:latin typeface="Arial"/>
              <a:ea typeface="Arial"/>
              <a:cs typeface="Arial"/>
            </a:endParaRPr>
          </a:p>
          <a:p>
            <a:pPr algn="just"/>
            <a:r>
              <a:rPr lang="en-US" sz="2000" dirty="0" smtClean="0">
                <a:latin typeface="Arial"/>
                <a:ea typeface="Arial"/>
                <a:cs typeface="Arial"/>
              </a:rPr>
              <a:t>Hearing nothing from Home Savers for some time,</a:t>
            </a:r>
            <a:r>
              <a:rPr lang="en-US" sz="2000" dirty="0">
                <a:latin typeface="Arial"/>
                <a:ea typeface="Arial"/>
                <a:cs typeface="Arial"/>
              </a:rPr>
              <a:t> </a:t>
            </a:r>
            <a:r>
              <a:rPr lang="en-US" sz="2000" dirty="0" smtClean="0">
                <a:latin typeface="Arial"/>
                <a:ea typeface="Arial"/>
                <a:cs typeface="Arial"/>
              </a:rPr>
              <a:t>Alan and Anna receive </a:t>
            </a:r>
            <a:r>
              <a:rPr lang="en-US" sz="2000" dirty="0">
                <a:latin typeface="Arial"/>
                <a:ea typeface="Arial"/>
                <a:cs typeface="Arial"/>
              </a:rPr>
              <a:t>a notice to </a:t>
            </a:r>
            <a:r>
              <a:rPr lang="en-US" sz="2000" dirty="0" smtClean="0">
                <a:latin typeface="Arial"/>
                <a:ea typeface="Arial"/>
                <a:cs typeface="Arial"/>
              </a:rPr>
              <a:t>vacate their home </a:t>
            </a:r>
            <a:r>
              <a:rPr lang="en-US" sz="2000" dirty="0">
                <a:latin typeface="Arial"/>
                <a:ea typeface="Arial"/>
                <a:cs typeface="Arial"/>
              </a:rPr>
              <a:t>from the sheriff. </a:t>
            </a:r>
          </a:p>
          <a:p>
            <a:pPr algn="just"/>
            <a:endParaRPr lang="en-US" sz="2000" dirty="0">
              <a:latin typeface="Arial"/>
              <a:ea typeface="Arial"/>
              <a:cs typeface="Arial"/>
            </a:endParaRPr>
          </a:p>
          <a:p>
            <a:pPr algn="just"/>
            <a:r>
              <a:rPr lang="en-US" sz="2000" dirty="0" smtClean="0">
                <a:latin typeface="Arial"/>
                <a:ea typeface="Arial"/>
                <a:cs typeface="Arial"/>
              </a:rPr>
              <a:t>They </a:t>
            </a:r>
            <a:r>
              <a:rPr lang="en-US" sz="2000" dirty="0">
                <a:latin typeface="Arial"/>
                <a:ea typeface="Arial"/>
                <a:cs typeface="Arial"/>
              </a:rPr>
              <a:t>then receive a bill for $12,000 from Helpers, who refer the debt to Debt Collectors. </a:t>
            </a:r>
            <a:endParaRPr lang="en-US" sz="2000" dirty="0" smtClean="0">
              <a:latin typeface="Arial"/>
              <a:ea typeface="Arial"/>
              <a:cs typeface="Arial"/>
            </a:endParaRPr>
          </a:p>
          <a:p>
            <a:pPr algn="just"/>
            <a:endParaRPr lang="en-US" sz="2000" dirty="0">
              <a:latin typeface="Arial"/>
              <a:ea typeface="Arial"/>
              <a:cs typeface="Arial"/>
            </a:endParaRPr>
          </a:p>
          <a:p>
            <a:pPr algn="just"/>
            <a:r>
              <a:rPr lang="en-US" sz="2000" dirty="0" smtClean="0">
                <a:latin typeface="Arial"/>
                <a:ea typeface="Arial"/>
                <a:cs typeface="Arial"/>
              </a:rPr>
              <a:t>Panicked</a:t>
            </a:r>
            <a:r>
              <a:rPr lang="en-US" sz="2000" dirty="0">
                <a:latin typeface="Arial"/>
                <a:ea typeface="Arial"/>
                <a:cs typeface="Arial"/>
              </a:rPr>
              <a:t>, </a:t>
            </a:r>
            <a:r>
              <a:rPr lang="en-US" sz="2000" dirty="0" smtClean="0">
                <a:latin typeface="Arial"/>
                <a:ea typeface="Arial"/>
                <a:cs typeface="Arial"/>
              </a:rPr>
              <a:t>Alan and Anna find </a:t>
            </a:r>
            <a:r>
              <a:rPr lang="en-US" sz="2000" dirty="0">
                <a:latin typeface="Arial"/>
                <a:ea typeface="Arial"/>
                <a:cs typeface="Arial"/>
              </a:rPr>
              <a:t>their own way to save their home that does not involve Helpers or Home Saver. </a:t>
            </a:r>
            <a:endParaRPr lang="en-AU" sz="2000" dirty="0">
              <a:latin typeface="+mn-lt"/>
            </a:endParaRPr>
          </a:p>
        </p:txBody>
      </p:sp>
    </p:spTree>
    <p:extLst>
      <p:ext uri="{BB962C8B-B14F-4D97-AF65-F5344CB8AC3E}">
        <p14:creationId xmlns:p14="http://schemas.microsoft.com/office/powerpoint/2010/main" val="1706161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a:t>Welcome	</a:t>
            </a:r>
          </a:p>
        </p:txBody>
      </p:sp>
      <p:sp>
        <p:nvSpPr>
          <p:cNvPr id="5" name="Subtitle 4"/>
          <p:cNvSpPr>
            <a:spLocks noGrp="1"/>
          </p:cNvSpPr>
          <p:nvPr>
            <p:ph type="subTitle" idx="1"/>
          </p:nvPr>
        </p:nvSpPr>
        <p:spPr>
          <a:xfrm>
            <a:off x="1427568" y="2780928"/>
            <a:ext cx="7239000" cy="1752600"/>
          </a:xfrm>
        </p:spPr>
        <p:txBody>
          <a:bodyPr/>
          <a:lstStyle/>
          <a:p>
            <a:r>
              <a:rPr lang="en-AU"/>
              <a:t> </a:t>
            </a:r>
          </a:p>
        </p:txBody>
      </p:sp>
    </p:spTree>
    <p:extLst>
      <p:ext uri="{BB962C8B-B14F-4D97-AF65-F5344CB8AC3E}">
        <p14:creationId xmlns:p14="http://schemas.microsoft.com/office/powerpoint/2010/main" val="2656278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2: </a:t>
            </a:r>
            <a:r>
              <a:rPr lang="en-AU" sz="3400" dirty="0"/>
              <a:t>Debt negotiator</a:t>
            </a:r>
          </a:p>
        </p:txBody>
      </p:sp>
      <p:sp>
        <p:nvSpPr>
          <p:cNvPr id="9" name="Rectangle 8"/>
          <p:cNvSpPr/>
          <p:nvPr/>
        </p:nvSpPr>
        <p:spPr>
          <a:xfrm>
            <a:off x="1462423" y="1844824"/>
            <a:ext cx="7128792" cy="1785104"/>
          </a:xfrm>
          <a:prstGeom prst="rect">
            <a:avLst/>
          </a:prstGeom>
          <a:ln>
            <a:solidFill>
              <a:schemeClr val="tx2"/>
            </a:solidFill>
          </a:ln>
        </p:spPr>
        <p:txBody>
          <a:bodyPr wrap="square" anchor="t">
            <a:spAutoFit/>
          </a:bodyPr>
          <a:lstStyle/>
          <a:p>
            <a:pPr>
              <a:spcBef>
                <a:spcPct val="20000"/>
              </a:spcBef>
              <a:buClr>
                <a:schemeClr val="tx2"/>
              </a:buClr>
              <a:buSzPct val="70000"/>
            </a:pPr>
            <a:r>
              <a:rPr lang="en-AU" b="1" dirty="0">
                <a:latin typeface="+mn-lt"/>
              </a:rPr>
              <a:t>Questions</a:t>
            </a:r>
          </a:p>
          <a:p>
            <a:pPr marL="457200" lvl="0" indent="-457200">
              <a:spcBef>
                <a:spcPts val="1200"/>
              </a:spcBef>
              <a:buClr>
                <a:schemeClr val="tx2"/>
              </a:buClr>
              <a:buSzPct val="100000"/>
              <a:buFont typeface="+mj-lt"/>
              <a:buAutoNum type="arabicPeriod"/>
            </a:pPr>
            <a:r>
              <a:rPr lang="en-AU" sz="2200" dirty="0">
                <a:latin typeface="+mn-lt"/>
              </a:rPr>
              <a:t>What issues do you see with </a:t>
            </a:r>
            <a:r>
              <a:rPr lang="en-AU" sz="2200" dirty="0" smtClean="0">
                <a:latin typeface="+mn-lt"/>
              </a:rPr>
              <a:t>Home Saver and </a:t>
            </a:r>
            <a:r>
              <a:rPr lang="en-AU" sz="2200" dirty="0">
                <a:latin typeface="+mn-lt"/>
              </a:rPr>
              <a:t>Helper’s conduct?</a:t>
            </a:r>
          </a:p>
          <a:p>
            <a:pPr marL="457200" lvl="0" indent="-457200">
              <a:spcBef>
                <a:spcPts val="1200"/>
              </a:spcBef>
              <a:spcAft>
                <a:spcPts val="1200"/>
              </a:spcAft>
              <a:buClr>
                <a:schemeClr val="tx2"/>
              </a:buClr>
              <a:buSzPct val="100000"/>
              <a:buFont typeface="+mj-lt"/>
              <a:buAutoNum type="arabicPeriod"/>
            </a:pPr>
            <a:r>
              <a:rPr lang="en-AU" sz="2200" dirty="0">
                <a:latin typeface="+mn-lt"/>
              </a:rPr>
              <a:t>What </a:t>
            </a:r>
            <a:r>
              <a:rPr lang="en-AU" sz="2200" dirty="0" smtClean="0">
                <a:latin typeface="+mn-lt"/>
              </a:rPr>
              <a:t>Alan and Anna’s options</a:t>
            </a:r>
            <a:r>
              <a:rPr lang="en-AU" sz="2200" dirty="0">
                <a:latin typeface="+mn-lt"/>
              </a:rPr>
              <a:t>?</a:t>
            </a:r>
          </a:p>
        </p:txBody>
      </p:sp>
    </p:spTree>
    <p:extLst>
      <p:ext uri="{BB962C8B-B14F-4D97-AF65-F5344CB8AC3E}">
        <p14:creationId xmlns:p14="http://schemas.microsoft.com/office/powerpoint/2010/main" val="323263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a:t>
            </a:r>
            <a:r>
              <a:rPr lang="en-AU" sz="3400" dirty="0" smtClean="0"/>
              <a:t>study </a:t>
            </a:r>
            <a:r>
              <a:rPr lang="en-AU" sz="3400" dirty="0"/>
              <a:t>2: Debt negotiator</a:t>
            </a:r>
            <a:endParaRPr lang="en-US" sz="3400" dirty="0"/>
          </a:p>
        </p:txBody>
      </p:sp>
      <p:sp>
        <p:nvSpPr>
          <p:cNvPr id="9" name="Rectangle 8"/>
          <p:cNvSpPr/>
          <p:nvPr/>
        </p:nvSpPr>
        <p:spPr>
          <a:xfrm>
            <a:off x="1370013" y="1805913"/>
            <a:ext cx="7128792" cy="4739759"/>
          </a:xfrm>
          <a:prstGeom prst="rect">
            <a:avLst/>
          </a:prstGeom>
          <a:ln>
            <a:solidFill>
              <a:schemeClr val="tx2"/>
            </a:solidFill>
          </a:ln>
        </p:spPr>
        <p:txBody>
          <a:bodyPr wrap="square" anchor="t">
            <a:spAutoFit/>
          </a:bodyPr>
          <a:lstStyle/>
          <a:p>
            <a:pPr>
              <a:spcBef>
                <a:spcPts val="1200"/>
              </a:spcBef>
              <a:spcAft>
                <a:spcPts val="1200"/>
              </a:spcAft>
              <a:buClr>
                <a:schemeClr val="tx2"/>
              </a:buClr>
              <a:buSzPct val="100000"/>
            </a:pPr>
            <a:r>
              <a:rPr lang="en-AU" b="1" dirty="0">
                <a:latin typeface="+mn-lt"/>
              </a:rPr>
              <a:t>Summary</a:t>
            </a:r>
            <a:r>
              <a:rPr lang="en-AU" sz="2200" dirty="0">
                <a:latin typeface="+mn-lt"/>
              </a:rPr>
              <a:t>  </a:t>
            </a:r>
          </a:p>
          <a:p>
            <a:pPr marL="457200" indent="-457200">
              <a:spcBef>
                <a:spcPts val="1200"/>
              </a:spcBef>
              <a:spcAft>
                <a:spcPts val="1200"/>
              </a:spcAft>
              <a:buClr>
                <a:schemeClr val="tx2"/>
              </a:buClr>
              <a:buSzPct val="100000"/>
              <a:buFont typeface="+mj-lt"/>
              <a:buAutoNum type="arabicPeriod"/>
            </a:pPr>
            <a:r>
              <a:rPr lang="en-AU" sz="2200" dirty="0">
                <a:latin typeface="+mn-lt"/>
              </a:rPr>
              <a:t>Guarantee of due care and </a:t>
            </a:r>
            <a:r>
              <a:rPr lang="en-AU" sz="2200" dirty="0" smtClean="0">
                <a:latin typeface="+mn-lt"/>
              </a:rPr>
              <a:t>skill (section </a:t>
            </a:r>
            <a:r>
              <a:rPr lang="en-AU" sz="2200" dirty="0">
                <a:latin typeface="+mn-lt"/>
              </a:rPr>
              <a:t>60 Australian Consumer </a:t>
            </a:r>
            <a:r>
              <a:rPr lang="en-AU" sz="2200" dirty="0" smtClean="0">
                <a:latin typeface="+mn-lt"/>
              </a:rPr>
              <a:t>Law)</a:t>
            </a:r>
            <a:endParaRPr lang="en-AU" sz="2200" dirty="0">
              <a:latin typeface="+mn-lt"/>
            </a:endParaRPr>
          </a:p>
          <a:p>
            <a:pPr marL="457200" indent="-457200">
              <a:spcBef>
                <a:spcPts val="1200"/>
              </a:spcBef>
              <a:spcAft>
                <a:spcPts val="1200"/>
              </a:spcAft>
              <a:buClr>
                <a:schemeClr val="tx2"/>
              </a:buClr>
              <a:buSzPct val="100000"/>
              <a:buFont typeface="+mj-lt"/>
              <a:buAutoNum type="arabicPeriod"/>
            </a:pPr>
            <a:r>
              <a:rPr lang="en-AU" sz="2200" dirty="0">
                <a:latin typeface="+mn-lt"/>
              </a:rPr>
              <a:t>Guarantee that services be reasonably fit for </a:t>
            </a:r>
            <a:r>
              <a:rPr lang="en-AU" sz="2200" dirty="0" smtClean="0">
                <a:latin typeface="+mn-lt"/>
              </a:rPr>
              <a:t>purpose (section </a:t>
            </a:r>
            <a:r>
              <a:rPr lang="en-AU" sz="2200" dirty="0">
                <a:latin typeface="+mn-lt"/>
              </a:rPr>
              <a:t>61 Australian Consumer </a:t>
            </a:r>
            <a:r>
              <a:rPr lang="en-AU" sz="2200" dirty="0" smtClean="0">
                <a:latin typeface="+mn-lt"/>
              </a:rPr>
              <a:t>Law)</a:t>
            </a:r>
            <a:endParaRPr lang="en-AU" sz="2200" dirty="0">
              <a:latin typeface="+mn-lt"/>
            </a:endParaRPr>
          </a:p>
          <a:p>
            <a:pPr marL="457200" indent="-457200">
              <a:spcBef>
                <a:spcPts val="1200"/>
              </a:spcBef>
              <a:spcAft>
                <a:spcPts val="1200"/>
              </a:spcAft>
              <a:buClr>
                <a:schemeClr val="tx2"/>
              </a:buClr>
              <a:buSzPct val="100000"/>
              <a:buFont typeface="+mj-lt"/>
              <a:buAutoNum type="arabicPeriod"/>
            </a:pPr>
            <a:r>
              <a:rPr lang="en-AU" sz="2200" dirty="0">
                <a:latin typeface="+mn-lt"/>
              </a:rPr>
              <a:t>Unconscionable </a:t>
            </a:r>
            <a:r>
              <a:rPr lang="en-AU" sz="2200" dirty="0" smtClean="0">
                <a:latin typeface="+mn-lt"/>
              </a:rPr>
              <a:t>conduct (section </a:t>
            </a:r>
            <a:r>
              <a:rPr lang="en-AU" sz="2200" dirty="0">
                <a:latin typeface="+mn-lt"/>
              </a:rPr>
              <a:t>21 Australian Consumer </a:t>
            </a:r>
            <a:r>
              <a:rPr lang="en-AU" sz="2200" dirty="0" smtClean="0">
                <a:latin typeface="+mn-lt"/>
              </a:rPr>
              <a:t>Law)</a:t>
            </a:r>
            <a:endParaRPr lang="en-AU" sz="2200" dirty="0">
              <a:latin typeface="+mn-lt"/>
            </a:endParaRPr>
          </a:p>
          <a:p>
            <a:pPr marL="457200" indent="-457200">
              <a:spcBef>
                <a:spcPts val="1200"/>
              </a:spcBef>
              <a:spcAft>
                <a:spcPts val="1200"/>
              </a:spcAft>
              <a:buClr>
                <a:schemeClr val="tx2"/>
              </a:buClr>
              <a:buSzPct val="100000"/>
              <a:buFont typeface="+mj-lt"/>
              <a:buAutoNum type="arabicPeriod"/>
            </a:pPr>
            <a:r>
              <a:rPr lang="en-AU" sz="2200" dirty="0">
                <a:latin typeface="+mn-lt"/>
              </a:rPr>
              <a:t>Unfair contract </a:t>
            </a:r>
            <a:r>
              <a:rPr lang="en-AU" sz="2200" dirty="0" smtClean="0">
                <a:latin typeface="+mn-lt"/>
              </a:rPr>
              <a:t>term (section </a:t>
            </a:r>
            <a:r>
              <a:rPr lang="en-AU" sz="2200" dirty="0">
                <a:latin typeface="+mn-lt"/>
              </a:rPr>
              <a:t>23 Australian Consumer </a:t>
            </a:r>
            <a:r>
              <a:rPr lang="en-AU" sz="2200" dirty="0" smtClean="0">
                <a:latin typeface="+mn-lt"/>
              </a:rPr>
              <a:t>Law)</a:t>
            </a:r>
            <a:endParaRPr lang="en-AU" sz="2200" dirty="0">
              <a:latin typeface="+mn-lt"/>
            </a:endParaRPr>
          </a:p>
        </p:txBody>
      </p:sp>
    </p:spTree>
    <p:extLst>
      <p:ext uri="{BB962C8B-B14F-4D97-AF65-F5344CB8AC3E}">
        <p14:creationId xmlns:p14="http://schemas.microsoft.com/office/powerpoint/2010/main" val="3739777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301625"/>
            <a:ext cx="7423993" cy="1143000"/>
          </a:xfrm>
        </p:spPr>
        <p:txBody>
          <a:bodyPr/>
          <a:lstStyle/>
          <a:p>
            <a:r>
              <a:rPr lang="en-AU" sz="3400" dirty="0"/>
              <a:t>Case study </a:t>
            </a:r>
            <a:r>
              <a:rPr lang="en-AU" sz="3400" dirty="0" smtClean="0"/>
              <a:t>3: Debt </a:t>
            </a:r>
            <a:r>
              <a:rPr lang="en-AU" sz="3400" dirty="0"/>
              <a:t>agreements</a:t>
            </a:r>
            <a:endParaRPr lang="en-US" sz="3400" dirty="0"/>
          </a:p>
        </p:txBody>
      </p:sp>
      <p:sp>
        <p:nvSpPr>
          <p:cNvPr id="9" name="Rectangle 8"/>
          <p:cNvSpPr/>
          <p:nvPr/>
        </p:nvSpPr>
        <p:spPr>
          <a:xfrm>
            <a:off x="1259632" y="1805913"/>
            <a:ext cx="7128792" cy="3902607"/>
          </a:xfrm>
          <a:prstGeom prst="rect">
            <a:avLst/>
          </a:prstGeom>
          <a:ln>
            <a:solidFill>
              <a:schemeClr val="tx2"/>
            </a:solidFill>
          </a:ln>
        </p:spPr>
        <p:txBody>
          <a:bodyPr wrap="square" anchor="t">
            <a:spAutoFit/>
          </a:bodyPr>
          <a:lstStyle/>
          <a:p>
            <a:pPr>
              <a:spcBef>
                <a:spcPct val="20000"/>
              </a:spcBef>
              <a:buClr>
                <a:schemeClr val="tx2"/>
              </a:buClr>
              <a:buSzPct val="70000"/>
            </a:pPr>
            <a:r>
              <a:rPr lang="en-AU" sz="1800" dirty="0">
                <a:solidFill>
                  <a:srgbClr val="444444"/>
                </a:solidFill>
                <a:latin typeface="Arial"/>
              </a:rPr>
              <a:t>Lisa works as a carer, earning approximately $1,400 per fortnight.  Lisa is 64 and likely to retire soon. She lives in a 40 year old caravan and owns a car worth $900. Lisa owes around $30,000 in credit card debt to two creditors.</a:t>
            </a:r>
            <a:r>
              <a:rPr lang="en-US" sz="1800" dirty="0">
                <a:solidFill>
                  <a:srgbClr val="444444"/>
                </a:solidFill>
                <a:latin typeface="Arial"/>
              </a:rPr>
              <a:t> </a:t>
            </a:r>
            <a:endParaRPr lang="en-AU" sz="1800" dirty="0">
              <a:solidFill>
                <a:srgbClr val="444444"/>
              </a:solidFill>
              <a:latin typeface="Arial"/>
            </a:endParaRPr>
          </a:p>
          <a:p>
            <a:pPr>
              <a:spcBef>
                <a:spcPct val="20000"/>
              </a:spcBef>
              <a:buClr>
                <a:schemeClr val="tx2"/>
              </a:buClr>
              <a:buSzPct val="70000"/>
            </a:pPr>
            <a:r>
              <a:rPr lang="en-AU" sz="1800" dirty="0">
                <a:solidFill>
                  <a:srgbClr val="444444"/>
                </a:solidFill>
                <a:latin typeface="Arial"/>
              </a:rPr>
              <a:t>Worried about her debts, Lisa called Debt Co after seeing an ad on TV promising that Debt Co 'would stop all interest and make it easier to pay.' </a:t>
            </a:r>
            <a:r>
              <a:rPr lang="en-US" sz="1800" dirty="0">
                <a:solidFill>
                  <a:srgbClr val="444444"/>
                </a:solidFill>
                <a:latin typeface="Arial"/>
              </a:rPr>
              <a:t> </a:t>
            </a:r>
          </a:p>
          <a:p>
            <a:pPr>
              <a:spcBef>
                <a:spcPts val="1200"/>
              </a:spcBef>
              <a:spcAft>
                <a:spcPts val="1200"/>
              </a:spcAft>
              <a:buClr>
                <a:schemeClr val="tx2"/>
              </a:buClr>
              <a:buSzPct val="100000"/>
            </a:pPr>
            <a:r>
              <a:rPr lang="en-AU" sz="1800" dirty="0">
                <a:solidFill>
                  <a:srgbClr val="444444"/>
                </a:solidFill>
                <a:latin typeface="Arial"/>
              </a:rPr>
              <a:t>As a result of the call, a man came to her home on the same day. He was only there for about half an hour. He said that if Lisa paid $1800, Debt Co would negotiate with her creditors to stop interest and that she would be able to make payments to pay off the debts. He didn’t say how much the payments would be, and didn’t mention any fees.</a:t>
            </a:r>
            <a:endParaRPr lang="en-US" sz="1800" dirty="0">
              <a:solidFill>
                <a:srgbClr val="444444"/>
              </a:solidFill>
              <a:latin typeface="Arial"/>
            </a:endParaRPr>
          </a:p>
        </p:txBody>
      </p:sp>
    </p:spTree>
    <p:extLst>
      <p:ext uri="{BB962C8B-B14F-4D97-AF65-F5344CB8AC3E}">
        <p14:creationId xmlns:p14="http://schemas.microsoft.com/office/powerpoint/2010/main" val="2522459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515" y="301625"/>
            <a:ext cx="7316110" cy="1143000"/>
          </a:xfrm>
        </p:spPr>
        <p:txBody>
          <a:bodyPr/>
          <a:lstStyle/>
          <a:p>
            <a:r>
              <a:rPr lang="en-AU" sz="3400" dirty="0"/>
              <a:t>Case study </a:t>
            </a:r>
            <a:r>
              <a:rPr lang="en-AU" sz="3400" dirty="0" smtClean="0"/>
              <a:t>3: Debt </a:t>
            </a:r>
            <a:r>
              <a:rPr lang="en-AU" sz="3400" dirty="0"/>
              <a:t>agreements</a:t>
            </a:r>
            <a:endParaRPr lang="en-US" sz="3400" dirty="0"/>
          </a:p>
        </p:txBody>
      </p:sp>
      <p:sp>
        <p:nvSpPr>
          <p:cNvPr id="9" name="Rectangle 8"/>
          <p:cNvSpPr/>
          <p:nvPr/>
        </p:nvSpPr>
        <p:spPr>
          <a:xfrm>
            <a:off x="1367515" y="1844824"/>
            <a:ext cx="7128792" cy="4493538"/>
          </a:xfrm>
          <a:prstGeom prst="rect">
            <a:avLst/>
          </a:prstGeom>
          <a:ln>
            <a:solidFill>
              <a:schemeClr val="tx2"/>
            </a:solidFill>
          </a:ln>
        </p:spPr>
        <p:txBody>
          <a:bodyPr wrap="square" anchor="t">
            <a:spAutoFit/>
          </a:bodyPr>
          <a:lstStyle/>
          <a:p>
            <a:pPr>
              <a:spcBef>
                <a:spcPct val="20000"/>
              </a:spcBef>
              <a:buClr>
                <a:schemeClr val="tx2"/>
              </a:buClr>
              <a:buSzPct val="70000"/>
            </a:pPr>
            <a:r>
              <a:rPr lang="en-AU" sz="1800" dirty="0">
                <a:solidFill>
                  <a:srgbClr val="444444"/>
                </a:solidFill>
                <a:latin typeface="Arial"/>
              </a:rPr>
              <a:t>Debt Co did not mention any of Lisa's other options to manage her debts, like hardship, informal negotiations or bankruptcy. </a:t>
            </a:r>
            <a:r>
              <a:rPr lang="en-US" sz="1800" dirty="0">
                <a:solidFill>
                  <a:srgbClr val="444444"/>
                </a:solidFill>
                <a:latin typeface="Arial"/>
              </a:rPr>
              <a:t> </a:t>
            </a:r>
            <a:endParaRPr lang="en-US" sz="1800" dirty="0">
              <a:latin typeface="Arial"/>
            </a:endParaRPr>
          </a:p>
          <a:p>
            <a:pPr>
              <a:spcBef>
                <a:spcPts val="1200"/>
              </a:spcBef>
              <a:spcAft>
                <a:spcPts val="1200"/>
              </a:spcAft>
              <a:buClr>
                <a:schemeClr val="tx2"/>
              </a:buClr>
              <a:buSzPct val="100000"/>
            </a:pPr>
            <a:r>
              <a:rPr lang="en-AU" sz="1800" dirty="0">
                <a:solidFill>
                  <a:srgbClr val="444444"/>
                </a:solidFill>
                <a:latin typeface="Arial"/>
              </a:rPr>
              <a:t>Lisa signed an agreement with Debt </a:t>
            </a:r>
            <a:r>
              <a:rPr lang="en-AU" sz="1800" dirty="0" err="1">
                <a:solidFill>
                  <a:srgbClr val="444444"/>
                </a:solidFill>
                <a:latin typeface="Arial"/>
              </a:rPr>
              <a:t>Co's</a:t>
            </a:r>
            <a:r>
              <a:rPr lang="en-AU" sz="1800" dirty="0">
                <a:solidFill>
                  <a:srgbClr val="444444"/>
                </a:solidFill>
                <a:latin typeface="Arial"/>
              </a:rPr>
              <a:t> and had to pay $300 per fortnight towards an $1,800 fee for its service.</a:t>
            </a:r>
          </a:p>
          <a:p>
            <a:pPr>
              <a:spcBef>
                <a:spcPts val="1200"/>
              </a:spcBef>
              <a:spcAft>
                <a:spcPts val="1200"/>
              </a:spcAft>
              <a:buClr>
                <a:schemeClr val="tx2"/>
              </a:buClr>
              <a:buSzPct val="100000"/>
            </a:pPr>
            <a:r>
              <a:rPr lang="en-AU" sz="1800" dirty="0">
                <a:solidFill>
                  <a:srgbClr val="444444"/>
                </a:solidFill>
                <a:latin typeface="Arial"/>
              </a:rPr>
              <a:t>Debt Co then provided her with a pre-filled debt agreement proposal. Under the proposal, Lisa would repay $21,569 to her unsecured creditors and pay Debt Co fees totalling $7,930.</a:t>
            </a:r>
            <a:r>
              <a:rPr lang="en-US" sz="1800" dirty="0">
                <a:solidFill>
                  <a:srgbClr val="444444"/>
                </a:solidFill>
                <a:latin typeface="Arial"/>
              </a:rPr>
              <a:t> </a:t>
            </a:r>
            <a:r>
              <a:rPr lang="en-AU" sz="1800" dirty="0">
                <a:solidFill>
                  <a:srgbClr val="000000"/>
                </a:solidFill>
                <a:latin typeface="Arial"/>
              </a:rPr>
              <a:t> </a:t>
            </a:r>
          </a:p>
          <a:p>
            <a:pPr>
              <a:spcBef>
                <a:spcPts val="1200"/>
              </a:spcBef>
              <a:spcAft>
                <a:spcPts val="1200"/>
              </a:spcAft>
              <a:buClr>
                <a:schemeClr val="tx2"/>
              </a:buClr>
              <a:buSzPct val="100000"/>
            </a:pPr>
            <a:r>
              <a:rPr lang="en-AU" sz="1800" i="1" dirty="0">
                <a:solidFill>
                  <a:srgbClr val="444444"/>
                </a:solidFill>
                <a:latin typeface="Arial"/>
              </a:rPr>
              <a:t>The debt agreement proposal states that Lisa's uncommitted income is $244 per fortnight. Despite this, Debt </a:t>
            </a:r>
            <a:r>
              <a:rPr lang="en-AU" sz="1800" i="1" dirty="0" err="1">
                <a:solidFill>
                  <a:srgbClr val="444444"/>
                </a:solidFill>
                <a:latin typeface="Arial"/>
              </a:rPr>
              <a:t>Co's</a:t>
            </a:r>
            <a:r>
              <a:rPr lang="en-AU" sz="1800" i="1" dirty="0">
                <a:solidFill>
                  <a:srgbClr val="444444"/>
                </a:solidFill>
                <a:latin typeface="Arial"/>
              </a:rPr>
              <a:t> fee for preparing the proposal was $300 per fortnight – putting her budget into deficit for 5 consecutive fortnights before she even repays her creditors.</a:t>
            </a:r>
            <a:r>
              <a:rPr lang="en-US" sz="1800" i="1" dirty="0">
                <a:solidFill>
                  <a:srgbClr val="444444"/>
                </a:solidFill>
                <a:latin typeface="Arial"/>
              </a:rPr>
              <a:t> </a:t>
            </a:r>
            <a:r>
              <a:rPr lang="en-US" sz="1800" dirty="0">
                <a:latin typeface="Arial"/>
              </a:rPr>
              <a:t>   </a:t>
            </a:r>
          </a:p>
          <a:p>
            <a:pPr>
              <a:spcBef>
                <a:spcPts val="1200"/>
              </a:spcBef>
              <a:spcAft>
                <a:spcPts val="1200"/>
              </a:spcAft>
              <a:buClr>
                <a:schemeClr val="tx2"/>
              </a:buClr>
              <a:buSzPct val="100000"/>
            </a:pPr>
            <a:r>
              <a:rPr lang="en-AU" sz="1800" dirty="0">
                <a:solidFill>
                  <a:srgbClr val="444444"/>
                </a:solidFill>
                <a:latin typeface="Arial"/>
              </a:rPr>
              <a:t>Lisa did not sign the proposal and saw a financial counsellor. </a:t>
            </a:r>
            <a:endParaRPr lang="en-AU" sz="1800" dirty="0">
              <a:solidFill>
                <a:srgbClr val="000000"/>
              </a:solidFill>
              <a:latin typeface="Arial"/>
            </a:endParaRPr>
          </a:p>
        </p:txBody>
      </p:sp>
    </p:spTree>
    <p:extLst>
      <p:ext uri="{BB962C8B-B14F-4D97-AF65-F5344CB8AC3E}">
        <p14:creationId xmlns:p14="http://schemas.microsoft.com/office/powerpoint/2010/main" val="9287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study </a:t>
            </a:r>
            <a:r>
              <a:rPr lang="en-AU" sz="3400" dirty="0" smtClean="0"/>
              <a:t>3: Debt </a:t>
            </a:r>
            <a:r>
              <a:rPr lang="en-AU" sz="3400" dirty="0"/>
              <a:t>agreements</a:t>
            </a:r>
            <a:endParaRPr lang="en-US" sz="3400" dirty="0"/>
          </a:p>
        </p:txBody>
      </p:sp>
      <p:sp>
        <p:nvSpPr>
          <p:cNvPr id="9" name="Rectangle 8"/>
          <p:cNvSpPr/>
          <p:nvPr/>
        </p:nvSpPr>
        <p:spPr>
          <a:xfrm>
            <a:off x="1370013" y="1831945"/>
            <a:ext cx="7128792" cy="1754326"/>
          </a:xfrm>
          <a:prstGeom prst="rect">
            <a:avLst/>
          </a:prstGeom>
          <a:ln>
            <a:solidFill>
              <a:schemeClr val="tx2"/>
            </a:solidFill>
          </a:ln>
        </p:spPr>
        <p:txBody>
          <a:bodyPr wrap="square">
            <a:spAutoFit/>
          </a:bodyPr>
          <a:lstStyle/>
          <a:p>
            <a:pPr lvl="0">
              <a:spcBef>
                <a:spcPts val="1200"/>
              </a:spcBef>
              <a:buClr>
                <a:schemeClr val="tx2"/>
              </a:buClr>
              <a:buSzPct val="100000"/>
            </a:pPr>
            <a:r>
              <a:rPr lang="en-AU" sz="2200" b="1" dirty="0">
                <a:latin typeface="+mn-lt"/>
              </a:rPr>
              <a:t>Questions</a:t>
            </a:r>
          </a:p>
          <a:p>
            <a:pPr marL="457200" lvl="0" indent="-457200">
              <a:spcBef>
                <a:spcPts val="1200"/>
              </a:spcBef>
              <a:buClr>
                <a:schemeClr val="tx2"/>
              </a:buClr>
              <a:buSzPct val="100000"/>
              <a:buFont typeface="+mj-lt"/>
              <a:buAutoNum type="arabicPeriod"/>
            </a:pPr>
            <a:r>
              <a:rPr lang="en-AU" sz="2200" dirty="0">
                <a:latin typeface="+mn-lt"/>
              </a:rPr>
              <a:t>What problems do you see with Debt </a:t>
            </a:r>
            <a:r>
              <a:rPr lang="en-AU" sz="2200" dirty="0" err="1">
                <a:latin typeface="+mn-lt"/>
              </a:rPr>
              <a:t>Co’s</a:t>
            </a:r>
            <a:r>
              <a:rPr lang="en-AU" sz="2200" dirty="0">
                <a:latin typeface="+mn-lt"/>
              </a:rPr>
              <a:t> conduct?</a:t>
            </a:r>
          </a:p>
          <a:p>
            <a:pPr marL="457200" lvl="0" indent="-457200">
              <a:spcBef>
                <a:spcPts val="1200"/>
              </a:spcBef>
              <a:spcAft>
                <a:spcPts val="1200"/>
              </a:spcAft>
              <a:buClr>
                <a:schemeClr val="tx2"/>
              </a:buClr>
              <a:buSzPct val="100000"/>
              <a:buFont typeface="+mj-lt"/>
              <a:buAutoNum type="arabicPeriod"/>
            </a:pPr>
            <a:r>
              <a:rPr lang="en-AU" sz="2200" dirty="0">
                <a:latin typeface="+mn-lt"/>
              </a:rPr>
              <a:t>What are Lisa’s </a:t>
            </a:r>
            <a:r>
              <a:rPr lang="en-AU" sz="2200" dirty="0" smtClean="0">
                <a:latin typeface="+mn-lt"/>
              </a:rPr>
              <a:t>options?</a:t>
            </a:r>
            <a:endParaRPr lang="en-AU" sz="2200" dirty="0">
              <a:latin typeface="+mn-lt"/>
            </a:endParaRPr>
          </a:p>
        </p:txBody>
      </p:sp>
    </p:spTree>
    <p:extLst>
      <p:ext uri="{BB962C8B-B14F-4D97-AF65-F5344CB8AC3E}">
        <p14:creationId xmlns:p14="http://schemas.microsoft.com/office/powerpoint/2010/main" val="1941586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Case s</a:t>
            </a:r>
            <a:r>
              <a:rPr lang="en-AU" sz="3400" dirty="0" smtClean="0"/>
              <a:t>tudy 3: </a:t>
            </a:r>
            <a:r>
              <a:rPr lang="en-AU" sz="3400" dirty="0"/>
              <a:t>Debt agreements</a:t>
            </a:r>
            <a:endParaRPr lang="en-US" sz="3400" dirty="0"/>
          </a:p>
        </p:txBody>
      </p:sp>
      <p:sp>
        <p:nvSpPr>
          <p:cNvPr id="9" name="Rectangle 8"/>
          <p:cNvSpPr/>
          <p:nvPr/>
        </p:nvSpPr>
        <p:spPr>
          <a:xfrm>
            <a:off x="1370013" y="1844824"/>
            <a:ext cx="7128792" cy="2769989"/>
          </a:xfrm>
          <a:prstGeom prst="rect">
            <a:avLst/>
          </a:prstGeom>
          <a:ln>
            <a:solidFill>
              <a:schemeClr val="tx2"/>
            </a:solidFill>
          </a:ln>
        </p:spPr>
        <p:txBody>
          <a:bodyPr wrap="square" anchor="t">
            <a:spAutoFit/>
          </a:bodyPr>
          <a:lstStyle/>
          <a:p>
            <a:pPr>
              <a:spcBef>
                <a:spcPts val="1200"/>
              </a:spcBef>
              <a:spcAft>
                <a:spcPts val="1200"/>
              </a:spcAft>
              <a:buClr>
                <a:schemeClr val="tx2"/>
              </a:buClr>
              <a:buSzPct val="100000"/>
            </a:pPr>
            <a:r>
              <a:rPr lang="en-AU" b="1" dirty="0">
                <a:latin typeface="+mn-lt"/>
              </a:rPr>
              <a:t>Summary</a:t>
            </a:r>
            <a:r>
              <a:rPr lang="en-AU" sz="2200" dirty="0">
                <a:latin typeface="+mn-lt"/>
              </a:rPr>
              <a:t>  </a:t>
            </a:r>
          </a:p>
          <a:p>
            <a:pPr marL="457200" indent="-457200">
              <a:spcBef>
                <a:spcPts val="1200"/>
              </a:spcBef>
              <a:spcAft>
                <a:spcPts val="1200"/>
              </a:spcAft>
              <a:buClr>
                <a:schemeClr val="tx2"/>
              </a:buClr>
              <a:buSzPct val="100000"/>
              <a:buFont typeface="+mj-lt"/>
              <a:buAutoNum type="arabicPeriod"/>
            </a:pPr>
            <a:r>
              <a:rPr lang="en-AU" sz="2200" dirty="0">
                <a:latin typeface="+mn-lt"/>
              </a:rPr>
              <a:t>Guarantee of due care and </a:t>
            </a:r>
            <a:r>
              <a:rPr lang="en-AU" sz="2200" dirty="0" smtClean="0">
                <a:latin typeface="+mn-lt"/>
              </a:rPr>
              <a:t>skill (section 60, </a:t>
            </a:r>
            <a:r>
              <a:rPr lang="en-AU" sz="2200" dirty="0">
                <a:latin typeface="+mn-lt"/>
              </a:rPr>
              <a:t>Australian Consumer </a:t>
            </a:r>
            <a:r>
              <a:rPr lang="en-AU" sz="2200" dirty="0" smtClean="0">
                <a:latin typeface="+mn-lt"/>
              </a:rPr>
              <a:t>Law) </a:t>
            </a:r>
          </a:p>
          <a:p>
            <a:pPr marL="457200" indent="-457200">
              <a:spcBef>
                <a:spcPts val="1200"/>
              </a:spcBef>
              <a:spcAft>
                <a:spcPts val="1200"/>
              </a:spcAft>
              <a:buClr>
                <a:schemeClr val="tx2"/>
              </a:buClr>
              <a:buSzPct val="100000"/>
              <a:buFont typeface="+mj-lt"/>
              <a:buAutoNum type="arabicPeriod"/>
            </a:pPr>
            <a:r>
              <a:rPr lang="en-AU" sz="2200" dirty="0" smtClean="0">
                <a:latin typeface="+mn-lt"/>
              </a:rPr>
              <a:t>Guarantee </a:t>
            </a:r>
            <a:r>
              <a:rPr lang="en-AU" sz="2200" dirty="0">
                <a:latin typeface="+mn-lt"/>
              </a:rPr>
              <a:t>that services be reasonably fit for </a:t>
            </a:r>
            <a:r>
              <a:rPr lang="en-AU" sz="2200" dirty="0" smtClean="0">
                <a:latin typeface="+mn-lt"/>
              </a:rPr>
              <a:t>purpose (section 61, </a:t>
            </a:r>
            <a:r>
              <a:rPr lang="en-AU" sz="2200" dirty="0"/>
              <a:t>Australian Consumer </a:t>
            </a:r>
            <a:r>
              <a:rPr lang="en-AU" sz="2200" dirty="0" smtClean="0"/>
              <a:t>Law) </a:t>
            </a:r>
            <a:endParaRPr lang="en-AU" sz="2200" dirty="0"/>
          </a:p>
        </p:txBody>
      </p:sp>
    </p:spTree>
    <p:extLst>
      <p:ext uri="{BB962C8B-B14F-4D97-AF65-F5344CB8AC3E}">
        <p14:creationId xmlns:p14="http://schemas.microsoft.com/office/powerpoint/2010/main" val="192758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400" dirty="0"/>
              <a:t>Summary: Legal options</a:t>
            </a:r>
          </a:p>
        </p:txBody>
      </p:sp>
      <p:sp>
        <p:nvSpPr>
          <p:cNvPr id="3" name="Content Placeholder 2"/>
          <p:cNvSpPr>
            <a:spLocks noGrp="1"/>
          </p:cNvSpPr>
          <p:nvPr>
            <p:ph idx="1"/>
          </p:nvPr>
        </p:nvSpPr>
        <p:spPr/>
        <p:txBody>
          <a:bodyPr/>
          <a:lstStyle/>
          <a:p>
            <a:pPr marL="457200" lvl="0" indent="-457200">
              <a:spcBef>
                <a:spcPts val="1200"/>
              </a:spcBef>
              <a:buClr>
                <a:schemeClr val="tx2"/>
              </a:buClr>
              <a:buSzPct val="100000"/>
              <a:buFont typeface="+mj-lt"/>
              <a:buAutoNum type="arabicPeriod"/>
            </a:pPr>
            <a:r>
              <a:rPr lang="en-AU" sz="2200" dirty="0"/>
              <a:t>Negotiate with trader</a:t>
            </a:r>
          </a:p>
          <a:p>
            <a:pPr marL="457200" lvl="0" indent="-457200">
              <a:spcBef>
                <a:spcPts val="1200"/>
              </a:spcBef>
              <a:buClr>
                <a:schemeClr val="tx2"/>
              </a:buClr>
              <a:buSzPct val="100000"/>
              <a:buFont typeface="+mj-lt"/>
              <a:buAutoNum type="arabicPeriod"/>
            </a:pPr>
            <a:r>
              <a:rPr lang="en-AU" sz="2200" dirty="0"/>
              <a:t>Industry ombudsman scheme </a:t>
            </a:r>
            <a:r>
              <a:rPr lang="en-AU" sz="2200" dirty="0" smtClean="0"/>
              <a:t>(some traders are members)</a:t>
            </a:r>
            <a:endParaRPr lang="en-AU" sz="2200" dirty="0"/>
          </a:p>
          <a:p>
            <a:pPr marL="457200" lvl="0" indent="-457200">
              <a:spcBef>
                <a:spcPts val="1200"/>
              </a:spcBef>
              <a:buClr>
                <a:schemeClr val="tx2"/>
              </a:buClr>
              <a:buSzPct val="100000"/>
              <a:buFont typeface="+mj-lt"/>
              <a:buAutoNum type="arabicPeriod"/>
            </a:pPr>
            <a:r>
              <a:rPr lang="en-AU" sz="2200" dirty="0"/>
              <a:t>Tribunal or Court</a:t>
            </a:r>
          </a:p>
          <a:p>
            <a:pPr marL="457200" lvl="0" indent="-457200">
              <a:spcBef>
                <a:spcPts val="1200"/>
              </a:spcBef>
              <a:buClr>
                <a:schemeClr val="tx2"/>
              </a:buClr>
              <a:buSzPct val="100000"/>
              <a:buFont typeface="+mj-lt"/>
              <a:buAutoNum type="arabicPeriod"/>
            </a:pPr>
            <a:r>
              <a:rPr lang="en-AU" sz="2200" dirty="0"/>
              <a:t>Complain to the regulator</a:t>
            </a:r>
          </a:p>
          <a:p>
            <a:endParaRPr lang="en-AU" dirty="0"/>
          </a:p>
        </p:txBody>
      </p:sp>
    </p:spTree>
    <p:extLst>
      <p:ext uri="{BB962C8B-B14F-4D97-AF65-F5344CB8AC3E}">
        <p14:creationId xmlns:p14="http://schemas.microsoft.com/office/powerpoint/2010/main" val="1168478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370013" y="1628800"/>
            <a:ext cx="7313612" cy="4322762"/>
          </a:xfrm>
        </p:spPr>
        <p:txBody>
          <a:bodyPr/>
          <a:lstStyle/>
          <a:p>
            <a:pPr marL="514350" indent="-457200"/>
            <a:r>
              <a:rPr lang="en-US" sz="2200" dirty="0"/>
              <a:t>Seamless regulatory framework for all debt management firms</a:t>
            </a:r>
          </a:p>
          <a:p>
            <a:pPr marL="914400" lvl="1" indent="-457200"/>
            <a:r>
              <a:rPr lang="en-US" sz="2000" dirty="0"/>
              <a:t>Licensing by ASIC</a:t>
            </a:r>
          </a:p>
          <a:p>
            <a:pPr marL="914400" lvl="1" indent="-457200"/>
            <a:r>
              <a:rPr lang="en-US" sz="2000" dirty="0"/>
              <a:t>Compulsory membership of industry ombudsman scheme</a:t>
            </a:r>
          </a:p>
          <a:p>
            <a:pPr marL="914400" lvl="1" indent="-457200"/>
            <a:r>
              <a:rPr lang="en-US" sz="2000" dirty="0"/>
              <a:t>Meet conduct standards, such as a requirement to act in their client’s best </a:t>
            </a:r>
            <a:r>
              <a:rPr lang="en-US" sz="2000" dirty="0" smtClean="0"/>
              <a:t>interest</a:t>
            </a:r>
          </a:p>
          <a:p>
            <a:pPr marL="514350" indent="-457200"/>
            <a:r>
              <a:rPr lang="en-US" sz="2200" dirty="0" smtClean="0"/>
              <a:t>Better regulation </a:t>
            </a:r>
            <a:r>
              <a:rPr lang="en-US" sz="2200" dirty="0" smtClean="0"/>
              <a:t>of debt agreements </a:t>
            </a:r>
            <a:endParaRPr lang="en-US" sz="2000" dirty="0" smtClean="0"/>
          </a:p>
          <a:p>
            <a:pPr marL="514350" indent="-457200"/>
            <a:r>
              <a:rPr lang="en-US" sz="2200" dirty="0"/>
              <a:t>What other changes would help your clients?</a:t>
            </a:r>
          </a:p>
          <a:p>
            <a:pPr marL="57150" indent="0">
              <a:buNone/>
            </a:pPr>
            <a:endParaRPr lang="en-US" sz="2400" dirty="0"/>
          </a:p>
        </p:txBody>
      </p:sp>
      <p:sp>
        <p:nvSpPr>
          <p:cNvPr id="4" name="Title 1"/>
          <p:cNvSpPr txBox="1">
            <a:spLocks/>
          </p:cNvSpPr>
          <p:nvPr/>
        </p:nvSpPr>
        <p:spPr bwMode="auto">
          <a:xfrm>
            <a:off x="1370013" y="273527"/>
            <a:ext cx="7313612" cy="1143000"/>
          </a:xfrm>
          <a:prstGeom prst="rect">
            <a:avLst/>
          </a:prstGeom>
          <a:noFill/>
          <a:ln w="9525">
            <a:noFill/>
            <a:miter lim="800000"/>
            <a:headEnd/>
            <a:tailEnd/>
          </a:ln>
        </p:spPr>
        <p:txBody>
          <a:bodyPr anchor="b"/>
          <a:lstStyle/>
          <a:p>
            <a:pPr>
              <a:defRPr/>
            </a:pPr>
            <a:r>
              <a:rPr lang="en-AU" sz="3600" kern="0">
                <a:solidFill>
                  <a:schemeClr val="tx2"/>
                </a:solidFill>
                <a:latin typeface="+mj-lt"/>
                <a:ea typeface="ＭＳ Ｐゴシック" pitchFamily="-105" charset="-128"/>
                <a:cs typeface="+mj-cs"/>
              </a:rPr>
              <a:t>What needs to change?</a:t>
            </a:r>
          </a:p>
        </p:txBody>
      </p:sp>
    </p:spTree>
    <p:extLst>
      <p:ext uri="{BB962C8B-B14F-4D97-AF65-F5344CB8AC3E}">
        <p14:creationId xmlns:p14="http://schemas.microsoft.com/office/powerpoint/2010/main" val="10224043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Advocating for change</a:t>
            </a:r>
          </a:p>
        </p:txBody>
      </p:sp>
      <p:sp>
        <p:nvSpPr>
          <p:cNvPr id="3" name="Content Placeholder 2"/>
          <p:cNvSpPr>
            <a:spLocks noGrp="1"/>
          </p:cNvSpPr>
          <p:nvPr>
            <p:ph idx="1"/>
          </p:nvPr>
        </p:nvSpPr>
        <p:spPr/>
        <p:txBody>
          <a:bodyPr/>
          <a:lstStyle/>
          <a:p>
            <a:r>
              <a:rPr lang="en-AU" sz="2200" dirty="0"/>
              <a:t>Case studies</a:t>
            </a:r>
          </a:p>
          <a:p>
            <a:r>
              <a:rPr lang="en-AU" sz="2200" dirty="0"/>
              <a:t>Recording a client’s story</a:t>
            </a:r>
          </a:p>
          <a:p>
            <a:r>
              <a:rPr lang="en-AU" sz="2200" dirty="0"/>
              <a:t>Media</a:t>
            </a:r>
          </a:p>
          <a:p>
            <a:r>
              <a:rPr lang="en-AU" sz="2200" dirty="0"/>
              <a:t>Visit local MP with your client</a:t>
            </a:r>
          </a:p>
          <a:p>
            <a:r>
              <a:rPr lang="en-AU" sz="2200" dirty="0"/>
              <a:t>Complain to the regulator</a:t>
            </a:r>
          </a:p>
          <a:p>
            <a:r>
              <a:rPr lang="en-AU" sz="2200" dirty="0"/>
              <a:t>Stay in touch!</a:t>
            </a:r>
            <a:endParaRPr lang="en-AU" sz="1800" dirty="0"/>
          </a:p>
          <a:p>
            <a:pPr marL="0" indent="0">
              <a:buNone/>
            </a:pPr>
            <a:endParaRPr lang="en-AU" sz="2200" dirty="0"/>
          </a:p>
        </p:txBody>
      </p:sp>
    </p:spTree>
    <p:extLst>
      <p:ext uri="{BB962C8B-B14F-4D97-AF65-F5344CB8AC3E}">
        <p14:creationId xmlns:p14="http://schemas.microsoft.com/office/powerpoint/2010/main" val="12298060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245884" y="260648"/>
            <a:ext cx="7313612" cy="1143000"/>
          </a:xfrm>
          <a:prstGeom prst="rect">
            <a:avLst/>
          </a:prstGeom>
          <a:noFill/>
          <a:ln w="9525">
            <a:noFill/>
            <a:miter lim="800000"/>
            <a:headEnd/>
            <a:tailEnd/>
          </a:ln>
        </p:spPr>
        <p:txBody>
          <a:bodyPr anchor="b"/>
          <a:lstStyle/>
          <a:p>
            <a:pPr>
              <a:defRPr/>
            </a:pPr>
            <a:r>
              <a:rPr lang="en-AU" sz="3600" kern="0">
                <a:solidFill>
                  <a:schemeClr val="tx2"/>
                </a:solidFill>
                <a:latin typeface="+mj-lt"/>
                <a:ea typeface="ＭＳ Ｐゴシック" pitchFamily="-105" charset="-128"/>
                <a:cs typeface="+mj-cs"/>
              </a:rPr>
              <a:t>Debt Vultures</a:t>
            </a:r>
          </a:p>
        </p:txBody>
      </p:sp>
      <p:pic>
        <p:nvPicPr>
          <p:cNvPr id="7" name="Picture 6"/>
          <p:cNvPicPr>
            <a:picLocks noChangeAspect="1"/>
          </p:cNvPicPr>
          <p:nvPr/>
        </p:nvPicPr>
        <p:blipFill>
          <a:blip r:embed="rId3"/>
          <a:stretch>
            <a:fillRect/>
          </a:stretch>
        </p:blipFill>
        <p:spPr>
          <a:xfrm>
            <a:off x="0" y="-1"/>
            <a:ext cx="9108000" cy="6975519"/>
          </a:xfrm>
          <a:prstGeom prst="rect">
            <a:avLst/>
          </a:prstGeom>
        </p:spPr>
      </p:pic>
      <p:sp>
        <p:nvSpPr>
          <p:cNvPr id="3" name="Rectangle 2"/>
          <p:cNvSpPr/>
          <p:nvPr/>
        </p:nvSpPr>
        <p:spPr>
          <a:xfrm>
            <a:off x="467544" y="188571"/>
            <a:ext cx="3124904" cy="707886"/>
          </a:xfrm>
          <a:prstGeom prst="rect">
            <a:avLst/>
          </a:prstGeom>
        </p:spPr>
        <p:txBody>
          <a:bodyPr wrap="square">
            <a:spAutoFit/>
          </a:bodyPr>
          <a:lstStyle/>
          <a:p>
            <a:pPr marL="0" indent="0">
              <a:spcBef>
                <a:spcPts val="1200"/>
              </a:spcBef>
              <a:buNone/>
            </a:pPr>
            <a:r>
              <a:rPr lang="en-US" sz="4000" dirty="0" smtClean="0"/>
              <a:t>Questions?</a:t>
            </a:r>
            <a:endParaRPr lang="en-US" sz="4000" dirty="0"/>
          </a:p>
        </p:txBody>
      </p:sp>
    </p:spTree>
    <p:extLst>
      <p:ext uri="{BB962C8B-B14F-4D97-AF65-F5344CB8AC3E}">
        <p14:creationId xmlns:p14="http://schemas.microsoft.com/office/powerpoint/2010/main" val="4032523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370013" y="1628800"/>
            <a:ext cx="7313612" cy="4322762"/>
          </a:xfrm>
        </p:spPr>
        <p:txBody>
          <a:bodyPr/>
          <a:lstStyle/>
          <a:p>
            <a:pPr marL="457200" indent="-457200">
              <a:buFont typeface="+mj-lt"/>
              <a:buAutoNum type="arabicPeriod"/>
            </a:pPr>
            <a:r>
              <a:rPr lang="en-AU" sz="2400" dirty="0">
                <a:ea typeface="ＭＳ Ｐゴシック" pitchFamily="-105" charset="-128"/>
              </a:rPr>
              <a:t>How you can spot a debt vulture</a:t>
            </a:r>
          </a:p>
          <a:p>
            <a:pPr marL="457200" indent="-457200">
              <a:buFont typeface="+mj-lt"/>
              <a:buAutoNum type="arabicPeriod"/>
            </a:pPr>
            <a:r>
              <a:rPr lang="en-AU" sz="2400" dirty="0">
                <a:ea typeface="ＭＳ Ｐゴシック" pitchFamily="-105" charset="-128"/>
              </a:rPr>
              <a:t>How you can help your clients</a:t>
            </a:r>
          </a:p>
          <a:p>
            <a:pPr marL="457200" indent="-457200">
              <a:buFont typeface="+mj-lt"/>
              <a:buAutoNum type="arabicPeriod"/>
            </a:pPr>
            <a:r>
              <a:rPr lang="en-AU" sz="2400" dirty="0">
                <a:ea typeface="ＭＳ Ｐゴシック" pitchFamily="-105" charset="-128"/>
              </a:rPr>
              <a:t>How you can advocate for change</a:t>
            </a:r>
          </a:p>
        </p:txBody>
      </p:sp>
      <p:sp>
        <p:nvSpPr>
          <p:cNvPr id="4" name="Title 1"/>
          <p:cNvSpPr txBox="1">
            <a:spLocks/>
          </p:cNvSpPr>
          <p:nvPr/>
        </p:nvSpPr>
        <p:spPr bwMode="auto">
          <a:xfrm>
            <a:off x="1370013" y="301625"/>
            <a:ext cx="7313612" cy="1143000"/>
          </a:xfrm>
          <a:prstGeom prst="rect">
            <a:avLst/>
          </a:prstGeom>
          <a:noFill/>
          <a:ln w="9525">
            <a:noFill/>
            <a:miter lim="800000"/>
            <a:headEnd/>
            <a:tailEnd/>
          </a:ln>
        </p:spPr>
        <p:txBody>
          <a:bodyPr anchor="b"/>
          <a:lstStyle/>
          <a:p>
            <a:pPr>
              <a:defRPr/>
            </a:pPr>
            <a:r>
              <a:rPr lang="en-AU" sz="3600" kern="0">
                <a:solidFill>
                  <a:schemeClr val="tx2"/>
                </a:solidFill>
                <a:latin typeface="+mj-lt"/>
                <a:ea typeface="ＭＳ Ｐゴシック" pitchFamily="-105" charset="-128"/>
                <a:cs typeface="+mj-cs"/>
              </a:rPr>
              <a:t>Learning Outcomes </a:t>
            </a:r>
          </a:p>
        </p:txBody>
      </p:sp>
    </p:spTree>
    <p:extLst>
      <p:ext uri="{BB962C8B-B14F-4D97-AF65-F5344CB8AC3E}">
        <p14:creationId xmlns:p14="http://schemas.microsoft.com/office/powerpoint/2010/main" val="22883905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370013" y="1628800"/>
            <a:ext cx="7313612" cy="4322762"/>
          </a:xfrm>
        </p:spPr>
        <p:txBody>
          <a:bodyPr/>
          <a:lstStyle/>
          <a:p>
            <a:pPr marL="514350" indent="-457200"/>
            <a:r>
              <a:rPr lang="en-US" sz="2200" dirty="0"/>
              <a:t>You can now spot a </a:t>
            </a:r>
            <a:r>
              <a:rPr lang="en-US" sz="2200" dirty="0" smtClean="0"/>
              <a:t>debt </a:t>
            </a:r>
            <a:r>
              <a:rPr lang="en-US" sz="2200" dirty="0"/>
              <a:t>v</a:t>
            </a:r>
            <a:r>
              <a:rPr lang="en-US" sz="2200" dirty="0" smtClean="0"/>
              <a:t>ulture</a:t>
            </a:r>
            <a:endParaRPr lang="en-US" sz="1200" dirty="0"/>
          </a:p>
          <a:p>
            <a:pPr marL="514350" indent="-457200"/>
            <a:r>
              <a:rPr lang="en-US" sz="2200" dirty="0"/>
              <a:t>Your clients have legal options</a:t>
            </a:r>
          </a:p>
          <a:p>
            <a:pPr marL="514350" indent="-457200"/>
            <a:r>
              <a:rPr lang="en-US" sz="2200" dirty="0"/>
              <a:t>You and your clients are important in advocating for change</a:t>
            </a:r>
          </a:p>
          <a:p>
            <a:pPr marL="514350" indent="-457200"/>
            <a:r>
              <a:rPr lang="en-US" sz="2200" dirty="0"/>
              <a:t>Stay in touch with our campaign </a:t>
            </a:r>
          </a:p>
        </p:txBody>
      </p:sp>
      <p:sp>
        <p:nvSpPr>
          <p:cNvPr id="4" name="Title 1"/>
          <p:cNvSpPr txBox="1">
            <a:spLocks/>
          </p:cNvSpPr>
          <p:nvPr/>
        </p:nvSpPr>
        <p:spPr bwMode="auto">
          <a:xfrm>
            <a:off x="1370013" y="260648"/>
            <a:ext cx="7313612" cy="1143000"/>
          </a:xfrm>
          <a:prstGeom prst="rect">
            <a:avLst/>
          </a:prstGeom>
          <a:noFill/>
          <a:ln w="9525">
            <a:noFill/>
            <a:miter lim="800000"/>
            <a:headEnd/>
            <a:tailEnd/>
          </a:ln>
        </p:spPr>
        <p:txBody>
          <a:bodyPr anchor="b"/>
          <a:lstStyle/>
          <a:p>
            <a:pPr>
              <a:defRPr/>
            </a:pPr>
            <a:r>
              <a:rPr lang="en-AU" sz="3600" kern="0">
                <a:solidFill>
                  <a:schemeClr val="tx2"/>
                </a:solidFill>
                <a:latin typeface="+mj-lt"/>
                <a:ea typeface="ＭＳ Ｐゴシック" pitchFamily="-105" charset="-128"/>
                <a:cs typeface="+mj-cs"/>
              </a:rPr>
              <a:t>Session review</a:t>
            </a:r>
          </a:p>
        </p:txBody>
      </p:sp>
    </p:spTree>
    <p:extLst>
      <p:ext uri="{BB962C8B-B14F-4D97-AF65-F5344CB8AC3E}">
        <p14:creationId xmlns:p14="http://schemas.microsoft.com/office/powerpoint/2010/main" val="2590592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a:t>Stay in touch</a:t>
            </a:r>
            <a:endParaRPr lang="en-AU" altLang="en-US"/>
          </a:p>
        </p:txBody>
      </p:sp>
      <p:sp>
        <p:nvSpPr>
          <p:cNvPr id="71683"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200" b="1"/>
              <a:t>Consumer Action Law Centre</a:t>
            </a:r>
          </a:p>
          <a:p>
            <a:pPr eaLnBrk="1" hangingPunct="1">
              <a:buFont typeface="Wingdings" panose="05000000000000000000" pitchFamily="2" charset="2"/>
              <a:buNone/>
            </a:pPr>
            <a:r>
              <a:rPr lang="en-US" altLang="en-US" sz="2200"/>
              <a:t>Level 6, 179 Queen Street</a:t>
            </a:r>
          </a:p>
          <a:p>
            <a:pPr eaLnBrk="1" hangingPunct="1">
              <a:buFont typeface="Wingdings" panose="05000000000000000000" pitchFamily="2" charset="2"/>
              <a:buNone/>
            </a:pPr>
            <a:r>
              <a:rPr lang="en-US" altLang="en-US" sz="2200"/>
              <a:t>Melbourne VIC 3000</a:t>
            </a:r>
          </a:p>
          <a:p>
            <a:pPr eaLnBrk="1" hangingPunct="1">
              <a:buNone/>
            </a:pPr>
            <a:r>
              <a:rPr lang="en-US" altLang="en-US" sz="2200">
                <a:hlinkClick r:id="rId3"/>
              </a:rPr>
              <a:t>www.consumeraction.org.au</a:t>
            </a:r>
            <a:r>
              <a:rPr lang="en-US" altLang="en-US" sz="2200"/>
              <a:t>  </a:t>
            </a:r>
          </a:p>
          <a:p>
            <a:pPr eaLnBrk="1" hangingPunct="1">
              <a:buFont typeface="Wingdings" panose="05000000000000000000" pitchFamily="2" charset="2"/>
              <a:buNone/>
            </a:pPr>
            <a:endParaRPr lang="en-AU" altLang="en-US" sz="2200"/>
          </a:p>
          <a:p>
            <a:pPr eaLnBrk="1" hangingPunct="1">
              <a:buFont typeface="Wingdings" panose="05000000000000000000" pitchFamily="2" charset="2"/>
              <a:buNone/>
            </a:pPr>
            <a:r>
              <a:rPr lang="en-US" altLang="en-US" sz="2200" b="1"/>
              <a:t>Cat Newton</a:t>
            </a:r>
          </a:p>
          <a:p>
            <a:pPr eaLnBrk="1" hangingPunct="1">
              <a:buFont typeface="Wingdings" panose="05000000000000000000" pitchFamily="2" charset="2"/>
              <a:buNone/>
            </a:pPr>
            <a:r>
              <a:rPr lang="en-US" altLang="en-US" sz="2200"/>
              <a:t>Policy Officer</a:t>
            </a:r>
          </a:p>
          <a:p>
            <a:pPr eaLnBrk="1" hangingPunct="1">
              <a:buFont typeface="Wingdings" panose="05000000000000000000" pitchFamily="2" charset="2"/>
              <a:buNone/>
            </a:pPr>
            <a:r>
              <a:rPr lang="en-US" altLang="en-US" sz="2200"/>
              <a:t>03 9670 5088 </a:t>
            </a:r>
          </a:p>
          <a:p>
            <a:pPr eaLnBrk="1" hangingPunct="1">
              <a:buFont typeface="Wingdings" panose="05000000000000000000" pitchFamily="2" charset="2"/>
              <a:buNone/>
            </a:pPr>
            <a:r>
              <a:rPr lang="en-US" altLang="en-US" sz="2200">
                <a:hlinkClick r:id="rId4"/>
              </a:rPr>
              <a:t>cat@consumeraction.org.au</a:t>
            </a:r>
            <a:r>
              <a:rPr lang="en-US" altLang="en-US" sz="220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370013" y="1628800"/>
            <a:ext cx="7313612" cy="4322762"/>
          </a:xfrm>
        </p:spPr>
        <p:txBody>
          <a:bodyPr/>
          <a:lstStyle/>
          <a:p>
            <a:pPr marL="457200" indent="-457200">
              <a:buFont typeface="+mj-lt"/>
              <a:buAutoNum type="arabicPeriod"/>
            </a:pPr>
            <a:r>
              <a:rPr lang="en-AU" sz="2400" dirty="0" smtClean="0">
                <a:ea typeface="ＭＳ Ｐゴシック" pitchFamily="-105" charset="-128"/>
              </a:rPr>
              <a:t>Spotting a debt vulture</a:t>
            </a:r>
            <a:endParaRPr lang="en-AU" sz="2400" dirty="0">
              <a:ea typeface="ＭＳ Ｐゴシック" pitchFamily="-105" charset="-128"/>
            </a:endParaRPr>
          </a:p>
          <a:p>
            <a:pPr marL="457200" indent="-457200">
              <a:buFont typeface="+mj-lt"/>
              <a:buAutoNum type="arabicPeriod"/>
            </a:pPr>
            <a:r>
              <a:rPr lang="en-AU" sz="2400" dirty="0" smtClean="0">
                <a:ea typeface="ＭＳ Ｐゴシック" pitchFamily="-105" charset="-128"/>
              </a:rPr>
              <a:t>Case study 1 – credit repair</a:t>
            </a:r>
          </a:p>
          <a:p>
            <a:pPr marL="457200" indent="-457200">
              <a:buFont typeface="+mj-lt"/>
              <a:buAutoNum type="arabicPeriod"/>
            </a:pPr>
            <a:r>
              <a:rPr lang="en-AU" sz="2400" dirty="0" smtClean="0">
                <a:ea typeface="ＭＳ Ｐゴシック" pitchFamily="-105" charset="-128"/>
              </a:rPr>
              <a:t>Case study 2 – debt negotiator</a:t>
            </a:r>
            <a:endParaRPr lang="en-AU" sz="2400" dirty="0">
              <a:ea typeface="ＭＳ Ｐゴシック" pitchFamily="-105" charset="-128"/>
            </a:endParaRPr>
          </a:p>
          <a:p>
            <a:pPr marL="457200" indent="-457200">
              <a:buFont typeface="+mj-lt"/>
              <a:buAutoNum type="arabicPeriod"/>
            </a:pPr>
            <a:r>
              <a:rPr lang="en-AU" sz="2400" dirty="0" smtClean="0">
                <a:ea typeface="ＭＳ Ｐゴシック" pitchFamily="-105" charset="-128"/>
              </a:rPr>
              <a:t>Case study 3 – debt agreement</a:t>
            </a:r>
          </a:p>
          <a:p>
            <a:pPr marL="457200" indent="-457200">
              <a:buFont typeface="+mj-lt"/>
              <a:buAutoNum type="arabicPeriod"/>
            </a:pPr>
            <a:r>
              <a:rPr lang="en-AU" sz="2400" dirty="0" smtClean="0">
                <a:ea typeface="ＭＳ Ｐゴシック" pitchFamily="-105" charset="-128"/>
              </a:rPr>
              <a:t>Advocating for change</a:t>
            </a:r>
            <a:endParaRPr lang="en-AU" sz="2400" dirty="0">
              <a:ea typeface="ＭＳ Ｐゴシック" pitchFamily="-105" charset="-128"/>
            </a:endParaRPr>
          </a:p>
          <a:p>
            <a:endParaRPr lang="en-AU" sz="2400" dirty="0">
              <a:ea typeface="ＭＳ Ｐゴシック" pitchFamily="-105" charset="-128"/>
            </a:endParaRPr>
          </a:p>
          <a:p>
            <a:pPr marL="57150" indent="0">
              <a:buNone/>
            </a:pPr>
            <a:endParaRPr lang="en-US" sz="2800" dirty="0"/>
          </a:p>
        </p:txBody>
      </p:sp>
      <p:sp>
        <p:nvSpPr>
          <p:cNvPr id="4" name="Title 1"/>
          <p:cNvSpPr txBox="1">
            <a:spLocks/>
          </p:cNvSpPr>
          <p:nvPr/>
        </p:nvSpPr>
        <p:spPr bwMode="auto">
          <a:xfrm>
            <a:off x="1370013" y="301625"/>
            <a:ext cx="7313612" cy="1143000"/>
          </a:xfrm>
          <a:prstGeom prst="rect">
            <a:avLst/>
          </a:prstGeom>
          <a:noFill/>
          <a:ln w="9525">
            <a:noFill/>
            <a:miter lim="800000"/>
            <a:headEnd/>
            <a:tailEnd/>
          </a:ln>
        </p:spPr>
        <p:txBody>
          <a:bodyPr anchor="b"/>
          <a:lstStyle/>
          <a:p>
            <a:pPr>
              <a:defRPr/>
            </a:pPr>
            <a:r>
              <a:rPr lang="en-AU" sz="3600" kern="0">
                <a:solidFill>
                  <a:schemeClr val="tx2"/>
                </a:solidFill>
                <a:latin typeface="+mj-lt"/>
                <a:ea typeface="ＭＳ Ｐゴシック" pitchFamily="-105" charset="-128"/>
                <a:cs typeface="+mj-cs"/>
              </a:rPr>
              <a:t>Session overview</a:t>
            </a:r>
          </a:p>
        </p:txBody>
      </p:sp>
    </p:spTree>
    <p:extLst>
      <p:ext uri="{BB962C8B-B14F-4D97-AF65-F5344CB8AC3E}">
        <p14:creationId xmlns:p14="http://schemas.microsoft.com/office/powerpoint/2010/main" val="3975510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vulture"/>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903"/>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20087" y="2604906"/>
            <a:ext cx="1824623" cy="830997"/>
          </a:xfrm>
          <a:prstGeom prst="rect">
            <a:avLst/>
          </a:prstGeom>
          <a:noFill/>
        </p:spPr>
        <p:txBody>
          <a:bodyPr wrap="square" rtlCol="0">
            <a:spAutoFit/>
          </a:bodyPr>
          <a:lstStyle/>
          <a:p>
            <a:r>
              <a:rPr lang="en-AU" dirty="0"/>
              <a:t>Live debt free!</a:t>
            </a:r>
          </a:p>
        </p:txBody>
      </p:sp>
      <p:sp>
        <p:nvSpPr>
          <p:cNvPr id="8" name="TextBox 7"/>
          <p:cNvSpPr txBox="1"/>
          <p:nvPr/>
        </p:nvSpPr>
        <p:spPr>
          <a:xfrm>
            <a:off x="630893" y="5925013"/>
            <a:ext cx="5507981" cy="461665"/>
          </a:xfrm>
          <a:prstGeom prst="rect">
            <a:avLst/>
          </a:prstGeom>
          <a:noFill/>
        </p:spPr>
        <p:txBody>
          <a:bodyPr wrap="square" rtlCol="0">
            <a:spAutoFit/>
          </a:bodyPr>
          <a:lstStyle/>
          <a:p>
            <a:r>
              <a:rPr lang="en-AU" dirty="0"/>
              <a:t>Call now for a free </a:t>
            </a:r>
            <a:r>
              <a:rPr lang="en-AU" dirty="0" smtClean="0"/>
              <a:t>consultation!</a:t>
            </a:r>
            <a:endParaRPr lang="en-AU" dirty="0"/>
          </a:p>
        </p:txBody>
      </p:sp>
      <p:sp>
        <p:nvSpPr>
          <p:cNvPr id="9" name="TextBox 8"/>
          <p:cNvSpPr txBox="1"/>
          <p:nvPr/>
        </p:nvSpPr>
        <p:spPr>
          <a:xfrm>
            <a:off x="4935595" y="554519"/>
            <a:ext cx="3966693" cy="830997"/>
          </a:xfrm>
          <a:prstGeom prst="rect">
            <a:avLst/>
          </a:prstGeom>
          <a:noFill/>
        </p:spPr>
        <p:txBody>
          <a:bodyPr wrap="square" rtlCol="0">
            <a:spAutoFit/>
          </a:bodyPr>
          <a:lstStyle/>
          <a:p>
            <a:pPr algn="r"/>
            <a:r>
              <a:rPr lang="en-AU" dirty="0"/>
              <a:t>Money worries keeping you up at night?</a:t>
            </a:r>
          </a:p>
        </p:txBody>
      </p:sp>
      <p:sp>
        <p:nvSpPr>
          <p:cNvPr id="10" name="TextBox 9"/>
          <p:cNvSpPr txBox="1"/>
          <p:nvPr/>
        </p:nvSpPr>
        <p:spPr>
          <a:xfrm>
            <a:off x="6428112" y="3095843"/>
            <a:ext cx="2485624" cy="1200329"/>
          </a:xfrm>
          <a:prstGeom prst="rect">
            <a:avLst/>
          </a:prstGeom>
          <a:noFill/>
        </p:spPr>
        <p:txBody>
          <a:bodyPr wrap="square" rtlCol="0">
            <a:spAutoFit/>
          </a:bodyPr>
          <a:lstStyle/>
          <a:p>
            <a:pPr algn="r"/>
            <a:r>
              <a:rPr lang="en-AU" dirty="0" smtClean="0"/>
              <a:t>Call us to enquire about debt relief</a:t>
            </a:r>
            <a:endParaRPr lang="en-AU" dirty="0"/>
          </a:p>
        </p:txBody>
      </p:sp>
      <p:sp>
        <p:nvSpPr>
          <p:cNvPr id="11" name="TextBox 10"/>
          <p:cNvSpPr txBox="1"/>
          <p:nvPr/>
        </p:nvSpPr>
        <p:spPr>
          <a:xfrm>
            <a:off x="4031087" y="2322958"/>
            <a:ext cx="4481848" cy="461665"/>
          </a:xfrm>
          <a:prstGeom prst="rect">
            <a:avLst/>
          </a:prstGeom>
          <a:noFill/>
        </p:spPr>
        <p:txBody>
          <a:bodyPr wrap="square" rtlCol="0">
            <a:spAutoFit/>
          </a:bodyPr>
          <a:lstStyle/>
          <a:p>
            <a:r>
              <a:rPr lang="en-AU" dirty="0"/>
              <a:t>Clean your credit history! </a:t>
            </a:r>
          </a:p>
        </p:txBody>
      </p:sp>
      <p:sp>
        <p:nvSpPr>
          <p:cNvPr id="12" name="TextBox 11"/>
          <p:cNvSpPr txBox="1"/>
          <p:nvPr/>
        </p:nvSpPr>
        <p:spPr>
          <a:xfrm>
            <a:off x="2164780" y="136468"/>
            <a:ext cx="3168203" cy="461665"/>
          </a:xfrm>
          <a:prstGeom prst="rect">
            <a:avLst/>
          </a:prstGeom>
          <a:noFill/>
        </p:spPr>
        <p:txBody>
          <a:bodyPr wrap="square" rtlCol="0">
            <a:spAutoFit/>
          </a:bodyPr>
          <a:lstStyle/>
          <a:p>
            <a:r>
              <a:rPr lang="en-AU" dirty="0"/>
              <a:t>Bad credit</a:t>
            </a:r>
            <a:r>
              <a:rPr lang="en-AU" dirty="0" smtClean="0"/>
              <a:t>? 	</a:t>
            </a:r>
          </a:p>
        </p:txBody>
      </p:sp>
      <p:sp>
        <p:nvSpPr>
          <p:cNvPr id="13" name="TextBox 12"/>
          <p:cNvSpPr txBox="1"/>
          <p:nvPr/>
        </p:nvSpPr>
        <p:spPr>
          <a:xfrm rot="738002">
            <a:off x="4854860" y="4460927"/>
            <a:ext cx="1738648" cy="830997"/>
          </a:xfrm>
          <a:prstGeom prst="rect">
            <a:avLst/>
          </a:prstGeom>
          <a:noFill/>
        </p:spPr>
        <p:txBody>
          <a:bodyPr wrap="square" rtlCol="0">
            <a:spAutoFit/>
          </a:bodyPr>
          <a:lstStyle/>
          <a:p>
            <a:pPr algn="ctr"/>
            <a:r>
              <a:rPr lang="en-AU" dirty="0">
                <a:solidFill>
                  <a:schemeClr val="bg1"/>
                </a:solidFill>
              </a:rPr>
              <a:t>We can help!</a:t>
            </a:r>
          </a:p>
        </p:txBody>
      </p:sp>
      <p:sp>
        <p:nvSpPr>
          <p:cNvPr id="15" name="Oval Callout 14"/>
          <p:cNvSpPr/>
          <p:nvPr/>
        </p:nvSpPr>
        <p:spPr>
          <a:xfrm rot="335988">
            <a:off x="4758744" y="4331325"/>
            <a:ext cx="1854558" cy="1090203"/>
          </a:xfrm>
          <a:prstGeom prst="wedgeEllipseCallout">
            <a:avLst>
              <a:gd name="adj1" fmla="val -48663"/>
              <a:gd name="adj2" fmla="val -45612"/>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extBox 1"/>
          <p:cNvSpPr txBox="1"/>
          <p:nvPr/>
        </p:nvSpPr>
        <p:spPr>
          <a:xfrm>
            <a:off x="120087" y="4591525"/>
            <a:ext cx="2458310" cy="830997"/>
          </a:xfrm>
          <a:prstGeom prst="rect">
            <a:avLst/>
          </a:prstGeom>
          <a:noFill/>
        </p:spPr>
        <p:txBody>
          <a:bodyPr wrap="square" rtlCol="0">
            <a:spAutoFit/>
          </a:bodyPr>
          <a:lstStyle/>
          <a:p>
            <a:r>
              <a:rPr lang="en-AU" dirty="0" smtClean="0"/>
              <a:t>Take back control!</a:t>
            </a:r>
            <a:endParaRPr lang="en-AU" dirty="0"/>
          </a:p>
        </p:txBody>
      </p:sp>
      <p:sp>
        <p:nvSpPr>
          <p:cNvPr id="5" name="TextBox 4"/>
          <p:cNvSpPr txBox="1"/>
          <p:nvPr/>
        </p:nvSpPr>
        <p:spPr>
          <a:xfrm>
            <a:off x="3477578" y="1445690"/>
            <a:ext cx="2188844" cy="461665"/>
          </a:xfrm>
          <a:prstGeom prst="rect">
            <a:avLst/>
          </a:prstGeom>
          <a:noFill/>
        </p:spPr>
        <p:txBody>
          <a:bodyPr wrap="square" rtlCol="0">
            <a:spAutoFit/>
          </a:bodyPr>
          <a:lstStyle/>
          <a:p>
            <a:r>
              <a:rPr lang="en-AU" dirty="0"/>
              <a:t>Defaults? </a:t>
            </a:r>
          </a:p>
        </p:txBody>
      </p:sp>
    </p:spTree>
    <p:extLst>
      <p:ext uri="{BB962C8B-B14F-4D97-AF65-F5344CB8AC3E}">
        <p14:creationId xmlns:p14="http://schemas.microsoft.com/office/powerpoint/2010/main" val="3632781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370013" y="1628800"/>
            <a:ext cx="7378451" cy="4392488"/>
          </a:xfrm>
        </p:spPr>
        <p:txBody>
          <a:bodyPr/>
          <a:lstStyle/>
          <a:p>
            <a:pPr marL="0" indent="0">
              <a:spcBef>
                <a:spcPts val="1200"/>
              </a:spcBef>
              <a:buSzPct val="100000"/>
              <a:buNone/>
            </a:pPr>
            <a:r>
              <a:rPr lang="en-US" sz="2200" b="1" dirty="0"/>
              <a:t>Debt </a:t>
            </a:r>
            <a:r>
              <a:rPr lang="en-US" sz="2200" b="1" dirty="0" smtClean="0"/>
              <a:t>vultures </a:t>
            </a:r>
            <a:r>
              <a:rPr lang="en-US" sz="2200" dirty="0" smtClean="0"/>
              <a:t>(aka </a:t>
            </a:r>
            <a:r>
              <a:rPr lang="en-US" sz="2200" b="1" dirty="0" smtClean="0"/>
              <a:t>debt </a:t>
            </a:r>
            <a:r>
              <a:rPr lang="en-US" sz="2200" b="1" dirty="0"/>
              <a:t>management </a:t>
            </a:r>
            <a:r>
              <a:rPr lang="en-US" sz="2200" b="1" dirty="0" smtClean="0"/>
              <a:t>firms</a:t>
            </a:r>
            <a:r>
              <a:rPr lang="en-US" sz="2200" dirty="0" smtClean="0"/>
              <a:t>) are businesses </a:t>
            </a:r>
            <a:r>
              <a:rPr lang="en-US" sz="2200" dirty="0"/>
              <a:t>preying on people in financial difficulty by selling high cost, low value or inappropriate debt “solutions</a:t>
            </a:r>
            <a:r>
              <a:rPr lang="en-US" sz="2200" dirty="0" smtClean="0"/>
              <a:t>”</a:t>
            </a:r>
            <a:endParaRPr lang="en-US" sz="2200" dirty="0"/>
          </a:p>
          <a:p>
            <a:pPr>
              <a:spcBef>
                <a:spcPts val="1200"/>
              </a:spcBef>
              <a:buSzPct val="100000"/>
              <a:buFont typeface="Arial" panose="020B0604020202020204" pitchFamily="34" charset="0"/>
              <a:buChar char="•"/>
            </a:pPr>
            <a:r>
              <a:rPr lang="en-US" sz="2200" dirty="0"/>
              <a:t>Credit </a:t>
            </a:r>
            <a:r>
              <a:rPr lang="en-US" sz="2200" dirty="0" smtClean="0"/>
              <a:t>“repair”</a:t>
            </a:r>
            <a:endParaRPr lang="en-US" sz="2200" dirty="0"/>
          </a:p>
          <a:p>
            <a:pPr>
              <a:spcBef>
                <a:spcPts val="1200"/>
              </a:spcBef>
              <a:buSzPct val="100000"/>
              <a:buFont typeface="Arial" panose="020B0604020202020204" pitchFamily="34" charset="0"/>
              <a:buChar char="•"/>
            </a:pPr>
            <a:r>
              <a:rPr lang="en-US" sz="2200" dirty="0"/>
              <a:t>Debt </a:t>
            </a:r>
            <a:r>
              <a:rPr lang="en-US" sz="2200" dirty="0" smtClean="0"/>
              <a:t>negotiation</a:t>
            </a:r>
            <a:endParaRPr lang="en-US" sz="2200" dirty="0"/>
          </a:p>
          <a:p>
            <a:pPr>
              <a:spcBef>
                <a:spcPts val="1200"/>
              </a:spcBef>
              <a:buSzPct val="100000"/>
              <a:buFont typeface="Arial" panose="020B0604020202020204" pitchFamily="34" charset="0"/>
              <a:buChar char="•"/>
            </a:pPr>
            <a:r>
              <a:rPr lang="en-US" sz="2200" dirty="0"/>
              <a:t>Debt agreements </a:t>
            </a:r>
          </a:p>
          <a:p>
            <a:pPr>
              <a:spcBef>
                <a:spcPts val="1200"/>
              </a:spcBef>
              <a:buSzPct val="100000"/>
              <a:buFont typeface="Arial" panose="020B0604020202020204" pitchFamily="34" charset="0"/>
              <a:buChar char="•"/>
            </a:pPr>
            <a:r>
              <a:rPr lang="en-US" sz="2200" dirty="0"/>
              <a:t>Budgeting services</a:t>
            </a:r>
          </a:p>
          <a:p>
            <a:pPr>
              <a:spcBef>
                <a:spcPts val="1200"/>
              </a:spcBef>
              <a:buSzPct val="100000"/>
              <a:buFont typeface="Arial" panose="020B0604020202020204" pitchFamily="34" charset="0"/>
              <a:buChar char="•"/>
            </a:pPr>
            <a:r>
              <a:rPr lang="en-US" sz="2200" dirty="0"/>
              <a:t>Other </a:t>
            </a:r>
            <a:r>
              <a:rPr lang="en-US" sz="2200" dirty="0" smtClean="0"/>
              <a:t>for-profit </a:t>
            </a:r>
            <a:r>
              <a:rPr lang="en-US" sz="2200" dirty="0"/>
              <a:t>services targeted at people with money, </a:t>
            </a:r>
            <a:r>
              <a:rPr lang="en-US" sz="2200" dirty="0" smtClean="0"/>
              <a:t>debt, credit or creditworthiness </a:t>
            </a:r>
            <a:r>
              <a:rPr lang="en-US" sz="2200" dirty="0"/>
              <a:t>problems</a:t>
            </a:r>
          </a:p>
          <a:p>
            <a:pPr marL="0" indent="0">
              <a:spcBef>
                <a:spcPts val="1200"/>
              </a:spcBef>
              <a:buSzPct val="100000"/>
              <a:buNone/>
            </a:pPr>
            <a:endParaRPr lang="en-US" sz="2200" dirty="0"/>
          </a:p>
          <a:p>
            <a:pPr marL="0" indent="0">
              <a:spcBef>
                <a:spcPts val="1200"/>
              </a:spcBef>
              <a:buNone/>
            </a:pPr>
            <a:endParaRPr lang="en-US" sz="2200" dirty="0"/>
          </a:p>
          <a:p>
            <a:pPr>
              <a:spcBef>
                <a:spcPts val="1200"/>
              </a:spcBef>
            </a:pPr>
            <a:endParaRPr lang="en-US" sz="2200" dirty="0"/>
          </a:p>
        </p:txBody>
      </p:sp>
      <p:sp>
        <p:nvSpPr>
          <p:cNvPr id="4" name="Title 1"/>
          <p:cNvSpPr txBox="1">
            <a:spLocks/>
          </p:cNvSpPr>
          <p:nvPr/>
        </p:nvSpPr>
        <p:spPr bwMode="auto">
          <a:xfrm>
            <a:off x="1370013" y="273527"/>
            <a:ext cx="7313612" cy="1143000"/>
          </a:xfrm>
          <a:prstGeom prst="rect">
            <a:avLst/>
          </a:prstGeom>
          <a:noFill/>
          <a:ln w="9525">
            <a:noFill/>
            <a:miter lim="800000"/>
            <a:headEnd/>
            <a:tailEnd/>
          </a:ln>
        </p:spPr>
        <p:txBody>
          <a:bodyPr anchor="b"/>
          <a:lstStyle/>
          <a:p>
            <a:pPr>
              <a:defRPr/>
            </a:pPr>
            <a:r>
              <a:rPr lang="en-AU" sz="3600" kern="0" dirty="0">
                <a:solidFill>
                  <a:schemeClr val="tx2"/>
                </a:solidFill>
                <a:latin typeface="+mj-lt"/>
                <a:ea typeface="ＭＳ Ｐゴシック" pitchFamily="-105" charset="-128"/>
                <a:cs typeface="+mj-cs"/>
              </a:rPr>
              <a:t>Spotting a </a:t>
            </a:r>
            <a:r>
              <a:rPr lang="en-AU" sz="3600" kern="0" dirty="0" smtClean="0">
                <a:solidFill>
                  <a:schemeClr val="tx2"/>
                </a:solidFill>
                <a:latin typeface="+mj-lt"/>
                <a:ea typeface="ＭＳ Ｐゴシック" pitchFamily="-105" charset="-128"/>
                <a:cs typeface="+mj-cs"/>
              </a:rPr>
              <a:t>debt </a:t>
            </a:r>
            <a:r>
              <a:rPr lang="en-AU" sz="3600" kern="0" dirty="0">
                <a:solidFill>
                  <a:schemeClr val="tx2"/>
                </a:solidFill>
                <a:latin typeface="+mj-lt"/>
                <a:ea typeface="ＭＳ Ｐゴシック" pitchFamily="-105" charset="-128"/>
                <a:cs typeface="+mj-cs"/>
              </a:rPr>
              <a:t>v</a:t>
            </a:r>
            <a:r>
              <a:rPr lang="en-AU" sz="3600" kern="0" dirty="0" smtClean="0">
                <a:solidFill>
                  <a:schemeClr val="tx2"/>
                </a:solidFill>
                <a:latin typeface="+mj-lt"/>
                <a:ea typeface="ＭＳ Ｐゴシック" pitchFamily="-105" charset="-128"/>
                <a:cs typeface="+mj-cs"/>
              </a:rPr>
              <a:t>ulture </a:t>
            </a:r>
            <a:endParaRPr lang="en-AU" sz="3600" kern="0" dirty="0">
              <a:solidFill>
                <a:schemeClr val="tx2"/>
              </a:solidFill>
              <a:latin typeface="+mj-lt"/>
              <a:ea typeface="ＭＳ Ｐゴシック" pitchFamily="-105" charset="-128"/>
              <a:cs typeface="+mj-cs"/>
            </a:endParaRPr>
          </a:p>
        </p:txBody>
      </p:sp>
    </p:spTree>
    <p:extLst>
      <p:ext uri="{BB962C8B-B14F-4D97-AF65-F5344CB8AC3E}">
        <p14:creationId xmlns:p14="http://schemas.microsoft.com/office/powerpoint/2010/main" val="4253055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DB947"/>
                </a:solidFill>
              </a:rPr>
              <a:t>What’s the problem?</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sz="2200" dirty="0" smtClean="0">
                <a:latin typeface="Verdana" charset="0"/>
              </a:rPr>
              <a:t>Bad advice</a:t>
            </a:r>
          </a:p>
          <a:p>
            <a:pPr lvl="1"/>
            <a:r>
              <a:rPr lang="en-US" sz="1800" dirty="0" smtClean="0">
                <a:latin typeface="Verdana" charset="0"/>
              </a:rPr>
              <a:t>Unsuitable options</a:t>
            </a:r>
          </a:p>
          <a:p>
            <a:pPr lvl="1"/>
            <a:r>
              <a:rPr lang="en-US" sz="1800" dirty="0" smtClean="0">
                <a:latin typeface="Verdana" charset="0"/>
              </a:rPr>
              <a:t>Poor understanding of the law and consequences</a:t>
            </a:r>
          </a:p>
          <a:p>
            <a:pPr lvl="1"/>
            <a:r>
              <a:rPr lang="en-US" sz="1800" dirty="0" smtClean="0">
                <a:latin typeface="Verdana" charset="0"/>
              </a:rPr>
              <a:t>Conflicted advice</a:t>
            </a:r>
          </a:p>
          <a:p>
            <a:r>
              <a:rPr lang="en-US" sz="2200" dirty="0" smtClean="0">
                <a:latin typeface="Verdana" charset="0"/>
              </a:rPr>
              <a:t>Fees</a:t>
            </a:r>
          </a:p>
          <a:p>
            <a:pPr lvl="1"/>
            <a:r>
              <a:rPr lang="en-US" sz="1800" dirty="0" smtClean="0">
                <a:latin typeface="Verdana" charset="0"/>
              </a:rPr>
              <a:t>Opaque</a:t>
            </a:r>
          </a:p>
          <a:p>
            <a:pPr lvl="1"/>
            <a:r>
              <a:rPr lang="en-US" sz="1800" dirty="0" smtClean="0">
                <a:latin typeface="Verdana" charset="0"/>
              </a:rPr>
              <a:t>High</a:t>
            </a:r>
          </a:p>
          <a:p>
            <a:pPr lvl="1"/>
            <a:r>
              <a:rPr lang="en-US" sz="1800" dirty="0" smtClean="0">
                <a:latin typeface="Verdana" charset="0"/>
              </a:rPr>
              <a:t>Upfront</a:t>
            </a:r>
          </a:p>
          <a:p>
            <a:r>
              <a:rPr lang="en-US" sz="2200" dirty="0" smtClean="0">
                <a:latin typeface="Verdana" charset="0"/>
              </a:rPr>
              <a:t>High pressure sales tactics</a:t>
            </a:r>
          </a:p>
          <a:p>
            <a:r>
              <a:rPr lang="en-US" sz="2200" dirty="0" smtClean="0">
                <a:latin typeface="Verdana" charset="0"/>
              </a:rPr>
              <a:t>Rarely refer to the </a:t>
            </a:r>
            <a:r>
              <a:rPr lang="en-US" sz="2200" i="1" dirty="0" smtClean="0">
                <a:latin typeface="Verdana" charset="0"/>
              </a:rPr>
              <a:t>free</a:t>
            </a:r>
            <a:r>
              <a:rPr lang="en-US" sz="2200" dirty="0" smtClean="0">
                <a:latin typeface="Verdana" charset="0"/>
              </a:rPr>
              <a:t> options</a:t>
            </a:r>
          </a:p>
          <a:p>
            <a:pPr lvl="1"/>
            <a:r>
              <a:rPr lang="en-US" sz="1800" dirty="0" smtClean="0">
                <a:latin typeface="Verdana" charset="0"/>
              </a:rPr>
              <a:t>FCs and consumer lawyers</a:t>
            </a:r>
          </a:p>
          <a:p>
            <a:pPr lvl="1"/>
            <a:r>
              <a:rPr lang="en-US" sz="1800" dirty="0" smtClean="0">
                <a:latin typeface="Verdana" charset="0"/>
              </a:rPr>
              <a:t>Ombudsman schemes</a:t>
            </a:r>
          </a:p>
          <a:p>
            <a:r>
              <a:rPr lang="en-US" sz="2200" dirty="0" smtClean="0">
                <a:latin typeface="Verdana" charset="0"/>
              </a:rPr>
              <a:t>No uniform regulatory framework</a:t>
            </a:r>
          </a:p>
          <a:p>
            <a:endParaRPr lang="en-US" sz="1900" dirty="0" smtClean="0">
              <a:latin typeface="Verdana" charset="0"/>
            </a:endParaRPr>
          </a:p>
          <a:p>
            <a:endParaRPr lang="en-US" sz="2200" dirty="0">
              <a:latin typeface="Verdana" charset="0"/>
            </a:endParaRPr>
          </a:p>
        </p:txBody>
      </p:sp>
    </p:spTree>
    <p:extLst>
      <p:ext uri="{BB962C8B-B14F-4D97-AF65-F5344CB8AC3E}">
        <p14:creationId xmlns:p14="http://schemas.microsoft.com/office/powerpoint/2010/main" val="4047081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What’s the alternative?</a:t>
            </a:r>
            <a:endParaRPr lang="en-AU"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0013" y="2318644"/>
            <a:ext cx="6362522" cy="3450100"/>
          </a:xfrm>
        </p:spPr>
      </p:pic>
      <p:sp>
        <p:nvSpPr>
          <p:cNvPr id="7" name="AutoShape 6" descr="Image result for halo angel transparent background"/>
          <p:cNvSpPr>
            <a:spLocks noChangeAspect="1" noChangeArrowheads="1"/>
          </p:cNvSpPr>
          <p:nvPr/>
        </p:nvSpPr>
        <p:spPr bwMode="auto">
          <a:xfrm>
            <a:off x="155574" y="-144463"/>
            <a:ext cx="2956593" cy="295660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1032" name="Picture 8" descr="Image result for halo angel transparent backgrou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31044">
            <a:off x="959039" y="1903437"/>
            <a:ext cx="2814333" cy="1222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28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032"/>
                                        </p:tgtEl>
                                      </p:cBhvr>
                                    </p:animEffect>
                                    <p:animScale>
                                      <p:cBhvr>
                                        <p:cTn id="7" dur="250" autoRev="1" fill="hold"/>
                                        <p:tgtEl>
                                          <p:spTgt spid="103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6DB947"/>
                </a:solidFill>
              </a:rPr>
              <a:t>Credit Repair</a:t>
            </a:r>
            <a:endParaRPr lang="en-US">
              <a:solidFill>
                <a:schemeClr val="tx1"/>
              </a:solidFill>
            </a:endParaRPr>
          </a:p>
        </p:txBody>
      </p:sp>
      <p:sp>
        <p:nvSpPr>
          <p:cNvPr id="3" name="Content Placeholder 2"/>
          <p:cNvSpPr>
            <a:spLocks noGrp="1"/>
          </p:cNvSpPr>
          <p:nvPr>
            <p:ph idx="1"/>
          </p:nvPr>
        </p:nvSpPr>
        <p:spPr/>
        <p:txBody>
          <a:bodyPr/>
          <a:lstStyle/>
          <a:p>
            <a:pPr marL="0" indent="0">
              <a:buNone/>
            </a:pPr>
            <a:r>
              <a:rPr lang="en-US" sz="2200" b="1" dirty="0"/>
              <a:t>What do they do?</a:t>
            </a:r>
          </a:p>
          <a:p>
            <a:r>
              <a:rPr lang="en-US" sz="2200" dirty="0"/>
              <a:t>Promise to ‘fix’ or ‘clean’ your credit report</a:t>
            </a:r>
          </a:p>
          <a:p>
            <a:pPr marL="0" indent="0">
              <a:buNone/>
            </a:pPr>
            <a:endParaRPr lang="en-US" sz="2200" b="1" dirty="0"/>
          </a:p>
          <a:p>
            <a:pPr marL="0" indent="0">
              <a:buNone/>
            </a:pPr>
            <a:r>
              <a:rPr lang="en-US" sz="2200" b="1" dirty="0"/>
              <a:t>Problems</a:t>
            </a:r>
          </a:p>
          <a:p>
            <a:r>
              <a:rPr lang="en-US" sz="2200" dirty="0"/>
              <a:t>High upfront fees for services that could be accessed for free</a:t>
            </a:r>
          </a:p>
          <a:p>
            <a:r>
              <a:rPr lang="en-US" sz="2200" dirty="0"/>
              <a:t>Misleading promises about what they can achieve</a:t>
            </a:r>
          </a:p>
          <a:p>
            <a:r>
              <a:rPr lang="en-US" sz="2200" dirty="0">
                <a:latin typeface="Verdana" charset="0"/>
              </a:rPr>
              <a:t>Not required to be licensed, qualified, or a member of an ombudsman scheme</a:t>
            </a:r>
          </a:p>
        </p:txBody>
      </p:sp>
    </p:spTree>
    <p:extLst>
      <p:ext uri="{BB962C8B-B14F-4D97-AF65-F5344CB8AC3E}">
        <p14:creationId xmlns:p14="http://schemas.microsoft.com/office/powerpoint/2010/main" val="1338048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13">
      <a:dk1>
        <a:srgbClr val="000000"/>
      </a:dk1>
      <a:lt1>
        <a:srgbClr val="FFFFFF"/>
      </a:lt1>
      <a:dk2>
        <a:srgbClr val="6DB947"/>
      </a:dk2>
      <a:lt2>
        <a:srgbClr val="5F5F5F"/>
      </a:lt2>
      <a:accent1>
        <a:srgbClr val="33CCCC"/>
      </a:accent1>
      <a:accent2>
        <a:srgbClr val="DDDDDD"/>
      </a:accent2>
      <a:accent3>
        <a:srgbClr val="FFFFFF"/>
      </a:accent3>
      <a:accent4>
        <a:srgbClr val="000000"/>
      </a:accent4>
      <a:accent5>
        <a:srgbClr val="ADE2E2"/>
      </a:accent5>
      <a:accent6>
        <a:srgbClr val="C8C8C8"/>
      </a:accent6>
      <a:hlink>
        <a:srgbClr val="59B749"/>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Eclipse 11">
        <a:dk1>
          <a:srgbClr val="000000"/>
        </a:dk1>
        <a:lt1>
          <a:srgbClr val="FFFFFF"/>
        </a:lt1>
        <a:dk2>
          <a:srgbClr val="99FF33"/>
        </a:dk2>
        <a:lt2>
          <a:srgbClr val="5F5F5F"/>
        </a:lt2>
        <a:accent1>
          <a:srgbClr val="33CCCC"/>
        </a:accent1>
        <a:accent2>
          <a:srgbClr val="DDDDDD"/>
        </a:accent2>
        <a:accent3>
          <a:srgbClr val="FFFFFF"/>
        </a:accent3>
        <a:accent4>
          <a:srgbClr val="000000"/>
        </a:accent4>
        <a:accent5>
          <a:srgbClr val="ADE2E2"/>
        </a:accent5>
        <a:accent6>
          <a:srgbClr val="C8C8C8"/>
        </a:accent6>
        <a:hlink>
          <a:srgbClr val="99FF33"/>
        </a:hlink>
        <a:folHlink>
          <a:srgbClr val="B2B2B2"/>
        </a:folHlink>
      </a:clrScheme>
      <a:clrMap bg1="lt1" tx1="dk1" bg2="lt2" tx2="dk2" accent1="accent1" accent2="accent2" accent3="accent3" accent4="accent4" accent5="accent5" accent6="accent6" hlink="hlink" folHlink="folHlink"/>
    </a:extraClrScheme>
    <a:extraClrScheme>
      <a:clrScheme name="Eclipse 12">
        <a:dk1>
          <a:srgbClr val="000000"/>
        </a:dk1>
        <a:lt1>
          <a:srgbClr val="FFFFFF"/>
        </a:lt1>
        <a:dk2>
          <a:srgbClr val="00FF00"/>
        </a:dk2>
        <a:lt2>
          <a:srgbClr val="5F5F5F"/>
        </a:lt2>
        <a:accent1>
          <a:srgbClr val="33CCCC"/>
        </a:accent1>
        <a:accent2>
          <a:srgbClr val="DDDDDD"/>
        </a:accent2>
        <a:accent3>
          <a:srgbClr val="FFFFFF"/>
        </a:accent3>
        <a:accent4>
          <a:srgbClr val="000000"/>
        </a:accent4>
        <a:accent5>
          <a:srgbClr val="ADE2E2"/>
        </a:accent5>
        <a:accent6>
          <a:srgbClr val="C8C8C8"/>
        </a:accent6>
        <a:hlink>
          <a:srgbClr val="00FF00"/>
        </a:hlink>
        <a:folHlink>
          <a:srgbClr val="B2B2B2"/>
        </a:folHlink>
      </a:clrScheme>
      <a:clrMap bg1="lt1" tx1="dk1" bg2="lt2" tx2="dk2" accent1="accent1" accent2="accent2" accent3="accent3" accent4="accent4" accent5="accent5" accent6="accent6" hlink="hlink" folHlink="folHlink"/>
    </a:extraClrScheme>
    <a:extraClrScheme>
      <a:clrScheme name="Eclipse 13">
        <a:dk1>
          <a:srgbClr val="000000"/>
        </a:dk1>
        <a:lt1>
          <a:srgbClr val="FFFFFF"/>
        </a:lt1>
        <a:dk2>
          <a:srgbClr val="6DB947"/>
        </a:dk2>
        <a:lt2>
          <a:srgbClr val="5F5F5F"/>
        </a:lt2>
        <a:accent1>
          <a:srgbClr val="33CCCC"/>
        </a:accent1>
        <a:accent2>
          <a:srgbClr val="DDDDDD"/>
        </a:accent2>
        <a:accent3>
          <a:srgbClr val="FFFFFF"/>
        </a:accent3>
        <a:accent4>
          <a:srgbClr val="000000"/>
        </a:accent4>
        <a:accent5>
          <a:srgbClr val="ADE2E2"/>
        </a:accent5>
        <a:accent6>
          <a:srgbClr val="C8C8C8"/>
        </a:accent6>
        <a:hlink>
          <a:srgbClr val="59B74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1185</Words>
  <Application>Microsoft Office PowerPoint</Application>
  <PresentationFormat>On-screen Show (4:3)</PresentationFormat>
  <Paragraphs>222</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ＭＳ Ｐゴシック</vt:lpstr>
      <vt:lpstr>Arial</vt:lpstr>
      <vt:lpstr>Verdana</vt:lpstr>
      <vt:lpstr>Wingdings</vt:lpstr>
      <vt:lpstr>Eclipse</vt:lpstr>
      <vt:lpstr>Debt Vultures </vt:lpstr>
      <vt:lpstr>Welcome </vt:lpstr>
      <vt:lpstr>PowerPoint Presentation</vt:lpstr>
      <vt:lpstr>PowerPoint Presentation</vt:lpstr>
      <vt:lpstr>PowerPoint Presentation</vt:lpstr>
      <vt:lpstr>PowerPoint Presentation</vt:lpstr>
      <vt:lpstr>What’s the problem?</vt:lpstr>
      <vt:lpstr>What’s the alternative?</vt:lpstr>
      <vt:lpstr>Credit Repair</vt:lpstr>
      <vt:lpstr>Debt Negotiators</vt:lpstr>
      <vt:lpstr>Debt Agreements</vt:lpstr>
      <vt:lpstr>Budgeting / Money Management</vt:lpstr>
      <vt:lpstr>Case study 1: Credit repair</vt:lpstr>
      <vt:lpstr>Case study 1: Credit repair</vt:lpstr>
      <vt:lpstr>Case study 1: Credit repair</vt:lpstr>
      <vt:lpstr>Case study 1: Credit repair</vt:lpstr>
      <vt:lpstr>Case study 2: Debt negotiator</vt:lpstr>
      <vt:lpstr>Case study 2: Debt negotiator</vt:lpstr>
      <vt:lpstr>Case study 2: Debt negotiator</vt:lpstr>
      <vt:lpstr>Case study 2: Debt negotiator</vt:lpstr>
      <vt:lpstr>Case study 2: Debt negotiator</vt:lpstr>
      <vt:lpstr>Case study 3: Debt agreements</vt:lpstr>
      <vt:lpstr>Case study 3: Debt agreements</vt:lpstr>
      <vt:lpstr>Case study 3: Debt agreements</vt:lpstr>
      <vt:lpstr>Case study 3: Debt agreements</vt:lpstr>
      <vt:lpstr>Summary: Legal options</vt:lpstr>
      <vt:lpstr>PowerPoint Presentation</vt:lpstr>
      <vt:lpstr>Advocating for change</vt:lpstr>
      <vt:lpstr>PowerPoint Presentation</vt:lpstr>
      <vt:lpstr>PowerPoint Presentation</vt:lpstr>
      <vt:lpstr>Stay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2017-03-29T04:29:56Z</dcterms:modified>
</cp:coreProperties>
</file>