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272" r:id="rId3"/>
    <p:sldId id="293" r:id="rId4"/>
    <p:sldId id="278" r:id="rId5"/>
    <p:sldId id="375" r:id="rId6"/>
    <p:sldId id="376" r:id="rId7"/>
    <p:sldId id="377" r:id="rId8"/>
    <p:sldId id="417" r:id="rId9"/>
    <p:sldId id="378" r:id="rId10"/>
    <p:sldId id="383" r:id="rId11"/>
    <p:sldId id="294" r:id="rId12"/>
    <p:sldId id="299" r:id="rId13"/>
    <p:sldId id="300" r:id="rId14"/>
    <p:sldId id="301" r:id="rId15"/>
    <p:sldId id="302" r:id="rId16"/>
    <p:sldId id="303" r:id="rId17"/>
    <p:sldId id="305" r:id="rId18"/>
    <p:sldId id="306" r:id="rId19"/>
    <p:sldId id="308" r:id="rId20"/>
    <p:sldId id="307" r:id="rId21"/>
    <p:sldId id="316" r:id="rId22"/>
    <p:sldId id="328" r:id="rId23"/>
    <p:sldId id="317" r:id="rId24"/>
    <p:sldId id="384" r:id="rId25"/>
    <p:sldId id="333" r:id="rId26"/>
    <p:sldId id="331" r:id="rId27"/>
    <p:sldId id="332" r:id="rId28"/>
    <p:sldId id="330" r:id="rId29"/>
    <p:sldId id="363" r:id="rId30"/>
    <p:sldId id="329" r:id="rId31"/>
    <p:sldId id="407" r:id="rId32"/>
    <p:sldId id="391" r:id="rId33"/>
    <p:sldId id="406" r:id="rId34"/>
    <p:sldId id="408" r:id="rId35"/>
    <p:sldId id="336" r:id="rId36"/>
    <p:sldId id="386" r:id="rId37"/>
    <p:sldId id="392" r:id="rId38"/>
    <p:sldId id="390" r:id="rId39"/>
    <p:sldId id="387" r:id="rId40"/>
    <p:sldId id="337" r:id="rId41"/>
    <p:sldId id="409" r:id="rId42"/>
    <p:sldId id="354" r:id="rId43"/>
    <p:sldId id="348" r:id="rId44"/>
    <p:sldId id="347" r:id="rId45"/>
    <p:sldId id="416" r:id="rId46"/>
    <p:sldId id="346" r:id="rId47"/>
    <p:sldId id="394" r:id="rId48"/>
    <p:sldId id="321" r:id="rId49"/>
    <p:sldId id="320" r:id="rId50"/>
    <p:sldId id="411" r:id="rId51"/>
    <p:sldId id="410" r:id="rId52"/>
    <p:sldId id="326" r:id="rId53"/>
    <p:sldId id="412" r:id="rId54"/>
    <p:sldId id="324" r:id="rId55"/>
    <p:sldId id="397" r:id="rId56"/>
    <p:sldId id="396" r:id="rId57"/>
    <p:sldId id="381" r:id="rId58"/>
    <p:sldId id="382" r:id="rId59"/>
    <p:sldId id="413" r:id="rId60"/>
    <p:sldId id="414" r:id="rId61"/>
    <p:sldId id="358" r:id="rId62"/>
    <p:sldId id="357" r:id="rId63"/>
    <p:sldId id="359" r:id="rId64"/>
    <p:sldId id="361" r:id="rId65"/>
    <p:sldId id="401" r:id="rId66"/>
    <p:sldId id="402" r:id="rId67"/>
    <p:sldId id="415" r:id="rId68"/>
    <p:sldId id="405" r:id="rId69"/>
    <p:sldId id="318"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4660"/>
  </p:normalViewPr>
  <p:slideViewPr>
    <p:cSldViewPr snapToGrid="0">
      <p:cViewPr varScale="1">
        <p:scale>
          <a:sx n="84" d="100"/>
          <a:sy n="84" d="100"/>
        </p:scale>
        <p:origin x="90" y="576"/>
      </p:cViewPr>
      <p:guideLst/>
    </p:cSldViewPr>
  </p:slideViewPr>
  <p:notesTextViewPr>
    <p:cViewPr>
      <p:scale>
        <a:sx n="1" d="1"/>
        <a:sy n="1" d="1"/>
      </p:scale>
      <p:origin x="0" y="0"/>
    </p:cViewPr>
  </p:notesTextViewPr>
  <p:sorterViewPr>
    <p:cViewPr>
      <p:scale>
        <a:sx n="112" d="100"/>
        <a:sy n="112" d="100"/>
      </p:scale>
      <p:origin x="0" y="-21384"/>
    </p:cViewPr>
  </p:sorterViewPr>
  <p:notesViewPr>
    <p:cSldViewPr snapToGrid="0">
      <p:cViewPr varScale="1">
        <p:scale>
          <a:sx n="74" d="100"/>
          <a:sy n="74" d="100"/>
        </p:scale>
        <p:origin x="25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38B7372-A241-4E17-9DC1-A7CED3057B6C}" type="datetimeFigureOut">
              <a:rPr lang="en-AU" smtClean="0"/>
              <a:t>14/03/2017</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DD8B911-3C79-4C4F-9684-9A8174D4B3CE}" type="slidenum">
              <a:rPr lang="en-AU" smtClean="0"/>
              <a:t>‹#›</a:t>
            </a:fld>
            <a:endParaRPr lang="en-AU"/>
          </a:p>
        </p:txBody>
      </p:sp>
    </p:spTree>
    <p:extLst>
      <p:ext uri="{BB962C8B-B14F-4D97-AF65-F5344CB8AC3E}">
        <p14:creationId xmlns:p14="http://schemas.microsoft.com/office/powerpoint/2010/main" val="3249477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7EF9CC-97F0-490F-9F80-1171773242D7}" type="datetimeFigureOut">
              <a:rPr lang="en-AU" smtClean="0"/>
              <a:t>14/03/2017</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E0457C-0798-4DFB-A377-06FC9C067E28}" type="slidenum">
              <a:rPr lang="en-AU" smtClean="0"/>
              <a:t>‹#›</a:t>
            </a:fld>
            <a:endParaRPr lang="en-AU"/>
          </a:p>
        </p:txBody>
      </p:sp>
    </p:spTree>
    <p:extLst>
      <p:ext uri="{BB962C8B-B14F-4D97-AF65-F5344CB8AC3E}">
        <p14:creationId xmlns:p14="http://schemas.microsoft.com/office/powerpoint/2010/main" val="304056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1</a:t>
            </a:fld>
            <a:endParaRPr lang="en-AU"/>
          </a:p>
        </p:txBody>
      </p:sp>
    </p:spTree>
    <p:extLst>
      <p:ext uri="{BB962C8B-B14F-4D97-AF65-F5344CB8AC3E}">
        <p14:creationId xmlns:p14="http://schemas.microsoft.com/office/powerpoint/2010/main" val="84928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C96C0D2D-FFBF-4C08-9F0F-B7080DEE3A17}" type="slidenum">
              <a:rPr lang="en-US" altLang="en-US" smtClean="0"/>
              <a:pPr algn="r" eaLnBrk="1" hangingPunct="1">
                <a:spcBef>
                  <a:spcPct val="0"/>
                </a:spcBef>
              </a:pPr>
              <a:t>10</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7088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A4218E2-6508-4973-B6EC-C5C2E9E4FF37}" type="slidenum">
              <a:rPr lang="en-US" altLang="en-US" smtClean="0"/>
              <a:pPr algn="r" eaLnBrk="1" hangingPunct="1">
                <a:spcBef>
                  <a:spcPct val="0"/>
                </a:spcBef>
              </a:pPr>
              <a:t>11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4317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C6B78FC-D2A3-4431-8231-A3B80E0E57BC}" type="slidenum">
              <a:rPr lang="en-US" altLang="en-US" smtClean="0"/>
              <a:pPr algn="r" eaLnBrk="1" hangingPunct="1">
                <a:spcBef>
                  <a:spcPct val="0"/>
                </a:spcBef>
              </a:pPr>
              <a:t>12</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583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1E79124-2BCB-4374-8859-E177A5FB940D}" type="slidenum">
              <a:rPr lang="en-US" altLang="en-US" smtClean="0"/>
              <a:pPr algn="r" eaLnBrk="1" hangingPunct="1">
                <a:spcBef>
                  <a:spcPct val="0"/>
                </a:spcBef>
              </a:pPr>
              <a:t>13</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1752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2B538D9-E6C0-4FC8-B0F3-C2EDE3006ECE}" type="slidenum">
              <a:rPr lang="en-US" altLang="en-US" smtClean="0"/>
              <a:pPr algn="r" eaLnBrk="1" hangingPunct="1">
                <a:spcBef>
                  <a:spcPct val="0"/>
                </a:spcBef>
              </a:pPr>
              <a:t>14</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0825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3516162-2F20-487B-9AD7-491416F5E4A2}" type="slidenum">
              <a:rPr lang="en-US" altLang="en-US" smtClean="0"/>
              <a:pPr algn="r" eaLnBrk="1" hangingPunct="1">
                <a:spcBef>
                  <a:spcPct val="0"/>
                </a:spcBef>
              </a:pPr>
              <a:t>15</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7518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5522CF5-A581-4180-A9C0-314F26E2F5F0}" type="slidenum">
              <a:rPr lang="en-US" altLang="en-US" smtClean="0"/>
              <a:pPr algn="r" eaLnBrk="1" hangingPunct="1">
                <a:spcBef>
                  <a:spcPct val="0"/>
                </a:spcBef>
              </a:pPr>
              <a:t>16</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2228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17</a:t>
            </a:fld>
            <a:endParaRPr lang="en-AU"/>
          </a:p>
        </p:txBody>
      </p:sp>
    </p:spTree>
    <p:extLst>
      <p:ext uri="{BB962C8B-B14F-4D97-AF65-F5344CB8AC3E}">
        <p14:creationId xmlns:p14="http://schemas.microsoft.com/office/powerpoint/2010/main" val="188608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18</a:t>
            </a:fld>
            <a:endParaRPr lang="en-AU"/>
          </a:p>
        </p:txBody>
      </p:sp>
    </p:spTree>
    <p:extLst>
      <p:ext uri="{BB962C8B-B14F-4D97-AF65-F5344CB8AC3E}">
        <p14:creationId xmlns:p14="http://schemas.microsoft.com/office/powerpoint/2010/main" val="84816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08A9BF1-40FB-40DA-BC19-680C5701D1BB}" type="slidenum">
              <a:rPr lang="en-US" altLang="en-US" smtClean="0"/>
              <a:pPr algn="r" eaLnBrk="1" hangingPunct="1">
                <a:spcBef>
                  <a:spcPct val="0"/>
                </a:spcBef>
              </a:pPr>
              <a:t>19</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507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2</a:t>
            </a:fld>
            <a:endParaRPr lang="en-AU"/>
          </a:p>
        </p:txBody>
      </p:sp>
    </p:spTree>
    <p:extLst>
      <p:ext uri="{BB962C8B-B14F-4D97-AF65-F5344CB8AC3E}">
        <p14:creationId xmlns:p14="http://schemas.microsoft.com/office/powerpoint/2010/main" val="126700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01B516D-A136-4960-A1A4-BFA977ACD175}" type="slidenum">
              <a:rPr lang="en-US" altLang="en-US" smtClean="0"/>
              <a:pPr algn="r" eaLnBrk="1" hangingPunct="1">
                <a:spcBef>
                  <a:spcPct val="0"/>
                </a:spcBef>
              </a:pPr>
              <a:t>20</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7600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21</a:t>
            </a:fld>
            <a:endParaRPr lang="en-AU"/>
          </a:p>
        </p:txBody>
      </p:sp>
    </p:spTree>
    <p:extLst>
      <p:ext uri="{BB962C8B-B14F-4D97-AF65-F5344CB8AC3E}">
        <p14:creationId xmlns:p14="http://schemas.microsoft.com/office/powerpoint/2010/main" val="99746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22</a:t>
            </a:fld>
            <a:endParaRPr lang="en-AU"/>
          </a:p>
        </p:txBody>
      </p:sp>
    </p:spTree>
    <p:extLst>
      <p:ext uri="{BB962C8B-B14F-4D97-AF65-F5344CB8AC3E}">
        <p14:creationId xmlns:p14="http://schemas.microsoft.com/office/powerpoint/2010/main" val="3883471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23</a:t>
            </a:fld>
            <a:endParaRPr lang="en-AU"/>
          </a:p>
        </p:txBody>
      </p:sp>
    </p:spTree>
    <p:extLst>
      <p:ext uri="{BB962C8B-B14F-4D97-AF65-F5344CB8AC3E}">
        <p14:creationId xmlns:p14="http://schemas.microsoft.com/office/powerpoint/2010/main" val="1641451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24</a:t>
            </a:fld>
            <a:endParaRPr lang="en-AU"/>
          </a:p>
        </p:txBody>
      </p:sp>
    </p:spTree>
    <p:extLst>
      <p:ext uri="{BB962C8B-B14F-4D97-AF65-F5344CB8AC3E}">
        <p14:creationId xmlns:p14="http://schemas.microsoft.com/office/powerpoint/2010/main" val="391438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BAD9D-8B41-4B97-B3D1-D6624F6D485E}" type="slidenum">
              <a:rPr lang="en-AU" smtClean="0"/>
              <a:t>25</a:t>
            </a:fld>
            <a:endParaRPr lang="en-AU"/>
          </a:p>
        </p:txBody>
      </p:sp>
    </p:spTree>
    <p:extLst>
      <p:ext uri="{BB962C8B-B14F-4D97-AF65-F5344CB8AC3E}">
        <p14:creationId xmlns:p14="http://schemas.microsoft.com/office/powerpoint/2010/main" val="1048759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26</a:t>
            </a:fld>
            <a:endParaRPr lang="en-AU"/>
          </a:p>
        </p:txBody>
      </p:sp>
    </p:spTree>
    <p:extLst>
      <p:ext uri="{BB962C8B-B14F-4D97-AF65-F5344CB8AC3E}">
        <p14:creationId xmlns:p14="http://schemas.microsoft.com/office/powerpoint/2010/main" val="1262771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0D868F1-7D50-4876-B750-8E1C57515732}" type="slidenum">
              <a:rPr lang="en-AU" altLang="en-US"/>
              <a:pPr/>
              <a:t>27</a:t>
            </a:fld>
            <a:endParaRPr lang="en-AU" altLang="en-US"/>
          </a:p>
        </p:txBody>
      </p:sp>
    </p:spTree>
    <p:extLst>
      <p:ext uri="{BB962C8B-B14F-4D97-AF65-F5344CB8AC3E}">
        <p14:creationId xmlns:p14="http://schemas.microsoft.com/office/powerpoint/2010/main" val="168366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BAD9D-8B41-4B97-B3D1-D6624F6D485E}" type="slidenum">
              <a:rPr lang="en-AU" smtClean="0"/>
              <a:t>28</a:t>
            </a:fld>
            <a:endParaRPr lang="en-AU"/>
          </a:p>
        </p:txBody>
      </p:sp>
    </p:spTree>
    <p:extLst>
      <p:ext uri="{BB962C8B-B14F-4D97-AF65-F5344CB8AC3E}">
        <p14:creationId xmlns:p14="http://schemas.microsoft.com/office/powerpoint/2010/main" val="887029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29</a:t>
            </a:fld>
            <a:endParaRPr lang="en-AU"/>
          </a:p>
        </p:txBody>
      </p:sp>
    </p:spTree>
    <p:extLst>
      <p:ext uri="{BB962C8B-B14F-4D97-AF65-F5344CB8AC3E}">
        <p14:creationId xmlns:p14="http://schemas.microsoft.com/office/powerpoint/2010/main" val="156453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3</a:t>
            </a:fld>
            <a:endParaRPr lang="en-AU"/>
          </a:p>
        </p:txBody>
      </p:sp>
    </p:spTree>
    <p:extLst>
      <p:ext uri="{BB962C8B-B14F-4D97-AF65-F5344CB8AC3E}">
        <p14:creationId xmlns:p14="http://schemas.microsoft.com/office/powerpoint/2010/main" val="1021409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30</a:t>
            </a:fld>
            <a:endParaRPr lang="en-AU"/>
          </a:p>
        </p:txBody>
      </p:sp>
    </p:spTree>
    <p:extLst>
      <p:ext uri="{BB962C8B-B14F-4D97-AF65-F5344CB8AC3E}">
        <p14:creationId xmlns:p14="http://schemas.microsoft.com/office/powerpoint/2010/main" val="69071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867C07-6EF4-4385-85C6-9E6061297553}" type="slidenum">
              <a:rPr lang="en-AU" altLang="en-US"/>
              <a:pPr>
                <a:spcBef>
                  <a:spcPct val="0"/>
                </a:spcBef>
              </a:pPr>
              <a:t>31</a:t>
            </a:fld>
            <a:endParaRPr lang="en-AU" altLang="en-US"/>
          </a:p>
        </p:txBody>
      </p:sp>
    </p:spTree>
    <p:extLst>
      <p:ext uri="{BB962C8B-B14F-4D97-AF65-F5344CB8AC3E}">
        <p14:creationId xmlns:p14="http://schemas.microsoft.com/office/powerpoint/2010/main" val="1529327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32</a:t>
            </a:fld>
            <a:endParaRPr lang="en-AU"/>
          </a:p>
        </p:txBody>
      </p:sp>
    </p:spTree>
    <p:extLst>
      <p:ext uri="{BB962C8B-B14F-4D97-AF65-F5344CB8AC3E}">
        <p14:creationId xmlns:p14="http://schemas.microsoft.com/office/powerpoint/2010/main" val="814730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33</a:t>
            </a:fld>
            <a:endParaRPr lang="en-AU"/>
          </a:p>
        </p:txBody>
      </p:sp>
    </p:spTree>
    <p:extLst>
      <p:ext uri="{BB962C8B-B14F-4D97-AF65-F5344CB8AC3E}">
        <p14:creationId xmlns:p14="http://schemas.microsoft.com/office/powerpoint/2010/main" val="50628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222366-ECCF-4A93-98BA-842B74179513}" type="slidenum">
              <a:rPr lang="en-AU" altLang="en-US">
                <a:solidFill>
                  <a:srgbClr val="000000"/>
                </a:solidFill>
              </a:rPr>
              <a:pPr>
                <a:spcBef>
                  <a:spcPct val="0"/>
                </a:spcBef>
              </a:pPr>
              <a:t>34</a:t>
            </a:fld>
            <a:endParaRPr lang="en-AU" altLang="en-US">
              <a:solidFill>
                <a:srgbClr val="000000"/>
              </a:solidFill>
            </a:endParaRPr>
          </a:p>
        </p:txBody>
      </p:sp>
    </p:spTree>
    <p:extLst>
      <p:ext uri="{BB962C8B-B14F-4D97-AF65-F5344CB8AC3E}">
        <p14:creationId xmlns:p14="http://schemas.microsoft.com/office/powerpoint/2010/main" val="1391189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35</a:t>
            </a:fld>
            <a:endParaRPr lang="en-AU"/>
          </a:p>
        </p:txBody>
      </p:sp>
    </p:spTree>
    <p:extLst>
      <p:ext uri="{BB962C8B-B14F-4D97-AF65-F5344CB8AC3E}">
        <p14:creationId xmlns:p14="http://schemas.microsoft.com/office/powerpoint/2010/main" val="1037916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36</a:t>
            </a:fld>
            <a:endParaRPr lang="en-AU"/>
          </a:p>
        </p:txBody>
      </p:sp>
    </p:spTree>
    <p:extLst>
      <p:ext uri="{BB962C8B-B14F-4D97-AF65-F5344CB8AC3E}">
        <p14:creationId xmlns:p14="http://schemas.microsoft.com/office/powerpoint/2010/main" val="249489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37</a:t>
            </a:fld>
            <a:endParaRPr lang="en-AU"/>
          </a:p>
        </p:txBody>
      </p:sp>
    </p:spTree>
    <p:extLst>
      <p:ext uri="{BB962C8B-B14F-4D97-AF65-F5344CB8AC3E}">
        <p14:creationId xmlns:p14="http://schemas.microsoft.com/office/powerpoint/2010/main" val="1458891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40F00E-E43B-4556-97D6-9278AE7F4872}" type="slidenum">
              <a:rPr lang="en-AU" altLang="en-US"/>
              <a:pPr>
                <a:spcBef>
                  <a:spcPct val="0"/>
                </a:spcBef>
              </a:pPr>
              <a:t>38</a:t>
            </a:fld>
            <a:endParaRPr lang="en-AU" altLang="en-US"/>
          </a:p>
        </p:txBody>
      </p:sp>
    </p:spTree>
    <p:extLst>
      <p:ext uri="{BB962C8B-B14F-4D97-AF65-F5344CB8AC3E}">
        <p14:creationId xmlns:p14="http://schemas.microsoft.com/office/powerpoint/2010/main" val="2874093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14FD5C-3BA8-44E1-A491-91659F5B3AF4}" type="slidenum">
              <a:rPr lang="en-AU" altLang="en-US"/>
              <a:pPr>
                <a:spcBef>
                  <a:spcPct val="0"/>
                </a:spcBef>
              </a:pPr>
              <a:t>39</a:t>
            </a:fld>
            <a:endParaRPr lang="en-AU" altLang="en-US"/>
          </a:p>
        </p:txBody>
      </p:sp>
    </p:spTree>
    <p:extLst>
      <p:ext uri="{BB962C8B-B14F-4D97-AF65-F5344CB8AC3E}">
        <p14:creationId xmlns:p14="http://schemas.microsoft.com/office/powerpoint/2010/main" val="424901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a:t>
            </a:fld>
            <a:endParaRPr lang="en-AU"/>
          </a:p>
        </p:txBody>
      </p:sp>
    </p:spTree>
    <p:extLst>
      <p:ext uri="{BB962C8B-B14F-4D97-AF65-F5344CB8AC3E}">
        <p14:creationId xmlns:p14="http://schemas.microsoft.com/office/powerpoint/2010/main" val="2013842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40</a:t>
            </a:fld>
            <a:endParaRPr lang="en-AU"/>
          </a:p>
        </p:txBody>
      </p:sp>
    </p:spTree>
    <p:extLst>
      <p:ext uri="{BB962C8B-B14F-4D97-AF65-F5344CB8AC3E}">
        <p14:creationId xmlns:p14="http://schemas.microsoft.com/office/powerpoint/2010/main" val="333766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41</a:t>
            </a:fld>
            <a:endParaRPr lang="en-AU"/>
          </a:p>
        </p:txBody>
      </p:sp>
    </p:spTree>
    <p:extLst>
      <p:ext uri="{BB962C8B-B14F-4D97-AF65-F5344CB8AC3E}">
        <p14:creationId xmlns:p14="http://schemas.microsoft.com/office/powerpoint/2010/main" val="1295556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42</a:t>
            </a:fld>
            <a:endParaRPr lang="en-AU"/>
          </a:p>
        </p:txBody>
      </p:sp>
    </p:spTree>
    <p:extLst>
      <p:ext uri="{BB962C8B-B14F-4D97-AF65-F5344CB8AC3E}">
        <p14:creationId xmlns:p14="http://schemas.microsoft.com/office/powerpoint/2010/main" val="3385508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43</a:t>
            </a:fld>
            <a:endParaRPr lang="en-AU"/>
          </a:p>
        </p:txBody>
      </p:sp>
    </p:spTree>
    <p:extLst>
      <p:ext uri="{BB962C8B-B14F-4D97-AF65-F5344CB8AC3E}">
        <p14:creationId xmlns:p14="http://schemas.microsoft.com/office/powerpoint/2010/main" val="869728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44</a:t>
            </a:fld>
            <a:endParaRPr lang="en-AU"/>
          </a:p>
        </p:txBody>
      </p:sp>
    </p:spTree>
    <p:extLst>
      <p:ext uri="{BB962C8B-B14F-4D97-AF65-F5344CB8AC3E}">
        <p14:creationId xmlns:p14="http://schemas.microsoft.com/office/powerpoint/2010/main" val="2646517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45</a:t>
            </a:fld>
            <a:endParaRPr lang="en-AU"/>
          </a:p>
        </p:txBody>
      </p:sp>
    </p:spTree>
    <p:extLst>
      <p:ext uri="{BB962C8B-B14F-4D97-AF65-F5344CB8AC3E}">
        <p14:creationId xmlns:p14="http://schemas.microsoft.com/office/powerpoint/2010/main" val="810313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46</a:t>
            </a:fld>
            <a:endParaRPr lang="en-AU"/>
          </a:p>
        </p:txBody>
      </p:sp>
    </p:spTree>
    <p:extLst>
      <p:ext uri="{BB962C8B-B14F-4D97-AF65-F5344CB8AC3E}">
        <p14:creationId xmlns:p14="http://schemas.microsoft.com/office/powerpoint/2010/main" val="660313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47</a:t>
            </a:fld>
            <a:endParaRPr lang="en-AU"/>
          </a:p>
        </p:txBody>
      </p:sp>
    </p:spTree>
    <p:extLst>
      <p:ext uri="{BB962C8B-B14F-4D97-AF65-F5344CB8AC3E}">
        <p14:creationId xmlns:p14="http://schemas.microsoft.com/office/powerpoint/2010/main" val="3917584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B576EC3-9615-42A6-932F-C3102C37FFE6}" type="slidenum">
              <a:rPr lang="en-AU" altLang="en-US">
                <a:latin typeface="Calibri" panose="020F0502020204030204" pitchFamily="34" charset="0"/>
              </a:rPr>
              <a:pPr eaLnBrk="1" hangingPunct="1"/>
              <a:t>48</a:t>
            </a:fld>
            <a:endParaRPr lang="en-AU" altLang="en-US">
              <a:latin typeface="Calibri" panose="020F0502020204030204" pitchFamily="34" charset="0"/>
            </a:endParaRPr>
          </a:p>
        </p:txBody>
      </p:sp>
    </p:spTree>
    <p:extLst>
      <p:ext uri="{BB962C8B-B14F-4D97-AF65-F5344CB8AC3E}">
        <p14:creationId xmlns:p14="http://schemas.microsoft.com/office/powerpoint/2010/main" val="4090400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E8F7D80-0897-4986-9A0D-BAF97FC89845}" type="slidenum">
              <a:rPr lang="en-AU" altLang="en-US">
                <a:latin typeface="Calibri" panose="020F0502020204030204" pitchFamily="34" charset="0"/>
              </a:rPr>
              <a:pPr eaLnBrk="1" hangingPunct="1"/>
              <a:t>49</a:t>
            </a:fld>
            <a:endParaRPr lang="en-AU" altLang="en-US">
              <a:latin typeface="Calibri" panose="020F0502020204030204" pitchFamily="34" charset="0"/>
            </a:endParaRPr>
          </a:p>
        </p:txBody>
      </p:sp>
    </p:spTree>
    <p:extLst>
      <p:ext uri="{BB962C8B-B14F-4D97-AF65-F5344CB8AC3E}">
        <p14:creationId xmlns:p14="http://schemas.microsoft.com/office/powerpoint/2010/main" val="399173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1D6BBC63-05A3-4E05-871E-E32AE1027BBC}" type="slidenum">
              <a:rPr lang="en-US" altLang="en-US" smtClean="0"/>
              <a:pPr algn="r" eaLnBrk="1" hangingPunct="1">
                <a:spcBef>
                  <a:spcPct val="0"/>
                </a:spcBef>
              </a:pPr>
              <a:t>5</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78466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9E6FB2-7B1A-46A4-A3BF-231B94ED4124}" type="slidenum">
              <a:rPr lang="en-AU" smtClean="0"/>
              <a:t>50</a:t>
            </a:fld>
            <a:endParaRPr lang="en-AU" dirty="0"/>
          </a:p>
        </p:txBody>
      </p:sp>
    </p:spTree>
    <p:extLst>
      <p:ext uri="{BB962C8B-B14F-4D97-AF65-F5344CB8AC3E}">
        <p14:creationId xmlns:p14="http://schemas.microsoft.com/office/powerpoint/2010/main" val="1317116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9E6FB2-7B1A-46A4-A3BF-231B94ED4124}" type="slidenum">
              <a:rPr lang="en-AU" smtClean="0"/>
              <a:t>51</a:t>
            </a:fld>
            <a:endParaRPr lang="en-AU" dirty="0"/>
          </a:p>
        </p:txBody>
      </p:sp>
    </p:spTree>
    <p:extLst>
      <p:ext uri="{BB962C8B-B14F-4D97-AF65-F5344CB8AC3E}">
        <p14:creationId xmlns:p14="http://schemas.microsoft.com/office/powerpoint/2010/main" val="3955631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E28827A-CF74-467C-BC2C-ED5E69AB0EDD}" type="slidenum">
              <a:rPr lang="en-AU" altLang="en-US">
                <a:latin typeface="Calibri" panose="020F0502020204030204" pitchFamily="34" charset="0"/>
              </a:rPr>
              <a:pPr eaLnBrk="1" hangingPunct="1"/>
              <a:t>52</a:t>
            </a:fld>
            <a:endParaRPr lang="en-AU" altLang="en-US">
              <a:latin typeface="Calibri" panose="020F0502020204030204" pitchFamily="34" charset="0"/>
            </a:endParaRPr>
          </a:p>
        </p:txBody>
      </p:sp>
    </p:spTree>
    <p:extLst>
      <p:ext uri="{BB962C8B-B14F-4D97-AF65-F5344CB8AC3E}">
        <p14:creationId xmlns:p14="http://schemas.microsoft.com/office/powerpoint/2010/main" val="1365015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3474" y="4918512"/>
            <a:ext cx="5390934" cy="5049488"/>
          </a:xfrm>
        </p:spPr>
        <p:txBody>
          <a:bodyPr/>
          <a:lstStyle/>
          <a:p>
            <a:pPr eaLnBrk="1" fontAlgn="auto" hangingPunct="1">
              <a:spcBef>
                <a:spcPts val="0"/>
              </a:spcBef>
              <a:spcAft>
                <a:spcPts val="0"/>
              </a:spcAft>
              <a:defRPr/>
            </a:pPr>
            <a:endParaRPr lang="en-AU"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BFEBD41-5FDC-43DE-8F3E-F5DC86BC24B6}" type="slidenum">
              <a:rPr lang="en-AU" altLang="en-US">
                <a:latin typeface="Calibri" panose="020F0502020204030204" pitchFamily="34" charset="0"/>
              </a:rPr>
              <a:pPr eaLnBrk="1" hangingPunct="1"/>
              <a:t>53</a:t>
            </a:fld>
            <a:endParaRPr lang="en-AU" altLang="en-US">
              <a:latin typeface="Calibri" panose="020F0502020204030204" pitchFamily="34" charset="0"/>
            </a:endParaRPr>
          </a:p>
        </p:txBody>
      </p:sp>
    </p:spTree>
    <p:extLst>
      <p:ext uri="{BB962C8B-B14F-4D97-AF65-F5344CB8AC3E}">
        <p14:creationId xmlns:p14="http://schemas.microsoft.com/office/powerpoint/2010/main" val="246562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54</a:t>
            </a:fld>
            <a:endParaRPr lang="en-AU"/>
          </a:p>
        </p:txBody>
      </p:sp>
    </p:spTree>
    <p:extLst>
      <p:ext uri="{BB962C8B-B14F-4D97-AF65-F5344CB8AC3E}">
        <p14:creationId xmlns:p14="http://schemas.microsoft.com/office/powerpoint/2010/main" val="2829080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55</a:t>
            </a:fld>
            <a:endParaRPr lang="en-AU"/>
          </a:p>
        </p:txBody>
      </p:sp>
    </p:spTree>
    <p:extLst>
      <p:ext uri="{BB962C8B-B14F-4D97-AF65-F5344CB8AC3E}">
        <p14:creationId xmlns:p14="http://schemas.microsoft.com/office/powerpoint/2010/main" val="372034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56</a:t>
            </a:fld>
            <a:endParaRPr lang="en-AU"/>
          </a:p>
        </p:txBody>
      </p:sp>
    </p:spTree>
    <p:extLst>
      <p:ext uri="{BB962C8B-B14F-4D97-AF65-F5344CB8AC3E}">
        <p14:creationId xmlns:p14="http://schemas.microsoft.com/office/powerpoint/2010/main" val="39606208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57</a:t>
            </a:fld>
            <a:endParaRPr lang="en-AU"/>
          </a:p>
        </p:txBody>
      </p:sp>
    </p:spTree>
    <p:extLst>
      <p:ext uri="{BB962C8B-B14F-4D97-AF65-F5344CB8AC3E}">
        <p14:creationId xmlns:p14="http://schemas.microsoft.com/office/powerpoint/2010/main" val="36639461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58</a:t>
            </a:fld>
            <a:endParaRPr lang="en-AU"/>
          </a:p>
        </p:txBody>
      </p:sp>
    </p:spTree>
    <p:extLst>
      <p:ext uri="{BB962C8B-B14F-4D97-AF65-F5344CB8AC3E}">
        <p14:creationId xmlns:p14="http://schemas.microsoft.com/office/powerpoint/2010/main" val="2129195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59</a:t>
            </a:fld>
            <a:endParaRPr lang="en-AU"/>
          </a:p>
        </p:txBody>
      </p:sp>
    </p:spTree>
    <p:extLst>
      <p:ext uri="{BB962C8B-B14F-4D97-AF65-F5344CB8AC3E}">
        <p14:creationId xmlns:p14="http://schemas.microsoft.com/office/powerpoint/2010/main" val="204873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08A9BF1-40FB-40DA-BC19-680C5701D1BB}" type="slidenum">
              <a:rPr lang="en-US" altLang="en-US" smtClean="0"/>
              <a:pPr algn="r" eaLnBrk="1" hangingPunct="1">
                <a:spcBef>
                  <a:spcPct val="0"/>
                </a:spcBef>
              </a:pPr>
              <a:t>6</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56413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60</a:t>
            </a:fld>
            <a:endParaRPr lang="en-AU"/>
          </a:p>
        </p:txBody>
      </p:sp>
    </p:spTree>
    <p:extLst>
      <p:ext uri="{BB962C8B-B14F-4D97-AF65-F5344CB8AC3E}">
        <p14:creationId xmlns:p14="http://schemas.microsoft.com/office/powerpoint/2010/main" val="3115317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61</a:t>
            </a:fld>
            <a:endParaRPr lang="en-AU"/>
          </a:p>
        </p:txBody>
      </p:sp>
    </p:spTree>
    <p:extLst>
      <p:ext uri="{BB962C8B-B14F-4D97-AF65-F5344CB8AC3E}">
        <p14:creationId xmlns:p14="http://schemas.microsoft.com/office/powerpoint/2010/main" val="3615687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62</a:t>
            </a:fld>
            <a:endParaRPr lang="en-AU"/>
          </a:p>
        </p:txBody>
      </p:sp>
    </p:spTree>
    <p:extLst>
      <p:ext uri="{BB962C8B-B14F-4D97-AF65-F5344CB8AC3E}">
        <p14:creationId xmlns:p14="http://schemas.microsoft.com/office/powerpoint/2010/main" val="41978995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63</a:t>
            </a:fld>
            <a:endParaRPr lang="en-AU"/>
          </a:p>
        </p:txBody>
      </p:sp>
    </p:spTree>
    <p:extLst>
      <p:ext uri="{BB962C8B-B14F-4D97-AF65-F5344CB8AC3E}">
        <p14:creationId xmlns:p14="http://schemas.microsoft.com/office/powerpoint/2010/main" val="2203967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F668C5E4-BDB3-40A3-B63C-A1807379BB5C}" type="slidenum">
              <a:rPr lang="en-AU" smtClean="0"/>
              <a:pPr eaLnBrk="1" hangingPunct="1"/>
              <a:t>64</a:t>
            </a:fld>
            <a:endParaRPr lang="en-AU" smtClean="0"/>
          </a:p>
        </p:txBody>
      </p:sp>
    </p:spTree>
    <p:extLst>
      <p:ext uri="{BB962C8B-B14F-4D97-AF65-F5344CB8AC3E}">
        <p14:creationId xmlns:p14="http://schemas.microsoft.com/office/powerpoint/2010/main" val="22742264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65</a:t>
            </a:fld>
            <a:endParaRPr lang="en-AU"/>
          </a:p>
        </p:txBody>
      </p:sp>
    </p:spTree>
    <p:extLst>
      <p:ext uri="{BB962C8B-B14F-4D97-AF65-F5344CB8AC3E}">
        <p14:creationId xmlns:p14="http://schemas.microsoft.com/office/powerpoint/2010/main" val="16955829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E0457C-0798-4DFB-A377-06FC9C067E28}" type="slidenum">
              <a:rPr lang="en-AU" smtClean="0"/>
              <a:t>66</a:t>
            </a:fld>
            <a:endParaRPr lang="en-AU"/>
          </a:p>
        </p:txBody>
      </p:sp>
    </p:spTree>
    <p:extLst>
      <p:ext uri="{BB962C8B-B14F-4D97-AF65-F5344CB8AC3E}">
        <p14:creationId xmlns:p14="http://schemas.microsoft.com/office/powerpoint/2010/main" val="29547847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D8A22470-A0B1-4856-8FF6-595C3508DA6A}" type="slidenum">
              <a:rPr lang="en-AU" smtClean="0"/>
              <a:pPr eaLnBrk="1" hangingPunct="1"/>
              <a:t>67</a:t>
            </a:fld>
            <a:endParaRPr lang="en-AU" smtClean="0"/>
          </a:p>
        </p:txBody>
      </p:sp>
    </p:spTree>
    <p:extLst>
      <p:ext uri="{BB962C8B-B14F-4D97-AF65-F5344CB8AC3E}">
        <p14:creationId xmlns:p14="http://schemas.microsoft.com/office/powerpoint/2010/main" val="24304771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D8A22470-A0B1-4856-8FF6-595C3508DA6A}" type="slidenum">
              <a:rPr lang="en-AU" smtClean="0"/>
              <a:pPr eaLnBrk="1" hangingPunct="1"/>
              <a:t>68</a:t>
            </a:fld>
            <a:endParaRPr lang="en-AU" smtClean="0"/>
          </a:p>
        </p:txBody>
      </p:sp>
    </p:spTree>
    <p:extLst>
      <p:ext uri="{BB962C8B-B14F-4D97-AF65-F5344CB8AC3E}">
        <p14:creationId xmlns:p14="http://schemas.microsoft.com/office/powerpoint/2010/main" val="32941560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7476ECA5-5931-4937-83E7-81B184C611A4}" type="slidenum">
              <a:rPr lang="en-US" altLang="en-US" smtClean="0"/>
              <a:pPr algn="r" eaLnBrk="1" hangingPunct="1">
                <a:spcBef>
                  <a:spcPct val="0"/>
                </a:spcBef>
              </a:pPr>
              <a:t>69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2000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C96C0D2D-FFBF-4C08-9F0F-B7080DEE3A17}" type="slidenum">
              <a:rPr lang="en-US" altLang="en-US" smtClean="0"/>
              <a:pPr algn="r" eaLnBrk="1" hangingPunct="1">
                <a:spcBef>
                  <a:spcPct val="0"/>
                </a:spcBef>
              </a:pPr>
              <a:t>7</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8839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7476ECA5-5931-4937-83E7-81B184C611A4}" type="slidenum">
              <a:rPr lang="en-US" altLang="en-US" smtClean="0"/>
              <a:pPr algn="r" eaLnBrk="1" hangingPunct="1">
                <a:spcBef>
                  <a:spcPct val="0"/>
                </a:spcBef>
              </a:pPr>
              <a:t>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5603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37931725" indent="-37474525"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F25125C-5B0B-46B9-B7F0-9E39B2FF15F1}" type="slidenum">
              <a:rPr lang="en-US" altLang="en-US" smtClean="0"/>
              <a:pPr algn="r" eaLnBrk="1" hangingPunct="1">
                <a:spcBef>
                  <a:spcPct val="0"/>
                </a:spcBef>
              </a:pPr>
              <a:t>9</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073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CBC8877-C53E-4683-854E-9EE5FCD7EF72}" type="datetimeFigureOut">
              <a:rPr lang="en-AU" smtClean="0"/>
              <a:t>14/03/2017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283414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CBC8877-C53E-4683-854E-9EE5FCD7EF72}" type="datetimeFigureOut">
              <a:rPr lang="en-AU" smtClean="0"/>
              <a:t>14/03/2017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41635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CBC8877-C53E-4683-854E-9EE5FCD7EF72}" type="datetimeFigureOut">
              <a:rPr lang="en-AU" smtClean="0"/>
              <a:t>14/03/2017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390106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CBC8877-C53E-4683-854E-9EE5FCD7EF72}" type="datetimeFigureOut">
              <a:rPr lang="en-AU" smtClean="0"/>
              <a:t>14/03/2017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73279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C8877-C53E-4683-854E-9EE5FCD7EF72}" type="datetimeFigureOut">
              <a:rPr lang="en-AU" smtClean="0"/>
              <a:t>14/03/2017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170590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CBC8877-C53E-4683-854E-9EE5FCD7EF72}" type="datetimeFigureOut">
              <a:rPr lang="en-AU" smtClean="0"/>
              <a:t>14/03/2017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117510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CBC8877-C53E-4683-854E-9EE5FCD7EF72}" type="datetimeFigureOut">
              <a:rPr lang="en-AU" smtClean="0"/>
              <a:t>14/03/2017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269548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CBC8877-C53E-4683-854E-9EE5FCD7EF72}" type="datetimeFigureOut">
              <a:rPr lang="en-AU" smtClean="0"/>
              <a:t>14/03/2017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172254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C8877-C53E-4683-854E-9EE5FCD7EF72}" type="datetimeFigureOut">
              <a:rPr lang="en-AU" smtClean="0"/>
              <a:t>14/03/2017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19879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C8877-C53E-4683-854E-9EE5FCD7EF72}" type="datetimeFigureOut">
              <a:rPr lang="en-AU" smtClean="0"/>
              <a:t>14/03/2017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261584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C8877-C53E-4683-854E-9EE5FCD7EF72}" type="datetimeFigureOut">
              <a:rPr lang="en-AU" smtClean="0"/>
              <a:t>14/03/2017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56B260-1635-4A57-90AB-760AAA8C5393}" type="slidenum">
              <a:rPr lang="en-AU" smtClean="0"/>
              <a:t>‹#›</a:t>
            </a:fld>
            <a:endParaRPr lang="en-AU"/>
          </a:p>
        </p:txBody>
      </p:sp>
    </p:spTree>
    <p:extLst>
      <p:ext uri="{BB962C8B-B14F-4D97-AF65-F5344CB8AC3E}">
        <p14:creationId xmlns:p14="http://schemas.microsoft.com/office/powerpoint/2010/main" val="154793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C8877-C53E-4683-854E-9EE5FCD7EF72}" type="datetimeFigureOut">
              <a:rPr lang="en-AU" smtClean="0"/>
              <a:t>14/03/2017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6B260-1635-4A57-90AB-760AAA8C5393}" type="slidenum">
              <a:rPr lang="en-AU" smtClean="0"/>
              <a:t>‹#›</a:t>
            </a:fld>
            <a:endParaRPr lang="en-AU"/>
          </a:p>
        </p:txBody>
      </p:sp>
    </p:spTree>
    <p:extLst>
      <p:ext uri="{BB962C8B-B14F-4D97-AF65-F5344CB8AC3E}">
        <p14:creationId xmlns:p14="http://schemas.microsoft.com/office/powerpoint/2010/main" val="230013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education@rails.org.au" TargetMode="External"/><Relationship Id="rId4" Type="http://schemas.openxmlformats.org/officeDocument/2006/relationships/hyperlink" Target="http://www.rails.org.a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harlyncameron.com/wp-content/uploads/2007/11/australian_aboriginal_flag.jp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om.au/imgres?imgurl=http://www1.aiatsis.gov.au/atsilirn/protocols.atsilirn.asn.au/images/torres.gif&amp;imgrefurl=http://www1.aiatsis.gov.au/atsilirn/protocols.atsilirn.asn.au/index26ea.html?option=com_content&amp;task=blogcategory&amp;id=25&amp;Itemid=23&amp;h=272&amp;w=404&amp;sz=2&amp;tbnid=XDRBlIHPq_0J::&amp;tbnh=83&amp;tbnw=124&amp;prev=/images?q=Torres+Strait+Islander+flag&amp;hl=en&amp;sa=X&amp;oi=image_result&amp;resnum=2&amp;ct=image&amp;cd=1"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hyperlink" Target="http://www.immi.gov.au/" TargetMode="External"/><Relationship Id="rId4" Type="http://schemas.openxmlformats.org/officeDocument/2006/relationships/hyperlink" Target="http://www.rails.org.au/publication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wmf"/></Relationships>
</file>

<file path=ppt/slides/_rels/slide61.xml.rels><?xml version="1.0" encoding="UTF-8" standalone="yes"?>
<Relationships xmlns="http://schemas.openxmlformats.org/package/2006/relationships"><Relationship Id="rId3" Type="http://schemas.openxmlformats.org/officeDocument/2006/relationships/hyperlink" Target="http://www.qpastt.org.au/"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naati.com.a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www.oncallinterpreters.com/" TargetMode="External"/><Relationship Id="rId4" Type="http://schemas.openxmlformats.org/officeDocument/2006/relationships/hyperlink" Target="http://www.ausit.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www.rails.org.au/" TargetMode="External"/><Relationship Id="rId3" Type="http://schemas.openxmlformats.org/officeDocument/2006/relationships/hyperlink" Target="https://legend.online.immi.gov.au/LegendCom/Help/Pages/Help.aspx" TargetMode="External"/><Relationship Id="rId7"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eta.immi.gov.au/ETAS3/etas" TargetMode="External"/><Relationship Id="rId5" Type="http://schemas.openxmlformats.org/officeDocument/2006/relationships/hyperlink" Target="https://www.ecom.immi.gov.au/inquiry/query/maritimecrew/queryStatus.do" TargetMode="External"/><Relationship Id="rId4" Type="http://schemas.openxmlformats.org/officeDocument/2006/relationships/hyperlink" Target="http://www.border.gov.au/Busi/visas-and-migration/visa-entitlement-verification-online-(vevo)" TargetMode="External"/><Relationship Id="rId9" Type="http://schemas.openxmlformats.org/officeDocument/2006/relationships/hyperlink" Target="mailto:education@rails.org.a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1130" y="825183"/>
            <a:ext cx="9144000" cy="2387600"/>
          </a:xfrm>
        </p:spPr>
        <p:txBody>
          <a:bodyPr/>
          <a:lstStyle/>
          <a:p>
            <a:r>
              <a:rPr lang="en-US" dirty="0" smtClean="0"/>
              <a:t>So you want to be a migration agent?</a:t>
            </a:r>
            <a:endParaRPr lang="en-AU" dirty="0"/>
          </a:p>
        </p:txBody>
      </p:sp>
      <p:sp>
        <p:nvSpPr>
          <p:cNvPr id="3" name="Subtitle 2"/>
          <p:cNvSpPr>
            <a:spLocks noGrp="1"/>
          </p:cNvSpPr>
          <p:nvPr>
            <p:ph type="subTitle" idx="1"/>
          </p:nvPr>
        </p:nvSpPr>
        <p:spPr>
          <a:xfrm>
            <a:off x="1421130" y="3739198"/>
            <a:ext cx="9144000" cy="1655762"/>
          </a:xfrm>
        </p:spPr>
        <p:txBody>
          <a:bodyPr/>
          <a:lstStyle/>
          <a:p>
            <a:r>
              <a:rPr lang="en-US" dirty="0" smtClean="0"/>
              <a:t>Bruce Wells  </a:t>
            </a:r>
          </a:p>
          <a:p>
            <a:r>
              <a:rPr lang="en-US" dirty="0" smtClean="0"/>
              <a:t>Robert Lachowicz</a:t>
            </a:r>
            <a:endParaRPr lang="en-A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943" y="4846320"/>
            <a:ext cx="43570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75005" y="4567079"/>
            <a:ext cx="2997552" cy="2031325"/>
          </a:xfrm>
          <a:prstGeom prst="rect">
            <a:avLst/>
          </a:prstGeom>
          <a:noFill/>
        </p:spPr>
        <p:txBody>
          <a:bodyPr wrap="none" rtlCol="0">
            <a:spAutoFit/>
          </a:bodyPr>
          <a:lstStyle/>
          <a:p>
            <a:endParaRPr lang="en-US" dirty="0" smtClean="0">
              <a:hlinkClick r:id="rId4"/>
            </a:endParaRPr>
          </a:p>
          <a:p>
            <a:endParaRPr lang="en-US" dirty="0" smtClean="0">
              <a:hlinkClick r:id="rId4"/>
            </a:endParaRPr>
          </a:p>
          <a:p>
            <a:r>
              <a:rPr lang="en-US" dirty="0" smtClean="0">
                <a:hlinkClick r:id="rId4"/>
              </a:rPr>
              <a:t>www.rails.org.au</a:t>
            </a:r>
            <a:endParaRPr lang="en-US" dirty="0" smtClean="0"/>
          </a:p>
          <a:p>
            <a:r>
              <a:rPr lang="en-US" dirty="0" smtClean="0">
                <a:hlinkClick r:id="rId5"/>
              </a:rPr>
              <a:t>education@rails.org.au</a:t>
            </a:r>
            <a:endParaRPr lang="en-US" dirty="0" smtClean="0"/>
          </a:p>
          <a:p>
            <a:endParaRPr lang="en-US" dirty="0" smtClean="0"/>
          </a:p>
          <a:p>
            <a:r>
              <a:rPr lang="en-US" b="1" dirty="0" smtClean="0"/>
              <a:t>CLCQ Webinar 14 </a:t>
            </a:r>
            <a:r>
              <a:rPr lang="en-US" b="1" dirty="0"/>
              <a:t>March 2017</a:t>
            </a:r>
            <a:endParaRPr lang="en-US" b="1" dirty="0">
              <a:hlinkClick r:id="rId4"/>
            </a:endParaRPr>
          </a:p>
          <a:p>
            <a:endParaRPr lang="en-AU" dirty="0"/>
          </a:p>
        </p:txBody>
      </p:sp>
    </p:spTree>
    <p:extLst>
      <p:ext uri="{BB962C8B-B14F-4D97-AF65-F5344CB8AC3E}">
        <p14:creationId xmlns:p14="http://schemas.microsoft.com/office/powerpoint/2010/main" val="3849106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eaLnBrk="1" hangingPunct="1">
              <a:defRPr/>
            </a:pPr>
            <a:r>
              <a:rPr lang="en-AU" altLang="en-US" b="1" dirty="0" smtClean="0">
                <a:solidFill>
                  <a:srgbClr val="000000"/>
                </a:solidFill>
                <a:effectLst>
                  <a:outerShdw blurRad="38100" dist="38100" dir="2700000" algn="tl">
                    <a:srgbClr val="C0C0C0"/>
                  </a:outerShdw>
                </a:effectLst>
              </a:rPr>
              <a:t> </a:t>
            </a:r>
            <a:r>
              <a:rPr lang="en-AU" altLang="en-US" sz="4000" b="1" dirty="0" smtClean="0">
                <a:solidFill>
                  <a:srgbClr val="000000"/>
                </a:solidFill>
              </a:rPr>
              <a:t>Migration Agent Responsibilities </a:t>
            </a:r>
            <a:endParaRPr lang="en-US" altLang="en-US" sz="4000" b="1" dirty="0" smtClean="0">
              <a:solidFill>
                <a:srgbClr val="000000"/>
              </a:solidFill>
            </a:endParaRPr>
          </a:p>
        </p:txBody>
      </p:sp>
      <p:sp>
        <p:nvSpPr>
          <p:cNvPr id="21507" name="Rectangle 3"/>
          <p:cNvSpPr>
            <a:spLocks noGrp="1" noChangeArrowheads="1"/>
          </p:cNvSpPr>
          <p:nvPr>
            <p:ph idx="1"/>
          </p:nvPr>
        </p:nvSpPr>
        <p:spPr>
          <a:xfrm>
            <a:off x="716280" y="1981200"/>
            <a:ext cx="10637520" cy="4652963"/>
          </a:xfrm>
        </p:spPr>
        <p:txBody>
          <a:bodyPr>
            <a:normAutofit/>
          </a:bodyPr>
          <a:lstStyle/>
          <a:p>
            <a:pPr eaLnBrk="1" hangingPunct="1">
              <a:lnSpc>
                <a:spcPct val="80000"/>
              </a:lnSpc>
            </a:pPr>
            <a:r>
              <a:rPr lang="en-AU" altLang="en-US" dirty="0" smtClean="0">
                <a:solidFill>
                  <a:srgbClr val="000000"/>
                </a:solidFill>
              </a:rPr>
              <a:t>Code of Conduct – Professional responsibilities</a:t>
            </a:r>
          </a:p>
          <a:p>
            <a:pPr eaLnBrk="1" hangingPunct="1">
              <a:lnSpc>
                <a:spcPct val="80000"/>
              </a:lnSpc>
            </a:pPr>
            <a:endParaRPr lang="en-AU" altLang="en-US" dirty="0">
              <a:solidFill>
                <a:srgbClr val="000000"/>
              </a:solidFill>
            </a:endParaRPr>
          </a:p>
          <a:p>
            <a:pPr>
              <a:lnSpc>
                <a:spcPct val="80000"/>
              </a:lnSpc>
            </a:pPr>
            <a:r>
              <a:rPr lang="en-AU" altLang="en-US" dirty="0" smtClean="0">
                <a:solidFill>
                  <a:srgbClr val="000000"/>
                </a:solidFill>
              </a:rPr>
              <a:t>Must </a:t>
            </a:r>
            <a:r>
              <a:rPr lang="en-AU" altLang="en-US" dirty="0">
                <a:solidFill>
                  <a:srgbClr val="000000"/>
                </a:solidFill>
              </a:rPr>
              <a:t>undertake </a:t>
            </a:r>
            <a:r>
              <a:rPr lang="en-AU" altLang="en-US" dirty="0" smtClean="0">
                <a:solidFill>
                  <a:srgbClr val="000000"/>
                </a:solidFill>
              </a:rPr>
              <a:t>CPDs - s290A, </a:t>
            </a:r>
            <a:r>
              <a:rPr lang="en-AU" altLang="en-US" dirty="0" err="1" smtClean="0">
                <a:solidFill>
                  <a:srgbClr val="000000"/>
                </a:solidFill>
              </a:rPr>
              <a:t>Reg</a:t>
            </a:r>
            <a:r>
              <a:rPr lang="en-AU" altLang="en-US" dirty="0" smtClean="0">
                <a:solidFill>
                  <a:srgbClr val="000000"/>
                </a:solidFill>
              </a:rPr>
              <a:t> 6 (MARA regulation easing in 2018)</a:t>
            </a:r>
            <a:endParaRPr lang="en-AU" altLang="en-US" dirty="0">
              <a:solidFill>
                <a:srgbClr val="000000"/>
              </a:solidFill>
            </a:endParaRPr>
          </a:p>
          <a:p>
            <a:pPr eaLnBrk="1" hangingPunct="1">
              <a:lnSpc>
                <a:spcPct val="80000"/>
              </a:lnSpc>
            </a:pPr>
            <a:endParaRPr lang="en-AU" altLang="en-US" dirty="0" smtClean="0">
              <a:solidFill>
                <a:srgbClr val="000000"/>
              </a:solidFill>
            </a:endParaRPr>
          </a:p>
          <a:p>
            <a:pPr>
              <a:lnSpc>
                <a:spcPct val="80000"/>
              </a:lnSpc>
            </a:pPr>
            <a:r>
              <a:rPr lang="en-AU" altLang="en-US" dirty="0" smtClean="0">
                <a:solidFill>
                  <a:srgbClr val="000000"/>
                </a:solidFill>
              </a:rPr>
              <a:t>Must have Library (</a:t>
            </a:r>
            <a:r>
              <a:rPr lang="en-AU" altLang="en-US" dirty="0" err="1" smtClean="0">
                <a:solidFill>
                  <a:srgbClr val="000000"/>
                </a:solidFill>
              </a:rPr>
              <a:t>LegendCom</a:t>
            </a:r>
            <a:r>
              <a:rPr lang="en-AU" altLang="en-US" dirty="0" smtClean="0">
                <a:solidFill>
                  <a:srgbClr val="000000"/>
                </a:solidFill>
              </a:rPr>
              <a:t>)</a:t>
            </a:r>
          </a:p>
          <a:p>
            <a:pPr marL="0" indent="0">
              <a:lnSpc>
                <a:spcPct val="80000"/>
              </a:lnSpc>
              <a:buNone/>
            </a:pPr>
            <a:r>
              <a:rPr lang="en-AU" altLang="en-US" dirty="0" smtClean="0">
                <a:solidFill>
                  <a:srgbClr val="000000"/>
                </a:solidFill>
              </a:rPr>
              <a:t>   - Subscription </a:t>
            </a:r>
            <a:r>
              <a:rPr lang="en-AU" altLang="en-US" dirty="0">
                <a:solidFill>
                  <a:srgbClr val="000000"/>
                </a:solidFill>
              </a:rPr>
              <a:t>costs (Non Profits) $420 + $345 per secondary </a:t>
            </a:r>
            <a:r>
              <a:rPr lang="en-AU" altLang="en-US" dirty="0" smtClean="0">
                <a:solidFill>
                  <a:srgbClr val="000000"/>
                </a:solidFill>
              </a:rPr>
              <a:t>licence</a:t>
            </a:r>
          </a:p>
          <a:p>
            <a:pPr eaLnBrk="1" hangingPunct="1">
              <a:lnSpc>
                <a:spcPct val="80000"/>
              </a:lnSpc>
            </a:pPr>
            <a:endParaRPr lang="en-AU" altLang="en-US" dirty="0" smtClean="0">
              <a:solidFill>
                <a:srgbClr val="000000"/>
              </a:solidFill>
            </a:endParaRPr>
          </a:p>
          <a:p>
            <a:pPr eaLnBrk="1" hangingPunct="1">
              <a:lnSpc>
                <a:spcPct val="80000"/>
              </a:lnSpc>
            </a:pPr>
            <a:r>
              <a:rPr lang="en-AU" altLang="en-US" dirty="0" smtClean="0">
                <a:solidFill>
                  <a:srgbClr val="000000"/>
                </a:solidFill>
              </a:rPr>
              <a:t>Must advise PI insurer of expansion of coverage – added </a:t>
            </a:r>
            <a:r>
              <a:rPr lang="en-AU" altLang="en-US" dirty="0" smtClean="0">
                <a:solidFill>
                  <a:srgbClr val="000000"/>
                </a:solidFill>
              </a:rPr>
              <a:t>risk</a:t>
            </a:r>
            <a:r>
              <a:rPr lang="en-AU" altLang="en-US" dirty="0" smtClean="0"/>
              <a:t>s</a:t>
            </a:r>
            <a:endParaRPr lang="en-AU" altLang="en-US" dirty="0"/>
          </a:p>
          <a:p>
            <a:pPr eaLnBrk="1" hangingPunct="1">
              <a:lnSpc>
                <a:spcPct val="80000"/>
              </a:lnSpc>
            </a:pPr>
            <a:endParaRPr lang="en-US" altLang="en-US" dirty="0">
              <a:solidFill>
                <a:srgbClr val="000000"/>
              </a:solidFill>
            </a:endParaRPr>
          </a:p>
          <a:p>
            <a:pPr>
              <a:lnSpc>
                <a:spcPct val="80000"/>
              </a:lnSpc>
            </a:pPr>
            <a:r>
              <a:rPr lang="en-US" altLang="en-US" dirty="0" smtClean="0">
                <a:solidFill>
                  <a:srgbClr val="000000"/>
                </a:solidFill>
              </a:rPr>
              <a:t>Get VEVO -  </a:t>
            </a:r>
            <a:r>
              <a:rPr lang="en-AU" dirty="0"/>
              <a:t>Visa Entitlement Verification Online (VEVO)</a:t>
            </a:r>
          </a:p>
          <a:p>
            <a:pPr eaLnBrk="1" hangingPunct="1">
              <a:lnSpc>
                <a:spcPct val="80000"/>
              </a:lnSpc>
            </a:pPr>
            <a:endParaRPr lang="en-AU" altLang="en-US" dirty="0">
              <a:solidFill>
                <a:srgbClr val="000000"/>
              </a:solidFill>
            </a:endParaRPr>
          </a:p>
          <a:p>
            <a:pPr eaLnBrk="1" hangingPunct="1">
              <a:lnSpc>
                <a:spcPct val="80000"/>
              </a:lnSpc>
            </a:pPr>
            <a:endParaRPr lang="en-AU" altLang="en-US" dirty="0">
              <a:solidFill>
                <a:srgbClr val="000000"/>
              </a:solidFill>
            </a:endParaRPr>
          </a:p>
          <a:p>
            <a:pPr eaLnBrk="1" hangingPunct="1">
              <a:lnSpc>
                <a:spcPct val="80000"/>
              </a:lnSpc>
            </a:pPr>
            <a:endParaRPr lang="en-AU" altLang="en-US" dirty="0">
              <a:solidFill>
                <a:srgbClr val="000000"/>
              </a:solidFill>
            </a:endParaRPr>
          </a:p>
          <a:p>
            <a:pPr eaLnBrk="1" hangingPunct="1">
              <a:lnSpc>
                <a:spcPct val="80000"/>
              </a:lnSpc>
            </a:pPr>
            <a:endParaRPr lang="en-US" altLang="en-US" dirty="0">
              <a:solidFill>
                <a:srgbClr val="000000"/>
              </a:solidFill>
            </a:endParaRPr>
          </a:p>
        </p:txBody>
      </p:sp>
    </p:spTree>
    <p:extLst>
      <p:ext uri="{BB962C8B-B14F-4D97-AF65-F5344CB8AC3E}">
        <p14:creationId xmlns:p14="http://schemas.microsoft.com/office/powerpoint/2010/main" val="402592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eaLnBrk="1" hangingPunct="1">
              <a:defRPr/>
            </a:pPr>
            <a:r>
              <a:rPr lang="en-AU" altLang="en-US" b="1" dirty="0" smtClean="0">
                <a:solidFill>
                  <a:srgbClr val="000000"/>
                </a:solidFill>
              </a:rPr>
              <a:t>Migration Law</a:t>
            </a:r>
            <a:endParaRPr lang="en-US" altLang="en-US" b="1" dirty="0" smtClean="0">
              <a:solidFill>
                <a:srgbClr val="000000"/>
              </a:solidFill>
            </a:endParaRPr>
          </a:p>
        </p:txBody>
      </p:sp>
      <p:sp>
        <p:nvSpPr>
          <p:cNvPr id="4099" name="Rectangle 3"/>
          <p:cNvSpPr>
            <a:spLocks noGrp="1" noChangeArrowheads="1"/>
          </p:cNvSpPr>
          <p:nvPr>
            <p:ph idx="1"/>
          </p:nvPr>
        </p:nvSpPr>
        <p:spPr>
          <a:xfrm>
            <a:off x="1600200" y="1484313"/>
            <a:ext cx="9083040" cy="5040312"/>
          </a:xfrm>
        </p:spPr>
        <p:txBody>
          <a:bodyPr>
            <a:normAutofit fontScale="92500" lnSpcReduction="10000"/>
          </a:bodyPr>
          <a:lstStyle/>
          <a:p>
            <a:pPr eaLnBrk="1" hangingPunct="1"/>
            <a:r>
              <a:rPr lang="en-AU" altLang="en-US" i="1" dirty="0" smtClean="0">
                <a:solidFill>
                  <a:srgbClr val="000000"/>
                </a:solidFill>
              </a:rPr>
              <a:t>Migration Act 1958</a:t>
            </a:r>
            <a:r>
              <a:rPr lang="en-AU" altLang="en-US" dirty="0" smtClean="0">
                <a:solidFill>
                  <a:srgbClr val="000000"/>
                </a:solidFill>
              </a:rPr>
              <a:t> – structure &amp; framework for controlling immigration - source of power</a:t>
            </a:r>
          </a:p>
          <a:p>
            <a:pPr eaLnBrk="1" hangingPunct="1"/>
            <a:r>
              <a:rPr lang="en-AU" altLang="en-US" i="1" dirty="0" smtClean="0">
                <a:solidFill>
                  <a:srgbClr val="000000"/>
                </a:solidFill>
              </a:rPr>
              <a:t>Migration Regulations 1994 – </a:t>
            </a:r>
            <a:r>
              <a:rPr lang="en-AU" altLang="en-US" dirty="0" smtClean="0">
                <a:solidFill>
                  <a:srgbClr val="000000"/>
                </a:solidFill>
              </a:rPr>
              <a:t>procedural mechanism on how power to be administered – gives criteria for visa classes and subclasses</a:t>
            </a:r>
          </a:p>
          <a:p>
            <a:pPr eaLnBrk="1" hangingPunct="1"/>
            <a:r>
              <a:rPr lang="en-AU" altLang="en-US" dirty="0" smtClean="0">
                <a:solidFill>
                  <a:srgbClr val="000000"/>
                </a:solidFill>
              </a:rPr>
              <a:t>Case law – Federal Circuit Court, Federal Court,  High Court</a:t>
            </a:r>
          </a:p>
          <a:p>
            <a:r>
              <a:rPr lang="en-AU" altLang="en-US" dirty="0">
                <a:solidFill>
                  <a:srgbClr val="000000"/>
                </a:solidFill>
              </a:rPr>
              <a:t>Ministerial Directions s.499 gives Minister power to make directions, which must be consistent with the MA and </a:t>
            </a:r>
            <a:r>
              <a:rPr lang="en-AU" altLang="en-US" dirty="0" smtClean="0">
                <a:solidFill>
                  <a:srgbClr val="000000"/>
                </a:solidFill>
              </a:rPr>
              <a:t>MR</a:t>
            </a:r>
            <a:endParaRPr lang="en-AU" altLang="en-US" dirty="0">
              <a:solidFill>
                <a:srgbClr val="000000"/>
              </a:solidFill>
            </a:endParaRPr>
          </a:p>
          <a:p>
            <a:r>
              <a:rPr lang="en-AU" altLang="en-US" dirty="0">
                <a:solidFill>
                  <a:srgbClr val="000000"/>
                </a:solidFill>
              </a:rPr>
              <a:t>Gazette Notices -  Act and </a:t>
            </a:r>
            <a:r>
              <a:rPr lang="en-AU" altLang="en-US" dirty="0" err="1">
                <a:solidFill>
                  <a:srgbClr val="000000"/>
                </a:solidFill>
              </a:rPr>
              <a:t>Regs</a:t>
            </a:r>
            <a:r>
              <a:rPr lang="en-AU" altLang="en-US" dirty="0">
                <a:solidFill>
                  <a:srgbClr val="000000"/>
                </a:solidFill>
              </a:rPr>
              <a:t> may contain provisions which allow new information to be listed quickly in a Gazette authorised by the Minister</a:t>
            </a:r>
            <a:r>
              <a:rPr lang="en-AU" altLang="en-US" dirty="0" smtClean="0">
                <a:solidFill>
                  <a:srgbClr val="000000"/>
                </a:solidFill>
              </a:rPr>
              <a:t>.</a:t>
            </a:r>
          </a:p>
          <a:p>
            <a:r>
              <a:rPr lang="en-AU" altLang="en-US" dirty="0">
                <a:solidFill>
                  <a:srgbClr val="000000"/>
                </a:solidFill>
              </a:rPr>
              <a:t>PAM and MSI – policy, not legally binding. It’s DIBP interpretation  of the law as guidance for their officers</a:t>
            </a:r>
            <a:endParaRPr lang="en-AU" altLang="en-US" dirty="0" smtClean="0">
              <a:solidFill>
                <a:srgbClr val="000000"/>
              </a:solidFill>
            </a:endParaRPr>
          </a:p>
          <a:p>
            <a:pPr eaLnBrk="1" hangingPunct="1">
              <a:buFontTx/>
              <a:buNone/>
            </a:pPr>
            <a:endParaRPr lang="en-AU" altLang="en-US" dirty="0" smtClean="0">
              <a:solidFill>
                <a:srgbClr val="000000"/>
              </a:solidFill>
            </a:endParaRPr>
          </a:p>
          <a:p>
            <a:pPr eaLnBrk="1" hangingPunct="1"/>
            <a:endParaRPr lang="en-US" altLang="en-US" dirty="0" smtClean="0">
              <a:solidFill>
                <a:srgbClr val="000000"/>
              </a:solidFill>
            </a:endParaRPr>
          </a:p>
        </p:txBody>
      </p:sp>
    </p:spTree>
    <p:extLst>
      <p:ext uri="{BB962C8B-B14F-4D97-AF65-F5344CB8AC3E}">
        <p14:creationId xmlns:p14="http://schemas.microsoft.com/office/powerpoint/2010/main" val="1643988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ctr" eaLnBrk="1" hangingPunct="1">
              <a:defRPr/>
            </a:pPr>
            <a:r>
              <a:rPr lang="en-AU" altLang="en-US" b="1" dirty="0">
                <a:solidFill>
                  <a:srgbClr val="000000"/>
                </a:solidFill>
              </a:rPr>
              <a:t>Structure</a:t>
            </a:r>
            <a:r>
              <a:rPr lang="en-AU" altLang="en-US" sz="4000" b="1" dirty="0">
                <a:solidFill>
                  <a:srgbClr val="000000"/>
                </a:solidFill>
                <a:effectLst>
                  <a:outerShdw blurRad="38100" dist="38100" dir="2700000" algn="tl">
                    <a:srgbClr val="C0C0C0"/>
                  </a:outerShdw>
                </a:effectLst>
              </a:rPr>
              <a:t> of </a:t>
            </a:r>
            <a:r>
              <a:rPr lang="en-AU" altLang="en-US" sz="4000" b="1" i="1" dirty="0">
                <a:solidFill>
                  <a:srgbClr val="000000"/>
                </a:solidFill>
                <a:effectLst>
                  <a:outerShdw blurRad="38100" dist="38100" dir="2700000" algn="tl">
                    <a:srgbClr val="C0C0C0"/>
                  </a:outerShdw>
                </a:effectLst>
              </a:rPr>
              <a:t>Migration Act</a:t>
            </a:r>
            <a:endParaRPr lang="en-US" altLang="en-US" sz="4000" b="1" i="1" dirty="0">
              <a:solidFill>
                <a:srgbClr val="000000"/>
              </a:solidFill>
              <a:effectLst>
                <a:outerShdw blurRad="38100" dist="38100" dir="2700000" algn="tl">
                  <a:srgbClr val="C0C0C0"/>
                </a:outerShdw>
              </a:effectLst>
            </a:endParaRPr>
          </a:p>
        </p:txBody>
      </p:sp>
      <p:sp>
        <p:nvSpPr>
          <p:cNvPr id="9219" name="Rectangle 3"/>
          <p:cNvSpPr>
            <a:spLocks noGrp="1" noChangeArrowheads="1"/>
          </p:cNvSpPr>
          <p:nvPr>
            <p:ph idx="1"/>
          </p:nvPr>
        </p:nvSpPr>
        <p:spPr/>
        <p:txBody>
          <a:bodyPr/>
          <a:lstStyle/>
          <a:p>
            <a:pPr eaLnBrk="1" hangingPunct="1">
              <a:lnSpc>
                <a:spcPct val="90000"/>
              </a:lnSpc>
            </a:pPr>
            <a:r>
              <a:rPr lang="en-AU" altLang="en-US" dirty="0">
                <a:solidFill>
                  <a:srgbClr val="000000"/>
                </a:solidFill>
              </a:rPr>
              <a:t>Part 1:  Preliminary</a:t>
            </a:r>
          </a:p>
          <a:p>
            <a:pPr eaLnBrk="1" hangingPunct="1">
              <a:lnSpc>
                <a:spcPct val="90000"/>
              </a:lnSpc>
            </a:pPr>
            <a:r>
              <a:rPr lang="en-AU" altLang="en-US" dirty="0">
                <a:solidFill>
                  <a:srgbClr val="000000"/>
                </a:solidFill>
              </a:rPr>
              <a:t>Part 2:  Control of Arrival &amp; Presence of Non Citizens</a:t>
            </a:r>
          </a:p>
          <a:p>
            <a:pPr eaLnBrk="1" hangingPunct="1">
              <a:lnSpc>
                <a:spcPct val="90000"/>
              </a:lnSpc>
            </a:pPr>
            <a:r>
              <a:rPr lang="en-AU" altLang="en-US" dirty="0">
                <a:solidFill>
                  <a:srgbClr val="000000"/>
                </a:solidFill>
              </a:rPr>
              <a:t>Part 3:  Migration Agents &amp; Immigration Assistance</a:t>
            </a:r>
          </a:p>
          <a:p>
            <a:pPr eaLnBrk="1" hangingPunct="1">
              <a:lnSpc>
                <a:spcPct val="90000"/>
              </a:lnSpc>
            </a:pPr>
            <a:r>
              <a:rPr lang="en-AU" altLang="en-US" dirty="0">
                <a:solidFill>
                  <a:srgbClr val="000000"/>
                </a:solidFill>
              </a:rPr>
              <a:t>Part 4:  Offences Relating to Decisions Under Act</a:t>
            </a:r>
          </a:p>
          <a:p>
            <a:pPr eaLnBrk="1" hangingPunct="1">
              <a:lnSpc>
                <a:spcPct val="90000"/>
              </a:lnSpc>
            </a:pPr>
            <a:r>
              <a:rPr lang="en-AU" altLang="en-US" dirty="0">
                <a:solidFill>
                  <a:srgbClr val="000000"/>
                </a:solidFill>
              </a:rPr>
              <a:t>Part 4A:  Obligations relating to identifying information</a:t>
            </a:r>
          </a:p>
          <a:p>
            <a:pPr eaLnBrk="1" hangingPunct="1">
              <a:lnSpc>
                <a:spcPct val="90000"/>
              </a:lnSpc>
            </a:pPr>
            <a:r>
              <a:rPr lang="en-AU" altLang="en-US" dirty="0">
                <a:solidFill>
                  <a:srgbClr val="000000"/>
                </a:solidFill>
              </a:rPr>
              <a:t>Part 5:  Review of Decisions</a:t>
            </a:r>
          </a:p>
          <a:p>
            <a:pPr eaLnBrk="1" hangingPunct="1">
              <a:lnSpc>
                <a:spcPct val="90000"/>
              </a:lnSpc>
            </a:pPr>
            <a:r>
              <a:rPr lang="en-AU" altLang="en-US" strike="sngStrike" dirty="0">
                <a:solidFill>
                  <a:srgbClr val="000000"/>
                </a:solidFill>
              </a:rPr>
              <a:t>Part 6:  Migration Review Tribunal </a:t>
            </a:r>
            <a:r>
              <a:rPr lang="en-AU" altLang="en-US" sz="2000" dirty="0">
                <a:solidFill>
                  <a:srgbClr val="000000"/>
                </a:solidFill>
              </a:rPr>
              <a:t>(</a:t>
            </a:r>
            <a:r>
              <a:rPr lang="en-AU" altLang="en-US" sz="2000" b="1" dirty="0">
                <a:solidFill>
                  <a:srgbClr val="000000"/>
                </a:solidFill>
              </a:rPr>
              <a:t>repealed by TAA* 2015</a:t>
            </a:r>
            <a:r>
              <a:rPr lang="en-AU" altLang="en-US" sz="2000" dirty="0">
                <a:solidFill>
                  <a:srgbClr val="000000"/>
                </a:solidFill>
              </a:rPr>
              <a:t>)</a:t>
            </a:r>
          </a:p>
          <a:p>
            <a:pPr eaLnBrk="1" hangingPunct="1">
              <a:lnSpc>
                <a:spcPct val="90000"/>
              </a:lnSpc>
            </a:pPr>
            <a:r>
              <a:rPr lang="en-AU" altLang="en-US" dirty="0">
                <a:solidFill>
                  <a:srgbClr val="000000"/>
                </a:solidFill>
              </a:rPr>
              <a:t>Part 7:  Review of Protection Visa Decisions</a:t>
            </a:r>
          </a:p>
          <a:p>
            <a:pPr eaLnBrk="1" hangingPunct="1">
              <a:lnSpc>
                <a:spcPct val="90000"/>
              </a:lnSpc>
            </a:pPr>
            <a:endParaRPr lang="en-US" altLang="en-US" dirty="0">
              <a:solidFill>
                <a:srgbClr val="000000"/>
              </a:solidFill>
            </a:endParaRPr>
          </a:p>
        </p:txBody>
      </p:sp>
      <p:sp>
        <p:nvSpPr>
          <p:cNvPr id="2" name="TextBox 1"/>
          <p:cNvSpPr txBox="1"/>
          <p:nvPr/>
        </p:nvSpPr>
        <p:spPr>
          <a:xfrm>
            <a:off x="8965061" y="6567155"/>
            <a:ext cx="1592103" cy="230832"/>
          </a:xfrm>
          <a:prstGeom prst="rect">
            <a:avLst/>
          </a:prstGeom>
          <a:noFill/>
        </p:spPr>
        <p:txBody>
          <a:bodyPr wrap="none" rtlCol="0">
            <a:spAutoFit/>
          </a:bodyPr>
          <a:lstStyle/>
          <a:p>
            <a:r>
              <a:rPr lang="en-AU" sz="900" dirty="0">
                <a:latin typeface="+mj-lt"/>
              </a:rPr>
              <a:t>* Tribunals Amalgamation Act</a:t>
            </a:r>
          </a:p>
        </p:txBody>
      </p:sp>
    </p:spTree>
    <p:extLst>
      <p:ext uri="{BB962C8B-B14F-4D97-AF65-F5344CB8AC3E}">
        <p14:creationId xmlns:p14="http://schemas.microsoft.com/office/powerpoint/2010/main" val="270327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defRPr/>
            </a:pPr>
            <a:r>
              <a:rPr lang="en-AU" altLang="en-US" sz="4000" b="1" dirty="0">
                <a:solidFill>
                  <a:srgbClr val="000000"/>
                </a:solidFill>
              </a:rPr>
              <a:t>Structure of </a:t>
            </a:r>
            <a:r>
              <a:rPr lang="en-AU" altLang="en-US" sz="4000" b="1" i="1" dirty="0">
                <a:solidFill>
                  <a:srgbClr val="000000"/>
                </a:solidFill>
              </a:rPr>
              <a:t>Migration Act</a:t>
            </a:r>
            <a:endParaRPr lang="en-US" altLang="en-US" sz="4000" b="1" dirty="0">
              <a:solidFill>
                <a:srgbClr val="000000"/>
              </a:solidFill>
            </a:endParaRPr>
          </a:p>
        </p:txBody>
      </p:sp>
      <p:sp>
        <p:nvSpPr>
          <p:cNvPr id="10243" name="Rectangle 3"/>
          <p:cNvSpPr>
            <a:spLocks noGrp="1" noChangeArrowheads="1"/>
          </p:cNvSpPr>
          <p:nvPr>
            <p:ph idx="1"/>
          </p:nvPr>
        </p:nvSpPr>
        <p:spPr>
          <a:xfrm>
            <a:off x="1905000" y="1268760"/>
            <a:ext cx="8382000" cy="5251722"/>
          </a:xfrm>
        </p:spPr>
        <p:txBody>
          <a:bodyPr>
            <a:normAutofit lnSpcReduction="10000"/>
          </a:bodyPr>
          <a:lstStyle/>
          <a:p>
            <a:pPr marL="0" indent="0" eaLnBrk="1" hangingPunct="1">
              <a:buNone/>
            </a:pPr>
            <a:endParaRPr lang="en-AU" altLang="en-US" sz="2000" dirty="0">
              <a:solidFill>
                <a:srgbClr val="000000"/>
              </a:solidFill>
            </a:endParaRPr>
          </a:p>
          <a:p>
            <a:pPr eaLnBrk="1" hangingPunct="1"/>
            <a:r>
              <a:rPr lang="en-AU" altLang="en-US" sz="2600" dirty="0">
                <a:solidFill>
                  <a:srgbClr val="000000"/>
                </a:solidFill>
              </a:rPr>
              <a:t>Part 7AA: Fast Track Review Process in Relation to Certain Protection Visa Decisions</a:t>
            </a:r>
          </a:p>
          <a:p>
            <a:pPr eaLnBrk="1" hangingPunct="1"/>
            <a:r>
              <a:rPr lang="en-AU" altLang="en-US" sz="2600" dirty="0">
                <a:solidFill>
                  <a:srgbClr val="000000"/>
                </a:solidFill>
              </a:rPr>
              <a:t>Part 8:  Judicial Review</a:t>
            </a:r>
          </a:p>
          <a:p>
            <a:pPr eaLnBrk="1" hangingPunct="1"/>
            <a:r>
              <a:rPr lang="en-AU" altLang="en-US" sz="2600" dirty="0">
                <a:solidFill>
                  <a:srgbClr val="000000"/>
                </a:solidFill>
              </a:rPr>
              <a:t>Part 8A:  Restrictions on Court Proceedings</a:t>
            </a:r>
          </a:p>
          <a:p>
            <a:pPr eaLnBrk="1" hangingPunct="1"/>
            <a:r>
              <a:rPr lang="en-AU" altLang="en-US" sz="2600" dirty="0">
                <a:solidFill>
                  <a:srgbClr val="000000"/>
                </a:solidFill>
              </a:rPr>
              <a:t>Part 8B:  Costs Orders where proceedings have no reasonable prospects for success</a:t>
            </a:r>
          </a:p>
          <a:p>
            <a:pPr eaLnBrk="1" hangingPunct="1"/>
            <a:r>
              <a:rPr lang="en-AU" altLang="en-US" sz="2600" dirty="0">
                <a:solidFill>
                  <a:srgbClr val="000000"/>
                </a:solidFill>
              </a:rPr>
              <a:t>Part 8C:  Reports on Persons in Detention for More than 2 Years</a:t>
            </a:r>
          </a:p>
          <a:p>
            <a:pPr eaLnBrk="1" hangingPunct="1"/>
            <a:r>
              <a:rPr lang="en-AU" altLang="en-US" sz="2600" dirty="0">
                <a:solidFill>
                  <a:srgbClr val="000000"/>
                </a:solidFill>
              </a:rPr>
              <a:t>Part 8D:  Civil Penalties</a:t>
            </a:r>
          </a:p>
          <a:p>
            <a:pPr eaLnBrk="1" hangingPunct="1"/>
            <a:r>
              <a:rPr lang="en-AU" altLang="en-US" sz="2600" dirty="0">
                <a:solidFill>
                  <a:srgbClr val="000000"/>
                </a:solidFill>
              </a:rPr>
              <a:t>Part 8E: Investigation Powers relating to work-related offences and provisions</a:t>
            </a:r>
          </a:p>
          <a:p>
            <a:pPr eaLnBrk="1" hangingPunct="1"/>
            <a:r>
              <a:rPr lang="en-AU" altLang="en-US" sz="2600" dirty="0">
                <a:solidFill>
                  <a:srgbClr val="000000"/>
                </a:solidFill>
              </a:rPr>
              <a:t>Part 9:  Miscellaneous</a:t>
            </a:r>
          </a:p>
          <a:p>
            <a:pPr eaLnBrk="1" hangingPunct="1">
              <a:lnSpc>
                <a:spcPct val="70000"/>
              </a:lnSpc>
            </a:pPr>
            <a:endParaRPr lang="en-US" altLang="en-US" sz="2600" dirty="0">
              <a:solidFill>
                <a:srgbClr val="000000"/>
              </a:solidFill>
            </a:endParaRPr>
          </a:p>
        </p:txBody>
      </p:sp>
    </p:spTree>
    <p:extLst>
      <p:ext uri="{BB962C8B-B14F-4D97-AF65-F5344CB8AC3E}">
        <p14:creationId xmlns:p14="http://schemas.microsoft.com/office/powerpoint/2010/main" val="1517797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eaLnBrk="1" hangingPunct="1">
              <a:defRPr/>
            </a:pPr>
            <a:r>
              <a:rPr lang="en-AU" altLang="en-US" sz="4000" b="1" dirty="0">
                <a:solidFill>
                  <a:srgbClr val="000000"/>
                </a:solidFill>
                <a:effectLst>
                  <a:outerShdw blurRad="38100" dist="38100" dir="2700000" algn="tl">
                    <a:srgbClr val="C0C0C0"/>
                  </a:outerShdw>
                </a:effectLst>
              </a:rPr>
              <a:t>Migration Regulations</a:t>
            </a:r>
            <a:endParaRPr lang="en-US" altLang="en-US" sz="4000" b="1" dirty="0">
              <a:solidFill>
                <a:srgbClr val="000000"/>
              </a:solidFill>
              <a:effectLst>
                <a:outerShdw blurRad="38100" dist="38100" dir="2700000" algn="tl">
                  <a:srgbClr val="C0C0C0"/>
                </a:outerShdw>
              </a:effectLst>
            </a:endParaRPr>
          </a:p>
        </p:txBody>
      </p:sp>
      <p:sp>
        <p:nvSpPr>
          <p:cNvPr id="11267" name="Rectangle 3"/>
          <p:cNvSpPr>
            <a:spLocks noGrp="1" noChangeArrowheads="1"/>
          </p:cNvSpPr>
          <p:nvPr>
            <p:ph idx="1"/>
          </p:nvPr>
        </p:nvSpPr>
        <p:spPr/>
        <p:txBody>
          <a:bodyPr/>
          <a:lstStyle/>
          <a:p>
            <a:pPr eaLnBrk="1" hangingPunct="1">
              <a:lnSpc>
                <a:spcPct val="90000"/>
              </a:lnSpc>
            </a:pPr>
            <a:r>
              <a:rPr lang="en-AU" altLang="en-US" sz="2600" dirty="0"/>
              <a:t>Part 1:  Preliminary</a:t>
            </a:r>
          </a:p>
          <a:p>
            <a:pPr eaLnBrk="1" hangingPunct="1">
              <a:lnSpc>
                <a:spcPct val="90000"/>
              </a:lnSpc>
            </a:pPr>
            <a:r>
              <a:rPr lang="en-AU" altLang="en-US" sz="2600" dirty="0"/>
              <a:t>Part 2:  Visas</a:t>
            </a:r>
          </a:p>
          <a:p>
            <a:pPr eaLnBrk="1" hangingPunct="1">
              <a:lnSpc>
                <a:spcPct val="90000"/>
              </a:lnSpc>
            </a:pPr>
            <a:r>
              <a:rPr lang="en-AU" altLang="en-US" sz="2600" dirty="0"/>
              <a:t>Part 2A: Sponsorship Applicable to </a:t>
            </a:r>
            <a:r>
              <a:rPr lang="en-AU" altLang="en-US" sz="2600" dirty="0" err="1"/>
              <a:t>Div</a:t>
            </a:r>
            <a:r>
              <a:rPr lang="en-AU" altLang="en-US" sz="2600" dirty="0"/>
              <a:t> 3A of Part 2 of the Act</a:t>
            </a:r>
          </a:p>
          <a:p>
            <a:pPr eaLnBrk="1" hangingPunct="1">
              <a:lnSpc>
                <a:spcPct val="90000"/>
              </a:lnSpc>
            </a:pPr>
            <a:r>
              <a:rPr lang="en-AU" altLang="en-US" sz="2600" dirty="0"/>
              <a:t>Part 3: Immigration Clearance &amp; Collection of Information</a:t>
            </a:r>
          </a:p>
          <a:p>
            <a:pPr eaLnBrk="1" hangingPunct="1">
              <a:lnSpc>
                <a:spcPct val="90000"/>
              </a:lnSpc>
            </a:pPr>
            <a:r>
              <a:rPr lang="en-AU" altLang="en-US" sz="2600" dirty="0"/>
              <a:t> Part 4:  Review of Decisions</a:t>
            </a:r>
          </a:p>
          <a:p>
            <a:pPr eaLnBrk="1" hangingPunct="1">
              <a:lnSpc>
                <a:spcPct val="90000"/>
              </a:lnSpc>
            </a:pPr>
            <a:r>
              <a:rPr lang="en-AU" altLang="en-US" sz="2600" dirty="0"/>
              <a:t> Part 5:  Miscellaneous</a:t>
            </a:r>
          </a:p>
          <a:p>
            <a:pPr eaLnBrk="1" hangingPunct="1">
              <a:lnSpc>
                <a:spcPct val="90000"/>
              </a:lnSpc>
            </a:pPr>
            <a:r>
              <a:rPr lang="en-AU" altLang="en-US" sz="2600" dirty="0"/>
              <a:t> Schedules (1-12)</a:t>
            </a:r>
          </a:p>
          <a:p>
            <a:pPr eaLnBrk="1" hangingPunct="1">
              <a:lnSpc>
                <a:spcPct val="90000"/>
              </a:lnSpc>
            </a:pPr>
            <a:endParaRPr lang="en-US" altLang="en-US" dirty="0"/>
          </a:p>
        </p:txBody>
      </p:sp>
    </p:spTree>
    <p:extLst>
      <p:ext uri="{BB962C8B-B14F-4D97-AF65-F5344CB8AC3E}">
        <p14:creationId xmlns:p14="http://schemas.microsoft.com/office/powerpoint/2010/main" val="1498509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hangingPunct="1">
              <a:defRPr/>
            </a:pPr>
            <a:r>
              <a:rPr lang="en-AU" altLang="en-US" sz="4000" b="1" dirty="0">
                <a:solidFill>
                  <a:srgbClr val="000000"/>
                </a:solidFill>
                <a:effectLst>
                  <a:outerShdw blurRad="38100" dist="38100" dir="2700000" algn="tl">
                    <a:srgbClr val="C0C0C0"/>
                  </a:outerShdw>
                </a:effectLst>
              </a:rPr>
              <a:t>Migration </a:t>
            </a:r>
            <a:r>
              <a:rPr lang="en-AU" altLang="en-US" sz="4000" b="1" dirty="0" smtClean="0">
                <a:solidFill>
                  <a:srgbClr val="000000"/>
                </a:solidFill>
                <a:effectLst>
                  <a:outerShdw blurRad="38100" dist="38100" dir="2700000" algn="tl">
                    <a:srgbClr val="C0C0C0"/>
                  </a:outerShdw>
                </a:effectLst>
              </a:rPr>
              <a:t>Regulations – Main Schedules</a:t>
            </a:r>
            <a:endParaRPr lang="en-US" altLang="en-US" sz="4000" b="1" dirty="0">
              <a:solidFill>
                <a:srgbClr val="000000"/>
              </a:solidFill>
              <a:effectLst>
                <a:outerShdw blurRad="38100" dist="38100" dir="2700000" algn="tl">
                  <a:srgbClr val="C0C0C0"/>
                </a:outerShdw>
              </a:effectLst>
            </a:endParaRPr>
          </a:p>
        </p:txBody>
      </p:sp>
      <p:sp>
        <p:nvSpPr>
          <p:cNvPr id="12291" name="Rectangle 3"/>
          <p:cNvSpPr>
            <a:spLocks noGrp="1" noChangeArrowheads="1"/>
          </p:cNvSpPr>
          <p:nvPr>
            <p:ph idx="1"/>
          </p:nvPr>
        </p:nvSpPr>
        <p:spPr>
          <a:xfrm>
            <a:off x="2133600" y="1630681"/>
            <a:ext cx="8884920" cy="5227319"/>
          </a:xfrm>
        </p:spPr>
        <p:txBody>
          <a:bodyPr>
            <a:normAutofit/>
          </a:bodyPr>
          <a:lstStyle/>
          <a:p>
            <a:pPr>
              <a:lnSpc>
                <a:spcPct val="80000"/>
              </a:lnSpc>
            </a:pPr>
            <a:r>
              <a:rPr lang="en-AU" altLang="en-US" sz="2600" dirty="0" smtClean="0">
                <a:solidFill>
                  <a:srgbClr val="000000"/>
                </a:solidFill>
              </a:rPr>
              <a:t>Schedule </a:t>
            </a:r>
            <a:r>
              <a:rPr lang="en-AU" altLang="en-US" sz="2600" dirty="0">
                <a:solidFill>
                  <a:srgbClr val="000000"/>
                </a:solidFill>
              </a:rPr>
              <a:t>1:  Classes of Visas</a:t>
            </a:r>
          </a:p>
          <a:p>
            <a:pPr>
              <a:lnSpc>
                <a:spcPct val="80000"/>
              </a:lnSpc>
            </a:pPr>
            <a:endParaRPr lang="en-AU" altLang="en-US" sz="2600" dirty="0">
              <a:solidFill>
                <a:srgbClr val="000000"/>
              </a:solidFill>
            </a:endParaRPr>
          </a:p>
          <a:p>
            <a:pPr>
              <a:lnSpc>
                <a:spcPct val="80000"/>
              </a:lnSpc>
            </a:pPr>
            <a:r>
              <a:rPr lang="en-AU" altLang="en-US" sz="2600" dirty="0" smtClean="0">
                <a:solidFill>
                  <a:srgbClr val="000000"/>
                </a:solidFill>
              </a:rPr>
              <a:t>Schedule </a:t>
            </a:r>
            <a:r>
              <a:rPr lang="en-AU" altLang="en-US" sz="2600" dirty="0">
                <a:solidFill>
                  <a:srgbClr val="000000"/>
                </a:solidFill>
              </a:rPr>
              <a:t>2:  </a:t>
            </a:r>
            <a:r>
              <a:rPr lang="en-AU" altLang="en-US" sz="2600" dirty="0" smtClean="0">
                <a:solidFill>
                  <a:srgbClr val="000000"/>
                </a:solidFill>
              </a:rPr>
              <a:t>Subclasses </a:t>
            </a:r>
            <a:r>
              <a:rPr lang="en-AU" altLang="en-US" sz="2600" dirty="0">
                <a:solidFill>
                  <a:srgbClr val="000000"/>
                </a:solidFill>
              </a:rPr>
              <a:t>of visas </a:t>
            </a:r>
          </a:p>
          <a:p>
            <a:pPr>
              <a:lnSpc>
                <a:spcPct val="80000"/>
              </a:lnSpc>
            </a:pPr>
            <a:endParaRPr lang="en-AU" altLang="en-US" sz="2600" dirty="0">
              <a:solidFill>
                <a:srgbClr val="000000"/>
              </a:solidFill>
            </a:endParaRPr>
          </a:p>
          <a:p>
            <a:pPr>
              <a:lnSpc>
                <a:spcPct val="80000"/>
              </a:lnSpc>
            </a:pPr>
            <a:r>
              <a:rPr lang="en-AU" altLang="en-US" sz="2600" dirty="0" smtClean="0">
                <a:solidFill>
                  <a:srgbClr val="000000"/>
                </a:solidFill>
              </a:rPr>
              <a:t>Schedule </a:t>
            </a:r>
            <a:r>
              <a:rPr lang="en-AU" altLang="en-US" sz="2600" dirty="0">
                <a:solidFill>
                  <a:srgbClr val="000000"/>
                </a:solidFill>
              </a:rPr>
              <a:t>3:  Additional Criteria applicable to Unlawful  </a:t>
            </a:r>
            <a:r>
              <a:rPr lang="en-AU" altLang="en-US" sz="2600" dirty="0" smtClean="0">
                <a:solidFill>
                  <a:srgbClr val="000000"/>
                </a:solidFill>
              </a:rPr>
              <a:t>			   Non-Citizens </a:t>
            </a:r>
            <a:r>
              <a:rPr lang="en-AU" altLang="en-US" sz="2600" dirty="0">
                <a:solidFill>
                  <a:srgbClr val="000000"/>
                </a:solidFill>
              </a:rPr>
              <a:t>&amp; Certain BV Holders</a:t>
            </a:r>
          </a:p>
          <a:p>
            <a:pPr>
              <a:lnSpc>
                <a:spcPct val="80000"/>
              </a:lnSpc>
            </a:pPr>
            <a:endParaRPr lang="en-AU" altLang="en-US" sz="2600" dirty="0">
              <a:solidFill>
                <a:srgbClr val="000000"/>
              </a:solidFill>
            </a:endParaRPr>
          </a:p>
          <a:p>
            <a:pPr>
              <a:lnSpc>
                <a:spcPct val="80000"/>
              </a:lnSpc>
            </a:pPr>
            <a:r>
              <a:rPr lang="en-AU" altLang="en-US" sz="2600" dirty="0" smtClean="0">
                <a:solidFill>
                  <a:srgbClr val="000000"/>
                </a:solidFill>
              </a:rPr>
              <a:t>Schedule </a:t>
            </a:r>
            <a:r>
              <a:rPr lang="en-AU" altLang="en-US" sz="2600" dirty="0">
                <a:solidFill>
                  <a:srgbClr val="000000"/>
                </a:solidFill>
              </a:rPr>
              <a:t>4:  Public Interest Criteria </a:t>
            </a:r>
          </a:p>
          <a:p>
            <a:pPr>
              <a:lnSpc>
                <a:spcPct val="80000"/>
              </a:lnSpc>
            </a:pPr>
            <a:endParaRPr lang="en-AU" altLang="en-US" sz="2600" dirty="0">
              <a:solidFill>
                <a:srgbClr val="000000"/>
              </a:solidFill>
            </a:endParaRPr>
          </a:p>
          <a:p>
            <a:pPr>
              <a:lnSpc>
                <a:spcPct val="80000"/>
              </a:lnSpc>
            </a:pPr>
            <a:r>
              <a:rPr lang="en-AU" altLang="en-US" sz="2600" dirty="0" smtClean="0">
                <a:solidFill>
                  <a:srgbClr val="000000"/>
                </a:solidFill>
              </a:rPr>
              <a:t>Schedule </a:t>
            </a:r>
            <a:r>
              <a:rPr lang="en-AU" altLang="en-US" sz="2600" dirty="0">
                <a:solidFill>
                  <a:srgbClr val="000000"/>
                </a:solidFill>
              </a:rPr>
              <a:t>5:  Special Return </a:t>
            </a:r>
            <a:r>
              <a:rPr lang="en-AU" altLang="en-US" sz="2600" dirty="0" smtClean="0">
                <a:solidFill>
                  <a:srgbClr val="000000"/>
                </a:solidFill>
              </a:rPr>
              <a:t>Criteria</a:t>
            </a:r>
          </a:p>
          <a:p>
            <a:pPr>
              <a:lnSpc>
                <a:spcPct val="80000"/>
              </a:lnSpc>
            </a:pPr>
            <a:endParaRPr lang="en-AU" altLang="en-US" sz="2600" dirty="0" smtClean="0">
              <a:solidFill>
                <a:srgbClr val="000000"/>
              </a:solidFill>
            </a:endParaRPr>
          </a:p>
          <a:p>
            <a:pPr>
              <a:lnSpc>
                <a:spcPct val="80000"/>
              </a:lnSpc>
            </a:pPr>
            <a:r>
              <a:rPr lang="en-AU" altLang="en-US" sz="2600" dirty="0">
                <a:solidFill>
                  <a:srgbClr val="000000"/>
                </a:solidFill>
              </a:rPr>
              <a:t>Schedule 8:  Visa Conditions </a:t>
            </a:r>
            <a:endParaRPr lang="en-AU" altLang="en-US" sz="2600" dirty="0" smtClean="0">
              <a:solidFill>
                <a:srgbClr val="000000"/>
              </a:solidFill>
            </a:endParaRPr>
          </a:p>
          <a:p>
            <a:pPr>
              <a:lnSpc>
                <a:spcPct val="80000"/>
              </a:lnSpc>
            </a:pPr>
            <a:endParaRPr lang="en-US" altLang="en-US" sz="800" u="sng" dirty="0">
              <a:solidFill>
                <a:srgbClr val="000000"/>
              </a:solidFill>
            </a:endParaRPr>
          </a:p>
          <a:p>
            <a:pPr>
              <a:lnSpc>
                <a:spcPct val="80000"/>
              </a:lnSpc>
            </a:pPr>
            <a:endParaRPr lang="en-AU" altLang="en-US" sz="800" u="sng" dirty="0">
              <a:solidFill>
                <a:srgbClr val="000000"/>
              </a:solidFill>
            </a:endParaRPr>
          </a:p>
          <a:p>
            <a:pPr eaLnBrk="1" hangingPunct="1">
              <a:lnSpc>
                <a:spcPct val="80000"/>
              </a:lnSpc>
            </a:pPr>
            <a:endParaRPr lang="en-US" altLang="en-US" dirty="0">
              <a:solidFill>
                <a:srgbClr val="000000"/>
              </a:solidFill>
            </a:endParaRPr>
          </a:p>
        </p:txBody>
      </p:sp>
    </p:spTree>
    <p:extLst>
      <p:ext uri="{BB962C8B-B14F-4D97-AF65-F5344CB8AC3E}">
        <p14:creationId xmlns:p14="http://schemas.microsoft.com/office/powerpoint/2010/main" val="3630459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hangingPunct="1">
              <a:defRPr/>
            </a:pPr>
            <a:r>
              <a:rPr lang="en-AU" altLang="en-US" sz="4000" b="1" dirty="0">
                <a:solidFill>
                  <a:srgbClr val="000000"/>
                </a:solidFill>
                <a:effectLst>
                  <a:outerShdw blurRad="38100" dist="38100" dir="2700000" algn="tl">
                    <a:srgbClr val="C0C0C0"/>
                  </a:outerShdw>
                </a:effectLst>
              </a:rPr>
              <a:t>Migration </a:t>
            </a:r>
            <a:r>
              <a:rPr lang="en-AU" altLang="en-US" sz="4000" b="1" dirty="0" smtClean="0">
                <a:solidFill>
                  <a:srgbClr val="000000"/>
                </a:solidFill>
                <a:effectLst>
                  <a:outerShdw blurRad="38100" dist="38100" dir="2700000" algn="tl">
                    <a:srgbClr val="C0C0C0"/>
                  </a:outerShdw>
                </a:effectLst>
              </a:rPr>
              <a:t>Regulations – Other Schedules </a:t>
            </a:r>
            <a:endParaRPr lang="en-US" altLang="en-US" sz="4000" b="1" dirty="0">
              <a:solidFill>
                <a:srgbClr val="000000"/>
              </a:solidFill>
              <a:effectLst>
                <a:outerShdw blurRad="38100" dist="38100" dir="2700000" algn="tl">
                  <a:srgbClr val="C0C0C0"/>
                </a:outerShdw>
              </a:effectLst>
            </a:endParaRPr>
          </a:p>
        </p:txBody>
      </p:sp>
      <p:sp>
        <p:nvSpPr>
          <p:cNvPr id="13315" name="Rectangle 3"/>
          <p:cNvSpPr>
            <a:spLocks noGrp="1" noChangeArrowheads="1"/>
          </p:cNvSpPr>
          <p:nvPr>
            <p:ph idx="1"/>
          </p:nvPr>
        </p:nvSpPr>
        <p:spPr>
          <a:xfrm>
            <a:off x="1950720" y="1625630"/>
            <a:ext cx="8945880" cy="5232370"/>
          </a:xfrm>
        </p:spPr>
        <p:txBody>
          <a:bodyPr>
            <a:normAutofit fontScale="92500" lnSpcReduction="10000"/>
          </a:bodyPr>
          <a:lstStyle/>
          <a:p>
            <a:pPr eaLnBrk="1" hangingPunct="1">
              <a:lnSpc>
                <a:spcPct val="90000"/>
              </a:lnSpc>
              <a:buFont typeface="Arial" panose="020B0604020202020204" pitchFamily="34" charset="0"/>
              <a:buChar char="•"/>
            </a:pPr>
            <a:r>
              <a:rPr lang="en-AU" altLang="en-US" sz="2600" dirty="0">
                <a:solidFill>
                  <a:srgbClr val="000000"/>
                </a:solidFill>
              </a:rPr>
              <a:t>Schedule 5A:  Evidentiary Requirements for Student </a:t>
            </a:r>
            <a:r>
              <a:rPr lang="en-AU" altLang="en-US" sz="2600" dirty="0" smtClean="0">
                <a:solidFill>
                  <a:srgbClr val="000000"/>
                </a:solidFill>
              </a:rPr>
              <a:t>Visas</a:t>
            </a:r>
            <a:endParaRPr lang="en-AU" altLang="en-US" sz="2600" dirty="0">
              <a:solidFill>
                <a:srgbClr val="000000"/>
              </a:solidFill>
            </a:endParaRPr>
          </a:p>
          <a:p>
            <a:pPr eaLnBrk="1" hangingPunct="1">
              <a:lnSpc>
                <a:spcPct val="90000"/>
              </a:lnSpc>
              <a:buFont typeface="Arial" panose="020B0604020202020204" pitchFamily="34" charset="0"/>
              <a:buChar char="•"/>
            </a:pPr>
            <a:r>
              <a:rPr lang="en-AU" altLang="en-US" sz="2600" dirty="0">
                <a:solidFill>
                  <a:srgbClr val="000000"/>
                </a:solidFill>
              </a:rPr>
              <a:t>Schedule 5B:  Evidentiary Requirements for Student Visas – Secondary </a:t>
            </a:r>
            <a:r>
              <a:rPr lang="en-AU" altLang="en-US" sz="2600" dirty="0" smtClean="0">
                <a:solidFill>
                  <a:srgbClr val="000000"/>
                </a:solidFill>
              </a:rPr>
              <a:t>Applicants</a:t>
            </a:r>
            <a:endParaRPr lang="en-AU" altLang="en-US" sz="2600" dirty="0">
              <a:solidFill>
                <a:srgbClr val="000000"/>
              </a:solidFill>
            </a:endParaRPr>
          </a:p>
          <a:p>
            <a:pPr eaLnBrk="1" hangingPunct="1">
              <a:lnSpc>
                <a:spcPct val="90000"/>
              </a:lnSpc>
              <a:buFont typeface="Arial" panose="020B0604020202020204" pitchFamily="34" charset="0"/>
              <a:buChar char="•"/>
            </a:pPr>
            <a:r>
              <a:rPr lang="en-AU" altLang="en-US" sz="2600" dirty="0">
                <a:solidFill>
                  <a:srgbClr val="000000"/>
                </a:solidFill>
              </a:rPr>
              <a:t>Schedule 6:  General Points Test – Qualifications &amp; </a:t>
            </a:r>
            <a:r>
              <a:rPr lang="en-AU" altLang="en-US" sz="2600" dirty="0" smtClean="0">
                <a:solidFill>
                  <a:srgbClr val="000000"/>
                </a:solidFill>
              </a:rPr>
              <a:t>Points</a:t>
            </a:r>
            <a:endParaRPr lang="en-AU" altLang="en-US" sz="2600" dirty="0">
              <a:solidFill>
                <a:srgbClr val="000000"/>
              </a:solidFill>
            </a:endParaRPr>
          </a:p>
          <a:p>
            <a:pPr eaLnBrk="1" hangingPunct="1">
              <a:lnSpc>
                <a:spcPct val="90000"/>
              </a:lnSpc>
              <a:buFont typeface="Arial" panose="020B0604020202020204" pitchFamily="34" charset="0"/>
              <a:buChar char="•"/>
            </a:pPr>
            <a:r>
              <a:rPr lang="en-AU" altLang="en-US" sz="2600" dirty="0">
                <a:solidFill>
                  <a:srgbClr val="000000"/>
                </a:solidFill>
              </a:rPr>
              <a:t>Schedule 6A:  General Points Test – Qualifications &amp; Points </a:t>
            </a:r>
          </a:p>
          <a:p>
            <a:pPr eaLnBrk="1" hangingPunct="1">
              <a:lnSpc>
                <a:spcPct val="90000"/>
              </a:lnSpc>
              <a:buFont typeface="Arial" panose="020B0604020202020204" pitchFamily="34" charset="0"/>
              <a:buChar char="•"/>
            </a:pPr>
            <a:r>
              <a:rPr lang="en-AU" altLang="en-US" sz="2600" dirty="0">
                <a:solidFill>
                  <a:srgbClr val="000000"/>
                </a:solidFill>
              </a:rPr>
              <a:t>Schedule 6B:  General Points Test – Qualifications &amp; Points (General Skilled Migration Visas</a:t>
            </a:r>
            <a:r>
              <a:rPr lang="en-AU" altLang="en-US" sz="2600" dirty="0" smtClean="0">
                <a:solidFill>
                  <a:srgbClr val="000000"/>
                </a:solidFill>
              </a:rPr>
              <a:t>)</a:t>
            </a:r>
          </a:p>
          <a:p>
            <a:r>
              <a:rPr lang="en-AU" altLang="en-US" sz="2400" dirty="0">
                <a:solidFill>
                  <a:srgbClr val="000000"/>
                </a:solidFill>
              </a:rPr>
              <a:t>Schedule 7:  Business Skills Points Test – Attributes and </a:t>
            </a:r>
            <a:r>
              <a:rPr lang="en-AU" altLang="en-US" sz="2400" dirty="0" smtClean="0">
                <a:solidFill>
                  <a:srgbClr val="000000"/>
                </a:solidFill>
              </a:rPr>
              <a:t>Points</a:t>
            </a:r>
            <a:endParaRPr lang="en-AU" altLang="en-US" sz="2400" dirty="0">
              <a:solidFill>
                <a:srgbClr val="000000"/>
              </a:solidFill>
            </a:endParaRPr>
          </a:p>
          <a:p>
            <a:r>
              <a:rPr lang="en-AU" altLang="en-US" sz="2400" dirty="0">
                <a:solidFill>
                  <a:srgbClr val="000000"/>
                </a:solidFill>
              </a:rPr>
              <a:t>Schedule 8:  Visa Conditions </a:t>
            </a:r>
          </a:p>
          <a:p>
            <a:r>
              <a:rPr lang="en-AU" altLang="en-US" sz="2400" dirty="0">
                <a:solidFill>
                  <a:srgbClr val="000000"/>
                </a:solidFill>
              </a:rPr>
              <a:t>Schedule 9:  Special Entry &amp; Clearance </a:t>
            </a:r>
            <a:r>
              <a:rPr lang="en-AU" altLang="en-US" sz="2400" dirty="0" smtClean="0">
                <a:solidFill>
                  <a:srgbClr val="000000"/>
                </a:solidFill>
              </a:rPr>
              <a:t>Arrangements</a:t>
            </a:r>
            <a:endParaRPr lang="en-AU" altLang="en-US" sz="2400" dirty="0">
              <a:solidFill>
                <a:srgbClr val="000000"/>
              </a:solidFill>
            </a:endParaRPr>
          </a:p>
          <a:p>
            <a:r>
              <a:rPr lang="en-AU" altLang="en-US" sz="2400" dirty="0">
                <a:solidFill>
                  <a:srgbClr val="000000"/>
                </a:solidFill>
              </a:rPr>
              <a:t>Schedule 10:  Prescribed </a:t>
            </a:r>
            <a:r>
              <a:rPr lang="en-AU" altLang="en-US" sz="2400" dirty="0" smtClean="0">
                <a:solidFill>
                  <a:srgbClr val="000000"/>
                </a:solidFill>
              </a:rPr>
              <a:t>Forms</a:t>
            </a:r>
            <a:endParaRPr lang="en-AU" altLang="en-US" sz="2400" dirty="0">
              <a:solidFill>
                <a:srgbClr val="000000"/>
              </a:solidFill>
            </a:endParaRPr>
          </a:p>
          <a:p>
            <a:r>
              <a:rPr lang="en-AU" altLang="en-US" sz="2400" dirty="0">
                <a:solidFill>
                  <a:srgbClr val="000000"/>
                </a:solidFill>
              </a:rPr>
              <a:t>Schedule 11:  Memorandum of </a:t>
            </a:r>
            <a:r>
              <a:rPr lang="en-AU" altLang="en-US" sz="2400" dirty="0" smtClean="0">
                <a:solidFill>
                  <a:srgbClr val="000000"/>
                </a:solidFill>
              </a:rPr>
              <a:t>Understanding</a:t>
            </a:r>
            <a:endParaRPr lang="en-AU" altLang="en-US" sz="2400" dirty="0">
              <a:solidFill>
                <a:srgbClr val="000000"/>
              </a:solidFill>
            </a:endParaRPr>
          </a:p>
          <a:p>
            <a:r>
              <a:rPr lang="en-AU" altLang="en-US" sz="2400" dirty="0">
                <a:solidFill>
                  <a:srgbClr val="000000"/>
                </a:solidFill>
              </a:rPr>
              <a:t> Schedule 12:  Exchange of Letters</a:t>
            </a:r>
            <a:endParaRPr lang="en-AU" altLang="en-US" sz="2600" dirty="0">
              <a:solidFill>
                <a:srgbClr val="000000"/>
              </a:solidFill>
            </a:endParaRPr>
          </a:p>
          <a:p>
            <a:pPr eaLnBrk="1" hangingPunct="1">
              <a:lnSpc>
                <a:spcPct val="90000"/>
              </a:lnSpc>
            </a:pPr>
            <a:endParaRPr lang="en-US" altLang="en-US" sz="2600" dirty="0">
              <a:solidFill>
                <a:srgbClr val="000000"/>
              </a:solidFill>
            </a:endParaRPr>
          </a:p>
        </p:txBody>
      </p:sp>
    </p:spTree>
    <p:extLst>
      <p:ext uri="{BB962C8B-B14F-4D97-AF65-F5344CB8AC3E}">
        <p14:creationId xmlns:p14="http://schemas.microsoft.com/office/powerpoint/2010/main" val="139397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AU" altLang="en-US" sz="4000" b="1" dirty="0"/>
              <a:t>Schedule 2 – </a:t>
            </a:r>
            <a:r>
              <a:rPr lang="en-AU" altLang="en-US" sz="4000" b="1" dirty="0" smtClean="0"/>
              <a:t>Categories of visa subclasses</a:t>
            </a:r>
            <a:endParaRPr lang="en-US" altLang="en-US" sz="4000" b="1" dirty="0"/>
          </a:p>
        </p:txBody>
      </p:sp>
      <p:sp>
        <p:nvSpPr>
          <p:cNvPr id="15363" name="Content Placeholder 2"/>
          <p:cNvSpPr>
            <a:spLocks noGrp="1"/>
          </p:cNvSpPr>
          <p:nvPr>
            <p:ph idx="1"/>
          </p:nvPr>
        </p:nvSpPr>
        <p:spPr>
          <a:xfrm>
            <a:off x="1981200" y="1600200"/>
            <a:ext cx="8305800" cy="5029200"/>
          </a:xfrm>
        </p:spPr>
        <p:txBody>
          <a:bodyPr>
            <a:normAutofit lnSpcReduction="10000"/>
          </a:bodyPr>
          <a:lstStyle/>
          <a:p>
            <a:pPr eaLnBrk="1" hangingPunct="1"/>
            <a:r>
              <a:rPr lang="en-AU" altLang="en-US" sz="2400" dirty="0"/>
              <a:t>0XX bridging visas</a:t>
            </a:r>
          </a:p>
          <a:p>
            <a:pPr eaLnBrk="1" hangingPunct="1"/>
            <a:r>
              <a:rPr lang="en-AU" altLang="en-US" sz="2400" dirty="0"/>
              <a:t>1XX permanent visas available from overseas</a:t>
            </a:r>
          </a:p>
          <a:p>
            <a:pPr eaLnBrk="1" hangingPunct="1"/>
            <a:r>
              <a:rPr lang="en-AU" altLang="en-US" sz="2400" dirty="0"/>
              <a:t>2XX refugee and humanitarian visas available from overseas</a:t>
            </a:r>
          </a:p>
          <a:p>
            <a:pPr eaLnBrk="1" hangingPunct="1"/>
            <a:r>
              <a:rPr lang="en-AU" altLang="en-US" sz="2400" dirty="0"/>
              <a:t>3XX temporary visas available from overseas which allow holder to apply for permanent once arrive in Australia</a:t>
            </a:r>
          </a:p>
          <a:p>
            <a:pPr eaLnBrk="1" hangingPunct="1"/>
            <a:r>
              <a:rPr lang="en-AU" altLang="en-US" sz="2400" dirty="0"/>
              <a:t>4XX temporary resident visas</a:t>
            </a:r>
          </a:p>
          <a:p>
            <a:pPr eaLnBrk="1" hangingPunct="1"/>
            <a:r>
              <a:rPr lang="en-AU" altLang="en-US" sz="2400" dirty="0"/>
              <a:t>5XX student visas</a:t>
            </a:r>
          </a:p>
          <a:p>
            <a:pPr eaLnBrk="1" hangingPunct="1"/>
            <a:r>
              <a:rPr lang="en-AU" altLang="en-US" sz="2400" dirty="0"/>
              <a:t>6XX visitor and medical treatment visas</a:t>
            </a:r>
          </a:p>
          <a:p>
            <a:pPr eaLnBrk="1" hangingPunct="1"/>
            <a:r>
              <a:rPr lang="en-AU" altLang="en-US" sz="2400" dirty="0"/>
              <a:t>7XX humanitarian concern, temporary protection,  transit and border visas</a:t>
            </a:r>
          </a:p>
          <a:p>
            <a:pPr eaLnBrk="1" hangingPunct="1"/>
            <a:r>
              <a:rPr lang="en-AU" altLang="en-US" sz="2400" dirty="0"/>
              <a:t>8XX permanent visas available in Australia</a:t>
            </a:r>
          </a:p>
          <a:p>
            <a:pPr eaLnBrk="1" hangingPunct="1"/>
            <a:r>
              <a:rPr lang="en-AU" altLang="en-US" sz="2400" dirty="0"/>
              <a:t>9XX electronic travel visas and visas for diplomats</a:t>
            </a:r>
          </a:p>
          <a:p>
            <a:pPr eaLnBrk="1" hangingPunct="1"/>
            <a:endParaRPr lang="en-US" altLang="en-US" sz="2400" dirty="0"/>
          </a:p>
        </p:txBody>
      </p:sp>
    </p:spTree>
    <p:extLst>
      <p:ext uri="{BB962C8B-B14F-4D97-AF65-F5344CB8AC3E}">
        <p14:creationId xmlns:p14="http://schemas.microsoft.com/office/powerpoint/2010/main" val="196851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eaLnBrk="1" hangingPunct="1"/>
            <a:r>
              <a:rPr lang="en-AU" altLang="en-US" sz="4000" b="1" dirty="0"/>
              <a:t>Schedule 2 </a:t>
            </a:r>
            <a:r>
              <a:rPr lang="en-AU" altLang="en-US" sz="4000" b="1" dirty="0" smtClean="0"/>
              <a:t>- Standard </a:t>
            </a:r>
            <a:r>
              <a:rPr lang="en-AU" altLang="en-US" sz="4000" b="1" dirty="0"/>
              <a:t>Subclass </a:t>
            </a:r>
            <a:r>
              <a:rPr lang="en-AU" altLang="en-US" sz="4000" b="1" dirty="0" smtClean="0"/>
              <a:t>Criteria Format</a:t>
            </a:r>
            <a:endParaRPr lang="en-US" altLang="en-US" sz="4000" dirty="0"/>
          </a:p>
        </p:txBody>
      </p:sp>
      <p:sp>
        <p:nvSpPr>
          <p:cNvPr id="16387" name="Content Placeholder 2"/>
          <p:cNvSpPr>
            <a:spLocks noGrp="1"/>
          </p:cNvSpPr>
          <p:nvPr>
            <p:ph idx="1"/>
          </p:nvPr>
        </p:nvSpPr>
        <p:spPr>
          <a:xfrm>
            <a:off x="1981200" y="1447800"/>
            <a:ext cx="8305800" cy="5029200"/>
          </a:xfrm>
        </p:spPr>
        <p:txBody>
          <a:bodyPr/>
          <a:lstStyle/>
          <a:p>
            <a:endParaRPr lang="en-AU" altLang="en-US" sz="2600" dirty="0"/>
          </a:p>
          <a:p>
            <a:pPr>
              <a:buFont typeface="Arial" charset="0"/>
              <a:buNone/>
            </a:pPr>
            <a:r>
              <a:rPr lang="en-AU" altLang="en-US" sz="2600" dirty="0"/>
              <a:t>	XXX.1       Interpretation</a:t>
            </a:r>
            <a:br>
              <a:rPr lang="en-AU" altLang="en-US" sz="2600" dirty="0"/>
            </a:br>
            <a:r>
              <a:rPr lang="en-AU" altLang="en-US" sz="2600" dirty="0"/>
              <a:t>XXX.2       Primary criteria</a:t>
            </a:r>
            <a:br>
              <a:rPr lang="en-AU" altLang="en-US" sz="2600" dirty="0"/>
            </a:br>
            <a:r>
              <a:rPr lang="en-AU" altLang="en-US" sz="2600" dirty="0"/>
              <a:t>XXX.21     Criteria to be satisfied at time of application</a:t>
            </a:r>
            <a:br>
              <a:rPr lang="en-AU" altLang="en-US" sz="2600" dirty="0"/>
            </a:br>
            <a:r>
              <a:rPr lang="en-AU" altLang="en-US" sz="2600" dirty="0"/>
              <a:t>XXX.22     Criteria to be satisfied at time of decision</a:t>
            </a:r>
            <a:br>
              <a:rPr lang="en-AU" altLang="en-US" sz="2600" dirty="0"/>
            </a:br>
            <a:r>
              <a:rPr lang="en-AU" altLang="en-US" sz="2600" dirty="0"/>
              <a:t>XXX.3       Secondary criteria</a:t>
            </a:r>
            <a:br>
              <a:rPr lang="en-AU" altLang="en-US" sz="2600" dirty="0"/>
            </a:br>
            <a:r>
              <a:rPr lang="en-AU" altLang="en-US" sz="2600" dirty="0"/>
              <a:t>XXX.31     Criteria to be satisfied at time of application</a:t>
            </a:r>
            <a:br>
              <a:rPr lang="en-AU" altLang="en-US" sz="2600" dirty="0"/>
            </a:br>
            <a:r>
              <a:rPr lang="en-AU" altLang="en-US" sz="2600" dirty="0"/>
              <a:t>XXX.32     Criteria to be satisfied at time of decision</a:t>
            </a:r>
            <a:br>
              <a:rPr lang="en-AU" altLang="en-US" sz="2600" dirty="0"/>
            </a:br>
            <a:r>
              <a:rPr lang="en-AU" altLang="en-US" sz="2600" dirty="0"/>
              <a:t>XXX.4       Circumstances applicable to grant</a:t>
            </a:r>
            <a:br>
              <a:rPr lang="en-AU" altLang="en-US" sz="2600" dirty="0"/>
            </a:br>
            <a:r>
              <a:rPr lang="en-AU" altLang="en-US" sz="2600" dirty="0"/>
              <a:t>XXX.5       When visa is in effect</a:t>
            </a:r>
            <a:br>
              <a:rPr lang="en-AU" altLang="en-US" sz="2600" dirty="0"/>
            </a:br>
            <a:r>
              <a:rPr lang="en-AU" altLang="en-US" sz="2600" dirty="0"/>
              <a:t>XXX.6       Conditions</a:t>
            </a:r>
            <a:br>
              <a:rPr lang="en-AU" altLang="en-US" sz="2600" dirty="0"/>
            </a:br>
            <a:r>
              <a:rPr lang="en-AU" altLang="en-US" sz="2600" dirty="0"/>
              <a:t>XXX.7       Way of giving evidence</a:t>
            </a:r>
          </a:p>
        </p:txBody>
      </p:sp>
    </p:spTree>
    <p:extLst>
      <p:ext uri="{BB962C8B-B14F-4D97-AF65-F5344CB8AC3E}">
        <p14:creationId xmlns:p14="http://schemas.microsoft.com/office/powerpoint/2010/main" val="112920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eaLnBrk="1" hangingPunct="1">
              <a:defRPr/>
            </a:pPr>
            <a:r>
              <a:rPr lang="en-AU" altLang="en-US" sz="4000" b="1" dirty="0" smtClean="0">
                <a:solidFill>
                  <a:srgbClr val="000000"/>
                </a:solidFill>
              </a:rPr>
              <a:t>Legislative Pathway </a:t>
            </a:r>
            <a:r>
              <a:rPr lang="en-AU" altLang="en-US" sz="4000" b="1" dirty="0">
                <a:solidFill>
                  <a:srgbClr val="000000"/>
                </a:solidFill>
              </a:rPr>
              <a:t>to </a:t>
            </a:r>
            <a:r>
              <a:rPr lang="en-AU" altLang="en-US" sz="4000" b="1" dirty="0" smtClean="0">
                <a:solidFill>
                  <a:srgbClr val="000000"/>
                </a:solidFill>
              </a:rPr>
              <a:t>Visa</a:t>
            </a:r>
            <a:endParaRPr lang="en-US" altLang="en-US" sz="4000" b="1" dirty="0">
              <a:solidFill>
                <a:srgbClr val="000000"/>
              </a:solidFill>
            </a:endParaRPr>
          </a:p>
        </p:txBody>
      </p:sp>
      <p:sp>
        <p:nvSpPr>
          <p:cNvPr id="18435" name="Rectangle 3"/>
          <p:cNvSpPr>
            <a:spLocks noGrp="1" noChangeArrowheads="1"/>
          </p:cNvSpPr>
          <p:nvPr>
            <p:ph idx="1"/>
          </p:nvPr>
        </p:nvSpPr>
        <p:spPr>
          <a:xfrm>
            <a:off x="1981200" y="1690688"/>
            <a:ext cx="9372600" cy="5105400"/>
          </a:xfrm>
        </p:spPr>
        <p:txBody>
          <a:bodyPr>
            <a:normAutofit/>
          </a:bodyPr>
          <a:lstStyle/>
          <a:p>
            <a:pPr eaLnBrk="1" hangingPunct="1">
              <a:lnSpc>
                <a:spcPct val="90000"/>
              </a:lnSpc>
            </a:pPr>
            <a:r>
              <a:rPr lang="en-AU" altLang="en-US" sz="2700" dirty="0">
                <a:solidFill>
                  <a:srgbClr val="000000"/>
                </a:solidFill>
              </a:rPr>
              <a:t>s.29 - Minister may grant non-citizen a visa</a:t>
            </a:r>
          </a:p>
          <a:p>
            <a:pPr eaLnBrk="1" hangingPunct="1">
              <a:lnSpc>
                <a:spcPct val="90000"/>
              </a:lnSpc>
            </a:pPr>
            <a:r>
              <a:rPr lang="en-AU" altLang="en-US" sz="2700" dirty="0">
                <a:solidFill>
                  <a:srgbClr val="000000"/>
                </a:solidFill>
              </a:rPr>
              <a:t>s.30 – Visa may be temporary or permanent</a:t>
            </a:r>
          </a:p>
          <a:p>
            <a:pPr eaLnBrk="1" hangingPunct="1">
              <a:lnSpc>
                <a:spcPct val="90000"/>
              </a:lnSpc>
            </a:pPr>
            <a:r>
              <a:rPr lang="en-AU" altLang="en-US" sz="2700" dirty="0">
                <a:solidFill>
                  <a:srgbClr val="000000"/>
                </a:solidFill>
              </a:rPr>
              <a:t>s.31 – Classes of visas and criteria may be prescribed 	</a:t>
            </a:r>
          </a:p>
          <a:p>
            <a:pPr eaLnBrk="1" hangingPunct="1">
              <a:lnSpc>
                <a:spcPct val="90000"/>
              </a:lnSpc>
              <a:buFont typeface="Arial" charset="0"/>
              <a:buNone/>
            </a:pPr>
            <a:r>
              <a:rPr lang="en-AU" altLang="en-US" sz="2700" dirty="0">
                <a:solidFill>
                  <a:srgbClr val="000000"/>
                </a:solidFill>
              </a:rPr>
              <a:t>			Classes - Schedule 1, and some set out in Act</a:t>
            </a:r>
          </a:p>
          <a:p>
            <a:pPr eaLnBrk="1" hangingPunct="1">
              <a:lnSpc>
                <a:spcPct val="90000"/>
              </a:lnSpc>
              <a:buFont typeface="Arial" charset="0"/>
              <a:buNone/>
            </a:pPr>
            <a:r>
              <a:rPr lang="en-AU" altLang="en-US" sz="2700" dirty="0">
                <a:solidFill>
                  <a:srgbClr val="000000"/>
                </a:solidFill>
              </a:rPr>
              <a:t>			Criteria – Schedule 2 (common ones – health, 				      public interest)</a:t>
            </a:r>
          </a:p>
          <a:p>
            <a:pPr eaLnBrk="1" hangingPunct="1">
              <a:lnSpc>
                <a:spcPct val="90000"/>
              </a:lnSpc>
            </a:pPr>
            <a:r>
              <a:rPr lang="en-AU" altLang="en-US" sz="2700" dirty="0">
                <a:solidFill>
                  <a:srgbClr val="000000"/>
                </a:solidFill>
              </a:rPr>
              <a:t>s.45 – Must apply for a class of visa</a:t>
            </a:r>
          </a:p>
          <a:p>
            <a:pPr eaLnBrk="1" hangingPunct="1">
              <a:lnSpc>
                <a:spcPct val="90000"/>
              </a:lnSpc>
            </a:pPr>
            <a:r>
              <a:rPr lang="en-AU" altLang="en-US" sz="2700" dirty="0">
                <a:solidFill>
                  <a:srgbClr val="000000"/>
                </a:solidFill>
              </a:rPr>
              <a:t>s.46 + </a:t>
            </a:r>
            <a:r>
              <a:rPr lang="en-AU" altLang="en-US" sz="2700" dirty="0" err="1">
                <a:solidFill>
                  <a:srgbClr val="000000"/>
                </a:solidFill>
              </a:rPr>
              <a:t>reg</a:t>
            </a:r>
            <a:r>
              <a:rPr lang="en-AU" altLang="en-US" sz="2700" dirty="0">
                <a:solidFill>
                  <a:srgbClr val="000000"/>
                </a:solidFill>
              </a:rPr>
              <a:t> 2.07 + Schedule  1 = Valid visa application</a:t>
            </a:r>
          </a:p>
          <a:p>
            <a:pPr eaLnBrk="1" hangingPunct="1">
              <a:lnSpc>
                <a:spcPct val="90000"/>
              </a:lnSpc>
            </a:pPr>
            <a:r>
              <a:rPr lang="en-AU" altLang="en-US" sz="2700" dirty="0">
                <a:solidFill>
                  <a:srgbClr val="000000"/>
                </a:solidFill>
              </a:rPr>
              <a:t>Bars on valid applications - s.46A (UMA), s.48A  (previously refused or cancelled), safe third country + TSH visa)</a:t>
            </a:r>
          </a:p>
          <a:p>
            <a:pPr eaLnBrk="1" hangingPunct="1">
              <a:lnSpc>
                <a:spcPct val="90000"/>
              </a:lnSpc>
              <a:buFont typeface="Arial" charset="0"/>
              <a:buNone/>
            </a:pPr>
            <a:endParaRPr lang="en-AU" altLang="en-US" sz="2700" dirty="0">
              <a:solidFill>
                <a:srgbClr val="000000"/>
              </a:solidFill>
            </a:endParaRPr>
          </a:p>
          <a:p>
            <a:pPr eaLnBrk="1" hangingPunct="1">
              <a:lnSpc>
                <a:spcPct val="90000"/>
              </a:lnSpc>
            </a:pPr>
            <a:endParaRPr lang="en-AU" altLang="en-US" sz="2700" dirty="0">
              <a:solidFill>
                <a:srgbClr val="000000"/>
              </a:solidFill>
            </a:endParaRPr>
          </a:p>
          <a:p>
            <a:pPr eaLnBrk="1" hangingPunct="1">
              <a:lnSpc>
                <a:spcPct val="90000"/>
              </a:lnSpc>
            </a:pPr>
            <a:endParaRPr lang="en-US" altLang="en-US" sz="2700" dirty="0">
              <a:solidFill>
                <a:srgbClr val="000000"/>
              </a:solidFill>
            </a:endParaRPr>
          </a:p>
        </p:txBody>
      </p:sp>
    </p:spTree>
    <p:extLst>
      <p:ext uri="{BB962C8B-B14F-4D97-AF65-F5344CB8AC3E}">
        <p14:creationId xmlns:p14="http://schemas.microsoft.com/office/powerpoint/2010/main" val="1134251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altLang="en-US" b="1" dirty="0" smtClean="0"/>
              <a:t>Acknowledge  First Peoples</a:t>
            </a:r>
            <a:endParaRPr lang="en-AU" altLang="en-US" b="1" dirty="0" smtClean="0"/>
          </a:p>
        </p:txBody>
      </p:sp>
      <p:sp>
        <p:nvSpPr>
          <p:cNvPr id="3" name="Content Placeholder 2"/>
          <p:cNvSpPr>
            <a:spLocks noGrp="1"/>
          </p:cNvSpPr>
          <p:nvPr>
            <p:ph idx="1"/>
          </p:nvPr>
        </p:nvSpPr>
        <p:spPr>
          <a:xfrm>
            <a:off x="1992313" y="1700213"/>
            <a:ext cx="8229600" cy="4525962"/>
          </a:xfrm>
        </p:spPr>
        <p:txBody>
          <a:bodyPr>
            <a:normAutofit/>
          </a:bodyPr>
          <a:lstStyle/>
          <a:p>
            <a:pPr marL="0" indent="0">
              <a:buNone/>
              <a:defRPr/>
            </a:pPr>
            <a:endParaRPr lang="en-AU" sz="2400" b="1" dirty="0"/>
          </a:p>
          <a:p>
            <a:pPr marL="0" indent="0">
              <a:buNone/>
              <a:defRPr/>
            </a:pPr>
            <a:endParaRPr lang="en-AU" sz="2400" dirty="0"/>
          </a:p>
          <a:p>
            <a:pPr>
              <a:buFont typeface="Arial" charset="0"/>
              <a:buChar char="•"/>
              <a:defRPr/>
            </a:pPr>
            <a:endParaRPr lang="en-AU" dirty="0"/>
          </a:p>
        </p:txBody>
      </p:sp>
      <p:pic>
        <p:nvPicPr>
          <p:cNvPr id="4" name="Picture 6" descr="australian_aboriginal_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73" y="2148840"/>
            <a:ext cx="3321728" cy="21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www1.aiatsis.gov.au/atsilirn/protocols.atsilirn.asn.au/index26ea.html?option=com_content&amp;task=blogcategory&amp;id=25&amp;Itemid=2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012" y="2234386"/>
            <a:ext cx="3240082" cy="205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571E8008-AFBA-4C47-BA5D-197D6C658A77" descr="98E2B992-BCF1-44A0-902C-FD8FB2CCDF6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7017" y="1745775"/>
            <a:ext cx="3977966" cy="363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50605" y="5507337"/>
            <a:ext cx="5432385" cy="369332"/>
          </a:xfrm>
          <a:prstGeom prst="rect">
            <a:avLst/>
          </a:prstGeom>
          <a:noFill/>
        </p:spPr>
        <p:txBody>
          <a:bodyPr wrap="none" rtlCol="0">
            <a:spAutoFit/>
          </a:bodyPr>
          <a:lstStyle/>
          <a:p>
            <a:r>
              <a:rPr lang="en-US" dirty="0" smtClean="0"/>
              <a:t>Map: ‘Patriotism and Resource’ Margaret </a:t>
            </a:r>
            <a:r>
              <a:rPr lang="en-US" dirty="0" err="1" smtClean="0"/>
              <a:t>Spilhaus</a:t>
            </a:r>
            <a:r>
              <a:rPr lang="en-US" dirty="0" smtClean="0"/>
              <a:t> 1920</a:t>
            </a:r>
            <a:endParaRPr lang="en-AU" dirty="0"/>
          </a:p>
        </p:txBody>
      </p:sp>
    </p:spTree>
    <p:extLst>
      <p:ext uri="{BB962C8B-B14F-4D97-AF65-F5344CB8AC3E}">
        <p14:creationId xmlns:p14="http://schemas.microsoft.com/office/powerpoint/2010/main" val="74782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eaLnBrk="1" hangingPunct="1">
              <a:defRPr/>
            </a:pPr>
            <a:r>
              <a:rPr lang="en-AU" altLang="en-US" sz="4000" b="1" dirty="0" smtClean="0">
                <a:solidFill>
                  <a:srgbClr val="000000"/>
                </a:solidFill>
              </a:rPr>
              <a:t>Review </a:t>
            </a:r>
            <a:endParaRPr lang="en-US" altLang="en-US" sz="4000" b="1" dirty="0">
              <a:solidFill>
                <a:srgbClr val="C00000"/>
              </a:solidFill>
            </a:endParaRPr>
          </a:p>
        </p:txBody>
      </p:sp>
      <p:sp>
        <p:nvSpPr>
          <p:cNvPr id="17411" name="Rectangle 3"/>
          <p:cNvSpPr>
            <a:spLocks noGrp="1" noChangeArrowheads="1"/>
          </p:cNvSpPr>
          <p:nvPr>
            <p:ph idx="1"/>
          </p:nvPr>
        </p:nvSpPr>
        <p:spPr>
          <a:xfrm>
            <a:off x="1828800" y="1443990"/>
            <a:ext cx="8534400" cy="5105400"/>
          </a:xfrm>
        </p:spPr>
        <p:txBody>
          <a:bodyPr>
            <a:normAutofit fontScale="77500" lnSpcReduction="20000"/>
          </a:bodyPr>
          <a:lstStyle/>
          <a:p>
            <a:pPr eaLnBrk="1" hangingPunct="1">
              <a:lnSpc>
                <a:spcPct val="90000"/>
              </a:lnSpc>
              <a:buFont typeface="Arial" charset="0"/>
              <a:buNone/>
            </a:pPr>
            <a:r>
              <a:rPr lang="en-AU" altLang="en-US" dirty="0">
                <a:solidFill>
                  <a:srgbClr val="000000"/>
                </a:solidFill>
              </a:rPr>
              <a:t>Parts 5- 8  Migration </a:t>
            </a:r>
            <a:r>
              <a:rPr lang="en-AU" altLang="en-US" dirty="0" smtClean="0">
                <a:solidFill>
                  <a:srgbClr val="000000"/>
                </a:solidFill>
              </a:rPr>
              <a:t>Act</a:t>
            </a:r>
          </a:p>
          <a:p>
            <a:pPr eaLnBrk="1" hangingPunct="1">
              <a:lnSpc>
                <a:spcPct val="90000"/>
              </a:lnSpc>
              <a:buFont typeface="Arial" charset="0"/>
              <a:buNone/>
            </a:pPr>
            <a:endParaRPr lang="en-AU" altLang="en-US" dirty="0">
              <a:solidFill>
                <a:srgbClr val="000000"/>
              </a:solidFill>
            </a:endParaRPr>
          </a:p>
          <a:p>
            <a:pPr eaLnBrk="1" hangingPunct="1">
              <a:lnSpc>
                <a:spcPct val="90000"/>
              </a:lnSpc>
            </a:pPr>
            <a:r>
              <a:rPr lang="en-AU" altLang="en-US" dirty="0">
                <a:solidFill>
                  <a:srgbClr val="000000"/>
                </a:solidFill>
              </a:rPr>
              <a:t>AAT </a:t>
            </a:r>
            <a:r>
              <a:rPr lang="en-AU" altLang="en-US" dirty="0" smtClean="0">
                <a:solidFill>
                  <a:srgbClr val="000000"/>
                </a:solidFill>
              </a:rPr>
              <a:t>Refugee and Migration Division (previously </a:t>
            </a:r>
            <a:r>
              <a:rPr lang="en-AU" altLang="en-US" dirty="0">
                <a:solidFill>
                  <a:srgbClr val="000000"/>
                </a:solidFill>
              </a:rPr>
              <a:t>MRT and RRT</a:t>
            </a:r>
            <a:r>
              <a:rPr lang="en-AU" altLang="en-US" dirty="0" smtClean="0">
                <a:solidFill>
                  <a:srgbClr val="000000"/>
                </a:solidFill>
              </a:rPr>
              <a:t>) </a:t>
            </a:r>
            <a:endParaRPr lang="en-AU" altLang="en-US" dirty="0" smtClean="0">
              <a:solidFill>
                <a:srgbClr val="FF0000"/>
              </a:solidFill>
            </a:endParaRPr>
          </a:p>
          <a:p>
            <a:pPr lvl="1"/>
            <a:r>
              <a:rPr lang="en-AU" altLang="en-US" dirty="0" smtClean="0">
                <a:solidFill>
                  <a:srgbClr val="FF0000"/>
                </a:solidFill>
              </a:rPr>
              <a:t>Within 21 days of notification except 28 days for Protection visas and 7 days if in detention</a:t>
            </a:r>
          </a:p>
          <a:p>
            <a:pPr lvl="1"/>
            <a:r>
              <a:rPr lang="en-US" altLang="en-US" dirty="0" smtClean="0">
                <a:solidFill>
                  <a:srgbClr val="FF0000"/>
                </a:solidFill>
              </a:rPr>
              <a:t>Offshore applications – within 70 days (+ 21 for deemed notification) </a:t>
            </a:r>
          </a:p>
          <a:p>
            <a:pPr lvl="1"/>
            <a:r>
              <a:rPr lang="en-US" altLang="en-US" dirty="0" smtClean="0">
                <a:solidFill>
                  <a:srgbClr val="FF0000"/>
                </a:solidFill>
              </a:rPr>
              <a:t>s.501 character Cancellation – request revocation within 28 of notification</a:t>
            </a:r>
            <a:endParaRPr lang="en-AU" altLang="en-US" dirty="0" smtClean="0">
              <a:solidFill>
                <a:srgbClr val="FF0000"/>
              </a:solidFill>
            </a:endParaRPr>
          </a:p>
          <a:p>
            <a:pPr lvl="1"/>
            <a:r>
              <a:rPr lang="en-AU" altLang="en-US" dirty="0">
                <a:solidFill>
                  <a:srgbClr val="FF0000"/>
                </a:solidFill>
              </a:rPr>
              <a:t>s</a:t>
            </a:r>
            <a:r>
              <a:rPr lang="en-AU" altLang="en-US" dirty="0" smtClean="0">
                <a:solidFill>
                  <a:srgbClr val="FF0000"/>
                </a:solidFill>
              </a:rPr>
              <a:t>.116 General Cancellation  - 7 days</a:t>
            </a:r>
          </a:p>
          <a:p>
            <a:pPr lvl="1"/>
            <a:r>
              <a:rPr lang="en-AU" altLang="en-US" dirty="0" smtClean="0">
                <a:solidFill>
                  <a:srgbClr val="FF0000"/>
                </a:solidFill>
              </a:rPr>
              <a:t>Bridging visa – 2 days if in detention and can </a:t>
            </a:r>
            <a:r>
              <a:rPr lang="en-AU" altLang="en-US" dirty="0">
                <a:solidFill>
                  <a:srgbClr val="FF0000"/>
                </a:solidFill>
              </a:rPr>
              <a:t>apply for 5 </a:t>
            </a:r>
            <a:r>
              <a:rPr lang="en-AU" altLang="en-US" dirty="0" smtClean="0">
                <a:solidFill>
                  <a:srgbClr val="FF0000"/>
                </a:solidFill>
              </a:rPr>
              <a:t>more</a:t>
            </a:r>
          </a:p>
          <a:p>
            <a:pPr lvl="1"/>
            <a:endParaRPr lang="en-AU" altLang="en-US" dirty="0">
              <a:solidFill>
                <a:srgbClr val="000000"/>
              </a:solidFill>
            </a:endParaRPr>
          </a:p>
          <a:p>
            <a:pPr eaLnBrk="1" hangingPunct="1">
              <a:lnSpc>
                <a:spcPct val="90000"/>
              </a:lnSpc>
            </a:pPr>
            <a:r>
              <a:rPr lang="en-AU" altLang="en-US" dirty="0">
                <a:solidFill>
                  <a:srgbClr val="000000"/>
                </a:solidFill>
              </a:rPr>
              <a:t>IAA – fast track review for </a:t>
            </a:r>
            <a:r>
              <a:rPr lang="en-AU" altLang="en-US" dirty="0" smtClean="0">
                <a:solidFill>
                  <a:srgbClr val="000000"/>
                </a:solidFill>
              </a:rPr>
              <a:t>UMAs – </a:t>
            </a:r>
            <a:r>
              <a:rPr lang="en-AU" altLang="en-US" dirty="0" smtClean="0">
                <a:solidFill>
                  <a:srgbClr val="FF0000"/>
                </a:solidFill>
              </a:rPr>
              <a:t>21 days</a:t>
            </a:r>
          </a:p>
          <a:p>
            <a:pPr marL="0" indent="0" eaLnBrk="1" hangingPunct="1">
              <a:lnSpc>
                <a:spcPct val="90000"/>
              </a:lnSpc>
              <a:buNone/>
            </a:pPr>
            <a:endParaRPr lang="en-AU" altLang="en-US" dirty="0">
              <a:solidFill>
                <a:srgbClr val="000000"/>
              </a:solidFill>
            </a:endParaRPr>
          </a:p>
          <a:p>
            <a:pPr eaLnBrk="1" hangingPunct="1">
              <a:lnSpc>
                <a:spcPct val="90000"/>
              </a:lnSpc>
            </a:pPr>
            <a:r>
              <a:rPr lang="en-AU" altLang="en-US" dirty="0">
                <a:solidFill>
                  <a:srgbClr val="000000"/>
                </a:solidFill>
              </a:rPr>
              <a:t>Judicial </a:t>
            </a:r>
            <a:r>
              <a:rPr lang="en-AU" altLang="en-US" dirty="0" smtClean="0">
                <a:solidFill>
                  <a:srgbClr val="000000"/>
                </a:solidFill>
              </a:rPr>
              <a:t>review – </a:t>
            </a:r>
            <a:r>
              <a:rPr lang="en-AU" altLang="en-US" dirty="0" smtClean="0">
                <a:solidFill>
                  <a:srgbClr val="FF0000"/>
                </a:solidFill>
              </a:rPr>
              <a:t>35 days</a:t>
            </a:r>
          </a:p>
          <a:p>
            <a:pPr marL="0" indent="0" eaLnBrk="1" hangingPunct="1">
              <a:lnSpc>
                <a:spcPct val="90000"/>
              </a:lnSpc>
              <a:buNone/>
            </a:pPr>
            <a:endParaRPr lang="en-AU" altLang="en-US" dirty="0">
              <a:solidFill>
                <a:srgbClr val="FF0000"/>
              </a:solidFill>
            </a:endParaRPr>
          </a:p>
          <a:p>
            <a:pPr>
              <a:buFont typeface="Arial" charset="0"/>
              <a:buNone/>
            </a:pPr>
            <a:r>
              <a:rPr lang="en-AU" altLang="en-US" dirty="0">
                <a:solidFill>
                  <a:srgbClr val="000000"/>
                </a:solidFill>
              </a:rPr>
              <a:t>	</a:t>
            </a:r>
            <a:r>
              <a:rPr lang="en-AU" altLang="en-US" dirty="0" smtClean="0">
                <a:solidFill>
                  <a:srgbClr val="000000"/>
                </a:solidFill>
              </a:rPr>
              <a:t>Note Part </a:t>
            </a:r>
            <a:r>
              <a:rPr lang="en-AU" altLang="en-US" dirty="0">
                <a:solidFill>
                  <a:srgbClr val="000000"/>
                </a:solidFill>
              </a:rPr>
              <a:t>8B:  Costs Orders where proceedings have no reasonable prospects for success</a:t>
            </a:r>
          </a:p>
        </p:txBody>
      </p:sp>
    </p:spTree>
    <p:extLst>
      <p:ext uri="{BB962C8B-B14F-4D97-AF65-F5344CB8AC3E}">
        <p14:creationId xmlns:p14="http://schemas.microsoft.com/office/powerpoint/2010/main" val="2663338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fld id="{E77EA7F6-B92E-41F7-BCDB-514D337502C6}" type="slidenum">
              <a:rPr lang="en-US" altLang="en-US" sz="1200">
                <a:latin typeface="Garamond" pitchFamily="18" charset="0"/>
                <a:cs typeface="Arial" charset="0"/>
              </a:rPr>
              <a:pPr algn="r" eaLnBrk="1" hangingPunct="1">
                <a:spcBef>
                  <a:spcPct val="0"/>
                </a:spcBef>
                <a:buFontTx/>
                <a:buNone/>
              </a:pPr>
              <a:t>21</a:t>
            </a:fld>
            <a:endParaRPr lang="en-US" altLang="en-US" sz="1200">
              <a:latin typeface="Garamond" pitchFamily="18" charset="0"/>
              <a:cs typeface="Arial" charset="0"/>
            </a:endParaRPr>
          </a:p>
        </p:txBody>
      </p:sp>
      <p:sp>
        <p:nvSpPr>
          <p:cNvPr id="27651" name="Rectangle 3"/>
          <p:cNvSpPr>
            <a:spLocks noChangeArrowheads="1"/>
          </p:cNvSpPr>
          <p:nvPr/>
        </p:nvSpPr>
        <p:spPr bwMode="auto">
          <a:xfrm>
            <a:off x="1905000" y="2209800"/>
            <a:ext cx="1600200" cy="685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p:txBody>
      </p:sp>
      <p:sp>
        <p:nvSpPr>
          <p:cNvPr id="27652" name="Text Box 4"/>
          <p:cNvSpPr txBox="1">
            <a:spLocks noChangeArrowheads="1"/>
          </p:cNvSpPr>
          <p:nvPr/>
        </p:nvSpPr>
        <p:spPr bwMode="auto">
          <a:xfrm>
            <a:off x="4851401" y="2297113"/>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27653" name="Text Box 5"/>
          <p:cNvSpPr txBox="1">
            <a:spLocks noChangeArrowheads="1"/>
          </p:cNvSpPr>
          <p:nvPr/>
        </p:nvSpPr>
        <p:spPr bwMode="auto">
          <a:xfrm>
            <a:off x="1774826" y="2276476"/>
            <a:ext cx="1871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b="1" dirty="0">
                <a:latin typeface="Arial" charset="0"/>
              </a:rPr>
              <a:t>Humanitarian Migration</a:t>
            </a:r>
            <a:endParaRPr lang="en-AU" altLang="en-US" sz="1800" b="1" dirty="0">
              <a:latin typeface="Arial" charset="0"/>
            </a:endParaRPr>
          </a:p>
        </p:txBody>
      </p:sp>
      <p:sp>
        <p:nvSpPr>
          <p:cNvPr id="27654" name="AutoShape 6"/>
          <p:cNvSpPr>
            <a:spLocks noChangeArrowheads="1"/>
          </p:cNvSpPr>
          <p:nvPr/>
        </p:nvSpPr>
        <p:spPr bwMode="auto">
          <a:xfrm flipV="1">
            <a:off x="6888164" y="1700213"/>
            <a:ext cx="3527425" cy="3700462"/>
          </a:xfrm>
          <a:prstGeom prst="triangle">
            <a:avLst>
              <a:gd name="adj" fmla="val 50000"/>
            </a:avLst>
          </a:prstGeom>
          <a:solidFill>
            <a:srgbClr val="808080"/>
          </a:solidFill>
          <a:ln w="9525">
            <a:solidFill>
              <a:schemeClr val="tx1"/>
            </a:solidFill>
            <a:miter lim="800000"/>
            <a:headEnd/>
            <a:tailEnd/>
          </a:ln>
        </p:spPr>
        <p:txBody>
          <a:bodyPr rot="10800000"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dirty="0">
              <a:latin typeface="Tahoma" pitchFamily="34" charset="0"/>
            </a:endParaRPr>
          </a:p>
          <a:p>
            <a:pPr algn="ctr" eaLnBrk="1" hangingPunct="1">
              <a:spcBef>
                <a:spcPct val="0"/>
              </a:spcBef>
              <a:buFontTx/>
              <a:buNone/>
            </a:pPr>
            <a:r>
              <a:rPr lang="en-US" altLang="en-US" sz="2400" dirty="0">
                <a:latin typeface="Tahoma" pitchFamily="34" charset="0"/>
              </a:rPr>
              <a:t>Skilled </a:t>
            </a:r>
          </a:p>
          <a:p>
            <a:pPr algn="ctr" eaLnBrk="1" hangingPunct="1">
              <a:spcBef>
                <a:spcPct val="0"/>
              </a:spcBef>
              <a:buFontTx/>
              <a:buNone/>
            </a:pPr>
            <a:r>
              <a:rPr lang="en-US" altLang="en-US" sz="2400" dirty="0">
                <a:latin typeface="Tahoma" pitchFamily="34" charset="0"/>
              </a:rPr>
              <a:t>Migration </a:t>
            </a:r>
          </a:p>
          <a:p>
            <a:pPr algn="ctr" eaLnBrk="1" hangingPunct="1">
              <a:spcBef>
                <a:spcPct val="0"/>
              </a:spcBef>
              <a:buFontTx/>
              <a:buNone/>
            </a:pPr>
            <a:endParaRPr lang="en-AU" altLang="en-US" sz="2400" dirty="0">
              <a:latin typeface="Tahoma" pitchFamily="34" charset="0"/>
            </a:endParaRPr>
          </a:p>
          <a:p>
            <a:pPr algn="ctr" eaLnBrk="1" hangingPunct="1">
              <a:spcBef>
                <a:spcPct val="0"/>
              </a:spcBef>
              <a:buFontTx/>
              <a:buNone/>
            </a:pPr>
            <a:endParaRPr lang="en-AU" altLang="en-US" sz="1800" dirty="0">
              <a:latin typeface="Tahoma" pitchFamily="34" charset="0"/>
            </a:endParaRPr>
          </a:p>
        </p:txBody>
      </p:sp>
      <p:sp>
        <p:nvSpPr>
          <p:cNvPr id="27655" name="Text Box 7"/>
          <p:cNvSpPr txBox="1">
            <a:spLocks noChangeArrowheads="1"/>
          </p:cNvSpPr>
          <p:nvPr/>
        </p:nvSpPr>
        <p:spPr bwMode="auto">
          <a:xfrm>
            <a:off x="1677988" y="343059"/>
            <a:ext cx="849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b="1" dirty="0">
                <a:solidFill>
                  <a:schemeClr val="tx2"/>
                </a:solidFill>
              </a:rPr>
              <a:t>PERMANENT  MIGRATION PROGRAM </a:t>
            </a:r>
            <a:endParaRPr lang="en-AU" altLang="en-US" b="1" dirty="0">
              <a:solidFill>
                <a:schemeClr val="tx2"/>
              </a:solidFill>
            </a:endParaRPr>
          </a:p>
        </p:txBody>
      </p:sp>
      <p:sp>
        <p:nvSpPr>
          <p:cNvPr id="27656" name="Oval 8"/>
          <p:cNvSpPr>
            <a:spLocks noChangeArrowheads="1"/>
          </p:cNvSpPr>
          <p:nvPr/>
        </p:nvSpPr>
        <p:spPr bwMode="auto">
          <a:xfrm>
            <a:off x="4079875" y="1916114"/>
            <a:ext cx="2952750" cy="2592387"/>
          </a:xfrm>
          <a:prstGeom prst="ellipse">
            <a:avLst/>
          </a:prstGeom>
          <a:solidFill>
            <a:srgbClr val="00C060"/>
          </a:solidFill>
          <a:ln w="9525">
            <a:solidFill>
              <a:schemeClr val="tx1"/>
            </a:solidFill>
            <a:round/>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p:txBody>
      </p:sp>
      <p:sp>
        <p:nvSpPr>
          <p:cNvPr id="27657" name="Text Box 9"/>
          <p:cNvSpPr txBox="1">
            <a:spLocks noChangeArrowheads="1"/>
          </p:cNvSpPr>
          <p:nvPr/>
        </p:nvSpPr>
        <p:spPr bwMode="auto">
          <a:xfrm>
            <a:off x="4800601" y="2724151"/>
            <a:ext cx="14398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b="1" dirty="0">
                <a:latin typeface="Arial" charset="0"/>
              </a:rPr>
              <a:t>Family Migration</a:t>
            </a:r>
            <a:r>
              <a:rPr lang="en-US" altLang="en-US" sz="1800" b="1" dirty="0">
                <a:latin typeface="Arial" charset="0"/>
              </a:rPr>
              <a:t> </a:t>
            </a:r>
          </a:p>
          <a:p>
            <a:pPr algn="ctr" eaLnBrk="1" hangingPunct="1">
              <a:spcBef>
                <a:spcPct val="0"/>
              </a:spcBef>
              <a:buFontTx/>
              <a:buNone/>
            </a:pPr>
            <a:endParaRPr lang="en-AU" altLang="en-US" sz="1800" dirty="0">
              <a:latin typeface="Arial" charset="0"/>
            </a:endParaRPr>
          </a:p>
        </p:txBody>
      </p:sp>
      <p:sp>
        <p:nvSpPr>
          <p:cNvPr id="27658" name="Text Box 10"/>
          <p:cNvSpPr txBox="1">
            <a:spLocks noChangeArrowheads="1"/>
          </p:cNvSpPr>
          <p:nvPr/>
        </p:nvSpPr>
        <p:spPr bwMode="auto">
          <a:xfrm>
            <a:off x="2763838" y="5032376"/>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27659" name="Text Box 11"/>
          <p:cNvSpPr txBox="1">
            <a:spLocks noChangeArrowheads="1"/>
          </p:cNvSpPr>
          <p:nvPr/>
        </p:nvSpPr>
        <p:spPr bwMode="auto">
          <a:xfrm>
            <a:off x="5087938" y="5300663"/>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27660" name="Text Box 12"/>
          <p:cNvSpPr txBox="1">
            <a:spLocks noChangeArrowheads="1"/>
          </p:cNvSpPr>
          <p:nvPr/>
        </p:nvSpPr>
        <p:spPr bwMode="auto">
          <a:xfrm>
            <a:off x="3195638" y="5445126"/>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27661" name="Text Box 13"/>
          <p:cNvSpPr txBox="1">
            <a:spLocks noChangeArrowheads="1"/>
          </p:cNvSpPr>
          <p:nvPr/>
        </p:nvSpPr>
        <p:spPr bwMode="auto">
          <a:xfrm>
            <a:off x="1752600" y="3200401"/>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a:latin typeface="Arial" charset="0"/>
              </a:rPr>
              <a:t>13,750</a:t>
            </a:r>
          </a:p>
          <a:p>
            <a:pPr algn="ctr" eaLnBrk="1" hangingPunct="1">
              <a:spcBef>
                <a:spcPct val="0"/>
              </a:spcBef>
              <a:buFontTx/>
              <a:buNone/>
            </a:pPr>
            <a:r>
              <a:rPr lang="en-US" altLang="en-US" sz="1800">
                <a:latin typeface="Arial" charset="0"/>
              </a:rPr>
              <a:t>(18,750 in 2018)</a:t>
            </a:r>
          </a:p>
        </p:txBody>
      </p:sp>
      <p:sp>
        <p:nvSpPr>
          <p:cNvPr id="27662" name="Text Box 14"/>
          <p:cNvSpPr txBox="1">
            <a:spLocks noChangeArrowheads="1"/>
          </p:cNvSpPr>
          <p:nvPr/>
        </p:nvSpPr>
        <p:spPr bwMode="auto">
          <a:xfrm>
            <a:off x="7391401" y="5734050"/>
            <a:ext cx="2449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400" dirty="0" smtClean="0">
                <a:latin typeface="Arial" charset="0"/>
              </a:rPr>
              <a:t>130,000 (approx)</a:t>
            </a:r>
            <a:endParaRPr lang="en-AU" altLang="en-US" sz="2400" dirty="0">
              <a:latin typeface="Arial" charset="0"/>
            </a:endParaRPr>
          </a:p>
        </p:txBody>
      </p:sp>
      <p:sp>
        <p:nvSpPr>
          <p:cNvPr id="27663" name="Text Box 15"/>
          <p:cNvSpPr txBox="1">
            <a:spLocks noChangeArrowheads="1"/>
          </p:cNvSpPr>
          <p:nvPr/>
        </p:nvSpPr>
        <p:spPr bwMode="auto">
          <a:xfrm>
            <a:off x="3863975" y="4797425"/>
            <a:ext cx="2952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400" dirty="0">
                <a:latin typeface="Arial" charset="0"/>
              </a:rPr>
              <a:t>      </a:t>
            </a:r>
            <a:endParaRPr lang="en-US" altLang="en-US" sz="2400" dirty="0" smtClean="0">
              <a:latin typeface="Arial" charset="0"/>
            </a:endParaRPr>
          </a:p>
          <a:p>
            <a:pPr algn="ctr" eaLnBrk="1" hangingPunct="1">
              <a:spcBef>
                <a:spcPct val="0"/>
              </a:spcBef>
              <a:buFontTx/>
              <a:buNone/>
            </a:pPr>
            <a:r>
              <a:rPr lang="en-US" altLang="en-US" sz="2400" dirty="0" smtClean="0">
                <a:latin typeface="Arial" charset="0"/>
              </a:rPr>
              <a:t>60,000 (approx)</a:t>
            </a:r>
            <a:endParaRPr lang="en-US" altLang="en-US" sz="1800" dirty="0">
              <a:latin typeface="Arial" charset="0"/>
            </a:endParaRPr>
          </a:p>
        </p:txBody>
      </p:sp>
      <p:sp>
        <p:nvSpPr>
          <p:cNvPr id="27664" name="Text Box 16"/>
          <p:cNvSpPr txBox="1">
            <a:spLocks noChangeArrowheads="1"/>
          </p:cNvSpPr>
          <p:nvPr/>
        </p:nvSpPr>
        <p:spPr bwMode="auto">
          <a:xfrm>
            <a:off x="876300" y="5902011"/>
            <a:ext cx="6332220" cy="954107"/>
          </a:xfrm>
          <a:prstGeom prst="rect">
            <a:avLst/>
          </a:prstGeom>
          <a:solidFill>
            <a:schemeClr val="accent2">
              <a:lumMod val="60000"/>
              <a:lumOff val="40000"/>
            </a:schemeClr>
          </a:solidFill>
          <a:ln w="6350">
            <a:solidFill>
              <a:srgbClr val="000000"/>
            </a:solidFill>
            <a:miter lim="800000"/>
            <a:headEnd/>
            <a:tailEnd/>
          </a:ln>
          <a:extLst/>
        </p:spPr>
        <p:txBody>
          <a:bodyPr wrap="square">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dirty="0" smtClean="0">
                <a:latin typeface="Arial" charset="0"/>
              </a:rPr>
              <a:t> </a:t>
            </a:r>
            <a:r>
              <a:rPr lang="en-US" altLang="en-US" sz="2000" b="1" dirty="0">
                <a:latin typeface="Arial" charset="0"/>
              </a:rPr>
              <a:t>T</a:t>
            </a:r>
            <a:r>
              <a:rPr lang="en-US" altLang="en-US" sz="2000" b="1" dirty="0" smtClean="0">
                <a:latin typeface="Arial" charset="0"/>
              </a:rPr>
              <a:t>emporary </a:t>
            </a:r>
            <a:r>
              <a:rPr lang="en-US" altLang="en-US" sz="2000" b="1" dirty="0">
                <a:latin typeface="Arial" charset="0"/>
              </a:rPr>
              <a:t>visas </a:t>
            </a:r>
            <a:endParaRPr lang="en-US" altLang="en-US" sz="2000" b="1" dirty="0" smtClean="0">
              <a:latin typeface="Arial" charset="0"/>
            </a:endParaRPr>
          </a:p>
          <a:p>
            <a:pPr algn="ctr" eaLnBrk="1" hangingPunct="1">
              <a:spcBef>
                <a:spcPct val="0"/>
              </a:spcBef>
              <a:buFontTx/>
              <a:buNone/>
            </a:pPr>
            <a:r>
              <a:rPr lang="en-US" altLang="en-US" sz="1800" dirty="0" smtClean="0">
                <a:latin typeface="Arial" charset="0"/>
              </a:rPr>
              <a:t>visitors</a:t>
            </a:r>
            <a:r>
              <a:rPr lang="en-US" altLang="en-US" sz="1800" dirty="0">
                <a:latin typeface="Arial" charset="0"/>
              </a:rPr>
              <a:t>, students, temporary </a:t>
            </a:r>
            <a:r>
              <a:rPr lang="en-US" altLang="en-US" sz="1800" dirty="0" smtClean="0">
                <a:latin typeface="Arial" charset="0"/>
              </a:rPr>
              <a:t>workers</a:t>
            </a:r>
          </a:p>
          <a:p>
            <a:pPr algn="ctr" eaLnBrk="1" hangingPunct="1">
              <a:spcBef>
                <a:spcPct val="0"/>
              </a:spcBef>
              <a:buFontTx/>
              <a:buNone/>
            </a:pPr>
            <a:r>
              <a:rPr lang="en-US" altLang="en-US" sz="1800" dirty="0" smtClean="0">
                <a:latin typeface="Arial" charset="0"/>
              </a:rPr>
              <a:t>2015 – 1.2 million temp visas plus 0.7million NZ visa holders</a:t>
            </a:r>
            <a:endParaRPr lang="en-AU" altLang="en-US" sz="2400" dirty="0">
              <a:latin typeface="Arial" charset="0"/>
            </a:endParaRPr>
          </a:p>
        </p:txBody>
      </p:sp>
      <p:sp>
        <p:nvSpPr>
          <p:cNvPr id="17" name="TextBox 16"/>
          <p:cNvSpPr txBox="1"/>
          <p:nvPr/>
        </p:nvSpPr>
        <p:spPr>
          <a:xfrm>
            <a:off x="9687766" y="4889757"/>
            <a:ext cx="1342227" cy="369332"/>
          </a:xfrm>
          <a:prstGeom prst="rect">
            <a:avLst/>
          </a:prstGeom>
          <a:noFill/>
        </p:spPr>
        <p:txBody>
          <a:bodyPr wrap="none" rtlCol="0">
            <a:spAutoFit/>
          </a:bodyPr>
          <a:lstStyle/>
          <a:p>
            <a:r>
              <a:rPr lang="en-US" dirty="0" smtClean="0"/>
              <a:t>2016 figures</a:t>
            </a:r>
            <a:endParaRPr lang="en-AU" dirty="0"/>
          </a:p>
        </p:txBody>
      </p:sp>
    </p:spTree>
    <p:extLst>
      <p:ext uri="{BB962C8B-B14F-4D97-AF65-F5344CB8AC3E}">
        <p14:creationId xmlns:p14="http://schemas.microsoft.com/office/powerpoint/2010/main" val="33373779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803" y="262890"/>
            <a:ext cx="9144000" cy="930910"/>
          </a:xfrm>
        </p:spPr>
        <p:txBody>
          <a:bodyPr>
            <a:normAutofit/>
          </a:bodyPr>
          <a:lstStyle/>
          <a:p>
            <a:r>
              <a:rPr lang="en-US" sz="4000" b="1" dirty="0" smtClean="0"/>
              <a:t>Permanent Migration Program</a:t>
            </a:r>
            <a:endParaRPr lang="en-AU" sz="4000" b="1" dirty="0"/>
          </a:p>
        </p:txBody>
      </p:sp>
      <p:pic>
        <p:nvPicPr>
          <p:cNvPr id="4" name="EB1094E7-29E6-4C84-810F-6F289F978D1E" descr="84A40FD7-9BEA-4D8B-A430-3DD2C654CA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20" y="1325880"/>
            <a:ext cx="8511091" cy="542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525966" y="5532120"/>
            <a:ext cx="1666034" cy="646331"/>
          </a:xfrm>
          <a:prstGeom prst="rect">
            <a:avLst/>
          </a:prstGeom>
          <a:noFill/>
        </p:spPr>
        <p:txBody>
          <a:bodyPr wrap="none" rtlCol="0">
            <a:spAutoFit/>
          </a:bodyPr>
          <a:lstStyle/>
          <a:p>
            <a:r>
              <a:rPr lang="en-US" dirty="0" smtClean="0"/>
              <a:t>DIBP</a:t>
            </a:r>
          </a:p>
          <a:p>
            <a:r>
              <a:rPr lang="en-US" dirty="0" smtClean="0"/>
              <a:t>2015/16 figures</a:t>
            </a:r>
            <a:endParaRPr lang="en-AU" dirty="0"/>
          </a:p>
        </p:txBody>
      </p:sp>
    </p:spTree>
    <p:extLst>
      <p:ext uri="{BB962C8B-B14F-4D97-AF65-F5344CB8AC3E}">
        <p14:creationId xmlns:p14="http://schemas.microsoft.com/office/powerpoint/2010/main" val="143549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fld id="{04C8FE35-A81C-436A-A914-EE54BDBFB970}" type="slidenum">
              <a:rPr lang="en-US" altLang="en-US" sz="1200">
                <a:solidFill>
                  <a:srgbClr val="898989"/>
                </a:solidFill>
                <a:latin typeface="Tahoma" pitchFamily="34" charset="0"/>
                <a:cs typeface="Arial" charset="0"/>
              </a:rPr>
              <a:pPr algn="r" eaLnBrk="1" hangingPunct="1">
                <a:spcBef>
                  <a:spcPct val="0"/>
                </a:spcBef>
                <a:buFontTx/>
                <a:buNone/>
              </a:pPr>
              <a:t>23</a:t>
            </a:fld>
            <a:endParaRPr lang="en-US" altLang="en-US" sz="1200">
              <a:solidFill>
                <a:srgbClr val="898989"/>
              </a:solidFill>
              <a:latin typeface="Tahoma" pitchFamily="34" charset="0"/>
              <a:cs typeface="Arial" charset="0"/>
            </a:endParaRPr>
          </a:p>
        </p:txBody>
      </p:sp>
      <p:sp>
        <p:nvSpPr>
          <p:cNvPr id="28675" name="Rectangle 2"/>
          <p:cNvSpPr>
            <a:spLocks noChangeArrowheads="1"/>
          </p:cNvSpPr>
          <p:nvPr/>
        </p:nvSpPr>
        <p:spPr bwMode="auto">
          <a:xfrm>
            <a:off x="2208213" y="1052513"/>
            <a:ext cx="1871662" cy="1008062"/>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p:txBody>
      </p:sp>
      <p:sp>
        <p:nvSpPr>
          <p:cNvPr id="28676" name="Text Box 3"/>
          <p:cNvSpPr txBox="1">
            <a:spLocks noChangeArrowheads="1"/>
          </p:cNvSpPr>
          <p:nvPr/>
        </p:nvSpPr>
        <p:spPr bwMode="auto">
          <a:xfrm>
            <a:off x="4851401" y="2297113"/>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28678" name="Oval 5"/>
          <p:cNvSpPr>
            <a:spLocks noChangeArrowheads="1"/>
          </p:cNvSpPr>
          <p:nvPr/>
        </p:nvSpPr>
        <p:spPr bwMode="auto">
          <a:xfrm>
            <a:off x="5111751" y="1036638"/>
            <a:ext cx="2016125" cy="1655762"/>
          </a:xfrm>
          <a:prstGeom prst="ellipse">
            <a:avLst/>
          </a:prstGeom>
          <a:solidFill>
            <a:srgbClr val="00C060"/>
          </a:solidFill>
          <a:ln w="9525">
            <a:solidFill>
              <a:schemeClr val="tx1"/>
            </a:solidFill>
            <a:round/>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p:txBody>
      </p:sp>
      <p:sp>
        <p:nvSpPr>
          <p:cNvPr id="28679" name="Text Box 6"/>
          <p:cNvSpPr txBox="1">
            <a:spLocks noChangeArrowheads="1"/>
          </p:cNvSpPr>
          <p:nvPr/>
        </p:nvSpPr>
        <p:spPr bwMode="auto">
          <a:xfrm>
            <a:off x="5448301" y="1484314"/>
            <a:ext cx="14398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a:latin typeface="Arial" charset="0"/>
              </a:rPr>
              <a:t>Family Migration </a:t>
            </a:r>
          </a:p>
          <a:p>
            <a:pPr algn="ctr" eaLnBrk="1" hangingPunct="1">
              <a:spcBef>
                <a:spcPct val="0"/>
              </a:spcBef>
              <a:buFontTx/>
              <a:buNone/>
            </a:pPr>
            <a:endParaRPr lang="en-AU" altLang="en-US" sz="1800">
              <a:latin typeface="Arial" charset="0"/>
            </a:endParaRPr>
          </a:p>
        </p:txBody>
      </p:sp>
      <p:sp>
        <p:nvSpPr>
          <p:cNvPr id="28680" name="AutoShape 7"/>
          <p:cNvSpPr>
            <a:spLocks noChangeArrowheads="1"/>
          </p:cNvSpPr>
          <p:nvPr/>
        </p:nvSpPr>
        <p:spPr bwMode="auto">
          <a:xfrm flipV="1">
            <a:off x="7896226" y="908051"/>
            <a:ext cx="2303463" cy="2189163"/>
          </a:xfrm>
          <a:prstGeom prst="triangle">
            <a:avLst>
              <a:gd name="adj" fmla="val 50000"/>
            </a:avLst>
          </a:prstGeom>
          <a:solidFill>
            <a:srgbClr val="808080"/>
          </a:solidFill>
          <a:ln w="9525">
            <a:solidFill>
              <a:schemeClr val="tx1"/>
            </a:solidFill>
            <a:miter lim="800000"/>
            <a:headEnd/>
            <a:tailEnd/>
          </a:ln>
        </p:spPr>
        <p:txBody>
          <a:bodyPr rot="10800000"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a:p>
            <a:pPr algn="ctr" eaLnBrk="1" hangingPunct="1">
              <a:spcBef>
                <a:spcPct val="0"/>
              </a:spcBef>
              <a:buFontTx/>
              <a:buNone/>
            </a:pPr>
            <a:r>
              <a:rPr lang="en-US" altLang="en-US" sz="1800">
                <a:latin typeface="Tahoma" pitchFamily="34" charset="0"/>
              </a:rPr>
              <a:t>Skilled </a:t>
            </a:r>
          </a:p>
          <a:p>
            <a:pPr algn="ctr" eaLnBrk="1" hangingPunct="1">
              <a:spcBef>
                <a:spcPct val="0"/>
              </a:spcBef>
              <a:buFontTx/>
              <a:buNone/>
            </a:pPr>
            <a:r>
              <a:rPr lang="en-US" altLang="en-US" sz="1800">
                <a:latin typeface="Tahoma" pitchFamily="34" charset="0"/>
              </a:rPr>
              <a:t>Migration </a:t>
            </a:r>
          </a:p>
          <a:p>
            <a:pPr algn="ctr" eaLnBrk="1" hangingPunct="1">
              <a:spcBef>
                <a:spcPct val="0"/>
              </a:spcBef>
              <a:buFontTx/>
              <a:buNone/>
            </a:pPr>
            <a:endParaRPr lang="en-AU" altLang="en-US" sz="1800">
              <a:latin typeface="Tahoma" pitchFamily="34" charset="0"/>
            </a:endParaRPr>
          </a:p>
          <a:p>
            <a:pPr algn="ctr" eaLnBrk="1" hangingPunct="1">
              <a:spcBef>
                <a:spcPct val="0"/>
              </a:spcBef>
              <a:buFontTx/>
              <a:buNone/>
            </a:pPr>
            <a:endParaRPr lang="en-AU" altLang="en-US" sz="1800">
              <a:latin typeface="Tahoma" pitchFamily="34" charset="0"/>
            </a:endParaRPr>
          </a:p>
        </p:txBody>
      </p:sp>
      <p:sp>
        <p:nvSpPr>
          <p:cNvPr id="28682" name="Text Box 9"/>
          <p:cNvSpPr txBox="1">
            <a:spLocks noChangeArrowheads="1"/>
          </p:cNvSpPr>
          <p:nvPr/>
        </p:nvSpPr>
        <p:spPr bwMode="auto">
          <a:xfrm>
            <a:off x="8256588" y="3849688"/>
            <a:ext cx="15827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dirty="0">
                <a:latin typeface="Arial" charset="0"/>
              </a:rPr>
              <a:t>Skilled / business </a:t>
            </a:r>
          </a:p>
          <a:p>
            <a:pPr algn="ctr" eaLnBrk="1" hangingPunct="1">
              <a:spcBef>
                <a:spcPct val="0"/>
              </a:spcBef>
              <a:buFontTx/>
              <a:buNone/>
            </a:pPr>
            <a:r>
              <a:rPr lang="en-US" altLang="en-US" sz="1800" dirty="0">
                <a:latin typeface="Arial" charset="0"/>
              </a:rPr>
              <a:t>High demand skills</a:t>
            </a:r>
          </a:p>
          <a:p>
            <a:pPr algn="ctr" eaLnBrk="1" hangingPunct="1">
              <a:spcBef>
                <a:spcPct val="0"/>
              </a:spcBef>
              <a:buFontTx/>
              <a:buNone/>
            </a:pPr>
            <a:r>
              <a:rPr lang="en-US" altLang="en-US" sz="1800" dirty="0">
                <a:latin typeface="Arial" charset="0"/>
              </a:rPr>
              <a:t>Good English</a:t>
            </a:r>
          </a:p>
          <a:p>
            <a:pPr algn="ctr" eaLnBrk="1" hangingPunct="1">
              <a:spcBef>
                <a:spcPct val="0"/>
              </a:spcBef>
              <a:buFontTx/>
              <a:buNone/>
            </a:pPr>
            <a:endParaRPr lang="en-AU" altLang="en-US" sz="1800" dirty="0">
              <a:latin typeface="Arial" charset="0"/>
            </a:endParaRPr>
          </a:p>
        </p:txBody>
      </p:sp>
      <p:sp>
        <p:nvSpPr>
          <p:cNvPr id="28683" name="Text Box 10"/>
          <p:cNvSpPr txBox="1">
            <a:spLocks noChangeArrowheads="1"/>
          </p:cNvSpPr>
          <p:nvPr/>
        </p:nvSpPr>
        <p:spPr bwMode="auto">
          <a:xfrm>
            <a:off x="4851401" y="3588086"/>
            <a:ext cx="2808287"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AU" altLang="en-US" sz="1800" dirty="0">
                <a:latin typeface="Arial" charset="0"/>
              </a:rPr>
              <a:t>Partner</a:t>
            </a:r>
          </a:p>
          <a:p>
            <a:pPr algn="ctr" eaLnBrk="1" hangingPunct="1">
              <a:spcBef>
                <a:spcPct val="0"/>
              </a:spcBef>
              <a:buFontTx/>
              <a:buNone/>
            </a:pPr>
            <a:r>
              <a:rPr lang="en-AU" altLang="en-US" sz="1800" dirty="0">
                <a:latin typeface="Arial" charset="0"/>
              </a:rPr>
              <a:t>Fiancée </a:t>
            </a:r>
          </a:p>
          <a:p>
            <a:pPr algn="ctr" eaLnBrk="1" hangingPunct="1">
              <a:spcBef>
                <a:spcPct val="0"/>
              </a:spcBef>
              <a:buFontTx/>
              <a:buNone/>
            </a:pPr>
            <a:r>
              <a:rPr lang="en-AU" altLang="en-US" sz="1800" dirty="0">
                <a:latin typeface="Arial" charset="0"/>
              </a:rPr>
              <a:t>Dependent &amp; adopted child</a:t>
            </a:r>
          </a:p>
          <a:p>
            <a:pPr algn="ctr" eaLnBrk="1" hangingPunct="1">
              <a:spcBef>
                <a:spcPct val="0"/>
              </a:spcBef>
              <a:buFontTx/>
              <a:buNone/>
            </a:pPr>
            <a:r>
              <a:rPr lang="en-AU" altLang="en-US" sz="1800" dirty="0">
                <a:latin typeface="Arial" charset="0"/>
              </a:rPr>
              <a:t>Orphan relative under 18</a:t>
            </a:r>
          </a:p>
          <a:p>
            <a:pPr algn="ctr" eaLnBrk="1" hangingPunct="1">
              <a:spcBef>
                <a:spcPct val="0"/>
              </a:spcBef>
              <a:buFontTx/>
              <a:buNone/>
            </a:pPr>
            <a:r>
              <a:rPr lang="en-AU" altLang="en-US" sz="1800" dirty="0">
                <a:latin typeface="Arial" charset="0"/>
              </a:rPr>
              <a:t>Remaining relative </a:t>
            </a:r>
          </a:p>
          <a:p>
            <a:pPr algn="ctr" eaLnBrk="1" hangingPunct="1">
              <a:spcBef>
                <a:spcPct val="0"/>
              </a:spcBef>
              <a:buFontTx/>
              <a:buNone/>
            </a:pPr>
            <a:r>
              <a:rPr lang="en-AU" altLang="en-US" sz="1800" dirty="0">
                <a:latin typeface="Arial" charset="0"/>
              </a:rPr>
              <a:t>Aged dependent relative </a:t>
            </a:r>
          </a:p>
          <a:p>
            <a:pPr algn="ctr" eaLnBrk="1" hangingPunct="1">
              <a:spcBef>
                <a:spcPct val="0"/>
              </a:spcBef>
              <a:buFontTx/>
              <a:buNone/>
            </a:pPr>
            <a:r>
              <a:rPr lang="en-AU" altLang="en-US" sz="1800" dirty="0">
                <a:latin typeface="Arial" charset="0"/>
              </a:rPr>
              <a:t>Carer</a:t>
            </a:r>
          </a:p>
          <a:p>
            <a:pPr algn="ctr" eaLnBrk="1" hangingPunct="1">
              <a:spcBef>
                <a:spcPct val="0"/>
              </a:spcBef>
              <a:buFontTx/>
              <a:buNone/>
            </a:pPr>
            <a:r>
              <a:rPr lang="en-US" altLang="en-US" sz="1800" dirty="0">
                <a:latin typeface="Arial" charset="0"/>
              </a:rPr>
              <a:t>Parent</a:t>
            </a:r>
            <a:endParaRPr lang="en-AU" altLang="en-US" sz="1800" dirty="0">
              <a:latin typeface="Arial" charset="0"/>
            </a:endParaRPr>
          </a:p>
        </p:txBody>
      </p:sp>
      <p:sp>
        <p:nvSpPr>
          <p:cNvPr id="28677" name="Text Box 4"/>
          <p:cNvSpPr txBox="1">
            <a:spLocks noChangeArrowheads="1"/>
          </p:cNvSpPr>
          <p:nvPr/>
        </p:nvSpPr>
        <p:spPr bwMode="auto">
          <a:xfrm>
            <a:off x="2158685" y="1070276"/>
            <a:ext cx="1871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dirty="0">
                <a:latin typeface="Arial" charset="0"/>
              </a:rPr>
              <a:t>Refugee and Humanitarian Program</a:t>
            </a:r>
            <a:endParaRPr lang="en-AU" altLang="en-US" sz="1800" dirty="0">
              <a:latin typeface="Arial" charset="0"/>
            </a:endParaRPr>
          </a:p>
        </p:txBody>
      </p:sp>
      <p:sp>
        <p:nvSpPr>
          <p:cNvPr id="28681" name="Text Box 8"/>
          <p:cNvSpPr txBox="1">
            <a:spLocks noChangeArrowheads="1"/>
          </p:cNvSpPr>
          <p:nvPr/>
        </p:nvSpPr>
        <p:spPr bwMode="auto">
          <a:xfrm>
            <a:off x="1428752" y="2735580"/>
            <a:ext cx="35290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None/>
            </a:pPr>
            <a:r>
              <a:rPr lang="en-US" altLang="en-US" sz="1800" dirty="0">
                <a:latin typeface="Arial" charset="0"/>
              </a:rPr>
              <a:t>Refugee/humanitarian visa offshore  (200–204) </a:t>
            </a:r>
            <a:endParaRPr lang="en-US" altLang="en-US" sz="1800" dirty="0" smtClean="0">
              <a:latin typeface="Arial" charset="0"/>
            </a:endParaRPr>
          </a:p>
          <a:p>
            <a:pPr algn="ctr" eaLnBrk="1" hangingPunct="1">
              <a:spcBef>
                <a:spcPct val="0"/>
              </a:spcBef>
              <a:buNone/>
            </a:pPr>
            <a:endParaRPr lang="en-US" altLang="en-US" sz="1800" dirty="0">
              <a:latin typeface="Arial" charset="0"/>
            </a:endParaRPr>
          </a:p>
          <a:p>
            <a:pPr algn="ctr" eaLnBrk="1" hangingPunct="1">
              <a:spcBef>
                <a:spcPct val="0"/>
              </a:spcBef>
              <a:buNone/>
            </a:pPr>
            <a:r>
              <a:rPr lang="en-US" altLang="en-US" sz="1800" dirty="0">
                <a:latin typeface="Arial" charset="0"/>
              </a:rPr>
              <a:t>Immediate Family of some RSHP holders </a:t>
            </a:r>
            <a:endParaRPr lang="en-US" altLang="en-US" sz="1800" dirty="0" smtClean="0">
              <a:latin typeface="Arial" charset="0"/>
            </a:endParaRPr>
          </a:p>
          <a:p>
            <a:pPr algn="ctr" eaLnBrk="1" hangingPunct="1">
              <a:spcBef>
                <a:spcPct val="0"/>
              </a:spcBef>
              <a:buNone/>
            </a:pPr>
            <a:endParaRPr lang="en-US" altLang="en-US" sz="1800" dirty="0">
              <a:latin typeface="Arial" charset="0"/>
            </a:endParaRPr>
          </a:p>
          <a:p>
            <a:pPr algn="ctr" eaLnBrk="1" hangingPunct="1">
              <a:spcBef>
                <a:spcPct val="0"/>
              </a:spcBef>
              <a:buFontTx/>
              <a:buNone/>
            </a:pPr>
            <a:r>
              <a:rPr lang="en-US" altLang="en-US" sz="1800" dirty="0" smtClean="0">
                <a:latin typeface="Arial" charset="0"/>
              </a:rPr>
              <a:t>Protection </a:t>
            </a:r>
            <a:r>
              <a:rPr lang="en-US" altLang="en-US" sz="1800" dirty="0">
                <a:latin typeface="Arial" charset="0"/>
              </a:rPr>
              <a:t>visa onshore -  authorized arrivals </a:t>
            </a:r>
            <a:r>
              <a:rPr lang="en-US" altLang="en-US" sz="1800" dirty="0" smtClean="0">
                <a:latin typeface="Arial" charset="0"/>
              </a:rPr>
              <a:t>(PV 866</a:t>
            </a:r>
            <a:r>
              <a:rPr lang="en-US" altLang="en-US" sz="1800" dirty="0">
                <a:latin typeface="Arial" charset="0"/>
              </a:rPr>
              <a:t>)</a:t>
            </a:r>
          </a:p>
          <a:p>
            <a:pPr algn="ctr" eaLnBrk="1" hangingPunct="1">
              <a:spcBef>
                <a:spcPct val="0"/>
              </a:spcBef>
              <a:buNone/>
            </a:pPr>
            <a:endParaRPr lang="en-US" altLang="en-US" sz="1800" dirty="0">
              <a:latin typeface="Arial" charset="0"/>
            </a:endParaRPr>
          </a:p>
          <a:p>
            <a:pPr algn="ctr" eaLnBrk="1" hangingPunct="1">
              <a:spcBef>
                <a:spcPct val="0"/>
              </a:spcBef>
              <a:buFontTx/>
              <a:buNone/>
            </a:pPr>
            <a:r>
              <a:rPr lang="en-US" altLang="en-US" sz="1800" dirty="0" smtClean="0">
                <a:latin typeface="Arial" charset="0"/>
              </a:rPr>
              <a:t>Temporary Protection </a:t>
            </a:r>
            <a:r>
              <a:rPr lang="en-US" altLang="en-US" sz="1800" dirty="0">
                <a:latin typeface="Arial" charset="0"/>
              </a:rPr>
              <a:t>visa onshore -unauthorized </a:t>
            </a:r>
            <a:r>
              <a:rPr lang="en-US" altLang="en-US" sz="1800" dirty="0" smtClean="0">
                <a:latin typeface="Arial" charset="0"/>
              </a:rPr>
              <a:t>arrivals -  (TPV 785 + SHEV 790</a:t>
            </a:r>
            <a:r>
              <a:rPr lang="en-US" altLang="en-US" sz="1800" dirty="0">
                <a:latin typeface="Arial" charset="0"/>
              </a:rPr>
              <a:t>)</a:t>
            </a: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p:txBody>
      </p:sp>
      <p:sp>
        <p:nvSpPr>
          <p:cNvPr id="28685" name="AutoShape 12"/>
          <p:cNvSpPr>
            <a:spLocks noChangeArrowheads="1"/>
          </p:cNvSpPr>
          <p:nvPr/>
        </p:nvSpPr>
        <p:spPr bwMode="auto">
          <a:xfrm>
            <a:off x="2950053" y="1968799"/>
            <a:ext cx="144463" cy="719138"/>
          </a:xfrm>
          <a:prstGeom prst="downArrow">
            <a:avLst>
              <a:gd name="adj1" fmla="val 50000"/>
              <a:gd name="adj2" fmla="val 124450"/>
            </a:avLst>
          </a:prstGeom>
          <a:solidFill>
            <a:schemeClr val="accent1"/>
          </a:solidFill>
          <a:ln w="9525">
            <a:solidFill>
              <a:schemeClr val="tx1"/>
            </a:solidFill>
            <a:miter lim="800000"/>
            <a:headEnd/>
            <a:tailEnd/>
          </a:ln>
        </p:spPr>
        <p:txBody>
          <a:bodyPr vert="eaVert"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p:txBody>
      </p:sp>
      <p:sp>
        <p:nvSpPr>
          <p:cNvPr id="28686" name="AutoShape 13"/>
          <p:cNvSpPr>
            <a:spLocks noChangeArrowheads="1"/>
          </p:cNvSpPr>
          <p:nvPr/>
        </p:nvSpPr>
        <p:spPr bwMode="auto">
          <a:xfrm>
            <a:off x="6024563" y="2708275"/>
            <a:ext cx="144462" cy="719138"/>
          </a:xfrm>
          <a:prstGeom prst="downArrow">
            <a:avLst>
              <a:gd name="adj1" fmla="val 50000"/>
              <a:gd name="adj2" fmla="val 124451"/>
            </a:avLst>
          </a:prstGeom>
          <a:solidFill>
            <a:srgbClr val="00C060"/>
          </a:solidFill>
          <a:ln w="9525">
            <a:solidFill>
              <a:schemeClr val="tx1"/>
            </a:solidFill>
            <a:miter lim="800000"/>
            <a:headEnd/>
            <a:tailEnd/>
          </a:ln>
        </p:spPr>
        <p:txBody>
          <a:bodyPr vert="eaVert"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p:txBody>
      </p:sp>
      <p:sp>
        <p:nvSpPr>
          <p:cNvPr id="28687" name="AutoShape 14"/>
          <p:cNvSpPr>
            <a:spLocks noChangeArrowheads="1"/>
          </p:cNvSpPr>
          <p:nvPr/>
        </p:nvSpPr>
        <p:spPr bwMode="auto">
          <a:xfrm>
            <a:off x="8991601" y="2971800"/>
            <a:ext cx="144463" cy="719138"/>
          </a:xfrm>
          <a:prstGeom prst="downArrow">
            <a:avLst>
              <a:gd name="adj1" fmla="val 50000"/>
              <a:gd name="adj2" fmla="val 124450"/>
            </a:avLst>
          </a:prstGeom>
          <a:solidFill>
            <a:srgbClr val="808080"/>
          </a:solidFill>
          <a:ln w="9525">
            <a:solidFill>
              <a:schemeClr val="tx1"/>
            </a:solidFill>
            <a:miter lim="800000"/>
            <a:headEnd/>
            <a:tailEnd/>
          </a:ln>
        </p:spPr>
        <p:txBody>
          <a:bodyPr vert="eaVert" wrap="none" anchor="ctr"/>
          <a:lstStyle>
            <a:lvl1pPr algn="l"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37931725" indent="-37474525" algn="l"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Tahoma" pitchFamily="34" charset="0"/>
            </a:endParaRPr>
          </a:p>
        </p:txBody>
      </p:sp>
      <p:sp>
        <p:nvSpPr>
          <p:cNvPr id="16" name="Rectangle 2"/>
          <p:cNvSpPr>
            <a:spLocks noChangeArrowheads="1"/>
          </p:cNvSpPr>
          <p:nvPr/>
        </p:nvSpPr>
        <p:spPr bwMode="auto">
          <a:xfrm>
            <a:off x="2074866" y="-552458"/>
            <a:ext cx="7559675" cy="2068513"/>
          </a:xfrm>
          <a:prstGeom prst="rect">
            <a:avLst/>
          </a:prstGeom>
          <a:noFill/>
          <a:ln>
            <a:noFill/>
          </a:ln>
          <a:effectLst/>
          <a:extLst/>
        </p:spPr>
        <p:txBody>
          <a:bodyPr anchor="ctr"/>
          <a:lstStyle>
            <a:lvl1pPr eaLnBrk="0" hangingPunct="0">
              <a:defRPr sz="2400">
                <a:solidFill>
                  <a:schemeClr val="tx1"/>
                </a:solidFill>
                <a:latin typeface="Tahoma" pitchFamily="34" charset="0"/>
                <a:cs typeface="Arial" pitchFamily="34" charset="0"/>
              </a:defRPr>
            </a:lvl1pPr>
            <a:lvl2pPr marL="37931725" indent="-37474525" eaLnBrk="0" hangingPunct="0">
              <a:defRPr sz="2400">
                <a:solidFill>
                  <a:schemeClr val="tx1"/>
                </a:solidFill>
                <a:latin typeface="Tahoma" pitchFamily="34" charset="0"/>
                <a:cs typeface="Arial" pitchFamily="34" charset="0"/>
              </a:defRPr>
            </a:lvl2pPr>
            <a:lvl3pPr eaLnBrk="0" hangingPunct="0">
              <a:defRPr sz="2400">
                <a:solidFill>
                  <a:schemeClr val="tx1"/>
                </a:solidFill>
                <a:latin typeface="Tahoma" pitchFamily="34" charset="0"/>
                <a:cs typeface="Arial" pitchFamily="34" charset="0"/>
              </a:defRPr>
            </a:lvl3pPr>
            <a:lvl4pPr eaLnBrk="0" hangingPunct="0">
              <a:defRPr sz="2400">
                <a:solidFill>
                  <a:schemeClr val="tx1"/>
                </a:solidFill>
                <a:latin typeface="Tahoma" pitchFamily="34" charset="0"/>
                <a:cs typeface="Arial" pitchFamily="34" charset="0"/>
              </a:defRPr>
            </a:lvl4pPr>
            <a:lvl5pPr eaLnBrk="0" hangingPunct="0">
              <a:defRPr sz="2400">
                <a:solidFill>
                  <a:schemeClr val="tx1"/>
                </a:solidFill>
                <a:latin typeface="Tahoma" pitchFamily="34" charset="0"/>
                <a:cs typeface="Arial" pitchFamily="34" charset="0"/>
              </a:defRPr>
            </a:lvl5pPr>
            <a:lvl6pPr marL="457200" eaLnBrk="0" fontAlgn="base" hangingPunct="0">
              <a:spcBef>
                <a:spcPct val="0"/>
              </a:spcBef>
              <a:spcAft>
                <a:spcPct val="0"/>
              </a:spcAft>
              <a:defRPr sz="2400">
                <a:solidFill>
                  <a:schemeClr val="tx1"/>
                </a:solidFill>
                <a:latin typeface="Tahoma" pitchFamily="34" charset="0"/>
                <a:cs typeface="Arial" pitchFamily="34" charset="0"/>
              </a:defRPr>
            </a:lvl6pPr>
            <a:lvl7pPr marL="914400" eaLnBrk="0" fontAlgn="base" hangingPunct="0">
              <a:spcBef>
                <a:spcPct val="0"/>
              </a:spcBef>
              <a:spcAft>
                <a:spcPct val="0"/>
              </a:spcAft>
              <a:defRPr sz="2400">
                <a:solidFill>
                  <a:schemeClr val="tx1"/>
                </a:solidFill>
                <a:latin typeface="Tahoma" pitchFamily="34" charset="0"/>
                <a:cs typeface="Arial" pitchFamily="34" charset="0"/>
              </a:defRPr>
            </a:lvl7pPr>
            <a:lvl8pPr marL="1371600" eaLnBrk="0" fontAlgn="base" hangingPunct="0">
              <a:spcBef>
                <a:spcPct val="0"/>
              </a:spcBef>
              <a:spcAft>
                <a:spcPct val="0"/>
              </a:spcAft>
              <a:defRPr sz="2400">
                <a:solidFill>
                  <a:schemeClr val="tx1"/>
                </a:solidFill>
                <a:latin typeface="Tahoma" pitchFamily="34" charset="0"/>
                <a:cs typeface="Arial" pitchFamily="34" charset="0"/>
              </a:defRPr>
            </a:lvl8pPr>
            <a:lvl9pPr marL="1828800" eaLnBrk="0" fontAlgn="base" hangingPunct="0">
              <a:spcBef>
                <a:spcPct val="0"/>
              </a:spcBef>
              <a:spcAft>
                <a:spcPct val="0"/>
              </a:spcAft>
              <a:defRPr sz="2400">
                <a:solidFill>
                  <a:schemeClr val="tx1"/>
                </a:solidFill>
                <a:latin typeface="Tahoma" pitchFamily="34" charset="0"/>
                <a:cs typeface="Arial" pitchFamily="34" charset="0"/>
              </a:defRPr>
            </a:lvl9pPr>
          </a:lstStyle>
          <a:p>
            <a:pPr algn="ctr" eaLnBrk="1" hangingPunct="1">
              <a:defRPr/>
            </a:pPr>
            <a:r>
              <a:rPr lang="en-AU" altLang="en-US" sz="4000" b="1" dirty="0">
                <a:solidFill>
                  <a:schemeClr val="tx2"/>
                </a:solidFill>
              </a:rPr>
              <a:t>Permanent Visa Options</a:t>
            </a:r>
            <a:r>
              <a:rPr lang="en-AU" altLang="en-US" sz="3200" b="1" dirty="0">
                <a:solidFill>
                  <a:schemeClr val="tx2"/>
                </a:solidFill>
                <a:effectLst>
                  <a:outerShdw blurRad="38100" dist="38100" dir="2700000" algn="tl">
                    <a:srgbClr val="C0C0C0"/>
                  </a:outerShdw>
                </a:effectLst>
              </a:rPr>
              <a:t> </a:t>
            </a:r>
            <a:endParaRPr lang="en-AU" altLang="en-US" sz="3200"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37367006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658493A7-63CF-4C3D-872C-8CF7D7E90FB0}" type="slidenum">
              <a:rPr lang="en-US"/>
              <a:pPr>
                <a:defRPr/>
              </a:pPr>
              <a:t>24</a:t>
            </a:fld>
            <a:endParaRPr lang="en-US"/>
          </a:p>
        </p:txBody>
      </p:sp>
      <p:sp>
        <p:nvSpPr>
          <p:cNvPr id="135170" name="Rectangle 2"/>
          <p:cNvSpPr>
            <a:spLocks noGrp="1" noChangeArrowheads="1"/>
          </p:cNvSpPr>
          <p:nvPr>
            <p:ph type="body" idx="1"/>
          </p:nvPr>
        </p:nvSpPr>
        <p:spPr>
          <a:xfrm>
            <a:off x="1569086" y="1502410"/>
            <a:ext cx="8893175" cy="3985260"/>
          </a:xfrm>
        </p:spPr>
        <p:txBody>
          <a:bodyPr>
            <a:normAutofit fontScale="77500" lnSpcReduction="20000"/>
          </a:bodyPr>
          <a:lstStyle/>
          <a:p>
            <a:pPr algn="ctr" eaLnBrk="1" hangingPunct="1">
              <a:buFont typeface="Wingdings" pitchFamily="2" charset="2"/>
              <a:buNone/>
              <a:defRPr/>
            </a:pPr>
            <a:endParaRPr lang="en-AU" dirty="0" smtClean="0">
              <a:effectLst/>
            </a:endParaRPr>
          </a:p>
          <a:p>
            <a:pPr>
              <a:buNone/>
              <a:defRPr/>
            </a:pPr>
            <a:r>
              <a:rPr lang="en-US" altLang="en-US" sz="3400" dirty="0" smtClean="0"/>
              <a:t>Refugee/humanitarian </a:t>
            </a:r>
            <a:r>
              <a:rPr lang="en-US" altLang="en-US" sz="3400" dirty="0"/>
              <a:t>visa offshore  (200–204) </a:t>
            </a:r>
          </a:p>
          <a:p>
            <a:pPr lvl="1">
              <a:buFont typeface="Wingdings" pitchFamily="2" charset="2"/>
              <a:buNone/>
              <a:defRPr/>
            </a:pPr>
            <a:r>
              <a:rPr lang="en-AU" sz="3000" dirty="0" smtClean="0">
                <a:effectLst/>
              </a:rPr>
              <a:t>Subclass 200 – Refugee</a:t>
            </a:r>
          </a:p>
          <a:p>
            <a:pPr lvl="1">
              <a:buFont typeface="Wingdings" pitchFamily="2" charset="2"/>
              <a:buNone/>
              <a:defRPr/>
            </a:pPr>
            <a:r>
              <a:rPr lang="en-AU" sz="3000" strike="sngStrike" dirty="0" smtClean="0">
                <a:effectLst/>
              </a:rPr>
              <a:t>Subclass 201 – In-Country Special Humanitarian</a:t>
            </a:r>
          </a:p>
          <a:p>
            <a:pPr lvl="1">
              <a:buFont typeface="Wingdings" pitchFamily="2" charset="2"/>
              <a:buNone/>
              <a:defRPr/>
            </a:pPr>
            <a:r>
              <a:rPr lang="en-AU" sz="3000" dirty="0" smtClean="0">
                <a:effectLst/>
              </a:rPr>
              <a:t>Subclass 202 – Global Special Humanitarian</a:t>
            </a:r>
          </a:p>
          <a:p>
            <a:pPr lvl="1">
              <a:buFont typeface="Wingdings" pitchFamily="2" charset="2"/>
              <a:buNone/>
              <a:defRPr/>
            </a:pPr>
            <a:r>
              <a:rPr lang="en-AU" sz="3000" strike="sngStrike" dirty="0" smtClean="0">
                <a:effectLst/>
              </a:rPr>
              <a:t>Subclass 203 – Emergency Rescue</a:t>
            </a:r>
          </a:p>
          <a:p>
            <a:pPr lvl="1">
              <a:buFont typeface="Wingdings" pitchFamily="2" charset="2"/>
              <a:buNone/>
              <a:defRPr/>
            </a:pPr>
            <a:r>
              <a:rPr lang="en-AU" sz="3000" dirty="0" smtClean="0">
                <a:effectLst/>
              </a:rPr>
              <a:t>Subclass 204 – Woman at Risk</a:t>
            </a:r>
          </a:p>
          <a:p>
            <a:pPr>
              <a:spcBef>
                <a:spcPct val="0"/>
              </a:spcBef>
              <a:buNone/>
            </a:pPr>
            <a:endParaRPr lang="en-US" altLang="en-US" sz="3400" dirty="0"/>
          </a:p>
          <a:p>
            <a:pPr>
              <a:spcBef>
                <a:spcPct val="0"/>
              </a:spcBef>
              <a:buNone/>
            </a:pPr>
            <a:r>
              <a:rPr lang="en-US" altLang="en-US" sz="3400" dirty="0" smtClean="0"/>
              <a:t>Protection </a:t>
            </a:r>
            <a:r>
              <a:rPr lang="en-US" altLang="en-US" sz="3400" dirty="0"/>
              <a:t>visa onshore -  authorized arrivals </a:t>
            </a:r>
            <a:r>
              <a:rPr lang="en-US" altLang="en-US" sz="3400" dirty="0" smtClean="0"/>
              <a:t>(subclass </a:t>
            </a:r>
            <a:r>
              <a:rPr lang="en-US" altLang="en-US" sz="3400" dirty="0"/>
              <a:t>866)</a:t>
            </a:r>
          </a:p>
          <a:p>
            <a:pPr>
              <a:spcBef>
                <a:spcPct val="0"/>
              </a:spcBef>
              <a:buNone/>
            </a:pPr>
            <a:endParaRPr lang="en-US" altLang="en-US" sz="3400" dirty="0"/>
          </a:p>
          <a:p>
            <a:pPr>
              <a:spcBef>
                <a:spcPct val="0"/>
              </a:spcBef>
              <a:buNone/>
            </a:pPr>
            <a:r>
              <a:rPr lang="en-US" altLang="en-US" sz="3400" dirty="0"/>
              <a:t>Temporary Protection visa onshore </a:t>
            </a:r>
            <a:r>
              <a:rPr lang="en-US" altLang="en-US" sz="3400" dirty="0" smtClean="0"/>
              <a:t>- unauthorized </a:t>
            </a:r>
            <a:r>
              <a:rPr lang="en-US" altLang="en-US" sz="3400" dirty="0"/>
              <a:t>arrivals -  (TPV 785 + SHEV 790)</a:t>
            </a:r>
          </a:p>
          <a:p>
            <a:pPr eaLnBrk="1" hangingPunct="1">
              <a:buFont typeface="Wingdings" pitchFamily="2" charset="2"/>
              <a:buNone/>
              <a:defRPr/>
            </a:pPr>
            <a:endParaRPr lang="en-AU" dirty="0" smtClean="0">
              <a:effectLst/>
            </a:endParaRPr>
          </a:p>
          <a:p>
            <a:pPr eaLnBrk="1" hangingPunct="1">
              <a:buFont typeface="Wingdings" pitchFamily="2" charset="2"/>
              <a:buNone/>
              <a:defRPr/>
            </a:pPr>
            <a:endParaRPr lang="en-AU" sz="3600" dirty="0"/>
          </a:p>
        </p:txBody>
      </p:sp>
      <p:sp>
        <p:nvSpPr>
          <p:cNvPr id="4" name="Title 1"/>
          <p:cNvSpPr txBox="1">
            <a:spLocks/>
          </p:cNvSpPr>
          <p:nvPr/>
        </p:nvSpPr>
        <p:spPr>
          <a:xfrm>
            <a:off x="2016443" y="514350"/>
            <a:ext cx="6156007" cy="930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t>Refugee/Humanitarian Visas</a:t>
            </a:r>
            <a:endParaRPr lang="en-AU" sz="4000" b="1" dirty="0"/>
          </a:p>
        </p:txBody>
      </p:sp>
      <p:sp>
        <p:nvSpPr>
          <p:cNvPr id="5" name="TextBox 4"/>
          <p:cNvSpPr txBox="1"/>
          <p:nvPr/>
        </p:nvSpPr>
        <p:spPr>
          <a:xfrm>
            <a:off x="8610600" y="2617470"/>
            <a:ext cx="2282190" cy="369332"/>
          </a:xfrm>
          <a:prstGeom prst="rect">
            <a:avLst/>
          </a:prstGeom>
          <a:noFill/>
        </p:spPr>
        <p:txBody>
          <a:bodyPr wrap="square" rtlCol="0">
            <a:spAutoFit/>
          </a:bodyPr>
          <a:lstStyle/>
          <a:p>
            <a:r>
              <a:rPr lang="en-US" dirty="0" smtClean="0"/>
              <a:t>201 and 203 very rare</a:t>
            </a:r>
            <a:endParaRPr lang="en-AU" dirty="0"/>
          </a:p>
        </p:txBody>
      </p:sp>
    </p:spTree>
    <p:extLst>
      <p:ext uri="{BB962C8B-B14F-4D97-AF65-F5344CB8AC3E}">
        <p14:creationId xmlns:p14="http://schemas.microsoft.com/office/powerpoint/2010/main" val="302197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ABBBFD-09E5-4D54-AD34-5220BC37FEF3}" type="slidenum">
              <a:rPr lang="en-AU" smtClean="0"/>
              <a:t>25</a:t>
            </a:fld>
            <a:endParaRPr lang="en-AU"/>
          </a:p>
        </p:txBody>
      </p:sp>
      <p:sp>
        <p:nvSpPr>
          <p:cNvPr id="5" name="Rectangle 4"/>
          <p:cNvSpPr/>
          <p:nvPr/>
        </p:nvSpPr>
        <p:spPr>
          <a:xfrm>
            <a:off x="2783632" y="1412777"/>
            <a:ext cx="6480720" cy="2031325"/>
          </a:xfrm>
          <a:prstGeom prst="rect">
            <a:avLst/>
          </a:prstGeom>
        </p:spPr>
        <p:txBody>
          <a:bodyPr wrap="square">
            <a:spAutoFit/>
          </a:bodyPr>
          <a:lstStyle/>
          <a:p>
            <a:endParaRPr lang="en-AU" dirty="0"/>
          </a:p>
          <a:p>
            <a:pPr marL="342900" indent="-342900">
              <a:buAutoNum type="arabicPeriod"/>
            </a:pPr>
            <a:endParaRPr lang="en-AU" dirty="0"/>
          </a:p>
          <a:p>
            <a:endParaRPr lang="en-AU" dirty="0"/>
          </a:p>
          <a:p>
            <a:pPr lvl="0"/>
            <a:r>
              <a:rPr lang="en-AU" b="1" dirty="0">
                <a:solidFill>
                  <a:prstClr val="black"/>
                </a:solidFill>
              </a:rPr>
              <a:t>	</a:t>
            </a:r>
            <a:endParaRPr lang="en-AU" dirty="0">
              <a:solidFill>
                <a:prstClr val="black"/>
              </a:solidFill>
            </a:endParaRPr>
          </a:p>
          <a:p>
            <a:pPr marL="285750" indent="-285750">
              <a:buFont typeface="Arial" panose="020B0604020202020204" pitchFamily="34" charset="0"/>
              <a:buChar char="•"/>
            </a:pPr>
            <a:endParaRPr lang="en-AU" dirty="0">
              <a:solidFill>
                <a:prstClr val="black"/>
              </a:solidFill>
            </a:endParaRPr>
          </a:p>
          <a:p>
            <a:pPr marL="285750" indent="-285750">
              <a:buFont typeface="Arial" panose="020B0604020202020204" pitchFamily="34" charset="0"/>
              <a:buChar char="•"/>
            </a:pPr>
            <a:endParaRPr lang="en-AU" dirty="0">
              <a:solidFill>
                <a:prstClr val="black"/>
              </a:solidFill>
            </a:endParaRPr>
          </a:p>
          <a:p>
            <a:endParaRPr lang="en-AU"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090" y="2183130"/>
            <a:ext cx="5736260" cy="362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25" y="591589"/>
            <a:ext cx="58769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844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543050" y="1883410"/>
            <a:ext cx="8484870" cy="3831590"/>
          </a:xfrm>
        </p:spPr>
        <p:txBody>
          <a:bodyPr>
            <a:normAutofit/>
          </a:bodyPr>
          <a:lstStyle/>
          <a:p>
            <a:pPr marL="0" indent="0">
              <a:buNone/>
              <a:defRPr/>
            </a:pPr>
            <a:r>
              <a:rPr lang="en-AU" sz="2600" b="1" dirty="0" smtClean="0"/>
              <a:t>[</a:t>
            </a:r>
            <a:r>
              <a:rPr lang="en-AU" sz="2600" b="1" dirty="0"/>
              <a:t>5H] (1)</a:t>
            </a:r>
            <a:r>
              <a:rPr lang="en-AU" sz="2600" dirty="0"/>
              <a:t>   For the purposes of the application of this Act and the regulations to a particular person in Australia, the person is a </a:t>
            </a:r>
            <a:r>
              <a:rPr lang="en-AU" sz="2600" b="1" i="1" dirty="0"/>
              <a:t>refugee</a:t>
            </a:r>
            <a:r>
              <a:rPr lang="en-AU" sz="2600" dirty="0"/>
              <a:t> if the person:</a:t>
            </a:r>
          </a:p>
          <a:p>
            <a:pPr>
              <a:buFont typeface="Arial" charset="0"/>
              <a:buChar char="•"/>
              <a:defRPr/>
            </a:pPr>
            <a:r>
              <a:rPr lang="en-AU" sz="2600" dirty="0"/>
              <a:t>is outside the country of his or her nationality (or former habitual residence) and, owing to a well-founded fear of persecution, is unable or unwilling to avail himself or herself of the protection of that country</a:t>
            </a:r>
          </a:p>
        </p:txBody>
      </p:sp>
      <p:sp>
        <p:nvSpPr>
          <p:cNvPr id="4" name="Rectangle 2"/>
          <p:cNvSpPr>
            <a:spLocks noChangeArrowheads="1"/>
          </p:cNvSpPr>
          <p:nvPr/>
        </p:nvSpPr>
        <p:spPr bwMode="auto">
          <a:xfrm>
            <a:off x="1543050" y="0"/>
            <a:ext cx="8022911" cy="2068513"/>
          </a:xfrm>
          <a:prstGeom prst="rect">
            <a:avLst/>
          </a:prstGeom>
          <a:noFill/>
          <a:ln>
            <a:noFill/>
          </a:ln>
          <a:effectLst/>
          <a:extLst/>
        </p:spPr>
        <p:txBody>
          <a:bodyPr anchor="ctr"/>
          <a:lstStyle>
            <a:lvl1pPr eaLnBrk="0" hangingPunct="0">
              <a:defRPr sz="2400">
                <a:solidFill>
                  <a:schemeClr val="tx1"/>
                </a:solidFill>
                <a:latin typeface="Tahoma" pitchFamily="34" charset="0"/>
                <a:cs typeface="Arial" pitchFamily="34" charset="0"/>
              </a:defRPr>
            </a:lvl1pPr>
            <a:lvl2pPr marL="37931725" indent="-37474525" eaLnBrk="0" hangingPunct="0">
              <a:defRPr sz="2400">
                <a:solidFill>
                  <a:schemeClr val="tx1"/>
                </a:solidFill>
                <a:latin typeface="Tahoma" pitchFamily="34" charset="0"/>
                <a:cs typeface="Arial" pitchFamily="34" charset="0"/>
              </a:defRPr>
            </a:lvl2pPr>
            <a:lvl3pPr eaLnBrk="0" hangingPunct="0">
              <a:defRPr sz="2400">
                <a:solidFill>
                  <a:schemeClr val="tx1"/>
                </a:solidFill>
                <a:latin typeface="Tahoma" pitchFamily="34" charset="0"/>
                <a:cs typeface="Arial" pitchFamily="34" charset="0"/>
              </a:defRPr>
            </a:lvl3pPr>
            <a:lvl4pPr eaLnBrk="0" hangingPunct="0">
              <a:defRPr sz="2400">
                <a:solidFill>
                  <a:schemeClr val="tx1"/>
                </a:solidFill>
                <a:latin typeface="Tahoma" pitchFamily="34" charset="0"/>
                <a:cs typeface="Arial" pitchFamily="34" charset="0"/>
              </a:defRPr>
            </a:lvl4pPr>
            <a:lvl5pPr eaLnBrk="0" hangingPunct="0">
              <a:defRPr sz="2400">
                <a:solidFill>
                  <a:schemeClr val="tx1"/>
                </a:solidFill>
                <a:latin typeface="Tahoma" pitchFamily="34" charset="0"/>
                <a:cs typeface="Arial" pitchFamily="34" charset="0"/>
              </a:defRPr>
            </a:lvl5pPr>
            <a:lvl6pPr marL="457200" eaLnBrk="0" fontAlgn="base" hangingPunct="0">
              <a:spcBef>
                <a:spcPct val="0"/>
              </a:spcBef>
              <a:spcAft>
                <a:spcPct val="0"/>
              </a:spcAft>
              <a:defRPr sz="2400">
                <a:solidFill>
                  <a:schemeClr val="tx1"/>
                </a:solidFill>
                <a:latin typeface="Tahoma" pitchFamily="34" charset="0"/>
                <a:cs typeface="Arial" pitchFamily="34" charset="0"/>
              </a:defRPr>
            </a:lvl6pPr>
            <a:lvl7pPr marL="914400" eaLnBrk="0" fontAlgn="base" hangingPunct="0">
              <a:spcBef>
                <a:spcPct val="0"/>
              </a:spcBef>
              <a:spcAft>
                <a:spcPct val="0"/>
              </a:spcAft>
              <a:defRPr sz="2400">
                <a:solidFill>
                  <a:schemeClr val="tx1"/>
                </a:solidFill>
                <a:latin typeface="Tahoma" pitchFamily="34" charset="0"/>
                <a:cs typeface="Arial" pitchFamily="34" charset="0"/>
              </a:defRPr>
            </a:lvl7pPr>
            <a:lvl8pPr marL="1371600" eaLnBrk="0" fontAlgn="base" hangingPunct="0">
              <a:spcBef>
                <a:spcPct val="0"/>
              </a:spcBef>
              <a:spcAft>
                <a:spcPct val="0"/>
              </a:spcAft>
              <a:defRPr sz="2400">
                <a:solidFill>
                  <a:schemeClr val="tx1"/>
                </a:solidFill>
                <a:latin typeface="Tahoma" pitchFamily="34" charset="0"/>
                <a:cs typeface="Arial" pitchFamily="34" charset="0"/>
              </a:defRPr>
            </a:lvl8pPr>
            <a:lvl9pPr marL="1828800" eaLnBrk="0" fontAlgn="base" hangingPunct="0">
              <a:spcBef>
                <a:spcPct val="0"/>
              </a:spcBef>
              <a:spcAft>
                <a:spcPct val="0"/>
              </a:spcAft>
              <a:defRPr sz="2400">
                <a:solidFill>
                  <a:schemeClr val="tx1"/>
                </a:solidFill>
                <a:latin typeface="Tahoma" pitchFamily="34" charset="0"/>
                <a:cs typeface="Arial" pitchFamily="34" charset="0"/>
              </a:defRPr>
            </a:lvl9pPr>
          </a:lstStyle>
          <a:p>
            <a:pPr algn="ctr" eaLnBrk="1" hangingPunct="1">
              <a:defRPr/>
            </a:pPr>
            <a:r>
              <a:rPr lang="en-AU" altLang="en-US" sz="4000" b="1" dirty="0" smtClean="0">
                <a:solidFill>
                  <a:schemeClr val="tx2"/>
                </a:solidFill>
                <a:latin typeface="+mj-lt"/>
              </a:rPr>
              <a:t>  ‘Refugee’ codified</a:t>
            </a:r>
            <a:endParaRPr lang="en-AU" altLang="en-US" sz="3200" b="1" dirty="0">
              <a:solidFill>
                <a:schemeClr val="tx2"/>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18325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655320" y="1281112"/>
            <a:ext cx="11083289" cy="5576888"/>
          </a:xfrm>
        </p:spPr>
        <p:txBody>
          <a:bodyPr>
            <a:normAutofit fontScale="85000" lnSpcReduction="10000"/>
          </a:bodyPr>
          <a:lstStyle/>
          <a:p>
            <a:pPr marL="0" indent="0">
              <a:buNone/>
            </a:pPr>
            <a:r>
              <a:rPr lang="en-AU" b="1" dirty="0" smtClean="0">
                <a:cs typeface="Arial" panose="020B0604020202020204" pitchFamily="34" charset="0"/>
              </a:rPr>
              <a:t>5J</a:t>
            </a:r>
            <a:r>
              <a:rPr lang="en-AU" dirty="0" smtClean="0">
                <a:cs typeface="Arial" panose="020B0604020202020204" pitchFamily="34" charset="0"/>
              </a:rPr>
              <a:t>(1</a:t>
            </a:r>
            <a:r>
              <a:rPr lang="en-AU" dirty="0">
                <a:cs typeface="Arial" panose="020B0604020202020204" pitchFamily="34" charset="0"/>
              </a:rPr>
              <a:t>)  For the purposes of the application of this Act and the regulations to a particular person, the person has a </a:t>
            </a:r>
            <a:r>
              <a:rPr lang="en-AU" b="1" i="1" dirty="0">
                <a:cs typeface="Arial" panose="020B0604020202020204" pitchFamily="34" charset="0"/>
              </a:rPr>
              <a:t>well-founded fear of persecution </a:t>
            </a:r>
            <a:r>
              <a:rPr lang="en-AU" dirty="0">
                <a:cs typeface="Arial" panose="020B0604020202020204" pitchFamily="34" charset="0"/>
              </a:rPr>
              <a:t>if: </a:t>
            </a:r>
          </a:p>
          <a:p>
            <a:pPr marL="0" indent="0">
              <a:buNone/>
            </a:pPr>
            <a:r>
              <a:rPr lang="en-AU" dirty="0" smtClean="0">
                <a:cs typeface="Arial" panose="020B0604020202020204" pitchFamily="34" charset="0"/>
              </a:rPr>
              <a:t>	(</a:t>
            </a:r>
            <a:r>
              <a:rPr lang="en-AU" dirty="0">
                <a:cs typeface="Arial" panose="020B0604020202020204" pitchFamily="34" charset="0"/>
              </a:rPr>
              <a:t>a)  the person fears being persecuted </a:t>
            </a:r>
            <a:r>
              <a:rPr lang="en-AU" b="1" dirty="0">
                <a:cs typeface="Arial" panose="020B0604020202020204" pitchFamily="34" charset="0"/>
              </a:rPr>
              <a:t>for reasons of </a:t>
            </a:r>
            <a:r>
              <a:rPr lang="en-AU" dirty="0">
                <a:cs typeface="Arial" panose="020B0604020202020204" pitchFamily="34" charset="0"/>
              </a:rPr>
              <a:t>race, religion, </a:t>
            </a:r>
            <a:r>
              <a:rPr lang="en-AU" dirty="0" smtClean="0">
                <a:cs typeface="Arial" panose="020B0604020202020204" pitchFamily="34" charset="0"/>
              </a:rPr>
              <a:t>	nationality</a:t>
            </a:r>
            <a:r>
              <a:rPr lang="en-AU" dirty="0">
                <a:cs typeface="Arial" panose="020B0604020202020204" pitchFamily="34" charset="0"/>
              </a:rPr>
              <a:t>, membership of a particular social group or political opinion; and </a:t>
            </a:r>
          </a:p>
          <a:p>
            <a:pPr marL="0" indent="0">
              <a:buNone/>
            </a:pPr>
            <a:r>
              <a:rPr lang="en-AU" dirty="0" smtClean="0">
                <a:cs typeface="Arial" panose="020B0604020202020204" pitchFamily="34" charset="0"/>
              </a:rPr>
              <a:t>	(</a:t>
            </a:r>
            <a:r>
              <a:rPr lang="en-AU" dirty="0">
                <a:cs typeface="Arial" panose="020B0604020202020204" pitchFamily="34" charset="0"/>
              </a:rPr>
              <a:t>b)  there is a real chance that, if the person returned to the receiving </a:t>
            </a:r>
            <a:r>
              <a:rPr lang="en-AU" dirty="0" smtClean="0">
                <a:cs typeface="Arial" panose="020B0604020202020204" pitchFamily="34" charset="0"/>
              </a:rPr>
              <a:t>country</a:t>
            </a:r>
            <a:r>
              <a:rPr lang="en-AU" dirty="0">
                <a:cs typeface="Arial" panose="020B0604020202020204" pitchFamily="34" charset="0"/>
              </a:rPr>
              <a:t>, the person would be persecuted for one or more of the reasons </a:t>
            </a:r>
            <a:r>
              <a:rPr lang="en-AU" dirty="0" smtClean="0">
                <a:cs typeface="Arial" panose="020B0604020202020204" pitchFamily="34" charset="0"/>
              </a:rPr>
              <a:t>mentioned </a:t>
            </a:r>
            <a:r>
              <a:rPr lang="en-AU" dirty="0">
                <a:cs typeface="Arial" panose="020B0604020202020204" pitchFamily="34" charset="0"/>
              </a:rPr>
              <a:t>in paragraph (a); and </a:t>
            </a:r>
          </a:p>
          <a:p>
            <a:pPr marL="0" indent="0">
              <a:buNone/>
            </a:pPr>
            <a:r>
              <a:rPr lang="en-AU" dirty="0" smtClean="0">
                <a:cs typeface="Arial" panose="020B0604020202020204" pitchFamily="34" charset="0"/>
              </a:rPr>
              <a:t>	(</a:t>
            </a:r>
            <a:r>
              <a:rPr lang="en-AU" dirty="0">
                <a:cs typeface="Arial" panose="020B0604020202020204" pitchFamily="34" charset="0"/>
              </a:rPr>
              <a:t>c)  the </a:t>
            </a:r>
            <a:r>
              <a:rPr lang="en-AU" b="1" dirty="0">
                <a:cs typeface="Arial" panose="020B0604020202020204" pitchFamily="34" charset="0"/>
              </a:rPr>
              <a:t>real chance </a:t>
            </a:r>
            <a:r>
              <a:rPr lang="en-AU" dirty="0">
                <a:cs typeface="Arial" panose="020B0604020202020204" pitchFamily="34" charset="0"/>
              </a:rPr>
              <a:t>of persecution relates to all areas of a receiving </a:t>
            </a:r>
            <a:r>
              <a:rPr lang="en-AU" dirty="0" smtClean="0">
                <a:cs typeface="Arial" panose="020B0604020202020204" pitchFamily="34" charset="0"/>
              </a:rPr>
              <a:t>country</a:t>
            </a:r>
            <a:r>
              <a:rPr lang="en-AU" dirty="0">
                <a:cs typeface="Arial" panose="020B0604020202020204" pitchFamily="34" charset="0"/>
              </a:rPr>
              <a:t>. </a:t>
            </a:r>
            <a:endParaRPr lang="en-AU" b="1" dirty="0">
              <a:cs typeface="Arial" panose="020B0604020202020204" pitchFamily="34" charset="0"/>
            </a:endParaRPr>
          </a:p>
          <a:p>
            <a:pPr marL="0" indent="0">
              <a:buNone/>
              <a:defRPr/>
            </a:pPr>
            <a:endParaRPr lang="en-AU" b="1" dirty="0" smtClean="0">
              <a:cs typeface="Arial" panose="020B0604020202020204" pitchFamily="34" charset="0"/>
            </a:endParaRPr>
          </a:p>
          <a:p>
            <a:pPr marL="0" indent="0">
              <a:buNone/>
              <a:defRPr/>
            </a:pPr>
            <a:r>
              <a:rPr lang="en-AU" b="1" dirty="0" smtClean="0">
                <a:cs typeface="Arial" panose="020B0604020202020204" pitchFamily="34" charset="0"/>
              </a:rPr>
              <a:t>5J </a:t>
            </a:r>
            <a:r>
              <a:rPr lang="en-AU" b="1" dirty="0">
                <a:cs typeface="Arial" panose="020B0604020202020204" pitchFamily="34" charset="0"/>
              </a:rPr>
              <a:t>(4)</a:t>
            </a:r>
            <a:r>
              <a:rPr lang="en-AU" dirty="0">
                <a:cs typeface="Arial" panose="020B0604020202020204" pitchFamily="34" charset="0"/>
              </a:rPr>
              <a:t>   If a person fears persecution for one or more of the reasons mentioned in paragraph (1)(a):</a:t>
            </a:r>
          </a:p>
          <a:p>
            <a:pPr marL="0" indent="0">
              <a:buNone/>
              <a:defRPr/>
            </a:pPr>
            <a:r>
              <a:rPr lang="en-AU" dirty="0" smtClean="0">
                <a:cs typeface="Arial" panose="020B0604020202020204" pitchFamily="34" charset="0"/>
              </a:rPr>
              <a:t>	(</a:t>
            </a:r>
            <a:r>
              <a:rPr lang="en-AU" dirty="0">
                <a:cs typeface="Arial" panose="020B0604020202020204" pitchFamily="34" charset="0"/>
              </a:rPr>
              <a:t>a)   that reason must be the </a:t>
            </a:r>
            <a:r>
              <a:rPr lang="en-AU" b="1" dirty="0">
                <a:cs typeface="Arial" panose="020B0604020202020204" pitchFamily="34" charset="0"/>
              </a:rPr>
              <a:t>essential and significant reason</a:t>
            </a:r>
            <a:r>
              <a:rPr lang="en-AU" dirty="0">
                <a:cs typeface="Arial" panose="020B0604020202020204" pitchFamily="34" charset="0"/>
              </a:rPr>
              <a:t>, or those </a:t>
            </a:r>
            <a:r>
              <a:rPr lang="en-AU" dirty="0" smtClean="0">
                <a:cs typeface="Arial" panose="020B0604020202020204" pitchFamily="34" charset="0"/>
              </a:rPr>
              <a:t>	reasons </a:t>
            </a:r>
            <a:r>
              <a:rPr lang="en-AU" dirty="0">
                <a:cs typeface="Arial" panose="020B0604020202020204" pitchFamily="34" charset="0"/>
              </a:rPr>
              <a:t>must be the essential and significant reasons, for the persecution; </a:t>
            </a:r>
            <a:r>
              <a:rPr lang="en-AU" dirty="0" smtClean="0">
                <a:cs typeface="Arial" panose="020B0604020202020204" pitchFamily="34" charset="0"/>
              </a:rPr>
              <a:t>and</a:t>
            </a:r>
            <a:endParaRPr lang="en-AU" dirty="0">
              <a:cs typeface="Arial" panose="020B0604020202020204" pitchFamily="34" charset="0"/>
            </a:endParaRPr>
          </a:p>
          <a:p>
            <a:pPr marL="0" indent="0">
              <a:buNone/>
              <a:defRPr/>
            </a:pPr>
            <a:r>
              <a:rPr lang="en-AU" dirty="0" smtClean="0">
                <a:cs typeface="Arial" panose="020B0604020202020204" pitchFamily="34" charset="0"/>
              </a:rPr>
              <a:t>	(</a:t>
            </a:r>
            <a:r>
              <a:rPr lang="en-AU" dirty="0">
                <a:cs typeface="Arial" panose="020B0604020202020204" pitchFamily="34" charset="0"/>
              </a:rPr>
              <a:t>b)   the persecution must involve </a:t>
            </a:r>
            <a:r>
              <a:rPr lang="en-AU" b="1" dirty="0">
                <a:cs typeface="Arial" panose="020B0604020202020204" pitchFamily="34" charset="0"/>
              </a:rPr>
              <a:t>serious harm </a:t>
            </a:r>
            <a:r>
              <a:rPr lang="en-AU" dirty="0">
                <a:cs typeface="Arial" panose="020B0604020202020204" pitchFamily="34" charset="0"/>
              </a:rPr>
              <a:t>to the person; and</a:t>
            </a:r>
          </a:p>
          <a:p>
            <a:pPr marL="0" indent="0">
              <a:buNone/>
              <a:defRPr/>
            </a:pPr>
            <a:r>
              <a:rPr lang="en-AU" dirty="0" smtClean="0">
                <a:cs typeface="Arial" panose="020B0604020202020204" pitchFamily="34" charset="0"/>
              </a:rPr>
              <a:t>	(</a:t>
            </a:r>
            <a:r>
              <a:rPr lang="en-AU" dirty="0">
                <a:cs typeface="Arial" panose="020B0604020202020204" pitchFamily="34" charset="0"/>
              </a:rPr>
              <a:t>c)   the persecution must involve </a:t>
            </a:r>
            <a:r>
              <a:rPr lang="en-AU" b="1" dirty="0">
                <a:cs typeface="Arial" panose="020B0604020202020204" pitchFamily="34" charset="0"/>
              </a:rPr>
              <a:t>systematic and discriminatory </a:t>
            </a:r>
            <a:r>
              <a:rPr lang="en-AU" dirty="0">
                <a:cs typeface="Arial" panose="020B0604020202020204" pitchFamily="34" charset="0"/>
              </a:rPr>
              <a:t>conduct.</a:t>
            </a:r>
          </a:p>
        </p:txBody>
      </p:sp>
      <p:sp>
        <p:nvSpPr>
          <p:cNvPr id="3" name="Rectangle 2"/>
          <p:cNvSpPr>
            <a:spLocks noChangeArrowheads="1"/>
          </p:cNvSpPr>
          <p:nvPr/>
        </p:nvSpPr>
        <p:spPr bwMode="auto">
          <a:xfrm>
            <a:off x="1531620" y="-308610"/>
            <a:ext cx="8022911" cy="2068513"/>
          </a:xfrm>
          <a:prstGeom prst="rect">
            <a:avLst/>
          </a:prstGeom>
          <a:noFill/>
          <a:ln>
            <a:noFill/>
          </a:ln>
          <a:effectLst/>
          <a:extLst/>
        </p:spPr>
        <p:txBody>
          <a:bodyPr anchor="ctr"/>
          <a:lstStyle>
            <a:lvl1pPr eaLnBrk="0" hangingPunct="0">
              <a:defRPr sz="2400">
                <a:solidFill>
                  <a:schemeClr val="tx1"/>
                </a:solidFill>
                <a:latin typeface="Tahoma" pitchFamily="34" charset="0"/>
                <a:cs typeface="Arial" pitchFamily="34" charset="0"/>
              </a:defRPr>
            </a:lvl1pPr>
            <a:lvl2pPr marL="37931725" indent="-37474525" eaLnBrk="0" hangingPunct="0">
              <a:defRPr sz="2400">
                <a:solidFill>
                  <a:schemeClr val="tx1"/>
                </a:solidFill>
                <a:latin typeface="Tahoma" pitchFamily="34" charset="0"/>
                <a:cs typeface="Arial" pitchFamily="34" charset="0"/>
              </a:defRPr>
            </a:lvl2pPr>
            <a:lvl3pPr eaLnBrk="0" hangingPunct="0">
              <a:defRPr sz="2400">
                <a:solidFill>
                  <a:schemeClr val="tx1"/>
                </a:solidFill>
                <a:latin typeface="Tahoma" pitchFamily="34" charset="0"/>
                <a:cs typeface="Arial" pitchFamily="34" charset="0"/>
              </a:defRPr>
            </a:lvl3pPr>
            <a:lvl4pPr eaLnBrk="0" hangingPunct="0">
              <a:defRPr sz="2400">
                <a:solidFill>
                  <a:schemeClr val="tx1"/>
                </a:solidFill>
                <a:latin typeface="Tahoma" pitchFamily="34" charset="0"/>
                <a:cs typeface="Arial" pitchFamily="34" charset="0"/>
              </a:defRPr>
            </a:lvl4pPr>
            <a:lvl5pPr eaLnBrk="0" hangingPunct="0">
              <a:defRPr sz="2400">
                <a:solidFill>
                  <a:schemeClr val="tx1"/>
                </a:solidFill>
                <a:latin typeface="Tahoma" pitchFamily="34" charset="0"/>
                <a:cs typeface="Arial" pitchFamily="34" charset="0"/>
              </a:defRPr>
            </a:lvl5pPr>
            <a:lvl6pPr marL="457200" eaLnBrk="0" fontAlgn="base" hangingPunct="0">
              <a:spcBef>
                <a:spcPct val="0"/>
              </a:spcBef>
              <a:spcAft>
                <a:spcPct val="0"/>
              </a:spcAft>
              <a:defRPr sz="2400">
                <a:solidFill>
                  <a:schemeClr val="tx1"/>
                </a:solidFill>
                <a:latin typeface="Tahoma" pitchFamily="34" charset="0"/>
                <a:cs typeface="Arial" pitchFamily="34" charset="0"/>
              </a:defRPr>
            </a:lvl6pPr>
            <a:lvl7pPr marL="914400" eaLnBrk="0" fontAlgn="base" hangingPunct="0">
              <a:spcBef>
                <a:spcPct val="0"/>
              </a:spcBef>
              <a:spcAft>
                <a:spcPct val="0"/>
              </a:spcAft>
              <a:defRPr sz="2400">
                <a:solidFill>
                  <a:schemeClr val="tx1"/>
                </a:solidFill>
                <a:latin typeface="Tahoma" pitchFamily="34" charset="0"/>
                <a:cs typeface="Arial" pitchFamily="34" charset="0"/>
              </a:defRPr>
            </a:lvl7pPr>
            <a:lvl8pPr marL="1371600" eaLnBrk="0" fontAlgn="base" hangingPunct="0">
              <a:spcBef>
                <a:spcPct val="0"/>
              </a:spcBef>
              <a:spcAft>
                <a:spcPct val="0"/>
              </a:spcAft>
              <a:defRPr sz="2400">
                <a:solidFill>
                  <a:schemeClr val="tx1"/>
                </a:solidFill>
                <a:latin typeface="Tahoma" pitchFamily="34" charset="0"/>
                <a:cs typeface="Arial" pitchFamily="34" charset="0"/>
              </a:defRPr>
            </a:lvl8pPr>
            <a:lvl9pPr marL="1828800" eaLnBrk="0" fontAlgn="base" hangingPunct="0">
              <a:spcBef>
                <a:spcPct val="0"/>
              </a:spcBef>
              <a:spcAft>
                <a:spcPct val="0"/>
              </a:spcAft>
              <a:defRPr sz="2400">
                <a:solidFill>
                  <a:schemeClr val="tx1"/>
                </a:solidFill>
                <a:latin typeface="Tahoma" pitchFamily="34" charset="0"/>
                <a:cs typeface="Arial" pitchFamily="34" charset="0"/>
              </a:defRPr>
            </a:lvl9pPr>
          </a:lstStyle>
          <a:p>
            <a:pPr algn="ctr" eaLnBrk="1" hangingPunct="1">
              <a:defRPr/>
            </a:pPr>
            <a:r>
              <a:rPr lang="en-AU" altLang="en-US" sz="4000" b="1" dirty="0" smtClean="0">
                <a:solidFill>
                  <a:schemeClr val="tx2"/>
                </a:solidFill>
                <a:latin typeface="+mj-lt"/>
              </a:rPr>
              <a:t>  ‘Persecution’ codified</a:t>
            </a:r>
            <a:endParaRPr lang="en-AU" altLang="en-US" sz="3200" b="1" dirty="0">
              <a:solidFill>
                <a:schemeClr val="tx2"/>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375878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ABBBFD-09E5-4D54-AD34-5220BC37FEF3}" type="slidenum">
              <a:rPr lang="en-AU" smtClean="0"/>
              <a:t>28</a:t>
            </a:fld>
            <a:endParaRPr lang="en-AU"/>
          </a:p>
        </p:txBody>
      </p:sp>
      <p:sp>
        <p:nvSpPr>
          <p:cNvPr id="3" name="Rectangle 2"/>
          <p:cNvSpPr/>
          <p:nvPr/>
        </p:nvSpPr>
        <p:spPr>
          <a:xfrm>
            <a:off x="1504710" y="1799789"/>
            <a:ext cx="9849090" cy="4154984"/>
          </a:xfrm>
          <a:prstGeom prst="rect">
            <a:avLst/>
          </a:prstGeom>
        </p:spPr>
        <p:txBody>
          <a:bodyPr wrap="square">
            <a:spAutoFit/>
          </a:bodyPr>
          <a:lstStyle/>
          <a:p>
            <a:pPr marL="342900" indent="-342900">
              <a:buFont typeface="Arial" panose="020B0604020202020204" pitchFamily="34" charset="0"/>
              <a:buChar char="•"/>
            </a:pPr>
            <a:r>
              <a:rPr lang="en-AU" altLang="en-US" sz="2400" dirty="0" smtClean="0"/>
              <a:t>Non-citizen</a:t>
            </a:r>
            <a:endParaRPr lang="en-AU" altLang="en-US" sz="2400" dirty="0"/>
          </a:p>
          <a:p>
            <a:pPr marL="342900" indent="-342900">
              <a:buFont typeface="Arial" panose="020B0604020202020204" pitchFamily="34" charset="0"/>
              <a:buChar char="•"/>
            </a:pPr>
            <a:r>
              <a:rPr lang="en-AU" altLang="en-US" sz="2400" dirty="0"/>
              <a:t>In Australia</a:t>
            </a:r>
          </a:p>
          <a:p>
            <a:pPr marL="342900" indent="-342900">
              <a:buFont typeface="Arial" panose="020B0604020202020204" pitchFamily="34" charset="0"/>
              <a:buChar char="•"/>
            </a:pPr>
            <a:r>
              <a:rPr lang="en-AU" altLang="en-US" sz="2400" dirty="0"/>
              <a:t>‘The Minister has substantial grounds for believing that, as a necessary and foreseeable consequence of the non-citizen being removed from Australia to a receiving country, there is a real risk that the non-citizen will suffer </a:t>
            </a:r>
            <a:r>
              <a:rPr lang="en-AU" altLang="en-US" sz="2400" b="1" dirty="0"/>
              <a:t>significant harm</a:t>
            </a:r>
            <a:r>
              <a:rPr lang="en-AU" altLang="en-US" sz="2400" dirty="0"/>
              <a:t>’ which means being subject to:</a:t>
            </a:r>
          </a:p>
          <a:p>
            <a:pPr marL="800100" lvl="1" indent="-342900">
              <a:buFont typeface="Arial" panose="020B0604020202020204" pitchFamily="34" charset="0"/>
              <a:buChar char="•"/>
            </a:pPr>
            <a:r>
              <a:rPr lang="en-AU" altLang="en-US" sz="2400" dirty="0"/>
              <a:t>arbitrarily deprived of life</a:t>
            </a:r>
          </a:p>
          <a:p>
            <a:pPr marL="800100" lvl="1" indent="-342900">
              <a:buFont typeface="Arial" panose="020B0604020202020204" pitchFamily="34" charset="0"/>
              <a:buChar char="•"/>
            </a:pPr>
            <a:r>
              <a:rPr lang="en-AU" altLang="en-US" sz="2400" dirty="0"/>
              <a:t>death penalty</a:t>
            </a:r>
          </a:p>
          <a:p>
            <a:pPr marL="800100" lvl="1" indent="-342900">
              <a:buFont typeface="Arial" panose="020B0604020202020204" pitchFamily="34" charset="0"/>
              <a:buChar char="•"/>
            </a:pPr>
            <a:r>
              <a:rPr lang="en-AU" altLang="en-US" sz="2400" dirty="0"/>
              <a:t>Torture </a:t>
            </a:r>
          </a:p>
          <a:p>
            <a:pPr marL="800100" lvl="1" indent="-342900">
              <a:buFont typeface="Arial" panose="020B0604020202020204" pitchFamily="34" charset="0"/>
              <a:buChar char="•"/>
            </a:pPr>
            <a:r>
              <a:rPr lang="en-AU" altLang="en-US" sz="2400" dirty="0"/>
              <a:t>Cruel or inhuman treatment or punishment</a:t>
            </a:r>
          </a:p>
          <a:p>
            <a:pPr marL="800100" lvl="1" indent="-342900">
              <a:buFont typeface="Arial" panose="020B0604020202020204" pitchFamily="34" charset="0"/>
              <a:buChar char="•"/>
            </a:pPr>
            <a:r>
              <a:rPr lang="en-AU" altLang="en-US" sz="2400" dirty="0"/>
              <a:t>Degrading treatment or punishment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898" y="378564"/>
            <a:ext cx="683418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316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1154429" y="1"/>
            <a:ext cx="10369699" cy="6524625"/>
          </a:xfrm>
        </p:spPr>
        <p:txBody>
          <a:bodyPr>
            <a:normAutofit fontScale="92500" lnSpcReduction="20000"/>
          </a:bodyPr>
          <a:lstStyle/>
          <a:p>
            <a:pPr algn="ctr" eaLnBrk="1" hangingPunct="1">
              <a:lnSpc>
                <a:spcPct val="90000"/>
              </a:lnSpc>
              <a:buFont typeface="Wingdings" panose="05000000000000000000" pitchFamily="2" charset="2"/>
              <a:buNone/>
            </a:pPr>
            <a:endParaRPr lang="en-US" altLang="en-US" sz="800" b="1" dirty="0"/>
          </a:p>
          <a:p>
            <a:pPr algn="ctr" eaLnBrk="1" hangingPunct="1">
              <a:lnSpc>
                <a:spcPct val="90000"/>
              </a:lnSpc>
              <a:buFont typeface="Wingdings" panose="05000000000000000000" pitchFamily="2" charset="2"/>
              <a:buNone/>
            </a:pPr>
            <a:r>
              <a:rPr lang="en-US" altLang="en-US" sz="3600" b="1" dirty="0" smtClean="0"/>
              <a:t>Process for </a:t>
            </a:r>
            <a:r>
              <a:rPr lang="en-AU" altLang="en-US" sz="3600" b="1" dirty="0" smtClean="0"/>
              <a:t>Onshore Protection Application</a:t>
            </a:r>
          </a:p>
          <a:p>
            <a:pPr algn="ctr" eaLnBrk="1" hangingPunct="1">
              <a:lnSpc>
                <a:spcPct val="90000"/>
              </a:lnSpc>
              <a:buFont typeface="Wingdings" panose="05000000000000000000" pitchFamily="2" charset="2"/>
              <a:buNone/>
            </a:pPr>
            <a:r>
              <a:rPr lang="en-US" altLang="en-US" sz="3200" dirty="0" smtClean="0"/>
              <a:t>(authorized entrant)</a:t>
            </a:r>
            <a:endParaRPr lang="en-AU" altLang="en-US" sz="3200" dirty="0"/>
          </a:p>
          <a:p>
            <a:pPr algn="ctr" eaLnBrk="1" hangingPunct="1">
              <a:lnSpc>
                <a:spcPct val="90000"/>
              </a:lnSpc>
              <a:buFont typeface="Wingdings" panose="05000000000000000000" pitchFamily="2" charset="2"/>
              <a:buNone/>
            </a:pPr>
            <a:endParaRPr lang="en-AU" altLang="en-US" sz="800" dirty="0"/>
          </a:p>
          <a:p>
            <a:pPr eaLnBrk="1" hangingPunct="1">
              <a:lnSpc>
                <a:spcPct val="90000"/>
              </a:lnSpc>
            </a:pPr>
            <a:r>
              <a:rPr lang="en-AU" altLang="en-US" dirty="0"/>
              <a:t>Lodge form 866 with statement and </a:t>
            </a:r>
            <a:r>
              <a:rPr lang="en-AU" altLang="en-US" dirty="0" smtClean="0"/>
              <a:t>evidence. Pay </a:t>
            </a:r>
            <a:r>
              <a:rPr lang="en-AU" altLang="en-US" dirty="0"/>
              <a:t>$35 fee if not in detention</a:t>
            </a:r>
          </a:p>
          <a:p>
            <a:pPr eaLnBrk="1" hangingPunct="1">
              <a:lnSpc>
                <a:spcPct val="90000"/>
              </a:lnSpc>
            </a:pPr>
            <a:r>
              <a:rPr lang="en-AU" altLang="en-US" dirty="0"/>
              <a:t>Biometrics and medicals</a:t>
            </a:r>
          </a:p>
          <a:p>
            <a:pPr eaLnBrk="1" hangingPunct="1">
              <a:lnSpc>
                <a:spcPct val="90000"/>
              </a:lnSpc>
            </a:pPr>
            <a:r>
              <a:rPr lang="en-AU" altLang="en-US" dirty="0"/>
              <a:t>Departmental interview </a:t>
            </a:r>
          </a:p>
          <a:p>
            <a:pPr lvl="1" eaLnBrk="1" hangingPunct="1">
              <a:lnSpc>
                <a:spcPct val="90000"/>
              </a:lnSpc>
            </a:pPr>
            <a:r>
              <a:rPr lang="en-AU" altLang="en-US" dirty="0"/>
              <a:t>AFP and security assessment</a:t>
            </a:r>
          </a:p>
          <a:p>
            <a:pPr eaLnBrk="1" hangingPunct="1">
              <a:lnSpc>
                <a:spcPct val="90000"/>
              </a:lnSpc>
            </a:pPr>
            <a:r>
              <a:rPr lang="en-AU" altLang="en-US" dirty="0"/>
              <a:t>Decision – permanent residency or refusal</a:t>
            </a:r>
          </a:p>
          <a:p>
            <a:pPr eaLnBrk="1" hangingPunct="1">
              <a:lnSpc>
                <a:spcPct val="90000"/>
              </a:lnSpc>
            </a:pPr>
            <a:r>
              <a:rPr lang="en-AU" altLang="en-US" dirty="0"/>
              <a:t>If refused – can seek review: Refugee Division of AAT </a:t>
            </a:r>
          </a:p>
          <a:p>
            <a:pPr lvl="1" eaLnBrk="1" hangingPunct="1">
              <a:lnSpc>
                <a:spcPct val="90000"/>
              </a:lnSpc>
            </a:pPr>
            <a:r>
              <a:rPr lang="en-AU" altLang="en-US" dirty="0" smtClean="0"/>
              <a:t>within 28 days; or  if in detention within 7 working days of notification.</a:t>
            </a:r>
          </a:p>
          <a:p>
            <a:r>
              <a:rPr lang="en-AU" altLang="en-US" dirty="0"/>
              <a:t>AAT may affirm original decision or remit for further </a:t>
            </a:r>
            <a:r>
              <a:rPr lang="en-AU" altLang="en-US" dirty="0" smtClean="0"/>
              <a:t>processing</a:t>
            </a:r>
          </a:p>
          <a:p>
            <a:pPr>
              <a:buFont typeface="Arial" charset="0"/>
              <a:buChar char="•"/>
              <a:defRPr/>
            </a:pPr>
            <a:r>
              <a:rPr lang="en-AU" altLang="en-US" dirty="0"/>
              <a:t>If original decision is affirmed – </a:t>
            </a:r>
            <a:r>
              <a:rPr lang="en-AU" altLang="en-US" dirty="0" smtClean="0"/>
              <a:t> Judicial </a:t>
            </a:r>
            <a:r>
              <a:rPr lang="en-AU" altLang="en-US" dirty="0"/>
              <a:t>review </a:t>
            </a:r>
            <a:endParaRPr lang="en-AU" altLang="en-US" dirty="0" smtClean="0"/>
          </a:p>
          <a:p>
            <a:pPr>
              <a:buFont typeface="Arial" charset="0"/>
              <a:buChar char="•"/>
              <a:defRPr/>
            </a:pPr>
            <a:r>
              <a:rPr lang="en-AU" altLang="en-US" dirty="0" smtClean="0"/>
              <a:t>Ministerial </a:t>
            </a:r>
            <a:r>
              <a:rPr lang="en-AU" altLang="en-US" dirty="0"/>
              <a:t>discretion – s. 417 </a:t>
            </a:r>
          </a:p>
          <a:p>
            <a:pPr>
              <a:buFont typeface="Arial" charset="0"/>
              <a:buChar char="•"/>
              <a:defRPr/>
            </a:pPr>
            <a:r>
              <a:rPr lang="en-AU" altLang="en-US" dirty="0"/>
              <a:t>Possible repeat applications (s 48B) </a:t>
            </a:r>
          </a:p>
          <a:p>
            <a:pPr>
              <a:buFont typeface="Arial" charset="0"/>
              <a:buChar char="•"/>
              <a:defRPr/>
            </a:pPr>
            <a:r>
              <a:rPr lang="en-AU" altLang="en-US" dirty="0"/>
              <a:t>Departure (Community Assistance Support program, IOM</a:t>
            </a:r>
            <a:r>
              <a:rPr lang="en-AU" altLang="en-US" dirty="0" smtClean="0"/>
              <a:t>)</a:t>
            </a:r>
            <a:endParaRPr lang="en-AU" altLang="en-US" dirty="0"/>
          </a:p>
        </p:txBody>
      </p:sp>
    </p:spTree>
    <p:extLst>
      <p:ext uri="{BB962C8B-B14F-4D97-AF65-F5344CB8AC3E}">
        <p14:creationId xmlns:p14="http://schemas.microsoft.com/office/powerpoint/2010/main" val="3343021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algn="ctr"/>
            <a:r>
              <a:rPr lang="en-US" altLang="en-US" sz="4000" b="1" dirty="0" smtClean="0"/>
              <a:t>What we’ll cover</a:t>
            </a:r>
            <a:endParaRPr lang="en-AU" altLang="en-US" sz="4000" b="1" dirty="0" smtClean="0"/>
          </a:p>
        </p:txBody>
      </p:sp>
      <p:sp>
        <p:nvSpPr>
          <p:cNvPr id="3" name="Content Placeholder 2"/>
          <p:cNvSpPr>
            <a:spLocks noGrp="1"/>
          </p:cNvSpPr>
          <p:nvPr>
            <p:ph idx="1"/>
          </p:nvPr>
        </p:nvSpPr>
        <p:spPr>
          <a:xfrm>
            <a:off x="1981200" y="1414462"/>
            <a:ext cx="9597390" cy="5192077"/>
          </a:xfrm>
        </p:spPr>
        <p:txBody>
          <a:bodyPr>
            <a:normAutofit fontScale="92500" lnSpcReduction="10000"/>
          </a:bodyPr>
          <a:lstStyle/>
          <a:p>
            <a:pPr marL="0" indent="0">
              <a:buNone/>
              <a:defRPr/>
            </a:pPr>
            <a:endParaRPr lang="en-AU" sz="2400" b="1" dirty="0"/>
          </a:p>
          <a:p>
            <a:r>
              <a:rPr lang="en-AU" sz="3400" dirty="0" smtClean="0"/>
              <a:t>Refugee and Immigration Legal Service (RAILS)</a:t>
            </a:r>
            <a:endParaRPr lang="en-AU" sz="3400" dirty="0"/>
          </a:p>
          <a:p>
            <a:r>
              <a:rPr lang="en-AU" sz="3400" dirty="0"/>
              <a:t>Becoming a registered migration agent </a:t>
            </a:r>
            <a:endParaRPr lang="en-AU" sz="3400" dirty="0" smtClean="0"/>
          </a:p>
          <a:p>
            <a:r>
              <a:rPr lang="en-AU" sz="3400" dirty="0" smtClean="0"/>
              <a:t>Overview </a:t>
            </a:r>
            <a:r>
              <a:rPr lang="en-AU" sz="3400" dirty="0"/>
              <a:t>of Migration </a:t>
            </a:r>
            <a:r>
              <a:rPr lang="en-AU" sz="3400" dirty="0" smtClean="0"/>
              <a:t>law</a:t>
            </a:r>
          </a:p>
          <a:p>
            <a:r>
              <a:rPr lang="en-AU" sz="3400" dirty="0" smtClean="0"/>
              <a:t>Migration Program</a:t>
            </a:r>
          </a:p>
          <a:p>
            <a:r>
              <a:rPr lang="en-AU" sz="3400" dirty="0" smtClean="0"/>
              <a:t>Some k</a:t>
            </a:r>
            <a:r>
              <a:rPr lang="en-AU" sz="3400" dirty="0" smtClean="0"/>
              <a:t>ey </a:t>
            </a:r>
            <a:r>
              <a:rPr lang="en-AU" sz="3400" dirty="0" smtClean="0"/>
              <a:t>areas</a:t>
            </a:r>
          </a:p>
          <a:p>
            <a:pPr marL="914400" lvl="2" indent="0">
              <a:buNone/>
            </a:pPr>
            <a:r>
              <a:rPr lang="en-AU" sz="2600" dirty="0" smtClean="0"/>
              <a:t>Refugees permanent</a:t>
            </a:r>
            <a:r>
              <a:rPr lang="en-AU" sz="2600" dirty="0"/>
              <a:t>/</a:t>
            </a:r>
            <a:r>
              <a:rPr lang="en-AU" sz="2600" dirty="0" smtClean="0"/>
              <a:t> temporary; family reunion; family violence; cancellations; over stayers; students, 457 visas</a:t>
            </a:r>
          </a:p>
          <a:p>
            <a:r>
              <a:rPr lang="en-AU" sz="3400" dirty="0" smtClean="0"/>
              <a:t>Working with refugee clients and interpreters</a:t>
            </a:r>
          </a:p>
          <a:p>
            <a:r>
              <a:rPr lang="en-AU" sz="3400" dirty="0" smtClean="0"/>
              <a:t>Networking </a:t>
            </a:r>
            <a:endParaRPr lang="en-AU" sz="3400" dirty="0"/>
          </a:p>
          <a:p>
            <a:r>
              <a:rPr lang="en-US" sz="3400" dirty="0" smtClean="0"/>
              <a:t>Questions.  </a:t>
            </a:r>
          </a:p>
        </p:txBody>
      </p:sp>
    </p:spTree>
    <p:extLst>
      <p:ext uri="{BB962C8B-B14F-4D97-AF65-F5344CB8AC3E}">
        <p14:creationId xmlns:p14="http://schemas.microsoft.com/office/powerpoint/2010/main" val="3140691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021976" y="274639"/>
            <a:ext cx="9188824" cy="922337"/>
          </a:xfrm>
        </p:spPr>
        <p:txBody>
          <a:bodyPr>
            <a:normAutofit fontScale="90000"/>
          </a:bodyPr>
          <a:lstStyle/>
          <a:p>
            <a:pPr algn="ctr"/>
            <a:r>
              <a:rPr lang="en-AU" altLang="en-US" dirty="0" smtClean="0"/>
              <a:t>Heavy onus on protection visa applicants</a:t>
            </a:r>
          </a:p>
        </p:txBody>
      </p:sp>
      <p:sp>
        <p:nvSpPr>
          <p:cNvPr id="46083" name="Content Placeholder 2"/>
          <p:cNvSpPr>
            <a:spLocks noGrp="1"/>
          </p:cNvSpPr>
          <p:nvPr>
            <p:ph idx="1"/>
          </p:nvPr>
        </p:nvSpPr>
        <p:spPr>
          <a:xfrm>
            <a:off x="1210235" y="1556592"/>
            <a:ext cx="9000565" cy="4784725"/>
          </a:xfrm>
        </p:spPr>
        <p:txBody>
          <a:bodyPr/>
          <a:lstStyle/>
          <a:p>
            <a:r>
              <a:rPr lang="en-AU" altLang="en-US" dirty="0" smtClean="0"/>
              <a:t>It is the responsibility of the non-citizen to specify all particulars of his or her claim to be such a person and to provide sufficient evidence to establish the claim (s5AAA)</a:t>
            </a:r>
          </a:p>
          <a:p>
            <a:r>
              <a:rPr lang="en-AU" altLang="en-US" dirty="0" smtClean="0"/>
              <a:t>DIBP will </a:t>
            </a:r>
            <a:r>
              <a:rPr lang="en-AU" altLang="en-US" dirty="0"/>
              <a:t>refuse if applicant refuses or fails to establish identity, nationality or citizenship, without reasonable explanation (s91W) </a:t>
            </a:r>
          </a:p>
          <a:p>
            <a:r>
              <a:rPr lang="en-AU" altLang="en-US" dirty="0" smtClean="0"/>
              <a:t>DIBP must </a:t>
            </a:r>
            <a:r>
              <a:rPr lang="en-AU" altLang="en-US" dirty="0"/>
              <a:t>draw unfavourable credibility inference if no reasonable explanation </a:t>
            </a:r>
            <a:r>
              <a:rPr lang="en-AU" altLang="en-US" dirty="0" smtClean="0"/>
              <a:t>is given why </a:t>
            </a:r>
            <a:r>
              <a:rPr lang="en-AU" altLang="en-US" dirty="0"/>
              <a:t>new claims </a:t>
            </a:r>
            <a:r>
              <a:rPr lang="en-AU" altLang="en-US" dirty="0" smtClean="0"/>
              <a:t> have not been previously </a:t>
            </a:r>
            <a:r>
              <a:rPr lang="en-AU" altLang="en-US" dirty="0"/>
              <a:t>raised (s 423A</a:t>
            </a:r>
            <a:r>
              <a:rPr lang="en-AU" altLang="en-US" dirty="0" smtClean="0"/>
              <a:t>) </a:t>
            </a:r>
          </a:p>
          <a:p>
            <a:pPr marL="457200" lvl="1" indent="0">
              <a:buNone/>
            </a:pPr>
            <a:endParaRPr lang="en-AU" altLang="en-US" dirty="0" smtClean="0"/>
          </a:p>
          <a:p>
            <a:endParaRPr lang="en-AU" altLang="en-US" dirty="0" smtClean="0"/>
          </a:p>
        </p:txBody>
      </p:sp>
    </p:spTree>
    <p:extLst>
      <p:ext uri="{BB962C8B-B14F-4D97-AF65-F5344CB8AC3E}">
        <p14:creationId xmlns:p14="http://schemas.microsoft.com/office/powerpoint/2010/main" val="347809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idx="1"/>
          </p:nvPr>
        </p:nvSpPr>
        <p:spPr>
          <a:xfrm>
            <a:off x="1102660" y="1820956"/>
            <a:ext cx="10520082" cy="5976938"/>
          </a:xfrm>
        </p:spPr>
        <p:txBody>
          <a:bodyPr>
            <a:normAutofit/>
          </a:bodyPr>
          <a:lstStyle/>
          <a:p>
            <a:pPr marL="0" indent="0">
              <a:buNone/>
              <a:defRPr/>
            </a:pPr>
            <a:endParaRPr lang="en-AU" sz="2400" dirty="0"/>
          </a:p>
          <a:p>
            <a:pPr>
              <a:buFont typeface="Arial" charset="0"/>
              <a:buChar char="•"/>
              <a:defRPr/>
            </a:pPr>
            <a:r>
              <a:rPr lang="en-AU" sz="2600" dirty="0"/>
              <a:t>Re-introduction of Temporary Protection Visas (TPV) </a:t>
            </a:r>
          </a:p>
          <a:p>
            <a:pPr>
              <a:buFont typeface="Arial" charset="0"/>
              <a:buChar char="•"/>
              <a:defRPr/>
            </a:pPr>
            <a:r>
              <a:rPr lang="en-AU" sz="2600" dirty="0"/>
              <a:t>Introduction of Safe Haven Enterprise Visas (SHEV)</a:t>
            </a:r>
          </a:p>
          <a:p>
            <a:pPr>
              <a:buFont typeface="Arial" charset="0"/>
              <a:buChar char="•"/>
              <a:defRPr/>
            </a:pPr>
            <a:r>
              <a:rPr lang="en-AU" sz="2600" dirty="0"/>
              <a:t>Fast-track assessments  and IAA</a:t>
            </a:r>
          </a:p>
          <a:p>
            <a:pPr>
              <a:buFont typeface="Arial" charset="0"/>
              <a:buChar char="•"/>
              <a:defRPr/>
            </a:pPr>
            <a:r>
              <a:rPr lang="en-AU" sz="2600" dirty="0"/>
              <a:t>Codifying Refugee Convention obligations</a:t>
            </a:r>
          </a:p>
          <a:p>
            <a:pPr>
              <a:buFont typeface="Arial" charset="0"/>
              <a:buChar char="•"/>
              <a:defRPr/>
            </a:pPr>
            <a:r>
              <a:rPr lang="en-AU" sz="2600" dirty="0"/>
              <a:t>Stronger removal power </a:t>
            </a:r>
          </a:p>
          <a:p>
            <a:pPr>
              <a:buFont typeface="Arial" charset="0"/>
              <a:buChar char="•"/>
              <a:defRPr/>
            </a:pPr>
            <a:r>
              <a:rPr lang="en-AU" sz="2600" dirty="0"/>
              <a:t>Babies of  UMAs parents deemed UMAs</a:t>
            </a:r>
          </a:p>
          <a:p>
            <a:pPr>
              <a:buFont typeface="Arial" charset="0"/>
              <a:buChar char="•"/>
              <a:defRPr/>
            </a:pPr>
            <a:r>
              <a:rPr lang="en-AU" sz="2600" dirty="0"/>
              <a:t>Increase in Humanitarian program</a:t>
            </a:r>
          </a:p>
          <a:p>
            <a:pPr marL="0" indent="0">
              <a:spcBef>
                <a:spcPts val="580"/>
              </a:spcBef>
              <a:buNone/>
              <a:defRPr/>
            </a:pPr>
            <a:endParaRPr lang="en-AU" sz="2400" b="1" dirty="0">
              <a:latin typeface="Arial" panose="020B0604020202020204" pitchFamily="34" charset="0"/>
              <a:cs typeface="Arial" panose="020B0604020202020204" pitchFamily="34" charset="0"/>
            </a:endParaRPr>
          </a:p>
          <a:p>
            <a:pPr marL="0" indent="0">
              <a:spcBef>
                <a:spcPts val="580"/>
              </a:spcBef>
              <a:buNone/>
              <a:defRPr/>
            </a:pPr>
            <a:endParaRPr lang="en-AU" sz="2400" b="1" dirty="0">
              <a:latin typeface="Arial" panose="020B0604020202020204" pitchFamily="34" charset="0"/>
              <a:cs typeface="Arial" panose="020B0604020202020204" pitchFamily="34" charset="0"/>
            </a:endParaRPr>
          </a:p>
          <a:p>
            <a:pPr marL="0" indent="0">
              <a:spcBef>
                <a:spcPts val="580"/>
              </a:spcBef>
              <a:buNone/>
              <a:defRPr/>
            </a:pPr>
            <a:endParaRPr lang="en-AU" sz="2400" b="1" dirty="0">
              <a:latin typeface="Arial" panose="020B0604020202020204" pitchFamily="34" charset="0"/>
              <a:cs typeface="Arial" panose="020B0604020202020204" pitchFamily="34" charset="0"/>
            </a:endParaRPr>
          </a:p>
          <a:p>
            <a:pPr marL="0" indent="0">
              <a:spcBef>
                <a:spcPts val="580"/>
              </a:spcBef>
              <a:buNone/>
              <a:defRPr/>
            </a:pPr>
            <a:endParaRPr lang="en-AU" sz="2400" b="1" dirty="0">
              <a:latin typeface="Arial" panose="020B0604020202020204" pitchFamily="34" charset="0"/>
              <a:cs typeface="Arial" panose="020B0604020202020204" pitchFamily="34" charset="0"/>
            </a:endParaRPr>
          </a:p>
          <a:p>
            <a:pPr marL="0" indent="0">
              <a:spcBef>
                <a:spcPts val="580"/>
              </a:spcBef>
              <a:buNone/>
              <a:defRPr/>
            </a:pPr>
            <a:endParaRPr lang="en-AU" sz="2400" dirty="0">
              <a:latin typeface="Arial" panose="020B0604020202020204" pitchFamily="34" charset="0"/>
              <a:cs typeface="Arial" panose="020B0604020202020204" pitchFamily="34" charset="0"/>
            </a:endParaRPr>
          </a:p>
          <a:p>
            <a:pPr marL="274320" indent="-274320">
              <a:spcBef>
                <a:spcPts val="580"/>
              </a:spcBef>
              <a:buFont typeface="Wingdings 2"/>
              <a:buChar char=""/>
              <a:defRPr/>
            </a:pPr>
            <a:endParaRPr lang="en-AU" sz="2400" dirty="0">
              <a:latin typeface="Arial" panose="020B0604020202020204" pitchFamily="34" charset="0"/>
              <a:cs typeface="Arial" panose="020B0604020202020204" pitchFamily="34" charset="0"/>
            </a:endParaRPr>
          </a:p>
          <a:p>
            <a:pPr marL="0" indent="0">
              <a:spcBef>
                <a:spcPts val="580"/>
              </a:spcBef>
              <a:buNone/>
              <a:defRPr/>
            </a:pPr>
            <a:endParaRPr lang="en-AU" sz="2400" dirty="0">
              <a:latin typeface="Arial" panose="020B0604020202020204" pitchFamily="34" charset="0"/>
              <a:cs typeface="Arial" panose="020B0604020202020204" pitchFamily="34" charset="0"/>
            </a:endParaRPr>
          </a:p>
          <a:p>
            <a:pPr marL="0" indent="0">
              <a:spcBef>
                <a:spcPts val="580"/>
              </a:spcBef>
              <a:buNone/>
              <a:defRPr/>
            </a:pPr>
            <a:endParaRPr lang="en-AU" sz="2400" b="1" dirty="0">
              <a:latin typeface="Arial" panose="020B0604020202020204" pitchFamily="34" charset="0"/>
              <a:cs typeface="Arial" panose="020B0604020202020204" pitchFamily="34" charset="0"/>
            </a:endParaRPr>
          </a:p>
          <a:p>
            <a:pPr marL="0" indent="0">
              <a:spcBef>
                <a:spcPts val="580"/>
              </a:spcBef>
              <a:buNone/>
              <a:defRPr/>
            </a:pPr>
            <a:endParaRPr lang="en-AU" sz="2400" b="1" dirty="0">
              <a:latin typeface="Arial" panose="020B0604020202020204" pitchFamily="34" charset="0"/>
              <a:cs typeface="Arial" panose="020B0604020202020204" pitchFamily="34" charset="0"/>
            </a:endParaRPr>
          </a:p>
          <a:p>
            <a:pPr marL="274320" indent="-274320">
              <a:spcBef>
                <a:spcPts val="580"/>
              </a:spcBef>
              <a:buFont typeface="Wingdings 2"/>
              <a:buChar char=""/>
              <a:defRPr/>
            </a:pPr>
            <a:endParaRPr lang="en-US" sz="2400" b="1" dirty="0">
              <a:latin typeface="Arial" panose="020B0604020202020204" pitchFamily="34" charset="0"/>
              <a:cs typeface="Arial" panose="020B0604020202020204" pitchFamily="34" charset="0"/>
            </a:endParaRPr>
          </a:p>
        </p:txBody>
      </p:sp>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74FB3A-3FF2-4375-A02C-3B75E22DFB07}" type="slidenum">
              <a:rPr lang="en-US" altLang="en-US" sz="1200">
                <a:solidFill>
                  <a:srgbClr val="898989"/>
                </a:solidFill>
                <a:latin typeface="Trebuchet MS" panose="020B0603020202020204" pitchFamily="34" charset="0"/>
              </a:rPr>
              <a:pPr>
                <a:spcBef>
                  <a:spcPct val="0"/>
                </a:spcBef>
                <a:buFontTx/>
                <a:buNone/>
              </a:pPr>
              <a:t>31</a:t>
            </a:fld>
            <a:endParaRPr lang="en-US" altLang="en-US" sz="1200">
              <a:solidFill>
                <a:srgbClr val="898989"/>
              </a:solidFill>
              <a:latin typeface="Trebuchet MS" panose="020B0603020202020204" pitchFamily="34" charset="0"/>
            </a:endParaRPr>
          </a:p>
        </p:txBody>
      </p:sp>
      <p:sp>
        <p:nvSpPr>
          <p:cNvPr id="20484" name="Text Box 2"/>
          <p:cNvSpPr txBox="1">
            <a:spLocks noChangeArrowheads="1"/>
          </p:cNvSpPr>
          <p:nvPr/>
        </p:nvSpPr>
        <p:spPr bwMode="auto">
          <a:xfrm>
            <a:off x="4851401" y="2297113"/>
            <a:ext cx="2613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 name="Title 1"/>
          <p:cNvSpPr>
            <a:spLocks noGrp="1"/>
          </p:cNvSpPr>
          <p:nvPr>
            <p:ph type="title"/>
          </p:nvPr>
        </p:nvSpPr>
        <p:spPr>
          <a:xfrm>
            <a:off x="691683" y="898619"/>
            <a:ext cx="10932459" cy="922337"/>
          </a:xfrm>
        </p:spPr>
        <p:txBody>
          <a:bodyPr>
            <a:normAutofit fontScale="90000"/>
          </a:bodyPr>
          <a:lstStyle/>
          <a:p>
            <a:pPr algn="ctr">
              <a:defRPr/>
            </a:pPr>
            <a:r>
              <a:rPr lang="en-AU" b="1" i="1" dirty="0"/>
              <a:t>Resolving the Asylum Legacy Caseload Act 2014 </a:t>
            </a:r>
            <a:r>
              <a:rPr lang="en-AU" b="1" dirty="0"/>
              <a:t/>
            </a:r>
            <a:br>
              <a:rPr lang="en-AU" b="1" dirty="0"/>
            </a:br>
            <a:r>
              <a:rPr lang="en-AU" b="1" i="1" dirty="0"/>
              <a:t>Protection and Other Measures Act 2015</a:t>
            </a:r>
            <a:br>
              <a:rPr lang="en-AU" b="1" i="1" dirty="0"/>
            </a:br>
            <a:endParaRPr lang="en-AU" altLang="en-US" dirty="0" smtClean="0"/>
          </a:p>
        </p:txBody>
      </p:sp>
    </p:spTree>
    <p:extLst>
      <p:ext uri="{BB962C8B-B14F-4D97-AF65-F5344CB8AC3E}">
        <p14:creationId xmlns:p14="http://schemas.microsoft.com/office/powerpoint/2010/main" val="187858802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1037"/>
          </a:xfrm>
        </p:spPr>
        <p:txBody>
          <a:bodyPr>
            <a:noAutofit/>
          </a:bodyPr>
          <a:lstStyle/>
          <a:p>
            <a:pPr algn="ctr"/>
            <a:r>
              <a:rPr lang="en-US" sz="4000" b="1" dirty="0" smtClean="0">
                <a:cs typeface="Arial" panose="020B0604020202020204" pitchFamily="34" charset="0"/>
              </a:rPr>
              <a:t>Unauthorised </a:t>
            </a:r>
            <a:r>
              <a:rPr lang="en-US" sz="4000" b="1" dirty="0">
                <a:cs typeface="Arial" panose="020B0604020202020204" pitchFamily="34" charset="0"/>
              </a:rPr>
              <a:t>M</a:t>
            </a:r>
            <a:r>
              <a:rPr lang="en-US" sz="4000" b="1" dirty="0" smtClean="0">
                <a:cs typeface="Arial" panose="020B0604020202020204" pitchFamily="34" charset="0"/>
              </a:rPr>
              <a:t>aritime Arrivals</a:t>
            </a:r>
            <a:endParaRPr lang="en-AU" sz="4000" b="1" dirty="0">
              <a:cs typeface="Arial" panose="020B0604020202020204" pitchFamily="34" charset="0"/>
            </a:endParaRPr>
          </a:p>
        </p:txBody>
      </p:sp>
      <p:sp>
        <p:nvSpPr>
          <p:cNvPr id="3" name="Content Placeholder 2"/>
          <p:cNvSpPr>
            <a:spLocks noGrp="1"/>
          </p:cNvSpPr>
          <p:nvPr>
            <p:ph idx="1"/>
          </p:nvPr>
        </p:nvSpPr>
        <p:spPr>
          <a:xfrm>
            <a:off x="838200" y="1178010"/>
            <a:ext cx="10671810" cy="5588550"/>
          </a:xfrm>
        </p:spPr>
        <p:txBody>
          <a:bodyPr>
            <a:normAutofit fontScale="85000" lnSpcReduction="20000"/>
          </a:bodyPr>
          <a:lstStyle/>
          <a:p>
            <a:pPr marL="0" indent="0">
              <a:buNone/>
            </a:pPr>
            <a:r>
              <a:rPr lang="en-US" dirty="0" smtClean="0">
                <a:cs typeface="Arial" panose="020B0604020202020204" pitchFamily="34" charset="0"/>
              </a:rPr>
              <a:t>People </a:t>
            </a:r>
            <a:r>
              <a:rPr lang="en-US" dirty="0">
                <a:cs typeface="Arial" panose="020B0604020202020204" pitchFamily="34" charset="0"/>
              </a:rPr>
              <a:t>who arrived by boat </a:t>
            </a:r>
            <a:r>
              <a:rPr lang="en-US" dirty="0" smtClean="0">
                <a:cs typeface="Arial" panose="020B0604020202020204" pitchFamily="34" charset="0"/>
              </a:rPr>
              <a:t>August 2012 </a:t>
            </a:r>
            <a:r>
              <a:rPr lang="en-US" dirty="0">
                <a:cs typeface="Arial" panose="020B0604020202020204" pitchFamily="34" charset="0"/>
              </a:rPr>
              <a:t>onwards.</a:t>
            </a:r>
          </a:p>
          <a:p>
            <a:pPr marL="0" indent="0">
              <a:buNone/>
            </a:pPr>
            <a:endParaRPr lang="en-US" dirty="0" smtClean="0">
              <a:cs typeface="Arial" panose="020B0604020202020204" pitchFamily="34" charset="0"/>
            </a:endParaRPr>
          </a:p>
          <a:p>
            <a:pPr marL="0" indent="0">
              <a:buNone/>
            </a:pPr>
            <a:r>
              <a:rPr lang="en-US" dirty="0" smtClean="0">
                <a:cs typeface="Arial" panose="020B0604020202020204" pitchFamily="34" charset="0"/>
              </a:rPr>
              <a:t>May </a:t>
            </a:r>
            <a:r>
              <a:rPr lang="en-US" dirty="0">
                <a:cs typeface="Arial" panose="020B0604020202020204" pitchFamily="34" charset="0"/>
              </a:rPr>
              <a:t>have been initially in detention </a:t>
            </a:r>
            <a:r>
              <a:rPr lang="en-US" dirty="0" err="1">
                <a:cs typeface="Arial" panose="020B0604020202020204" pitchFamily="34" charset="0"/>
              </a:rPr>
              <a:t>centres</a:t>
            </a:r>
            <a:r>
              <a:rPr lang="en-US" dirty="0">
                <a:cs typeface="Arial" panose="020B0604020202020204" pitchFamily="34" charset="0"/>
              </a:rPr>
              <a:t> but are now in the community</a:t>
            </a:r>
          </a:p>
          <a:p>
            <a:pPr marL="0" indent="0">
              <a:buNone/>
            </a:pPr>
            <a:endParaRPr lang="en-US" dirty="0" smtClean="0">
              <a:cs typeface="Arial" panose="020B0604020202020204" pitchFamily="34" charset="0"/>
            </a:endParaRPr>
          </a:p>
          <a:p>
            <a:pPr marL="0" indent="0">
              <a:buNone/>
            </a:pPr>
            <a:r>
              <a:rPr lang="en-US" dirty="0" smtClean="0">
                <a:cs typeface="Arial" panose="020B0604020202020204" pitchFamily="34" charset="0"/>
              </a:rPr>
              <a:t>A </a:t>
            </a:r>
            <a:r>
              <a:rPr lang="en-US" dirty="0">
                <a:cs typeface="Arial" panose="020B0604020202020204" pitchFamily="34" charset="0"/>
              </a:rPr>
              <a:t>few may have been at Nauru or </a:t>
            </a:r>
            <a:r>
              <a:rPr lang="en-US" dirty="0" smtClean="0">
                <a:cs typeface="Arial" panose="020B0604020202020204" pitchFamily="34" charset="0"/>
              </a:rPr>
              <a:t>Manus</a:t>
            </a:r>
          </a:p>
          <a:p>
            <a:pPr marL="0" indent="0">
              <a:buNone/>
            </a:pPr>
            <a:endParaRPr lang="en-US" dirty="0">
              <a:cs typeface="Arial" panose="020B0604020202020204" pitchFamily="34" charset="0"/>
            </a:endParaRPr>
          </a:p>
          <a:p>
            <a:pPr marL="0" indent="0">
              <a:buNone/>
            </a:pPr>
            <a:r>
              <a:rPr lang="en-US" dirty="0" smtClean="0">
                <a:cs typeface="Arial" panose="020B0604020202020204" pitchFamily="34" charset="0"/>
              </a:rPr>
              <a:t>Most clients tend to have come from: </a:t>
            </a:r>
          </a:p>
          <a:p>
            <a:pPr marL="457200" lvl="1" indent="0">
              <a:buNone/>
            </a:pPr>
            <a:r>
              <a:rPr lang="en-US" sz="2800" dirty="0" smtClean="0">
                <a:cs typeface="Arial" panose="020B0604020202020204" pitchFamily="34" charset="0"/>
              </a:rPr>
              <a:t>Iran or Iraq (including Arabs and Kurds), </a:t>
            </a:r>
          </a:p>
          <a:p>
            <a:pPr marL="457200" lvl="1" indent="0">
              <a:buNone/>
            </a:pPr>
            <a:r>
              <a:rPr lang="en-US" sz="2800" dirty="0" smtClean="0">
                <a:cs typeface="Arial" panose="020B0604020202020204" pitchFamily="34" charset="0"/>
              </a:rPr>
              <a:t>Sri Lanka (Tamils)</a:t>
            </a:r>
          </a:p>
          <a:p>
            <a:pPr marL="457200" lvl="1" indent="0">
              <a:buNone/>
            </a:pPr>
            <a:r>
              <a:rPr lang="en-US" sz="2800" dirty="0" smtClean="0">
                <a:cs typeface="Arial" panose="020B0604020202020204" pitchFamily="34" charset="0"/>
              </a:rPr>
              <a:t>Afghanistan (</a:t>
            </a:r>
            <a:r>
              <a:rPr lang="en-US" sz="2800" dirty="0" err="1" smtClean="0">
                <a:cs typeface="Arial" panose="020B0604020202020204" pitchFamily="34" charset="0"/>
              </a:rPr>
              <a:t>Hazaras</a:t>
            </a:r>
            <a:r>
              <a:rPr lang="en-US" sz="2800" dirty="0" smtClean="0">
                <a:cs typeface="Arial" panose="020B0604020202020204" pitchFamily="34" charset="0"/>
              </a:rPr>
              <a:t>)</a:t>
            </a:r>
          </a:p>
          <a:p>
            <a:pPr marL="457200" lvl="1" indent="0">
              <a:buNone/>
            </a:pPr>
            <a:r>
              <a:rPr lang="en-US" sz="2800" dirty="0" smtClean="0">
                <a:cs typeface="Arial" panose="020B0604020202020204" pitchFamily="34" charset="0"/>
              </a:rPr>
              <a:t>Sudan or Somalia</a:t>
            </a:r>
          </a:p>
          <a:p>
            <a:pPr marL="457200" lvl="1" indent="0">
              <a:buNone/>
            </a:pPr>
            <a:r>
              <a:rPr lang="en-US" sz="2800" dirty="0" smtClean="0">
                <a:cs typeface="Arial" panose="020B0604020202020204" pitchFamily="34" charset="0"/>
              </a:rPr>
              <a:t>Myanmar</a:t>
            </a:r>
            <a:r>
              <a:rPr lang="en-US" sz="2800" dirty="0">
                <a:cs typeface="Arial" panose="020B0604020202020204" pitchFamily="34" charset="0"/>
              </a:rPr>
              <a:t>,  </a:t>
            </a:r>
            <a:r>
              <a:rPr lang="en-US" sz="2800" dirty="0" smtClean="0">
                <a:cs typeface="Arial" panose="020B0604020202020204" pitchFamily="34" charset="0"/>
              </a:rPr>
              <a:t>Vietnam</a:t>
            </a:r>
          </a:p>
          <a:p>
            <a:pPr marL="457200" lvl="1" indent="0">
              <a:buNone/>
            </a:pPr>
            <a:r>
              <a:rPr lang="en-US" sz="2800" dirty="0" smtClean="0">
                <a:cs typeface="Arial" panose="020B0604020202020204" pitchFamily="34" charset="0"/>
              </a:rPr>
              <a:t>Some may be </a:t>
            </a:r>
            <a:r>
              <a:rPr lang="en-US" sz="2800" dirty="0">
                <a:cs typeface="Arial" panose="020B0604020202020204" pitchFamily="34" charset="0"/>
              </a:rPr>
              <a:t>stateless</a:t>
            </a:r>
          </a:p>
          <a:p>
            <a:pPr marL="457200" lvl="1" indent="0">
              <a:buNone/>
            </a:pPr>
            <a:endParaRPr lang="en-US" sz="2800" dirty="0" smtClean="0">
              <a:cs typeface="Arial" panose="020B0604020202020204" pitchFamily="34" charset="0"/>
            </a:endParaRPr>
          </a:p>
          <a:p>
            <a:pPr marL="0" indent="0">
              <a:buNone/>
            </a:pPr>
            <a:r>
              <a:rPr lang="en-US" dirty="0" smtClean="0">
                <a:cs typeface="Arial" panose="020B0604020202020204" pitchFamily="34" charset="0"/>
              </a:rPr>
              <a:t>They often have connections with </a:t>
            </a:r>
            <a:r>
              <a:rPr lang="en-US" sz="2400" dirty="0">
                <a:latin typeface="Arial" panose="020B0604020202020204" pitchFamily="34" charset="0"/>
                <a:cs typeface="Arial" panose="020B0604020202020204" pitchFamily="34" charset="0"/>
              </a:rPr>
              <a:t>settlement support </a:t>
            </a:r>
            <a:r>
              <a:rPr lang="en-US" sz="2400" dirty="0" smtClean="0">
                <a:latin typeface="Arial" panose="020B0604020202020204" pitchFamily="34" charset="0"/>
                <a:cs typeface="Arial" panose="020B0604020202020204" pitchFamily="34" charset="0"/>
              </a:rPr>
              <a:t>agencies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888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1037"/>
          </a:xfrm>
        </p:spPr>
        <p:txBody>
          <a:bodyPr>
            <a:noAutofit/>
          </a:bodyPr>
          <a:lstStyle/>
          <a:p>
            <a:pPr algn="ctr"/>
            <a:r>
              <a:rPr lang="en-US" sz="4000" b="1" dirty="0" smtClean="0">
                <a:cs typeface="Arial" panose="020B0604020202020204" pitchFamily="34" charset="0"/>
              </a:rPr>
              <a:t>Unauthorised </a:t>
            </a:r>
            <a:r>
              <a:rPr lang="en-US" sz="4000" b="1" dirty="0">
                <a:cs typeface="Arial" panose="020B0604020202020204" pitchFamily="34" charset="0"/>
              </a:rPr>
              <a:t>M</a:t>
            </a:r>
            <a:r>
              <a:rPr lang="en-US" sz="4000" b="1" dirty="0" smtClean="0">
                <a:cs typeface="Arial" panose="020B0604020202020204" pitchFamily="34" charset="0"/>
              </a:rPr>
              <a:t>aritime Arrivals - Applications</a:t>
            </a:r>
            <a:endParaRPr lang="en-AU" sz="4000" b="1" dirty="0">
              <a:cs typeface="Arial" panose="020B0604020202020204" pitchFamily="34" charset="0"/>
            </a:endParaRPr>
          </a:p>
        </p:txBody>
      </p:sp>
      <p:sp>
        <p:nvSpPr>
          <p:cNvPr id="3" name="Content Placeholder 2"/>
          <p:cNvSpPr>
            <a:spLocks noGrp="1"/>
          </p:cNvSpPr>
          <p:nvPr>
            <p:ph idx="1"/>
          </p:nvPr>
        </p:nvSpPr>
        <p:spPr>
          <a:xfrm>
            <a:off x="838200" y="1178010"/>
            <a:ext cx="10671810" cy="5588550"/>
          </a:xfrm>
        </p:spPr>
        <p:txBody>
          <a:bodyPr>
            <a:normAutofit/>
          </a:bodyPr>
          <a:lstStyle/>
          <a:p>
            <a:r>
              <a:rPr lang="en-AU" dirty="0"/>
              <a:t>The Minister </a:t>
            </a:r>
            <a:r>
              <a:rPr lang="en-AU" dirty="0" smtClean="0"/>
              <a:t>has </a:t>
            </a:r>
            <a:r>
              <a:rPr lang="en-AU" dirty="0"/>
              <a:t>lifted the application bar for </a:t>
            </a:r>
            <a:r>
              <a:rPr lang="en-AU" dirty="0" smtClean="0"/>
              <a:t>most UMAs and </a:t>
            </a:r>
            <a:r>
              <a:rPr lang="en-AU" dirty="0"/>
              <a:t>invited them to apply for a Temporary Protection visa (TPV) or a Safe Haven Enterprise visa (SHEV) in Australia.</a:t>
            </a:r>
          </a:p>
          <a:p>
            <a:r>
              <a:rPr lang="en-AU" dirty="0"/>
              <a:t>U</a:t>
            </a:r>
            <a:r>
              <a:rPr lang="en-AU" dirty="0" smtClean="0"/>
              <a:t>MAs </a:t>
            </a:r>
            <a:r>
              <a:rPr lang="en-AU" dirty="0"/>
              <a:t>are now expected to lodge an application for a TPV or a SHEV </a:t>
            </a:r>
            <a:r>
              <a:rPr lang="en-AU" dirty="0" smtClean="0"/>
              <a:t>UMAs </a:t>
            </a:r>
            <a:r>
              <a:rPr lang="en-AU" dirty="0"/>
              <a:t>who have not received </a:t>
            </a:r>
            <a:r>
              <a:rPr lang="en-AU" dirty="0" smtClean="0"/>
              <a:t>an invitation </a:t>
            </a:r>
            <a:r>
              <a:rPr lang="en-AU" dirty="0"/>
              <a:t>to apply letter are not prevented from lodging an application.</a:t>
            </a:r>
          </a:p>
          <a:p>
            <a:r>
              <a:rPr lang="en-AU" dirty="0" smtClean="0"/>
              <a:t>DIBP says failure </a:t>
            </a:r>
            <a:r>
              <a:rPr lang="en-AU" dirty="0"/>
              <a:t>to lodge a visa application and maintain contact with us will be taken as an indication that an </a:t>
            </a:r>
            <a:r>
              <a:rPr lang="en-AU" dirty="0" smtClean="0"/>
              <a:t>UMA </a:t>
            </a:r>
            <a:r>
              <a:rPr lang="en-AU" dirty="0"/>
              <a:t>no longer intends to seek protection in Australia. This </a:t>
            </a:r>
            <a:r>
              <a:rPr lang="en-AU" dirty="0" smtClean="0"/>
              <a:t>can affect </a:t>
            </a:r>
            <a:r>
              <a:rPr lang="en-AU" dirty="0"/>
              <a:t>their support services, including income support and </a:t>
            </a:r>
            <a:r>
              <a:rPr lang="en-AU" dirty="0" smtClean="0"/>
              <a:t>their </a:t>
            </a:r>
            <a:r>
              <a:rPr lang="en-AU" dirty="0"/>
              <a:t>Bridging visa. </a:t>
            </a:r>
            <a:endParaRPr lang="en-AU" dirty="0" smtClean="0"/>
          </a:p>
          <a:p>
            <a:r>
              <a:rPr lang="en-AU" dirty="0" smtClean="0"/>
              <a:t>UMAs </a:t>
            </a:r>
            <a:r>
              <a:rPr lang="en-AU" dirty="0"/>
              <a:t>who do not lodge a TPV or SHEV application are expected to leave Australia</a:t>
            </a:r>
          </a:p>
        </p:txBody>
      </p:sp>
    </p:spTree>
    <p:extLst>
      <p:ext uri="{BB962C8B-B14F-4D97-AF65-F5344CB8AC3E}">
        <p14:creationId xmlns:p14="http://schemas.microsoft.com/office/powerpoint/2010/main" val="1212647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idx="1"/>
          </p:nvPr>
        </p:nvSpPr>
        <p:spPr>
          <a:xfrm>
            <a:off x="137160" y="851855"/>
            <a:ext cx="12138660" cy="5594666"/>
          </a:xfrm>
        </p:spPr>
        <p:txBody>
          <a:bodyPr>
            <a:normAutofit/>
          </a:bodyPr>
          <a:lstStyle/>
          <a:p>
            <a:pPr marL="0" indent="0">
              <a:buNone/>
              <a:defRPr/>
            </a:pPr>
            <a:r>
              <a:rPr lang="en-AU" sz="2600" dirty="0" smtClean="0"/>
              <a:t>No hearing. Review on papers only. Automatically referred to IAA by DIBP (no review if ‘manifestly unfounded’ – urgent judicial review if this happens)</a:t>
            </a:r>
          </a:p>
          <a:p>
            <a:pPr marL="0" indent="0">
              <a:buNone/>
              <a:defRPr/>
            </a:pPr>
            <a:r>
              <a:rPr lang="en-AU" sz="2600" dirty="0" smtClean="0"/>
              <a:t>Have </a:t>
            </a:r>
            <a:r>
              <a:rPr lang="en-AU" sz="2600" dirty="0"/>
              <a:t>21 </a:t>
            </a:r>
            <a:r>
              <a:rPr lang="en-AU" sz="2600" dirty="0" smtClean="0"/>
              <a:t>days from when case referred to IAA by DIBP (usually 2 days)</a:t>
            </a:r>
            <a:r>
              <a:rPr lang="en-AU" sz="2600" dirty="0"/>
              <a:t> to comment on the decision</a:t>
            </a:r>
            <a:r>
              <a:rPr lang="en-AU" sz="2600" dirty="0" smtClean="0"/>
              <a:t>. Not mentioned in rejection letter.</a:t>
            </a:r>
          </a:p>
          <a:p>
            <a:pPr marL="0" indent="0">
              <a:buNone/>
              <a:defRPr/>
            </a:pPr>
            <a:r>
              <a:rPr lang="en-AU" sz="2600" dirty="0" smtClean="0"/>
              <a:t>IAA </a:t>
            </a:r>
            <a:r>
              <a:rPr lang="en-AU" sz="2600" dirty="0"/>
              <a:t>may </a:t>
            </a:r>
            <a:r>
              <a:rPr lang="en-AU" sz="2600" i="1" u="sng" dirty="0"/>
              <a:t>get new info</a:t>
            </a:r>
            <a:r>
              <a:rPr lang="en-AU" sz="2600" dirty="0"/>
              <a:t> </a:t>
            </a:r>
            <a:r>
              <a:rPr lang="en-AU" sz="2600" dirty="0" smtClean="0"/>
              <a:t> </a:t>
            </a:r>
            <a:r>
              <a:rPr lang="en-AU" sz="2600" dirty="0"/>
              <a:t>it considers </a:t>
            </a:r>
            <a:r>
              <a:rPr lang="en-AU" sz="2600" dirty="0" smtClean="0"/>
              <a:t>relevant. It can </a:t>
            </a:r>
            <a:r>
              <a:rPr lang="en-AU" sz="2600" dirty="0"/>
              <a:t>invite new info from anyone by writing, phone or </a:t>
            </a:r>
            <a:r>
              <a:rPr lang="en-AU" sz="2600" dirty="0" smtClean="0"/>
              <a:t>interview, but does not have duty to accept any new info from applicant</a:t>
            </a:r>
            <a:endParaRPr lang="en-AU" sz="2600" dirty="0"/>
          </a:p>
          <a:p>
            <a:pPr marL="0" indent="0">
              <a:buNone/>
              <a:defRPr/>
            </a:pPr>
            <a:r>
              <a:rPr lang="en-AU" sz="2600" i="1" u="sng" dirty="0" smtClean="0"/>
              <a:t>New info considered </a:t>
            </a:r>
            <a:r>
              <a:rPr lang="en-AU" sz="2600" dirty="0" smtClean="0"/>
              <a:t>only  if  IAA believes there’s ‘exceptional circumstances’ </a:t>
            </a:r>
            <a:r>
              <a:rPr lang="en-AU" sz="2600" u="sng" dirty="0" smtClean="0"/>
              <a:t>and</a:t>
            </a:r>
            <a:r>
              <a:rPr lang="en-AU" sz="2600" dirty="0" smtClean="0"/>
              <a:t>: </a:t>
            </a:r>
          </a:p>
          <a:p>
            <a:pPr>
              <a:buFont typeface="Arial" charset="0"/>
              <a:buChar char="•"/>
              <a:defRPr/>
            </a:pPr>
            <a:r>
              <a:rPr lang="en-AU" sz="2600" dirty="0" smtClean="0"/>
              <a:t>Info was not and could not have been provided to Immigration before decision; or</a:t>
            </a:r>
          </a:p>
          <a:p>
            <a:pPr>
              <a:buFont typeface="Arial" charset="0"/>
              <a:buChar char="•"/>
              <a:defRPr/>
            </a:pPr>
            <a:r>
              <a:rPr lang="en-AU" sz="2600" dirty="0" smtClean="0"/>
              <a:t>it is credible personal info which was not previously known and may have affected consideration of the claims </a:t>
            </a:r>
          </a:p>
          <a:p>
            <a:pPr marL="0" indent="0">
              <a:buNone/>
              <a:defRPr/>
            </a:pPr>
            <a:r>
              <a:rPr lang="en-AU" sz="2600" dirty="0" smtClean="0"/>
              <a:t>IAA must invite applicant to comment  on the new ‘exceptional circumstances ‘ info only where the info </a:t>
            </a:r>
            <a:r>
              <a:rPr lang="en-AU" sz="2600" dirty="0"/>
              <a:t>could be used as a reason for refusing the fast track applicant</a:t>
            </a:r>
            <a:r>
              <a:rPr lang="en-AU" sz="2600" dirty="0" smtClean="0"/>
              <a:t>.</a:t>
            </a:r>
            <a:endParaRPr lang="en-AU" sz="2600" dirty="0"/>
          </a:p>
        </p:txBody>
      </p:sp>
      <p:sp>
        <p:nvSpPr>
          <p:cNvPr id="348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53880A-D9FC-4963-B6FE-F0CF8B1F4CE1}" type="slidenum">
              <a:rPr lang="en-US" altLang="en-US" sz="1200">
                <a:solidFill>
                  <a:srgbClr val="898989"/>
                </a:solidFill>
                <a:latin typeface="Trebuchet MS" panose="020B0603020202020204" pitchFamily="34" charset="0"/>
              </a:rPr>
              <a:pPr>
                <a:spcBef>
                  <a:spcPct val="0"/>
                </a:spcBef>
                <a:buFontTx/>
                <a:buNone/>
              </a:pPr>
              <a:t>34</a:t>
            </a:fld>
            <a:endParaRPr lang="en-US" altLang="en-US" sz="1200">
              <a:solidFill>
                <a:srgbClr val="898989"/>
              </a:solidFill>
              <a:latin typeface="Trebuchet MS" panose="020B0603020202020204" pitchFamily="34" charset="0"/>
            </a:endParaRPr>
          </a:p>
        </p:txBody>
      </p:sp>
      <p:sp>
        <p:nvSpPr>
          <p:cNvPr id="4" name="Title 1"/>
          <p:cNvSpPr>
            <a:spLocks noGrp="1"/>
          </p:cNvSpPr>
          <p:nvPr>
            <p:ph type="title"/>
          </p:nvPr>
        </p:nvSpPr>
        <p:spPr>
          <a:xfrm>
            <a:off x="838200" y="365125"/>
            <a:ext cx="10515600" cy="541037"/>
          </a:xfrm>
        </p:spPr>
        <p:txBody>
          <a:bodyPr>
            <a:noAutofit/>
          </a:bodyPr>
          <a:lstStyle/>
          <a:p>
            <a:pPr algn="ctr"/>
            <a:r>
              <a:rPr lang="en-US" sz="4000" b="1" dirty="0" smtClean="0">
                <a:cs typeface="Arial" panose="020B0604020202020204" pitchFamily="34" charset="0"/>
              </a:rPr>
              <a:t>Fast Track Review</a:t>
            </a:r>
            <a:endParaRPr lang="en-AU" sz="4000" b="1" dirty="0">
              <a:cs typeface="Arial" panose="020B0604020202020204" pitchFamily="34" charset="0"/>
            </a:endParaRPr>
          </a:p>
        </p:txBody>
      </p:sp>
    </p:spTree>
    <p:extLst>
      <p:ext uri="{BB962C8B-B14F-4D97-AF65-F5344CB8AC3E}">
        <p14:creationId xmlns:p14="http://schemas.microsoft.com/office/powerpoint/2010/main" val="376728632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ABBBFD-09E5-4D54-AD34-5220BC37FEF3}" type="slidenum">
              <a:rPr lang="en-AU" smtClean="0"/>
              <a:t>35</a:t>
            </a:fld>
            <a:endParaRPr lang="en-AU"/>
          </a:p>
        </p:txBody>
      </p:sp>
      <p:sp>
        <p:nvSpPr>
          <p:cNvPr id="5" name="Rectangle 4"/>
          <p:cNvSpPr/>
          <p:nvPr/>
        </p:nvSpPr>
        <p:spPr>
          <a:xfrm>
            <a:off x="857250" y="1028363"/>
            <a:ext cx="10805159" cy="6678751"/>
          </a:xfrm>
          <a:prstGeom prst="rect">
            <a:avLst/>
          </a:prstGeom>
        </p:spPr>
        <p:txBody>
          <a:bodyPr wrap="square">
            <a:spAutoFit/>
          </a:bodyPr>
          <a:lstStyle/>
          <a:p>
            <a:r>
              <a:rPr lang="en-AU" sz="2600" dirty="0"/>
              <a:t> </a:t>
            </a:r>
            <a:r>
              <a:rPr lang="en-AU" sz="2600" dirty="0" smtClean="0"/>
              <a:t>Same </a:t>
            </a:r>
            <a:r>
              <a:rPr lang="en-AU" sz="2600" dirty="0"/>
              <a:t>work, study, social security and healthcare conditions</a:t>
            </a:r>
          </a:p>
          <a:p>
            <a:pPr marL="457200" lvl="0" indent="-457200">
              <a:buFont typeface="Arial" panose="020B0604020202020204" pitchFamily="34" charset="0"/>
              <a:buChar char="•"/>
            </a:pPr>
            <a:r>
              <a:rPr lang="en-AU" sz="2600" dirty="0"/>
              <a:t>can work, get Centrelink benefits, Medicare, job seeker assistance and short-term counselling for torture and </a:t>
            </a:r>
            <a:r>
              <a:rPr lang="en-AU" sz="2600" dirty="0" smtClean="0"/>
              <a:t>trauma</a:t>
            </a:r>
          </a:p>
          <a:p>
            <a:pPr marL="457200" lvl="0" indent="-457200">
              <a:buFont typeface="Arial" panose="020B0604020202020204" pitchFamily="34" charset="0"/>
              <a:buChar char="•"/>
            </a:pPr>
            <a:r>
              <a:rPr lang="en-AU" sz="2600" dirty="0" smtClean="0"/>
              <a:t>Children </a:t>
            </a:r>
            <a:r>
              <a:rPr lang="en-AU" sz="2600" dirty="0"/>
              <a:t>under 18 can attend school</a:t>
            </a:r>
            <a:r>
              <a:rPr lang="en-AU" sz="2600" dirty="0" smtClean="0"/>
              <a:t>.</a:t>
            </a:r>
          </a:p>
          <a:p>
            <a:pPr marL="457200" lvl="0" indent="-457200">
              <a:buFont typeface="Arial" panose="020B0604020202020204" pitchFamily="34" charset="0"/>
              <a:buChar char="•"/>
            </a:pPr>
            <a:r>
              <a:rPr lang="en-AU" sz="2600" dirty="0" smtClean="0"/>
              <a:t>People </a:t>
            </a:r>
            <a:r>
              <a:rPr lang="en-AU" sz="2600" dirty="0"/>
              <a:t>18 or over can access the Adult Migrant English Program, but can’t get Commonwealth-funded subsidies for other study</a:t>
            </a:r>
            <a:r>
              <a:rPr lang="en-AU" sz="2600" dirty="0" smtClean="0"/>
              <a:t>.</a:t>
            </a:r>
          </a:p>
          <a:p>
            <a:pPr lvl="0"/>
            <a:endParaRPr lang="en-AU" sz="2600" dirty="0" smtClean="0"/>
          </a:p>
          <a:p>
            <a:r>
              <a:rPr lang="en-AU" sz="2800" dirty="0"/>
              <a:t>Same family reunion, travel and citizenship conditions</a:t>
            </a:r>
          </a:p>
          <a:p>
            <a:pPr marL="457200" lvl="0" indent="-457200">
              <a:buFont typeface="Arial" panose="020B0604020202020204" pitchFamily="34" charset="0"/>
              <a:buChar char="•"/>
            </a:pPr>
            <a:r>
              <a:rPr lang="en-AU" sz="2800" dirty="0"/>
              <a:t>can’t bring family members to Australia</a:t>
            </a:r>
          </a:p>
          <a:p>
            <a:pPr marL="457200" lvl="0" indent="-457200">
              <a:buFont typeface="Arial" panose="020B0604020202020204" pitchFamily="34" charset="0"/>
              <a:buChar char="•"/>
            </a:pPr>
            <a:r>
              <a:rPr lang="en-AU" sz="2800" dirty="0"/>
              <a:t>can’t visit your home country. If you do you will  lose your visa. </a:t>
            </a:r>
          </a:p>
          <a:p>
            <a:pPr marL="457200" lvl="0" indent="-457200">
              <a:buFont typeface="Arial" panose="020B0604020202020204" pitchFamily="34" charset="0"/>
              <a:buChar char="•"/>
            </a:pPr>
            <a:r>
              <a:rPr lang="en-AU" sz="2800" dirty="0"/>
              <a:t>can travel to other countries and return to Australia only if you get written permission from the Minister before you leave.</a:t>
            </a:r>
          </a:p>
          <a:p>
            <a:pPr marL="457200" lvl="0" indent="-457200">
              <a:buFont typeface="Arial" panose="020B0604020202020204" pitchFamily="34" charset="0"/>
              <a:buChar char="•"/>
            </a:pPr>
            <a:r>
              <a:rPr lang="en-AU" sz="2800" dirty="0"/>
              <a:t>can’t get citizenship </a:t>
            </a:r>
          </a:p>
          <a:p>
            <a:pPr marL="457200" lvl="0" indent="-457200">
              <a:buFont typeface="Arial" panose="020B0604020202020204" pitchFamily="34" charset="0"/>
              <a:buChar char="•"/>
            </a:pPr>
            <a:endParaRPr lang="en-AU" sz="2600" dirty="0"/>
          </a:p>
          <a:p>
            <a:pPr marL="285750" indent="-285750">
              <a:buFont typeface="Arial" panose="020B0604020202020204" pitchFamily="34" charset="0"/>
              <a:buChar char="•"/>
            </a:pPr>
            <a:endParaRPr lang="en-AU" sz="2600" dirty="0"/>
          </a:p>
          <a:p>
            <a:pPr algn="just"/>
            <a:endParaRPr lang="en-AU" sz="2600" dirty="0"/>
          </a:p>
        </p:txBody>
      </p:sp>
      <p:sp>
        <p:nvSpPr>
          <p:cNvPr id="6" name="Title 1"/>
          <p:cNvSpPr txBox="1">
            <a:spLocks/>
          </p:cNvSpPr>
          <p:nvPr/>
        </p:nvSpPr>
        <p:spPr>
          <a:xfrm>
            <a:off x="1981200" y="274639"/>
            <a:ext cx="8229600" cy="922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ltLang="en-US" sz="4000" dirty="0" smtClean="0"/>
              <a:t>TPV / SHEV - Similarities</a:t>
            </a:r>
          </a:p>
        </p:txBody>
      </p:sp>
    </p:spTree>
    <p:extLst>
      <p:ext uri="{BB962C8B-B14F-4D97-AF65-F5344CB8AC3E}">
        <p14:creationId xmlns:p14="http://schemas.microsoft.com/office/powerpoint/2010/main" val="343748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ABBBFD-09E5-4D54-AD34-5220BC37FEF3}" type="slidenum">
              <a:rPr lang="en-AU" smtClean="0"/>
              <a:t>36</a:t>
            </a:fld>
            <a:endParaRPr lang="en-AU"/>
          </a:p>
        </p:txBody>
      </p:sp>
      <p:sp>
        <p:nvSpPr>
          <p:cNvPr id="5" name="Rectangle 4"/>
          <p:cNvSpPr/>
          <p:nvPr/>
        </p:nvSpPr>
        <p:spPr>
          <a:xfrm>
            <a:off x="857250" y="1028363"/>
            <a:ext cx="10805159" cy="6032421"/>
          </a:xfrm>
          <a:prstGeom prst="rect">
            <a:avLst/>
          </a:prstGeom>
        </p:spPr>
        <p:txBody>
          <a:bodyPr wrap="square">
            <a:spAutoFit/>
          </a:bodyPr>
          <a:lstStyle/>
          <a:p>
            <a:pPr marL="457200" indent="-457200">
              <a:buFont typeface="Arial" panose="020B0604020202020204" pitchFamily="34" charset="0"/>
              <a:buChar char="•"/>
            </a:pPr>
            <a:r>
              <a:rPr lang="en-AU" sz="2800" dirty="0" smtClean="0"/>
              <a:t>TPV </a:t>
            </a:r>
            <a:r>
              <a:rPr lang="en-AU" sz="2800" dirty="0"/>
              <a:t>is given for 3 years and a SHEV for 5 years. </a:t>
            </a:r>
            <a:endParaRPr lang="en-AU" sz="2800" dirty="0" smtClean="0"/>
          </a:p>
          <a:p>
            <a:pPr marL="457200" indent="-457200">
              <a:buFont typeface="Arial" panose="020B0604020202020204" pitchFamily="34" charset="0"/>
              <a:buChar char="•"/>
            </a:pPr>
            <a:endParaRPr lang="en-AU" sz="2800" dirty="0"/>
          </a:p>
          <a:p>
            <a:pPr marL="457200" lvl="0" indent="-457200">
              <a:buFont typeface="Arial" panose="020B0604020202020204" pitchFamily="34" charset="0"/>
              <a:buChar char="•"/>
            </a:pPr>
            <a:r>
              <a:rPr lang="en-AU" sz="2800" dirty="0" smtClean="0"/>
              <a:t>TPV </a:t>
            </a:r>
            <a:r>
              <a:rPr lang="en-AU" sz="2800" dirty="0"/>
              <a:t>holder at the end of 3 years can only apply for another TPV or a SHEV</a:t>
            </a:r>
            <a:r>
              <a:rPr lang="en-AU" sz="2800" dirty="0" smtClean="0"/>
              <a:t>.</a:t>
            </a:r>
          </a:p>
          <a:p>
            <a:pPr lvl="0"/>
            <a:endParaRPr lang="en-AU" sz="2800" dirty="0"/>
          </a:p>
          <a:p>
            <a:pPr marL="457200" lvl="0" indent="-457200">
              <a:buFont typeface="Arial" panose="020B0604020202020204" pitchFamily="34" charset="0"/>
              <a:buChar char="•"/>
            </a:pPr>
            <a:r>
              <a:rPr lang="en-AU" sz="2800" dirty="0" smtClean="0"/>
              <a:t>SHEV </a:t>
            </a:r>
            <a:r>
              <a:rPr lang="en-AU" sz="2800" dirty="0"/>
              <a:t>holder can apply for another TPV or SHEV and also some other types of visas, including some permanent visas if they meet  ‘SHEV pathway’ conditions.</a:t>
            </a:r>
          </a:p>
          <a:p>
            <a:endParaRPr lang="en-AU" sz="2800" dirty="0" smtClean="0"/>
          </a:p>
          <a:p>
            <a:r>
              <a:rPr lang="en-AU" sz="2800" dirty="0" smtClean="0"/>
              <a:t>With </a:t>
            </a:r>
            <a:r>
              <a:rPr lang="en-AU" sz="2800" dirty="0"/>
              <a:t>each new application for a TPV or SHEV, you must prove again that the government still owes you protection. </a:t>
            </a:r>
          </a:p>
          <a:p>
            <a:pPr marL="457200" lvl="0" indent="-457200">
              <a:buFont typeface="Arial" panose="020B0604020202020204" pitchFamily="34" charset="0"/>
              <a:buChar char="•"/>
            </a:pPr>
            <a:endParaRPr lang="en-AU" sz="2600" dirty="0"/>
          </a:p>
          <a:p>
            <a:pPr marL="285750" indent="-285750">
              <a:buFont typeface="Arial" panose="020B0604020202020204" pitchFamily="34" charset="0"/>
              <a:buChar char="•"/>
            </a:pPr>
            <a:endParaRPr lang="en-AU" sz="2600" dirty="0"/>
          </a:p>
          <a:p>
            <a:pPr algn="just"/>
            <a:endParaRPr lang="en-AU" sz="2600" dirty="0"/>
          </a:p>
        </p:txBody>
      </p:sp>
      <p:sp>
        <p:nvSpPr>
          <p:cNvPr id="6" name="Title 1"/>
          <p:cNvSpPr txBox="1">
            <a:spLocks/>
          </p:cNvSpPr>
          <p:nvPr/>
        </p:nvSpPr>
        <p:spPr>
          <a:xfrm>
            <a:off x="1981200" y="274639"/>
            <a:ext cx="8229600" cy="922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ltLang="en-US" sz="4000" dirty="0" smtClean="0"/>
              <a:t>TPV / SHEV - Differences</a:t>
            </a:r>
          </a:p>
        </p:txBody>
      </p:sp>
    </p:spTree>
    <p:extLst>
      <p:ext uri="{BB962C8B-B14F-4D97-AF65-F5344CB8AC3E}">
        <p14:creationId xmlns:p14="http://schemas.microsoft.com/office/powerpoint/2010/main" val="2887166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ABBBFD-09E5-4D54-AD34-5220BC37FEF3}" type="slidenum">
              <a:rPr lang="en-AU" smtClean="0"/>
              <a:t>37</a:t>
            </a:fld>
            <a:endParaRPr lang="en-AU"/>
          </a:p>
        </p:txBody>
      </p:sp>
      <p:sp>
        <p:nvSpPr>
          <p:cNvPr id="5" name="Rectangle 4"/>
          <p:cNvSpPr/>
          <p:nvPr/>
        </p:nvSpPr>
        <p:spPr>
          <a:xfrm>
            <a:off x="857250" y="1028363"/>
            <a:ext cx="10805159" cy="6894195"/>
          </a:xfrm>
          <a:prstGeom prst="rect">
            <a:avLst/>
          </a:prstGeom>
        </p:spPr>
        <p:txBody>
          <a:bodyPr wrap="square">
            <a:spAutoFit/>
          </a:bodyPr>
          <a:lstStyle/>
          <a:p>
            <a:r>
              <a:rPr lang="en-AU" sz="2600" dirty="0"/>
              <a:t>If you’ve applied and been granted a SHEV, and then you or a family member work or study in a regional area for 3 ½ years, this gives a pathway to apply for </a:t>
            </a:r>
            <a:r>
              <a:rPr lang="en-AU" sz="2600" dirty="0" smtClean="0"/>
              <a:t>some skilled/family/student visas </a:t>
            </a:r>
            <a:r>
              <a:rPr lang="en-AU" sz="2600" dirty="0"/>
              <a:t>apart from another TPV or SHEV.</a:t>
            </a:r>
          </a:p>
          <a:p>
            <a:r>
              <a:rPr lang="en-AU" sz="2600" dirty="0"/>
              <a:t> </a:t>
            </a:r>
          </a:p>
          <a:p>
            <a:r>
              <a:rPr lang="en-AU" sz="2600" dirty="0"/>
              <a:t>During that 3 ½ years </a:t>
            </a:r>
            <a:r>
              <a:rPr lang="en-AU" sz="2600" b="1" dirty="0"/>
              <a:t>you or a family member </a:t>
            </a:r>
            <a:r>
              <a:rPr lang="en-AU" sz="2600" dirty="0"/>
              <a:t>must have been:</a:t>
            </a:r>
          </a:p>
          <a:p>
            <a:pPr marL="457200" lvl="0" indent="-457200">
              <a:buFont typeface="Arial" panose="020B0604020202020204" pitchFamily="34" charset="0"/>
              <a:buChar char="•"/>
            </a:pPr>
            <a:r>
              <a:rPr lang="en-AU" sz="2600" dirty="0"/>
              <a:t>employed in a regional area (full time, part time, temporary, casual or seasonal) </a:t>
            </a:r>
            <a:r>
              <a:rPr lang="en-AU" sz="2600" dirty="0" smtClean="0"/>
              <a:t>and </a:t>
            </a:r>
            <a:r>
              <a:rPr lang="en-AU" sz="2600" dirty="0"/>
              <a:t>not received Centrelink Special Benefit payments, </a:t>
            </a:r>
            <a:r>
              <a:rPr lang="en-AU" sz="2600" b="1" dirty="0"/>
              <a:t>or</a:t>
            </a:r>
            <a:endParaRPr lang="en-AU" sz="2600" dirty="0"/>
          </a:p>
          <a:p>
            <a:pPr marL="457200" lvl="0" indent="-457200">
              <a:buFont typeface="Arial" panose="020B0604020202020204" pitchFamily="34" charset="0"/>
              <a:buChar char="•"/>
            </a:pPr>
            <a:r>
              <a:rPr lang="en-AU" sz="2600" dirty="0"/>
              <a:t>enrolled and physically attending full-time study in regional Australia, </a:t>
            </a:r>
            <a:r>
              <a:rPr lang="en-AU" sz="2600" b="1" dirty="0"/>
              <a:t>or</a:t>
            </a:r>
            <a:endParaRPr lang="en-AU" sz="2600" dirty="0"/>
          </a:p>
          <a:p>
            <a:pPr marL="457200" lvl="0" indent="-457200">
              <a:buFont typeface="Arial" panose="020B0604020202020204" pitchFamily="34" charset="0"/>
              <a:buChar char="•"/>
            </a:pPr>
            <a:r>
              <a:rPr lang="en-AU" sz="2600" dirty="0"/>
              <a:t>a combination of the above work and </a:t>
            </a:r>
            <a:r>
              <a:rPr lang="en-AU" sz="2600" dirty="0" smtClean="0"/>
              <a:t>study.</a:t>
            </a:r>
          </a:p>
          <a:p>
            <a:pPr lvl="0"/>
            <a:endParaRPr lang="en-AU" sz="2600" dirty="0"/>
          </a:p>
          <a:p>
            <a:r>
              <a:rPr lang="en-AU" sz="2600" dirty="0"/>
              <a:t>The 3 ½ years does not have to be continual. Different work/study periods can be added to make up the 3 ½ years. If you don’t reach 3 ½ years during the first 5 years then if you apply and get a second SHEV you can add work/study time from that to make it up to 3 ½ years. </a:t>
            </a:r>
          </a:p>
          <a:p>
            <a:pPr marL="457200" lvl="0" indent="-457200">
              <a:buFont typeface="Arial" panose="020B0604020202020204" pitchFamily="34" charset="0"/>
              <a:buChar char="•"/>
            </a:pPr>
            <a:endParaRPr lang="en-AU" sz="2600" dirty="0"/>
          </a:p>
          <a:p>
            <a:pPr marL="285750" indent="-285750">
              <a:buFont typeface="Arial" panose="020B0604020202020204" pitchFamily="34" charset="0"/>
              <a:buChar char="•"/>
            </a:pPr>
            <a:endParaRPr lang="en-AU" sz="2600" dirty="0"/>
          </a:p>
          <a:p>
            <a:pPr algn="just"/>
            <a:endParaRPr lang="en-AU" sz="2600" dirty="0"/>
          </a:p>
        </p:txBody>
      </p:sp>
      <p:sp>
        <p:nvSpPr>
          <p:cNvPr id="6" name="Title 1"/>
          <p:cNvSpPr txBox="1">
            <a:spLocks/>
          </p:cNvSpPr>
          <p:nvPr/>
        </p:nvSpPr>
        <p:spPr>
          <a:xfrm>
            <a:off x="1981200" y="274639"/>
            <a:ext cx="8229600" cy="922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ltLang="en-US" dirty="0" smtClean="0"/>
              <a:t>SHEV Pathway to other </a:t>
            </a:r>
            <a:r>
              <a:rPr lang="en-AU" altLang="en-US" dirty="0"/>
              <a:t>v</a:t>
            </a:r>
            <a:r>
              <a:rPr lang="en-AU" altLang="en-US" dirty="0" smtClean="0"/>
              <a:t>isas</a:t>
            </a:r>
          </a:p>
        </p:txBody>
      </p:sp>
    </p:spTree>
    <p:extLst>
      <p:ext uri="{BB962C8B-B14F-4D97-AF65-F5344CB8AC3E}">
        <p14:creationId xmlns:p14="http://schemas.microsoft.com/office/powerpoint/2010/main" val="755375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E5C216-15B1-4DD6-BEDC-2FD76A3C6325}" type="slidenum">
              <a:rPr lang="en-US" altLang="en-US" sz="1200">
                <a:solidFill>
                  <a:srgbClr val="898989"/>
                </a:solidFill>
                <a:latin typeface="Trebuchet MS" panose="020B0603020202020204" pitchFamily="34" charset="0"/>
              </a:rPr>
              <a:pPr>
                <a:spcBef>
                  <a:spcPct val="0"/>
                </a:spcBef>
                <a:buFontTx/>
                <a:buNone/>
              </a:pPr>
              <a:t>38</a:t>
            </a:fld>
            <a:endParaRPr lang="en-US" altLang="en-US" sz="1200">
              <a:solidFill>
                <a:srgbClr val="898989"/>
              </a:solidFill>
              <a:latin typeface="Trebuchet MS" panose="020B0603020202020204" pitchFamily="34" charset="0"/>
            </a:endParaRPr>
          </a:p>
        </p:txBody>
      </p:sp>
      <p:sp>
        <p:nvSpPr>
          <p:cNvPr id="50179" name="Text Box 2"/>
          <p:cNvSpPr txBox="1">
            <a:spLocks noChangeArrowheads="1"/>
          </p:cNvSpPr>
          <p:nvPr/>
        </p:nvSpPr>
        <p:spPr bwMode="auto">
          <a:xfrm>
            <a:off x="4851401" y="2297113"/>
            <a:ext cx="2613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2" name="Table 1"/>
          <p:cNvGraphicFramePr>
            <a:graphicFrameLocks noGrp="1"/>
          </p:cNvGraphicFramePr>
          <p:nvPr/>
        </p:nvGraphicFramePr>
        <p:xfrm>
          <a:off x="4295775" y="188913"/>
          <a:ext cx="5022850" cy="6335704"/>
        </p:xfrm>
        <a:graphic>
          <a:graphicData uri="http://schemas.openxmlformats.org/drawingml/2006/table">
            <a:tbl>
              <a:tblPr>
                <a:tableStyleId>{5C22544A-7EE6-4342-B048-85BDC9FD1C3A}</a:tableStyleId>
              </a:tblPr>
              <a:tblGrid>
                <a:gridCol w="506112"/>
                <a:gridCol w="4516738"/>
              </a:tblGrid>
              <a:tr h="362044">
                <a:tc gridSpan="2">
                  <a:txBody>
                    <a:bodyPr/>
                    <a:lstStyle/>
                    <a:p>
                      <a:pPr>
                        <a:lnSpc>
                          <a:spcPts val="1200"/>
                        </a:lnSpc>
                        <a:spcBef>
                          <a:spcPts val="300"/>
                        </a:spcBef>
                        <a:spcAft>
                          <a:spcPts val="0"/>
                        </a:spcAft>
                      </a:pPr>
                      <a:r>
                        <a:rPr lang="en-AU" sz="900">
                          <a:effectLst/>
                        </a:rPr>
                        <a:t>Visas for which holders and certain former holders of safe haven enterprise visas may apply</a:t>
                      </a:r>
                      <a:endParaRPr lang="en-AU" sz="900" b="1">
                        <a:effectLst/>
                        <a:latin typeface="Times New Roman"/>
                        <a:ea typeface="Times New Roman"/>
                      </a:endParaRPr>
                    </a:p>
                  </a:txBody>
                  <a:tcPr marL="58804" marR="58804" marT="0" marB="0"/>
                </a:tc>
                <a:tc hMerge="1">
                  <a:txBody>
                    <a:bodyPr/>
                    <a:lstStyle/>
                    <a:p>
                      <a:endParaRPr lang="en-AU"/>
                    </a:p>
                  </a:txBody>
                  <a:tcPr/>
                </a:tc>
              </a:tr>
              <a:tr h="181020">
                <a:tc>
                  <a:txBody>
                    <a:bodyPr/>
                    <a:lstStyle/>
                    <a:p>
                      <a:pPr>
                        <a:lnSpc>
                          <a:spcPts val="1200"/>
                        </a:lnSpc>
                        <a:spcBef>
                          <a:spcPts val="300"/>
                        </a:spcBef>
                        <a:spcAft>
                          <a:spcPts val="0"/>
                        </a:spcAft>
                      </a:pPr>
                      <a:r>
                        <a:rPr lang="en-AU" sz="900">
                          <a:effectLst/>
                        </a:rPr>
                        <a:t>Item</a:t>
                      </a:r>
                      <a:endParaRPr lang="en-AU" sz="900" b="1">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Visa subclass</a:t>
                      </a:r>
                      <a:endParaRPr lang="en-AU" sz="900" b="1">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132 (Business Talent)</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143 (Contributory Parent)</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3</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186 (Employer Nomination Scheme)</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4</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187 (Regional Sponsored Migration Scheme)</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5</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188 (Business Innovation and Investment (Provisional))</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6</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189 (Skilled—Independent)</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7</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190 (Skilled—Nominated)</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8</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402 (Training and Research)</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9</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405 (Investor Retirement)</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10</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416 (Special Program)</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11</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445 (Dependent Child)</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12</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457 (Temporary Work (Skilled))</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13</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476 (Skilled—Recognised Graduate)</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14</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489 (Skilled—Regional (Provisional))</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15</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570 (Independent ELICOS Sector)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16</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571 (Schools Sector)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17</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572 (Vocational Education and Training Sector)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18</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573 (Higher Education Sector)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19</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574 (Postgraduate Research Sector)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20</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575 (Non‑Award Sector)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21</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580 (Student Guardian)</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22</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801 (Partner)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23</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802 (Child)</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24</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804 (Aged Parent)</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25</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820 (Partner)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26</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835 (Remaining Relative)</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27</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836 (Carer)</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28</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837 (Orphan Relative)</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29</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838 (Aged Dependent Relative)</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30</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858 (Distinguished Talent)</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31</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a:effectLst/>
                        </a:rPr>
                        <a:t>Subclass 864 (Contributory Aged Parent)</a:t>
                      </a:r>
                      <a:endParaRPr lang="en-AU" sz="900">
                        <a:effectLst/>
                        <a:latin typeface="Times New Roman"/>
                        <a:ea typeface="Times New Roman"/>
                      </a:endParaRPr>
                    </a:p>
                  </a:txBody>
                  <a:tcPr marL="58804" marR="58804" marT="0" marB="0"/>
                </a:tc>
              </a:tr>
              <a:tr h="181020">
                <a:tc>
                  <a:txBody>
                    <a:bodyPr/>
                    <a:lstStyle/>
                    <a:p>
                      <a:pPr>
                        <a:lnSpc>
                          <a:spcPts val="1200"/>
                        </a:lnSpc>
                        <a:spcBef>
                          <a:spcPts val="300"/>
                        </a:spcBef>
                        <a:spcAft>
                          <a:spcPts val="0"/>
                        </a:spcAft>
                      </a:pPr>
                      <a:r>
                        <a:rPr lang="en-AU" sz="900">
                          <a:effectLst/>
                        </a:rPr>
                        <a:t>32</a:t>
                      </a:r>
                      <a:endParaRPr lang="en-AU" sz="900">
                        <a:effectLst/>
                        <a:latin typeface="Times New Roman"/>
                        <a:ea typeface="Times New Roman"/>
                      </a:endParaRPr>
                    </a:p>
                  </a:txBody>
                  <a:tcPr marL="58804" marR="58804" marT="0" marB="0"/>
                </a:tc>
                <a:tc>
                  <a:txBody>
                    <a:bodyPr/>
                    <a:lstStyle/>
                    <a:p>
                      <a:pPr>
                        <a:lnSpc>
                          <a:spcPts val="1200"/>
                        </a:lnSpc>
                        <a:spcBef>
                          <a:spcPts val="300"/>
                        </a:spcBef>
                        <a:spcAft>
                          <a:spcPts val="0"/>
                        </a:spcAft>
                      </a:pPr>
                      <a:r>
                        <a:rPr lang="en-AU" sz="900" dirty="0">
                          <a:effectLst/>
                        </a:rPr>
                        <a:t>Subclass 884 (Contributory Aged Parent (Temporary))</a:t>
                      </a:r>
                      <a:endParaRPr lang="en-AU" sz="900" dirty="0">
                        <a:effectLst/>
                        <a:latin typeface="Times New Roman"/>
                        <a:ea typeface="Times New Roman"/>
                      </a:endParaRPr>
                    </a:p>
                  </a:txBody>
                  <a:tcPr marL="58804" marR="58804" marT="0" marB="0"/>
                </a:tc>
              </a:tr>
            </a:tbl>
          </a:graphicData>
        </a:graphic>
      </p:graphicFrame>
      <p:sp>
        <p:nvSpPr>
          <p:cNvPr id="50286" name="TextBox 2"/>
          <p:cNvSpPr txBox="1">
            <a:spLocks noChangeArrowheads="1"/>
          </p:cNvSpPr>
          <p:nvPr/>
        </p:nvSpPr>
        <p:spPr bwMode="auto">
          <a:xfrm>
            <a:off x="571500" y="671513"/>
            <a:ext cx="345122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400" b="1" dirty="0" err="1">
                <a:latin typeface="Trebuchet MS" panose="020B0603020202020204" pitchFamily="34" charset="0"/>
              </a:rPr>
              <a:t>Reg</a:t>
            </a:r>
            <a:r>
              <a:rPr lang="en-AU" altLang="en-US" sz="2400" b="1" dirty="0">
                <a:latin typeface="Trebuchet MS" panose="020B0603020202020204" pitchFamily="34" charset="0"/>
              </a:rPr>
              <a:t> </a:t>
            </a:r>
            <a:r>
              <a:rPr lang="en-AU" altLang="en-US" sz="2400" b="1" dirty="0" smtClean="0">
                <a:latin typeface="Trebuchet MS" panose="020B0603020202020204" pitchFamily="34" charset="0"/>
              </a:rPr>
              <a:t>2.06AAB Visas </a:t>
            </a:r>
          </a:p>
          <a:p>
            <a:pPr eaLnBrk="1" hangingPunct="1">
              <a:spcBef>
                <a:spcPct val="0"/>
              </a:spcBef>
              <a:buFontTx/>
              <a:buNone/>
            </a:pPr>
            <a:endParaRPr lang="en-AU" altLang="en-US" sz="2400" b="1" dirty="0">
              <a:latin typeface="Trebuchet MS" panose="020B0603020202020204" pitchFamily="34" charset="0"/>
            </a:endParaRPr>
          </a:p>
          <a:p>
            <a:pPr eaLnBrk="1" hangingPunct="1">
              <a:spcBef>
                <a:spcPct val="0"/>
              </a:spcBef>
              <a:buFontTx/>
              <a:buNone/>
            </a:pPr>
            <a:r>
              <a:rPr lang="en-AU" altLang="en-US" sz="2400" b="1" dirty="0" smtClean="0">
                <a:latin typeface="Trebuchet MS" panose="020B0603020202020204" pitchFamily="34" charset="0"/>
              </a:rPr>
              <a:t>SHEVs </a:t>
            </a:r>
            <a:r>
              <a:rPr lang="en-AU" altLang="en-US" sz="2400" b="1" dirty="0">
                <a:latin typeface="Trebuchet MS" panose="020B0603020202020204" pitchFamily="34" charset="0"/>
              </a:rPr>
              <a:t>can apply for</a:t>
            </a:r>
          </a:p>
          <a:p>
            <a:pPr eaLnBrk="1" hangingPunct="1">
              <a:spcBef>
                <a:spcPct val="0"/>
              </a:spcBef>
              <a:buFontTx/>
              <a:buNone/>
            </a:pPr>
            <a:r>
              <a:rPr lang="en-AU" altLang="en-US" sz="2400" b="1" dirty="0" smtClean="0">
                <a:latin typeface="Trebuchet MS" panose="020B0603020202020204" pitchFamily="34" charset="0"/>
              </a:rPr>
              <a:t>range </a:t>
            </a:r>
            <a:r>
              <a:rPr lang="en-AU" altLang="en-US" sz="2400" b="1" dirty="0">
                <a:latin typeface="Trebuchet MS" panose="020B0603020202020204" pitchFamily="34" charset="0"/>
              </a:rPr>
              <a:t>of skilled and family </a:t>
            </a:r>
            <a:r>
              <a:rPr lang="en-AU" altLang="en-US" sz="2400" b="1" dirty="0" smtClean="0">
                <a:latin typeface="Trebuchet MS" panose="020B0603020202020204" pitchFamily="34" charset="0"/>
              </a:rPr>
              <a:t>visas if they satisfy the ‘SHEV Pathway’. This list can change</a:t>
            </a:r>
            <a:endParaRPr lang="en-AU" altLang="en-US" sz="2400" b="1" dirty="0">
              <a:latin typeface="Trebuchet MS" panose="020B0603020202020204" pitchFamily="34" charset="0"/>
            </a:endParaRPr>
          </a:p>
        </p:txBody>
      </p:sp>
    </p:spTree>
    <p:extLst>
      <p:ext uri="{BB962C8B-B14F-4D97-AF65-F5344CB8AC3E}">
        <p14:creationId xmlns:p14="http://schemas.microsoft.com/office/powerpoint/2010/main" val="365051209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idx="1"/>
          </p:nvPr>
        </p:nvSpPr>
        <p:spPr>
          <a:xfrm>
            <a:off x="1946594" y="1756410"/>
            <a:ext cx="8351837" cy="4450080"/>
          </a:xfrm>
        </p:spPr>
        <p:txBody>
          <a:bodyPr>
            <a:normAutofit lnSpcReduction="10000"/>
          </a:bodyPr>
          <a:lstStyle/>
          <a:p>
            <a:pPr marL="0" indent="0">
              <a:buNone/>
              <a:defRPr/>
            </a:pPr>
            <a:r>
              <a:rPr lang="en-AU" sz="2600" dirty="0" smtClean="0"/>
              <a:t>Asylum </a:t>
            </a:r>
            <a:r>
              <a:rPr lang="en-AU" sz="2600" dirty="0"/>
              <a:t>seekers need to consider</a:t>
            </a:r>
            <a:r>
              <a:rPr lang="en-AU" sz="2600" dirty="0" smtClean="0"/>
              <a:t>:</a:t>
            </a:r>
          </a:p>
          <a:p>
            <a:pPr>
              <a:buFont typeface="Arial" charset="0"/>
              <a:buChar char="•"/>
              <a:defRPr/>
            </a:pPr>
            <a:r>
              <a:rPr lang="en-AU" sz="2600" dirty="0" smtClean="0"/>
              <a:t>their </a:t>
            </a:r>
            <a:r>
              <a:rPr lang="en-AU" sz="2600" dirty="0"/>
              <a:t>ability to live, work and study in a regional </a:t>
            </a:r>
            <a:r>
              <a:rPr lang="en-AU" sz="2600" dirty="0" smtClean="0"/>
              <a:t>area</a:t>
            </a:r>
          </a:p>
          <a:p>
            <a:pPr>
              <a:buFont typeface="Arial" charset="0"/>
              <a:buChar char="•"/>
              <a:defRPr/>
            </a:pPr>
            <a:r>
              <a:rPr lang="en-AU" sz="2600" dirty="0" smtClean="0"/>
              <a:t>availability </a:t>
            </a:r>
            <a:r>
              <a:rPr lang="en-AU" sz="2600" dirty="0"/>
              <a:t>of support services in regional area </a:t>
            </a:r>
            <a:endParaRPr lang="en-AU" sz="2600" dirty="0" smtClean="0"/>
          </a:p>
          <a:p>
            <a:pPr>
              <a:buFont typeface="Arial" charset="0"/>
              <a:buChar char="•"/>
              <a:defRPr/>
            </a:pPr>
            <a:r>
              <a:rPr lang="en-AU" sz="2600" dirty="0" smtClean="0"/>
              <a:t>how </a:t>
            </a:r>
            <a:r>
              <a:rPr lang="en-AU" sz="2600" dirty="0"/>
              <a:t>likely is it they </a:t>
            </a:r>
            <a:r>
              <a:rPr lang="en-AU" sz="2600" dirty="0" smtClean="0"/>
              <a:t>or a family member will </a:t>
            </a:r>
            <a:r>
              <a:rPr lang="en-AU" sz="2600" dirty="0"/>
              <a:t>qualify for a </a:t>
            </a:r>
            <a:r>
              <a:rPr lang="en-AU" sz="2600" dirty="0" err="1"/>
              <a:t>Reg</a:t>
            </a:r>
            <a:r>
              <a:rPr lang="en-AU" sz="2600" dirty="0"/>
              <a:t> 2.06AAB visa in 4-5 </a:t>
            </a:r>
            <a:r>
              <a:rPr lang="en-AU" sz="2600" dirty="0" smtClean="0"/>
              <a:t>years (range of family, skilled, student visas).   </a:t>
            </a:r>
            <a:r>
              <a:rPr lang="en-AU" sz="2600" dirty="0"/>
              <a:t>Also criteria may have changed then</a:t>
            </a:r>
            <a:r>
              <a:rPr lang="en-AU" sz="2600" dirty="0" smtClean="0"/>
              <a:t>.</a:t>
            </a:r>
          </a:p>
          <a:p>
            <a:pPr>
              <a:buFont typeface="Arial" charset="0"/>
              <a:buChar char="•"/>
              <a:defRPr/>
            </a:pPr>
            <a:endParaRPr lang="en-US" sz="2600" dirty="0"/>
          </a:p>
          <a:p>
            <a:pPr marL="0" indent="0">
              <a:buNone/>
              <a:defRPr/>
            </a:pPr>
            <a:r>
              <a:rPr lang="en-AU" altLang="en-US" sz="2600" dirty="0"/>
              <a:t>Skilled visas depend on factors such as age, English ability, work history and level of education.  The rules are very tight and unless the rules change many asylum seekers would not be able to satisfy the rules.</a:t>
            </a:r>
          </a:p>
          <a:p>
            <a:pPr>
              <a:buFont typeface="Arial" charset="0"/>
              <a:buChar char="•"/>
              <a:defRPr/>
            </a:pPr>
            <a:endParaRPr lang="en-AU" sz="2600" dirty="0"/>
          </a:p>
          <a:p>
            <a:pPr marL="0" indent="0">
              <a:buNone/>
              <a:defRPr/>
            </a:pPr>
            <a:endParaRPr lang="en-AU" sz="3700" dirty="0"/>
          </a:p>
        </p:txBody>
      </p:sp>
      <p:sp>
        <p:nvSpPr>
          <p:cNvPr id="522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FE6FFE-1272-4AD5-8C8C-24CDF06F6524}" type="slidenum">
              <a:rPr lang="en-US" altLang="en-US" sz="1200">
                <a:solidFill>
                  <a:srgbClr val="898989"/>
                </a:solidFill>
                <a:latin typeface="Trebuchet MS" panose="020B0603020202020204" pitchFamily="34" charset="0"/>
              </a:rPr>
              <a:pPr>
                <a:spcBef>
                  <a:spcPct val="0"/>
                </a:spcBef>
                <a:buFontTx/>
                <a:buNone/>
              </a:pPr>
              <a:t>39</a:t>
            </a:fld>
            <a:endParaRPr lang="en-US" altLang="en-US" sz="1200">
              <a:solidFill>
                <a:srgbClr val="898989"/>
              </a:solidFill>
              <a:latin typeface="Trebuchet MS" panose="020B0603020202020204" pitchFamily="34" charset="0"/>
            </a:endParaRPr>
          </a:p>
        </p:txBody>
      </p:sp>
      <p:sp>
        <p:nvSpPr>
          <p:cNvPr id="4" name="Title 1"/>
          <p:cNvSpPr txBox="1">
            <a:spLocks/>
          </p:cNvSpPr>
          <p:nvPr/>
        </p:nvSpPr>
        <p:spPr>
          <a:xfrm>
            <a:off x="1981200" y="274639"/>
            <a:ext cx="8229600" cy="922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ltLang="en-US" sz="4000" dirty="0" smtClean="0"/>
              <a:t>TPV  or SHEV? </a:t>
            </a:r>
          </a:p>
        </p:txBody>
      </p:sp>
    </p:spTree>
    <p:extLst>
      <p:ext uri="{BB962C8B-B14F-4D97-AF65-F5344CB8AC3E}">
        <p14:creationId xmlns:p14="http://schemas.microsoft.com/office/powerpoint/2010/main" val="20734564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2313" y="1700213"/>
            <a:ext cx="8229600" cy="4525962"/>
          </a:xfrm>
        </p:spPr>
        <p:txBody>
          <a:bodyPr>
            <a:normAutofit/>
          </a:bodyPr>
          <a:lstStyle/>
          <a:p>
            <a:pPr marL="0" indent="0">
              <a:buNone/>
              <a:defRPr/>
            </a:pPr>
            <a:endParaRPr lang="en-AU" sz="2400" b="1" dirty="0"/>
          </a:p>
          <a:p>
            <a:pPr marL="0" indent="0">
              <a:buNone/>
              <a:defRPr/>
            </a:pPr>
            <a:endParaRPr lang="en-AU" sz="2400" dirty="0"/>
          </a:p>
          <a:p>
            <a:pPr>
              <a:buFont typeface="Arial" charset="0"/>
              <a:buChar char="•"/>
              <a:defRPr/>
            </a:pP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4031642184"/>
              </p:ext>
            </p:extLst>
          </p:nvPr>
        </p:nvGraphicFramePr>
        <p:xfrm>
          <a:off x="354330" y="0"/>
          <a:ext cx="10576560" cy="7044155"/>
        </p:xfrm>
        <a:graphic>
          <a:graphicData uri="http://schemas.openxmlformats.org/presentationml/2006/ole">
            <mc:AlternateContent xmlns:mc="http://schemas.openxmlformats.org/markup-compatibility/2006">
              <mc:Choice xmlns:v="urn:schemas-microsoft-com:vml" Requires="v">
                <p:oleObj spid="_x0000_s7276" name="Document" r:id="rId4" imgW="11670343" imgH="7772142" progId="Word.Document.12">
                  <p:embed/>
                </p:oleObj>
              </mc:Choice>
              <mc:Fallback>
                <p:oleObj name="Document" r:id="rId4" imgW="11670343" imgH="7772142" progId="Word.Document.12">
                  <p:embed/>
                  <p:pic>
                    <p:nvPicPr>
                      <p:cNvPr id="0" name=""/>
                      <p:cNvPicPr/>
                      <p:nvPr/>
                    </p:nvPicPr>
                    <p:blipFill>
                      <a:blip r:embed="rId5"/>
                      <a:stretch>
                        <a:fillRect/>
                      </a:stretch>
                    </p:blipFill>
                    <p:spPr>
                      <a:xfrm>
                        <a:off x="354330" y="0"/>
                        <a:ext cx="10576560" cy="7044155"/>
                      </a:xfrm>
                      <a:prstGeom prst="rect">
                        <a:avLst/>
                      </a:prstGeom>
                    </p:spPr>
                  </p:pic>
                </p:oleObj>
              </mc:Fallback>
            </mc:AlternateContent>
          </a:graphicData>
        </a:graphic>
      </p:graphicFrame>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6882" y="5063716"/>
            <a:ext cx="4743678" cy="179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261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ABBBFD-09E5-4D54-AD34-5220BC37FEF3}" type="slidenum">
              <a:rPr lang="en-AU" smtClean="0"/>
              <a:t>40</a:t>
            </a:fld>
            <a:endParaRPr lang="en-AU"/>
          </a:p>
        </p:txBody>
      </p:sp>
      <p:sp>
        <p:nvSpPr>
          <p:cNvPr id="5" name="Rectangle 4"/>
          <p:cNvSpPr/>
          <p:nvPr/>
        </p:nvSpPr>
        <p:spPr>
          <a:xfrm>
            <a:off x="1407849" y="1367373"/>
            <a:ext cx="8802951" cy="6324808"/>
          </a:xfrm>
          <a:prstGeom prst="rect">
            <a:avLst/>
          </a:prstGeom>
        </p:spPr>
        <p:txBody>
          <a:bodyPr wrap="square">
            <a:spAutoFit/>
          </a:bodyPr>
          <a:lstStyle/>
          <a:p>
            <a:pPr lvl="2">
              <a:spcBef>
                <a:spcPts val="600"/>
              </a:spcBef>
              <a:spcAft>
                <a:spcPts val="600"/>
              </a:spcAft>
            </a:pPr>
            <a:r>
              <a:rPr lang="en-AU" sz="2400" b="1" dirty="0" smtClean="0"/>
              <a:t>UMA’s may be:</a:t>
            </a:r>
          </a:p>
          <a:p>
            <a:pPr marL="1257300" lvl="2" indent="-342900">
              <a:spcBef>
                <a:spcPts val="600"/>
              </a:spcBef>
              <a:spcAft>
                <a:spcPts val="600"/>
              </a:spcAft>
              <a:buFont typeface="Arial" panose="020B0604020202020204" pitchFamily="34" charset="0"/>
              <a:buChar char="•"/>
            </a:pPr>
            <a:r>
              <a:rPr lang="en-AU" sz="2400" dirty="0"/>
              <a:t>a</a:t>
            </a:r>
            <a:r>
              <a:rPr lang="en-AU" sz="2400" dirty="0" smtClean="0"/>
              <a:t>lready assessed </a:t>
            </a:r>
            <a:r>
              <a:rPr lang="en-AU" sz="2400" dirty="0"/>
              <a:t>as </a:t>
            </a:r>
            <a:r>
              <a:rPr lang="en-AU" sz="2400" dirty="0" smtClean="0"/>
              <a:t>having </a:t>
            </a:r>
            <a:r>
              <a:rPr lang="en-AU" sz="2400" dirty="0"/>
              <a:t>protection </a:t>
            </a:r>
            <a:r>
              <a:rPr lang="en-AU" sz="2400" dirty="0" smtClean="0"/>
              <a:t>obligations; </a:t>
            </a:r>
            <a:endParaRPr lang="en-AU" sz="2400" dirty="0"/>
          </a:p>
          <a:p>
            <a:pPr marL="1257300" lvl="2" indent="-342900">
              <a:spcBef>
                <a:spcPts val="600"/>
              </a:spcBef>
              <a:spcAft>
                <a:spcPts val="600"/>
              </a:spcAft>
              <a:buFont typeface="Arial" panose="020B0604020202020204" pitchFamily="34" charset="0"/>
              <a:buChar char="•"/>
            </a:pPr>
            <a:r>
              <a:rPr lang="en-AU" sz="2400" dirty="0"/>
              <a:t>at </a:t>
            </a:r>
            <a:r>
              <a:rPr lang="en-AU" sz="2400" dirty="0" smtClean="0"/>
              <a:t> IAA for </a:t>
            </a:r>
            <a:r>
              <a:rPr lang="en-AU" sz="2400" dirty="0"/>
              <a:t>merits </a:t>
            </a:r>
            <a:r>
              <a:rPr lang="en-AU" sz="2400" dirty="0" smtClean="0"/>
              <a:t>review under new Fast Track System (or at AAT </a:t>
            </a:r>
            <a:r>
              <a:rPr lang="en-AU" sz="2400" dirty="0"/>
              <a:t>for some who arrived before Fast Track System) ; </a:t>
            </a:r>
          </a:p>
          <a:p>
            <a:pPr marL="1257300" lvl="2" indent="-342900">
              <a:spcBef>
                <a:spcPts val="600"/>
              </a:spcBef>
              <a:spcAft>
                <a:spcPts val="600"/>
              </a:spcAft>
              <a:buFont typeface="Arial" panose="020B0604020202020204" pitchFamily="34" charset="0"/>
              <a:buChar char="•"/>
            </a:pPr>
            <a:r>
              <a:rPr lang="en-AU" sz="2400" dirty="0"/>
              <a:t>finally determined (double negative</a:t>
            </a:r>
            <a:r>
              <a:rPr lang="en-AU" sz="2400" dirty="0" smtClean="0"/>
              <a:t>)</a:t>
            </a:r>
          </a:p>
          <a:p>
            <a:pPr lvl="2">
              <a:spcBef>
                <a:spcPts val="600"/>
              </a:spcBef>
              <a:spcAft>
                <a:spcPts val="600"/>
              </a:spcAft>
            </a:pPr>
            <a:r>
              <a:rPr lang="en-AU" sz="2400" b="1" dirty="0" smtClean="0"/>
              <a:t>UMA’s may want advice about</a:t>
            </a:r>
            <a:r>
              <a:rPr lang="en-AU" sz="2400" dirty="0"/>
              <a:t>:</a:t>
            </a:r>
            <a:endParaRPr lang="en-AU" sz="2400" dirty="0" smtClean="0"/>
          </a:p>
          <a:p>
            <a:pPr marL="1257300" lvl="2" indent="-342900">
              <a:spcBef>
                <a:spcPts val="600"/>
              </a:spcBef>
              <a:spcAft>
                <a:spcPts val="600"/>
              </a:spcAft>
              <a:buFont typeface="Arial" panose="020B0604020202020204" pitchFamily="34" charset="0"/>
              <a:buChar char="•"/>
            </a:pPr>
            <a:r>
              <a:rPr lang="en-AU" sz="2400" dirty="0" smtClean="0"/>
              <a:t>Refusal of visa application and referral to IAA</a:t>
            </a:r>
          </a:p>
          <a:p>
            <a:pPr marL="1257300" lvl="2" indent="-342900">
              <a:spcBef>
                <a:spcPts val="600"/>
              </a:spcBef>
              <a:spcAft>
                <a:spcPts val="600"/>
              </a:spcAft>
              <a:buFont typeface="Arial" panose="020B0604020202020204" pitchFamily="34" charset="0"/>
              <a:buChar char="•"/>
            </a:pPr>
            <a:r>
              <a:rPr lang="en-AU" sz="2400" dirty="0" smtClean="0"/>
              <a:t>judicial review</a:t>
            </a:r>
            <a:endParaRPr lang="en-AU" sz="2400" dirty="0"/>
          </a:p>
          <a:p>
            <a:pPr marL="1257300" lvl="2" indent="-342900">
              <a:spcBef>
                <a:spcPts val="600"/>
              </a:spcBef>
              <a:spcAft>
                <a:spcPts val="600"/>
              </a:spcAft>
              <a:buFont typeface="Arial" panose="020B0604020202020204" pitchFamily="34" charset="0"/>
              <a:buChar char="•"/>
            </a:pPr>
            <a:r>
              <a:rPr lang="en-US" sz="2400" dirty="0" smtClean="0"/>
              <a:t>where their application process is</a:t>
            </a:r>
          </a:p>
          <a:p>
            <a:pPr marL="1257300" lvl="2" indent="-342900">
              <a:spcBef>
                <a:spcPts val="600"/>
              </a:spcBef>
              <a:spcAft>
                <a:spcPts val="600"/>
              </a:spcAft>
              <a:buFont typeface="Arial" panose="020B0604020202020204" pitchFamily="34" charset="0"/>
              <a:buChar char="•"/>
            </a:pPr>
            <a:r>
              <a:rPr lang="en-US" sz="2400" dirty="0" smtClean="0"/>
              <a:t>SHEV Study/work requirements</a:t>
            </a:r>
          </a:p>
          <a:p>
            <a:pPr marL="1257300" lvl="2" indent="-342900">
              <a:spcBef>
                <a:spcPts val="600"/>
              </a:spcBef>
              <a:spcAft>
                <a:spcPts val="600"/>
              </a:spcAft>
              <a:buFont typeface="Arial" panose="020B0604020202020204" pitchFamily="34" charset="0"/>
              <a:buChar char="•"/>
            </a:pPr>
            <a:r>
              <a:rPr lang="en-US" sz="2400" dirty="0" smtClean="0"/>
              <a:t>Change of visa conditions (address, family status)</a:t>
            </a:r>
            <a:endParaRPr lang="en-AU" sz="2400" dirty="0" smtClean="0"/>
          </a:p>
          <a:p>
            <a:pPr marL="1257300" lvl="2" indent="-342900">
              <a:spcBef>
                <a:spcPts val="600"/>
              </a:spcBef>
              <a:spcAft>
                <a:spcPts val="600"/>
              </a:spcAft>
              <a:buFont typeface="Arial" panose="020B0604020202020204" pitchFamily="34" charset="0"/>
              <a:buChar char="•"/>
            </a:pPr>
            <a:endParaRPr lang="en-AU" dirty="0"/>
          </a:p>
          <a:p>
            <a:pPr algn="just"/>
            <a:endParaRPr lang="en-AU" dirty="0"/>
          </a:p>
        </p:txBody>
      </p:sp>
      <p:sp>
        <p:nvSpPr>
          <p:cNvPr id="6" name="Title 1"/>
          <p:cNvSpPr txBox="1">
            <a:spLocks/>
          </p:cNvSpPr>
          <p:nvPr/>
        </p:nvSpPr>
        <p:spPr>
          <a:xfrm>
            <a:off x="1981200" y="274639"/>
            <a:ext cx="8229600" cy="922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t>UMA’s </a:t>
            </a:r>
            <a:r>
              <a:rPr lang="en-AU" sz="4000" b="1" dirty="0" smtClean="0"/>
              <a:t>seeking </a:t>
            </a:r>
            <a:r>
              <a:rPr lang="en-AU" sz="4000" b="1" dirty="0"/>
              <a:t>assistance </a:t>
            </a:r>
          </a:p>
        </p:txBody>
      </p:sp>
    </p:spTree>
    <p:extLst>
      <p:ext uri="{BB962C8B-B14F-4D97-AF65-F5344CB8AC3E}">
        <p14:creationId xmlns:p14="http://schemas.microsoft.com/office/powerpoint/2010/main" val="773914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ABBBFD-09E5-4D54-AD34-5220BC37FEF3}" type="slidenum">
              <a:rPr lang="en-AU" smtClean="0"/>
              <a:t>41</a:t>
            </a:fld>
            <a:endParaRPr lang="en-AU"/>
          </a:p>
        </p:txBody>
      </p:sp>
      <p:sp>
        <p:nvSpPr>
          <p:cNvPr id="5" name="Rectangle 4"/>
          <p:cNvSpPr/>
          <p:nvPr/>
        </p:nvSpPr>
        <p:spPr>
          <a:xfrm>
            <a:off x="1108710" y="537269"/>
            <a:ext cx="9361170" cy="4801314"/>
          </a:xfrm>
          <a:prstGeom prst="rect">
            <a:avLst/>
          </a:prstGeom>
        </p:spPr>
        <p:txBody>
          <a:bodyPr wrap="square">
            <a:spAutoFit/>
          </a:bodyPr>
          <a:lstStyle/>
          <a:p>
            <a:pPr algn="ctr"/>
            <a:r>
              <a:rPr lang="en-AU" sz="3600" dirty="0" smtClean="0"/>
              <a:t>RAILS Unrepresented </a:t>
            </a:r>
            <a:r>
              <a:rPr lang="en-AU" sz="3600" dirty="0"/>
              <a:t>Asylum Seekers Project</a:t>
            </a:r>
          </a:p>
          <a:p>
            <a:endParaRPr lang="en-AU" dirty="0"/>
          </a:p>
          <a:p>
            <a:pPr marL="285750" indent="-285750" algn="just">
              <a:buFont typeface="Arial" panose="020B0604020202020204" pitchFamily="34" charset="0"/>
              <a:buChar char="•"/>
            </a:pPr>
            <a:r>
              <a:rPr lang="en-AU" sz="2600" dirty="0"/>
              <a:t>Established to </a:t>
            </a:r>
            <a:r>
              <a:rPr lang="en-AU" sz="2600" dirty="0" smtClean="0"/>
              <a:t>provide </a:t>
            </a:r>
            <a:r>
              <a:rPr lang="en-AU" sz="2600" dirty="0"/>
              <a:t>legal assistance to unrepresented asylum seekers who arrived in Australia by </a:t>
            </a:r>
            <a:r>
              <a:rPr lang="en-AU" sz="2600" dirty="0" smtClean="0"/>
              <a:t>and </a:t>
            </a:r>
            <a:r>
              <a:rPr lang="en-AU" sz="2600" dirty="0"/>
              <a:t>who will not be provided with government-funded legal assistance</a:t>
            </a:r>
          </a:p>
          <a:p>
            <a:pPr marL="285750" indent="-285750" algn="just">
              <a:buFont typeface="Arial" panose="020B0604020202020204" pitchFamily="34" charset="0"/>
              <a:buChar char="•"/>
            </a:pPr>
            <a:r>
              <a:rPr lang="en-AU" sz="2600" dirty="0" smtClean="0"/>
              <a:t>UAS </a:t>
            </a:r>
            <a:r>
              <a:rPr lang="en-AU" sz="2600" dirty="0"/>
              <a:t>Project is entirely funded by private donations from within the community</a:t>
            </a:r>
          </a:p>
          <a:p>
            <a:pPr marL="285750" indent="-285750" algn="just">
              <a:buFont typeface="Arial" panose="020B0604020202020204" pitchFamily="34" charset="0"/>
              <a:buChar char="•"/>
            </a:pPr>
            <a:r>
              <a:rPr lang="en-AU" sz="2600" dirty="0" smtClean="0"/>
              <a:t>Private </a:t>
            </a:r>
            <a:r>
              <a:rPr lang="en-AU" sz="2600" dirty="0"/>
              <a:t>funding currently only covers a full time lawyer 2 days per week </a:t>
            </a:r>
            <a:r>
              <a:rPr lang="en-AU" sz="2600" dirty="0" smtClean="0"/>
              <a:t>plus support staff</a:t>
            </a:r>
            <a:endParaRPr lang="en-AU" sz="2600" dirty="0"/>
          </a:p>
          <a:p>
            <a:pPr marL="285750" indent="-285750" algn="just">
              <a:buFont typeface="Arial" panose="020B0604020202020204" pitchFamily="34" charset="0"/>
              <a:buChar char="•"/>
            </a:pPr>
            <a:r>
              <a:rPr lang="en-AU" sz="2600" dirty="0" smtClean="0"/>
              <a:t>It relies on assistance </a:t>
            </a:r>
            <a:r>
              <a:rPr lang="en-AU" sz="2600" dirty="0"/>
              <a:t>from volunteer solicitors and migration </a:t>
            </a:r>
            <a:r>
              <a:rPr lang="en-AU" sz="2600" dirty="0" smtClean="0"/>
              <a:t>agents to interview clients and prepare statutory declarations</a:t>
            </a:r>
            <a:endParaRPr lang="en-AU" sz="2600" dirty="0"/>
          </a:p>
          <a:p>
            <a:pPr algn="just"/>
            <a:endParaRPr lang="en-AU" dirty="0"/>
          </a:p>
        </p:txBody>
      </p:sp>
    </p:spTree>
    <p:extLst>
      <p:ext uri="{BB962C8B-B14F-4D97-AF65-F5344CB8AC3E}">
        <p14:creationId xmlns:p14="http://schemas.microsoft.com/office/powerpoint/2010/main" val="3371953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6" y="425302"/>
            <a:ext cx="12014790" cy="2062717"/>
          </a:xfrm>
        </p:spPr>
        <p:txBody>
          <a:bodyPr>
            <a:normAutofit/>
          </a:bodyPr>
          <a:lstStyle/>
          <a:p>
            <a:pPr algn="ctr"/>
            <a:r>
              <a:rPr lang="en-US" sz="4000" b="1" dirty="0" smtClean="0"/>
              <a:t>Asylum Seeker / Protection Visa  Fact Sheets</a:t>
            </a:r>
            <a:r>
              <a:rPr lang="en-US" dirty="0" smtClean="0"/>
              <a:t/>
            </a:r>
            <a:br>
              <a:rPr lang="en-US" dirty="0" smtClean="0"/>
            </a:br>
            <a:r>
              <a:rPr lang="en-US" sz="2400" dirty="0" smtClean="0"/>
              <a:t/>
            </a:r>
            <a:br>
              <a:rPr lang="en-US" sz="2400" dirty="0" smtClean="0"/>
            </a:br>
            <a:endParaRPr lang="en-AU" sz="2400" dirty="0"/>
          </a:p>
        </p:txBody>
      </p:sp>
      <p:pic>
        <p:nvPicPr>
          <p:cNvPr id="11266" name="5C77AE2A-299F-4B36-ABA8-35241AD4681C" descr="E585AF23-D1DD-4AC0-8B54-3A19CCF098EB"/>
          <p:cNvPicPr>
            <a:picLocks noChangeAspect="1" noChangeArrowheads="1"/>
          </p:cNvPicPr>
          <p:nvPr/>
        </p:nvPicPr>
        <p:blipFill rotWithShape="1">
          <a:blip r:embed="rId3">
            <a:extLst>
              <a:ext uri="{28A0092B-C50C-407E-A947-70E740481C1C}">
                <a14:useLocalDpi xmlns:a14="http://schemas.microsoft.com/office/drawing/2010/main" val="0"/>
              </a:ext>
            </a:extLst>
          </a:blip>
          <a:srcRect b="55923"/>
          <a:stretch/>
        </p:blipFill>
        <p:spPr bwMode="auto">
          <a:xfrm>
            <a:off x="2874755" y="3192758"/>
            <a:ext cx="6706919" cy="251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04574" y="1548173"/>
            <a:ext cx="6096000" cy="830997"/>
          </a:xfrm>
          <a:prstGeom prst="rect">
            <a:avLst/>
          </a:prstGeom>
        </p:spPr>
        <p:txBody>
          <a:bodyPr>
            <a:spAutoFit/>
          </a:bodyPr>
          <a:lstStyle/>
          <a:p>
            <a:pPr algn="ctr"/>
            <a:r>
              <a:rPr lang="en-US" sz="2400" dirty="0">
                <a:hlinkClick r:id="rId4"/>
              </a:rPr>
              <a:t>www.rails.org.au/publications</a:t>
            </a:r>
            <a:r>
              <a:rPr lang="en-US" sz="2400" dirty="0"/>
              <a:t/>
            </a:r>
            <a:br>
              <a:rPr lang="en-US" sz="2400" dirty="0"/>
            </a:br>
            <a:r>
              <a:rPr lang="en-US" sz="2400" dirty="0">
                <a:hlinkClick r:id="rId5"/>
              </a:rPr>
              <a:t>www.immi.gov.au</a:t>
            </a:r>
            <a:endParaRPr lang="en-AU" sz="2400" dirty="0"/>
          </a:p>
        </p:txBody>
      </p:sp>
    </p:spTree>
    <p:extLst>
      <p:ext uri="{BB962C8B-B14F-4D97-AF65-F5344CB8AC3E}">
        <p14:creationId xmlns:p14="http://schemas.microsoft.com/office/powerpoint/2010/main" val="748864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pPr algn="ctr"/>
            <a:r>
              <a:rPr lang="en-US" sz="4000" b="1" dirty="0" smtClean="0"/>
              <a:t>Guide to Refugee Family Reunion</a:t>
            </a:r>
            <a:r>
              <a:rPr lang="en-US" dirty="0" smtClean="0"/>
              <a:t/>
            </a:r>
            <a:br>
              <a:rPr lang="en-US" dirty="0" smtClean="0"/>
            </a:br>
            <a:r>
              <a:rPr lang="en-US" sz="2400" dirty="0" smtClean="0"/>
              <a:t>www.rails.org.au/publications</a:t>
            </a:r>
            <a:endParaRPr lang="en-AU" sz="2400" dirty="0"/>
          </a:p>
        </p:txBody>
      </p:sp>
      <p:pic>
        <p:nvPicPr>
          <p:cNvPr id="9218" name="E68D4857-7C3E-454A-96C1-F212FD1CE944" descr="D5655404-E783-429C-AA9F-85A85DF92B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701" y="1309689"/>
            <a:ext cx="4091880" cy="554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06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3"/>
          <p:cNvSpPr>
            <a:spLocks noChangeArrowheads="1"/>
          </p:cNvSpPr>
          <p:nvPr/>
        </p:nvSpPr>
        <p:spPr bwMode="auto">
          <a:xfrm>
            <a:off x="8094092" y="2391963"/>
            <a:ext cx="171004" cy="719138"/>
          </a:xfrm>
          <a:prstGeom prst="downArrow">
            <a:avLst>
              <a:gd name="adj1" fmla="val 50000"/>
              <a:gd name="adj2" fmla="val 125523"/>
            </a:avLst>
          </a:prstGeom>
          <a:solidFill>
            <a:srgbClr val="00C0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7171" name="AutoShape 12"/>
          <p:cNvSpPr>
            <a:spLocks noChangeArrowheads="1"/>
          </p:cNvSpPr>
          <p:nvPr/>
        </p:nvSpPr>
        <p:spPr bwMode="auto">
          <a:xfrm>
            <a:off x="3935411" y="1824065"/>
            <a:ext cx="152400" cy="719138"/>
          </a:xfrm>
          <a:prstGeom prst="downArrow">
            <a:avLst>
              <a:gd name="adj1" fmla="val 50000"/>
              <a:gd name="adj2" fmla="val 1244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48132" name="Slide Number Placeholder 5"/>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42A3C5-9575-4D93-AF53-3B227D451111}" type="slidenum">
              <a:rPr lang="en-US" altLang="en-US" smtClean="0">
                <a:latin typeface="Garamond" pitchFamily="18" charset="0"/>
              </a:rPr>
              <a:pPr eaLnBrk="1" hangingPunct="1">
                <a:defRPr/>
              </a:pPr>
              <a:t>44</a:t>
            </a:fld>
            <a:endParaRPr lang="en-US" altLang="en-US" smtClean="0">
              <a:latin typeface="Garamond" pitchFamily="18" charset="0"/>
            </a:endParaRPr>
          </a:p>
        </p:txBody>
      </p:sp>
      <p:sp>
        <p:nvSpPr>
          <p:cNvPr id="7173" name="Rectangle 2"/>
          <p:cNvSpPr>
            <a:spLocks noChangeArrowheads="1"/>
          </p:cNvSpPr>
          <p:nvPr/>
        </p:nvSpPr>
        <p:spPr bwMode="auto">
          <a:xfrm>
            <a:off x="2863851" y="1244602"/>
            <a:ext cx="2447925" cy="8762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a:p>
        </p:txBody>
      </p:sp>
      <p:sp>
        <p:nvSpPr>
          <p:cNvPr id="7175" name="Text Box 4"/>
          <p:cNvSpPr txBox="1">
            <a:spLocks noChangeArrowheads="1"/>
          </p:cNvSpPr>
          <p:nvPr/>
        </p:nvSpPr>
        <p:spPr bwMode="auto">
          <a:xfrm>
            <a:off x="2863850" y="1307053"/>
            <a:ext cx="24479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t>Humanitarian</a:t>
            </a:r>
          </a:p>
          <a:p>
            <a:pPr algn="ctr" eaLnBrk="1" hangingPunct="1"/>
            <a:r>
              <a:rPr lang="en-US" b="1" dirty="0"/>
              <a:t>Program</a:t>
            </a:r>
            <a:endParaRPr lang="en-AU" b="1" dirty="0"/>
          </a:p>
        </p:txBody>
      </p:sp>
      <p:sp>
        <p:nvSpPr>
          <p:cNvPr id="7176" name="Oval 5"/>
          <p:cNvSpPr>
            <a:spLocks noChangeArrowheads="1"/>
          </p:cNvSpPr>
          <p:nvPr/>
        </p:nvSpPr>
        <p:spPr bwMode="auto">
          <a:xfrm>
            <a:off x="6781006" y="851661"/>
            <a:ext cx="2771378" cy="1691542"/>
          </a:xfrm>
          <a:prstGeom prst="ellipse">
            <a:avLst/>
          </a:prstGeom>
          <a:solidFill>
            <a:srgbClr val="00C0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7" name="Text Box 6"/>
          <p:cNvSpPr txBox="1">
            <a:spLocks noChangeArrowheads="1"/>
          </p:cNvSpPr>
          <p:nvPr/>
        </p:nvSpPr>
        <p:spPr bwMode="auto">
          <a:xfrm>
            <a:off x="7215188" y="1191635"/>
            <a:ext cx="19288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t>Family Migration </a:t>
            </a:r>
          </a:p>
          <a:p>
            <a:pPr algn="ctr" eaLnBrk="1" hangingPunct="1"/>
            <a:r>
              <a:rPr lang="en-US" b="1" dirty="0"/>
              <a:t>Program</a:t>
            </a:r>
          </a:p>
          <a:p>
            <a:pPr eaLnBrk="1" hangingPunct="1"/>
            <a:endParaRPr lang="en-AU" dirty="0"/>
          </a:p>
        </p:txBody>
      </p:sp>
      <p:sp>
        <p:nvSpPr>
          <p:cNvPr id="8202" name="Text Box 8"/>
          <p:cNvSpPr txBox="1">
            <a:spLocks noChangeArrowheads="1"/>
          </p:cNvSpPr>
          <p:nvPr/>
        </p:nvSpPr>
        <p:spPr bwMode="auto">
          <a:xfrm>
            <a:off x="2351552" y="2668832"/>
            <a:ext cx="35561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a:t>Open to anyone on a 200-204 range visa.  </a:t>
            </a:r>
          </a:p>
          <a:p>
            <a:pPr eaLnBrk="1" hangingPunct="1">
              <a:defRPr/>
            </a:pPr>
            <a:endParaRPr lang="en-US" dirty="0"/>
          </a:p>
          <a:p>
            <a:pPr eaLnBrk="1" hangingPunct="1">
              <a:defRPr/>
            </a:pPr>
            <a:r>
              <a:rPr lang="en-US" dirty="0"/>
              <a:t>Prospects of success depend on priority issues:</a:t>
            </a:r>
          </a:p>
          <a:p>
            <a:pPr marL="285750" indent="-285750" eaLnBrk="1" hangingPunct="1">
              <a:buFont typeface="Arial" pitchFamily="34" charset="0"/>
              <a:buChar char="•"/>
              <a:defRPr/>
            </a:pPr>
            <a:r>
              <a:rPr lang="en-US" dirty="0"/>
              <a:t>Family connection</a:t>
            </a:r>
          </a:p>
          <a:p>
            <a:pPr marL="285750" indent="-285750" eaLnBrk="1" hangingPunct="1">
              <a:buFont typeface="Arial" pitchFamily="34" charset="0"/>
              <a:buChar char="•"/>
              <a:defRPr/>
            </a:pPr>
            <a:r>
              <a:rPr lang="en-US" dirty="0"/>
              <a:t>Type of visa you hold</a:t>
            </a:r>
          </a:p>
          <a:p>
            <a:pPr marL="285750" indent="-285750" eaLnBrk="1" hangingPunct="1">
              <a:buFont typeface="Arial" pitchFamily="34" charset="0"/>
              <a:buChar char="•"/>
              <a:defRPr/>
            </a:pPr>
            <a:endParaRPr lang="en-US" dirty="0"/>
          </a:p>
          <a:p>
            <a:pPr eaLnBrk="1" hangingPunct="1">
              <a:defRPr/>
            </a:pPr>
            <a:r>
              <a:rPr lang="en-US" dirty="0"/>
              <a:t>Those on 866 or former UMA lowest priority till citizenship</a:t>
            </a:r>
          </a:p>
          <a:p>
            <a:pPr eaLnBrk="1" hangingPunct="1">
              <a:defRPr/>
            </a:pPr>
            <a:endParaRPr lang="en-US" dirty="0"/>
          </a:p>
          <a:p>
            <a:pPr eaLnBrk="1" hangingPunct="1">
              <a:defRPr/>
            </a:pPr>
            <a:r>
              <a:rPr lang="en-US" b="1" dirty="0"/>
              <a:t>SHEV/TPV cannot propose</a:t>
            </a:r>
            <a:r>
              <a:rPr lang="en-US" dirty="0"/>
              <a:t> – as is a temporary visa</a:t>
            </a:r>
          </a:p>
          <a:p>
            <a:pPr marL="285750" indent="-285750" eaLnBrk="1" hangingPunct="1">
              <a:buFont typeface="Arial" pitchFamily="34" charset="0"/>
              <a:buChar char="•"/>
              <a:defRPr/>
            </a:pPr>
            <a:endParaRPr lang="en-US" b="1" dirty="0"/>
          </a:p>
        </p:txBody>
      </p:sp>
      <p:sp>
        <p:nvSpPr>
          <p:cNvPr id="7179" name="Text Box 10"/>
          <p:cNvSpPr txBox="1">
            <a:spLocks noChangeArrowheads="1"/>
          </p:cNvSpPr>
          <p:nvPr/>
        </p:nvSpPr>
        <p:spPr bwMode="auto">
          <a:xfrm>
            <a:off x="6183882" y="3041748"/>
            <a:ext cx="388843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AU" dirty="0"/>
              <a:t>Partner</a:t>
            </a:r>
          </a:p>
          <a:p>
            <a:pPr eaLnBrk="1" hangingPunct="1">
              <a:buFont typeface="Arial" charset="0"/>
              <a:buChar char="•"/>
            </a:pPr>
            <a:r>
              <a:rPr lang="en-AU" dirty="0"/>
              <a:t>Fiancé </a:t>
            </a:r>
          </a:p>
          <a:p>
            <a:pPr eaLnBrk="1" hangingPunct="1">
              <a:buFont typeface="Arial" charset="0"/>
              <a:buChar char="•"/>
            </a:pPr>
            <a:r>
              <a:rPr lang="en-AU" dirty="0"/>
              <a:t>Dependent child</a:t>
            </a:r>
          </a:p>
          <a:p>
            <a:pPr eaLnBrk="1" hangingPunct="1">
              <a:buFont typeface="Arial" charset="0"/>
              <a:buChar char="•"/>
            </a:pPr>
            <a:r>
              <a:rPr lang="en-AU" dirty="0"/>
              <a:t>Adopted child</a:t>
            </a:r>
          </a:p>
          <a:p>
            <a:pPr eaLnBrk="1" hangingPunct="1">
              <a:buFont typeface="Arial" charset="0"/>
              <a:buChar char="•"/>
            </a:pPr>
            <a:r>
              <a:rPr lang="en-AU" dirty="0"/>
              <a:t>Orphan relative under 18</a:t>
            </a:r>
          </a:p>
          <a:p>
            <a:pPr eaLnBrk="1" hangingPunct="1">
              <a:buFont typeface="Arial" charset="0"/>
              <a:buChar char="•"/>
            </a:pPr>
            <a:endParaRPr lang="en-AU" dirty="0"/>
          </a:p>
          <a:p>
            <a:pPr eaLnBrk="1" hangingPunct="1">
              <a:buFont typeface="Arial" charset="0"/>
              <a:buChar char="•"/>
            </a:pPr>
            <a:r>
              <a:rPr lang="en-US" dirty="0"/>
              <a:t>Parent (Contributory)</a:t>
            </a:r>
          </a:p>
          <a:p>
            <a:pPr eaLnBrk="1" hangingPunct="1">
              <a:buFont typeface="Arial" charset="0"/>
              <a:buChar char="•"/>
            </a:pPr>
            <a:r>
              <a:rPr lang="en-US" dirty="0"/>
              <a:t>Parent (Non- contributory)</a:t>
            </a:r>
          </a:p>
          <a:p>
            <a:pPr eaLnBrk="1" hangingPunct="1">
              <a:buFont typeface="Arial" charset="0"/>
              <a:buChar char="•"/>
            </a:pPr>
            <a:r>
              <a:rPr lang="en-AU" dirty="0"/>
              <a:t>Remaining relative </a:t>
            </a:r>
          </a:p>
          <a:p>
            <a:pPr eaLnBrk="1" hangingPunct="1">
              <a:buFont typeface="Arial" charset="0"/>
              <a:buChar char="•"/>
            </a:pPr>
            <a:r>
              <a:rPr lang="en-AU" dirty="0"/>
              <a:t>Aged dependent relative </a:t>
            </a:r>
          </a:p>
          <a:p>
            <a:pPr eaLnBrk="1" hangingPunct="1">
              <a:buFont typeface="Arial" charset="0"/>
              <a:buChar char="•"/>
            </a:pPr>
            <a:r>
              <a:rPr lang="en-AU" dirty="0"/>
              <a:t>Carer</a:t>
            </a:r>
            <a:r>
              <a:rPr lang="en-US" dirty="0"/>
              <a:t> </a:t>
            </a:r>
            <a:endParaRPr lang="en-AU" dirty="0"/>
          </a:p>
        </p:txBody>
      </p:sp>
      <p:sp>
        <p:nvSpPr>
          <p:cNvPr id="12" name="Text Box 7"/>
          <p:cNvSpPr txBox="1">
            <a:spLocks noChangeArrowheads="1"/>
          </p:cNvSpPr>
          <p:nvPr/>
        </p:nvSpPr>
        <p:spPr bwMode="auto">
          <a:xfrm>
            <a:off x="1909762" y="260130"/>
            <a:ext cx="8496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3200" b="1" dirty="0">
                <a:solidFill>
                  <a:schemeClr val="tx2"/>
                </a:solidFill>
                <a:latin typeface="+mj-lt"/>
              </a:rPr>
              <a:t>REFUGEE FAMILY REUNION</a:t>
            </a:r>
            <a:endParaRPr lang="en-AU" sz="3200" b="1" dirty="0">
              <a:solidFill>
                <a:schemeClr val="tx2"/>
              </a:solidFill>
              <a:latin typeface="+mj-lt"/>
            </a:endParaRPr>
          </a:p>
        </p:txBody>
      </p:sp>
    </p:spTree>
    <p:extLst>
      <p:ext uri="{BB962C8B-B14F-4D97-AF65-F5344CB8AC3E}">
        <p14:creationId xmlns:p14="http://schemas.microsoft.com/office/powerpoint/2010/main" val="2403507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77813"/>
            <a:ext cx="8229600" cy="703262"/>
          </a:xfrm>
        </p:spPr>
        <p:txBody>
          <a:bodyPr>
            <a:normAutofit/>
          </a:bodyPr>
          <a:lstStyle/>
          <a:p>
            <a:pPr algn="ctr"/>
            <a:r>
              <a:rPr lang="en-US" sz="4000" b="1" dirty="0" smtClean="0"/>
              <a:t>Woman at Risk - Limits </a:t>
            </a:r>
            <a:r>
              <a:rPr lang="en-US" sz="4000" b="1" dirty="0"/>
              <a:t>on Sponsoring</a:t>
            </a:r>
          </a:p>
        </p:txBody>
      </p:sp>
      <p:sp>
        <p:nvSpPr>
          <p:cNvPr id="15363" name="Rectangle 3"/>
          <p:cNvSpPr>
            <a:spLocks noGrp="1" noChangeArrowheads="1"/>
          </p:cNvSpPr>
          <p:nvPr>
            <p:ph type="body" idx="1"/>
          </p:nvPr>
        </p:nvSpPr>
        <p:spPr>
          <a:xfrm>
            <a:off x="1200150" y="1196976"/>
            <a:ext cx="9010650" cy="4752975"/>
          </a:xfrm>
        </p:spPr>
        <p:txBody>
          <a:bodyPr>
            <a:normAutofit lnSpcReduction="10000"/>
          </a:bodyPr>
          <a:lstStyle/>
          <a:p>
            <a:pPr>
              <a:lnSpc>
                <a:spcPct val="90000"/>
              </a:lnSpc>
              <a:buFont typeface="Wingdings" pitchFamily="2" charset="2"/>
              <a:buNone/>
            </a:pPr>
            <a:endParaRPr lang="en-US" sz="2500" dirty="0"/>
          </a:p>
          <a:p>
            <a:pPr>
              <a:lnSpc>
                <a:spcPct val="90000"/>
              </a:lnSpc>
            </a:pPr>
            <a:r>
              <a:rPr lang="en-US" sz="2600" dirty="0"/>
              <a:t>204 visa holder (Woman at risk) can’t sponsor </a:t>
            </a:r>
            <a:r>
              <a:rPr lang="en-US" sz="2600" b="1" dirty="0" smtClean="0"/>
              <a:t>under family migration program</a:t>
            </a:r>
            <a:r>
              <a:rPr lang="en-US" sz="2600" dirty="0" smtClean="0"/>
              <a:t> a </a:t>
            </a:r>
            <a:r>
              <a:rPr lang="en-US" sz="2600" dirty="0"/>
              <a:t>spouse or fiancée within 5 years of visa grant, if on the date sponsor got her visa the applicant was:</a:t>
            </a:r>
          </a:p>
          <a:p>
            <a:pPr lvl="1">
              <a:lnSpc>
                <a:spcPct val="90000"/>
              </a:lnSpc>
            </a:pPr>
            <a:r>
              <a:rPr lang="en-US" sz="2600" dirty="0"/>
              <a:t>her spouse and the relationship wasn’t declared; or </a:t>
            </a:r>
          </a:p>
          <a:p>
            <a:pPr lvl="1">
              <a:lnSpc>
                <a:spcPct val="90000"/>
              </a:lnSpc>
            </a:pPr>
            <a:r>
              <a:rPr lang="en-US" sz="2600" dirty="0"/>
              <a:t>a former spouse but was divorced or permanently separated from her</a:t>
            </a:r>
          </a:p>
          <a:p>
            <a:pPr>
              <a:lnSpc>
                <a:spcPct val="90000"/>
              </a:lnSpc>
              <a:buFont typeface="Wingdings" pitchFamily="2" charset="2"/>
              <a:buNone/>
            </a:pPr>
            <a:endParaRPr lang="en-US" sz="2600" dirty="0"/>
          </a:p>
          <a:p>
            <a:pPr>
              <a:lnSpc>
                <a:spcPct val="90000"/>
              </a:lnSpc>
            </a:pPr>
            <a:r>
              <a:rPr lang="en-US" sz="2600" dirty="0"/>
              <a:t>Can’t sponsor  more than 2 spouses in a lifetime and must be 5 years apart – though can waive this in compelling circumstances (e.g. partner dies or abandoned children, new relationship is long term (over 2 years) or there are children)</a:t>
            </a:r>
          </a:p>
        </p:txBody>
      </p:sp>
    </p:spTree>
    <p:extLst>
      <p:ext uri="{BB962C8B-B14F-4D97-AF65-F5344CB8AC3E}">
        <p14:creationId xmlns:p14="http://schemas.microsoft.com/office/powerpoint/2010/main" val="14700413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z="4400"/>
              <a:t>Forms</a:t>
            </a:r>
          </a:p>
        </p:txBody>
      </p:sp>
      <p:sp>
        <p:nvSpPr>
          <p:cNvPr id="22531" name="Content Placeholder 1"/>
          <p:cNvSpPr>
            <a:spLocks noGrp="1"/>
          </p:cNvSpPr>
          <p:nvPr>
            <p:ph idx="1"/>
          </p:nvPr>
        </p:nvSpPr>
        <p:spPr>
          <a:xfrm>
            <a:off x="5035624" y="116633"/>
            <a:ext cx="5317430" cy="5853113"/>
          </a:xfrm>
        </p:spPr>
        <p:txBody>
          <a:bodyPr/>
          <a:lstStyle/>
          <a:p>
            <a:pPr eaLnBrk="1" hangingPunct="1"/>
            <a:endParaRPr lang="en-US" sz="2400" b="1" dirty="0"/>
          </a:p>
          <a:p>
            <a:pPr eaLnBrk="1" hangingPunct="1"/>
            <a:r>
              <a:rPr lang="en-US" sz="2400" b="1" dirty="0"/>
              <a:t>Form 842 application</a:t>
            </a:r>
            <a:r>
              <a:rPr lang="en-US" sz="2400" dirty="0"/>
              <a:t>– all applicants over 18 sign</a:t>
            </a:r>
          </a:p>
          <a:p>
            <a:pPr eaLnBrk="1" hangingPunct="1"/>
            <a:endParaRPr lang="en-US" sz="2400" dirty="0"/>
          </a:p>
          <a:p>
            <a:pPr eaLnBrk="1" hangingPunct="1"/>
            <a:r>
              <a:rPr lang="en-US" sz="2400" b="1" dirty="0"/>
              <a:t>Form 681</a:t>
            </a:r>
            <a:r>
              <a:rPr lang="en-US" sz="2400" dirty="0"/>
              <a:t> proposal– proposer signs</a:t>
            </a:r>
          </a:p>
          <a:p>
            <a:pPr eaLnBrk="1" hangingPunct="1"/>
            <a:endParaRPr lang="en-US" sz="2400" dirty="0"/>
          </a:p>
          <a:p>
            <a:pPr eaLnBrk="1" hangingPunct="1"/>
            <a:r>
              <a:rPr lang="en-US" sz="2400" b="1" dirty="0"/>
              <a:t>Form 956A</a:t>
            </a:r>
            <a:r>
              <a:rPr lang="en-US" sz="2400" dirty="0"/>
              <a:t> - </a:t>
            </a:r>
            <a:r>
              <a:rPr lang="en-AU" sz="2400" dirty="0"/>
              <a:t>for correspondence from Immigration to be sent to you the proposer. All</a:t>
            </a:r>
            <a:r>
              <a:rPr lang="en-US" sz="2400" dirty="0"/>
              <a:t> applicants over 16 must sign, as well as you.</a:t>
            </a:r>
          </a:p>
          <a:p>
            <a:pPr eaLnBrk="1" hangingPunct="1">
              <a:buFont typeface="Wingdings" pitchFamily="2" charset="2"/>
              <a:buNone/>
            </a:pPr>
            <a:endParaRPr lang="en-US" sz="2400" dirty="0"/>
          </a:p>
          <a:p>
            <a:pPr eaLnBrk="1" hangingPunct="1"/>
            <a:r>
              <a:rPr lang="en-US" sz="2400" b="1" dirty="0"/>
              <a:t>Form 80</a:t>
            </a:r>
            <a:r>
              <a:rPr lang="en-US" sz="2400" dirty="0"/>
              <a:t> – requested later by Immigration for applicants 16 or older</a:t>
            </a:r>
          </a:p>
          <a:p>
            <a:endParaRPr lang="en-AU" dirty="0" smtClean="0"/>
          </a:p>
        </p:txBody>
      </p:sp>
      <p:sp>
        <p:nvSpPr>
          <p:cNvPr id="22532" name="Text Placeholder 2"/>
          <p:cNvSpPr>
            <a:spLocks noGrp="1"/>
          </p:cNvSpPr>
          <p:nvPr>
            <p:ph type="body" sz="half" idx="2"/>
          </p:nvPr>
        </p:nvSpPr>
        <p:spPr>
          <a:xfrm>
            <a:off x="2047876" y="1484313"/>
            <a:ext cx="2905125" cy="4114800"/>
          </a:xfrm>
        </p:spPr>
        <p:txBody>
          <a:bodyPr/>
          <a:lstStyle/>
          <a:p>
            <a:endParaRPr lang="en-AU" smtClean="0"/>
          </a:p>
        </p:txBody>
      </p:sp>
      <p:sp>
        <p:nvSpPr>
          <p:cNvPr id="22533" name="Slide Number Placeholder 5"/>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A454CD1-B06F-431D-94EF-B57DC49E415A}" type="slidenum">
              <a:rPr lang="en-US" altLang="en-US" smtClean="0">
                <a:latin typeface="Garamond" pitchFamily="18" charset="0"/>
              </a:rPr>
              <a:pPr eaLnBrk="1" hangingPunct="1">
                <a:defRPr/>
              </a:pPr>
              <a:t>46</a:t>
            </a:fld>
            <a:endParaRPr lang="en-US" altLang="en-US" smtClean="0">
              <a:latin typeface="Garamond" pitchFamily="18" charset="0"/>
            </a:endParaRPr>
          </a:p>
        </p:txBody>
      </p:sp>
      <p:pic>
        <p:nvPicPr>
          <p:cNvPr id="225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76" y="1484313"/>
            <a:ext cx="29686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261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77813"/>
            <a:ext cx="8229600" cy="703262"/>
          </a:xfrm>
        </p:spPr>
        <p:txBody>
          <a:bodyPr/>
          <a:lstStyle/>
          <a:p>
            <a:pPr algn="ctr"/>
            <a:r>
              <a:rPr lang="en-US" sz="3800" b="1" dirty="0"/>
              <a:t>TPV/SHEV </a:t>
            </a:r>
            <a:r>
              <a:rPr lang="en-US" sz="3800" b="1" dirty="0" smtClean="0"/>
              <a:t>holders family reunion</a:t>
            </a:r>
            <a:endParaRPr lang="en-US" sz="3800" b="1" dirty="0"/>
          </a:p>
        </p:txBody>
      </p:sp>
      <p:sp>
        <p:nvSpPr>
          <p:cNvPr id="15363" name="Rectangle 3"/>
          <p:cNvSpPr>
            <a:spLocks noGrp="1" noChangeArrowheads="1"/>
          </p:cNvSpPr>
          <p:nvPr>
            <p:ph type="body" idx="1"/>
          </p:nvPr>
        </p:nvSpPr>
        <p:spPr>
          <a:xfrm>
            <a:off x="1131570" y="1196976"/>
            <a:ext cx="9079230" cy="4752975"/>
          </a:xfrm>
        </p:spPr>
        <p:txBody>
          <a:bodyPr>
            <a:normAutofit fontScale="92500" lnSpcReduction="20000"/>
          </a:bodyPr>
          <a:lstStyle/>
          <a:p>
            <a:pPr marL="0" indent="0">
              <a:buNone/>
            </a:pPr>
            <a:r>
              <a:rPr lang="en-US" sz="2600" dirty="0"/>
              <a:t>Holders of TPV/ SHEV are temporary visas and </a:t>
            </a:r>
            <a:r>
              <a:rPr lang="en-US" sz="2600" dirty="0" smtClean="0"/>
              <a:t>can’t sponsor or propose family members. </a:t>
            </a:r>
            <a:endParaRPr lang="en-US" sz="2600" dirty="0"/>
          </a:p>
          <a:p>
            <a:pPr>
              <a:buNone/>
            </a:pPr>
            <a:endParaRPr lang="en-US" sz="2600" dirty="0"/>
          </a:p>
          <a:p>
            <a:pPr>
              <a:buNone/>
            </a:pPr>
            <a:r>
              <a:rPr lang="en-AU" sz="2600" dirty="0"/>
              <a:t>Those who arrived as a UMA after 13 August 2012: </a:t>
            </a:r>
          </a:p>
          <a:p>
            <a:r>
              <a:rPr lang="en-AU" sz="2600" dirty="0"/>
              <a:t>cannot propose under the SHP program  their immediate family member or anyone. </a:t>
            </a:r>
          </a:p>
          <a:p>
            <a:endParaRPr lang="en-AU" sz="2600" dirty="0"/>
          </a:p>
          <a:p>
            <a:r>
              <a:rPr lang="en-AU" sz="2600" dirty="0" smtClean="0"/>
              <a:t>IF  they get a  </a:t>
            </a:r>
            <a:r>
              <a:rPr lang="en-AU" sz="2600" dirty="0"/>
              <a:t>SHEV and then a permanent visa after satisfying the SHEV pathway, </a:t>
            </a:r>
            <a:r>
              <a:rPr lang="en-AU" sz="2600" dirty="0" smtClean="0"/>
              <a:t>then can </a:t>
            </a:r>
            <a:r>
              <a:rPr lang="en-AU" sz="2600" dirty="0"/>
              <a:t>then sponsor under the family migration program, but </a:t>
            </a:r>
            <a:r>
              <a:rPr lang="en-AU" sz="2600" dirty="0" smtClean="0"/>
              <a:t>have </a:t>
            </a:r>
            <a:r>
              <a:rPr lang="en-AU" sz="2600" dirty="0"/>
              <a:t>lowest priority until </a:t>
            </a:r>
            <a:r>
              <a:rPr lang="en-AU" sz="2600" dirty="0" smtClean="0"/>
              <a:t>they get citizenship, </a:t>
            </a:r>
            <a:r>
              <a:rPr lang="en-AU" sz="2600" dirty="0"/>
              <a:t>unless special compelling circumstances (Direction 72</a:t>
            </a:r>
            <a:r>
              <a:rPr lang="en-AU" sz="2600" dirty="0" smtClean="0"/>
              <a:t>).</a:t>
            </a:r>
          </a:p>
          <a:p>
            <a:endParaRPr lang="en-US" sz="2600" dirty="0"/>
          </a:p>
          <a:p>
            <a:r>
              <a:rPr lang="en-US" sz="2600" dirty="0" smtClean="0"/>
              <a:t>Visa 866 holder have the same low priority until they get citizenship, unless compelling circumstances</a:t>
            </a:r>
            <a:endParaRPr lang="en-AU" sz="2400" dirty="0"/>
          </a:p>
          <a:p>
            <a:pPr marL="0" indent="0">
              <a:buNone/>
            </a:pPr>
            <a:endParaRPr lang="en-US" sz="2500" dirty="0"/>
          </a:p>
          <a:p>
            <a:pPr>
              <a:lnSpc>
                <a:spcPct val="90000"/>
              </a:lnSpc>
            </a:pPr>
            <a:endParaRPr lang="en-US" sz="2400" dirty="0"/>
          </a:p>
          <a:p>
            <a:pPr>
              <a:lnSpc>
                <a:spcPct val="90000"/>
              </a:lnSpc>
              <a:buFont typeface="Wingdings" pitchFamily="2" charset="2"/>
              <a:buNone/>
            </a:pPr>
            <a:endParaRPr lang="en-US" sz="1900" dirty="0"/>
          </a:p>
        </p:txBody>
      </p:sp>
    </p:spTree>
    <p:extLst>
      <p:ext uri="{BB962C8B-B14F-4D97-AF65-F5344CB8AC3E}">
        <p14:creationId xmlns:p14="http://schemas.microsoft.com/office/powerpoint/2010/main" val="997309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451" y="404814"/>
            <a:ext cx="7499349" cy="936625"/>
          </a:xfrm>
        </p:spPr>
        <p:txBody>
          <a:bodyPr rtlCol="0">
            <a:noAutofit/>
          </a:bodyPr>
          <a:lstStyle/>
          <a:p>
            <a:pPr>
              <a:defRPr/>
            </a:pPr>
            <a:r>
              <a:rPr lang="en-AU" sz="4000" b="1" dirty="0" smtClean="0">
                <a:solidFill>
                  <a:schemeClr val="bg2">
                    <a:lumMod val="25000"/>
                  </a:schemeClr>
                </a:solidFill>
              </a:rPr>
              <a:t>Family Violence and Migration Act</a:t>
            </a:r>
            <a:endParaRPr lang="en-AU" sz="4000" b="1" dirty="0">
              <a:solidFill>
                <a:schemeClr val="bg2">
                  <a:lumMod val="25000"/>
                </a:schemeClr>
              </a:solidFill>
            </a:endParaRPr>
          </a:p>
        </p:txBody>
      </p:sp>
      <p:sp>
        <p:nvSpPr>
          <p:cNvPr id="21507" name="Content Placeholder 2"/>
          <p:cNvSpPr>
            <a:spLocks noGrp="1"/>
          </p:cNvSpPr>
          <p:nvPr>
            <p:ph idx="1"/>
          </p:nvPr>
        </p:nvSpPr>
        <p:spPr>
          <a:xfrm>
            <a:off x="2711451" y="1341439"/>
            <a:ext cx="7312025" cy="3887787"/>
          </a:xfrm>
        </p:spPr>
        <p:txBody>
          <a:bodyPr>
            <a:normAutofit lnSpcReduction="10000"/>
          </a:bodyPr>
          <a:lstStyle/>
          <a:p>
            <a:pPr marL="0" indent="0" eaLnBrk="1" hangingPunct="1">
              <a:buNone/>
            </a:pPr>
            <a:endParaRPr lang="en-AU" altLang="en-US" sz="2400" dirty="0"/>
          </a:p>
          <a:p>
            <a:pPr eaLnBrk="1" hangingPunct="1"/>
            <a:r>
              <a:rPr lang="en-AU" altLang="en-US" sz="2400" dirty="0"/>
              <a:t>Generally, a person who has obtained an Australian visa because of a married or de facto relationship must be sponsored by their partner for </a:t>
            </a:r>
            <a:r>
              <a:rPr lang="en-AU" altLang="en-US" sz="2400" b="1" dirty="0"/>
              <a:t>two years</a:t>
            </a:r>
            <a:r>
              <a:rPr lang="en-AU" altLang="en-US" sz="2400" dirty="0"/>
              <a:t> before they can obtain permanent residency. </a:t>
            </a:r>
            <a:endParaRPr lang="en-AU" altLang="en-US" sz="2400" dirty="0" smtClean="0"/>
          </a:p>
          <a:p>
            <a:pPr marL="0" indent="0" eaLnBrk="1" hangingPunct="1">
              <a:buNone/>
            </a:pPr>
            <a:endParaRPr lang="en-AU" altLang="en-US" sz="2400" dirty="0"/>
          </a:p>
          <a:p>
            <a:pPr eaLnBrk="1" hangingPunct="1"/>
            <a:r>
              <a:rPr lang="en-AU" altLang="en-US" sz="2400" b="1" dirty="0"/>
              <a:t>Three exceptions:</a:t>
            </a:r>
            <a:r>
              <a:rPr lang="en-AU" altLang="en-US" sz="2400" dirty="0"/>
              <a:t> </a:t>
            </a:r>
          </a:p>
          <a:p>
            <a:pPr lvl="1" eaLnBrk="1" hangingPunct="1"/>
            <a:r>
              <a:rPr lang="en-AU" altLang="en-US" dirty="0"/>
              <a:t>Domestic and family violence</a:t>
            </a:r>
          </a:p>
          <a:p>
            <a:pPr lvl="1" eaLnBrk="1" hangingPunct="1"/>
            <a:r>
              <a:rPr lang="en-AU" altLang="en-US" dirty="0"/>
              <a:t>Child of the relationship where both parents have ongoing responsibilities for child/children</a:t>
            </a:r>
          </a:p>
          <a:p>
            <a:pPr lvl="1" eaLnBrk="1" hangingPunct="1"/>
            <a:r>
              <a:rPr lang="en-AU" altLang="en-US" dirty="0"/>
              <a:t>Death of sponsoring partner</a:t>
            </a:r>
          </a:p>
        </p:txBody>
      </p:sp>
      <p:sp>
        <p:nvSpPr>
          <p:cNvPr id="21509"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74AEC44-6336-4851-9D00-848519685F93}" type="slidenum">
              <a:rPr lang="en-US" altLang="en-US">
                <a:solidFill>
                  <a:srgbClr val="FEFFFF"/>
                </a:solidFill>
              </a:rPr>
              <a:pPr eaLnBrk="1" hangingPunct="1"/>
              <a:t>48</a:t>
            </a:fld>
            <a:endParaRPr lang="en-US" altLang="en-US">
              <a:solidFill>
                <a:srgbClr val="FEFFFF"/>
              </a:solidFill>
            </a:endParaRPr>
          </a:p>
        </p:txBody>
      </p:sp>
    </p:spTree>
    <p:extLst>
      <p:ext uri="{BB962C8B-B14F-4D97-AF65-F5344CB8AC3E}">
        <p14:creationId xmlns:p14="http://schemas.microsoft.com/office/powerpoint/2010/main" val="3361424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501969"/>
            <a:ext cx="11795760" cy="528637"/>
          </a:xfrm>
        </p:spPr>
        <p:txBody>
          <a:bodyPr rtlCol="0">
            <a:noAutofit/>
          </a:bodyPr>
          <a:lstStyle/>
          <a:p>
            <a:pPr>
              <a:defRPr/>
            </a:pPr>
            <a:r>
              <a:rPr lang="en-AU" sz="4000" b="1" dirty="0">
                <a:solidFill>
                  <a:schemeClr val="bg2">
                    <a:lumMod val="25000"/>
                  </a:schemeClr>
                </a:solidFill>
              </a:rPr>
              <a:t>W</a:t>
            </a:r>
            <a:r>
              <a:rPr lang="en-AU" sz="4000" b="1" dirty="0" smtClean="0">
                <a:solidFill>
                  <a:schemeClr val="bg2">
                    <a:lumMod val="25000"/>
                  </a:schemeClr>
                </a:solidFill>
              </a:rPr>
              <a:t>here FV/child/partner deceased exceptions apply</a:t>
            </a:r>
            <a:endParaRPr lang="en-AU" sz="4000" b="1" dirty="0">
              <a:solidFill>
                <a:schemeClr val="bg2">
                  <a:lumMod val="25000"/>
                </a:schemeClr>
              </a:solidFill>
            </a:endParaRPr>
          </a:p>
        </p:txBody>
      </p:sp>
      <p:graphicFrame>
        <p:nvGraphicFramePr>
          <p:cNvPr id="6" name="Content Placeholder 5"/>
          <p:cNvGraphicFramePr>
            <a:graphicFrameLocks noGrp="1"/>
          </p:cNvGraphicFramePr>
          <p:nvPr>
            <p:ph idx="1"/>
          </p:nvPr>
        </p:nvGraphicFramePr>
        <p:xfrm>
          <a:off x="3143250" y="1311275"/>
          <a:ext cx="6048376" cy="5547360"/>
        </p:xfrm>
        <a:graphic>
          <a:graphicData uri="http://schemas.openxmlformats.org/drawingml/2006/table">
            <a:tbl>
              <a:tblPr firstRow="1" firstCol="1" lastRow="1" lastCol="1" bandRow="1" bandCol="1">
                <a:tableStyleId>{F5AB1C69-6EDB-4FF4-983F-18BD219EF322}</a:tableStyleId>
              </a:tblPr>
              <a:tblGrid>
                <a:gridCol w="2304143"/>
                <a:gridCol w="1041069"/>
                <a:gridCol w="1311391"/>
                <a:gridCol w="1391773"/>
              </a:tblGrid>
              <a:tr h="426671">
                <a:tc>
                  <a:txBody>
                    <a:bodyPr/>
                    <a:lstStyle/>
                    <a:p>
                      <a:pPr algn="just">
                        <a:spcAft>
                          <a:spcPts val="0"/>
                        </a:spcAft>
                      </a:pPr>
                      <a:r>
                        <a:rPr lang="en-AU" sz="1400" baseline="0" dirty="0"/>
                        <a:t>SUBCLASS</a:t>
                      </a:r>
                    </a:p>
                    <a:p>
                      <a:pPr algn="just">
                        <a:spcAft>
                          <a:spcPts val="0"/>
                        </a:spcAft>
                      </a:pPr>
                      <a:r>
                        <a:rPr lang="en-AU" sz="1400" baseline="0" dirty="0"/>
                        <a:t> </a:t>
                      </a:r>
                    </a:p>
                  </a:txBody>
                  <a:tcPr marL="36454" marR="36454" marT="0" marB="0">
                    <a:solidFill>
                      <a:schemeClr val="accent3"/>
                    </a:solidFill>
                  </a:tcPr>
                </a:tc>
                <a:tc>
                  <a:txBody>
                    <a:bodyPr/>
                    <a:lstStyle/>
                    <a:p>
                      <a:pPr algn="just">
                        <a:spcAft>
                          <a:spcPts val="0"/>
                        </a:spcAft>
                      </a:pPr>
                      <a:r>
                        <a:rPr lang="en-AU" sz="1400" baseline="0" dirty="0"/>
                        <a:t>PARTNER </a:t>
                      </a:r>
                      <a:r>
                        <a:rPr lang="en-AU" sz="1400" baseline="0" dirty="0" smtClean="0"/>
                        <a:t>DECEASED</a:t>
                      </a:r>
                      <a:endParaRPr lang="en-AU" sz="1400" baseline="0" dirty="0"/>
                    </a:p>
                  </a:txBody>
                  <a:tcPr marL="36454" marR="36454" marT="0" marB="0">
                    <a:solidFill>
                      <a:schemeClr val="accent3"/>
                    </a:solidFill>
                  </a:tcPr>
                </a:tc>
                <a:tc>
                  <a:txBody>
                    <a:bodyPr/>
                    <a:lstStyle/>
                    <a:p>
                      <a:pPr algn="just">
                        <a:spcAft>
                          <a:spcPts val="0"/>
                        </a:spcAft>
                      </a:pPr>
                      <a:r>
                        <a:rPr lang="en-AU" sz="1400" baseline="0" dirty="0"/>
                        <a:t>DV/FV EXEMPTION</a:t>
                      </a:r>
                    </a:p>
                  </a:txBody>
                  <a:tcPr marL="36454" marR="36454" marT="0" marB="0">
                    <a:solidFill>
                      <a:schemeClr val="accent3"/>
                    </a:solidFill>
                  </a:tcPr>
                </a:tc>
                <a:tc>
                  <a:txBody>
                    <a:bodyPr/>
                    <a:lstStyle/>
                    <a:p>
                      <a:pPr algn="just">
                        <a:spcAft>
                          <a:spcPts val="0"/>
                        </a:spcAft>
                      </a:pPr>
                      <a:r>
                        <a:rPr lang="en-AU" sz="1400" baseline="0" dirty="0"/>
                        <a:t>CHILD</a:t>
                      </a:r>
                    </a:p>
                  </a:txBody>
                  <a:tcPr marL="36454" marR="36454" marT="0" marB="0">
                    <a:solidFill>
                      <a:schemeClr val="accent3"/>
                    </a:solidFill>
                  </a:tcPr>
                </a:tc>
              </a:tr>
              <a:tr h="640007">
                <a:tc>
                  <a:txBody>
                    <a:bodyPr/>
                    <a:lstStyle/>
                    <a:p>
                      <a:pPr algn="just">
                        <a:spcAft>
                          <a:spcPts val="0"/>
                        </a:spcAft>
                      </a:pPr>
                      <a:r>
                        <a:rPr lang="en-AU" sz="1400" baseline="0" dirty="0"/>
                        <a:t>300 </a:t>
                      </a:r>
                      <a:r>
                        <a:rPr lang="en-AU" sz="1400" baseline="0" dirty="0" smtClean="0"/>
                        <a:t>prospective marriage (</a:t>
                      </a:r>
                      <a:r>
                        <a:rPr lang="en-AU" sz="1400" baseline="0" dirty="0"/>
                        <a:t>applicant)</a:t>
                      </a:r>
                    </a:p>
                    <a:p>
                      <a:pPr algn="just">
                        <a:spcAft>
                          <a:spcPts val="0"/>
                        </a:spcAft>
                      </a:pPr>
                      <a:r>
                        <a:rPr lang="en-AU" sz="1400" baseline="0" dirty="0"/>
                        <a:t> </a:t>
                      </a:r>
                    </a:p>
                  </a:txBody>
                  <a:tcPr marL="36454" marR="36454" marT="0" marB="0">
                    <a:solidFill>
                      <a:schemeClr val="accent3"/>
                    </a:solidFill>
                  </a:tcPr>
                </a:tc>
                <a:tc>
                  <a:txBody>
                    <a:bodyPr/>
                    <a:lstStyle/>
                    <a:p>
                      <a:pPr algn="just">
                        <a:spcAft>
                          <a:spcPts val="0"/>
                        </a:spcAft>
                      </a:pPr>
                      <a:r>
                        <a:rPr lang="en-AU" sz="1400" baseline="0" dirty="0">
                          <a:solidFill>
                            <a:schemeClr val="bg1">
                              <a:lumMod val="75000"/>
                            </a:schemeClr>
                          </a:solidFill>
                        </a:rPr>
                        <a:t> </a:t>
                      </a:r>
                    </a:p>
                  </a:txBody>
                  <a:tcPr marL="36454" marR="36454" marT="0" marB="0">
                    <a:solidFill>
                      <a:schemeClr val="bg2">
                        <a:lumMod val="90000"/>
                      </a:schemeClr>
                    </a:solidFill>
                  </a:tcPr>
                </a:tc>
                <a:tc>
                  <a:txBody>
                    <a:bodyPr/>
                    <a:lstStyle/>
                    <a:p>
                      <a:pPr algn="just">
                        <a:spcAft>
                          <a:spcPts val="0"/>
                        </a:spcAft>
                      </a:pPr>
                      <a:r>
                        <a:rPr lang="en-AU" sz="1400" baseline="0" dirty="0">
                          <a:solidFill>
                            <a:schemeClr val="bg1">
                              <a:lumMod val="75000"/>
                            </a:schemeClr>
                          </a:solidFill>
                        </a:rPr>
                        <a:t> </a:t>
                      </a:r>
                    </a:p>
                  </a:txBody>
                  <a:tcPr marL="36454" marR="36454" marT="0" marB="0">
                    <a:solidFill>
                      <a:schemeClr val="bg2">
                        <a:lumMod val="90000"/>
                      </a:schemeClr>
                    </a:solidFill>
                  </a:tcPr>
                </a:tc>
                <a:tc>
                  <a:txBody>
                    <a:bodyPr/>
                    <a:lstStyle/>
                    <a:p>
                      <a:pPr algn="just">
                        <a:spcAft>
                          <a:spcPts val="0"/>
                        </a:spcAft>
                      </a:pPr>
                      <a:r>
                        <a:rPr lang="en-AU" sz="1400" baseline="0" dirty="0">
                          <a:solidFill>
                            <a:schemeClr val="bg1">
                              <a:lumMod val="75000"/>
                            </a:schemeClr>
                          </a:solidFill>
                        </a:rPr>
                        <a:t> </a:t>
                      </a:r>
                    </a:p>
                  </a:txBody>
                  <a:tcPr marL="36454" marR="36454" marT="0" marB="0">
                    <a:solidFill>
                      <a:schemeClr val="bg2">
                        <a:lumMod val="90000"/>
                      </a:schemeClr>
                    </a:solidFill>
                  </a:tcPr>
                </a:tc>
              </a:tr>
              <a:tr h="426671">
                <a:tc>
                  <a:txBody>
                    <a:bodyPr/>
                    <a:lstStyle/>
                    <a:p>
                      <a:pPr algn="just">
                        <a:spcAft>
                          <a:spcPts val="0"/>
                        </a:spcAft>
                      </a:pPr>
                      <a:r>
                        <a:rPr lang="en-AU" sz="1400" baseline="0" dirty="0"/>
                        <a:t>300 (holder - not married) </a:t>
                      </a:r>
                    </a:p>
                    <a:p>
                      <a:pPr algn="just">
                        <a:spcAft>
                          <a:spcPts val="0"/>
                        </a:spcAft>
                      </a:pPr>
                      <a:r>
                        <a:rPr lang="en-AU" sz="1400" baseline="0" dirty="0"/>
                        <a:t> </a:t>
                      </a:r>
                    </a:p>
                  </a:txBody>
                  <a:tcPr marL="36454" marR="36454" marT="0" marB="0">
                    <a:solidFill>
                      <a:schemeClr val="accent3"/>
                    </a:solidFill>
                  </a:tcPr>
                </a:tc>
                <a:tc>
                  <a:txBody>
                    <a:bodyPr/>
                    <a:lstStyle/>
                    <a:p>
                      <a:pPr algn="just">
                        <a:spcAft>
                          <a:spcPts val="0"/>
                        </a:spcAft>
                      </a:pPr>
                      <a:r>
                        <a:rPr lang="en-AU" sz="1400" baseline="0" dirty="0">
                          <a:solidFill>
                            <a:schemeClr val="bg1">
                              <a:lumMod val="75000"/>
                            </a:schemeClr>
                          </a:solidFill>
                        </a:rPr>
                        <a:t> </a:t>
                      </a:r>
                    </a:p>
                  </a:txBody>
                  <a:tcPr marL="36454" marR="36454" marT="0" marB="0">
                    <a:solidFill>
                      <a:schemeClr val="bg2">
                        <a:lumMod val="90000"/>
                      </a:schemeClr>
                    </a:solidFill>
                  </a:tcPr>
                </a:tc>
                <a:tc>
                  <a:txBody>
                    <a:bodyPr/>
                    <a:lstStyle/>
                    <a:p>
                      <a:pPr algn="just">
                        <a:spcAft>
                          <a:spcPts val="0"/>
                        </a:spcAft>
                      </a:pPr>
                      <a:r>
                        <a:rPr lang="en-AU" sz="1400" baseline="0" dirty="0">
                          <a:solidFill>
                            <a:schemeClr val="bg1">
                              <a:lumMod val="75000"/>
                            </a:schemeClr>
                          </a:solidFill>
                        </a:rPr>
                        <a:t> </a:t>
                      </a:r>
                    </a:p>
                  </a:txBody>
                  <a:tcPr marL="36454" marR="36454" marT="0" marB="0">
                    <a:solidFill>
                      <a:schemeClr val="bg2">
                        <a:lumMod val="90000"/>
                      </a:schemeClr>
                    </a:solidFill>
                  </a:tcPr>
                </a:tc>
                <a:tc>
                  <a:txBody>
                    <a:bodyPr/>
                    <a:lstStyle/>
                    <a:p>
                      <a:pPr algn="just">
                        <a:spcAft>
                          <a:spcPts val="0"/>
                        </a:spcAft>
                      </a:pPr>
                      <a:r>
                        <a:rPr lang="en-AU" sz="1400" baseline="0" dirty="0">
                          <a:solidFill>
                            <a:schemeClr val="bg1">
                              <a:lumMod val="75000"/>
                            </a:schemeClr>
                          </a:solidFill>
                        </a:rPr>
                        <a:t> </a:t>
                      </a:r>
                    </a:p>
                  </a:txBody>
                  <a:tcPr marL="36454" marR="36454" marT="0" marB="0">
                    <a:solidFill>
                      <a:schemeClr val="bg2">
                        <a:lumMod val="90000"/>
                      </a:schemeClr>
                    </a:solidFill>
                  </a:tcPr>
                </a:tc>
              </a:tr>
              <a:tr h="640007">
                <a:tc>
                  <a:txBody>
                    <a:bodyPr/>
                    <a:lstStyle/>
                    <a:p>
                      <a:pPr algn="just">
                        <a:spcAft>
                          <a:spcPts val="0"/>
                        </a:spcAft>
                      </a:pPr>
                      <a:r>
                        <a:rPr lang="en-AU" sz="1400" baseline="0" dirty="0"/>
                        <a:t>300 </a:t>
                      </a:r>
                      <a:r>
                        <a:rPr lang="en-AU" sz="1400" baseline="0" dirty="0" smtClean="0"/>
                        <a:t>(holder </a:t>
                      </a:r>
                      <a:r>
                        <a:rPr lang="en-AU" sz="1400" baseline="0" dirty="0"/>
                        <a:t>– married) </a:t>
                      </a:r>
                    </a:p>
                  </a:txBody>
                  <a:tcPr marL="36454" marR="36454" marT="0" marB="0">
                    <a:solidFill>
                      <a:schemeClr val="accent3"/>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820.211(7) </a:t>
                      </a:r>
                    </a:p>
                  </a:txBody>
                  <a:tcPr marL="36454" marR="36454" marT="0" marB="0">
                    <a:solidFill>
                      <a:schemeClr val="accent1">
                        <a:lumMod val="60000"/>
                        <a:lumOff val="40000"/>
                      </a:schemeClr>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tabLst>
                          <a:tab pos="492125" algn="ctr"/>
                        </a:tabLst>
                      </a:pPr>
                      <a:r>
                        <a:rPr lang="en-AU" sz="1400" b="1" baseline="0" dirty="0">
                          <a:solidFill>
                            <a:schemeClr val="bg1"/>
                          </a:solidFill>
                        </a:rPr>
                        <a:t>See cl 820.211(8), (9)  </a:t>
                      </a:r>
                    </a:p>
                  </a:txBody>
                  <a:tcPr marL="36454" marR="36454" marT="0" marB="0">
                    <a:solidFill>
                      <a:schemeClr val="accent1">
                        <a:lumMod val="60000"/>
                        <a:lumOff val="40000"/>
                      </a:schemeClr>
                    </a:solidFill>
                  </a:tcPr>
                </a:tc>
                <a:tc>
                  <a:txBody>
                    <a:bodyPr/>
                    <a:lstStyle/>
                    <a:p>
                      <a:pPr algn="just">
                        <a:spcAft>
                          <a:spcPts val="0"/>
                        </a:spcAft>
                      </a:pPr>
                      <a:r>
                        <a:rPr lang="en-AU" sz="1400" baseline="0" dirty="0"/>
                        <a:t> </a:t>
                      </a:r>
                    </a:p>
                  </a:txBody>
                  <a:tcPr marL="36454" marR="36454" marT="0" marB="0">
                    <a:solidFill>
                      <a:schemeClr val="bg2">
                        <a:lumMod val="90000"/>
                      </a:schemeClr>
                    </a:solidFill>
                  </a:tcPr>
                </a:tc>
              </a:tr>
              <a:tr h="640007">
                <a:tc>
                  <a:txBody>
                    <a:bodyPr/>
                    <a:lstStyle/>
                    <a:p>
                      <a:pPr algn="just">
                        <a:spcAft>
                          <a:spcPts val="0"/>
                        </a:spcAft>
                      </a:pPr>
                      <a:r>
                        <a:rPr lang="en-AU" sz="1400" baseline="0" dirty="0"/>
                        <a:t>309 (applicant) </a:t>
                      </a:r>
                      <a:endParaRPr lang="en-AU" sz="1400" baseline="0" dirty="0" smtClean="0"/>
                    </a:p>
                    <a:p>
                      <a:pPr algn="just">
                        <a:spcAft>
                          <a:spcPts val="0"/>
                        </a:spcAft>
                      </a:pPr>
                      <a:r>
                        <a:rPr lang="en-AU" sz="1400" baseline="0" dirty="0" smtClean="0"/>
                        <a:t>assume  you’re overseas</a:t>
                      </a:r>
                      <a:endParaRPr lang="en-AU" sz="1400" baseline="0" dirty="0"/>
                    </a:p>
                    <a:p>
                      <a:pPr algn="just">
                        <a:spcAft>
                          <a:spcPts val="0"/>
                        </a:spcAft>
                      </a:pPr>
                      <a:r>
                        <a:rPr lang="en-AU" sz="1400" baseline="0" dirty="0"/>
                        <a:t> </a:t>
                      </a:r>
                    </a:p>
                  </a:txBody>
                  <a:tcPr marL="36454" marR="36454" marT="0" marB="0">
                    <a:solidFill>
                      <a:schemeClr val="accent3"/>
                    </a:solidFill>
                  </a:tcPr>
                </a:tc>
                <a:tc>
                  <a:txBody>
                    <a:bodyPr/>
                    <a:lstStyle/>
                    <a:p>
                      <a:pPr algn="just">
                        <a:spcAft>
                          <a:spcPts val="0"/>
                        </a:spcAft>
                      </a:pPr>
                      <a:r>
                        <a:rPr lang="en-AU" sz="1400" baseline="0" dirty="0"/>
                        <a:t> </a:t>
                      </a:r>
                    </a:p>
                  </a:txBody>
                  <a:tcPr marL="36454" marR="36454" marT="0" marB="0">
                    <a:solidFill>
                      <a:schemeClr val="bg2">
                        <a:lumMod val="90000"/>
                      </a:schemeClr>
                    </a:solidFill>
                  </a:tcPr>
                </a:tc>
                <a:tc>
                  <a:txBody>
                    <a:bodyPr/>
                    <a:lstStyle/>
                    <a:p>
                      <a:pPr algn="just">
                        <a:spcAft>
                          <a:spcPts val="0"/>
                        </a:spcAft>
                      </a:pPr>
                      <a:r>
                        <a:rPr lang="en-AU" sz="1400" baseline="0" dirty="0"/>
                        <a:t> </a:t>
                      </a:r>
                    </a:p>
                  </a:txBody>
                  <a:tcPr marL="36454" marR="36454" marT="0" marB="0">
                    <a:solidFill>
                      <a:schemeClr val="bg2">
                        <a:lumMod val="90000"/>
                      </a:schemeClr>
                    </a:solidFill>
                  </a:tcPr>
                </a:tc>
                <a:tc>
                  <a:txBody>
                    <a:bodyPr/>
                    <a:lstStyle/>
                    <a:p>
                      <a:pPr algn="just">
                        <a:spcAft>
                          <a:spcPts val="0"/>
                        </a:spcAft>
                      </a:pPr>
                      <a:r>
                        <a:rPr lang="en-AU" sz="1400" baseline="0" dirty="0"/>
                        <a:t> </a:t>
                      </a:r>
                    </a:p>
                  </a:txBody>
                  <a:tcPr marL="36454" marR="36454" marT="0" marB="0">
                    <a:solidFill>
                      <a:schemeClr val="bg2">
                        <a:lumMod val="90000"/>
                      </a:schemeClr>
                    </a:solidFill>
                  </a:tcPr>
                </a:tc>
              </a:tr>
              <a:tr h="640007">
                <a:tc>
                  <a:txBody>
                    <a:bodyPr/>
                    <a:lstStyle/>
                    <a:p>
                      <a:pPr algn="just">
                        <a:spcAft>
                          <a:spcPts val="0"/>
                        </a:spcAft>
                      </a:pPr>
                      <a:r>
                        <a:rPr lang="en-AU" sz="1400" baseline="0" dirty="0"/>
                        <a:t>309 (holder</a:t>
                      </a:r>
                      <a:r>
                        <a:rPr lang="en-AU" sz="1400" baseline="0" dirty="0" smtClean="0"/>
                        <a:t>)/100 </a:t>
                      </a:r>
                      <a:r>
                        <a:rPr lang="en-AU" sz="1400" baseline="0" dirty="0"/>
                        <a:t>(applicant)</a:t>
                      </a:r>
                    </a:p>
                    <a:p>
                      <a:pPr algn="just">
                        <a:spcAft>
                          <a:spcPts val="0"/>
                        </a:spcAft>
                      </a:pPr>
                      <a:r>
                        <a:rPr lang="en-AU" sz="1400" baseline="0" dirty="0"/>
                        <a:t> </a:t>
                      </a:r>
                    </a:p>
                  </a:txBody>
                  <a:tcPr marL="36454" marR="36454" marT="0" marB="0">
                    <a:solidFill>
                      <a:schemeClr val="accent3"/>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100.211(3) </a:t>
                      </a:r>
                    </a:p>
                  </a:txBody>
                  <a:tcPr marL="36454" marR="36454" marT="0" marB="0">
                    <a:solidFill>
                      <a:schemeClr val="accent1">
                        <a:lumMod val="60000"/>
                        <a:lumOff val="40000"/>
                      </a:schemeClr>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100.211(4) </a:t>
                      </a:r>
                    </a:p>
                  </a:txBody>
                  <a:tcPr marL="36454" marR="36454" marT="0" marB="0">
                    <a:solidFill>
                      <a:schemeClr val="accent1">
                        <a:lumMod val="60000"/>
                        <a:lumOff val="40000"/>
                      </a:schemeClr>
                    </a:solidFill>
                  </a:tcPr>
                </a:tc>
                <a:tc>
                  <a:txBody>
                    <a:bodyPr/>
                    <a:lstStyle/>
                    <a:p>
                      <a:pPr algn="ctr">
                        <a:spcAft>
                          <a:spcPts val="0"/>
                        </a:spcAft>
                      </a:pPr>
                      <a:r>
                        <a:rPr lang="en-AU" sz="1400" baseline="0" dirty="0">
                          <a:sym typeface="Webdings"/>
                        </a:rPr>
                        <a:t></a:t>
                      </a:r>
                      <a:endParaRPr lang="en-AU" sz="1400" baseline="0" dirty="0"/>
                    </a:p>
                    <a:p>
                      <a:pPr algn="ctr">
                        <a:spcAft>
                          <a:spcPts val="0"/>
                        </a:spcAft>
                      </a:pPr>
                      <a:r>
                        <a:rPr lang="en-AU" sz="1400" baseline="0" dirty="0"/>
                        <a:t>See cl 100.211(4) </a:t>
                      </a:r>
                    </a:p>
                  </a:txBody>
                  <a:tcPr marL="36454" marR="36454" marT="0" marB="0">
                    <a:solidFill>
                      <a:schemeClr val="accent1">
                        <a:lumMod val="60000"/>
                        <a:lumOff val="40000"/>
                      </a:schemeClr>
                    </a:solidFill>
                  </a:tcPr>
                </a:tc>
              </a:tr>
              <a:tr h="426671">
                <a:tc>
                  <a:txBody>
                    <a:bodyPr/>
                    <a:lstStyle/>
                    <a:p>
                      <a:pPr algn="just">
                        <a:spcAft>
                          <a:spcPts val="0"/>
                        </a:spcAft>
                      </a:pPr>
                      <a:r>
                        <a:rPr lang="en-AU" sz="1400" baseline="0" dirty="0"/>
                        <a:t>100 (holder)</a:t>
                      </a:r>
                    </a:p>
                    <a:p>
                      <a:pPr algn="just">
                        <a:spcAft>
                          <a:spcPts val="0"/>
                        </a:spcAft>
                      </a:pPr>
                      <a:r>
                        <a:rPr lang="en-AU" sz="1400" baseline="0" dirty="0"/>
                        <a:t> </a:t>
                      </a:r>
                    </a:p>
                  </a:txBody>
                  <a:tcPr marL="36454" marR="36454" marT="0" marB="0">
                    <a:solidFill>
                      <a:schemeClr val="accent3"/>
                    </a:solidFill>
                  </a:tcPr>
                </a:tc>
                <a:tc>
                  <a:txBody>
                    <a:bodyPr/>
                    <a:lstStyle/>
                    <a:p>
                      <a:pPr algn="ctr">
                        <a:spcAft>
                          <a:spcPts val="0"/>
                        </a:spcAft>
                      </a:pPr>
                      <a:r>
                        <a:rPr lang="en-AU" sz="1400" b="1" baseline="0" dirty="0">
                          <a:solidFill>
                            <a:schemeClr val="bg1"/>
                          </a:solidFill>
                        </a:rPr>
                        <a:t>N/A</a:t>
                      </a:r>
                    </a:p>
                  </a:txBody>
                  <a:tcPr marL="36454" marR="36454" marT="0" marB="0">
                    <a:solidFill>
                      <a:schemeClr val="tx2">
                        <a:lumMod val="75000"/>
                      </a:schemeClr>
                    </a:solidFill>
                  </a:tcPr>
                </a:tc>
                <a:tc>
                  <a:txBody>
                    <a:bodyPr/>
                    <a:lstStyle/>
                    <a:p>
                      <a:pPr algn="ctr">
                        <a:spcAft>
                          <a:spcPts val="0"/>
                        </a:spcAft>
                      </a:pPr>
                      <a:r>
                        <a:rPr lang="en-AU" sz="1400" b="1" baseline="0" dirty="0">
                          <a:solidFill>
                            <a:schemeClr val="bg1"/>
                          </a:solidFill>
                        </a:rPr>
                        <a:t>N/A</a:t>
                      </a:r>
                    </a:p>
                  </a:txBody>
                  <a:tcPr marL="36454" marR="36454" marT="0" marB="0">
                    <a:solidFill>
                      <a:schemeClr val="tx2">
                        <a:lumMod val="75000"/>
                      </a:schemeClr>
                    </a:solidFill>
                  </a:tcPr>
                </a:tc>
                <a:tc>
                  <a:txBody>
                    <a:bodyPr/>
                    <a:lstStyle/>
                    <a:p>
                      <a:pPr algn="ctr">
                        <a:spcAft>
                          <a:spcPts val="0"/>
                        </a:spcAft>
                      </a:pPr>
                      <a:r>
                        <a:rPr lang="en-AU" sz="1400" b="1" baseline="0" dirty="0">
                          <a:solidFill>
                            <a:schemeClr val="bg1"/>
                          </a:solidFill>
                        </a:rPr>
                        <a:t>N/A</a:t>
                      </a:r>
                    </a:p>
                  </a:txBody>
                  <a:tcPr marL="36454" marR="36454" marT="0" marB="0">
                    <a:solidFill>
                      <a:schemeClr val="tx2">
                        <a:lumMod val="75000"/>
                      </a:schemeClr>
                    </a:solidFill>
                  </a:tcPr>
                </a:tc>
              </a:tr>
              <a:tr h="640007">
                <a:tc>
                  <a:txBody>
                    <a:bodyPr/>
                    <a:lstStyle/>
                    <a:p>
                      <a:pPr algn="just">
                        <a:spcAft>
                          <a:spcPts val="0"/>
                        </a:spcAft>
                      </a:pPr>
                      <a:r>
                        <a:rPr lang="en-AU" sz="1400" baseline="0" dirty="0"/>
                        <a:t>820 (applicant) </a:t>
                      </a:r>
                    </a:p>
                    <a:p>
                      <a:pPr algn="just">
                        <a:spcAft>
                          <a:spcPts val="0"/>
                        </a:spcAft>
                      </a:pPr>
                      <a:r>
                        <a:rPr lang="en-AU" sz="1400" baseline="0" dirty="0"/>
                        <a:t> </a:t>
                      </a:r>
                    </a:p>
                  </a:txBody>
                  <a:tcPr marL="36454" marR="36454" marT="0" marB="0">
                    <a:solidFill>
                      <a:schemeClr val="accent3"/>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820.221(2)</a:t>
                      </a:r>
                    </a:p>
                  </a:txBody>
                  <a:tcPr marL="36454" marR="36454" marT="0" marB="0">
                    <a:solidFill>
                      <a:schemeClr val="accent1">
                        <a:lumMod val="60000"/>
                        <a:lumOff val="40000"/>
                      </a:schemeClr>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820.221(3) </a:t>
                      </a:r>
                    </a:p>
                  </a:txBody>
                  <a:tcPr marL="36454" marR="36454" marT="0" marB="0">
                    <a:solidFill>
                      <a:schemeClr val="accent1">
                        <a:lumMod val="60000"/>
                        <a:lumOff val="40000"/>
                      </a:schemeClr>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820.221(3)</a:t>
                      </a:r>
                    </a:p>
                  </a:txBody>
                  <a:tcPr marL="36454" marR="36454" marT="0" marB="0">
                    <a:solidFill>
                      <a:schemeClr val="accent1">
                        <a:lumMod val="60000"/>
                        <a:lumOff val="40000"/>
                      </a:schemeClr>
                    </a:solidFill>
                  </a:tcPr>
                </a:tc>
              </a:tr>
              <a:tr h="640007">
                <a:tc>
                  <a:txBody>
                    <a:bodyPr/>
                    <a:lstStyle/>
                    <a:p>
                      <a:pPr algn="just">
                        <a:spcAft>
                          <a:spcPts val="0"/>
                        </a:spcAft>
                      </a:pPr>
                      <a:r>
                        <a:rPr lang="en-AU" sz="1400" baseline="0" dirty="0"/>
                        <a:t>820 (holder)/801 (applicant)</a:t>
                      </a:r>
                    </a:p>
                    <a:p>
                      <a:pPr algn="just">
                        <a:spcAft>
                          <a:spcPts val="0"/>
                        </a:spcAft>
                      </a:pPr>
                      <a:r>
                        <a:rPr lang="en-AU" sz="1400" baseline="0" dirty="0"/>
                        <a:t> </a:t>
                      </a:r>
                    </a:p>
                  </a:txBody>
                  <a:tcPr marL="36454" marR="36454" marT="0" marB="0">
                    <a:solidFill>
                      <a:schemeClr val="accent3"/>
                    </a:solidFill>
                  </a:tcPr>
                </a:tc>
                <a:tc>
                  <a:txBody>
                    <a:bodyPr/>
                    <a:lstStyle/>
                    <a:p>
                      <a:pPr algn="ctr">
                        <a:spcAft>
                          <a:spcPts val="0"/>
                        </a:spcAft>
                      </a:pPr>
                      <a:r>
                        <a:rPr lang="en-AU" sz="1400" b="1" baseline="0">
                          <a:solidFill>
                            <a:schemeClr val="bg1"/>
                          </a:solidFill>
                          <a:sym typeface="Webdings"/>
                        </a:rPr>
                        <a:t></a:t>
                      </a:r>
                      <a:endParaRPr lang="en-AU" sz="1400" b="1" baseline="0">
                        <a:solidFill>
                          <a:schemeClr val="bg1"/>
                        </a:solidFill>
                      </a:endParaRPr>
                    </a:p>
                    <a:p>
                      <a:pPr algn="ctr">
                        <a:spcAft>
                          <a:spcPts val="0"/>
                        </a:spcAft>
                      </a:pPr>
                      <a:r>
                        <a:rPr lang="en-AU" sz="1400" b="1" baseline="0">
                          <a:solidFill>
                            <a:schemeClr val="bg1"/>
                          </a:solidFill>
                        </a:rPr>
                        <a:t>See cl 801.221(5)</a:t>
                      </a:r>
                    </a:p>
                  </a:txBody>
                  <a:tcPr marL="36454" marR="36454" marT="0" marB="0">
                    <a:solidFill>
                      <a:schemeClr val="accent1">
                        <a:lumMod val="60000"/>
                        <a:lumOff val="40000"/>
                      </a:schemeClr>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801.221(6)</a:t>
                      </a:r>
                    </a:p>
                  </a:txBody>
                  <a:tcPr marL="36454" marR="36454" marT="0" marB="0">
                    <a:solidFill>
                      <a:schemeClr val="accent1">
                        <a:lumMod val="60000"/>
                        <a:lumOff val="40000"/>
                      </a:schemeClr>
                    </a:solidFill>
                  </a:tcPr>
                </a:tc>
                <a:tc>
                  <a:txBody>
                    <a:bodyPr/>
                    <a:lstStyle/>
                    <a:p>
                      <a:pPr algn="ctr">
                        <a:spcAft>
                          <a:spcPts val="0"/>
                        </a:spcAft>
                      </a:pPr>
                      <a:r>
                        <a:rPr lang="en-AU" sz="1400" b="1" baseline="0" dirty="0">
                          <a:solidFill>
                            <a:schemeClr val="bg1"/>
                          </a:solidFill>
                          <a:sym typeface="Webdings"/>
                        </a:rPr>
                        <a:t></a:t>
                      </a:r>
                      <a:endParaRPr lang="en-AU" sz="1400" b="1" baseline="0" dirty="0">
                        <a:solidFill>
                          <a:schemeClr val="bg1"/>
                        </a:solidFill>
                      </a:endParaRPr>
                    </a:p>
                    <a:p>
                      <a:pPr algn="ctr">
                        <a:spcAft>
                          <a:spcPts val="0"/>
                        </a:spcAft>
                      </a:pPr>
                      <a:r>
                        <a:rPr lang="en-AU" sz="1400" b="1" baseline="0" dirty="0">
                          <a:solidFill>
                            <a:schemeClr val="bg1"/>
                          </a:solidFill>
                        </a:rPr>
                        <a:t>See cl 801.221(6)</a:t>
                      </a:r>
                    </a:p>
                  </a:txBody>
                  <a:tcPr marL="36454" marR="36454" marT="0" marB="0">
                    <a:solidFill>
                      <a:schemeClr val="accent1">
                        <a:lumMod val="60000"/>
                        <a:lumOff val="40000"/>
                      </a:schemeClr>
                    </a:solidFill>
                  </a:tcPr>
                </a:tc>
              </a:tr>
              <a:tr h="426671">
                <a:tc>
                  <a:txBody>
                    <a:bodyPr/>
                    <a:lstStyle/>
                    <a:p>
                      <a:pPr algn="just">
                        <a:spcAft>
                          <a:spcPts val="0"/>
                        </a:spcAft>
                      </a:pPr>
                      <a:r>
                        <a:rPr lang="en-AU" sz="1400" dirty="0"/>
                        <a:t>801 (holder)</a:t>
                      </a:r>
                    </a:p>
                    <a:p>
                      <a:pPr algn="just">
                        <a:spcAft>
                          <a:spcPts val="0"/>
                        </a:spcAft>
                      </a:pPr>
                      <a:r>
                        <a:rPr lang="en-AU" sz="1400" dirty="0"/>
                        <a:t> </a:t>
                      </a:r>
                    </a:p>
                  </a:txBody>
                  <a:tcPr marL="36454" marR="36454" marT="0" marB="0">
                    <a:solidFill>
                      <a:schemeClr val="accent3"/>
                    </a:solidFill>
                  </a:tcPr>
                </a:tc>
                <a:tc>
                  <a:txBody>
                    <a:bodyPr/>
                    <a:lstStyle/>
                    <a:p>
                      <a:pPr algn="just">
                        <a:spcAft>
                          <a:spcPts val="0"/>
                        </a:spcAft>
                      </a:pPr>
                      <a:r>
                        <a:rPr lang="en-AU" sz="1400" dirty="0"/>
                        <a:t>N/A</a:t>
                      </a:r>
                    </a:p>
                  </a:txBody>
                  <a:tcPr marL="36454" marR="36454" marT="0" marB="0">
                    <a:solidFill>
                      <a:schemeClr val="tx2">
                        <a:lumMod val="75000"/>
                      </a:schemeClr>
                    </a:solidFill>
                  </a:tcPr>
                </a:tc>
                <a:tc>
                  <a:txBody>
                    <a:bodyPr/>
                    <a:lstStyle/>
                    <a:p>
                      <a:pPr algn="just">
                        <a:spcAft>
                          <a:spcPts val="0"/>
                        </a:spcAft>
                      </a:pPr>
                      <a:r>
                        <a:rPr lang="en-AU" sz="1400" dirty="0"/>
                        <a:t>N/A</a:t>
                      </a:r>
                    </a:p>
                  </a:txBody>
                  <a:tcPr marL="36454" marR="36454" marT="0" marB="0">
                    <a:solidFill>
                      <a:schemeClr val="tx2">
                        <a:lumMod val="75000"/>
                      </a:schemeClr>
                    </a:solidFill>
                  </a:tcPr>
                </a:tc>
                <a:tc>
                  <a:txBody>
                    <a:bodyPr/>
                    <a:lstStyle/>
                    <a:p>
                      <a:pPr algn="just">
                        <a:spcAft>
                          <a:spcPts val="0"/>
                        </a:spcAft>
                      </a:pPr>
                      <a:r>
                        <a:rPr lang="en-AU" sz="1400" dirty="0"/>
                        <a:t>N/A</a:t>
                      </a:r>
                    </a:p>
                  </a:txBody>
                  <a:tcPr marL="36454" marR="36454" marT="0" marB="0">
                    <a:solidFill>
                      <a:schemeClr val="tx2">
                        <a:lumMod val="75000"/>
                      </a:schemeClr>
                    </a:solidFill>
                  </a:tcPr>
                </a:tc>
              </a:tr>
            </a:tbl>
          </a:graphicData>
        </a:graphic>
      </p:graphicFrame>
      <p:sp>
        <p:nvSpPr>
          <p:cNvPr id="4" name="Footer Placeholder 3"/>
          <p:cNvSpPr>
            <a:spLocks noGrp="1"/>
          </p:cNvSpPr>
          <p:nvPr>
            <p:ph type="ftr" sz="quarter" idx="11"/>
          </p:nvPr>
        </p:nvSpPr>
        <p:spPr/>
        <p:txBody>
          <a:bodyPr/>
          <a:lstStyle/>
          <a:p>
            <a:pPr>
              <a:defRPr/>
            </a:pPr>
            <a:r>
              <a:rPr lang="en-AU" dirty="0"/>
              <a:t>Refugee and Immigration Legal Service </a:t>
            </a:r>
            <a:endParaRPr lang="en-US" dirty="0"/>
          </a:p>
        </p:txBody>
      </p:sp>
      <p:sp>
        <p:nvSpPr>
          <p:cNvPr id="22589"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B2DA7A6-6D0C-4AB3-98F1-7D18CF01F334}" type="slidenum">
              <a:rPr lang="en-US" altLang="en-US">
                <a:solidFill>
                  <a:srgbClr val="FEFFFF"/>
                </a:solidFill>
              </a:rPr>
              <a:pPr eaLnBrk="1" hangingPunct="1"/>
              <a:t>49</a:t>
            </a:fld>
            <a:endParaRPr lang="en-US" altLang="en-US">
              <a:solidFill>
                <a:srgbClr val="FEFFFF"/>
              </a:solidFill>
            </a:endParaRPr>
          </a:p>
        </p:txBody>
      </p:sp>
    </p:spTree>
    <p:extLst>
      <p:ext uri="{BB962C8B-B14F-4D97-AF65-F5344CB8AC3E}">
        <p14:creationId xmlns:p14="http://schemas.microsoft.com/office/powerpoint/2010/main" val="4228581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b="1" dirty="0" smtClean="0"/>
              <a:t>Migration Agents Registration Authority</a:t>
            </a:r>
          </a:p>
        </p:txBody>
      </p:sp>
      <p:sp>
        <p:nvSpPr>
          <p:cNvPr id="19459" name="Rectangle 3"/>
          <p:cNvSpPr>
            <a:spLocks noGrp="1" noChangeArrowheads="1"/>
          </p:cNvSpPr>
          <p:nvPr>
            <p:ph idx="1"/>
          </p:nvPr>
        </p:nvSpPr>
        <p:spPr>
          <a:xfrm>
            <a:off x="1935480" y="1493520"/>
            <a:ext cx="8321040" cy="5364480"/>
          </a:xfrm>
        </p:spPr>
        <p:txBody>
          <a:bodyPr>
            <a:normAutofit lnSpcReduction="10000"/>
          </a:bodyPr>
          <a:lstStyle/>
          <a:p>
            <a:pPr eaLnBrk="1" hangingPunct="1">
              <a:lnSpc>
                <a:spcPct val="80000"/>
              </a:lnSpc>
            </a:pPr>
            <a:r>
              <a:rPr lang="en-AU" altLang="en-US" dirty="0">
                <a:solidFill>
                  <a:srgbClr val="000000"/>
                </a:solidFill>
              </a:rPr>
              <a:t>Migration Agents regulated by Part 3 </a:t>
            </a:r>
            <a:r>
              <a:rPr lang="en-AU" altLang="en-US" dirty="0" smtClean="0">
                <a:solidFill>
                  <a:srgbClr val="000000"/>
                </a:solidFill>
              </a:rPr>
              <a:t>MA</a:t>
            </a:r>
            <a:r>
              <a:rPr lang="en-AU" altLang="en-US" dirty="0">
                <a:solidFill>
                  <a:srgbClr val="000000"/>
                </a:solidFill>
              </a:rPr>
              <a:t>: “</a:t>
            </a:r>
            <a:r>
              <a:rPr lang="en-AU" altLang="en-US" dirty="0" smtClean="0">
                <a:solidFill>
                  <a:srgbClr val="000000"/>
                </a:solidFill>
              </a:rPr>
              <a:t>Migration Agents and </a:t>
            </a:r>
            <a:r>
              <a:rPr lang="en-AU" altLang="en-US" dirty="0">
                <a:solidFill>
                  <a:srgbClr val="000000"/>
                </a:solidFill>
              </a:rPr>
              <a:t>Immigration Assistance</a:t>
            </a:r>
            <a:r>
              <a:rPr lang="en-AU" altLang="en-US" dirty="0" smtClean="0">
                <a:solidFill>
                  <a:srgbClr val="000000"/>
                </a:solidFill>
              </a:rPr>
              <a:t>”</a:t>
            </a:r>
            <a:endParaRPr lang="en-AU" altLang="en-US" dirty="0">
              <a:solidFill>
                <a:srgbClr val="000000"/>
              </a:solidFill>
            </a:endParaRPr>
          </a:p>
          <a:p>
            <a:pPr eaLnBrk="1" hangingPunct="1">
              <a:lnSpc>
                <a:spcPct val="80000"/>
              </a:lnSpc>
            </a:pPr>
            <a:endParaRPr lang="en-AU" altLang="en-US" dirty="0">
              <a:solidFill>
                <a:srgbClr val="000000"/>
              </a:solidFill>
            </a:endParaRPr>
          </a:p>
          <a:p>
            <a:pPr eaLnBrk="1" hangingPunct="1">
              <a:lnSpc>
                <a:spcPct val="80000"/>
              </a:lnSpc>
            </a:pPr>
            <a:r>
              <a:rPr lang="en-AU" altLang="en-US" dirty="0">
                <a:solidFill>
                  <a:srgbClr val="000000"/>
                </a:solidFill>
              </a:rPr>
              <a:t>The Office of MARA regulates the migration industry:  </a:t>
            </a:r>
          </a:p>
          <a:p>
            <a:pPr eaLnBrk="1" hangingPunct="1">
              <a:lnSpc>
                <a:spcPct val="80000"/>
              </a:lnSpc>
              <a:buFontTx/>
              <a:buNone/>
            </a:pPr>
            <a:r>
              <a:rPr lang="en-AU" altLang="en-US" sz="2400" dirty="0">
                <a:solidFill>
                  <a:srgbClr val="000000"/>
                </a:solidFill>
              </a:rPr>
              <a:t>	-	s.287 Register of Agents; </a:t>
            </a:r>
          </a:p>
          <a:p>
            <a:pPr eaLnBrk="1" hangingPunct="1">
              <a:lnSpc>
                <a:spcPct val="80000"/>
              </a:lnSpc>
              <a:buFontTx/>
              <a:buNone/>
            </a:pPr>
            <a:r>
              <a:rPr lang="en-AU" altLang="en-US" sz="2400" dirty="0">
                <a:solidFill>
                  <a:srgbClr val="000000"/>
                </a:solidFill>
              </a:rPr>
              <a:t>	-	s.317 General power</a:t>
            </a:r>
          </a:p>
          <a:p>
            <a:pPr marL="0" indent="0" eaLnBrk="1" hangingPunct="1">
              <a:lnSpc>
                <a:spcPct val="80000"/>
              </a:lnSpc>
              <a:buNone/>
            </a:pPr>
            <a:endParaRPr lang="en-US" altLang="en-US" dirty="0" smtClean="0">
              <a:solidFill>
                <a:srgbClr val="000000"/>
              </a:solidFill>
            </a:endParaRPr>
          </a:p>
          <a:p>
            <a:pPr>
              <a:buNone/>
              <a:defRPr/>
            </a:pPr>
            <a:r>
              <a:rPr lang="en-AU" altLang="en-US" dirty="0">
                <a:solidFill>
                  <a:srgbClr val="000000"/>
                </a:solidFill>
                <a:effectLst>
                  <a:outerShdw blurRad="38100" dist="38100" dir="2700000" algn="tl">
                    <a:srgbClr val="C0C0C0"/>
                  </a:outerShdw>
                </a:effectLst>
              </a:rPr>
              <a:t>s.316 - Functions of </a:t>
            </a:r>
            <a:r>
              <a:rPr lang="en-AU" altLang="en-US" dirty="0" smtClean="0">
                <a:solidFill>
                  <a:srgbClr val="000000"/>
                </a:solidFill>
                <a:effectLst>
                  <a:outerShdw blurRad="38100" dist="38100" dir="2700000" algn="tl">
                    <a:srgbClr val="C0C0C0"/>
                  </a:outerShdw>
                </a:effectLst>
              </a:rPr>
              <a:t>MARA </a:t>
            </a:r>
            <a:endParaRPr lang="en-AU" altLang="en-US" dirty="0">
              <a:solidFill>
                <a:srgbClr val="000000"/>
              </a:solidFill>
              <a:effectLst>
                <a:outerShdw blurRad="38100" dist="38100" dir="2700000" algn="tl">
                  <a:srgbClr val="C0C0C0"/>
                </a:outerShdw>
              </a:effectLst>
            </a:endParaRPr>
          </a:p>
          <a:p>
            <a:pPr>
              <a:buNone/>
              <a:defRPr/>
            </a:pPr>
            <a:r>
              <a:rPr lang="en-AU" altLang="en-US" dirty="0" smtClean="0">
                <a:solidFill>
                  <a:srgbClr val="000000"/>
                </a:solidFill>
              </a:rPr>
              <a:t>(</a:t>
            </a:r>
            <a:r>
              <a:rPr lang="en-AU" altLang="en-US" dirty="0">
                <a:solidFill>
                  <a:srgbClr val="000000"/>
                </a:solidFill>
              </a:rPr>
              <a:t>a)  deal with registration applications                      </a:t>
            </a:r>
          </a:p>
          <a:p>
            <a:pPr>
              <a:buNone/>
              <a:defRPr/>
            </a:pPr>
            <a:r>
              <a:rPr lang="en-AU" altLang="en-US" dirty="0">
                <a:solidFill>
                  <a:srgbClr val="000000"/>
                </a:solidFill>
              </a:rPr>
              <a:t>(b)  monitor conduct of registered migration agents  </a:t>
            </a:r>
          </a:p>
          <a:p>
            <a:pPr>
              <a:buNone/>
              <a:defRPr/>
            </a:pPr>
            <a:r>
              <a:rPr lang="en-AU" altLang="en-US" dirty="0">
                <a:solidFill>
                  <a:srgbClr val="000000"/>
                </a:solidFill>
              </a:rPr>
              <a:t>(c)  investigate complaints re immigration assistance</a:t>
            </a:r>
          </a:p>
          <a:p>
            <a:pPr>
              <a:buNone/>
              <a:defRPr/>
            </a:pPr>
            <a:r>
              <a:rPr lang="en-AU" altLang="en-US" dirty="0">
                <a:solidFill>
                  <a:srgbClr val="000000"/>
                </a:solidFill>
              </a:rPr>
              <a:t>(d)  take appropriate disciplinary action</a:t>
            </a:r>
            <a:endParaRPr lang="en-US" altLang="en-US" dirty="0">
              <a:solidFill>
                <a:srgbClr val="000000"/>
              </a:solidFill>
            </a:endParaRPr>
          </a:p>
        </p:txBody>
      </p:sp>
    </p:spTree>
    <p:extLst>
      <p:ext uri="{BB962C8B-B14F-4D97-AF65-F5344CB8AC3E}">
        <p14:creationId xmlns:p14="http://schemas.microsoft.com/office/powerpoint/2010/main" val="1501926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1680" y="1672050"/>
            <a:ext cx="8766810" cy="4684299"/>
          </a:xfrm>
        </p:spPr>
        <p:txBody>
          <a:bodyPr>
            <a:normAutofit fontScale="70000" lnSpcReduction="20000"/>
          </a:bodyPr>
          <a:lstStyle/>
          <a:p>
            <a:pPr marL="0" indent="0">
              <a:buNone/>
            </a:pPr>
            <a:r>
              <a:rPr lang="en-AU" b="1" dirty="0" err="1"/>
              <a:t>Reg</a:t>
            </a:r>
            <a:r>
              <a:rPr lang="en-AU" b="1" dirty="0"/>
              <a:t> 1.21(1) Interpretation</a:t>
            </a:r>
            <a:r>
              <a:rPr lang="en-AU" dirty="0"/>
              <a:t>, </a:t>
            </a:r>
            <a:r>
              <a:rPr lang="en-AU" b="1" i="1" dirty="0"/>
              <a:t>Migration Regulations 1994</a:t>
            </a:r>
            <a:r>
              <a:rPr lang="en-AU" b="1" dirty="0"/>
              <a:t> (Cth)</a:t>
            </a:r>
            <a:endParaRPr lang="en-AU" dirty="0"/>
          </a:p>
          <a:p>
            <a:pPr marL="0" indent="0">
              <a:buNone/>
            </a:pPr>
            <a:endParaRPr lang="en-AU" dirty="0"/>
          </a:p>
          <a:p>
            <a:pPr lvl="1"/>
            <a:r>
              <a:rPr lang="en-AU" sz="2800" i="1" dirty="0"/>
              <a:t>‘</a:t>
            </a:r>
            <a:r>
              <a:rPr lang="en-AU" sz="2800" b="1" i="1" dirty="0"/>
              <a:t>relevant family violence</a:t>
            </a:r>
            <a:r>
              <a:rPr lang="en-AU" sz="2800" i="1" dirty="0"/>
              <a:t> means </a:t>
            </a:r>
            <a:r>
              <a:rPr lang="en-AU" sz="2800" b="1" i="1" dirty="0"/>
              <a:t>conduct</a:t>
            </a:r>
            <a:r>
              <a:rPr lang="en-AU" sz="2800" i="1" dirty="0"/>
              <a:t>, whether actual or threatened, </a:t>
            </a:r>
            <a:r>
              <a:rPr lang="en-AU" sz="2800" b="1" i="1" dirty="0"/>
              <a:t>towards</a:t>
            </a:r>
            <a:r>
              <a:rPr lang="en-AU" sz="2800" i="1" dirty="0"/>
              <a:t>: </a:t>
            </a:r>
            <a:endParaRPr lang="en-AU" sz="2800" dirty="0"/>
          </a:p>
          <a:p>
            <a:pPr marL="914400" lvl="2" indent="0">
              <a:buNone/>
            </a:pPr>
            <a:r>
              <a:rPr lang="en-AU" sz="2800" i="1" dirty="0"/>
              <a:t>(a)  the alleged victim; or </a:t>
            </a:r>
            <a:endParaRPr lang="en-AU" sz="2800" dirty="0"/>
          </a:p>
          <a:p>
            <a:pPr marL="914400" lvl="2" indent="0">
              <a:buNone/>
            </a:pPr>
            <a:r>
              <a:rPr lang="en-AU" sz="2800" i="1" dirty="0"/>
              <a:t>(b)  a member of the family unit of the alleged victim; or </a:t>
            </a:r>
            <a:endParaRPr lang="en-AU" sz="2800" dirty="0"/>
          </a:p>
          <a:p>
            <a:pPr marL="914400" lvl="2" indent="0">
              <a:buNone/>
            </a:pPr>
            <a:r>
              <a:rPr lang="en-AU" sz="2800" i="1" dirty="0"/>
              <a:t>(c)  a member of the family unit of the alleged perpetrator; or </a:t>
            </a:r>
            <a:endParaRPr lang="en-AU" sz="2800" dirty="0"/>
          </a:p>
          <a:p>
            <a:pPr marL="914400" lvl="2" indent="0">
              <a:buNone/>
            </a:pPr>
            <a:r>
              <a:rPr lang="en-AU" sz="2800" i="1" dirty="0"/>
              <a:t>(d)  the property of the alleged victim; or </a:t>
            </a:r>
            <a:endParaRPr lang="en-AU" sz="2800" dirty="0"/>
          </a:p>
          <a:p>
            <a:pPr marL="914400" lvl="2" indent="0">
              <a:buNone/>
            </a:pPr>
            <a:r>
              <a:rPr lang="en-AU" sz="2800" i="1" dirty="0"/>
              <a:t>(e)  the property of a member of the family unit of the alleged victim; or </a:t>
            </a:r>
            <a:endParaRPr lang="en-AU" sz="2800" dirty="0"/>
          </a:p>
          <a:p>
            <a:pPr marL="914400" lvl="2" indent="0">
              <a:buNone/>
            </a:pPr>
            <a:r>
              <a:rPr lang="en-AU" sz="2800" i="1" dirty="0"/>
              <a:t>(f)  the property of a member of the family unit of the alleged perpetrator</a:t>
            </a:r>
            <a:r>
              <a:rPr lang="en-AU" sz="2800" i="1" dirty="0" smtClean="0"/>
              <a:t>;</a:t>
            </a:r>
            <a:endParaRPr lang="en-AU" sz="2800" dirty="0"/>
          </a:p>
          <a:p>
            <a:pPr marL="400050" lvl="1" indent="0">
              <a:buNone/>
            </a:pPr>
            <a:r>
              <a:rPr lang="en-AU" sz="2800" i="1" dirty="0" smtClean="0"/>
              <a:t>that </a:t>
            </a:r>
            <a:r>
              <a:rPr lang="en-AU" sz="2800" i="1" dirty="0"/>
              <a:t>causes </a:t>
            </a:r>
            <a:r>
              <a:rPr lang="en-AU" sz="2800" b="1" i="1" dirty="0"/>
              <a:t>the alleged victim </a:t>
            </a:r>
            <a:r>
              <a:rPr lang="en-AU" sz="2800" i="1" dirty="0"/>
              <a:t>to </a:t>
            </a:r>
            <a:r>
              <a:rPr lang="en-AU" sz="2800" b="1" i="1" dirty="0"/>
              <a:t>reasonably fear for</a:t>
            </a:r>
            <a:r>
              <a:rPr lang="en-AU" sz="2800" i="1" dirty="0"/>
              <a:t>, or to be </a:t>
            </a:r>
            <a:r>
              <a:rPr lang="en-AU" sz="2800" b="1" i="1" dirty="0"/>
              <a:t>reasonably apprehensive about</a:t>
            </a:r>
            <a:r>
              <a:rPr lang="en-AU" sz="2800" i="1" dirty="0"/>
              <a:t>, his or her own </a:t>
            </a:r>
            <a:r>
              <a:rPr lang="en-AU" sz="2800" b="1" i="1" dirty="0"/>
              <a:t>wellbeing or safety.’ </a:t>
            </a:r>
            <a:endParaRPr lang="en-AU" sz="2800" b="1" dirty="0"/>
          </a:p>
          <a:p>
            <a:endParaRPr lang="en-US" dirty="0" smtClean="0"/>
          </a:p>
          <a:p>
            <a:endParaRPr lang="en-US" dirty="0" smtClean="0"/>
          </a:p>
          <a:p>
            <a:pPr marL="0" indent="0">
              <a:buNone/>
            </a:pPr>
            <a:r>
              <a:rPr lang="en-US" sz="3400" dirty="0" smtClean="0"/>
              <a:t>Can have </a:t>
            </a:r>
            <a:r>
              <a:rPr lang="en-US" sz="3400" b="1" dirty="0" smtClean="0"/>
              <a:t>judicial or non-judicial evidence </a:t>
            </a:r>
            <a:r>
              <a:rPr lang="en-US" sz="3400" dirty="0" smtClean="0"/>
              <a:t>of FV</a:t>
            </a:r>
            <a:endParaRPr lang="en-AU" sz="3400"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50</a:t>
            </a:fld>
            <a:endParaRPr lang="en-US" dirty="0"/>
          </a:p>
        </p:txBody>
      </p:sp>
      <p:sp>
        <p:nvSpPr>
          <p:cNvPr id="6" name="Title 1"/>
          <p:cNvSpPr txBox="1">
            <a:spLocks/>
          </p:cNvSpPr>
          <p:nvPr/>
        </p:nvSpPr>
        <p:spPr>
          <a:xfrm>
            <a:off x="2711451" y="404814"/>
            <a:ext cx="7499349" cy="936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AU" sz="4000" b="1" dirty="0" smtClean="0">
                <a:solidFill>
                  <a:schemeClr val="bg2">
                    <a:lumMod val="25000"/>
                  </a:schemeClr>
                </a:solidFill>
              </a:rPr>
              <a:t>Family Violence definition</a:t>
            </a:r>
            <a:endParaRPr lang="en-AU" sz="4000" b="1" dirty="0">
              <a:solidFill>
                <a:schemeClr val="bg2">
                  <a:lumMod val="25000"/>
                </a:schemeClr>
              </a:solidFill>
            </a:endParaRPr>
          </a:p>
        </p:txBody>
      </p:sp>
    </p:spTree>
    <p:extLst>
      <p:ext uri="{BB962C8B-B14F-4D97-AF65-F5344CB8AC3E}">
        <p14:creationId xmlns:p14="http://schemas.microsoft.com/office/powerpoint/2010/main" val="3099500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99" y="662530"/>
            <a:ext cx="6589199" cy="428626"/>
          </a:xfrm>
        </p:spPr>
        <p:txBody>
          <a:bodyPr>
            <a:noAutofit/>
          </a:bodyPr>
          <a:lstStyle/>
          <a:p>
            <a:r>
              <a:rPr lang="en-AU" sz="4000" b="1" dirty="0">
                <a:solidFill>
                  <a:schemeClr val="bg2">
                    <a:lumMod val="25000"/>
                  </a:schemeClr>
                </a:solidFill>
              </a:rPr>
              <a:t>CHANGE OF CIRCUMSTANCES</a:t>
            </a:r>
          </a:p>
        </p:txBody>
      </p:sp>
      <p:sp>
        <p:nvSpPr>
          <p:cNvPr id="7" name="Content Placeholder 6"/>
          <p:cNvSpPr>
            <a:spLocks noGrp="1"/>
          </p:cNvSpPr>
          <p:nvPr>
            <p:ph idx="1"/>
          </p:nvPr>
        </p:nvSpPr>
        <p:spPr>
          <a:xfrm>
            <a:off x="466725" y="1707238"/>
            <a:ext cx="11258549" cy="4198072"/>
          </a:xfrm>
          <a:prstGeom prst="rect">
            <a:avLst/>
          </a:prstGeom>
        </p:spPr>
        <p:txBody>
          <a:bodyPr wrap="square">
            <a:spAutoFit/>
          </a:bodyPr>
          <a:lstStyle/>
          <a:p>
            <a:pPr marL="0" indent="0">
              <a:buNone/>
            </a:pPr>
            <a:r>
              <a:rPr lang="en-AU" sz="2600" dirty="0"/>
              <a:t>Client is obliged to notify DIBP about changes of </a:t>
            </a:r>
            <a:r>
              <a:rPr lang="en-AU" sz="2600" dirty="0" smtClean="0"/>
              <a:t>circumstances – relationship ended </a:t>
            </a:r>
            <a:endParaRPr lang="en-AU" sz="2600" dirty="0"/>
          </a:p>
          <a:p>
            <a:pPr marL="0" indent="0" fontAlgn="base">
              <a:spcBef>
                <a:spcPct val="0"/>
              </a:spcBef>
              <a:spcAft>
                <a:spcPct val="0"/>
              </a:spcAft>
              <a:buNone/>
            </a:pPr>
            <a:r>
              <a:rPr lang="en-AU" sz="2600" dirty="0">
                <a:ea typeface="Times New Roman" pitchFamily="18" charset="0"/>
                <a:cs typeface="Tahoma" pitchFamily="34" charset="0"/>
              </a:rPr>
              <a:t/>
            </a:r>
            <a:br>
              <a:rPr lang="en-AU" sz="2600" dirty="0">
                <a:ea typeface="Times New Roman" pitchFamily="18" charset="0"/>
                <a:cs typeface="Tahoma" pitchFamily="34" charset="0"/>
              </a:rPr>
            </a:br>
            <a:r>
              <a:rPr lang="en-US" sz="2600" dirty="0" smtClean="0">
                <a:ea typeface="Times New Roman" pitchFamily="18" charset="0"/>
                <a:cs typeface="Tahoma" pitchFamily="34" charset="0"/>
              </a:rPr>
              <a:t>Applicant </a:t>
            </a:r>
            <a:r>
              <a:rPr lang="en-US" sz="2600" dirty="0">
                <a:ea typeface="Times New Roman" pitchFamily="18" charset="0"/>
                <a:cs typeface="Tahoma" pitchFamily="34" charset="0"/>
              </a:rPr>
              <a:t>must </a:t>
            </a:r>
            <a:r>
              <a:rPr lang="en-US" sz="2600" dirty="0" smtClean="0">
                <a:ea typeface="Times New Roman" pitchFamily="18" charset="0"/>
                <a:cs typeface="Tahoma" pitchFamily="34" charset="0"/>
              </a:rPr>
              <a:t>inform DIBP if </a:t>
            </a:r>
            <a:r>
              <a:rPr lang="en-US" sz="2600" dirty="0">
                <a:ea typeface="Times New Roman" pitchFamily="18" charset="0"/>
                <a:cs typeface="Tahoma" pitchFamily="34" charset="0"/>
              </a:rPr>
              <a:t>they change address for 14 days or more</a:t>
            </a:r>
            <a:r>
              <a:rPr lang="en-US" sz="2600" dirty="0" smtClean="0">
                <a:ea typeface="Times New Roman" pitchFamily="18" charset="0"/>
                <a:cs typeface="Tahoma" pitchFamily="34" charset="0"/>
              </a:rPr>
              <a:t>.</a:t>
            </a:r>
          </a:p>
          <a:p>
            <a:pPr marL="0" indent="0" fontAlgn="base">
              <a:spcBef>
                <a:spcPct val="0"/>
              </a:spcBef>
              <a:spcAft>
                <a:spcPct val="0"/>
              </a:spcAft>
              <a:buNone/>
            </a:pPr>
            <a:endParaRPr lang="en-US" sz="2600" baseline="30000" dirty="0" smtClean="0">
              <a:ea typeface="Times New Roman" pitchFamily="18" charset="0"/>
              <a:cs typeface="Tahoma" pitchFamily="34" charset="0"/>
            </a:endParaRPr>
          </a:p>
          <a:p>
            <a:pPr marL="0" indent="0" eaLnBrk="0" fontAlgn="base" hangingPunct="0">
              <a:spcBef>
                <a:spcPct val="0"/>
              </a:spcBef>
              <a:spcAft>
                <a:spcPct val="0"/>
              </a:spcAft>
              <a:buNone/>
            </a:pPr>
            <a:endParaRPr lang="en-US" sz="2600" baseline="30000" dirty="0">
              <a:cs typeface="Tahoma" pitchFamily="34" charset="0"/>
            </a:endParaRPr>
          </a:p>
          <a:p>
            <a:pPr eaLnBrk="0" fontAlgn="base" hangingPunct="0">
              <a:spcBef>
                <a:spcPct val="0"/>
              </a:spcBef>
              <a:spcAft>
                <a:spcPct val="0"/>
              </a:spcAft>
            </a:pPr>
            <a:r>
              <a:rPr lang="en-AU" sz="2600" dirty="0" smtClean="0"/>
              <a:t>Abused </a:t>
            </a:r>
            <a:r>
              <a:rPr lang="en-AU" sz="2600" dirty="0"/>
              <a:t>applicant should inform DIBP that they experienced family violence in the relationship.</a:t>
            </a:r>
          </a:p>
          <a:p>
            <a:r>
              <a:rPr lang="en-AU" sz="2600" dirty="0"/>
              <a:t>PO box address  is sufficient if the client stays in a refuge</a:t>
            </a:r>
            <a:endParaRPr lang="en-AU" sz="2600" u="sng" dirty="0"/>
          </a:p>
          <a:p>
            <a:r>
              <a:rPr lang="en-AU" sz="2600" dirty="0"/>
              <a:t>Do not at this </a:t>
            </a:r>
            <a:r>
              <a:rPr lang="en-AU" sz="2600" dirty="0" smtClean="0"/>
              <a:t>stage provide </a:t>
            </a:r>
            <a:r>
              <a:rPr lang="en-AU" sz="2600" dirty="0"/>
              <a:t>information about the temporary protection order or DVPO </a:t>
            </a:r>
            <a:r>
              <a:rPr lang="en-AU" sz="2600" dirty="0" smtClean="0"/>
              <a:t>application</a:t>
            </a:r>
            <a:endParaRPr lang="en-AU" sz="1600" dirty="0"/>
          </a:p>
        </p:txBody>
      </p:sp>
      <p:sp>
        <p:nvSpPr>
          <p:cNvPr id="4" name="Footer Placeholder 3"/>
          <p:cNvSpPr>
            <a:spLocks noGrp="1"/>
          </p:cNvSpPr>
          <p:nvPr>
            <p:ph type="ftr" sz="quarter" idx="11"/>
          </p:nvPr>
        </p:nvSpPr>
        <p:spPr/>
        <p:txBody>
          <a:bodyPr/>
          <a:lstStyle/>
          <a:p>
            <a:r>
              <a:rPr lang="en-AU" dirty="0" smtClean="0"/>
              <a:t>Refugee and Immigration Legal Service </a:t>
            </a:r>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51</a:t>
            </a:fld>
            <a:endParaRPr lang="en-US" dirty="0"/>
          </a:p>
        </p:txBody>
      </p:sp>
    </p:spTree>
    <p:extLst>
      <p:ext uri="{BB962C8B-B14F-4D97-AF65-F5344CB8AC3E}">
        <p14:creationId xmlns:p14="http://schemas.microsoft.com/office/powerpoint/2010/main" val="1859982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116" y="504827"/>
            <a:ext cx="8137524" cy="573088"/>
          </a:xfrm>
        </p:spPr>
        <p:txBody>
          <a:bodyPr rtlCol="0">
            <a:noAutofit/>
          </a:bodyPr>
          <a:lstStyle/>
          <a:p>
            <a:pPr>
              <a:defRPr/>
            </a:pPr>
            <a:r>
              <a:rPr lang="en-AU" sz="4000" b="1" dirty="0">
                <a:solidFill>
                  <a:schemeClr val="bg2">
                    <a:lumMod val="25000"/>
                  </a:schemeClr>
                </a:solidFill>
              </a:rPr>
              <a:t>Genuine and continuing relationship</a:t>
            </a:r>
          </a:p>
        </p:txBody>
      </p:sp>
      <p:sp>
        <p:nvSpPr>
          <p:cNvPr id="3" name="Content Placeholder 2"/>
          <p:cNvSpPr>
            <a:spLocks noGrp="1"/>
          </p:cNvSpPr>
          <p:nvPr>
            <p:ph idx="1"/>
          </p:nvPr>
        </p:nvSpPr>
        <p:spPr>
          <a:xfrm>
            <a:off x="990600" y="1268414"/>
            <a:ext cx="11201400" cy="5254306"/>
          </a:xfrm>
        </p:spPr>
        <p:txBody>
          <a:bodyPr rtlCol="0">
            <a:normAutofit fontScale="92500"/>
          </a:bodyPr>
          <a:lstStyle/>
          <a:p>
            <a:pPr>
              <a:buFont typeface="Wingdings 3" charset="2"/>
              <a:buChar char=""/>
              <a:defRPr/>
            </a:pPr>
            <a:r>
              <a:rPr lang="en-AU" dirty="0">
                <a:solidFill>
                  <a:schemeClr val="tx1">
                    <a:lumMod val="75000"/>
                    <a:lumOff val="25000"/>
                  </a:schemeClr>
                </a:solidFill>
              </a:rPr>
              <a:t>Applicants seeking to rely on the special exception provisions after the relationship has ceased must also establish that the relationship was of a genuine and continuing nature </a:t>
            </a:r>
            <a:r>
              <a:rPr lang="en-AU" dirty="0" smtClean="0">
                <a:solidFill>
                  <a:schemeClr val="tx1">
                    <a:lumMod val="75000"/>
                    <a:lumOff val="25000"/>
                  </a:schemeClr>
                </a:solidFill>
              </a:rPr>
              <a:t>until the </a:t>
            </a:r>
            <a:r>
              <a:rPr lang="en-AU" dirty="0">
                <a:solidFill>
                  <a:schemeClr val="tx1">
                    <a:lumMod val="75000"/>
                    <a:lumOff val="25000"/>
                  </a:schemeClr>
                </a:solidFill>
              </a:rPr>
              <a:t>relationship ended. </a:t>
            </a:r>
            <a:endParaRPr lang="en-AU" dirty="0" smtClean="0">
              <a:solidFill>
                <a:schemeClr val="tx1">
                  <a:lumMod val="75000"/>
                  <a:lumOff val="25000"/>
                </a:schemeClr>
              </a:solidFill>
            </a:endParaRPr>
          </a:p>
          <a:p>
            <a:pPr marL="0" indent="0">
              <a:buNone/>
              <a:defRPr/>
            </a:pPr>
            <a:r>
              <a:rPr lang="en-AU" sz="1500" dirty="0">
                <a:solidFill>
                  <a:schemeClr val="tx1">
                    <a:lumMod val="75000"/>
                    <a:lumOff val="25000"/>
                  </a:schemeClr>
                </a:solidFill>
              </a:rPr>
              <a:t>	</a:t>
            </a:r>
            <a:endParaRPr lang="en-AU" dirty="0">
              <a:solidFill>
                <a:schemeClr val="tx1">
                  <a:lumMod val="75000"/>
                  <a:lumOff val="25000"/>
                </a:schemeClr>
              </a:solidFill>
            </a:endParaRPr>
          </a:p>
          <a:p>
            <a:pPr>
              <a:buFont typeface="Wingdings 3" charset="2"/>
              <a:buChar char=""/>
              <a:defRPr/>
            </a:pPr>
            <a:r>
              <a:rPr lang="en-AU" dirty="0">
                <a:solidFill>
                  <a:schemeClr val="tx1">
                    <a:lumMod val="75000"/>
                    <a:lumOff val="25000"/>
                  </a:schemeClr>
                </a:solidFill>
              </a:rPr>
              <a:t>In determining whether the requisite relationship existed, the decision maker must consider </a:t>
            </a:r>
            <a:endParaRPr lang="en-AU" sz="2600" dirty="0" smtClean="0">
              <a:solidFill>
                <a:schemeClr val="tx1">
                  <a:lumMod val="75000"/>
                  <a:lumOff val="25000"/>
                </a:schemeClr>
              </a:solidFill>
            </a:endParaRPr>
          </a:p>
          <a:p>
            <a:pPr lvl="1">
              <a:buFont typeface="Wingdings 3" charset="2"/>
              <a:buChar char=""/>
              <a:defRPr/>
            </a:pPr>
            <a:r>
              <a:rPr lang="en-AU" sz="2600" dirty="0" smtClean="0">
                <a:solidFill>
                  <a:schemeClr val="tx1">
                    <a:lumMod val="75000"/>
                    <a:lumOff val="25000"/>
                  </a:schemeClr>
                </a:solidFill>
              </a:rPr>
              <a:t>all </a:t>
            </a:r>
            <a:r>
              <a:rPr lang="en-AU" sz="2600" dirty="0">
                <a:solidFill>
                  <a:schemeClr val="tx1">
                    <a:lumMod val="75000"/>
                    <a:lumOff val="25000"/>
                  </a:schemeClr>
                </a:solidFill>
              </a:rPr>
              <a:t>of the circumstances of the relationship, </a:t>
            </a:r>
            <a:r>
              <a:rPr lang="en-AU" sz="2600" dirty="0" smtClean="0">
                <a:solidFill>
                  <a:schemeClr val="tx1">
                    <a:lumMod val="75000"/>
                    <a:lumOff val="25000"/>
                  </a:schemeClr>
                </a:solidFill>
              </a:rPr>
              <a:t>including:</a:t>
            </a:r>
          </a:p>
          <a:p>
            <a:pPr lvl="2">
              <a:buFont typeface="Wingdings 3" charset="2"/>
              <a:buChar char=""/>
              <a:defRPr/>
            </a:pPr>
            <a:r>
              <a:rPr lang="en-AU" sz="2600" dirty="0" smtClean="0">
                <a:solidFill>
                  <a:schemeClr val="tx1">
                    <a:lumMod val="75000"/>
                    <a:lumOff val="25000"/>
                  </a:schemeClr>
                </a:solidFill>
              </a:rPr>
              <a:t>financial </a:t>
            </a:r>
            <a:r>
              <a:rPr lang="en-AU" sz="2600" dirty="0">
                <a:solidFill>
                  <a:schemeClr val="tx1">
                    <a:lumMod val="75000"/>
                    <a:lumOff val="25000"/>
                  </a:schemeClr>
                </a:solidFill>
              </a:rPr>
              <a:t>aspects of the relationship, </a:t>
            </a:r>
            <a:endParaRPr lang="en-AU" sz="2600" dirty="0" smtClean="0">
              <a:solidFill>
                <a:schemeClr val="tx1">
                  <a:lumMod val="75000"/>
                  <a:lumOff val="25000"/>
                </a:schemeClr>
              </a:solidFill>
            </a:endParaRPr>
          </a:p>
          <a:p>
            <a:pPr lvl="2">
              <a:buFont typeface="Wingdings 3" charset="2"/>
              <a:buChar char=""/>
              <a:defRPr/>
            </a:pPr>
            <a:r>
              <a:rPr lang="en-AU" sz="2600" dirty="0" smtClean="0">
                <a:solidFill>
                  <a:schemeClr val="tx1">
                    <a:lumMod val="75000"/>
                    <a:lumOff val="25000"/>
                  </a:schemeClr>
                </a:solidFill>
              </a:rPr>
              <a:t>nature </a:t>
            </a:r>
            <a:r>
              <a:rPr lang="en-AU" sz="2600" dirty="0">
                <a:solidFill>
                  <a:schemeClr val="tx1">
                    <a:lumMod val="75000"/>
                    <a:lumOff val="25000"/>
                  </a:schemeClr>
                </a:solidFill>
              </a:rPr>
              <a:t>of the household, </a:t>
            </a:r>
            <a:endParaRPr lang="en-AU" sz="2600" dirty="0" smtClean="0">
              <a:solidFill>
                <a:schemeClr val="tx1">
                  <a:lumMod val="75000"/>
                  <a:lumOff val="25000"/>
                </a:schemeClr>
              </a:solidFill>
            </a:endParaRPr>
          </a:p>
          <a:p>
            <a:pPr lvl="2">
              <a:buFont typeface="Wingdings 3" charset="2"/>
              <a:buChar char=""/>
              <a:defRPr/>
            </a:pPr>
            <a:r>
              <a:rPr lang="en-AU" sz="2600" dirty="0" smtClean="0">
                <a:solidFill>
                  <a:schemeClr val="tx1">
                    <a:lumMod val="75000"/>
                    <a:lumOff val="25000"/>
                  </a:schemeClr>
                </a:solidFill>
              </a:rPr>
              <a:t>social </a:t>
            </a:r>
            <a:r>
              <a:rPr lang="en-AU" sz="2600" dirty="0">
                <a:solidFill>
                  <a:schemeClr val="tx1">
                    <a:lumMod val="75000"/>
                    <a:lumOff val="25000"/>
                  </a:schemeClr>
                </a:solidFill>
              </a:rPr>
              <a:t>aspects of the relationship and </a:t>
            </a:r>
            <a:endParaRPr lang="en-AU" sz="2600" dirty="0" smtClean="0">
              <a:solidFill>
                <a:schemeClr val="tx1">
                  <a:lumMod val="75000"/>
                  <a:lumOff val="25000"/>
                </a:schemeClr>
              </a:solidFill>
            </a:endParaRPr>
          </a:p>
          <a:p>
            <a:pPr lvl="2">
              <a:buFont typeface="Wingdings 3" charset="2"/>
              <a:buChar char=""/>
              <a:defRPr/>
            </a:pPr>
            <a:r>
              <a:rPr lang="en-AU" sz="2600" dirty="0" smtClean="0">
                <a:solidFill>
                  <a:schemeClr val="tx1">
                    <a:lumMod val="75000"/>
                    <a:lumOff val="25000"/>
                  </a:schemeClr>
                </a:solidFill>
              </a:rPr>
              <a:t>nature </a:t>
            </a:r>
            <a:r>
              <a:rPr lang="en-AU" sz="2600" dirty="0">
                <a:solidFill>
                  <a:schemeClr val="tx1">
                    <a:lumMod val="75000"/>
                    <a:lumOff val="25000"/>
                  </a:schemeClr>
                </a:solidFill>
              </a:rPr>
              <a:t>of the persons’ commitment to each other </a:t>
            </a:r>
          </a:p>
          <a:p>
            <a:pPr marL="914400" lvl="2" indent="0">
              <a:buNone/>
              <a:defRPr/>
            </a:pPr>
            <a:endParaRPr lang="en-AU" dirty="0" smtClean="0">
              <a:solidFill>
                <a:schemeClr val="tx1">
                  <a:lumMod val="75000"/>
                  <a:lumOff val="25000"/>
                </a:schemeClr>
              </a:solidFill>
            </a:endParaRPr>
          </a:p>
          <a:p>
            <a:pPr marL="400050" indent="-285750">
              <a:buFont typeface="Wingdings 3" charset="2"/>
              <a:buChar char=""/>
              <a:defRPr/>
            </a:pPr>
            <a:r>
              <a:rPr lang="en-AU" dirty="0" smtClean="0">
                <a:solidFill>
                  <a:schemeClr val="tx1">
                    <a:lumMod val="75000"/>
                    <a:lumOff val="25000"/>
                  </a:schemeClr>
                </a:solidFill>
              </a:rPr>
              <a:t>Issues </a:t>
            </a:r>
            <a:r>
              <a:rPr lang="en-AU" dirty="0">
                <a:solidFill>
                  <a:schemeClr val="tx1">
                    <a:lumMod val="75000"/>
                    <a:lumOff val="25000"/>
                  </a:schemeClr>
                </a:solidFill>
              </a:rPr>
              <a:t>relating to genuineness must not be referred to an independent expert.</a:t>
            </a:r>
          </a:p>
          <a:p>
            <a:pPr marL="914400" lvl="2" indent="0">
              <a:buNone/>
              <a:defRPr/>
            </a:pPr>
            <a:endParaRPr lang="en-AU" dirty="0">
              <a:solidFill>
                <a:schemeClr val="tx1">
                  <a:lumMod val="75000"/>
                  <a:lumOff val="25000"/>
                </a:schemeClr>
              </a:solidFill>
            </a:endParaRPr>
          </a:p>
        </p:txBody>
      </p:sp>
      <p:sp>
        <p:nvSpPr>
          <p:cNvPr id="27653"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DA5742C-2FAB-46ED-AEB1-E9BE2EA38841}" type="slidenum">
              <a:rPr lang="en-US" altLang="en-US">
                <a:solidFill>
                  <a:srgbClr val="FEFFFF"/>
                </a:solidFill>
              </a:rPr>
              <a:pPr eaLnBrk="1" hangingPunct="1"/>
              <a:t>52</a:t>
            </a:fld>
            <a:endParaRPr lang="en-US" altLang="en-US">
              <a:solidFill>
                <a:srgbClr val="FEFFFF"/>
              </a:solidFill>
            </a:endParaRPr>
          </a:p>
        </p:txBody>
      </p:sp>
    </p:spTree>
    <p:extLst>
      <p:ext uri="{BB962C8B-B14F-4D97-AF65-F5344CB8AC3E}">
        <p14:creationId xmlns:p14="http://schemas.microsoft.com/office/powerpoint/2010/main" val="1815952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171" y="432788"/>
            <a:ext cx="6589713" cy="717550"/>
          </a:xfrm>
        </p:spPr>
        <p:txBody>
          <a:bodyPr rtlCol="0">
            <a:normAutofit/>
          </a:bodyPr>
          <a:lstStyle/>
          <a:p>
            <a:pPr>
              <a:defRPr/>
            </a:pPr>
            <a:r>
              <a:rPr lang="en-AU" sz="4000" b="1" dirty="0">
                <a:solidFill>
                  <a:schemeClr val="bg2">
                    <a:lumMod val="25000"/>
                  </a:schemeClr>
                </a:solidFill>
              </a:rPr>
              <a:t>Partner </a:t>
            </a:r>
            <a:r>
              <a:rPr lang="en-AU" sz="4000" b="1" dirty="0" smtClean="0">
                <a:solidFill>
                  <a:schemeClr val="bg2">
                    <a:lumMod val="25000"/>
                  </a:schemeClr>
                </a:solidFill>
              </a:rPr>
              <a:t>visas - example</a:t>
            </a:r>
            <a:endParaRPr lang="en-AU" sz="4000" b="1" dirty="0">
              <a:solidFill>
                <a:schemeClr val="bg2">
                  <a:lumMod val="25000"/>
                </a:schemeClr>
              </a:solidFill>
            </a:endParaRPr>
          </a:p>
        </p:txBody>
      </p:sp>
      <p:sp>
        <p:nvSpPr>
          <p:cNvPr id="20484"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F27FAFC-13DC-4C36-9639-E231A11440EB}" type="slidenum">
              <a:rPr lang="en-US" altLang="en-US">
                <a:solidFill>
                  <a:srgbClr val="FEFFFF"/>
                </a:solidFill>
              </a:rPr>
              <a:pPr eaLnBrk="1" hangingPunct="1"/>
              <a:t>53</a:t>
            </a:fld>
            <a:endParaRPr lang="en-US" altLang="en-US">
              <a:solidFill>
                <a:srgbClr val="FEFFFF"/>
              </a:solidFill>
            </a:endParaRPr>
          </a:p>
        </p:txBody>
      </p:sp>
      <p:sp>
        <p:nvSpPr>
          <p:cNvPr id="2048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AU" altLang="en-US"/>
          </a:p>
        </p:txBody>
      </p:sp>
      <p:sp>
        <p:nvSpPr>
          <p:cNvPr id="2048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AU" altLang="en-US"/>
          </a:p>
        </p:txBody>
      </p:sp>
      <p:sp>
        <p:nvSpPr>
          <p:cNvPr id="20487"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AU" altLang="en-US"/>
          </a:p>
        </p:txBody>
      </p:sp>
      <p:grpSp>
        <p:nvGrpSpPr>
          <p:cNvPr id="20488" name="Group 17"/>
          <p:cNvGrpSpPr>
            <a:grpSpLocks/>
          </p:cNvGrpSpPr>
          <p:nvPr/>
        </p:nvGrpSpPr>
        <p:grpSpPr bwMode="auto">
          <a:xfrm>
            <a:off x="2576514" y="1743395"/>
            <a:ext cx="7351229" cy="1661854"/>
            <a:chOff x="1051719" y="1537619"/>
            <a:chExt cx="6325318" cy="1368153"/>
          </a:xfrm>
        </p:grpSpPr>
        <p:sp>
          <p:nvSpPr>
            <p:cNvPr id="20495" name="Text Box 2"/>
            <p:cNvSpPr txBox="1">
              <a:spLocks noChangeArrowheads="1"/>
            </p:cNvSpPr>
            <p:nvPr/>
          </p:nvSpPr>
          <p:spPr bwMode="auto">
            <a:xfrm>
              <a:off x="1051719" y="1584176"/>
              <a:ext cx="1216025" cy="112472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1000" b="1">
                  <a:latin typeface="Tahoma" panose="020B0604030504040204" pitchFamily="34" charset="0"/>
                  <a:ea typeface="Times New Roman" panose="02020603050405020304" pitchFamily="18" charset="0"/>
                  <a:cs typeface="Tahoma" panose="020B0604030504040204" pitchFamily="34" charset="0"/>
                </a:rPr>
                <a:t>Subclass 300 – Prospective Marriage </a:t>
              </a:r>
              <a:endParaRPr lang="en-US" altLang="en-US" sz="700">
                <a:latin typeface="Arial" panose="020B0604020202020204" pitchFamily="34" charset="0"/>
                <a:ea typeface="Times New Roman" panose="02020603050405020304" pitchFamily="18" charset="0"/>
                <a:cs typeface="Tahoma" panose="020B0604030504040204" pitchFamily="34" charset="0"/>
              </a:endParaRPr>
            </a:p>
            <a:p>
              <a:r>
                <a:rPr lang="en-US" altLang="en-US" sz="1000" b="1">
                  <a:latin typeface="Tahoma" panose="020B0604030504040204" pitchFamily="34" charset="0"/>
                  <a:ea typeface="Times New Roman" panose="02020603050405020304" pitchFamily="18" charset="0"/>
                  <a:cs typeface="Tahoma" panose="020B0604030504040204" pitchFamily="34" charset="0"/>
                </a:rPr>
                <a:t>(temporary)</a:t>
              </a:r>
              <a:endParaRPr lang="en-US" altLang="en-US" sz="700">
                <a:latin typeface="Arial" panose="020B0604020202020204" pitchFamily="34" charset="0"/>
              </a:endParaRPr>
            </a:p>
            <a:p>
              <a:r>
                <a:rPr lang="en-US" altLang="en-US" sz="1000">
                  <a:latin typeface="Tahoma" panose="020B0604030504040204" pitchFamily="34" charset="0"/>
                  <a:cs typeface="Times New Roman" panose="02020603050405020304" pitchFamily="18" charset="0"/>
                </a:rPr>
                <a:t>Client plans to marry their Australian fiancé(e)</a:t>
              </a:r>
              <a:endParaRPr lang="en-US" altLang="en-US" sz="700">
                <a:latin typeface="Arial" panose="020B0604020202020204" pitchFamily="34" charset="0"/>
              </a:endParaRPr>
            </a:p>
            <a:p>
              <a:endParaRPr lang="en-US" altLang="en-US">
                <a:latin typeface="Arial" panose="020B0604020202020204" pitchFamily="34" charset="0"/>
              </a:endParaRPr>
            </a:p>
          </p:txBody>
        </p:sp>
        <p:sp>
          <p:nvSpPr>
            <p:cNvPr id="20496" name="AutoShape 4"/>
            <p:cNvSpPr>
              <a:spLocks noChangeArrowheads="1"/>
            </p:cNvSpPr>
            <p:nvPr/>
          </p:nvSpPr>
          <p:spPr bwMode="auto">
            <a:xfrm>
              <a:off x="2530624" y="2185690"/>
              <a:ext cx="457200" cy="296863"/>
            </a:xfrm>
            <a:prstGeom prst="rightArrow">
              <a:avLst>
                <a:gd name="adj1" fmla="val 50000"/>
                <a:gd name="adj2" fmla="val 38503"/>
              </a:avLst>
            </a:prstGeom>
            <a:solidFill>
              <a:srgbClr val="FFFFFF"/>
            </a:solidFill>
            <a:ln w="9525">
              <a:solidFill>
                <a:srgbClr val="000000"/>
              </a:solidFill>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AU" altLang="en-US"/>
            </a:p>
          </p:txBody>
        </p:sp>
        <p:sp>
          <p:nvSpPr>
            <p:cNvPr id="20497" name="Text Box 2"/>
            <p:cNvSpPr txBox="1">
              <a:spLocks noChangeArrowheads="1"/>
            </p:cNvSpPr>
            <p:nvPr/>
          </p:nvSpPr>
          <p:spPr bwMode="auto">
            <a:xfrm>
              <a:off x="3250703" y="1537619"/>
              <a:ext cx="1681338" cy="136815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1000" b="1" dirty="0">
                  <a:latin typeface="Tahoma" panose="020B0604030504040204" pitchFamily="34" charset="0"/>
                  <a:ea typeface="Times New Roman" panose="02020603050405020304" pitchFamily="18" charset="0"/>
                  <a:cs typeface="Tahoma" panose="020B0604030504040204" pitchFamily="34" charset="0"/>
                </a:rPr>
                <a:t>Subclass 820 – Partner </a:t>
              </a:r>
              <a:endParaRPr lang="en-US" altLang="en-US" sz="700" dirty="0">
                <a:latin typeface="Arial" panose="020B0604020202020204" pitchFamily="34" charset="0"/>
                <a:ea typeface="Times New Roman" panose="02020603050405020304" pitchFamily="18" charset="0"/>
                <a:cs typeface="Tahoma" panose="020B0604030504040204" pitchFamily="34" charset="0"/>
              </a:endParaRPr>
            </a:p>
            <a:p>
              <a:r>
                <a:rPr lang="en-US" altLang="en-US" sz="1000" b="1" dirty="0">
                  <a:latin typeface="Tahoma" panose="020B0604030504040204" pitchFamily="34" charset="0"/>
                  <a:ea typeface="Times New Roman" panose="02020603050405020304" pitchFamily="18" charset="0"/>
                  <a:cs typeface="Tahoma" panose="020B0604030504040204" pitchFamily="34" charset="0"/>
                </a:rPr>
                <a:t>(temporary)</a:t>
              </a:r>
              <a:endParaRPr lang="en-US" altLang="en-US" sz="700" dirty="0">
                <a:latin typeface="Arial" panose="020B0604020202020204" pitchFamily="34" charset="0"/>
              </a:endParaRPr>
            </a:p>
            <a:p>
              <a:r>
                <a:rPr lang="en-US" altLang="en-US" sz="1000" dirty="0">
                  <a:latin typeface="Tahoma" panose="020B0604030504040204" pitchFamily="34" charset="0"/>
                  <a:cs typeface="Times New Roman" panose="02020603050405020304" pitchFamily="18" charset="0"/>
                </a:rPr>
                <a:t>Client:</a:t>
              </a:r>
              <a:endParaRPr lang="en-US" altLang="en-US" sz="700" dirty="0">
                <a:latin typeface="Arial" panose="020B0604020202020204" pitchFamily="34" charset="0"/>
              </a:endParaRPr>
            </a:p>
            <a:p>
              <a:pPr>
                <a:buFontTx/>
                <a:buChar char="•"/>
              </a:pPr>
              <a:r>
                <a:rPr lang="en-US" altLang="en-US" sz="1000" dirty="0">
                  <a:latin typeface="Tahoma" panose="020B0604030504040204" pitchFamily="34" charset="0"/>
                  <a:cs typeface="Times New Roman" panose="02020603050405020304" pitchFamily="18" charset="0"/>
                </a:rPr>
                <a:t>travels to Australia</a:t>
              </a:r>
              <a:endParaRPr lang="en-US" altLang="en-US" sz="1000" dirty="0">
                <a:latin typeface="Arial" panose="020B0604020202020204" pitchFamily="34" charset="0"/>
                <a:cs typeface="Times New Roman" panose="02020603050405020304" pitchFamily="18" charset="0"/>
              </a:endParaRPr>
            </a:p>
            <a:p>
              <a:pPr>
                <a:buFontTx/>
                <a:buChar char="•"/>
              </a:pPr>
              <a:r>
                <a:rPr lang="en-US" altLang="en-US" sz="1000" dirty="0">
                  <a:latin typeface="Tahoma" panose="020B0604030504040204" pitchFamily="34" charset="0"/>
                  <a:cs typeface="Times New Roman" panose="02020603050405020304" pitchFamily="18" charset="0"/>
                </a:rPr>
                <a:t>then marries their Australian partner while the subclass 300 visa is valid; and</a:t>
              </a:r>
              <a:endParaRPr lang="en-US" altLang="en-US" sz="1000" dirty="0">
                <a:latin typeface="Arial" panose="020B0604020202020204" pitchFamily="34" charset="0"/>
                <a:cs typeface="Times New Roman" panose="02020603050405020304" pitchFamily="18" charset="0"/>
              </a:endParaRPr>
            </a:p>
            <a:p>
              <a:pPr>
                <a:buFontTx/>
                <a:buChar char="•"/>
              </a:pPr>
              <a:r>
                <a:rPr lang="en-US" altLang="en-US" sz="1000" dirty="0">
                  <a:latin typeface="Tahoma" panose="020B0604030504040204" pitchFamily="34" charset="0"/>
                  <a:cs typeface="Times New Roman" panose="02020603050405020304" pitchFamily="18" charset="0"/>
                </a:rPr>
                <a:t>then makes an application (in Australia) to stay in Australia. </a:t>
              </a:r>
              <a:endParaRPr lang="en-US" altLang="en-US" sz="700" dirty="0">
                <a:latin typeface="Arial" panose="020B0604020202020204" pitchFamily="34" charset="0"/>
              </a:endParaRPr>
            </a:p>
            <a:p>
              <a:endParaRPr lang="en-US" altLang="en-US" dirty="0">
                <a:latin typeface="Arial" panose="020B0604020202020204" pitchFamily="34" charset="0"/>
              </a:endParaRPr>
            </a:p>
          </p:txBody>
        </p:sp>
        <p:sp>
          <p:nvSpPr>
            <p:cNvPr id="20498" name="AutoShape 8"/>
            <p:cNvSpPr>
              <a:spLocks noChangeArrowheads="1"/>
            </p:cNvSpPr>
            <p:nvPr/>
          </p:nvSpPr>
          <p:spPr bwMode="auto">
            <a:xfrm>
              <a:off x="5148064" y="2212975"/>
              <a:ext cx="457200" cy="296863"/>
            </a:xfrm>
            <a:prstGeom prst="rightArrow">
              <a:avLst>
                <a:gd name="adj1" fmla="val 50000"/>
                <a:gd name="adj2" fmla="val 38503"/>
              </a:avLst>
            </a:prstGeom>
            <a:solidFill>
              <a:srgbClr val="FFFFFF"/>
            </a:solidFill>
            <a:ln w="9525">
              <a:solidFill>
                <a:srgbClr val="000000"/>
              </a:solidFill>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AU" altLang="en-US"/>
            </a:p>
          </p:txBody>
        </p:sp>
        <p:sp>
          <p:nvSpPr>
            <p:cNvPr id="20499" name="Text Box 2"/>
            <p:cNvSpPr txBox="1">
              <a:spLocks noChangeArrowheads="1"/>
            </p:cNvSpPr>
            <p:nvPr/>
          </p:nvSpPr>
          <p:spPr bwMode="auto">
            <a:xfrm>
              <a:off x="5821287" y="1619647"/>
              <a:ext cx="1555750" cy="108924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1000" b="1">
                  <a:latin typeface="Tahoma" panose="020B0604030504040204" pitchFamily="34" charset="0"/>
                  <a:ea typeface="Times New Roman" panose="02020603050405020304" pitchFamily="18" charset="0"/>
                  <a:cs typeface="Tahoma" panose="020B0604030504040204" pitchFamily="34" charset="0"/>
                </a:rPr>
                <a:t>Subclass 801 – Partner</a:t>
              </a:r>
              <a:endParaRPr lang="en-US" altLang="en-US" sz="700">
                <a:latin typeface="Arial" panose="020B0604020202020204" pitchFamily="34" charset="0"/>
                <a:ea typeface="Times New Roman" panose="02020603050405020304" pitchFamily="18" charset="0"/>
                <a:cs typeface="Tahoma" panose="020B0604030504040204" pitchFamily="34" charset="0"/>
              </a:endParaRPr>
            </a:p>
            <a:p>
              <a:r>
                <a:rPr lang="en-US" altLang="en-US" sz="1000" b="1">
                  <a:latin typeface="Tahoma" panose="020B0604030504040204" pitchFamily="34" charset="0"/>
                  <a:ea typeface="Times New Roman" panose="02020603050405020304" pitchFamily="18" charset="0"/>
                  <a:cs typeface="Tahoma" panose="020B0604030504040204" pitchFamily="34" charset="0"/>
                </a:rPr>
                <a:t>(residence)</a:t>
              </a:r>
              <a:endParaRPr lang="en-US" altLang="en-US" sz="700">
                <a:latin typeface="Arial" panose="020B0604020202020204" pitchFamily="34" charset="0"/>
              </a:endParaRPr>
            </a:p>
            <a:p>
              <a:r>
                <a:rPr lang="en-US" altLang="en-US" sz="1000">
                  <a:latin typeface="Tahoma" panose="020B0604030504040204" pitchFamily="34" charset="0"/>
                  <a:cs typeface="Times New Roman" panose="02020603050405020304" pitchFamily="18" charset="0"/>
                </a:rPr>
                <a:t>Client is still in a relationship with their Australian partner two years after first applying for subclass 820 visa. </a:t>
              </a:r>
              <a:endParaRPr lang="en-US" altLang="en-US" sz="700">
                <a:latin typeface="Arial" panose="020B0604020202020204" pitchFamily="34" charset="0"/>
              </a:endParaRPr>
            </a:p>
            <a:p>
              <a:endParaRPr lang="en-US" altLang="en-US">
                <a:latin typeface="Arial" panose="020B0604020202020204" pitchFamily="34" charset="0"/>
              </a:endParaRPr>
            </a:p>
          </p:txBody>
        </p:sp>
      </p:grpSp>
      <p:sp>
        <p:nvSpPr>
          <p:cNvPr id="20489" name="TextBox 13"/>
          <p:cNvSpPr txBox="1">
            <a:spLocks noChangeArrowheads="1"/>
          </p:cNvSpPr>
          <p:nvPr/>
        </p:nvSpPr>
        <p:spPr bwMode="auto">
          <a:xfrm>
            <a:off x="5427480" y="3620492"/>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AU" altLang="en-US" b="1" dirty="0"/>
              <a:t>OR</a:t>
            </a:r>
          </a:p>
        </p:txBody>
      </p:sp>
      <p:grpSp>
        <p:nvGrpSpPr>
          <p:cNvPr id="20490" name="Group 18"/>
          <p:cNvGrpSpPr>
            <a:grpSpLocks/>
          </p:cNvGrpSpPr>
          <p:nvPr/>
        </p:nvGrpSpPr>
        <p:grpSpPr bwMode="auto">
          <a:xfrm>
            <a:off x="2916237" y="4262481"/>
            <a:ext cx="7065963" cy="1862049"/>
            <a:chOff x="1033711" y="4005064"/>
            <a:chExt cx="6057775" cy="1533450"/>
          </a:xfrm>
        </p:grpSpPr>
        <p:sp>
          <p:nvSpPr>
            <p:cNvPr id="20492" name="Text Box 2"/>
            <p:cNvSpPr txBox="1">
              <a:spLocks noChangeArrowheads="1"/>
            </p:cNvSpPr>
            <p:nvPr/>
          </p:nvSpPr>
          <p:spPr bwMode="auto">
            <a:xfrm>
              <a:off x="1033711" y="4005064"/>
              <a:ext cx="2674193" cy="1533450"/>
            </a:xfrm>
            <a:prstGeom prst="rect">
              <a:avLst/>
            </a:prstGeom>
            <a:solidFill>
              <a:srgbClr val="FFFFFF"/>
            </a:solidFill>
            <a:ln w="9525">
              <a:solidFill>
                <a:srgbClr val="000000"/>
              </a:solidFill>
              <a:miter lim="800000"/>
              <a:headEnd/>
              <a:tailEnd/>
            </a:ln>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spcAft>
                  <a:spcPts val="1000"/>
                </a:spcAft>
              </a:pPr>
              <a:r>
                <a:rPr lang="en-AU" altLang="en-US" sz="1000" b="1">
                  <a:latin typeface="Tahoma" panose="020B0604030504040204" pitchFamily="34" charset="0"/>
                </a:rPr>
                <a:t>Subclass 309 – Partner </a:t>
              </a:r>
            </a:p>
            <a:p>
              <a:pPr eaLnBrk="1" hangingPunct="1">
                <a:spcAft>
                  <a:spcPts val="1000"/>
                </a:spcAft>
              </a:pPr>
              <a:r>
                <a:rPr lang="en-AU" altLang="en-US" sz="1000" b="1">
                  <a:latin typeface="Tahoma" panose="020B0604030504040204" pitchFamily="34" charset="0"/>
                </a:rPr>
                <a:t>(provisional) </a:t>
              </a:r>
              <a:endParaRPr lang="en-AU" altLang="en-US" sz="1000">
                <a:latin typeface="Tahoma" panose="020B0604030504040204" pitchFamily="34" charset="0"/>
              </a:endParaRPr>
            </a:p>
            <a:p>
              <a:pPr eaLnBrk="1" hangingPunct="1">
                <a:spcAft>
                  <a:spcPts val="1000"/>
                </a:spcAft>
              </a:pPr>
              <a:r>
                <a:rPr lang="en-AU" altLang="en-US" sz="1000">
                  <a:latin typeface="Tahoma" panose="020B0604030504040204" pitchFamily="34" charset="0"/>
                </a:rPr>
                <a:t>Client and their Australian partner:</a:t>
              </a:r>
            </a:p>
            <a:p>
              <a:pPr lvl="1" eaLnBrk="1" hangingPunct="1">
                <a:buFont typeface="Symbol" panose="05050102010706020507" pitchFamily="18" charset="2"/>
                <a:buChar char="·"/>
              </a:pPr>
              <a:r>
                <a:rPr lang="en-AU" altLang="en-US" sz="1000">
                  <a:latin typeface="Tahoma" panose="020B0604030504040204" pitchFamily="34" charset="0"/>
                </a:rPr>
                <a:t>are legally married; or</a:t>
              </a:r>
            </a:p>
            <a:p>
              <a:pPr lvl="1" eaLnBrk="1" hangingPunct="1">
                <a:buFont typeface="Symbol" panose="05050102010706020507" pitchFamily="18" charset="2"/>
                <a:buChar char="·"/>
              </a:pPr>
              <a:r>
                <a:rPr lang="en-AU" altLang="en-US" sz="1000">
                  <a:latin typeface="Tahoma" panose="020B0604030504040204" pitchFamily="34" charset="0"/>
                </a:rPr>
                <a:t>intend to marry in the near future and prior to migration; or</a:t>
              </a:r>
            </a:p>
            <a:p>
              <a:pPr lvl="1" eaLnBrk="1" hangingPunct="1">
                <a:buFont typeface="Symbol" panose="05050102010706020507" pitchFamily="18" charset="2"/>
                <a:buChar char="·"/>
              </a:pPr>
              <a:r>
                <a:rPr lang="en-AU" altLang="en-US" sz="1000">
                  <a:latin typeface="Tahoma" panose="020B0604030504040204" pitchFamily="34" charset="0"/>
                </a:rPr>
                <a:t>have been in a de facto relationship for at least the entire 12 months prior to the date of application. </a:t>
              </a:r>
              <a:endParaRPr lang="en-US" altLang="en-US" sz="1000">
                <a:latin typeface="Arial" panose="020B0604020202020204" pitchFamily="34" charset="0"/>
              </a:endParaRPr>
            </a:p>
          </p:txBody>
        </p:sp>
        <p:sp>
          <p:nvSpPr>
            <p:cNvPr id="20493" name="AutoShape 13"/>
            <p:cNvSpPr>
              <a:spLocks noChangeArrowheads="1"/>
            </p:cNvSpPr>
            <p:nvPr/>
          </p:nvSpPr>
          <p:spPr bwMode="auto">
            <a:xfrm>
              <a:off x="3995936" y="4732748"/>
              <a:ext cx="457200" cy="298450"/>
            </a:xfrm>
            <a:prstGeom prst="rightArrow">
              <a:avLst>
                <a:gd name="adj1" fmla="val 50000"/>
                <a:gd name="adj2" fmla="val 38298"/>
              </a:avLst>
            </a:prstGeom>
            <a:solidFill>
              <a:srgbClr val="FFFFFF"/>
            </a:solidFill>
            <a:ln w="9525">
              <a:solidFill>
                <a:srgbClr val="000000"/>
              </a:solidFill>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AU" altLang="en-US"/>
            </a:p>
          </p:txBody>
        </p:sp>
        <p:sp>
          <p:nvSpPr>
            <p:cNvPr id="20494" name="Text Box 2"/>
            <p:cNvSpPr txBox="1">
              <a:spLocks noChangeArrowheads="1"/>
            </p:cNvSpPr>
            <p:nvPr/>
          </p:nvSpPr>
          <p:spPr bwMode="auto">
            <a:xfrm>
              <a:off x="4788024" y="4042276"/>
              <a:ext cx="2303462" cy="1256079"/>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spcAft>
                  <a:spcPts val="1000"/>
                </a:spcAft>
              </a:pPr>
              <a:r>
                <a:rPr lang="en-AU" altLang="en-US" sz="1000" b="1">
                  <a:latin typeface="Tahoma" panose="020B0604030504040204" pitchFamily="34" charset="0"/>
                </a:rPr>
                <a:t>Subclass 100 – Partner </a:t>
              </a:r>
            </a:p>
            <a:p>
              <a:pPr eaLnBrk="1" hangingPunct="1">
                <a:spcAft>
                  <a:spcPts val="1000"/>
                </a:spcAft>
              </a:pPr>
              <a:r>
                <a:rPr lang="en-AU" altLang="en-US" sz="1000" b="1">
                  <a:latin typeface="Tahoma" panose="020B0604030504040204" pitchFamily="34" charset="0"/>
                </a:rPr>
                <a:t>(migrant) </a:t>
              </a:r>
            </a:p>
            <a:p>
              <a:pPr eaLnBrk="1" hangingPunct="1">
                <a:spcAft>
                  <a:spcPts val="1000"/>
                </a:spcAft>
              </a:pPr>
              <a:endParaRPr lang="en-AU" altLang="en-US" sz="1000">
                <a:latin typeface="Tahoma" panose="020B0604030504040204" pitchFamily="34" charset="0"/>
              </a:endParaRPr>
            </a:p>
            <a:p>
              <a:pPr eaLnBrk="1" hangingPunct="1">
                <a:spcAft>
                  <a:spcPts val="1000"/>
                </a:spcAft>
              </a:pPr>
              <a:r>
                <a:rPr lang="en-AU" altLang="en-US" sz="1000">
                  <a:latin typeface="Tahoma" panose="020B0604030504040204" pitchFamily="34" charset="0"/>
                </a:rPr>
                <a:t>Client is  still in the relationship with their  Australian partner two years after first applying for the subclass 309 visa. </a:t>
              </a:r>
              <a:endParaRPr lang="en-US" altLang="en-US" sz="1000">
                <a:latin typeface="Arial" panose="020B0604020202020204" pitchFamily="34" charset="0"/>
              </a:endParaRPr>
            </a:p>
          </p:txBody>
        </p:sp>
      </p:grpSp>
      <p:sp>
        <p:nvSpPr>
          <p:cNvPr id="20491" name="TextBox 19"/>
          <p:cNvSpPr txBox="1">
            <a:spLocks noChangeArrowheads="1"/>
          </p:cNvSpPr>
          <p:nvPr/>
        </p:nvSpPr>
        <p:spPr bwMode="auto">
          <a:xfrm>
            <a:off x="3782655" y="1056810"/>
            <a:ext cx="47427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AU" altLang="en-US" sz="2200" b="1" dirty="0"/>
              <a:t>Applying from outside Australia</a:t>
            </a:r>
            <a:r>
              <a:rPr lang="en-AU" altLang="en-US" sz="2200" dirty="0"/>
              <a:t>:</a:t>
            </a:r>
          </a:p>
        </p:txBody>
      </p:sp>
    </p:spTree>
    <p:extLst>
      <p:ext uri="{BB962C8B-B14F-4D97-AF65-F5344CB8AC3E}">
        <p14:creationId xmlns:p14="http://schemas.microsoft.com/office/powerpoint/2010/main" val="23959265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730" y="326907"/>
            <a:ext cx="4563429" cy="653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14021" y="782004"/>
            <a:ext cx="5175249" cy="17897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AU" sz="4000" b="1" dirty="0" smtClean="0">
                <a:solidFill>
                  <a:schemeClr val="bg2">
                    <a:lumMod val="25000"/>
                  </a:schemeClr>
                </a:solidFill>
              </a:rPr>
              <a:t>Family Violence </a:t>
            </a:r>
          </a:p>
          <a:p>
            <a:pPr>
              <a:defRPr/>
            </a:pPr>
            <a:r>
              <a:rPr lang="en-AU" sz="4000" b="1" dirty="0" smtClean="0">
                <a:solidFill>
                  <a:schemeClr val="bg2">
                    <a:lumMod val="25000"/>
                  </a:schemeClr>
                </a:solidFill>
              </a:rPr>
              <a:t>RAILS Referral</a:t>
            </a:r>
          </a:p>
        </p:txBody>
      </p:sp>
    </p:spTree>
    <p:extLst>
      <p:ext uri="{BB962C8B-B14F-4D97-AF65-F5344CB8AC3E}">
        <p14:creationId xmlns:p14="http://schemas.microsoft.com/office/powerpoint/2010/main" val="1536613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992313" y="371475"/>
            <a:ext cx="8229600" cy="6858000"/>
          </a:xfrm>
        </p:spPr>
        <p:txBody>
          <a:bodyPr/>
          <a:lstStyle/>
          <a:p>
            <a:pPr algn="ctr" eaLnBrk="1" hangingPunct="1">
              <a:lnSpc>
                <a:spcPct val="80000"/>
              </a:lnSpc>
              <a:buFont typeface="Wingdings" panose="05000000000000000000" pitchFamily="2" charset="2"/>
              <a:buNone/>
            </a:pPr>
            <a:r>
              <a:rPr lang="en-AU" altLang="en-US" b="1" smtClean="0"/>
              <a:t>The Cancellation Kit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1076325"/>
            <a:ext cx="3827462"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198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880110" y="1842453"/>
            <a:ext cx="10492740" cy="5289550"/>
          </a:xfrm>
        </p:spPr>
        <p:txBody>
          <a:bodyPr>
            <a:normAutofit/>
          </a:bodyPr>
          <a:lstStyle/>
          <a:p>
            <a:r>
              <a:rPr lang="en-US" altLang="en-US" sz="2600" i="1" dirty="0"/>
              <a:t>The Migration Amendment (Character and General Visa Cancellation) Act 2014 </a:t>
            </a:r>
            <a:r>
              <a:rPr lang="en-US" altLang="en-US" sz="2600" dirty="0" smtClean="0"/>
              <a:t>inserted </a:t>
            </a:r>
            <a:r>
              <a:rPr lang="en-US" altLang="en-US" sz="2600" dirty="0"/>
              <a:t>additional grounds on which a person will not pass the character test.</a:t>
            </a:r>
          </a:p>
          <a:p>
            <a:r>
              <a:rPr lang="en-US" altLang="en-US" sz="2600" dirty="0"/>
              <a:t>A</a:t>
            </a:r>
            <a:r>
              <a:rPr lang="en-US" altLang="en-US" sz="2600" dirty="0" smtClean="0"/>
              <a:t>mendments also allowed </a:t>
            </a:r>
            <a:r>
              <a:rPr lang="en-US" altLang="en-US" sz="2600" dirty="0"/>
              <a:t>for Mandatory visa cancellation without notice for people in prison who fail the test.</a:t>
            </a:r>
          </a:p>
          <a:p>
            <a:r>
              <a:rPr lang="en-US" altLang="en-US" sz="2600" dirty="0"/>
              <a:t>The effect is to render people ‘unlawful non-citizens’ following cancellation.</a:t>
            </a:r>
          </a:p>
          <a:p>
            <a:r>
              <a:rPr lang="en-US" altLang="en-US" sz="2600" dirty="0"/>
              <a:t>They are then required to request that the cancellation be revoked to avoid deportation.</a:t>
            </a:r>
          </a:p>
          <a:p>
            <a:r>
              <a:rPr lang="en-US" altLang="en-US" sz="2600" dirty="0"/>
              <a:t>Parolees with cancelled visas </a:t>
            </a:r>
            <a:r>
              <a:rPr lang="en-US" altLang="en-US" sz="2600" dirty="0" smtClean="0"/>
              <a:t>are </a:t>
            </a:r>
            <a:r>
              <a:rPr lang="en-US" altLang="en-US" sz="2600" dirty="0"/>
              <a:t>detained in immigration detention </a:t>
            </a:r>
            <a:r>
              <a:rPr lang="en-US" altLang="en-US" sz="2600" dirty="0" err="1"/>
              <a:t>centres</a:t>
            </a:r>
            <a:r>
              <a:rPr lang="en-US" altLang="en-US" sz="2600" dirty="0"/>
              <a:t>.</a:t>
            </a:r>
            <a:endParaRPr lang="en-AU" altLang="en-US" sz="2600" dirty="0"/>
          </a:p>
        </p:txBody>
      </p:sp>
      <p:sp>
        <p:nvSpPr>
          <p:cNvPr id="5" name="Title 1"/>
          <p:cNvSpPr txBox="1">
            <a:spLocks/>
          </p:cNvSpPr>
          <p:nvPr/>
        </p:nvSpPr>
        <p:spPr>
          <a:xfrm>
            <a:off x="1562100" y="0"/>
            <a:ext cx="8305800" cy="1180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smtClean="0"/>
              <a:t>Cancellation of Visas – s  501 Character</a:t>
            </a:r>
            <a:endParaRPr lang="en-AU" sz="4000" b="1" dirty="0"/>
          </a:p>
        </p:txBody>
      </p:sp>
    </p:spTree>
    <p:extLst>
      <p:ext uri="{BB962C8B-B14F-4D97-AF65-F5344CB8AC3E}">
        <p14:creationId xmlns:p14="http://schemas.microsoft.com/office/powerpoint/2010/main" val="3174627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6246"/>
            <a:ext cx="8305800" cy="1180672"/>
          </a:xfrm>
        </p:spPr>
        <p:txBody>
          <a:bodyPr>
            <a:normAutofit/>
          </a:bodyPr>
          <a:lstStyle/>
          <a:p>
            <a:pPr algn="ctr"/>
            <a:r>
              <a:rPr lang="en-AU" sz="4000" b="1" dirty="0"/>
              <a:t>Cancellation </a:t>
            </a:r>
            <a:r>
              <a:rPr lang="en-AU" sz="4000" b="1" dirty="0" smtClean="0"/>
              <a:t>of Visas – s 116  General</a:t>
            </a:r>
            <a:endParaRPr lang="en-AU" sz="4000" b="1" dirty="0"/>
          </a:p>
        </p:txBody>
      </p:sp>
      <p:sp>
        <p:nvSpPr>
          <p:cNvPr id="3" name="Subtitle 2"/>
          <p:cNvSpPr>
            <a:spLocks noGrp="1"/>
          </p:cNvSpPr>
          <p:nvPr>
            <p:ph type="subTitle" idx="1"/>
          </p:nvPr>
        </p:nvSpPr>
        <p:spPr>
          <a:xfrm>
            <a:off x="1752600" y="2362200"/>
            <a:ext cx="8001000" cy="4343400"/>
          </a:xfrm>
        </p:spPr>
        <p:txBody>
          <a:bodyPr>
            <a:noAutofit/>
          </a:bodyPr>
          <a:lstStyle/>
          <a:p>
            <a:pPr lvl="1" algn="l"/>
            <a:endParaRPr lang="en-AU" sz="2300" dirty="0">
              <a:latin typeface="Gill Sans MT" pitchFamily="34" charset="0"/>
            </a:endParaRPr>
          </a:p>
          <a:p>
            <a:pPr marL="914400" lvl="1" indent="-457200" algn="l">
              <a:buFont typeface="+mj-lt"/>
              <a:buAutoNum type="alphaLcParenR" startAt="5"/>
            </a:pPr>
            <a:endParaRPr lang="en-AU" sz="2300" b="1" dirty="0">
              <a:latin typeface="Gill Sans MT" pitchFamily="34" charset="0"/>
            </a:endParaRPr>
          </a:p>
          <a:p>
            <a:pPr marL="914400" lvl="1" indent="-457200" algn="l">
              <a:buFont typeface="+mj-lt"/>
              <a:buAutoNum type="alphaLcParenR" startAt="5"/>
            </a:pPr>
            <a:endParaRPr lang="en-AU" sz="2300" i="1" dirty="0">
              <a:latin typeface="Gill Sans MT" pitchFamily="34" charset="0"/>
            </a:endParaRPr>
          </a:p>
          <a:p>
            <a:pPr marL="914400" lvl="1" indent="-457200" algn="l">
              <a:buFont typeface="+mj-lt"/>
              <a:buAutoNum type="alphaLcParenR" startAt="5"/>
            </a:pPr>
            <a:endParaRPr lang="en-AU" sz="2300" dirty="0">
              <a:latin typeface="Gill Sans MT" pitchFamily="34" charset="0"/>
            </a:endParaRPr>
          </a:p>
          <a:p>
            <a:pPr lvl="1" algn="l"/>
            <a:endParaRPr lang="en-AU" sz="2300" dirty="0">
              <a:latin typeface="Gill Sans MT" pitchFamily="34" charset="0"/>
            </a:endParaRPr>
          </a:p>
          <a:p>
            <a:pPr lvl="1" algn="l"/>
            <a:endParaRPr lang="en-AU" sz="2300" dirty="0">
              <a:latin typeface="Gill Sans MT" pitchFamily="34" charset="0"/>
            </a:endParaRPr>
          </a:p>
        </p:txBody>
      </p:sp>
      <p:sp>
        <p:nvSpPr>
          <p:cNvPr id="4" name="TextBox 3"/>
          <p:cNvSpPr txBox="1"/>
          <p:nvPr/>
        </p:nvSpPr>
        <p:spPr>
          <a:xfrm>
            <a:off x="194310" y="1249680"/>
            <a:ext cx="11510010" cy="5909310"/>
          </a:xfrm>
          <a:prstGeom prst="rect">
            <a:avLst/>
          </a:prstGeom>
          <a:noFill/>
        </p:spPr>
        <p:txBody>
          <a:bodyPr wrap="square" rtlCol="0">
            <a:spAutoFit/>
          </a:bodyPr>
          <a:lstStyle/>
          <a:p>
            <a:r>
              <a:rPr lang="en-AU" sz="2400" dirty="0" smtClean="0"/>
              <a:t>Subject </a:t>
            </a:r>
            <a:r>
              <a:rPr lang="en-AU" sz="2400" dirty="0"/>
              <a:t>to </a:t>
            </a:r>
            <a:r>
              <a:rPr lang="en-AU" sz="2400" i="1" dirty="0" err="1"/>
              <a:t>ss</a:t>
            </a:r>
            <a:r>
              <a:rPr lang="en-AU" sz="2400" i="1" dirty="0"/>
              <a:t> 116(2) &amp; (3)</a:t>
            </a:r>
            <a:r>
              <a:rPr lang="en-AU" sz="2400" dirty="0"/>
              <a:t>, the Minister may cancel a visa if </a:t>
            </a:r>
            <a:r>
              <a:rPr lang="en-AU" sz="2400" dirty="0" smtClean="0"/>
              <a:t>satisfied </a:t>
            </a:r>
            <a:r>
              <a:rPr lang="en-AU" sz="2400" dirty="0"/>
              <a:t>that:</a:t>
            </a:r>
          </a:p>
          <a:p>
            <a:pPr marL="914400" lvl="1" indent="-457200">
              <a:buFont typeface="Arial" pitchFamily="34" charset="0"/>
              <a:buChar char="•"/>
            </a:pPr>
            <a:r>
              <a:rPr lang="en-AU" sz="2400" i="1" dirty="0"/>
              <a:t>s 116(1)(a) - </a:t>
            </a:r>
            <a:r>
              <a:rPr lang="en-AU" sz="2400" dirty="0"/>
              <a:t>Any circumstance that permitted the grant of the visa no longer exists</a:t>
            </a:r>
          </a:p>
          <a:p>
            <a:pPr marL="914400" lvl="1" indent="-457200">
              <a:buFont typeface="Arial" pitchFamily="34" charset="0"/>
              <a:buChar char="•"/>
            </a:pPr>
            <a:r>
              <a:rPr lang="en-AU" sz="2400" i="1" dirty="0"/>
              <a:t>s 116(1)(b) - </a:t>
            </a:r>
            <a:r>
              <a:rPr lang="en-AU" sz="2400" dirty="0"/>
              <a:t>Its holder has not complied with a condition of the visa</a:t>
            </a:r>
          </a:p>
          <a:p>
            <a:pPr marL="914400" lvl="1" indent="-457200">
              <a:buFont typeface="Arial" pitchFamily="34" charset="0"/>
              <a:buChar char="•"/>
            </a:pPr>
            <a:r>
              <a:rPr lang="en-AU" sz="2400" i="1" dirty="0"/>
              <a:t>s 116(1)(c) - </a:t>
            </a:r>
            <a:r>
              <a:rPr lang="en-AU" sz="2400" dirty="0"/>
              <a:t>Another person required to comply with a condition of the visa has not complied with that condition</a:t>
            </a:r>
          </a:p>
          <a:p>
            <a:pPr marL="914400" lvl="1" indent="-457200">
              <a:buFont typeface="Arial" pitchFamily="34" charset="0"/>
              <a:buChar char="•"/>
            </a:pPr>
            <a:r>
              <a:rPr lang="en-AU" sz="2400" i="1" dirty="0"/>
              <a:t>s 116(1)(d) - </a:t>
            </a:r>
            <a:r>
              <a:rPr lang="en-AU" sz="2400" dirty="0"/>
              <a:t>If its holder has not entered Australia or has </a:t>
            </a:r>
            <a:r>
              <a:rPr lang="en-AU" sz="2400" dirty="0" smtClean="0"/>
              <a:t>entered </a:t>
            </a:r>
            <a:r>
              <a:rPr lang="en-AU" sz="2400" dirty="0"/>
              <a:t>but has not been immigration cleared </a:t>
            </a:r>
            <a:r>
              <a:rPr lang="en-AU" sz="2400" dirty="0" smtClean="0"/>
              <a:t>– would </a:t>
            </a:r>
            <a:r>
              <a:rPr lang="en-AU" sz="2400" dirty="0"/>
              <a:t>be liable to be cancelled under Subdivision C (‘incorrect information given by holder’) if </a:t>
            </a:r>
            <a:r>
              <a:rPr lang="en-AU" sz="2400" dirty="0" smtClean="0"/>
              <a:t>holder </a:t>
            </a:r>
            <a:r>
              <a:rPr lang="en-AU" sz="2400" dirty="0"/>
              <a:t>had so entered and been immigration cleared</a:t>
            </a:r>
          </a:p>
          <a:p>
            <a:pPr marL="914400" lvl="1" indent="-457200">
              <a:buFont typeface="Arial" pitchFamily="34" charset="0"/>
              <a:buChar char="•"/>
            </a:pPr>
            <a:r>
              <a:rPr lang="en-AU" sz="2400" i="1" dirty="0"/>
              <a:t>s 116(1)(e) - </a:t>
            </a:r>
            <a:r>
              <a:rPr lang="en-AU" sz="2400" dirty="0"/>
              <a:t>The presence of its holder in Australia is, or would be, a risk to the health, safety, or good order of the Australian community</a:t>
            </a:r>
          </a:p>
          <a:p>
            <a:pPr marL="914400" lvl="1" indent="-457200">
              <a:buFont typeface="Arial" pitchFamily="34" charset="0"/>
              <a:buChar char="•"/>
            </a:pPr>
            <a:r>
              <a:rPr lang="en-AU" sz="2400" i="1" dirty="0"/>
              <a:t>s 116(1)(f) - </a:t>
            </a:r>
            <a:r>
              <a:rPr lang="en-AU" sz="2400" dirty="0"/>
              <a:t>The visa should not have been granted because the application for it, or its grant, was in contravention of the Act or of another law of the Commonwealth.</a:t>
            </a:r>
          </a:p>
          <a:p>
            <a:pPr marL="914400" lvl="1" indent="-457200">
              <a:buFont typeface="Arial" pitchFamily="34" charset="0"/>
              <a:buChar char="•"/>
            </a:pPr>
            <a:r>
              <a:rPr lang="en-AU" sz="2400" i="1" dirty="0"/>
              <a:t>s 116(1)(</a:t>
            </a:r>
            <a:r>
              <a:rPr lang="en-AU" sz="2400" i="1" dirty="0" err="1"/>
              <a:t>fa</a:t>
            </a:r>
            <a:r>
              <a:rPr lang="en-AU" sz="2400" i="1" dirty="0"/>
              <a:t>) – </a:t>
            </a:r>
            <a:r>
              <a:rPr lang="en-AU" sz="2400" dirty="0"/>
              <a:t>(applicable only to students)</a:t>
            </a:r>
          </a:p>
          <a:p>
            <a:pPr marL="914400" lvl="1" indent="-457200">
              <a:buFont typeface="Arial" pitchFamily="34" charset="0"/>
              <a:buChar char="•"/>
            </a:pPr>
            <a:r>
              <a:rPr lang="en-AU" sz="2400" i="1" dirty="0"/>
              <a:t>s 116(1)(g) – </a:t>
            </a:r>
            <a:r>
              <a:rPr lang="en-AU" sz="2400" dirty="0"/>
              <a:t>a prescribed ground for cancelling the visa applies to the holder</a:t>
            </a:r>
          </a:p>
          <a:p>
            <a:pPr marL="914400" lvl="1" indent="-457200">
              <a:buFont typeface="Arial" pitchFamily="34" charset="0"/>
              <a:buChar char="•"/>
            </a:pPr>
            <a:endParaRPr lang="en-AU" i="1" dirty="0">
              <a:latin typeface="Gill Sans MT" pitchFamily="34" charset="0"/>
            </a:endParaRPr>
          </a:p>
        </p:txBody>
      </p:sp>
    </p:spTree>
    <p:extLst>
      <p:ext uri="{BB962C8B-B14F-4D97-AF65-F5344CB8AC3E}">
        <p14:creationId xmlns:p14="http://schemas.microsoft.com/office/powerpoint/2010/main" val="3385369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4184"/>
            <a:ext cx="8305800" cy="1180672"/>
          </a:xfrm>
        </p:spPr>
        <p:txBody>
          <a:bodyPr>
            <a:normAutofit/>
          </a:bodyPr>
          <a:lstStyle/>
          <a:p>
            <a:pPr algn="ctr"/>
            <a:r>
              <a:rPr lang="en-AU" sz="4000" b="1" dirty="0" smtClean="0"/>
              <a:t>When can visa be cancelled?</a:t>
            </a:r>
            <a:endParaRPr lang="en-AU" sz="4000" b="1" dirty="0"/>
          </a:p>
        </p:txBody>
      </p:sp>
      <p:sp>
        <p:nvSpPr>
          <p:cNvPr id="3" name="Subtitle 2"/>
          <p:cNvSpPr>
            <a:spLocks noGrp="1"/>
          </p:cNvSpPr>
          <p:nvPr>
            <p:ph type="subTitle" idx="1"/>
          </p:nvPr>
        </p:nvSpPr>
        <p:spPr>
          <a:xfrm>
            <a:off x="1752600" y="2362200"/>
            <a:ext cx="8001000" cy="4343400"/>
          </a:xfrm>
        </p:spPr>
        <p:txBody>
          <a:bodyPr>
            <a:noAutofit/>
          </a:bodyPr>
          <a:lstStyle/>
          <a:p>
            <a:pPr lvl="1" algn="l"/>
            <a:endParaRPr lang="en-AU" sz="2300" dirty="0">
              <a:latin typeface="Gill Sans MT" pitchFamily="34" charset="0"/>
            </a:endParaRPr>
          </a:p>
          <a:p>
            <a:pPr marL="914400" lvl="1" indent="-457200" algn="l">
              <a:buFont typeface="+mj-lt"/>
              <a:buAutoNum type="alphaLcParenR" startAt="5"/>
            </a:pPr>
            <a:endParaRPr lang="en-AU" sz="2300" b="1" dirty="0">
              <a:latin typeface="Gill Sans MT" pitchFamily="34" charset="0"/>
            </a:endParaRPr>
          </a:p>
          <a:p>
            <a:pPr marL="914400" lvl="1" indent="-457200" algn="l">
              <a:buFont typeface="+mj-lt"/>
              <a:buAutoNum type="alphaLcParenR" startAt="5"/>
            </a:pPr>
            <a:endParaRPr lang="en-AU" sz="2300" i="1" dirty="0">
              <a:latin typeface="Gill Sans MT" pitchFamily="34" charset="0"/>
            </a:endParaRPr>
          </a:p>
          <a:p>
            <a:pPr marL="914400" lvl="1" indent="-457200" algn="l">
              <a:buFont typeface="+mj-lt"/>
              <a:buAutoNum type="alphaLcParenR" startAt="5"/>
            </a:pPr>
            <a:endParaRPr lang="en-AU" sz="2300" dirty="0">
              <a:latin typeface="Gill Sans MT" pitchFamily="34" charset="0"/>
            </a:endParaRPr>
          </a:p>
          <a:p>
            <a:pPr lvl="1" algn="l"/>
            <a:endParaRPr lang="en-AU" sz="2300" dirty="0">
              <a:latin typeface="Gill Sans MT" pitchFamily="34" charset="0"/>
            </a:endParaRPr>
          </a:p>
          <a:p>
            <a:pPr lvl="1" algn="l"/>
            <a:endParaRPr lang="en-AU" sz="2300" dirty="0">
              <a:latin typeface="Gill Sans MT" pitchFamily="34" charset="0"/>
            </a:endParaRPr>
          </a:p>
        </p:txBody>
      </p:sp>
      <p:sp>
        <p:nvSpPr>
          <p:cNvPr id="4" name="TextBox 3"/>
          <p:cNvSpPr txBox="1"/>
          <p:nvPr/>
        </p:nvSpPr>
        <p:spPr>
          <a:xfrm>
            <a:off x="1154430" y="1600201"/>
            <a:ext cx="8479427" cy="3693319"/>
          </a:xfrm>
          <a:prstGeom prst="rect">
            <a:avLst/>
          </a:prstGeom>
          <a:noFill/>
        </p:spPr>
        <p:txBody>
          <a:bodyPr wrap="square" rtlCol="0">
            <a:spAutoFit/>
          </a:bodyPr>
          <a:lstStyle/>
          <a:p>
            <a:endParaRPr lang="en-AU" sz="2600" i="1" dirty="0" smtClean="0"/>
          </a:p>
          <a:p>
            <a:r>
              <a:rPr lang="en-AU" sz="2600" i="1" dirty="0" smtClean="0"/>
              <a:t>Section </a:t>
            </a:r>
            <a:r>
              <a:rPr lang="en-AU" sz="2600" i="1" dirty="0"/>
              <a:t>117(1) </a:t>
            </a:r>
            <a:r>
              <a:rPr lang="en-AU" sz="2600" dirty="0" smtClean="0"/>
              <a:t>provides </a:t>
            </a:r>
            <a:r>
              <a:rPr lang="en-AU" sz="2600" dirty="0"/>
              <a:t>that, subject to </a:t>
            </a:r>
            <a:r>
              <a:rPr lang="en-AU" sz="2600" i="1" dirty="0"/>
              <a:t>s 117(2), </a:t>
            </a:r>
            <a:r>
              <a:rPr lang="en-AU" sz="2600" dirty="0"/>
              <a:t>a visa may be cancelled under s 116</a:t>
            </a:r>
            <a:r>
              <a:rPr lang="en-AU" sz="2600" dirty="0" smtClean="0"/>
              <a:t>:</a:t>
            </a:r>
          </a:p>
          <a:p>
            <a:endParaRPr lang="en-AU" sz="2600" dirty="0"/>
          </a:p>
          <a:p>
            <a:pPr marL="457200" indent="-457200">
              <a:buFont typeface="Arial" pitchFamily="34" charset="0"/>
              <a:buChar char="•"/>
            </a:pPr>
            <a:r>
              <a:rPr lang="en-AU" sz="2600" dirty="0"/>
              <a:t>Before the visa holder enters Australia</a:t>
            </a:r>
          </a:p>
          <a:p>
            <a:pPr marL="457200" indent="-457200">
              <a:buFont typeface="Arial" pitchFamily="34" charset="0"/>
              <a:buChar char="•"/>
            </a:pPr>
            <a:r>
              <a:rPr lang="en-AU" sz="2600" dirty="0"/>
              <a:t>When the visa holder is in immigration clearance</a:t>
            </a:r>
          </a:p>
          <a:p>
            <a:pPr marL="457200" indent="-457200">
              <a:buFont typeface="Arial" pitchFamily="34" charset="0"/>
              <a:buChar char="•"/>
            </a:pPr>
            <a:r>
              <a:rPr lang="en-AU" sz="2600" dirty="0"/>
              <a:t>When the visa holder leaves Australia</a:t>
            </a:r>
          </a:p>
          <a:p>
            <a:pPr marL="457200" indent="-457200">
              <a:buFont typeface="Arial" pitchFamily="34" charset="0"/>
              <a:buChar char="•"/>
            </a:pPr>
            <a:r>
              <a:rPr lang="en-AU" sz="2600" dirty="0"/>
              <a:t>While the visa holder is in the migration zone.</a:t>
            </a:r>
            <a:endParaRPr lang="en-AU" sz="2600" i="1" dirty="0"/>
          </a:p>
          <a:p>
            <a:endParaRPr lang="en-AU" sz="2600" i="1" dirty="0"/>
          </a:p>
        </p:txBody>
      </p:sp>
    </p:spTree>
    <p:extLst>
      <p:ext uri="{BB962C8B-B14F-4D97-AF65-F5344CB8AC3E}">
        <p14:creationId xmlns:p14="http://schemas.microsoft.com/office/powerpoint/2010/main" val="23407954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4184"/>
            <a:ext cx="8305800" cy="1180672"/>
          </a:xfrm>
        </p:spPr>
        <p:txBody>
          <a:bodyPr>
            <a:normAutofit/>
          </a:bodyPr>
          <a:lstStyle/>
          <a:p>
            <a:pPr algn="ctr"/>
            <a:r>
              <a:rPr lang="en-AU" sz="4000" b="1" dirty="0" smtClean="0"/>
              <a:t>Other cases</a:t>
            </a:r>
            <a:endParaRPr lang="en-AU" sz="4000" b="1" dirty="0"/>
          </a:p>
        </p:txBody>
      </p:sp>
      <p:sp>
        <p:nvSpPr>
          <p:cNvPr id="3" name="Subtitle 2"/>
          <p:cNvSpPr>
            <a:spLocks noGrp="1"/>
          </p:cNvSpPr>
          <p:nvPr>
            <p:ph type="subTitle" idx="1"/>
          </p:nvPr>
        </p:nvSpPr>
        <p:spPr>
          <a:xfrm>
            <a:off x="1752600" y="2362200"/>
            <a:ext cx="8001000" cy="4343400"/>
          </a:xfrm>
        </p:spPr>
        <p:txBody>
          <a:bodyPr>
            <a:noAutofit/>
          </a:bodyPr>
          <a:lstStyle/>
          <a:p>
            <a:pPr lvl="1" algn="l"/>
            <a:endParaRPr lang="en-AU" sz="2300" dirty="0">
              <a:latin typeface="Gill Sans MT" pitchFamily="34" charset="0"/>
            </a:endParaRPr>
          </a:p>
          <a:p>
            <a:pPr marL="914400" lvl="1" indent="-457200" algn="l">
              <a:buFont typeface="+mj-lt"/>
              <a:buAutoNum type="alphaLcParenR" startAt="5"/>
            </a:pPr>
            <a:endParaRPr lang="en-AU" sz="2300" b="1" dirty="0">
              <a:latin typeface="Gill Sans MT" pitchFamily="34" charset="0"/>
            </a:endParaRPr>
          </a:p>
          <a:p>
            <a:pPr marL="914400" lvl="1" indent="-457200" algn="l">
              <a:buFont typeface="+mj-lt"/>
              <a:buAutoNum type="alphaLcParenR" startAt="5"/>
            </a:pPr>
            <a:endParaRPr lang="en-AU" sz="2300" i="1" dirty="0">
              <a:latin typeface="Gill Sans MT" pitchFamily="34" charset="0"/>
            </a:endParaRPr>
          </a:p>
          <a:p>
            <a:pPr marL="914400" lvl="1" indent="-457200" algn="l">
              <a:buFont typeface="+mj-lt"/>
              <a:buAutoNum type="alphaLcParenR" startAt="5"/>
            </a:pPr>
            <a:endParaRPr lang="en-AU" sz="2300" dirty="0">
              <a:latin typeface="Gill Sans MT" pitchFamily="34" charset="0"/>
            </a:endParaRPr>
          </a:p>
          <a:p>
            <a:pPr lvl="1" algn="l"/>
            <a:endParaRPr lang="en-AU" sz="2300" dirty="0">
              <a:latin typeface="Gill Sans MT" pitchFamily="34" charset="0"/>
            </a:endParaRPr>
          </a:p>
          <a:p>
            <a:pPr lvl="1" algn="l"/>
            <a:endParaRPr lang="en-AU" sz="2300" dirty="0">
              <a:latin typeface="Gill Sans MT" pitchFamily="34" charset="0"/>
            </a:endParaRPr>
          </a:p>
        </p:txBody>
      </p:sp>
      <p:sp>
        <p:nvSpPr>
          <p:cNvPr id="4" name="TextBox 3"/>
          <p:cNvSpPr txBox="1"/>
          <p:nvPr/>
        </p:nvSpPr>
        <p:spPr>
          <a:xfrm>
            <a:off x="1154430" y="1600201"/>
            <a:ext cx="9281160" cy="5693866"/>
          </a:xfrm>
          <a:prstGeom prst="rect">
            <a:avLst/>
          </a:prstGeom>
          <a:noFill/>
        </p:spPr>
        <p:txBody>
          <a:bodyPr wrap="square" rtlCol="0">
            <a:spAutoFit/>
          </a:bodyPr>
          <a:lstStyle/>
          <a:p>
            <a:r>
              <a:rPr lang="en-AU" sz="2600" dirty="0" smtClean="0"/>
              <a:t>Over stayers  - now unlawful, any visa possibilities onshore or offshore, getting Bridging visas to make arrangements to leave</a:t>
            </a:r>
          </a:p>
          <a:p>
            <a:endParaRPr lang="en-US" sz="2600" dirty="0"/>
          </a:p>
          <a:p>
            <a:r>
              <a:rPr lang="en-US" sz="2600" dirty="0"/>
              <a:t>Students – not fulfilling visa conditions re attending and passing courses, working beyond 20 hours/week, changing study </a:t>
            </a:r>
            <a:r>
              <a:rPr lang="en-US" sz="2600" dirty="0" smtClean="0"/>
              <a:t>institutions</a:t>
            </a:r>
          </a:p>
          <a:p>
            <a:endParaRPr lang="en-AU" sz="2600" dirty="0"/>
          </a:p>
          <a:p>
            <a:r>
              <a:rPr lang="en-US" sz="2600" dirty="0" smtClean="0"/>
              <a:t>People working with no work conditions on visa</a:t>
            </a:r>
          </a:p>
          <a:p>
            <a:endParaRPr lang="en-US" sz="2600" dirty="0"/>
          </a:p>
          <a:p>
            <a:r>
              <a:rPr lang="en-US" sz="2600" dirty="0" smtClean="0"/>
              <a:t>Employers exploiting visa holders</a:t>
            </a:r>
          </a:p>
          <a:p>
            <a:endParaRPr lang="en-US" sz="2600" dirty="0"/>
          </a:p>
          <a:p>
            <a:r>
              <a:rPr lang="en-US" sz="2600" dirty="0" smtClean="0"/>
              <a:t>457 visas – sponsor not complying with visa obligations re pay, accommodation, Visa holder changing employers</a:t>
            </a:r>
          </a:p>
          <a:p>
            <a:endParaRPr lang="en-US" sz="2600" dirty="0"/>
          </a:p>
        </p:txBody>
      </p:sp>
    </p:spTree>
    <p:extLst>
      <p:ext uri="{BB962C8B-B14F-4D97-AF65-F5344CB8AC3E}">
        <p14:creationId xmlns:p14="http://schemas.microsoft.com/office/powerpoint/2010/main" val="1569037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eaLnBrk="1" hangingPunct="1">
              <a:defRPr/>
            </a:pPr>
            <a:r>
              <a:rPr lang="en-AU" altLang="en-US" sz="4000" b="1" dirty="0" smtClean="0">
                <a:solidFill>
                  <a:srgbClr val="000000"/>
                </a:solidFill>
                <a:effectLst>
                  <a:outerShdw blurRad="38100" dist="38100" dir="2700000" algn="tl">
                    <a:srgbClr val="C0C0C0"/>
                  </a:outerShdw>
                </a:effectLst>
              </a:rPr>
              <a:t>www.mara.gov.au</a:t>
            </a:r>
            <a:endParaRPr lang="en-US" altLang="en-US" sz="4000" b="1" dirty="0">
              <a:solidFill>
                <a:srgbClr val="000000"/>
              </a:solidFill>
              <a:effectLst>
                <a:outerShdw blurRad="38100" dist="38100" dir="2700000" algn="tl">
                  <a:srgbClr val="C0C0C0"/>
                </a:outerShdw>
              </a:effectLst>
            </a:endParaRPr>
          </a:p>
        </p:txBody>
      </p:sp>
      <p:pic>
        <p:nvPicPr>
          <p:cNvPr id="5" name="Content Placeholder 4" descr="Macintosh HD:Users:robertlachowicz:Desktop:RAILS:MARA.png"/>
          <p:cNvPicPr>
            <a:picLocks noGrp="1"/>
          </p:cNvPicPr>
          <p:nvPr>
            <p:ph idx="1"/>
          </p:nvPr>
        </p:nvPicPr>
        <p:blipFill>
          <a:blip r:embed="rId3"/>
          <a:srcRect/>
          <a:stretch>
            <a:fillRect/>
          </a:stretch>
        </p:blipFill>
        <p:spPr bwMode="auto">
          <a:xfrm>
            <a:off x="2453640" y="1432560"/>
            <a:ext cx="7787640" cy="5013959"/>
          </a:xfrm>
          <a:prstGeom prst="rect">
            <a:avLst/>
          </a:prstGeom>
          <a:noFill/>
          <a:ln w="9525">
            <a:noFill/>
            <a:miter lim="800000"/>
            <a:headEnd/>
            <a:tailEnd/>
          </a:ln>
        </p:spPr>
      </p:pic>
    </p:spTree>
    <p:extLst>
      <p:ext uri="{BB962C8B-B14F-4D97-AF65-F5344CB8AC3E}">
        <p14:creationId xmlns:p14="http://schemas.microsoft.com/office/powerpoint/2010/main" val="3445331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4184"/>
            <a:ext cx="8305800" cy="1180672"/>
          </a:xfrm>
        </p:spPr>
        <p:txBody>
          <a:bodyPr>
            <a:normAutofit/>
          </a:bodyPr>
          <a:lstStyle/>
          <a:p>
            <a:pPr algn="ctr"/>
            <a:r>
              <a:rPr lang="en-AU" sz="4000" b="1" dirty="0" smtClean="0"/>
              <a:t>Working with Clients</a:t>
            </a:r>
            <a:endParaRPr lang="en-AU" sz="4000" b="1" dirty="0"/>
          </a:p>
        </p:txBody>
      </p:sp>
      <p:sp>
        <p:nvSpPr>
          <p:cNvPr id="3" name="Subtitle 2"/>
          <p:cNvSpPr>
            <a:spLocks noGrp="1"/>
          </p:cNvSpPr>
          <p:nvPr>
            <p:ph type="subTitle" idx="1"/>
          </p:nvPr>
        </p:nvSpPr>
        <p:spPr>
          <a:xfrm>
            <a:off x="1752600" y="2362200"/>
            <a:ext cx="8001000" cy="4343400"/>
          </a:xfrm>
        </p:spPr>
        <p:txBody>
          <a:bodyPr>
            <a:noAutofit/>
          </a:bodyPr>
          <a:lstStyle/>
          <a:p>
            <a:pPr lvl="1" algn="l"/>
            <a:endParaRPr lang="en-AU" sz="2300" dirty="0">
              <a:latin typeface="Gill Sans MT" pitchFamily="34" charset="0"/>
            </a:endParaRPr>
          </a:p>
          <a:p>
            <a:pPr marL="914400" lvl="1" indent="-457200" algn="l">
              <a:buFont typeface="+mj-lt"/>
              <a:buAutoNum type="alphaLcParenR" startAt="5"/>
            </a:pPr>
            <a:endParaRPr lang="en-AU" sz="2300" b="1" dirty="0">
              <a:latin typeface="Gill Sans MT" pitchFamily="34" charset="0"/>
            </a:endParaRPr>
          </a:p>
          <a:p>
            <a:pPr marL="914400" lvl="1" indent="-457200" algn="l">
              <a:buFont typeface="+mj-lt"/>
              <a:buAutoNum type="alphaLcParenR" startAt="5"/>
            </a:pPr>
            <a:endParaRPr lang="en-AU" sz="2300" i="1" dirty="0">
              <a:latin typeface="Gill Sans MT" pitchFamily="34" charset="0"/>
            </a:endParaRPr>
          </a:p>
          <a:p>
            <a:pPr lvl="1" algn="l"/>
            <a:endParaRPr lang="en-AU" sz="2300" dirty="0">
              <a:latin typeface="Gill Sans MT" pitchFamily="34" charset="0"/>
            </a:endParaRPr>
          </a:p>
          <a:p>
            <a:pPr lvl="1" algn="l"/>
            <a:endParaRPr lang="en-AU" sz="2300" dirty="0">
              <a:latin typeface="Gill Sans MT" pitchFamily="34" charset="0"/>
            </a:endParaRPr>
          </a:p>
          <a:p>
            <a:pPr lvl="1" algn="l"/>
            <a:endParaRPr lang="en-AU" sz="2300" dirty="0">
              <a:latin typeface="Gill Sans MT" pitchFamily="34" charset="0"/>
            </a:endParaRPr>
          </a:p>
        </p:txBody>
      </p:sp>
      <p:pic>
        <p:nvPicPr>
          <p:cNvPr id="5" name="Picture 8" descr="comage1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8652" y="1971246"/>
            <a:ext cx="4784466" cy="473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E03635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79918" y="2613038"/>
            <a:ext cx="973298" cy="143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unk copy"/>
          <p:cNvPicPr>
            <a:picLocks noChangeAspect="1" noChangeArrowheads="1"/>
          </p:cNvPicPr>
          <p:nvPr/>
        </p:nvPicPr>
        <p:blipFill>
          <a:blip r:embed="rId5">
            <a:clrChange>
              <a:clrFrom>
                <a:srgbClr val="0CB765"/>
              </a:clrFrom>
              <a:clrTo>
                <a:srgbClr val="0CB765">
                  <a:alpha val="0"/>
                </a:srgbClr>
              </a:clrTo>
            </a:clrChange>
            <a:extLst>
              <a:ext uri="{28A0092B-C50C-407E-A947-70E740481C1C}">
                <a14:useLocalDpi xmlns:a14="http://schemas.microsoft.com/office/drawing/2010/main" val="0"/>
              </a:ext>
            </a:extLst>
          </a:blip>
          <a:srcRect/>
          <a:stretch>
            <a:fillRect/>
          </a:stretch>
        </p:blipFill>
        <p:spPr bwMode="auto">
          <a:xfrm>
            <a:off x="10266075" y="4533900"/>
            <a:ext cx="986919" cy="203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3"/>
          <p:cNvSpPr>
            <a:spLocks noChangeArrowheads="1"/>
          </p:cNvSpPr>
          <p:nvPr/>
        </p:nvSpPr>
        <p:spPr bwMode="auto">
          <a:xfrm>
            <a:off x="8897485" y="2621738"/>
            <a:ext cx="3294515" cy="1428214"/>
          </a:xfrm>
          <a:prstGeom prst="wedgeEllipseCallout">
            <a:avLst>
              <a:gd name="adj1" fmla="val -75440"/>
              <a:gd name="adj2" fmla="val -3440"/>
            </a:avLst>
          </a:prstGeom>
          <a:solidFill>
            <a:schemeClr val="accent1">
              <a:alpha val="0"/>
            </a:schemeClr>
          </a:solidFill>
          <a:ln w="38100">
            <a:solidFill>
              <a:srgbClr val="003366"/>
            </a:solidFill>
            <a:miter lim="800000"/>
            <a:headEnd/>
            <a:tailEnd/>
          </a:ln>
        </p:spPr>
        <p:txBody>
          <a:bodyPr wrap="squar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AU" altLang="en-US" sz="2000" b="1" dirty="0">
                <a:solidFill>
                  <a:schemeClr val="hlink"/>
                </a:solidFill>
                <a:latin typeface="Verdana" panose="020B0604030504040204" pitchFamily="34" charset="0"/>
              </a:rPr>
              <a:t>Stereotypes are often shallow…</a:t>
            </a:r>
            <a:endParaRPr lang="en-US" altLang="en-US" sz="2000" b="1" dirty="0">
              <a:solidFill>
                <a:schemeClr val="hlink"/>
              </a:solidFill>
              <a:latin typeface="Verdana" panose="020B0604030504040204" pitchFamily="34" charset="0"/>
            </a:endParaRPr>
          </a:p>
        </p:txBody>
      </p:sp>
      <p:sp>
        <p:nvSpPr>
          <p:cNvPr id="19" name="AutoShape 14"/>
          <p:cNvSpPr>
            <a:spLocks noChangeArrowheads="1"/>
          </p:cNvSpPr>
          <p:nvPr/>
        </p:nvSpPr>
        <p:spPr bwMode="auto">
          <a:xfrm flipH="1">
            <a:off x="7650620" y="4035904"/>
            <a:ext cx="2298925" cy="2640032"/>
          </a:xfrm>
          <a:prstGeom prst="wedgeEllipseCallout">
            <a:avLst>
              <a:gd name="adj1" fmla="val -60139"/>
              <a:gd name="adj2" fmla="val 3583"/>
            </a:avLst>
          </a:prstGeom>
          <a:solidFill>
            <a:srgbClr val="003366">
              <a:alpha val="0"/>
            </a:srgbClr>
          </a:solidFill>
          <a:ln w="38100">
            <a:solidFill>
              <a:srgbClr val="003366"/>
            </a:solidFill>
            <a:miter lim="800000"/>
            <a:headEnd/>
            <a:tailEnd/>
          </a:ln>
        </p:spPr>
        <p:txBody>
          <a:bodyPr wrap="square" anchor="ct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r>
              <a:rPr lang="en-US" altLang="en-US" sz="2000" b="1" dirty="0">
                <a:solidFill>
                  <a:schemeClr val="hlink"/>
                </a:solidFill>
                <a:latin typeface="Verdana" panose="020B0604030504040204" pitchFamily="34" charset="0"/>
              </a:rPr>
              <a:t>… and ignore more complex realities</a:t>
            </a:r>
          </a:p>
          <a:p>
            <a:pPr eaLnBrk="1" hangingPunct="1"/>
            <a:endParaRPr lang="en-US" altLang="en-US" sz="1600" b="1" dirty="0">
              <a:solidFill>
                <a:srgbClr val="CC3300"/>
              </a:solidFill>
              <a:latin typeface="Verdana" panose="020B0604030504040204" pitchFamily="34" charset="0"/>
            </a:endParaRPr>
          </a:p>
        </p:txBody>
      </p:sp>
    </p:spTree>
    <p:extLst>
      <p:ext uri="{BB962C8B-B14F-4D97-AF65-F5344CB8AC3E}">
        <p14:creationId xmlns:p14="http://schemas.microsoft.com/office/powerpoint/2010/main" val="3299984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43346" y="109942"/>
            <a:ext cx="7560840" cy="804458"/>
          </a:xfrm>
        </p:spPr>
        <p:txBody>
          <a:bodyPr>
            <a:normAutofit fontScale="90000"/>
          </a:bodyPr>
          <a:lstStyle/>
          <a:p>
            <a:pPr algn="ctr"/>
            <a:r>
              <a:rPr lang="en-AU" sz="3600" b="1" dirty="0"/>
              <a:t>Refugee / Asylum Seeker </a:t>
            </a:r>
            <a:r>
              <a:rPr lang="en-AU" sz="3600" b="1" dirty="0" smtClean="0"/>
              <a:t>clients -  Trauma</a:t>
            </a:r>
            <a:endParaRPr lang="en-AU" sz="3600" b="1" dirty="0"/>
          </a:p>
        </p:txBody>
      </p:sp>
      <p:sp>
        <p:nvSpPr>
          <p:cNvPr id="21507" name="Content Placeholder 2"/>
          <p:cNvSpPr>
            <a:spLocks noGrp="1"/>
          </p:cNvSpPr>
          <p:nvPr>
            <p:ph idx="1"/>
          </p:nvPr>
        </p:nvSpPr>
        <p:spPr>
          <a:xfrm>
            <a:off x="786810" y="1084522"/>
            <a:ext cx="11142920" cy="6177516"/>
          </a:xfrm>
        </p:spPr>
        <p:txBody>
          <a:bodyPr>
            <a:normAutofit/>
          </a:bodyPr>
          <a:lstStyle/>
          <a:p>
            <a:pPr marL="0" indent="0">
              <a:buNone/>
            </a:pPr>
            <a:endParaRPr lang="en-AU" sz="2600" dirty="0">
              <a:cs typeface="Arial" panose="020B0604020202020204" pitchFamily="34" charset="0"/>
            </a:endParaRPr>
          </a:p>
          <a:p>
            <a:pPr marL="0" lvl="0" indent="0">
              <a:buNone/>
            </a:pPr>
            <a:r>
              <a:rPr lang="en-AU" sz="2600" dirty="0" smtClean="0">
                <a:cs typeface="Arial" panose="020B0604020202020204" pitchFamily="34" charset="0"/>
              </a:rPr>
              <a:t>Post </a:t>
            </a:r>
            <a:r>
              <a:rPr lang="en-AU" sz="2600" dirty="0">
                <a:cs typeface="Arial" panose="020B0604020202020204" pitchFamily="34" charset="0"/>
              </a:rPr>
              <a:t>Traumatic Stress Disorder (PTSD) </a:t>
            </a:r>
            <a:r>
              <a:rPr lang="en-AU" sz="2600" dirty="0" smtClean="0">
                <a:cs typeface="Arial" panose="020B0604020202020204" pitchFamily="34" charset="0"/>
              </a:rPr>
              <a:t>affects </a:t>
            </a:r>
            <a:r>
              <a:rPr lang="en-AU" sz="2600" dirty="0">
                <a:cs typeface="Arial" panose="020B0604020202020204" pitchFamily="34" charset="0"/>
              </a:rPr>
              <a:t>ability to cope.  It causes fear, avoidance, sensitivity, irritability, inability to sleep well, panic attacks, physical pains, preoccupation </a:t>
            </a:r>
            <a:r>
              <a:rPr lang="en-AU" sz="2600" dirty="0" smtClean="0">
                <a:cs typeface="Arial" panose="020B0604020202020204" pitchFamily="34" charset="0"/>
              </a:rPr>
              <a:t>with and </a:t>
            </a:r>
            <a:r>
              <a:rPr lang="en-AU" sz="2600" dirty="0">
                <a:cs typeface="Arial" panose="020B0604020202020204" pitchFamily="34" charset="0"/>
              </a:rPr>
              <a:t>reliving of the events.</a:t>
            </a:r>
          </a:p>
          <a:p>
            <a:pPr lvl="0"/>
            <a:r>
              <a:rPr lang="en-AU" sz="2600" dirty="0">
                <a:cs typeface="Arial" panose="020B0604020202020204" pitchFamily="34" charset="0"/>
              </a:rPr>
              <a:t>These reactions </a:t>
            </a:r>
            <a:r>
              <a:rPr lang="en-AU" sz="2600" dirty="0" smtClean="0">
                <a:cs typeface="Arial" panose="020B0604020202020204" pitchFamily="34" charset="0"/>
              </a:rPr>
              <a:t>can hinder memory and concentration and can </a:t>
            </a:r>
            <a:r>
              <a:rPr lang="en-AU" sz="2600" dirty="0">
                <a:cs typeface="Arial" panose="020B0604020202020204" pitchFamily="34" charset="0"/>
              </a:rPr>
              <a:t>lead to credibility issues when telling </a:t>
            </a:r>
            <a:r>
              <a:rPr lang="en-AU" sz="2600" dirty="0" smtClean="0">
                <a:cs typeface="Arial" panose="020B0604020202020204" pitchFamily="34" charset="0"/>
              </a:rPr>
              <a:t>a </a:t>
            </a:r>
            <a:r>
              <a:rPr lang="en-AU" sz="2600" dirty="0">
                <a:cs typeface="Arial" panose="020B0604020202020204" pitchFamily="34" charset="0"/>
              </a:rPr>
              <a:t>story</a:t>
            </a:r>
            <a:r>
              <a:rPr lang="en-AU" sz="2600" dirty="0" smtClean="0">
                <a:cs typeface="Arial" panose="020B0604020202020204" pitchFamily="34" charset="0"/>
              </a:rPr>
              <a:t>.</a:t>
            </a:r>
          </a:p>
          <a:p>
            <a:pPr lvl="0"/>
            <a:r>
              <a:rPr lang="en-US" sz="2600" dirty="0">
                <a:cs typeface="Arial" panose="020B0604020202020204" pitchFamily="34" charset="0"/>
              </a:rPr>
              <a:t>Helping traumatized people tell their stories can </a:t>
            </a:r>
            <a:r>
              <a:rPr lang="en-US" sz="2600" dirty="0" err="1">
                <a:cs typeface="Arial" panose="020B0604020202020204" pitchFamily="34" charset="0"/>
              </a:rPr>
              <a:t>retraumatise</a:t>
            </a:r>
            <a:r>
              <a:rPr lang="en-US" sz="2600" dirty="0">
                <a:cs typeface="Arial" panose="020B0604020202020204" pitchFamily="34" charset="0"/>
              </a:rPr>
              <a:t> </a:t>
            </a:r>
            <a:r>
              <a:rPr lang="en-US" sz="2600" dirty="0" smtClean="0">
                <a:cs typeface="Arial" panose="020B0604020202020204" pitchFamily="34" charset="0"/>
              </a:rPr>
              <a:t>them</a:t>
            </a:r>
            <a:endParaRPr lang="en-AU" sz="2600" dirty="0">
              <a:cs typeface="Arial" panose="020B0604020202020204" pitchFamily="34" charset="0"/>
            </a:endParaRPr>
          </a:p>
          <a:p>
            <a:pPr lvl="0"/>
            <a:r>
              <a:rPr lang="en-AU" sz="2600" dirty="0">
                <a:cs typeface="Arial" panose="020B0604020202020204" pitchFamily="34" charset="0"/>
              </a:rPr>
              <a:t>There are support </a:t>
            </a:r>
            <a:r>
              <a:rPr lang="en-AU" sz="2600" dirty="0" smtClean="0">
                <a:cs typeface="Arial" panose="020B0604020202020204" pitchFamily="34" charset="0"/>
              </a:rPr>
              <a:t>services for people suffering the effects of torture or trauma. </a:t>
            </a:r>
            <a:endParaRPr lang="en-AU" sz="2600" dirty="0">
              <a:cs typeface="Arial" panose="020B0604020202020204" pitchFamily="34" charset="0"/>
            </a:endParaRPr>
          </a:p>
          <a:p>
            <a:pPr lvl="0"/>
            <a:r>
              <a:rPr lang="en-AU" sz="2600" dirty="0" smtClean="0">
                <a:cs typeface="Arial" panose="020B0604020202020204" pitchFamily="34" charset="0"/>
              </a:rPr>
              <a:t>Some </a:t>
            </a:r>
            <a:r>
              <a:rPr lang="en-AU" sz="2600" dirty="0">
                <a:cs typeface="Arial" panose="020B0604020202020204" pitchFamily="34" charset="0"/>
              </a:rPr>
              <a:t>people avoid seeking help from a </a:t>
            </a:r>
            <a:r>
              <a:rPr lang="en-AU" sz="2600" dirty="0" smtClean="0">
                <a:cs typeface="Arial" panose="020B0604020202020204" pitchFamily="34" charset="0"/>
              </a:rPr>
              <a:t>therapist because of cultural views and experiences. </a:t>
            </a:r>
          </a:p>
          <a:p>
            <a:pPr marL="0" lvl="0" indent="0">
              <a:buNone/>
            </a:pPr>
            <a:endParaRPr lang="en-US" sz="2600" dirty="0" smtClean="0">
              <a:cs typeface="Arial" panose="020B0604020202020204" pitchFamily="34" charset="0"/>
            </a:endParaRPr>
          </a:p>
          <a:p>
            <a:pPr marL="0" lvl="0" indent="0">
              <a:buNone/>
            </a:pPr>
            <a:r>
              <a:rPr lang="en-AU" sz="2600" b="1" dirty="0"/>
              <a:t>Key Service - </a:t>
            </a:r>
            <a:r>
              <a:rPr lang="en-AU" sz="2600" dirty="0"/>
              <a:t>Queensland Program of Assistance for Survivors of Torture and Trauma (QPASTT) </a:t>
            </a:r>
            <a:r>
              <a:rPr lang="en-AU" sz="2600" dirty="0">
                <a:hlinkClick r:id="rId3"/>
              </a:rPr>
              <a:t>www.qpastt.org.au</a:t>
            </a:r>
            <a:endParaRPr lang="en-US" sz="2600" dirty="0" smtClean="0">
              <a:cs typeface="Arial" panose="020B0604020202020204" pitchFamily="34" charset="0"/>
            </a:endParaRPr>
          </a:p>
          <a:p>
            <a:pPr marL="69850" indent="0">
              <a:buNone/>
              <a:defRPr/>
            </a:pPr>
            <a:endParaRPr lang="en-AU" sz="2600" dirty="0">
              <a:cs typeface="Arial" panose="020B0604020202020204" pitchFamily="34" charset="0"/>
            </a:endParaRPr>
          </a:p>
          <a:p>
            <a:pPr marL="69850" indent="0">
              <a:buNone/>
              <a:defRPr/>
            </a:pPr>
            <a:endParaRPr lang="en-AU" sz="2600" dirty="0"/>
          </a:p>
          <a:p>
            <a:pPr marL="0" lvl="0" indent="0">
              <a:buNone/>
            </a:pPr>
            <a:endParaRPr lang="en-AU" sz="2600" dirty="0" smtClean="0">
              <a:cs typeface="Arial" panose="020B0604020202020204" pitchFamily="34" charset="0"/>
            </a:endParaRPr>
          </a:p>
        </p:txBody>
      </p:sp>
    </p:spTree>
    <p:extLst>
      <p:ext uri="{BB962C8B-B14F-4D97-AF65-F5344CB8AC3E}">
        <p14:creationId xmlns:p14="http://schemas.microsoft.com/office/powerpoint/2010/main" val="21970329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43583" y="164757"/>
            <a:ext cx="8513895" cy="1598931"/>
          </a:xfrm>
        </p:spPr>
        <p:txBody>
          <a:bodyPr>
            <a:normAutofit/>
          </a:bodyPr>
          <a:lstStyle/>
          <a:p>
            <a:pPr algn="ctr"/>
            <a:r>
              <a:rPr lang="en-AU" sz="4000" b="1" dirty="0" smtClean="0"/>
              <a:t>Refugee / Asylum Seeker clients - Trust</a:t>
            </a:r>
            <a:endParaRPr lang="en-AU" sz="4000" b="1" dirty="0"/>
          </a:p>
        </p:txBody>
      </p:sp>
      <p:sp>
        <p:nvSpPr>
          <p:cNvPr id="21507" name="Content Placeholder 2"/>
          <p:cNvSpPr>
            <a:spLocks noGrp="1"/>
          </p:cNvSpPr>
          <p:nvPr>
            <p:ph idx="1"/>
          </p:nvPr>
        </p:nvSpPr>
        <p:spPr>
          <a:xfrm>
            <a:off x="1622735" y="1763688"/>
            <a:ext cx="9242744" cy="4585772"/>
          </a:xfrm>
        </p:spPr>
        <p:txBody>
          <a:bodyPr>
            <a:normAutofit/>
          </a:bodyPr>
          <a:lstStyle/>
          <a:p>
            <a:r>
              <a:rPr lang="en-AU" sz="2600" dirty="0" smtClean="0"/>
              <a:t>Building trust is crucial and spending more time and effort may be necessary</a:t>
            </a:r>
          </a:p>
          <a:p>
            <a:pPr lvl="0"/>
            <a:r>
              <a:rPr lang="en-AU" sz="2600" dirty="0" smtClean="0"/>
              <a:t>Refugees may fear authority and not trust government officials or lawyers.</a:t>
            </a:r>
          </a:p>
          <a:p>
            <a:r>
              <a:rPr lang="en-AU" sz="2600" dirty="0" smtClean="0"/>
              <a:t>Refugee women are vulnerable to sexual abuse during flight. They may have been persecuted by harsh laws and cultural practices. They may be suspicious/fearful of strangers.</a:t>
            </a:r>
          </a:p>
          <a:p>
            <a:r>
              <a:rPr lang="en-US" sz="2600" dirty="0" smtClean="0"/>
              <a:t>Some men come from cultures that find dealing with western women difficult. They can seem rude when they may be in fact vulnerable</a:t>
            </a:r>
            <a:endParaRPr lang="en-AU" sz="2600" dirty="0" smtClean="0"/>
          </a:p>
          <a:p>
            <a:pPr lvl="0"/>
            <a:endParaRPr lang="en-AU" dirty="0" smtClean="0"/>
          </a:p>
          <a:p>
            <a:pPr lvl="0"/>
            <a:endParaRPr lang="en-AU" dirty="0" smtClean="0"/>
          </a:p>
          <a:p>
            <a:pPr lvl="0"/>
            <a:endParaRPr lang="en-AU" dirty="0" smtClean="0"/>
          </a:p>
          <a:p>
            <a:pPr lvl="0"/>
            <a:endParaRPr lang="en-AU" dirty="0" smtClean="0"/>
          </a:p>
          <a:p>
            <a:pPr marL="69850" indent="0">
              <a:buNone/>
            </a:pPr>
            <a:endParaRPr lang="en-AU" dirty="0" smtClean="0"/>
          </a:p>
          <a:p>
            <a:pPr marL="69850" indent="0">
              <a:buNone/>
            </a:pPr>
            <a:endParaRPr lang="en-AU" dirty="0" smtClean="0"/>
          </a:p>
        </p:txBody>
      </p:sp>
    </p:spTree>
    <p:extLst>
      <p:ext uri="{BB962C8B-B14F-4D97-AF65-F5344CB8AC3E}">
        <p14:creationId xmlns:p14="http://schemas.microsoft.com/office/powerpoint/2010/main" val="17631028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43346" y="109942"/>
            <a:ext cx="7560840" cy="804458"/>
          </a:xfrm>
        </p:spPr>
        <p:txBody>
          <a:bodyPr>
            <a:normAutofit/>
          </a:bodyPr>
          <a:lstStyle/>
          <a:p>
            <a:pPr algn="ctr"/>
            <a:r>
              <a:rPr lang="en-AU" sz="3600" b="1" dirty="0" smtClean="0"/>
              <a:t>Client’s Trauma  -  Credibility</a:t>
            </a:r>
            <a:endParaRPr lang="en-AU" sz="3600" b="1" dirty="0"/>
          </a:p>
        </p:txBody>
      </p:sp>
      <p:sp>
        <p:nvSpPr>
          <p:cNvPr id="21507" name="Content Placeholder 2"/>
          <p:cNvSpPr>
            <a:spLocks noGrp="1"/>
          </p:cNvSpPr>
          <p:nvPr>
            <p:ph idx="1"/>
          </p:nvPr>
        </p:nvSpPr>
        <p:spPr>
          <a:xfrm>
            <a:off x="552306" y="1217694"/>
            <a:ext cx="11142920" cy="6177516"/>
          </a:xfrm>
        </p:spPr>
        <p:txBody>
          <a:bodyPr>
            <a:normAutofit/>
          </a:bodyPr>
          <a:lstStyle/>
          <a:p>
            <a:pPr marL="0" indent="0">
              <a:buNone/>
            </a:pPr>
            <a:r>
              <a:rPr lang="en-AU" sz="2600" dirty="0" smtClean="0">
                <a:cs typeface="Arial" panose="020B0604020202020204" pitchFamily="34" charset="0"/>
              </a:rPr>
              <a:t>Traumatic </a:t>
            </a:r>
            <a:r>
              <a:rPr lang="en-AU" sz="2600" dirty="0">
                <a:cs typeface="Arial" panose="020B0604020202020204" pitchFamily="34" charset="0"/>
              </a:rPr>
              <a:t>experiences including torture may impact upon a number of aspects of an Applicant’s case including the timeliness of an application, compliance with immigration laws, or the consistency of statements since arrival in Australia. They may also impact adversely on an Applicant’s capacity in providing testimony of such events.” </a:t>
            </a:r>
            <a:endParaRPr lang="en-AU" sz="2600" dirty="0" smtClean="0">
              <a:cs typeface="Arial" panose="020B0604020202020204" pitchFamily="34" charset="0"/>
            </a:endParaRPr>
          </a:p>
          <a:p>
            <a:pPr marL="0" indent="0" algn="r">
              <a:buNone/>
            </a:pPr>
            <a:r>
              <a:rPr lang="en-AU" sz="2600" dirty="0" smtClean="0">
                <a:cs typeface="Arial" panose="020B0604020202020204" pitchFamily="34" charset="0"/>
              </a:rPr>
              <a:t>(AAT Guidelines on Credibility)</a:t>
            </a:r>
          </a:p>
          <a:p>
            <a:pPr marL="0" lvl="0" indent="0">
              <a:buNone/>
            </a:pPr>
            <a:endParaRPr lang="en-US" sz="2600" dirty="0" smtClean="0">
              <a:cs typeface="Arial" panose="020B0604020202020204" pitchFamily="34" charset="0"/>
            </a:endParaRPr>
          </a:p>
          <a:p>
            <a:pPr marL="69850" indent="0">
              <a:buNone/>
              <a:defRPr/>
            </a:pPr>
            <a:r>
              <a:rPr lang="en-AU" sz="2600" dirty="0">
                <a:cs typeface="Arial" panose="020B0604020202020204" pitchFamily="34" charset="0"/>
              </a:rPr>
              <a:t>Some clients don’t show stress externally. Some will be better able to deal with stress and tell their story better </a:t>
            </a:r>
            <a:r>
              <a:rPr lang="en-AU" sz="2600" dirty="0" smtClean="0">
                <a:cs typeface="Arial" panose="020B0604020202020204" pitchFamily="34" charset="0"/>
              </a:rPr>
              <a:t>than others</a:t>
            </a:r>
            <a:endParaRPr lang="en-AU" sz="2600" dirty="0">
              <a:cs typeface="Arial" panose="020B0604020202020204" pitchFamily="34" charset="0"/>
            </a:endParaRPr>
          </a:p>
          <a:p>
            <a:pPr marL="366713" lvl="1" indent="0">
              <a:buNone/>
              <a:defRPr/>
            </a:pPr>
            <a:r>
              <a:rPr lang="en-AU" sz="2600" dirty="0">
                <a:cs typeface="Arial" panose="020B0604020202020204" pitchFamily="34" charset="0"/>
              </a:rPr>
              <a:t>“Reaction to particular stress depends a lot on people’s individual vulnerability, on the meaning they attribute to situations, whether they have experienced previous traumas and the amount of support they have had</a:t>
            </a:r>
            <a:r>
              <a:rPr lang="en-AU" sz="2600" dirty="0" smtClean="0">
                <a:cs typeface="Arial" panose="020B0604020202020204" pitchFamily="34" charset="0"/>
              </a:rPr>
              <a:t>.”</a:t>
            </a:r>
          </a:p>
          <a:p>
            <a:pPr marL="366713" lvl="1" indent="0" algn="r">
              <a:buNone/>
              <a:defRPr/>
            </a:pPr>
            <a:r>
              <a:rPr lang="en-AU" sz="2600" dirty="0" smtClean="0">
                <a:cs typeface="Arial" panose="020B0604020202020204" pitchFamily="34" charset="0"/>
              </a:rPr>
              <a:t>( AAT Guidelines </a:t>
            </a:r>
            <a:r>
              <a:rPr lang="en-AU" sz="2600" dirty="0">
                <a:cs typeface="Arial" panose="020B0604020202020204" pitchFamily="34" charset="0"/>
              </a:rPr>
              <a:t>on </a:t>
            </a:r>
            <a:r>
              <a:rPr lang="en-AU" sz="2600" dirty="0" smtClean="0">
                <a:cs typeface="Arial" panose="020B0604020202020204" pitchFamily="34" charset="0"/>
              </a:rPr>
              <a:t>credibility)</a:t>
            </a:r>
            <a:endParaRPr lang="en-AU" sz="2600" dirty="0">
              <a:cs typeface="Arial" panose="020B0604020202020204" pitchFamily="34" charset="0"/>
            </a:endParaRPr>
          </a:p>
          <a:p>
            <a:pPr marL="69850" indent="0">
              <a:buNone/>
              <a:defRPr/>
            </a:pPr>
            <a:endParaRPr lang="en-AU" sz="2600" dirty="0">
              <a:latin typeface="+mj-lt"/>
            </a:endParaRPr>
          </a:p>
          <a:p>
            <a:pPr marL="0" lvl="0" indent="0">
              <a:buNone/>
            </a:pPr>
            <a:endParaRPr lang="en-AU" sz="2600" dirty="0" smtClean="0">
              <a:latin typeface="+mj-lt"/>
              <a:cs typeface="Arial" panose="020B0604020202020204" pitchFamily="34" charset="0"/>
            </a:endParaRPr>
          </a:p>
        </p:txBody>
      </p:sp>
    </p:spTree>
    <p:extLst>
      <p:ext uri="{BB962C8B-B14F-4D97-AF65-F5344CB8AC3E}">
        <p14:creationId xmlns:p14="http://schemas.microsoft.com/office/powerpoint/2010/main" val="4245340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452367" y="228757"/>
            <a:ext cx="7024687" cy="1153115"/>
          </a:xfrm>
        </p:spPr>
        <p:txBody>
          <a:bodyPr>
            <a:normAutofit/>
          </a:bodyPr>
          <a:lstStyle/>
          <a:p>
            <a:r>
              <a:rPr lang="en-AU" sz="4000" dirty="0" smtClean="0"/>
              <a:t>When and Which Interpreter?</a:t>
            </a:r>
          </a:p>
        </p:txBody>
      </p:sp>
      <p:sp>
        <p:nvSpPr>
          <p:cNvPr id="30723" name="Content Placeholder 2"/>
          <p:cNvSpPr>
            <a:spLocks noGrp="1"/>
          </p:cNvSpPr>
          <p:nvPr>
            <p:ph idx="1"/>
          </p:nvPr>
        </p:nvSpPr>
        <p:spPr>
          <a:xfrm>
            <a:off x="324610" y="1381872"/>
            <a:ext cx="11280202" cy="5126504"/>
          </a:xfrm>
        </p:spPr>
        <p:txBody>
          <a:bodyPr>
            <a:normAutofit fontScale="92500" lnSpcReduction="10000"/>
          </a:bodyPr>
          <a:lstStyle/>
          <a:p>
            <a:r>
              <a:rPr lang="en-AU" dirty="0"/>
              <a:t>In assessing English ability, questions such as: "where do you live?", "how long have you been in Australia?", "do you have children?", "where do you work?" and so on tend to be of the sort the person is often asked, and to which they can generally respond in English anyway.  This may not be a reliable basis for assessing the person's capacity to give evidence and respond to questions and cross-examination in </a:t>
            </a:r>
            <a:r>
              <a:rPr lang="en-AU" dirty="0" smtClean="0"/>
              <a:t>English (Kirby </a:t>
            </a:r>
            <a:r>
              <a:rPr lang="en-AU" dirty="0"/>
              <a:t>P in </a:t>
            </a:r>
            <a:r>
              <a:rPr lang="en-AU" dirty="0" err="1"/>
              <a:t>Adamopoulos</a:t>
            </a:r>
            <a:r>
              <a:rPr lang="en-AU" dirty="0"/>
              <a:t> v Olympic Airways SA (1991) 25 NSWLR  p 78</a:t>
            </a:r>
            <a:r>
              <a:rPr lang="en-AU" dirty="0" smtClean="0"/>
              <a:t>).</a:t>
            </a:r>
          </a:p>
          <a:p>
            <a:endParaRPr lang="en-AU" dirty="0"/>
          </a:p>
          <a:p>
            <a:pPr marL="69850" indent="0">
              <a:buNone/>
            </a:pPr>
            <a:r>
              <a:rPr lang="en-AU" dirty="0" smtClean="0"/>
              <a:t>Ask what client’s preferences are….</a:t>
            </a:r>
          </a:p>
          <a:p>
            <a:pPr lvl="1"/>
            <a:r>
              <a:rPr lang="en-AU" sz="2800" dirty="0"/>
              <a:t>A client may not be comfortable with an interpreter from another ethnic or political group</a:t>
            </a:r>
          </a:p>
          <a:p>
            <a:pPr lvl="1"/>
            <a:r>
              <a:rPr lang="en-AU" sz="2800" dirty="0"/>
              <a:t>A client may prefer a male/female interpreter</a:t>
            </a:r>
          </a:p>
          <a:p>
            <a:pPr lvl="1"/>
            <a:r>
              <a:rPr lang="en-AU" sz="2800" dirty="0"/>
              <a:t>A client may prefer an interpreter not from </a:t>
            </a:r>
            <a:r>
              <a:rPr lang="en-AU" sz="2800" dirty="0" smtClean="0"/>
              <a:t>Queensland (possible </a:t>
            </a:r>
            <a:r>
              <a:rPr lang="en-AU" sz="2800" dirty="0"/>
              <a:t>when using a telephone interpreting service)</a:t>
            </a:r>
          </a:p>
          <a:p>
            <a:endParaRPr lang="en-AU" dirty="0" smtClean="0"/>
          </a:p>
          <a:p>
            <a:endParaRPr lang="en-AU" dirty="0" smtClean="0"/>
          </a:p>
          <a:p>
            <a:pPr lvl="1"/>
            <a:endParaRPr lang="en-AU" dirty="0" smtClean="0"/>
          </a:p>
          <a:p>
            <a:pPr lvl="1"/>
            <a:endParaRPr lang="en-AU" dirty="0" smtClean="0"/>
          </a:p>
        </p:txBody>
      </p:sp>
    </p:spTree>
    <p:extLst>
      <p:ext uri="{BB962C8B-B14F-4D97-AF65-F5344CB8AC3E}">
        <p14:creationId xmlns:p14="http://schemas.microsoft.com/office/powerpoint/2010/main" val="2393430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bwMode="auto">
          <a:xfrm>
            <a:off x="6165851" y="5851526"/>
            <a:ext cx="3502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r" eaLnBrk="1" hangingPunct="1"/>
            <a:fld id="{075BAA92-B90E-4FE4-9E06-6F2EDCADA46F}" type="slidenum">
              <a:rPr lang="en-AU" smtClean="0">
                <a:latin typeface="Arial" charset="0"/>
              </a:rPr>
              <a:pPr algn="r" eaLnBrk="1" hangingPunct="1"/>
              <a:t>65</a:t>
            </a:fld>
            <a:endParaRPr lang="en-AU" smtClean="0">
              <a:latin typeface="Arial" charset="0"/>
            </a:endParaRPr>
          </a:p>
        </p:txBody>
      </p:sp>
      <p:sp>
        <p:nvSpPr>
          <p:cNvPr id="31747" name="Rectangle 2"/>
          <p:cNvSpPr>
            <a:spLocks noChangeArrowheads="1"/>
          </p:cNvSpPr>
          <p:nvPr/>
        </p:nvSpPr>
        <p:spPr bwMode="auto">
          <a:xfrm>
            <a:off x="995081" y="1242843"/>
            <a:ext cx="10623177"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buFont typeface="Arial" panose="020B0604020202020204" pitchFamily="34" charset="0"/>
              <a:buChar char="•"/>
              <a:tabLst>
                <a:tab pos="228600" algn="l"/>
              </a:tabLst>
            </a:pPr>
            <a:r>
              <a:rPr lang="en-AU" sz="2600" dirty="0" smtClean="0"/>
              <a:t>Arrange </a:t>
            </a:r>
            <a:r>
              <a:rPr lang="en-AU" sz="2600" dirty="0"/>
              <a:t>positions to direct communication with the client- place the interpreter to the side</a:t>
            </a:r>
          </a:p>
          <a:p>
            <a:pPr marL="457200" indent="-457200">
              <a:buFont typeface="Arial" panose="020B0604020202020204" pitchFamily="34" charset="0"/>
              <a:buChar char="•"/>
              <a:tabLst>
                <a:tab pos="228600" algn="l"/>
              </a:tabLst>
            </a:pPr>
            <a:r>
              <a:rPr lang="en-AU" sz="2600" dirty="0" smtClean="0"/>
              <a:t>Explain </a:t>
            </a:r>
            <a:r>
              <a:rPr lang="en-AU" sz="2600" dirty="0"/>
              <a:t>the purpose of the interaction, that you will ask questions and write/record what is said.</a:t>
            </a:r>
          </a:p>
          <a:p>
            <a:pPr marL="457200" indent="-457200">
              <a:buFont typeface="Arial" panose="020B0604020202020204" pitchFamily="34" charset="0"/>
              <a:buChar char="•"/>
              <a:tabLst>
                <a:tab pos="228600" algn="l"/>
              </a:tabLst>
            </a:pPr>
            <a:r>
              <a:rPr lang="en-AU" sz="2600" dirty="0" smtClean="0"/>
              <a:t>Explain </a:t>
            </a:r>
            <a:r>
              <a:rPr lang="en-AU" sz="2600" dirty="0"/>
              <a:t>the role of the interpreter and that they have a code of confidentiality also.</a:t>
            </a:r>
          </a:p>
          <a:p>
            <a:pPr marL="457200" indent="-457200">
              <a:buFont typeface="Arial" panose="020B0604020202020204" pitchFamily="34" charset="0"/>
              <a:buChar char="•"/>
              <a:tabLst>
                <a:tab pos="228600" algn="l"/>
              </a:tabLst>
            </a:pPr>
            <a:r>
              <a:rPr lang="en-US" sz="2600" dirty="0" smtClean="0"/>
              <a:t>Ask </a:t>
            </a:r>
            <a:r>
              <a:rPr lang="en-US" sz="2600" dirty="0"/>
              <a:t>the client if they can understand the interpreter and that they should bring up any misunderstandings at any time.  </a:t>
            </a:r>
            <a:endParaRPr lang="en-US" sz="2600" dirty="0" smtClean="0"/>
          </a:p>
          <a:p>
            <a:pPr marL="457200" indent="-457200">
              <a:buFont typeface="Arial" panose="020B0604020202020204" pitchFamily="34" charset="0"/>
              <a:buChar char="•"/>
            </a:pPr>
            <a:r>
              <a:rPr lang="en-AU" sz="2800" dirty="0"/>
              <a:t>Watch out for discussion between interpreter and client</a:t>
            </a:r>
          </a:p>
          <a:p>
            <a:pPr marL="457200" indent="-457200">
              <a:buFont typeface="Arial" panose="020B0604020202020204" pitchFamily="34" charset="0"/>
              <a:buChar char="•"/>
            </a:pPr>
            <a:r>
              <a:rPr lang="en-AU" sz="2800" dirty="0"/>
              <a:t>Ask what the interpreter is saying to see if it is just clarifying or something more</a:t>
            </a:r>
          </a:p>
          <a:p>
            <a:pPr marL="457200" indent="-457200">
              <a:buFont typeface="Arial" panose="020B0604020202020204" pitchFamily="34" charset="0"/>
              <a:buChar char="•"/>
            </a:pPr>
            <a:r>
              <a:rPr lang="en-AU" sz="2800" dirty="0"/>
              <a:t> He said…” etc may mean interpreter is paraphrasing rather than word for word response.</a:t>
            </a:r>
            <a:endParaRPr lang="en-US" sz="2600" dirty="0"/>
          </a:p>
          <a:p>
            <a:pPr>
              <a:tabLst>
                <a:tab pos="228600" algn="l"/>
              </a:tabLst>
            </a:pPr>
            <a:endParaRPr lang="en-AU" sz="2400" dirty="0">
              <a:latin typeface="Verdana" pitchFamily="34" charset="0"/>
            </a:endParaRPr>
          </a:p>
          <a:p>
            <a:pPr>
              <a:tabLst>
                <a:tab pos="228600" algn="l"/>
              </a:tabLst>
            </a:pPr>
            <a:endParaRPr lang="en-AU" sz="2400" dirty="0">
              <a:latin typeface="Verdana" pitchFamily="34" charset="0"/>
            </a:endParaRPr>
          </a:p>
          <a:p>
            <a:pPr>
              <a:tabLst>
                <a:tab pos="228600" algn="l"/>
              </a:tabLst>
            </a:pPr>
            <a:endParaRPr lang="en-AU" sz="2400" dirty="0">
              <a:latin typeface="Verdana" pitchFamily="34" charset="0"/>
            </a:endParaRPr>
          </a:p>
          <a:p>
            <a:pPr>
              <a:tabLst>
                <a:tab pos="228600" algn="l"/>
              </a:tabLst>
            </a:pPr>
            <a:endParaRPr lang="en-AU" dirty="0">
              <a:latin typeface="Arial" charset="0"/>
            </a:endParaRPr>
          </a:p>
        </p:txBody>
      </p:sp>
      <p:sp>
        <p:nvSpPr>
          <p:cNvPr id="4" name="Title 1"/>
          <p:cNvSpPr>
            <a:spLocks noGrp="1"/>
          </p:cNvSpPr>
          <p:nvPr>
            <p:ph type="title"/>
          </p:nvPr>
        </p:nvSpPr>
        <p:spPr>
          <a:xfrm>
            <a:off x="2581499" y="198185"/>
            <a:ext cx="7168703" cy="1143000"/>
          </a:xfrm>
        </p:spPr>
        <p:txBody>
          <a:bodyPr/>
          <a:lstStyle/>
          <a:p>
            <a:pPr algn="ctr"/>
            <a:r>
              <a:rPr lang="en-AU" b="1" dirty="0" smtClean="0"/>
              <a:t>Tips using interpreters</a:t>
            </a:r>
          </a:p>
        </p:txBody>
      </p:sp>
    </p:spTree>
    <p:extLst>
      <p:ext uri="{BB962C8B-B14F-4D97-AF65-F5344CB8AC3E}">
        <p14:creationId xmlns:p14="http://schemas.microsoft.com/office/powerpoint/2010/main" val="1856992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423593" y="332656"/>
            <a:ext cx="7168703" cy="1143000"/>
          </a:xfrm>
        </p:spPr>
        <p:txBody>
          <a:bodyPr/>
          <a:lstStyle/>
          <a:p>
            <a:r>
              <a:rPr lang="en-AU" b="1" dirty="0" smtClean="0"/>
              <a:t>Tips using interpreters</a:t>
            </a:r>
          </a:p>
        </p:txBody>
      </p:sp>
      <p:sp>
        <p:nvSpPr>
          <p:cNvPr id="32771" name="Content Placeholder 2"/>
          <p:cNvSpPr>
            <a:spLocks noGrp="1"/>
          </p:cNvSpPr>
          <p:nvPr>
            <p:ph idx="1"/>
          </p:nvPr>
        </p:nvSpPr>
        <p:spPr>
          <a:xfrm>
            <a:off x="941294" y="1484784"/>
            <a:ext cx="8971130" cy="4680520"/>
          </a:xfrm>
        </p:spPr>
        <p:txBody>
          <a:bodyPr>
            <a:normAutofit fontScale="92500"/>
          </a:bodyPr>
          <a:lstStyle/>
          <a:p>
            <a:r>
              <a:rPr lang="en-AU" dirty="0" smtClean="0"/>
              <a:t>Speak </a:t>
            </a:r>
            <a:r>
              <a:rPr lang="en-AU" dirty="0"/>
              <a:t>directly with the </a:t>
            </a:r>
            <a:r>
              <a:rPr lang="en-AU" dirty="0" smtClean="0"/>
              <a:t>client. Maintain eye contact where appropriate.</a:t>
            </a:r>
          </a:p>
          <a:p>
            <a:r>
              <a:rPr lang="en-AU" dirty="0" smtClean="0"/>
              <a:t>While some explanation to client by interpreters may be needed, avoid long conversations between interpreter and client </a:t>
            </a:r>
          </a:p>
          <a:p>
            <a:r>
              <a:rPr lang="en-AU" dirty="0" smtClean="0"/>
              <a:t>Avoid private conversations between yourself and the interpreter</a:t>
            </a:r>
          </a:p>
          <a:p>
            <a:r>
              <a:rPr lang="en-AU" dirty="0" smtClean="0"/>
              <a:t>If control slips- stop straight away and re-establish ground rules</a:t>
            </a:r>
          </a:p>
          <a:p>
            <a:r>
              <a:rPr lang="en-AU" dirty="0"/>
              <a:t>Give </a:t>
            </a:r>
            <a:r>
              <a:rPr lang="en-AU" dirty="0" smtClean="0"/>
              <a:t>client enough time </a:t>
            </a:r>
            <a:r>
              <a:rPr lang="en-AU" dirty="0"/>
              <a:t>to answer questions.</a:t>
            </a:r>
          </a:p>
          <a:p>
            <a:r>
              <a:rPr lang="en-AU" dirty="0" smtClean="0"/>
              <a:t>Periodically check the client’s understanding of your questions and advice given</a:t>
            </a:r>
          </a:p>
          <a:p>
            <a:endParaRPr lang="en-AU" dirty="0" smtClean="0"/>
          </a:p>
        </p:txBody>
      </p:sp>
    </p:spTree>
    <p:extLst>
      <p:ext uri="{BB962C8B-B14F-4D97-AF65-F5344CB8AC3E}">
        <p14:creationId xmlns:p14="http://schemas.microsoft.com/office/powerpoint/2010/main" val="1800229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2279576" y="908721"/>
            <a:ext cx="7704856" cy="5182957"/>
          </a:xfrm>
          <a:prstGeom prst="rect">
            <a:avLst/>
          </a:prstGeom>
          <a:noFill/>
        </p:spPr>
        <p:txBody>
          <a:bodyPr wrap="square" rtlCol="0">
            <a:spAutoFit/>
          </a:bodyPr>
          <a:lstStyle/>
          <a:p>
            <a:pPr marL="69850" indent="0" algn="ctr">
              <a:buNone/>
            </a:pPr>
            <a:r>
              <a:rPr lang="en-AU" sz="3200" b="1" dirty="0"/>
              <a:t> KEY </a:t>
            </a:r>
            <a:r>
              <a:rPr lang="en-AU" sz="3200" b="1" dirty="0" smtClean="0"/>
              <a:t>CONTACTS  - INTERPRETERS</a:t>
            </a:r>
          </a:p>
          <a:p>
            <a:pPr marL="69850" indent="0" algn="ctr">
              <a:buNone/>
            </a:pPr>
            <a:endParaRPr lang="en-AU" dirty="0" smtClean="0"/>
          </a:p>
          <a:p>
            <a:r>
              <a:rPr lang="en-AU" dirty="0" smtClean="0"/>
              <a:t>Get an account through TIS/Legal Aid</a:t>
            </a:r>
          </a:p>
          <a:p>
            <a:r>
              <a:rPr lang="en-AU" dirty="0" smtClean="0"/>
              <a:t>Translating </a:t>
            </a:r>
            <a:r>
              <a:rPr lang="en-AU" dirty="0"/>
              <a:t>and Interpreting Service (TIS) – 131450 National Accreditation Authority for Translators and Interpreters (NAATI) – </a:t>
            </a:r>
            <a:r>
              <a:rPr lang="en-AU" u="sng" dirty="0">
                <a:hlinkClick r:id="rId3"/>
              </a:rPr>
              <a:t>www.naati.com.au</a:t>
            </a:r>
            <a:endParaRPr lang="en-AU" dirty="0"/>
          </a:p>
          <a:p>
            <a:r>
              <a:rPr lang="en-AU" dirty="0" smtClean="0"/>
              <a:t>Australian </a:t>
            </a:r>
            <a:r>
              <a:rPr lang="en-AU" dirty="0"/>
              <a:t>Institute of Interpreters and Translators (AUSIT) – </a:t>
            </a:r>
            <a:r>
              <a:rPr lang="en-AU" u="sng" dirty="0" smtClean="0">
                <a:hlinkClick r:id="rId4"/>
              </a:rPr>
              <a:t>www.ausit.org</a:t>
            </a:r>
            <a:endParaRPr lang="en-AU" dirty="0" smtClean="0"/>
          </a:p>
          <a:p>
            <a:r>
              <a:rPr lang="en-AU" dirty="0" smtClean="0"/>
              <a:t>Queensland </a:t>
            </a:r>
            <a:r>
              <a:rPr lang="en-AU" dirty="0"/>
              <a:t>Interpreting and Translating Service (QITS) – 07 3835 </a:t>
            </a:r>
            <a:r>
              <a:rPr lang="en-AU" dirty="0" smtClean="0"/>
              <a:t>3777</a:t>
            </a:r>
          </a:p>
          <a:p>
            <a:r>
              <a:rPr lang="en-AU" dirty="0" smtClean="0"/>
              <a:t>On-Call </a:t>
            </a:r>
            <a:r>
              <a:rPr lang="en-AU" dirty="0"/>
              <a:t>Interpreters - </a:t>
            </a:r>
            <a:r>
              <a:rPr lang="en-AU" u="sng" dirty="0" smtClean="0">
                <a:hlinkClick r:id="rId5"/>
              </a:rPr>
              <a:t>www.oncallinterpreters.com</a:t>
            </a:r>
            <a:endParaRPr lang="en-AU" dirty="0"/>
          </a:p>
        </p:txBody>
      </p:sp>
    </p:spTree>
    <p:extLst>
      <p:ext uri="{BB962C8B-B14F-4D97-AF65-F5344CB8AC3E}">
        <p14:creationId xmlns:p14="http://schemas.microsoft.com/office/powerpoint/2010/main" val="13075530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piders web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23311" y="1711583"/>
            <a:ext cx="4822224" cy="44653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423593" y="332656"/>
            <a:ext cx="7168703" cy="1143000"/>
          </a:xfrm>
        </p:spPr>
        <p:txBody>
          <a:bodyPr/>
          <a:lstStyle/>
          <a:p>
            <a:pPr algn="ctr"/>
            <a:r>
              <a:rPr lang="en-US" b="1" dirty="0"/>
              <a:t>B</a:t>
            </a:r>
            <a:r>
              <a:rPr lang="en-US" b="1" dirty="0" smtClean="0"/>
              <a:t>UILDING OUR NETWORKS</a:t>
            </a:r>
            <a:endParaRPr lang="en-AU" b="1" dirty="0" smtClean="0"/>
          </a:p>
        </p:txBody>
      </p:sp>
    </p:spTree>
    <p:extLst>
      <p:ext uri="{BB962C8B-B14F-4D97-AF65-F5344CB8AC3E}">
        <p14:creationId xmlns:p14="http://schemas.microsoft.com/office/powerpoint/2010/main" val="34937169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eaLnBrk="1" hangingPunct="1">
              <a:defRPr/>
            </a:pPr>
            <a:r>
              <a:rPr lang="en-AU" altLang="en-US" sz="4000" b="1" dirty="0" smtClean="0">
                <a:solidFill>
                  <a:srgbClr val="000000"/>
                </a:solidFill>
                <a:effectLst>
                  <a:outerShdw blurRad="38100" dist="38100" dir="2700000" algn="tl">
                    <a:srgbClr val="C0C0C0"/>
                  </a:outerShdw>
                </a:effectLst>
              </a:rPr>
              <a:t>Resources</a:t>
            </a:r>
            <a:endParaRPr lang="en-US" altLang="en-US" sz="4000" b="1" dirty="0">
              <a:solidFill>
                <a:srgbClr val="000000"/>
              </a:solidFill>
              <a:effectLst>
                <a:outerShdw blurRad="38100" dist="38100" dir="2700000" algn="tl">
                  <a:srgbClr val="C0C0C0"/>
                </a:outerShdw>
              </a:effectLst>
            </a:endParaRPr>
          </a:p>
        </p:txBody>
      </p:sp>
      <p:sp>
        <p:nvSpPr>
          <p:cNvPr id="29699" name="Rectangle 3"/>
          <p:cNvSpPr>
            <a:spLocks noGrp="1" noChangeArrowheads="1"/>
          </p:cNvSpPr>
          <p:nvPr>
            <p:ph idx="1"/>
          </p:nvPr>
        </p:nvSpPr>
        <p:spPr>
          <a:xfrm>
            <a:off x="502920" y="1539424"/>
            <a:ext cx="10850880" cy="5105400"/>
          </a:xfrm>
        </p:spPr>
        <p:txBody>
          <a:bodyPr>
            <a:normAutofit fontScale="85000" lnSpcReduction="20000"/>
          </a:bodyPr>
          <a:lstStyle/>
          <a:p>
            <a:pPr marL="0" indent="0" eaLnBrk="1" hangingPunct="1">
              <a:lnSpc>
                <a:spcPct val="90000"/>
              </a:lnSpc>
              <a:buNone/>
            </a:pPr>
            <a:r>
              <a:rPr lang="en-AU" altLang="en-US" b="1" dirty="0" err="1" smtClean="0">
                <a:solidFill>
                  <a:srgbClr val="000000"/>
                </a:solidFill>
              </a:rPr>
              <a:t>LEGENDcom</a:t>
            </a:r>
            <a:r>
              <a:rPr lang="en-AU" altLang="en-US" b="1" dirty="0" smtClean="0">
                <a:solidFill>
                  <a:srgbClr val="000000"/>
                </a:solidFill>
              </a:rPr>
              <a:t> – Migration Agent’s Compulsory Library</a:t>
            </a:r>
          </a:p>
          <a:p>
            <a:pPr lvl="1" eaLnBrk="1" hangingPunct="1">
              <a:lnSpc>
                <a:spcPct val="90000"/>
              </a:lnSpc>
            </a:pPr>
            <a:r>
              <a:rPr lang="en-AU" altLang="en-US" dirty="0" smtClean="0">
                <a:solidFill>
                  <a:srgbClr val="000000"/>
                </a:solidFill>
              </a:rPr>
              <a:t>Subscription costs (Non Profits) $420 + $345 per secondary licence</a:t>
            </a:r>
            <a:br>
              <a:rPr lang="en-AU" altLang="en-US" dirty="0" smtClean="0">
                <a:solidFill>
                  <a:srgbClr val="000000"/>
                </a:solidFill>
              </a:rPr>
            </a:br>
            <a:r>
              <a:rPr lang="en-AU" altLang="en-US" dirty="0" smtClean="0">
                <a:solidFill>
                  <a:srgbClr val="000000"/>
                </a:solidFill>
              </a:rPr>
              <a:t>T</a:t>
            </a:r>
            <a:r>
              <a:rPr lang="en-US" altLang="en-US" dirty="0" smtClean="0">
                <a:solidFill>
                  <a:srgbClr val="000000"/>
                </a:solidFill>
              </a:rPr>
              <a:t>raining videos </a:t>
            </a:r>
            <a:r>
              <a:rPr lang="en-US" altLang="en-US" dirty="0" smtClean="0">
                <a:solidFill>
                  <a:srgbClr val="000000"/>
                </a:solidFill>
                <a:hlinkClick r:id="rId3"/>
              </a:rPr>
              <a:t>https</a:t>
            </a:r>
            <a:r>
              <a:rPr lang="en-US" altLang="en-US" dirty="0">
                <a:solidFill>
                  <a:srgbClr val="000000"/>
                </a:solidFill>
                <a:hlinkClick r:id="rId3"/>
              </a:rPr>
              <a:t>://</a:t>
            </a:r>
            <a:r>
              <a:rPr lang="en-US" altLang="en-US" dirty="0" smtClean="0">
                <a:solidFill>
                  <a:srgbClr val="000000"/>
                </a:solidFill>
                <a:hlinkClick r:id="rId3"/>
              </a:rPr>
              <a:t>legend.online.immi.gov.au/LegendCom/Help/Pages/Help.aspx</a:t>
            </a:r>
            <a:endParaRPr lang="en-US" altLang="en-US" dirty="0" smtClean="0">
              <a:solidFill>
                <a:srgbClr val="000000"/>
              </a:solidFill>
            </a:endParaRPr>
          </a:p>
          <a:p>
            <a:pPr marL="0" indent="0">
              <a:buNone/>
            </a:pPr>
            <a:endParaRPr lang="en-US" dirty="0" smtClean="0">
              <a:solidFill>
                <a:srgbClr val="000000"/>
              </a:solidFill>
            </a:endParaRPr>
          </a:p>
          <a:p>
            <a:pPr marL="0" indent="0">
              <a:buNone/>
            </a:pPr>
            <a:r>
              <a:rPr lang="en-AU" b="1" dirty="0" smtClean="0"/>
              <a:t>Visa </a:t>
            </a:r>
            <a:r>
              <a:rPr lang="en-AU" b="1" dirty="0"/>
              <a:t>Entitlement Verification Online (VEVO)</a:t>
            </a:r>
          </a:p>
          <a:p>
            <a:pPr marL="0" indent="0">
              <a:buNone/>
            </a:pPr>
            <a:r>
              <a:rPr lang="en-AU" dirty="0"/>
              <a:t>O</a:t>
            </a:r>
            <a:r>
              <a:rPr lang="en-AU" dirty="0" smtClean="0"/>
              <a:t>nline </a:t>
            </a:r>
            <a:r>
              <a:rPr lang="en-AU" dirty="0"/>
              <a:t>service to check visa details and </a:t>
            </a:r>
            <a:r>
              <a:rPr lang="en-AU" dirty="0" smtClean="0"/>
              <a:t>conditions. Must </a:t>
            </a:r>
            <a:r>
              <a:rPr lang="en-AU" dirty="0"/>
              <a:t>have </a:t>
            </a:r>
            <a:r>
              <a:rPr lang="en-AU" dirty="0" smtClean="0"/>
              <a:t>client’s consent</a:t>
            </a:r>
          </a:p>
          <a:p>
            <a:pPr marL="0" indent="0">
              <a:buNone/>
            </a:pPr>
            <a:r>
              <a:rPr lang="en-US" altLang="en-US" dirty="0" smtClean="0">
                <a:solidFill>
                  <a:srgbClr val="000000"/>
                </a:solidFill>
                <a:hlinkClick r:id="rId4"/>
              </a:rPr>
              <a:t>http</a:t>
            </a:r>
            <a:r>
              <a:rPr lang="en-US" altLang="en-US" dirty="0">
                <a:solidFill>
                  <a:srgbClr val="000000"/>
                </a:solidFill>
                <a:hlinkClick r:id="rId4"/>
              </a:rPr>
              <a:t>://www.border.gov.au/Busi/visas-and-migration/visa-entitlement-verification-online-(vevo</a:t>
            </a:r>
            <a:r>
              <a:rPr lang="en-US" altLang="en-US" dirty="0" smtClean="0">
                <a:solidFill>
                  <a:srgbClr val="000000"/>
                </a:solidFill>
                <a:hlinkClick r:id="rId4"/>
              </a:rPr>
              <a:t>)</a:t>
            </a:r>
            <a:endParaRPr lang="en-US" altLang="en-US" dirty="0" smtClean="0">
              <a:solidFill>
                <a:srgbClr val="000000"/>
              </a:solidFill>
            </a:endParaRPr>
          </a:p>
          <a:p>
            <a:pPr marL="0" indent="0">
              <a:buNone/>
            </a:pPr>
            <a:endParaRPr lang="en-US" altLang="en-US" dirty="0">
              <a:solidFill>
                <a:srgbClr val="000000"/>
              </a:solidFill>
            </a:endParaRPr>
          </a:p>
          <a:p>
            <a:pPr marL="0" indent="0">
              <a:buNone/>
            </a:pPr>
            <a:r>
              <a:rPr lang="en-AU" b="1" dirty="0"/>
              <a:t>Maritime Crew Visa (MCV)  </a:t>
            </a:r>
            <a:r>
              <a:rPr lang="en-AU" dirty="0"/>
              <a:t>- </a:t>
            </a:r>
            <a:r>
              <a:rPr lang="en-AU" dirty="0" smtClean="0"/>
              <a:t>Enquiry page -  need passport details </a:t>
            </a:r>
            <a:r>
              <a:rPr lang="en-AU" b="1" dirty="0" smtClean="0">
                <a:hlinkClick r:id="rId5"/>
              </a:rPr>
              <a:t>https</a:t>
            </a:r>
            <a:r>
              <a:rPr lang="en-AU" b="1" dirty="0">
                <a:hlinkClick r:id="rId5"/>
              </a:rPr>
              <a:t>://</a:t>
            </a:r>
            <a:r>
              <a:rPr lang="en-AU" b="1" dirty="0" smtClean="0">
                <a:hlinkClick r:id="rId5"/>
              </a:rPr>
              <a:t>www.ecom.immi.gov.au/inquiry/query/maritimecrew/queryStatus.do</a:t>
            </a:r>
            <a:endParaRPr lang="en-AU" b="1" dirty="0" smtClean="0"/>
          </a:p>
          <a:p>
            <a:pPr marL="0" indent="0">
              <a:buNone/>
            </a:pPr>
            <a:r>
              <a:rPr lang="en-AU" dirty="0"/>
              <a:t/>
            </a:r>
            <a:br>
              <a:rPr lang="en-AU" dirty="0"/>
            </a:br>
            <a:endParaRPr lang="en-AU" dirty="0"/>
          </a:p>
          <a:p>
            <a:pPr marL="0" indent="0">
              <a:buNone/>
            </a:pPr>
            <a:r>
              <a:rPr lang="en-AU" b="1" dirty="0"/>
              <a:t>Electronic Travel Authority (ETA) holders </a:t>
            </a:r>
            <a:r>
              <a:rPr lang="en-AU" b="1" dirty="0" smtClean="0"/>
              <a:t> - </a:t>
            </a:r>
            <a:r>
              <a:rPr lang="en-AU" dirty="0" smtClean="0"/>
              <a:t>need ETA </a:t>
            </a:r>
            <a:r>
              <a:rPr lang="en-AU" dirty="0"/>
              <a:t>Reference Number </a:t>
            </a:r>
            <a:r>
              <a:rPr lang="en-AU" dirty="0">
                <a:hlinkClick r:id="rId6"/>
              </a:rPr>
              <a:t>https://</a:t>
            </a:r>
            <a:r>
              <a:rPr lang="en-AU" dirty="0" smtClean="0">
                <a:hlinkClick r:id="rId6"/>
              </a:rPr>
              <a:t>www.eta.immi.gov.au/ETAS3/etas</a:t>
            </a:r>
            <a:endParaRPr lang="en-AU" dirty="0" smtClean="0"/>
          </a:p>
          <a:p>
            <a:endParaRPr lang="en-AU" dirty="0"/>
          </a:p>
          <a:p>
            <a:pPr marL="0" indent="0">
              <a:buNone/>
            </a:pPr>
            <a:endParaRPr lang="en-AU" altLang="en-US" dirty="0" smtClean="0">
              <a:solidFill>
                <a:srgbClr val="000000"/>
              </a:solidFill>
            </a:endParaRPr>
          </a:p>
          <a:p>
            <a:pPr eaLnBrk="1" hangingPunct="1">
              <a:lnSpc>
                <a:spcPct val="90000"/>
              </a:lnSpc>
            </a:pPr>
            <a:endParaRPr lang="en-US" altLang="en-US" dirty="0" smtClean="0">
              <a:solidFill>
                <a:srgbClr val="000000"/>
              </a:solidFill>
            </a:endParaRPr>
          </a:p>
        </p:txBody>
      </p:sp>
      <p:pic>
        <p:nvPicPr>
          <p:cNvPr id="2970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87890" y="200501"/>
            <a:ext cx="1901190" cy="190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475470" y="6092190"/>
            <a:ext cx="2365648" cy="923330"/>
          </a:xfrm>
          <a:prstGeom prst="rect">
            <a:avLst/>
          </a:prstGeom>
          <a:noFill/>
        </p:spPr>
        <p:txBody>
          <a:bodyPr wrap="none" rtlCol="0">
            <a:spAutoFit/>
          </a:bodyPr>
          <a:lstStyle/>
          <a:p>
            <a:r>
              <a:rPr lang="en-US" dirty="0" smtClean="0">
                <a:hlinkClick r:id="rId8"/>
              </a:rPr>
              <a:t>www.rails.org.au</a:t>
            </a:r>
            <a:endParaRPr lang="en-US" dirty="0" smtClean="0"/>
          </a:p>
          <a:p>
            <a:r>
              <a:rPr lang="en-US" dirty="0" smtClean="0">
                <a:hlinkClick r:id="rId9"/>
              </a:rPr>
              <a:t>education@rails.org.au</a:t>
            </a:r>
            <a:endParaRPr lang="en-US" dirty="0" smtClean="0"/>
          </a:p>
          <a:p>
            <a:endParaRPr lang="en-AU" dirty="0"/>
          </a:p>
        </p:txBody>
      </p:sp>
    </p:spTree>
    <p:extLst>
      <p:ext uri="{BB962C8B-B14F-4D97-AF65-F5344CB8AC3E}">
        <p14:creationId xmlns:p14="http://schemas.microsoft.com/office/powerpoint/2010/main" val="53231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eaLnBrk="1" hangingPunct="1">
              <a:defRPr/>
            </a:pPr>
            <a:r>
              <a:rPr lang="en-AU" altLang="en-US" b="1" dirty="0" smtClean="0">
                <a:solidFill>
                  <a:srgbClr val="000000"/>
                </a:solidFill>
                <a:effectLst>
                  <a:outerShdw blurRad="38100" dist="38100" dir="2700000" algn="tl">
                    <a:srgbClr val="C0C0C0"/>
                  </a:outerShdw>
                </a:effectLst>
              </a:rPr>
              <a:t> </a:t>
            </a:r>
            <a:r>
              <a:rPr lang="en-AU" altLang="en-US" sz="4000" b="1" dirty="0" smtClean="0">
                <a:solidFill>
                  <a:srgbClr val="000000"/>
                </a:solidFill>
              </a:rPr>
              <a:t>Registration</a:t>
            </a:r>
            <a:endParaRPr lang="en-US" altLang="en-US" sz="4000" b="1" dirty="0" smtClean="0">
              <a:solidFill>
                <a:srgbClr val="000000"/>
              </a:solidFill>
            </a:endParaRPr>
          </a:p>
        </p:txBody>
      </p:sp>
      <p:sp>
        <p:nvSpPr>
          <p:cNvPr id="21507" name="Rectangle 3"/>
          <p:cNvSpPr>
            <a:spLocks noGrp="1" noChangeArrowheads="1"/>
          </p:cNvSpPr>
          <p:nvPr>
            <p:ph idx="1"/>
          </p:nvPr>
        </p:nvSpPr>
        <p:spPr>
          <a:xfrm>
            <a:off x="716280" y="1981200"/>
            <a:ext cx="10637520" cy="4652963"/>
          </a:xfrm>
        </p:spPr>
        <p:txBody>
          <a:bodyPr>
            <a:normAutofit lnSpcReduction="10000"/>
          </a:bodyPr>
          <a:lstStyle/>
          <a:p>
            <a:pPr eaLnBrk="1" hangingPunct="1">
              <a:lnSpc>
                <a:spcPct val="80000"/>
              </a:lnSpc>
            </a:pPr>
            <a:r>
              <a:rPr lang="en-AU" altLang="en-US" dirty="0">
                <a:solidFill>
                  <a:srgbClr val="000000"/>
                </a:solidFill>
              </a:rPr>
              <a:t>Applicant must be an Australian citizen, permanent resident or New Zealander with special visa [s.294</a:t>
            </a:r>
            <a:r>
              <a:rPr lang="en-AU" altLang="en-US" sz="3600" dirty="0">
                <a:solidFill>
                  <a:srgbClr val="000000"/>
                </a:solidFill>
              </a:rPr>
              <a:t>] </a:t>
            </a:r>
          </a:p>
          <a:p>
            <a:pPr eaLnBrk="1" hangingPunct="1">
              <a:lnSpc>
                <a:spcPct val="80000"/>
              </a:lnSpc>
            </a:pPr>
            <a:r>
              <a:rPr lang="en-AU" altLang="en-US" dirty="0">
                <a:solidFill>
                  <a:srgbClr val="000000"/>
                </a:solidFill>
              </a:rPr>
              <a:t>Must be person of integrity, fit &amp; proper</a:t>
            </a:r>
            <a:r>
              <a:rPr lang="en-AU" altLang="en-US" sz="3600" dirty="0">
                <a:solidFill>
                  <a:srgbClr val="000000"/>
                </a:solidFill>
              </a:rPr>
              <a:t> </a:t>
            </a:r>
            <a:r>
              <a:rPr lang="en-AU" altLang="en-US" dirty="0">
                <a:solidFill>
                  <a:srgbClr val="000000"/>
                </a:solidFill>
              </a:rPr>
              <a:t>[s.290]</a:t>
            </a:r>
          </a:p>
          <a:p>
            <a:pPr eaLnBrk="1" hangingPunct="1">
              <a:lnSpc>
                <a:spcPct val="80000"/>
              </a:lnSpc>
            </a:pPr>
            <a:r>
              <a:rPr lang="en-AU" altLang="en-US" dirty="0">
                <a:solidFill>
                  <a:srgbClr val="000000"/>
                </a:solidFill>
              </a:rPr>
              <a:t>Applicant must either hold prescribed course or has prescribed qualifications [s.289A]</a:t>
            </a:r>
          </a:p>
          <a:p>
            <a:pPr eaLnBrk="1" hangingPunct="1">
              <a:lnSpc>
                <a:spcPct val="80000"/>
              </a:lnSpc>
            </a:pPr>
            <a:r>
              <a:rPr lang="en-AU" altLang="en-US" dirty="0">
                <a:solidFill>
                  <a:srgbClr val="000000"/>
                </a:solidFill>
              </a:rPr>
              <a:t>Prescribed course is the Graduate Certificate course &amp; prescribed qualifications is legal practising certificate [ </a:t>
            </a:r>
            <a:r>
              <a:rPr lang="en-AU" altLang="en-US" dirty="0" err="1">
                <a:solidFill>
                  <a:srgbClr val="000000"/>
                </a:solidFill>
              </a:rPr>
              <a:t>reg</a:t>
            </a:r>
            <a:r>
              <a:rPr lang="en-AU" altLang="en-US" dirty="0">
                <a:solidFill>
                  <a:srgbClr val="000000"/>
                </a:solidFill>
              </a:rPr>
              <a:t> 5</a:t>
            </a:r>
            <a:r>
              <a:rPr lang="en-AU" altLang="en-US" dirty="0" smtClean="0">
                <a:solidFill>
                  <a:srgbClr val="000000"/>
                </a:solidFill>
              </a:rPr>
              <a:t>]</a:t>
            </a:r>
          </a:p>
          <a:p>
            <a:pPr eaLnBrk="1" hangingPunct="1">
              <a:lnSpc>
                <a:spcPct val="80000"/>
              </a:lnSpc>
            </a:pPr>
            <a:endParaRPr lang="en-US" altLang="en-US" dirty="0">
              <a:solidFill>
                <a:srgbClr val="000000"/>
              </a:solidFill>
            </a:endParaRPr>
          </a:p>
          <a:p>
            <a:pPr>
              <a:lnSpc>
                <a:spcPct val="80000"/>
              </a:lnSpc>
            </a:pPr>
            <a:r>
              <a:rPr lang="en-AU" altLang="en-US" b="1" dirty="0" smtClean="0"/>
              <a:t>Note:</a:t>
            </a:r>
            <a:r>
              <a:rPr lang="en-AU" altLang="en-US" dirty="0" smtClean="0"/>
              <a:t> the </a:t>
            </a:r>
            <a:r>
              <a:rPr lang="en-AU" altLang="en-US" dirty="0"/>
              <a:t>Independent Review of MARA 2014 recommended that lawyers be removed from the regulatory scheme that governs migration agents such that lawyers cannot register as migration agents; and are entirely regulated by their own professional bodies.</a:t>
            </a:r>
            <a:endParaRPr lang="en-AU" altLang="en-US" dirty="0">
              <a:solidFill>
                <a:srgbClr val="000000"/>
              </a:solidFill>
            </a:endParaRPr>
          </a:p>
          <a:p>
            <a:pPr eaLnBrk="1" hangingPunct="1">
              <a:lnSpc>
                <a:spcPct val="80000"/>
              </a:lnSpc>
            </a:pPr>
            <a:endParaRPr lang="en-AU" altLang="en-US" dirty="0">
              <a:solidFill>
                <a:srgbClr val="000000"/>
              </a:solidFill>
            </a:endParaRPr>
          </a:p>
          <a:p>
            <a:pPr eaLnBrk="1" hangingPunct="1">
              <a:lnSpc>
                <a:spcPct val="80000"/>
              </a:lnSpc>
            </a:pPr>
            <a:endParaRPr lang="en-AU" altLang="en-US" dirty="0">
              <a:solidFill>
                <a:srgbClr val="000000"/>
              </a:solidFill>
            </a:endParaRPr>
          </a:p>
          <a:p>
            <a:pPr eaLnBrk="1" hangingPunct="1">
              <a:lnSpc>
                <a:spcPct val="80000"/>
              </a:lnSpc>
            </a:pPr>
            <a:endParaRPr lang="en-US" altLang="en-US" dirty="0">
              <a:solidFill>
                <a:srgbClr val="000000"/>
              </a:solidFill>
            </a:endParaRPr>
          </a:p>
        </p:txBody>
      </p:sp>
    </p:spTree>
    <p:extLst>
      <p:ext uri="{BB962C8B-B14F-4D97-AF65-F5344CB8AC3E}">
        <p14:creationId xmlns:p14="http://schemas.microsoft.com/office/powerpoint/2010/main" val="342544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eaLnBrk="1" hangingPunct="1">
              <a:defRPr/>
            </a:pPr>
            <a:r>
              <a:rPr lang="en-AU" altLang="en-US" sz="4000" b="1" dirty="0" smtClean="0">
                <a:solidFill>
                  <a:srgbClr val="000000"/>
                </a:solidFill>
              </a:rPr>
              <a:t>Costs</a:t>
            </a:r>
            <a:endParaRPr lang="en-US" altLang="en-US" sz="4000" b="1" dirty="0">
              <a:solidFill>
                <a:srgbClr val="000000"/>
              </a:solidFill>
            </a:endParaRPr>
          </a:p>
        </p:txBody>
      </p:sp>
      <p:sp>
        <p:nvSpPr>
          <p:cNvPr id="29699" name="Rectangle 3"/>
          <p:cNvSpPr>
            <a:spLocks noGrp="1" noChangeArrowheads="1"/>
          </p:cNvSpPr>
          <p:nvPr>
            <p:ph idx="1"/>
          </p:nvPr>
        </p:nvSpPr>
        <p:spPr>
          <a:xfrm>
            <a:off x="502920" y="1027906"/>
            <a:ext cx="10850880" cy="5105400"/>
          </a:xfrm>
        </p:spPr>
        <p:txBody>
          <a:bodyPr>
            <a:normAutofit lnSpcReduction="10000"/>
          </a:bodyPr>
          <a:lstStyle/>
          <a:p>
            <a:pPr marL="0" indent="0" eaLnBrk="1" hangingPunct="1">
              <a:lnSpc>
                <a:spcPct val="90000"/>
              </a:lnSpc>
              <a:buNone/>
            </a:pPr>
            <a:endParaRPr lang="en-AU" altLang="en-US" b="1" dirty="0" smtClean="0">
              <a:solidFill>
                <a:srgbClr val="000000"/>
              </a:solidFill>
            </a:endParaRPr>
          </a:p>
          <a:p>
            <a:pPr marL="0" indent="0" eaLnBrk="1" hangingPunct="1">
              <a:lnSpc>
                <a:spcPct val="90000"/>
              </a:lnSpc>
              <a:buNone/>
            </a:pPr>
            <a:r>
              <a:rPr lang="en-AU" altLang="en-US" sz="2600" dirty="0" smtClean="0">
                <a:solidFill>
                  <a:srgbClr val="000000"/>
                </a:solidFill>
              </a:rPr>
              <a:t>Application for registration </a:t>
            </a:r>
          </a:p>
          <a:p>
            <a:pPr marL="0" indent="0" eaLnBrk="1" hangingPunct="1">
              <a:lnSpc>
                <a:spcPct val="90000"/>
              </a:lnSpc>
              <a:buNone/>
            </a:pPr>
            <a:r>
              <a:rPr lang="en-AU" altLang="en-US" sz="2600" dirty="0" smtClean="0">
                <a:solidFill>
                  <a:srgbClr val="000000"/>
                </a:solidFill>
              </a:rPr>
              <a:t>	$160 not for profit agent   $1760 – for profit agent</a:t>
            </a:r>
          </a:p>
          <a:p>
            <a:pPr marL="0" indent="0" eaLnBrk="1" hangingPunct="1">
              <a:lnSpc>
                <a:spcPct val="90000"/>
              </a:lnSpc>
              <a:buNone/>
            </a:pPr>
            <a:r>
              <a:rPr lang="en-US" altLang="en-US" sz="2600" dirty="0">
                <a:solidFill>
                  <a:srgbClr val="000000"/>
                </a:solidFill>
              </a:rPr>
              <a:t>	</a:t>
            </a:r>
            <a:r>
              <a:rPr lang="en-US" altLang="en-US" sz="2600" dirty="0" smtClean="0">
                <a:solidFill>
                  <a:srgbClr val="000000"/>
                </a:solidFill>
              </a:rPr>
              <a:t>Repeat registration  $105 and $1595</a:t>
            </a:r>
            <a:endParaRPr lang="en-AU" altLang="en-US" sz="2600" dirty="0" smtClean="0">
              <a:solidFill>
                <a:srgbClr val="000000"/>
              </a:solidFill>
            </a:endParaRPr>
          </a:p>
          <a:p>
            <a:pPr marL="0" indent="0" eaLnBrk="1" hangingPunct="1">
              <a:lnSpc>
                <a:spcPct val="90000"/>
              </a:lnSpc>
              <a:buNone/>
            </a:pPr>
            <a:endParaRPr lang="en-AU" altLang="en-US" sz="2600" dirty="0">
              <a:solidFill>
                <a:srgbClr val="000000"/>
              </a:solidFill>
            </a:endParaRPr>
          </a:p>
          <a:p>
            <a:pPr marL="0" indent="0" eaLnBrk="1" hangingPunct="1">
              <a:lnSpc>
                <a:spcPct val="90000"/>
              </a:lnSpc>
              <a:buNone/>
            </a:pPr>
            <a:r>
              <a:rPr lang="en-AU" altLang="en-US" sz="2600" dirty="0" err="1" smtClean="0">
                <a:solidFill>
                  <a:srgbClr val="000000"/>
                </a:solidFill>
              </a:rPr>
              <a:t>LEGENDcom</a:t>
            </a:r>
            <a:r>
              <a:rPr lang="en-AU" altLang="en-US" sz="2600" dirty="0" smtClean="0">
                <a:solidFill>
                  <a:srgbClr val="000000"/>
                </a:solidFill>
              </a:rPr>
              <a:t> –Compulsory Library </a:t>
            </a:r>
          </a:p>
          <a:p>
            <a:pPr marL="0" indent="0" eaLnBrk="1" hangingPunct="1">
              <a:lnSpc>
                <a:spcPct val="90000"/>
              </a:lnSpc>
              <a:buNone/>
            </a:pPr>
            <a:r>
              <a:rPr lang="en-AU" altLang="en-US" sz="2600" dirty="0">
                <a:solidFill>
                  <a:srgbClr val="000000"/>
                </a:solidFill>
              </a:rPr>
              <a:t>	</a:t>
            </a:r>
            <a:r>
              <a:rPr lang="en-AU" altLang="en-US" sz="2600" dirty="0" smtClean="0">
                <a:solidFill>
                  <a:srgbClr val="000000"/>
                </a:solidFill>
              </a:rPr>
              <a:t>Subscription costs (Non Profits) $420 + $345 per secondary licence</a:t>
            </a:r>
            <a:br>
              <a:rPr lang="en-AU" altLang="en-US" sz="2600" dirty="0" smtClean="0">
                <a:solidFill>
                  <a:srgbClr val="000000"/>
                </a:solidFill>
              </a:rPr>
            </a:br>
            <a:endParaRPr lang="en-US" altLang="en-US" sz="2600" dirty="0" smtClean="0">
              <a:solidFill>
                <a:srgbClr val="000000"/>
              </a:solidFill>
            </a:endParaRPr>
          </a:p>
          <a:p>
            <a:pPr marL="0" indent="0">
              <a:buNone/>
            </a:pPr>
            <a:r>
              <a:rPr lang="en-US" sz="2600" dirty="0" smtClean="0">
                <a:solidFill>
                  <a:srgbClr val="000000"/>
                </a:solidFill>
              </a:rPr>
              <a:t>CPD </a:t>
            </a:r>
          </a:p>
          <a:p>
            <a:pPr marL="0" indent="0">
              <a:buNone/>
            </a:pPr>
            <a:endParaRPr lang="en-US" sz="2600" dirty="0">
              <a:solidFill>
                <a:srgbClr val="000000"/>
              </a:solidFill>
            </a:endParaRPr>
          </a:p>
          <a:p>
            <a:pPr marL="0" indent="0">
              <a:buNone/>
            </a:pPr>
            <a:r>
              <a:rPr lang="en-US" sz="2600" dirty="0" smtClean="0">
                <a:solidFill>
                  <a:srgbClr val="000000"/>
                </a:solidFill>
              </a:rPr>
              <a:t>Lawyer’s </a:t>
            </a:r>
            <a:r>
              <a:rPr lang="en-US" sz="2600" dirty="0" err="1" smtClean="0">
                <a:solidFill>
                  <a:srgbClr val="000000"/>
                </a:solidFill>
              </a:rPr>
              <a:t>Practising</a:t>
            </a:r>
            <a:r>
              <a:rPr lang="en-US" sz="2600" dirty="0" smtClean="0">
                <a:solidFill>
                  <a:srgbClr val="000000"/>
                </a:solidFill>
              </a:rPr>
              <a:t> Certificate or </a:t>
            </a:r>
            <a:r>
              <a:rPr lang="en-US" sz="2600" dirty="0" smtClean="0">
                <a:solidFill>
                  <a:srgbClr val="000000"/>
                </a:solidFill>
              </a:rPr>
              <a:t>Graduate Certificate </a:t>
            </a:r>
          </a:p>
          <a:p>
            <a:pPr marL="0" indent="0">
              <a:buNone/>
            </a:pPr>
            <a:endParaRPr lang="en-US" sz="2600" dirty="0">
              <a:solidFill>
                <a:srgbClr val="000000"/>
              </a:solidFill>
            </a:endParaRPr>
          </a:p>
          <a:p>
            <a:pPr marL="0" indent="0">
              <a:buNone/>
            </a:pPr>
            <a:endParaRPr lang="en-AU" altLang="en-US" dirty="0" smtClean="0">
              <a:solidFill>
                <a:srgbClr val="000000"/>
              </a:solidFill>
            </a:endParaRPr>
          </a:p>
          <a:p>
            <a:pPr eaLnBrk="1" hangingPunct="1">
              <a:lnSpc>
                <a:spcPct val="90000"/>
              </a:lnSpc>
            </a:pPr>
            <a:endParaRPr lang="en-US" altLang="en-US" dirty="0" smtClean="0">
              <a:solidFill>
                <a:srgbClr val="000000"/>
              </a:solidFill>
            </a:endParaRPr>
          </a:p>
        </p:txBody>
      </p:sp>
    </p:spTree>
    <p:extLst>
      <p:ext uri="{BB962C8B-B14F-4D97-AF65-F5344CB8AC3E}">
        <p14:creationId xmlns:p14="http://schemas.microsoft.com/office/powerpoint/2010/main" val="27597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algn="ctr" eaLnBrk="1" hangingPunct="1">
              <a:defRPr/>
            </a:pPr>
            <a:r>
              <a:rPr lang="en-AU" altLang="en-US" sz="4000" b="1" dirty="0" smtClean="0">
                <a:solidFill>
                  <a:srgbClr val="000000"/>
                </a:solidFill>
              </a:rPr>
              <a:t>Role of Migration Agents</a:t>
            </a:r>
            <a:endParaRPr lang="en-US" altLang="en-US" sz="4000" b="1" dirty="0" smtClean="0">
              <a:solidFill>
                <a:srgbClr val="000000"/>
              </a:solidFill>
            </a:endParaRPr>
          </a:p>
        </p:txBody>
      </p:sp>
      <p:sp>
        <p:nvSpPr>
          <p:cNvPr id="24579" name="Rectangle 3"/>
          <p:cNvSpPr>
            <a:spLocks noGrp="1" noChangeArrowheads="1"/>
          </p:cNvSpPr>
          <p:nvPr>
            <p:ph idx="1"/>
          </p:nvPr>
        </p:nvSpPr>
        <p:spPr/>
        <p:txBody>
          <a:bodyPr>
            <a:normAutofit/>
          </a:bodyPr>
          <a:lstStyle/>
          <a:p>
            <a:r>
              <a:rPr lang="en-AU" altLang="en-US" dirty="0">
                <a:solidFill>
                  <a:srgbClr val="000000"/>
                </a:solidFill>
              </a:rPr>
              <a:t>Advocacy </a:t>
            </a:r>
            <a:r>
              <a:rPr lang="en-AU" altLang="en-US" dirty="0" smtClean="0">
                <a:solidFill>
                  <a:srgbClr val="000000"/>
                </a:solidFill>
              </a:rPr>
              <a:t>and </a:t>
            </a:r>
            <a:r>
              <a:rPr lang="en-AU" altLang="en-US" dirty="0">
                <a:solidFill>
                  <a:srgbClr val="000000"/>
                </a:solidFill>
              </a:rPr>
              <a:t>role similar to that of lawyers</a:t>
            </a:r>
            <a:endParaRPr lang="en-US" altLang="en-US" dirty="0">
              <a:solidFill>
                <a:srgbClr val="000000"/>
              </a:solidFill>
            </a:endParaRPr>
          </a:p>
          <a:p>
            <a:pPr eaLnBrk="1" hangingPunct="1"/>
            <a:r>
              <a:rPr lang="en-AU" altLang="en-US" dirty="0" smtClean="0">
                <a:solidFill>
                  <a:srgbClr val="000000"/>
                </a:solidFill>
              </a:rPr>
              <a:t>A person gives </a:t>
            </a:r>
            <a:r>
              <a:rPr lang="en-AU" altLang="en-US" b="1" i="1" dirty="0" smtClean="0">
                <a:solidFill>
                  <a:srgbClr val="000000"/>
                </a:solidFill>
              </a:rPr>
              <a:t>immigration assistance </a:t>
            </a:r>
            <a:r>
              <a:rPr lang="en-AU" altLang="en-US" dirty="0" smtClean="0">
                <a:solidFill>
                  <a:srgbClr val="000000"/>
                </a:solidFill>
              </a:rPr>
              <a:t>if the person uses knowledge or experience in, migration procedure to assist a visa applicant [s.276]</a:t>
            </a:r>
          </a:p>
          <a:p>
            <a:r>
              <a:rPr lang="en-AU" altLang="en-US" dirty="0" smtClean="0">
                <a:solidFill>
                  <a:srgbClr val="000000"/>
                </a:solidFill>
              </a:rPr>
              <a:t>s.280</a:t>
            </a:r>
            <a:r>
              <a:rPr lang="en-AU" altLang="en-US" dirty="0">
                <a:solidFill>
                  <a:srgbClr val="000000"/>
                </a:solidFill>
              </a:rPr>
              <a:t>: </a:t>
            </a:r>
            <a:r>
              <a:rPr lang="en-AU" altLang="en-US" b="1" dirty="0">
                <a:solidFill>
                  <a:srgbClr val="000000"/>
                </a:solidFill>
              </a:rPr>
              <a:t>a person who is not a registered migration agent must not give immigration </a:t>
            </a:r>
            <a:r>
              <a:rPr lang="en-AU" altLang="en-US" b="1" dirty="0" smtClean="0">
                <a:solidFill>
                  <a:srgbClr val="000000"/>
                </a:solidFill>
              </a:rPr>
              <a:t>assistance</a:t>
            </a:r>
            <a:r>
              <a:rPr lang="en-AU" altLang="en-US" dirty="0" smtClean="0">
                <a:solidFill>
                  <a:srgbClr val="000000"/>
                </a:solidFill>
              </a:rPr>
              <a:t> (criminal </a:t>
            </a:r>
            <a:r>
              <a:rPr lang="en-AU" altLang="en-US" dirty="0">
                <a:solidFill>
                  <a:srgbClr val="000000"/>
                </a:solidFill>
              </a:rPr>
              <a:t>penalties)</a:t>
            </a:r>
          </a:p>
          <a:p>
            <a:r>
              <a:rPr lang="en-AU" altLang="en-US" b="1" dirty="0">
                <a:solidFill>
                  <a:srgbClr val="000000"/>
                </a:solidFill>
              </a:rPr>
              <a:t>Lawyers can give ‘immigration legal assistance’ </a:t>
            </a:r>
            <a:r>
              <a:rPr lang="en-AU" altLang="en-US" dirty="0">
                <a:solidFill>
                  <a:srgbClr val="000000"/>
                </a:solidFill>
              </a:rPr>
              <a:t>without being registered  (i.e. re court proceedings or </a:t>
            </a:r>
            <a:r>
              <a:rPr lang="en-AU" altLang="en-US" dirty="0"/>
              <a:t>where it’s not about preparing a visa application or review application</a:t>
            </a:r>
            <a:r>
              <a:rPr lang="en-AU" altLang="en-US" dirty="0" smtClean="0"/>
              <a:t>)</a:t>
            </a:r>
          </a:p>
          <a:p>
            <a:pPr eaLnBrk="1" hangingPunct="1"/>
            <a:endParaRPr lang="en-US" altLang="en-US" dirty="0" smtClean="0">
              <a:solidFill>
                <a:srgbClr val="000000"/>
              </a:solidFill>
            </a:endParaRPr>
          </a:p>
        </p:txBody>
      </p:sp>
    </p:spTree>
    <p:extLst>
      <p:ext uri="{BB962C8B-B14F-4D97-AF65-F5344CB8AC3E}">
        <p14:creationId xmlns:p14="http://schemas.microsoft.com/office/powerpoint/2010/main" val="1839682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TotalTime>
  <Words>4690</Words>
  <Application>Microsoft Office PowerPoint</Application>
  <PresentationFormat>Widescreen</PresentationFormat>
  <Paragraphs>853</Paragraphs>
  <Slides>69</Slides>
  <Notes>69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7" baseType="lpstr">
      <vt:lpstr>MS PGothic</vt:lpstr>
      <vt:lpstr>Arial</vt:lpstr>
      <vt:lpstr>Calibri</vt:lpstr>
      <vt:lpstr>Calibri Light</vt:lpstr>
      <vt:lpstr>Century Gothic</vt:lpstr>
      <vt:lpstr>Garamond</vt:lpstr>
      <vt:lpstr>Gill Sans MT</vt:lpstr>
      <vt:lpstr>Symbol</vt:lpstr>
      <vt:lpstr>Tahoma</vt:lpstr>
      <vt:lpstr>Times New Roman</vt:lpstr>
      <vt:lpstr>Trebuchet MS</vt:lpstr>
      <vt:lpstr>Verdana</vt:lpstr>
      <vt:lpstr>Webdings</vt:lpstr>
      <vt:lpstr>Wingdings</vt:lpstr>
      <vt:lpstr>Wingdings 2</vt:lpstr>
      <vt:lpstr>Wingdings 3</vt:lpstr>
      <vt:lpstr>Office Theme</vt:lpstr>
      <vt:lpstr>Document</vt:lpstr>
      <vt:lpstr>So you want to be a migration agent?</vt:lpstr>
      <vt:lpstr>Acknowledge  First Peoples</vt:lpstr>
      <vt:lpstr>What we’ll cover</vt:lpstr>
      <vt:lpstr>PowerPoint Presentation</vt:lpstr>
      <vt:lpstr>Migration Agents Registration Authority</vt:lpstr>
      <vt:lpstr>www.mara.gov.au</vt:lpstr>
      <vt:lpstr> Registration</vt:lpstr>
      <vt:lpstr>Costs</vt:lpstr>
      <vt:lpstr>Role of Migration Agents</vt:lpstr>
      <vt:lpstr> Migration Agent Responsibilities </vt:lpstr>
      <vt:lpstr>Migration Law</vt:lpstr>
      <vt:lpstr>Structure of Migration Act</vt:lpstr>
      <vt:lpstr>Structure of Migration Act</vt:lpstr>
      <vt:lpstr>Migration Regulations</vt:lpstr>
      <vt:lpstr>Migration Regulations – Main Schedules</vt:lpstr>
      <vt:lpstr>Migration Regulations – Other Schedules </vt:lpstr>
      <vt:lpstr>Schedule 2 – Categories of visa subclasses</vt:lpstr>
      <vt:lpstr>Schedule 2 - Standard Subclass Criteria Format</vt:lpstr>
      <vt:lpstr>Legislative Pathway to Visa</vt:lpstr>
      <vt:lpstr>Review </vt:lpstr>
      <vt:lpstr>PowerPoint Presentation</vt:lpstr>
      <vt:lpstr>Permanent Migration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Heavy onus on protection visa applicants</vt:lpstr>
      <vt:lpstr>Resolving the Asylum Legacy Caseload Act 2014  Protection and Other Measures Act 2015 </vt:lpstr>
      <vt:lpstr>Unauthorised Maritime Arrivals</vt:lpstr>
      <vt:lpstr>Unauthorised Maritime Arrivals - Applications</vt:lpstr>
      <vt:lpstr>Fast Track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Asylum Seeker / Protection Visa  Fact Sheets  </vt:lpstr>
      <vt:lpstr>Guide to Refugee Family Reunion www.rails.org.au/publications</vt:lpstr>
      <vt:lpstr>PowerPoint Presentation</vt:lpstr>
      <vt:lpstr>Woman at Risk - Limits on Sponsoring</vt:lpstr>
      <vt:lpstr>Forms</vt:lpstr>
      <vt:lpstr>TPV/SHEV holders family reunion</vt:lpstr>
      <vt:lpstr>Family Violence and Migration Act</vt:lpstr>
      <vt:lpstr>Where FV/child/partner deceased exceptions apply</vt:lpstr>
      <vt:lpstr>PowerPoint Presentation</vt:lpstr>
      <vt:lpstr>CHANGE OF CIRCUMSTANCES</vt:lpstr>
      <vt:lpstr>Genuine and continuing relationship</vt:lpstr>
      <vt:lpstr>Partner visas - example</vt:lpstr>
      <vt:lpstr>PowerPoint Presentation</vt:lpstr>
      <vt:lpstr>PowerPoint Presentation</vt:lpstr>
      <vt:lpstr>PowerPoint Presentation</vt:lpstr>
      <vt:lpstr>Cancellation of Visas – s 116  General</vt:lpstr>
      <vt:lpstr>When can visa be cancelled?</vt:lpstr>
      <vt:lpstr>Other cases</vt:lpstr>
      <vt:lpstr>Working with Clients</vt:lpstr>
      <vt:lpstr>Refugee / Asylum Seeker clients -  Trauma</vt:lpstr>
      <vt:lpstr>Refugee / Asylum Seeker clients - Trust</vt:lpstr>
      <vt:lpstr>Client’s Trauma  -  Credibility</vt:lpstr>
      <vt:lpstr>When and Which Interpreter?</vt:lpstr>
      <vt:lpstr>Tips using interpreters</vt:lpstr>
      <vt:lpstr>Tips using interpreters</vt:lpstr>
      <vt:lpstr>PowerPoint Presentation</vt:lpstr>
      <vt:lpstr>BUILDING OUR NETWORKS</vt:lpstr>
      <vt:lpstr>Resources</vt:lpstr>
    </vt:vector>
  </TitlesOfParts>
  <Company>Refugee and Immigration Legal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Lachowicz</dc:creator>
  <cp:lastModifiedBy>Robert Lachowicz</cp:lastModifiedBy>
  <cp:revision>119</cp:revision>
  <cp:lastPrinted>2017-03-13T03:32:15Z</cp:lastPrinted>
  <dcterms:created xsi:type="dcterms:W3CDTF">2017-03-06T05:37:18Z</dcterms:created>
  <dcterms:modified xsi:type="dcterms:W3CDTF">2017-03-14T01:40:43Z</dcterms:modified>
</cp:coreProperties>
</file>