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1" r:id="rId1"/>
  </p:sldMasterIdLst>
  <p:notesMasterIdLst>
    <p:notesMasterId r:id="rId53"/>
  </p:notesMasterIdLst>
  <p:handoutMasterIdLst>
    <p:handoutMasterId r:id="rId54"/>
  </p:handoutMasterIdLst>
  <p:sldIdLst>
    <p:sldId id="256" r:id="rId2"/>
    <p:sldId id="268" r:id="rId3"/>
    <p:sldId id="257" r:id="rId4"/>
    <p:sldId id="258" r:id="rId5"/>
    <p:sldId id="273" r:id="rId6"/>
    <p:sldId id="274" r:id="rId7"/>
    <p:sldId id="275" r:id="rId8"/>
    <p:sldId id="276" r:id="rId9"/>
    <p:sldId id="277" r:id="rId10"/>
    <p:sldId id="269" r:id="rId11"/>
    <p:sldId id="279" r:id="rId12"/>
    <p:sldId id="302" r:id="rId13"/>
    <p:sldId id="303" r:id="rId14"/>
    <p:sldId id="259" r:id="rId15"/>
    <p:sldId id="304" r:id="rId16"/>
    <p:sldId id="278" r:id="rId17"/>
    <p:sldId id="305" r:id="rId18"/>
    <p:sldId id="306" r:id="rId19"/>
    <p:sldId id="280" r:id="rId20"/>
    <p:sldId id="281" r:id="rId21"/>
    <p:sldId id="270" r:id="rId22"/>
    <p:sldId id="262" r:id="rId23"/>
    <p:sldId id="307" r:id="rId24"/>
    <p:sldId id="308" r:id="rId25"/>
    <p:sldId id="309" r:id="rId26"/>
    <p:sldId id="310" r:id="rId27"/>
    <p:sldId id="311" r:id="rId28"/>
    <p:sldId id="282" r:id="rId29"/>
    <p:sldId id="283" r:id="rId30"/>
    <p:sldId id="286" r:id="rId31"/>
    <p:sldId id="284" r:id="rId32"/>
    <p:sldId id="285" r:id="rId33"/>
    <p:sldId id="287" r:id="rId34"/>
    <p:sldId id="288" r:id="rId35"/>
    <p:sldId id="289" r:id="rId36"/>
    <p:sldId id="290" r:id="rId37"/>
    <p:sldId id="291" r:id="rId38"/>
    <p:sldId id="271" r:id="rId39"/>
    <p:sldId id="264" r:id="rId40"/>
    <p:sldId id="298" r:id="rId41"/>
    <p:sldId id="300" r:id="rId42"/>
    <p:sldId id="301" r:id="rId43"/>
    <p:sldId id="312" r:id="rId44"/>
    <p:sldId id="313" r:id="rId45"/>
    <p:sldId id="292" r:id="rId46"/>
    <p:sldId id="293" r:id="rId47"/>
    <p:sldId id="295" r:id="rId48"/>
    <p:sldId id="314" r:id="rId49"/>
    <p:sldId id="297" r:id="rId50"/>
    <p:sldId id="296" r:id="rId51"/>
    <p:sldId id="265"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90" d="100"/>
          <a:sy n="90" d="100"/>
        </p:scale>
        <p:origin x="174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handoutMaster" Target="handoutMasters/handoutMaster1.xml"/><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6CC95B-55C1-9A4C-845F-3E71F0CA3079}" type="datetimeFigureOut">
              <a:rPr lang="en-US" smtClean="0"/>
              <a:t>4/7/17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71D69D-3C2B-4749-86E0-18998C0B353F}" type="slidenum">
              <a:rPr lang="en-US" smtClean="0"/>
              <a:t>‹#›</a:t>
            </a:fld>
            <a:endParaRPr lang="en-US"/>
          </a:p>
        </p:txBody>
      </p:sp>
    </p:spTree>
    <p:extLst>
      <p:ext uri="{BB962C8B-B14F-4D97-AF65-F5344CB8AC3E}">
        <p14:creationId xmlns:p14="http://schemas.microsoft.com/office/powerpoint/2010/main" val="348038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AB0B0D-6558-1849-8362-390790D54E44}" type="datetimeFigureOut">
              <a:rPr lang="en-US" smtClean="0"/>
              <a:t>4/6/17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2F1512-A183-1049-AE76-4D75E5DFA573}" type="slidenum">
              <a:rPr lang="en-US" smtClean="0"/>
              <a:t>‹#›</a:t>
            </a:fld>
            <a:endParaRPr lang="en-US"/>
          </a:p>
        </p:txBody>
      </p:sp>
    </p:spTree>
    <p:extLst>
      <p:ext uri="{BB962C8B-B14F-4D97-AF65-F5344CB8AC3E}">
        <p14:creationId xmlns:p14="http://schemas.microsoft.com/office/powerpoint/2010/main" val="258117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a:t>
            </a:fld>
            <a:endParaRPr lang="en-US"/>
          </a:p>
        </p:txBody>
      </p:sp>
    </p:spTree>
    <p:extLst>
      <p:ext uri="{BB962C8B-B14F-4D97-AF65-F5344CB8AC3E}">
        <p14:creationId xmlns:p14="http://schemas.microsoft.com/office/powerpoint/2010/main" val="27088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13</a:t>
            </a:fld>
            <a:endParaRPr lang="en-US"/>
          </a:p>
        </p:txBody>
      </p:sp>
    </p:spTree>
    <p:extLst>
      <p:ext uri="{BB962C8B-B14F-4D97-AF65-F5344CB8AC3E}">
        <p14:creationId xmlns:p14="http://schemas.microsoft.com/office/powerpoint/2010/main" val="829067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14</a:t>
            </a:fld>
            <a:endParaRPr lang="en-US"/>
          </a:p>
        </p:txBody>
      </p:sp>
    </p:spTree>
    <p:extLst>
      <p:ext uri="{BB962C8B-B14F-4D97-AF65-F5344CB8AC3E}">
        <p14:creationId xmlns:p14="http://schemas.microsoft.com/office/powerpoint/2010/main" val="282262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15</a:t>
            </a:fld>
            <a:endParaRPr lang="en-US"/>
          </a:p>
        </p:txBody>
      </p:sp>
    </p:spTree>
    <p:extLst>
      <p:ext uri="{BB962C8B-B14F-4D97-AF65-F5344CB8AC3E}">
        <p14:creationId xmlns:p14="http://schemas.microsoft.com/office/powerpoint/2010/main" val="1080213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16</a:t>
            </a:fld>
            <a:endParaRPr lang="en-US"/>
          </a:p>
        </p:txBody>
      </p:sp>
    </p:spTree>
    <p:extLst>
      <p:ext uri="{BB962C8B-B14F-4D97-AF65-F5344CB8AC3E}">
        <p14:creationId xmlns:p14="http://schemas.microsoft.com/office/powerpoint/2010/main" val="51403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17</a:t>
            </a:fld>
            <a:endParaRPr lang="en-US"/>
          </a:p>
        </p:txBody>
      </p:sp>
    </p:spTree>
    <p:extLst>
      <p:ext uri="{BB962C8B-B14F-4D97-AF65-F5344CB8AC3E}">
        <p14:creationId xmlns:p14="http://schemas.microsoft.com/office/powerpoint/2010/main" val="1283680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18</a:t>
            </a:fld>
            <a:endParaRPr lang="en-US"/>
          </a:p>
        </p:txBody>
      </p:sp>
    </p:spTree>
    <p:extLst>
      <p:ext uri="{BB962C8B-B14F-4D97-AF65-F5344CB8AC3E}">
        <p14:creationId xmlns:p14="http://schemas.microsoft.com/office/powerpoint/2010/main" val="1205283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19</a:t>
            </a:fld>
            <a:endParaRPr lang="en-US"/>
          </a:p>
        </p:txBody>
      </p:sp>
    </p:spTree>
    <p:extLst>
      <p:ext uri="{BB962C8B-B14F-4D97-AF65-F5344CB8AC3E}">
        <p14:creationId xmlns:p14="http://schemas.microsoft.com/office/powerpoint/2010/main" val="1743808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20</a:t>
            </a:fld>
            <a:endParaRPr lang="en-US"/>
          </a:p>
        </p:txBody>
      </p:sp>
    </p:spTree>
    <p:extLst>
      <p:ext uri="{BB962C8B-B14F-4D97-AF65-F5344CB8AC3E}">
        <p14:creationId xmlns:p14="http://schemas.microsoft.com/office/powerpoint/2010/main" val="358221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22</a:t>
            </a:fld>
            <a:endParaRPr lang="en-US"/>
          </a:p>
        </p:txBody>
      </p:sp>
    </p:spTree>
    <p:extLst>
      <p:ext uri="{BB962C8B-B14F-4D97-AF65-F5344CB8AC3E}">
        <p14:creationId xmlns:p14="http://schemas.microsoft.com/office/powerpoint/2010/main" val="2144345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23</a:t>
            </a:fld>
            <a:endParaRPr lang="en-US"/>
          </a:p>
        </p:txBody>
      </p:sp>
    </p:spTree>
    <p:extLst>
      <p:ext uri="{BB962C8B-B14F-4D97-AF65-F5344CB8AC3E}">
        <p14:creationId xmlns:p14="http://schemas.microsoft.com/office/powerpoint/2010/main" val="1818136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a:t>
            </a:fld>
            <a:endParaRPr lang="en-US"/>
          </a:p>
        </p:txBody>
      </p:sp>
    </p:spTree>
    <p:extLst>
      <p:ext uri="{BB962C8B-B14F-4D97-AF65-F5344CB8AC3E}">
        <p14:creationId xmlns:p14="http://schemas.microsoft.com/office/powerpoint/2010/main" val="8274925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24</a:t>
            </a:fld>
            <a:endParaRPr lang="en-US"/>
          </a:p>
        </p:txBody>
      </p:sp>
    </p:spTree>
    <p:extLst>
      <p:ext uri="{BB962C8B-B14F-4D97-AF65-F5344CB8AC3E}">
        <p14:creationId xmlns:p14="http://schemas.microsoft.com/office/powerpoint/2010/main" val="981829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25</a:t>
            </a:fld>
            <a:endParaRPr lang="en-US"/>
          </a:p>
        </p:txBody>
      </p:sp>
    </p:spTree>
    <p:extLst>
      <p:ext uri="{BB962C8B-B14F-4D97-AF65-F5344CB8AC3E}">
        <p14:creationId xmlns:p14="http://schemas.microsoft.com/office/powerpoint/2010/main" val="17612304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26</a:t>
            </a:fld>
            <a:endParaRPr lang="en-US"/>
          </a:p>
        </p:txBody>
      </p:sp>
    </p:spTree>
    <p:extLst>
      <p:ext uri="{BB962C8B-B14F-4D97-AF65-F5344CB8AC3E}">
        <p14:creationId xmlns:p14="http://schemas.microsoft.com/office/powerpoint/2010/main" val="638837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27</a:t>
            </a:fld>
            <a:endParaRPr lang="en-US"/>
          </a:p>
        </p:txBody>
      </p:sp>
    </p:spTree>
    <p:extLst>
      <p:ext uri="{BB962C8B-B14F-4D97-AF65-F5344CB8AC3E}">
        <p14:creationId xmlns:p14="http://schemas.microsoft.com/office/powerpoint/2010/main" val="19580965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29</a:t>
            </a:fld>
            <a:endParaRPr lang="en-US"/>
          </a:p>
        </p:txBody>
      </p:sp>
    </p:spTree>
    <p:extLst>
      <p:ext uri="{BB962C8B-B14F-4D97-AF65-F5344CB8AC3E}">
        <p14:creationId xmlns:p14="http://schemas.microsoft.com/office/powerpoint/2010/main" val="11261255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30</a:t>
            </a:fld>
            <a:endParaRPr lang="en-US"/>
          </a:p>
        </p:txBody>
      </p:sp>
    </p:spTree>
    <p:extLst>
      <p:ext uri="{BB962C8B-B14F-4D97-AF65-F5344CB8AC3E}">
        <p14:creationId xmlns:p14="http://schemas.microsoft.com/office/powerpoint/2010/main" val="5552828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31</a:t>
            </a:fld>
            <a:endParaRPr lang="en-US"/>
          </a:p>
        </p:txBody>
      </p:sp>
    </p:spTree>
    <p:extLst>
      <p:ext uri="{BB962C8B-B14F-4D97-AF65-F5344CB8AC3E}">
        <p14:creationId xmlns:p14="http://schemas.microsoft.com/office/powerpoint/2010/main" val="6750807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32</a:t>
            </a:fld>
            <a:endParaRPr lang="en-US"/>
          </a:p>
        </p:txBody>
      </p:sp>
    </p:spTree>
    <p:extLst>
      <p:ext uri="{BB962C8B-B14F-4D97-AF65-F5344CB8AC3E}">
        <p14:creationId xmlns:p14="http://schemas.microsoft.com/office/powerpoint/2010/main" val="5582551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33</a:t>
            </a:fld>
            <a:endParaRPr lang="en-US"/>
          </a:p>
        </p:txBody>
      </p:sp>
    </p:spTree>
    <p:extLst>
      <p:ext uri="{BB962C8B-B14F-4D97-AF65-F5344CB8AC3E}">
        <p14:creationId xmlns:p14="http://schemas.microsoft.com/office/powerpoint/2010/main" val="10967060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35</a:t>
            </a:fld>
            <a:endParaRPr lang="en-US"/>
          </a:p>
        </p:txBody>
      </p:sp>
    </p:spTree>
    <p:extLst>
      <p:ext uri="{BB962C8B-B14F-4D97-AF65-F5344CB8AC3E}">
        <p14:creationId xmlns:p14="http://schemas.microsoft.com/office/powerpoint/2010/main" val="557442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5</a:t>
            </a:fld>
            <a:endParaRPr lang="en-US"/>
          </a:p>
        </p:txBody>
      </p:sp>
    </p:spTree>
    <p:extLst>
      <p:ext uri="{BB962C8B-B14F-4D97-AF65-F5344CB8AC3E}">
        <p14:creationId xmlns:p14="http://schemas.microsoft.com/office/powerpoint/2010/main" val="1309822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36</a:t>
            </a:fld>
            <a:endParaRPr lang="en-US"/>
          </a:p>
        </p:txBody>
      </p:sp>
    </p:spTree>
    <p:extLst>
      <p:ext uri="{BB962C8B-B14F-4D97-AF65-F5344CB8AC3E}">
        <p14:creationId xmlns:p14="http://schemas.microsoft.com/office/powerpoint/2010/main" val="15579860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37</a:t>
            </a:fld>
            <a:endParaRPr lang="en-US"/>
          </a:p>
        </p:txBody>
      </p:sp>
    </p:spTree>
    <p:extLst>
      <p:ext uri="{BB962C8B-B14F-4D97-AF65-F5344CB8AC3E}">
        <p14:creationId xmlns:p14="http://schemas.microsoft.com/office/powerpoint/2010/main" val="10994260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39</a:t>
            </a:fld>
            <a:endParaRPr lang="en-US"/>
          </a:p>
        </p:txBody>
      </p:sp>
    </p:spTree>
    <p:extLst>
      <p:ext uri="{BB962C8B-B14F-4D97-AF65-F5344CB8AC3E}">
        <p14:creationId xmlns:p14="http://schemas.microsoft.com/office/powerpoint/2010/main" val="10215252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40</a:t>
            </a:fld>
            <a:endParaRPr lang="en-US"/>
          </a:p>
        </p:txBody>
      </p:sp>
    </p:spTree>
    <p:extLst>
      <p:ext uri="{BB962C8B-B14F-4D97-AF65-F5344CB8AC3E}">
        <p14:creationId xmlns:p14="http://schemas.microsoft.com/office/powerpoint/2010/main" val="20888504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41</a:t>
            </a:fld>
            <a:endParaRPr lang="en-US"/>
          </a:p>
        </p:txBody>
      </p:sp>
    </p:spTree>
    <p:extLst>
      <p:ext uri="{BB962C8B-B14F-4D97-AF65-F5344CB8AC3E}">
        <p14:creationId xmlns:p14="http://schemas.microsoft.com/office/powerpoint/2010/main" val="17459298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42</a:t>
            </a:fld>
            <a:endParaRPr lang="en-US"/>
          </a:p>
        </p:txBody>
      </p:sp>
    </p:spTree>
    <p:extLst>
      <p:ext uri="{BB962C8B-B14F-4D97-AF65-F5344CB8AC3E}">
        <p14:creationId xmlns:p14="http://schemas.microsoft.com/office/powerpoint/2010/main" val="9627510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43</a:t>
            </a:fld>
            <a:endParaRPr lang="en-US"/>
          </a:p>
        </p:txBody>
      </p:sp>
    </p:spTree>
    <p:extLst>
      <p:ext uri="{BB962C8B-B14F-4D97-AF65-F5344CB8AC3E}">
        <p14:creationId xmlns:p14="http://schemas.microsoft.com/office/powerpoint/2010/main" val="8863700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45</a:t>
            </a:fld>
            <a:endParaRPr lang="en-US"/>
          </a:p>
        </p:txBody>
      </p:sp>
    </p:spTree>
    <p:extLst>
      <p:ext uri="{BB962C8B-B14F-4D97-AF65-F5344CB8AC3E}">
        <p14:creationId xmlns:p14="http://schemas.microsoft.com/office/powerpoint/2010/main" val="13251090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46</a:t>
            </a:fld>
            <a:endParaRPr lang="en-US"/>
          </a:p>
        </p:txBody>
      </p:sp>
    </p:spTree>
    <p:extLst>
      <p:ext uri="{BB962C8B-B14F-4D97-AF65-F5344CB8AC3E}">
        <p14:creationId xmlns:p14="http://schemas.microsoft.com/office/powerpoint/2010/main" val="2946590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47</a:t>
            </a:fld>
            <a:endParaRPr lang="en-US"/>
          </a:p>
        </p:txBody>
      </p:sp>
    </p:spTree>
    <p:extLst>
      <p:ext uri="{BB962C8B-B14F-4D97-AF65-F5344CB8AC3E}">
        <p14:creationId xmlns:p14="http://schemas.microsoft.com/office/powerpoint/2010/main" val="333894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6</a:t>
            </a:fld>
            <a:endParaRPr lang="en-US"/>
          </a:p>
        </p:txBody>
      </p:sp>
    </p:spTree>
    <p:extLst>
      <p:ext uri="{BB962C8B-B14F-4D97-AF65-F5344CB8AC3E}">
        <p14:creationId xmlns:p14="http://schemas.microsoft.com/office/powerpoint/2010/main" val="18709854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49</a:t>
            </a:fld>
            <a:endParaRPr lang="en-US"/>
          </a:p>
        </p:txBody>
      </p:sp>
    </p:spTree>
    <p:extLst>
      <p:ext uri="{BB962C8B-B14F-4D97-AF65-F5344CB8AC3E}">
        <p14:creationId xmlns:p14="http://schemas.microsoft.com/office/powerpoint/2010/main" val="458919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50</a:t>
            </a:fld>
            <a:endParaRPr lang="en-US"/>
          </a:p>
        </p:txBody>
      </p:sp>
    </p:spTree>
    <p:extLst>
      <p:ext uri="{BB962C8B-B14F-4D97-AF65-F5344CB8AC3E}">
        <p14:creationId xmlns:p14="http://schemas.microsoft.com/office/powerpoint/2010/main" val="1131915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51</a:t>
            </a:fld>
            <a:endParaRPr lang="en-US"/>
          </a:p>
        </p:txBody>
      </p:sp>
    </p:spTree>
    <p:extLst>
      <p:ext uri="{BB962C8B-B14F-4D97-AF65-F5344CB8AC3E}">
        <p14:creationId xmlns:p14="http://schemas.microsoft.com/office/powerpoint/2010/main" val="1208029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7</a:t>
            </a:fld>
            <a:endParaRPr lang="en-US"/>
          </a:p>
        </p:txBody>
      </p:sp>
    </p:spTree>
    <p:extLst>
      <p:ext uri="{BB962C8B-B14F-4D97-AF65-F5344CB8AC3E}">
        <p14:creationId xmlns:p14="http://schemas.microsoft.com/office/powerpoint/2010/main" val="738838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8</a:t>
            </a:fld>
            <a:endParaRPr lang="en-US"/>
          </a:p>
        </p:txBody>
      </p:sp>
    </p:spTree>
    <p:extLst>
      <p:ext uri="{BB962C8B-B14F-4D97-AF65-F5344CB8AC3E}">
        <p14:creationId xmlns:p14="http://schemas.microsoft.com/office/powerpoint/2010/main" val="675201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9</a:t>
            </a:fld>
            <a:endParaRPr lang="en-US"/>
          </a:p>
        </p:txBody>
      </p:sp>
    </p:spTree>
    <p:extLst>
      <p:ext uri="{BB962C8B-B14F-4D97-AF65-F5344CB8AC3E}">
        <p14:creationId xmlns:p14="http://schemas.microsoft.com/office/powerpoint/2010/main" val="1744304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11</a:t>
            </a:fld>
            <a:endParaRPr lang="en-US"/>
          </a:p>
        </p:txBody>
      </p:sp>
    </p:spTree>
    <p:extLst>
      <p:ext uri="{BB962C8B-B14F-4D97-AF65-F5344CB8AC3E}">
        <p14:creationId xmlns:p14="http://schemas.microsoft.com/office/powerpoint/2010/main" val="110993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F1512-A183-1049-AE76-4D75E5DFA573}" type="slidenum">
              <a:rPr lang="en-US" smtClean="0"/>
              <a:t>12</a:t>
            </a:fld>
            <a:endParaRPr lang="en-US"/>
          </a:p>
        </p:txBody>
      </p:sp>
    </p:spTree>
    <p:extLst>
      <p:ext uri="{BB962C8B-B14F-4D97-AF65-F5344CB8AC3E}">
        <p14:creationId xmlns:p14="http://schemas.microsoft.com/office/powerpoint/2010/main" val="209447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03131D-F5D8-FD40-A2E9-62F3297F15F2}" type="datetimeFigureOut">
              <a:rPr lang="en-US" smtClean="0"/>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48095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3131D-F5D8-FD40-A2E9-62F3297F15F2}" type="datetimeFigureOut">
              <a:rPr lang="en-US" smtClean="0"/>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18891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3131D-F5D8-FD40-A2E9-62F3297F15F2}" type="datetimeFigureOut">
              <a:rPr lang="en-US" smtClean="0"/>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392923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3131D-F5D8-FD40-A2E9-62F3297F15F2}" type="datetimeFigureOut">
              <a:rPr lang="en-US" smtClean="0"/>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3861986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3131D-F5D8-FD40-A2E9-62F3297F15F2}" type="datetimeFigureOut">
              <a:rPr lang="en-US" smtClean="0"/>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744984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03131D-F5D8-FD40-A2E9-62F3297F15F2}" type="datetimeFigureOut">
              <a:rPr lang="en-US" smtClean="0"/>
              <a:t>4/6/17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403847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03131D-F5D8-FD40-A2E9-62F3297F15F2}" type="datetimeFigureOut">
              <a:rPr lang="en-US" smtClean="0"/>
              <a:t>4/6/17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146183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03131D-F5D8-FD40-A2E9-62F3297F15F2}" type="datetimeFigureOut">
              <a:rPr lang="en-US" smtClean="0"/>
              <a:t>4/6/17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231980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3131D-F5D8-FD40-A2E9-62F3297F15F2}" type="datetimeFigureOut">
              <a:rPr lang="en-US" smtClean="0"/>
              <a:t>4/6/17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41036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3131D-F5D8-FD40-A2E9-62F3297F15F2}" type="datetimeFigureOut">
              <a:rPr lang="en-US" smtClean="0"/>
              <a:t>4/6/17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244244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3131D-F5D8-FD40-A2E9-62F3297F15F2}" type="datetimeFigureOut">
              <a:rPr lang="en-US" smtClean="0"/>
              <a:t>4/6/17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52BBB6-793E-0A44-A611-676F66B3960E}" type="slidenum">
              <a:rPr lang="en-US" smtClean="0"/>
              <a:t>‹#›</a:t>
            </a:fld>
            <a:endParaRPr lang="en-US"/>
          </a:p>
        </p:txBody>
      </p:sp>
    </p:spTree>
    <p:extLst>
      <p:ext uri="{BB962C8B-B14F-4D97-AF65-F5344CB8AC3E}">
        <p14:creationId xmlns:p14="http://schemas.microsoft.com/office/powerpoint/2010/main" val="23995687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03131D-F5D8-FD40-A2E9-62F3297F15F2}" type="datetimeFigureOut">
              <a:rPr lang="en-US" smtClean="0"/>
              <a:t>4/6/17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2BBB6-793E-0A44-A611-676F66B3960E}" type="slidenum">
              <a:rPr lang="en-US" smtClean="0"/>
              <a:t>‹#›</a:t>
            </a:fld>
            <a:endParaRPr lang="en-US"/>
          </a:p>
        </p:txBody>
      </p:sp>
    </p:spTree>
    <p:extLst>
      <p:ext uri="{BB962C8B-B14F-4D97-AF65-F5344CB8AC3E}">
        <p14:creationId xmlns:p14="http://schemas.microsoft.com/office/powerpoint/2010/main" val="4093768626"/>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1.png"/></Relationships>
</file>

<file path=ppt/slides/_rels/slide51.xml.rels><?xml version="1.0" encoding="UTF-8" standalone="yes"?>
<Relationships xmlns="http://schemas.openxmlformats.org/package/2006/relationships"><Relationship Id="rId3" Type="http://schemas.openxmlformats.org/officeDocument/2006/relationships/hyperlink" Target="http://www.familycourt.gov.au/wps/wcm/connect/fcoaweb/reports-and-publications/publications/family+violence/family-violence-best-practice-principles"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www.austlii.edu.au/au/cases/cth/HCA/2002/36.html" TargetMode="External"/><Relationship Id="rId4" Type="http://schemas.openxmlformats.org/officeDocument/2006/relationships/hyperlink" Target="http://www.austlii.edu.au/cgi-bin/LawCite?cit=%282002%29%20211%20CLR%20238" TargetMode="External"/><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Law Update:</a:t>
            </a:r>
            <a:br>
              <a:rPr lang="en-US" dirty="0" smtClean="0"/>
            </a:br>
            <a:r>
              <a:rPr lang="en-US" dirty="0" smtClean="0"/>
              <a:t>Family Law</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r>
              <a:rPr lang="en-US" sz="2400" b="1" smtClean="0"/>
              <a:t>Clare Dart</a:t>
            </a:r>
            <a:r>
              <a:rPr lang="en-US" sz="2400" smtClean="0"/>
              <a:t>, </a:t>
            </a:r>
            <a:r>
              <a:rPr lang="en-US" sz="2400" smtClean="0"/>
              <a:t>Queensland </a:t>
            </a:r>
            <a:r>
              <a:rPr lang="en-US" sz="2400" smtClean="0"/>
              <a:t>Bar</a:t>
            </a:r>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55747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a:bodyPr>
          <a:lstStyle/>
          <a:p>
            <a:r>
              <a:rPr lang="en-US" dirty="0" smtClean="0"/>
              <a:t>Substantial &amp;</a:t>
            </a:r>
            <a:br>
              <a:rPr lang="en-US" dirty="0" smtClean="0"/>
            </a:br>
            <a:r>
              <a:rPr lang="en-US" dirty="0" smtClean="0"/>
              <a:t>Significant time</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r>
              <a:rPr lang="en-US" sz="2400" b="1" dirty="0" smtClean="0"/>
              <a:t>What does it mean?</a:t>
            </a:r>
            <a:endParaRPr lang="en-US" sz="2400" b="1"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116354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a:t>Ulster &amp; </a:t>
            </a:r>
            <a:r>
              <a:rPr lang="en-AU" i="1" dirty="0" err="1"/>
              <a:t>Viney</a:t>
            </a:r>
            <a:r>
              <a:rPr lang="en-AU" i="1" dirty="0"/>
              <a:t> </a:t>
            </a:r>
            <a:r>
              <a:rPr lang="en-AU" dirty="0"/>
              <a:t>[2016] </a:t>
            </a:r>
            <a:r>
              <a:rPr lang="en-AU" dirty="0" smtClean="0"/>
              <a:t/>
            </a:r>
            <a:br>
              <a:rPr lang="en-AU" dirty="0" smtClean="0"/>
            </a:br>
            <a:r>
              <a:rPr lang="en-AU" dirty="0" err="1" smtClean="0"/>
              <a:t>FAmCAFC</a:t>
            </a:r>
            <a:r>
              <a:rPr lang="en-AU" dirty="0" smtClean="0"/>
              <a:t> </a:t>
            </a:r>
            <a:r>
              <a:rPr lang="en-AU" dirty="0"/>
              <a:t>133</a:t>
            </a:r>
          </a:p>
        </p:txBody>
      </p:sp>
      <p:sp>
        <p:nvSpPr>
          <p:cNvPr id="3" name="Content Placeholder 2"/>
          <p:cNvSpPr>
            <a:spLocks noGrp="1"/>
          </p:cNvSpPr>
          <p:nvPr>
            <p:ph idx="1"/>
          </p:nvPr>
        </p:nvSpPr>
        <p:spPr/>
        <p:txBody>
          <a:bodyPr>
            <a:normAutofit fontScale="70000" lnSpcReduction="20000"/>
          </a:bodyPr>
          <a:lstStyle/>
          <a:p>
            <a:r>
              <a:rPr lang="en-AU" dirty="0" smtClean="0"/>
              <a:t>Two children </a:t>
            </a:r>
            <a:r>
              <a:rPr lang="mr-IN" dirty="0" smtClean="0"/>
              <a:t>–</a:t>
            </a:r>
            <a:r>
              <a:rPr lang="en-AU" dirty="0" smtClean="0"/>
              <a:t> 9yo &amp; 7yo</a:t>
            </a:r>
          </a:p>
          <a:p>
            <a:r>
              <a:rPr lang="en-AU" dirty="0" smtClean="0"/>
              <a:t>Mother relocated with children from Melbourne to Gippsland.</a:t>
            </a:r>
          </a:p>
          <a:p>
            <a:r>
              <a:rPr lang="en-AU" dirty="0" smtClean="0"/>
              <a:t>Prior to move, children had been spending time with their father:</a:t>
            </a:r>
          </a:p>
          <a:p>
            <a:pPr lvl="1"/>
            <a:r>
              <a:rPr lang="en-AU" dirty="0" smtClean="0"/>
              <a:t>Each alternate weekend from Friday until Sunday</a:t>
            </a:r>
          </a:p>
          <a:p>
            <a:pPr lvl="1"/>
            <a:r>
              <a:rPr lang="en-AU" dirty="0" smtClean="0"/>
              <a:t>Overnight each alternate Wednesday</a:t>
            </a:r>
          </a:p>
          <a:p>
            <a:pPr lvl="1"/>
            <a:r>
              <a:rPr lang="en-AU" dirty="0" smtClean="0"/>
              <a:t>2 hours each alternate Monday which coincided with the children’s piano lessons.</a:t>
            </a:r>
          </a:p>
          <a:p>
            <a:r>
              <a:rPr lang="en-AU" dirty="0" smtClean="0"/>
              <a:t>Father filed application and consent orders reached on interim basis:</a:t>
            </a:r>
          </a:p>
          <a:p>
            <a:pPr lvl="1"/>
            <a:r>
              <a:rPr lang="en-AU" dirty="0" smtClean="0"/>
              <a:t>Children</a:t>
            </a:r>
            <a:r>
              <a:rPr lang="en-AU" dirty="0" smtClean="0"/>
              <a:t> to spend time with their Father after school Thursday to before school Wednesday each alternate week (6 nights a fortnight)</a:t>
            </a:r>
          </a:p>
          <a:p>
            <a:pPr lvl="1"/>
            <a:r>
              <a:rPr lang="en-AU" dirty="0" smtClean="0"/>
              <a:t>Shared school holidays.</a:t>
            </a:r>
          </a:p>
          <a:p>
            <a:endParaRPr lang="en-US"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221390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&amp; Significant</a:t>
            </a:r>
            <a:endParaRPr lang="en-US" dirty="0"/>
          </a:p>
        </p:txBody>
      </p:sp>
      <p:sp>
        <p:nvSpPr>
          <p:cNvPr id="3" name="Content Placeholder 2"/>
          <p:cNvSpPr>
            <a:spLocks noGrp="1"/>
          </p:cNvSpPr>
          <p:nvPr>
            <p:ph idx="1"/>
          </p:nvPr>
        </p:nvSpPr>
        <p:spPr/>
        <p:txBody>
          <a:bodyPr>
            <a:normAutofit/>
          </a:bodyPr>
          <a:lstStyle/>
          <a:p>
            <a:r>
              <a:rPr lang="en-US" dirty="0" smtClean="0"/>
              <a:t>Mother had rearranged her work commitments around the times the children were with her.</a:t>
            </a:r>
          </a:p>
          <a:p>
            <a:r>
              <a:rPr lang="en-US" dirty="0" smtClean="0"/>
              <a:t>She </a:t>
            </a:r>
            <a:r>
              <a:rPr lang="en-US" dirty="0" smtClean="0"/>
              <a:t>rented accommodation in Melbourne for when the children were with her.</a:t>
            </a:r>
          </a:p>
          <a:p>
            <a:r>
              <a:rPr lang="en-US" dirty="0" smtClean="0"/>
              <a:t>Stayed with her mother and Step-father when working in </a:t>
            </a:r>
            <a:r>
              <a:rPr lang="en-US" dirty="0" err="1" smtClean="0"/>
              <a:t>Gippsland</a:t>
            </a:r>
            <a:r>
              <a:rPr lang="en-US" dirty="0" smtClean="0"/>
              <a:t>.</a:t>
            </a:r>
          </a:p>
          <a:p>
            <a:endParaRPr lang="en-AU" dirty="0" smtClean="0"/>
          </a:p>
          <a:p>
            <a:endParaRPr lang="en-US"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858009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&amp; Significant</a:t>
            </a:r>
            <a:endParaRPr lang="en-US" dirty="0"/>
          </a:p>
        </p:txBody>
      </p:sp>
      <p:sp>
        <p:nvSpPr>
          <p:cNvPr id="3" name="Content Placeholder 2"/>
          <p:cNvSpPr>
            <a:spLocks noGrp="1"/>
          </p:cNvSpPr>
          <p:nvPr>
            <p:ph idx="1"/>
          </p:nvPr>
        </p:nvSpPr>
        <p:spPr/>
        <p:txBody>
          <a:bodyPr>
            <a:normAutofit fontScale="92500"/>
          </a:bodyPr>
          <a:lstStyle/>
          <a:p>
            <a:r>
              <a:rPr lang="en-US" dirty="0" smtClean="0"/>
              <a:t>Primary Judge:</a:t>
            </a:r>
          </a:p>
          <a:p>
            <a:pPr lvl="1"/>
            <a:r>
              <a:rPr lang="en-US" dirty="0" smtClean="0"/>
              <a:t>allowed mother to relocate children’s residence.</a:t>
            </a:r>
          </a:p>
          <a:p>
            <a:pPr lvl="1"/>
            <a:r>
              <a:rPr lang="en-US" dirty="0" smtClean="0"/>
              <a:t>Ordered the children to spend with their Father:</a:t>
            </a:r>
          </a:p>
          <a:p>
            <a:pPr lvl="2"/>
            <a:r>
              <a:rPr lang="en-US" dirty="0" smtClean="0"/>
              <a:t>On alternate weekends;</a:t>
            </a:r>
          </a:p>
          <a:p>
            <a:pPr lvl="2"/>
            <a:r>
              <a:rPr lang="en-US" dirty="0" smtClean="0"/>
              <a:t>From after school Friday to 7pm in alternate weeks;</a:t>
            </a:r>
          </a:p>
          <a:p>
            <a:pPr lvl="2"/>
            <a:r>
              <a:rPr lang="en-US" dirty="0" smtClean="0"/>
              <a:t>10 days in each school holiday period.</a:t>
            </a:r>
          </a:p>
          <a:p>
            <a:pPr lvl="2"/>
            <a:r>
              <a:rPr lang="en-US" dirty="0" smtClean="0"/>
              <a:t>Some additional time with the Christmas school holidays.</a:t>
            </a:r>
          </a:p>
          <a:p>
            <a:pPr lvl="2"/>
            <a:r>
              <a:rPr lang="en-US" dirty="0" smtClean="0"/>
              <a:t>Time on special days.</a:t>
            </a:r>
            <a:endParaRPr lang="en-US" dirty="0" smtClean="0"/>
          </a:p>
          <a:p>
            <a:endParaRPr lang="en-AU" dirty="0" smtClean="0"/>
          </a:p>
          <a:p>
            <a:endParaRPr lang="en-US"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611652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&amp; Significant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AU" dirty="0" smtClean="0"/>
              <a:t>Ainslie-Wallace &amp; Ryan JJ:</a:t>
            </a:r>
          </a:p>
          <a:p>
            <a:r>
              <a:rPr lang="en-AU" dirty="0" smtClean="0"/>
              <a:t>Referred to </a:t>
            </a:r>
            <a:r>
              <a:rPr lang="en-AU" i="1" dirty="0" smtClean="0"/>
              <a:t>Eddington and Eddington (No 2) </a:t>
            </a:r>
            <a:r>
              <a:rPr lang="en-AU" dirty="0" smtClean="0"/>
              <a:t>(2007) FLC 93-349 where Full Court stated:</a:t>
            </a:r>
          </a:p>
          <a:p>
            <a:r>
              <a:rPr lang="en-AU" dirty="0" smtClean="0"/>
              <a:t>Although orders for time to be spend with a parent fall literally within the provisions of s65DAA(3)(a), (b) &amp; </a:t>
            </a:r>
            <a:r>
              <a:rPr lang="de-DE" dirty="0" smtClean="0"/>
              <a:t>(c), </a:t>
            </a:r>
            <a:r>
              <a:rPr lang="de-DE" dirty="0" err="1" smtClean="0"/>
              <a:t>that</a:t>
            </a:r>
            <a:r>
              <a:rPr lang="de-DE" dirty="0" smtClean="0"/>
              <a:t> </a:t>
            </a:r>
            <a:r>
              <a:rPr lang="de-DE" dirty="0" err="1" smtClean="0"/>
              <a:t>does</a:t>
            </a:r>
            <a:r>
              <a:rPr lang="de-DE" dirty="0" smtClean="0"/>
              <a:t> not </a:t>
            </a:r>
            <a:r>
              <a:rPr lang="de-DE" dirty="0" err="1" smtClean="0"/>
              <a:t>mean</a:t>
            </a:r>
            <a:r>
              <a:rPr lang="de-DE" dirty="0" smtClean="0"/>
              <a:t> </a:t>
            </a:r>
            <a:r>
              <a:rPr lang="de-DE" dirty="0" err="1" smtClean="0"/>
              <a:t>that</a:t>
            </a:r>
            <a:r>
              <a:rPr lang="de-DE" dirty="0" smtClean="0"/>
              <a:t> </a:t>
            </a:r>
            <a:r>
              <a:rPr lang="de-DE" dirty="0" err="1" smtClean="0"/>
              <a:t>the</a:t>
            </a:r>
            <a:r>
              <a:rPr lang="de-DE" dirty="0" smtClean="0"/>
              <a:t> </a:t>
            </a:r>
            <a:r>
              <a:rPr lang="de-DE" dirty="0" err="1" smtClean="0"/>
              <a:t>orders</a:t>
            </a:r>
            <a:r>
              <a:rPr lang="de-DE" dirty="0" smtClean="0"/>
              <a:t> </a:t>
            </a:r>
            <a:r>
              <a:rPr lang="de-DE" dirty="0" err="1" smtClean="0"/>
              <a:t>thereby</a:t>
            </a:r>
            <a:r>
              <a:rPr lang="de-DE" dirty="0" smtClean="0"/>
              <a:t> </a:t>
            </a:r>
            <a:r>
              <a:rPr lang="de-DE" dirty="0" err="1" smtClean="0"/>
              <a:t>provide</a:t>
            </a:r>
            <a:r>
              <a:rPr lang="de-DE" dirty="0" smtClean="0"/>
              <a:t> </a:t>
            </a:r>
            <a:r>
              <a:rPr lang="de-DE" dirty="0" err="1" smtClean="0"/>
              <a:t>for</a:t>
            </a:r>
            <a:r>
              <a:rPr lang="de-DE" dirty="0" smtClean="0"/>
              <a:t> substantial </a:t>
            </a:r>
            <a:r>
              <a:rPr lang="de-DE" dirty="0" err="1" smtClean="0"/>
              <a:t>and</a:t>
            </a:r>
            <a:r>
              <a:rPr lang="de-DE" dirty="0" smtClean="0"/>
              <a:t> </a:t>
            </a:r>
            <a:r>
              <a:rPr lang="de-DE" dirty="0" err="1" smtClean="0"/>
              <a:t>significant</a:t>
            </a:r>
            <a:r>
              <a:rPr lang="de-DE" dirty="0" smtClean="0"/>
              <a:t> time.</a:t>
            </a:r>
          </a:p>
          <a:p>
            <a:r>
              <a:rPr lang="en-US" dirty="0"/>
              <a:t>What constitutes substantial and significant time will vary from case to case.</a:t>
            </a:r>
            <a:endParaRPr lang="en-AU" dirty="0"/>
          </a:p>
          <a:p>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0366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&amp; Significant</a:t>
            </a:r>
            <a:endParaRPr lang="en-US" dirty="0"/>
          </a:p>
        </p:txBody>
      </p:sp>
      <p:sp>
        <p:nvSpPr>
          <p:cNvPr id="3" name="Content Placeholder 2"/>
          <p:cNvSpPr>
            <a:spLocks noGrp="1"/>
          </p:cNvSpPr>
          <p:nvPr>
            <p:ph idx="1"/>
          </p:nvPr>
        </p:nvSpPr>
        <p:spPr/>
        <p:txBody>
          <a:bodyPr>
            <a:normAutofit fontScale="92500" lnSpcReduction="10000"/>
          </a:bodyPr>
          <a:lstStyle/>
          <a:p>
            <a:r>
              <a:rPr lang="en-AU" dirty="0" smtClean="0"/>
              <a:t>Test:</a:t>
            </a:r>
          </a:p>
          <a:p>
            <a:pPr marL="514350" indent="-514350">
              <a:buFont typeface="+mj-lt"/>
              <a:buAutoNum type="arabicPeriod"/>
            </a:pPr>
            <a:r>
              <a:rPr lang="en-AU" dirty="0" smtClean="0"/>
              <a:t>Mandatory </a:t>
            </a:r>
            <a:r>
              <a:rPr lang="mr-IN" dirty="0" smtClean="0"/>
              <a:t>–</a:t>
            </a:r>
            <a:r>
              <a:rPr lang="en-AU" dirty="0" smtClean="0"/>
              <a:t> compliance with each </a:t>
            </a:r>
            <a:r>
              <a:rPr lang="en-US" dirty="0" smtClean="0"/>
              <a:t>element of s65DAA(3).</a:t>
            </a:r>
          </a:p>
          <a:p>
            <a:pPr marL="514350" indent="-514350">
              <a:buFont typeface="+mj-lt"/>
              <a:buAutoNum type="arabicPeriod"/>
            </a:pPr>
            <a:r>
              <a:rPr lang="en-US" dirty="0" smtClean="0"/>
              <a:t>Exercise of discretion in accordance with s65DAA(4).</a:t>
            </a:r>
          </a:p>
          <a:p>
            <a:pPr marL="914400" lvl="1" indent="-514350"/>
            <a:r>
              <a:rPr lang="en-US" dirty="0" smtClean="0"/>
              <a:t>If answer to 1 is negative, the orders cannot be </a:t>
            </a:r>
            <a:r>
              <a:rPr lang="en-US" dirty="0"/>
              <a:t>substantial &amp; significant</a:t>
            </a:r>
            <a:r>
              <a:rPr lang="en-US" dirty="0" smtClean="0"/>
              <a:t>.</a:t>
            </a:r>
          </a:p>
          <a:p>
            <a:pPr marL="914400" lvl="1" indent="-514350"/>
            <a:r>
              <a:rPr lang="en-US" dirty="0" smtClean="0"/>
              <a:t>If answer is in the affirmative, it is necessary to consider whether in the factual context of the case, the time is both substantial &amp; significant.</a:t>
            </a:r>
            <a:endParaRPr lang="en-US"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448884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Substantial &amp; Significant</a:t>
            </a:r>
            <a:endParaRPr lang="en-US" dirty="0"/>
          </a:p>
        </p:txBody>
      </p:sp>
      <p:sp>
        <p:nvSpPr>
          <p:cNvPr id="3" name="Content Placeholder 2"/>
          <p:cNvSpPr>
            <a:spLocks noGrp="1"/>
          </p:cNvSpPr>
          <p:nvPr>
            <p:ph idx="1"/>
          </p:nvPr>
        </p:nvSpPr>
        <p:spPr/>
        <p:txBody>
          <a:bodyPr>
            <a:normAutofit fontScale="92500"/>
          </a:bodyPr>
          <a:lstStyle/>
          <a:p>
            <a:pPr marL="0" indent="0">
              <a:buNone/>
            </a:pPr>
            <a:r>
              <a:rPr lang="en-AU" dirty="0" smtClean="0"/>
              <a:t>Ainslie-Wallace &amp; Ryan JJ:</a:t>
            </a:r>
          </a:p>
          <a:p>
            <a:r>
              <a:rPr lang="en-AU" dirty="0" smtClean="0"/>
              <a:t>Section does not limit the question of involvement in daily routine to school weeks.</a:t>
            </a:r>
          </a:p>
          <a:p>
            <a:r>
              <a:rPr lang="en-AU" dirty="0" smtClean="0"/>
              <a:t>Nor does it require involvement in each and every aspect of a child’s life.</a:t>
            </a:r>
          </a:p>
          <a:p>
            <a:r>
              <a:rPr lang="en-AU" dirty="0" smtClean="0"/>
              <a:t>Section does not require “daily physical association with each and every procedure or activity that occurs </a:t>
            </a:r>
            <a:r>
              <a:rPr lang="mr-IN" dirty="0" smtClean="0"/>
              <a:t>–</a:t>
            </a:r>
            <a:r>
              <a:rPr lang="en-AU" dirty="0" smtClean="0"/>
              <a:t> each day or each weekday.”</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987817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Substantial &amp; Significant</a:t>
            </a:r>
            <a:endParaRPr lang="en-US" dirty="0"/>
          </a:p>
        </p:txBody>
      </p:sp>
      <p:sp>
        <p:nvSpPr>
          <p:cNvPr id="3" name="Content Placeholder 2"/>
          <p:cNvSpPr>
            <a:spLocks noGrp="1"/>
          </p:cNvSpPr>
          <p:nvPr>
            <p:ph idx="1"/>
          </p:nvPr>
        </p:nvSpPr>
        <p:spPr/>
        <p:txBody>
          <a:bodyPr>
            <a:normAutofit fontScale="92500"/>
          </a:bodyPr>
          <a:lstStyle/>
          <a:p>
            <a:endParaRPr lang="en-AU" dirty="0" smtClean="0"/>
          </a:p>
          <a:p>
            <a:r>
              <a:rPr lang="en-US" dirty="0" smtClean="0"/>
              <a:t>Orders provide for the children to spend annually something like 95 </a:t>
            </a:r>
            <a:r>
              <a:rPr lang="mr-IN" dirty="0" smtClean="0"/>
              <a:t>–</a:t>
            </a:r>
            <a:r>
              <a:rPr lang="en-US" dirty="0" smtClean="0"/>
              <a:t> 100 nights.</a:t>
            </a:r>
          </a:p>
          <a:p>
            <a:r>
              <a:rPr lang="en-US" dirty="0" smtClean="0"/>
              <a:t>No doubt that this provided the father with the opportunity for active participation (involvement) in the children’s daily routine (albeit to a limited extent during the school week).</a:t>
            </a:r>
          </a:p>
          <a:p>
            <a:r>
              <a:rPr lang="en-US" dirty="0" smtClean="0"/>
              <a:t>Orders satisfied each element of s65DAA(3).</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840057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Substantial &amp; Significant</a:t>
            </a:r>
            <a:endParaRPr lang="en-US" dirty="0"/>
          </a:p>
        </p:txBody>
      </p:sp>
      <p:sp>
        <p:nvSpPr>
          <p:cNvPr id="3" name="Content Placeholder 2"/>
          <p:cNvSpPr>
            <a:spLocks noGrp="1"/>
          </p:cNvSpPr>
          <p:nvPr>
            <p:ph idx="1"/>
          </p:nvPr>
        </p:nvSpPr>
        <p:spPr/>
        <p:txBody>
          <a:bodyPr>
            <a:normAutofit/>
          </a:bodyPr>
          <a:lstStyle/>
          <a:p>
            <a:endParaRPr lang="en-AU" dirty="0" smtClean="0"/>
          </a:p>
          <a:p>
            <a:r>
              <a:rPr lang="en-US" dirty="0" smtClean="0"/>
              <a:t>Was the amount of time ordered in the circumstances of this case “substantial and significant’?</a:t>
            </a:r>
          </a:p>
          <a:p>
            <a:r>
              <a:rPr lang="en-US" dirty="0" smtClean="0"/>
              <a:t>Ainslie Wallace &amp; Ryan JJ found it was.</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110611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Substantial &amp; Significant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Strickland J </a:t>
            </a:r>
            <a:r>
              <a:rPr lang="mr-IN" dirty="0" smtClean="0"/>
              <a:t>–</a:t>
            </a:r>
            <a:r>
              <a:rPr lang="en-US" dirty="0" smtClean="0"/>
              <a:t> dissented</a:t>
            </a:r>
          </a:p>
          <a:p>
            <a:pPr lvl="1"/>
            <a:r>
              <a:rPr lang="en-US" dirty="0"/>
              <a:t>W</a:t>
            </a:r>
            <a:r>
              <a:rPr lang="en-US" dirty="0" smtClean="0"/>
              <a:t>ould allow the appeal.</a:t>
            </a:r>
          </a:p>
          <a:p>
            <a:pPr lvl="1"/>
            <a:r>
              <a:rPr lang="en-US" dirty="0" smtClean="0"/>
              <a:t>Did not agree with the majority view that the orders could properly be said to provide “substantial and significant time”</a:t>
            </a:r>
          </a:p>
          <a:p>
            <a:r>
              <a:rPr lang="en-US" dirty="0" smtClean="0"/>
              <a:t>Agreed with the submission by the </a:t>
            </a:r>
            <a:r>
              <a:rPr lang="en-US" dirty="0"/>
              <a:t>F</a:t>
            </a:r>
            <a:r>
              <a:rPr lang="en-US" dirty="0" smtClean="0"/>
              <a:t>ather’s counsel that substantial and significant time is “that time sufficient to enable children to feel that their parents are involved in all aspects of their care flowing from them being exposed to their parents in a variety of settings.”</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094353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fontScale="90000"/>
          </a:bodyPr>
          <a:lstStyle/>
          <a:p>
            <a:r>
              <a:rPr lang="en-US" dirty="0" smtClean="0"/>
              <a:t>Relocation:</a:t>
            </a:r>
            <a:br>
              <a:rPr lang="en-US" dirty="0" smtClean="0"/>
            </a:br>
            <a:r>
              <a:rPr lang="en-US" dirty="0" smtClean="0"/>
              <a:t>orders which require or prevent it</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324086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&amp; Significant</a:t>
            </a:r>
            <a:endParaRPr lang="en-US" dirty="0"/>
          </a:p>
        </p:txBody>
      </p:sp>
      <p:sp>
        <p:nvSpPr>
          <p:cNvPr id="3" name="Content Placeholder 2"/>
          <p:cNvSpPr>
            <a:spLocks noGrp="1"/>
          </p:cNvSpPr>
          <p:nvPr>
            <p:ph idx="1"/>
          </p:nvPr>
        </p:nvSpPr>
        <p:spPr/>
        <p:txBody>
          <a:bodyPr>
            <a:normAutofit/>
          </a:bodyPr>
          <a:lstStyle/>
          <a:p>
            <a:r>
              <a:rPr lang="en-US" dirty="0" smtClean="0"/>
              <a:t>Such settings may include:</a:t>
            </a:r>
          </a:p>
          <a:p>
            <a:pPr lvl="1"/>
            <a:r>
              <a:rPr lang="en-US" dirty="0" smtClean="0"/>
              <a:t>Activities on holidays and weekend;</a:t>
            </a:r>
          </a:p>
          <a:p>
            <a:pPr lvl="1"/>
            <a:r>
              <a:rPr lang="en-US" dirty="0" smtClean="0"/>
              <a:t>Day to day reality of the child’s life, such as supervising homework and bedtimes, imposing day to day discipline, collection and delivery from school and sports training.</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193550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a:bodyPr>
          <a:lstStyle/>
          <a:p>
            <a:r>
              <a:rPr lang="en-US" dirty="0" smtClean="0"/>
              <a:t>Dealing with disputed evidence at interim hearing</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669783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Eaby</a:t>
            </a:r>
            <a:r>
              <a:rPr lang="en-US" dirty="0" smtClean="0"/>
              <a:t> &amp; </a:t>
            </a:r>
            <a:r>
              <a:rPr lang="en-US" dirty="0" err="1" smtClean="0"/>
              <a:t>Speelman</a:t>
            </a:r>
            <a:r>
              <a:rPr lang="en-US" dirty="0" smtClean="0"/>
              <a:t> [2015]</a:t>
            </a:r>
            <a:br>
              <a:rPr lang="en-US" dirty="0" smtClean="0"/>
            </a:br>
            <a:r>
              <a:rPr lang="en-US" dirty="0" err="1" smtClean="0"/>
              <a:t>FamCAFC</a:t>
            </a:r>
            <a:r>
              <a:rPr lang="en-US" dirty="0" smtClean="0"/>
              <a:t> 104</a:t>
            </a:r>
            <a:endParaRPr lang="en-US" dirty="0"/>
          </a:p>
        </p:txBody>
      </p:sp>
      <p:sp>
        <p:nvSpPr>
          <p:cNvPr id="3" name="Content Placeholder 2"/>
          <p:cNvSpPr>
            <a:spLocks noGrp="1"/>
          </p:cNvSpPr>
          <p:nvPr>
            <p:ph idx="1"/>
          </p:nvPr>
        </p:nvSpPr>
        <p:spPr/>
        <p:txBody>
          <a:bodyPr>
            <a:normAutofit fontScale="92500"/>
          </a:bodyPr>
          <a:lstStyle/>
          <a:p>
            <a:endParaRPr lang="en-AU" dirty="0" smtClean="0"/>
          </a:p>
          <a:p>
            <a:r>
              <a:rPr lang="en-AU" dirty="0" smtClean="0"/>
              <a:t>Mother relocated with the children to a town 91/2 hours drive away from the father.</a:t>
            </a:r>
          </a:p>
          <a:p>
            <a:r>
              <a:rPr lang="en-AU" dirty="0" smtClean="0"/>
              <a:t>Judge ordered the mother return the children and made orders for time for the father.</a:t>
            </a:r>
            <a:endParaRPr lang="en-AU" dirty="0" smtClean="0"/>
          </a:p>
          <a:p>
            <a:r>
              <a:rPr lang="en-AU" dirty="0" smtClean="0"/>
              <a:t>Mother appealed.</a:t>
            </a:r>
          </a:p>
          <a:p>
            <a:r>
              <a:rPr lang="en-AU" dirty="0" smtClean="0"/>
              <a:t>Appeal was allowed as the Judge had failed to address s65DAA.</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17934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Eaby</a:t>
            </a:r>
            <a:r>
              <a:rPr lang="en-US" dirty="0" smtClean="0"/>
              <a:t> &amp; </a:t>
            </a:r>
            <a:r>
              <a:rPr lang="en-US" dirty="0" err="1" smtClean="0"/>
              <a:t>Speelman</a:t>
            </a:r>
            <a:r>
              <a:rPr lang="en-US" dirty="0" smtClean="0"/>
              <a:t> [2015]</a:t>
            </a:r>
            <a:br>
              <a:rPr lang="en-US" dirty="0" smtClean="0"/>
            </a:br>
            <a:r>
              <a:rPr lang="en-US" dirty="0" err="1" smtClean="0"/>
              <a:t>FamCAFC</a:t>
            </a:r>
            <a:r>
              <a:rPr lang="en-US" dirty="0" smtClean="0"/>
              <a:t> 104</a:t>
            </a:r>
            <a:endParaRPr lang="en-US" dirty="0"/>
          </a:p>
        </p:txBody>
      </p:sp>
      <p:sp>
        <p:nvSpPr>
          <p:cNvPr id="3" name="Content Placeholder 2"/>
          <p:cNvSpPr>
            <a:spLocks noGrp="1"/>
          </p:cNvSpPr>
          <p:nvPr>
            <p:ph idx="1"/>
          </p:nvPr>
        </p:nvSpPr>
        <p:spPr/>
        <p:txBody>
          <a:bodyPr>
            <a:normAutofit fontScale="85000" lnSpcReduction="20000"/>
          </a:bodyPr>
          <a:lstStyle/>
          <a:p>
            <a:endParaRPr lang="en-AU" dirty="0" smtClean="0"/>
          </a:p>
          <a:p>
            <a:r>
              <a:rPr lang="en-AU" dirty="0" smtClean="0"/>
              <a:t>Ryan J </a:t>
            </a:r>
            <a:r>
              <a:rPr lang="mr-IN" dirty="0" smtClean="0"/>
              <a:t>–</a:t>
            </a:r>
            <a:r>
              <a:rPr lang="en-AU" dirty="0" smtClean="0"/>
              <a:t> 2 matters which could not be allowed to pass without comment.</a:t>
            </a:r>
          </a:p>
          <a:p>
            <a:r>
              <a:rPr lang="en-AU" dirty="0" smtClean="0"/>
              <a:t>Judge had identified 8 topics on which the parents gave conflicting evidence.</a:t>
            </a:r>
          </a:p>
          <a:p>
            <a:pPr lvl="1"/>
            <a:r>
              <a:rPr lang="en-AU" dirty="0" smtClean="0"/>
              <a:t>Matters of substance.</a:t>
            </a:r>
          </a:p>
          <a:p>
            <a:pPr lvl="1"/>
            <a:r>
              <a:rPr lang="en-AU" dirty="0" smtClean="0"/>
              <a:t>Relevant to the case.</a:t>
            </a:r>
          </a:p>
          <a:p>
            <a:r>
              <a:rPr lang="en-AU" dirty="0" smtClean="0"/>
              <a:t>On the basis that the evidence was in conflict and/or lacked corroboration, the evidence was disregarded by the Judge.</a:t>
            </a:r>
          </a:p>
          <a:p>
            <a:r>
              <a:rPr lang="en-AU" dirty="0" smtClean="0"/>
              <a:t>Her Honour said that the proceedings were determined solely on the </a:t>
            </a:r>
            <a:r>
              <a:rPr lang="en-AU" dirty="0"/>
              <a:t>b</a:t>
            </a:r>
            <a:r>
              <a:rPr lang="en-AU" dirty="0" smtClean="0"/>
              <a:t>asis of the agreed facts.</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530958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Eaby</a:t>
            </a:r>
            <a:r>
              <a:rPr lang="en-US" dirty="0" smtClean="0"/>
              <a:t> &amp; </a:t>
            </a:r>
            <a:r>
              <a:rPr lang="en-US" dirty="0" err="1" smtClean="0"/>
              <a:t>Speelman</a:t>
            </a:r>
            <a:r>
              <a:rPr lang="en-US" dirty="0" smtClean="0"/>
              <a:t> [2015]</a:t>
            </a:r>
            <a:br>
              <a:rPr lang="en-US" dirty="0" smtClean="0"/>
            </a:br>
            <a:r>
              <a:rPr lang="en-US" dirty="0" err="1" smtClean="0"/>
              <a:t>FamCAFC</a:t>
            </a:r>
            <a:r>
              <a:rPr lang="en-US" dirty="0" smtClean="0"/>
              <a:t> 104</a:t>
            </a:r>
            <a:endParaRPr lang="en-US" dirty="0"/>
          </a:p>
        </p:txBody>
      </p:sp>
      <p:sp>
        <p:nvSpPr>
          <p:cNvPr id="3" name="Content Placeholder 2"/>
          <p:cNvSpPr>
            <a:spLocks noGrp="1"/>
          </p:cNvSpPr>
          <p:nvPr>
            <p:ph idx="1"/>
          </p:nvPr>
        </p:nvSpPr>
        <p:spPr/>
        <p:txBody>
          <a:bodyPr>
            <a:normAutofit fontScale="92500"/>
          </a:bodyPr>
          <a:lstStyle/>
          <a:p>
            <a:endParaRPr lang="en-AU" dirty="0" smtClean="0"/>
          </a:p>
          <a:p>
            <a:r>
              <a:rPr lang="en-US" i="1" dirty="0" smtClean="0"/>
              <a:t>Goode &amp; Goode</a:t>
            </a:r>
            <a:r>
              <a:rPr lang="en-US" dirty="0" smtClean="0"/>
              <a:t> </a:t>
            </a:r>
            <a:r>
              <a:rPr lang="mr-IN" dirty="0" smtClean="0"/>
              <a:t>–</a:t>
            </a:r>
            <a:r>
              <a:rPr lang="en-US" dirty="0" smtClean="0"/>
              <a:t> Full Court said</a:t>
            </a:r>
            <a:r>
              <a:rPr lang="en-AU" dirty="0" smtClean="0"/>
              <a:t>:</a:t>
            </a:r>
          </a:p>
          <a:p>
            <a:pPr lvl="1"/>
            <a:r>
              <a:rPr lang="en-AU" dirty="0" smtClean="0"/>
              <a:t>Circumscribed nature of interim hearings means the court should not be drawn into issues of fact or matters relating to the merits of the substantive case where findings are not possible.</a:t>
            </a:r>
          </a:p>
          <a:p>
            <a:pPr lvl="1"/>
            <a:r>
              <a:rPr lang="en-AU" dirty="0" smtClean="0"/>
              <a:t>Does not mean that merely because facts are in dispute the evidence on the topic must be disregarded and the case determined solely by reference to agreed facts.</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2010569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Eaby</a:t>
            </a:r>
            <a:r>
              <a:rPr lang="en-US" dirty="0" smtClean="0"/>
              <a:t> &amp; </a:t>
            </a:r>
            <a:r>
              <a:rPr lang="en-US" dirty="0" err="1" smtClean="0"/>
              <a:t>Speelman</a:t>
            </a:r>
            <a:r>
              <a:rPr lang="en-US" dirty="0" smtClean="0"/>
              <a:t> [2015]</a:t>
            </a:r>
            <a:br>
              <a:rPr lang="en-US" dirty="0" smtClean="0"/>
            </a:br>
            <a:r>
              <a:rPr lang="en-US" dirty="0" err="1" smtClean="0"/>
              <a:t>FamCAFC</a:t>
            </a:r>
            <a:r>
              <a:rPr lang="en-US" dirty="0" smtClean="0"/>
              <a:t> 104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Ryan J:</a:t>
            </a:r>
          </a:p>
          <a:p>
            <a:r>
              <a:rPr lang="en-US" dirty="0" smtClean="0"/>
              <a:t>Proper approach to contentious matters of fact at interim hearings is as explained in </a:t>
            </a:r>
            <a:r>
              <a:rPr lang="en-US" i="1" dirty="0" smtClean="0"/>
              <a:t>Marvel v Marvel</a:t>
            </a:r>
            <a:r>
              <a:rPr lang="en-US" dirty="0" smtClean="0"/>
              <a:t> (2010) 43 Fam LR 348.</a:t>
            </a:r>
          </a:p>
          <a:p>
            <a:r>
              <a:rPr lang="en-US" dirty="0" smtClean="0"/>
              <a:t>Reference made to </a:t>
            </a:r>
            <a:r>
              <a:rPr lang="en-US" i="1" dirty="0" smtClean="0"/>
              <a:t>SS v AH</a:t>
            </a:r>
            <a:r>
              <a:rPr lang="en-US" dirty="0" smtClean="0"/>
              <a:t> [2010] </a:t>
            </a:r>
            <a:r>
              <a:rPr lang="en-US" dirty="0" err="1" smtClean="0"/>
              <a:t>FamCAFC</a:t>
            </a:r>
            <a:r>
              <a:rPr lang="en-US" dirty="0" smtClean="0"/>
              <a:t> 13 where majority said:</a:t>
            </a:r>
          </a:p>
          <a:p>
            <a:pPr lvl="1"/>
            <a:r>
              <a:rPr lang="en-US" dirty="0" smtClean="0"/>
              <a:t>Findings made at an interim hearing should be couched with great circumspection, n</a:t>
            </a:r>
            <a:r>
              <a:rPr lang="en-US" dirty="0" smtClean="0"/>
              <a:t>o matter how firmly a judge’s intuition may suggest a finding will be borne out after a full testing of the evidence.</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2097245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Eaby</a:t>
            </a:r>
            <a:r>
              <a:rPr lang="en-US" dirty="0" smtClean="0"/>
              <a:t> &amp; </a:t>
            </a:r>
            <a:r>
              <a:rPr lang="en-US" dirty="0" err="1" smtClean="0"/>
              <a:t>Speelman</a:t>
            </a:r>
            <a:r>
              <a:rPr lang="en-US" dirty="0" smtClean="0"/>
              <a:t> [2015]</a:t>
            </a:r>
            <a:br>
              <a:rPr lang="en-US" dirty="0" smtClean="0"/>
            </a:br>
            <a:r>
              <a:rPr lang="en-US" dirty="0" err="1" smtClean="0"/>
              <a:t>FamCAFC</a:t>
            </a:r>
            <a:r>
              <a:rPr lang="en-US" dirty="0" smtClean="0"/>
              <a:t> 104</a:t>
            </a:r>
            <a:endParaRPr lang="en-US" dirty="0"/>
          </a:p>
        </p:txBody>
      </p:sp>
      <p:sp>
        <p:nvSpPr>
          <p:cNvPr id="3" name="Content Placeholder 2"/>
          <p:cNvSpPr>
            <a:spLocks noGrp="1"/>
          </p:cNvSpPr>
          <p:nvPr>
            <p:ph idx="1"/>
          </p:nvPr>
        </p:nvSpPr>
        <p:spPr/>
        <p:txBody>
          <a:bodyPr>
            <a:normAutofit fontScale="77500" lnSpcReduction="20000"/>
          </a:bodyPr>
          <a:lstStyle/>
          <a:p>
            <a:r>
              <a:rPr lang="en-AU" dirty="0" smtClean="0"/>
              <a:t>Intuition involved in decision-making concerning children is arguably of even greater importance when a judge is obliged to make interim decisions following a hearing at which time constraints prevent the evidence being tested.</a:t>
            </a:r>
          </a:p>
          <a:p>
            <a:r>
              <a:rPr lang="en-AU" dirty="0" smtClean="0"/>
              <a:t>Apart from relying on uncontroversial or agreed facts, a judge will sometimes have little alternative than to weight th</a:t>
            </a:r>
            <a:r>
              <a:rPr lang="en-AU" dirty="0" smtClean="0"/>
              <a:t>e probabilities of competing claims and the likely impact on children in the event that a controversial assertion is acted upon or rejected.</a:t>
            </a:r>
          </a:p>
          <a:p>
            <a:r>
              <a:rPr lang="en-AU" dirty="0" smtClean="0"/>
              <a:t>Not always feasible when dealing with the immediate welfare of children simply to ignore an assertion because its accuracy has been put in issue.</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224884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Eaby</a:t>
            </a:r>
            <a:r>
              <a:rPr lang="en-US" dirty="0" smtClean="0"/>
              <a:t> &amp; </a:t>
            </a:r>
            <a:r>
              <a:rPr lang="en-US" dirty="0" err="1" smtClean="0"/>
              <a:t>Speelman</a:t>
            </a:r>
            <a:r>
              <a:rPr lang="en-US" dirty="0" smtClean="0"/>
              <a:t> [2015]</a:t>
            </a:r>
            <a:br>
              <a:rPr lang="en-US" dirty="0" smtClean="0"/>
            </a:br>
            <a:r>
              <a:rPr lang="en-US" dirty="0" err="1" smtClean="0"/>
              <a:t>FamCAFC</a:t>
            </a:r>
            <a:r>
              <a:rPr lang="en-US" dirty="0" smtClean="0"/>
              <a:t> 104</a:t>
            </a:r>
            <a:endParaRPr lang="en-US" dirty="0"/>
          </a:p>
        </p:txBody>
      </p:sp>
      <p:sp>
        <p:nvSpPr>
          <p:cNvPr id="3" name="Content Placeholder 2"/>
          <p:cNvSpPr>
            <a:spLocks noGrp="1"/>
          </p:cNvSpPr>
          <p:nvPr>
            <p:ph idx="1"/>
          </p:nvPr>
        </p:nvSpPr>
        <p:spPr/>
        <p:txBody>
          <a:bodyPr>
            <a:normAutofit fontScale="77500" lnSpcReduction="20000"/>
          </a:bodyPr>
          <a:lstStyle/>
          <a:p>
            <a:r>
              <a:rPr lang="en-AU" dirty="0" smtClean="0"/>
              <a:t>Court can appropriately and carefully deal with contentious issues relevant to the welfare of a child and for those issues to not be ignored.</a:t>
            </a:r>
          </a:p>
          <a:p>
            <a:r>
              <a:rPr lang="en-AU" dirty="0" smtClean="0"/>
              <a:t>Second Issue raised </a:t>
            </a:r>
            <a:r>
              <a:rPr lang="mr-IN" dirty="0" smtClean="0"/>
              <a:t>–</a:t>
            </a:r>
            <a:r>
              <a:rPr lang="en-AU" dirty="0" smtClean="0"/>
              <a:t> her Honour remarked that the mother had not produced any independent evidence to support that the father had been controlling or abusive towards the mother or the children.</a:t>
            </a:r>
          </a:p>
          <a:p>
            <a:r>
              <a:rPr lang="en-AU" dirty="0" smtClean="0"/>
              <a:t>Ryan J </a:t>
            </a:r>
            <a:r>
              <a:rPr lang="mr-IN" dirty="0" smtClean="0"/>
              <a:t>–</a:t>
            </a:r>
            <a:r>
              <a:rPr lang="en-AU" dirty="0" smtClean="0"/>
              <a:t> Much of what occurs in families takes place in private, as a consequence corroboration is often not available.</a:t>
            </a:r>
          </a:p>
          <a:p>
            <a:r>
              <a:rPr lang="en-AU" dirty="0" smtClean="0"/>
              <a:t>Absence of corroborating evidence does not necessarily undermine a person’s evidence on that topic.</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685827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a:bodyPr>
          <a:lstStyle/>
          <a:p>
            <a:r>
              <a:rPr lang="en-US" dirty="0" smtClean="0"/>
              <a:t>Hot off the press</a:t>
            </a:r>
            <a:br>
              <a:rPr lang="en-US" dirty="0" smtClean="0"/>
            </a:br>
            <a:r>
              <a:rPr lang="en-US" dirty="0" smtClean="0"/>
              <a:t>HCA</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966241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err="1"/>
              <a:t>Bondelmonte</a:t>
            </a:r>
            <a:r>
              <a:rPr lang="en-AU" i="1" dirty="0"/>
              <a:t> v </a:t>
            </a:r>
            <a:r>
              <a:rPr lang="en-AU" i="1" dirty="0" err="1" smtClean="0"/>
              <a:t>Bondelmonte</a:t>
            </a:r>
            <a:r>
              <a:rPr lang="en-AU" i="1" dirty="0" smtClean="0"/>
              <a:t> </a:t>
            </a:r>
            <a:br>
              <a:rPr lang="en-AU" i="1" dirty="0" smtClean="0"/>
            </a:br>
            <a:r>
              <a:rPr lang="en-AU" i="1" dirty="0" smtClean="0"/>
              <a:t>&amp; </a:t>
            </a:r>
            <a:r>
              <a:rPr lang="en-AU" i="1" dirty="0"/>
              <a:t>Anor</a:t>
            </a:r>
            <a:r>
              <a:rPr lang="en-AU" dirty="0"/>
              <a:t> [2017] HCA 8</a:t>
            </a:r>
          </a:p>
        </p:txBody>
      </p:sp>
      <p:sp>
        <p:nvSpPr>
          <p:cNvPr id="3" name="Content Placeholder 2"/>
          <p:cNvSpPr>
            <a:spLocks noGrp="1"/>
          </p:cNvSpPr>
          <p:nvPr>
            <p:ph idx="1"/>
          </p:nvPr>
        </p:nvSpPr>
        <p:spPr/>
        <p:txBody>
          <a:bodyPr>
            <a:normAutofit fontScale="77500" lnSpcReduction="20000"/>
          </a:bodyPr>
          <a:lstStyle/>
          <a:p>
            <a:r>
              <a:rPr lang="en-AU" dirty="0" smtClean="0"/>
              <a:t>Parties separated in 2010.  </a:t>
            </a:r>
          </a:p>
          <a:p>
            <a:r>
              <a:rPr lang="en-AU" dirty="0" smtClean="0"/>
              <a:t>2 boys </a:t>
            </a:r>
            <a:r>
              <a:rPr lang="en-AU" dirty="0" smtClean="0"/>
              <a:t>(aged </a:t>
            </a:r>
            <a:r>
              <a:rPr lang="en-AU" dirty="0"/>
              <a:t>almost </a:t>
            </a:r>
            <a:r>
              <a:rPr lang="en-AU" dirty="0" smtClean="0"/>
              <a:t>15yo and </a:t>
            </a:r>
            <a:r>
              <a:rPr lang="en-AU" dirty="0"/>
              <a:t>almost </a:t>
            </a:r>
            <a:r>
              <a:rPr lang="en-AU" dirty="0" smtClean="0"/>
              <a:t>17yo)  </a:t>
            </a:r>
            <a:r>
              <a:rPr lang="en-AU" dirty="0" smtClean="0"/>
              <a:t>and one girl (12yo)</a:t>
            </a:r>
          </a:p>
          <a:p>
            <a:r>
              <a:rPr lang="en-AU" dirty="0" smtClean="0"/>
              <a:t>Orders made on 25 June 2014.</a:t>
            </a:r>
          </a:p>
          <a:p>
            <a:pPr lvl="1"/>
            <a:r>
              <a:rPr lang="en-AU" dirty="0" smtClean="0"/>
              <a:t>ESPR</a:t>
            </a:r>
          </a:p>
          <a:p>
            <a:pPr lvl="1"/>
            <a:r>
              <a:rPr lang="en-AU" dirty="0" smtClean="0"/>
              <a:t>Parent could take the children overseas on holidays subject to certain conditions.</a:t>
            </a:r>
          </a:p>
          <a:p>
            <a:r>
              <a:rPr lang="en-AU" dirty="0" smtClean="0"/>
              <a:t>14 January 2016 </a:t>
            </a:r>
            <a:r>
              <a:rPr lang="mr-IN" dirty="0" smtClean="0"/>
              <a:t>–</a:t>
            </a:r>
            <a:r>
              <a:rPr lang="en-AU" dirty="0" smtClean="0"/>
              <a:t> 2 boys fly to New York for a holiday with the father.</a:t>
            </a:r>
          </a:p>
          <a:p>
            <a:r>
              <a:rPr lang="en-AU" dirty="0" smtClean="0"/>
              <a:t>29 January 2016 </a:t>
            </a:r>
            <a:r>
              <a:rPr lang="mr-IN" dirty="0" smtClean="0"/>
              <a:t>–</a:t>
            </a:r>
            <a:r>
              <a:rPr lang="en-AU" dirty="0" smtClean="0"/>
              <a:t> Father tells mother that he had decided to live indefinitely in the USA and the boys would remain with him.</a:t>
            </a:r>
            <a:endParaRPr lang="en-AU" dirty="0" smtClean="0"/>
          </a:p>
          <a:p>
            <a:r>
              <a:rPr lang="en-AU" dirty="0" smtClean="0"/>
              <a:t>Mother filed an application seeking the boys’ return.</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046273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position</a:t>
            </a:r>
            <a:endParaRPr lang="en-US" dirty="0"/>
          </a:p>
        </p:txBody>
      </p:sp>
      <p:sp>
        <p:nvSpPr>
          <p:cNvPr id="3" name="Content Placeholder 2"/>
          <p:cNvSpPr>
            <a:spLocks noGrp="1"/>
          </p:cNvSpPr>
          <p:nvPr>
            <p:ph idx="1"/>
          </p:nvPr>
        </p:nvSpPr>
        <p:spPr/>
        <p:txBody>
          <a:bodyPr>
            <a:normAutofit/>
          </a:bodyPr>
          <a:lstStyle/>
          <a:p>
            <a:endParaRPr lang="en-AU" dirty="0" smtClean="0"/>
          </a:p>
          <a:p>
            <a:pPr lvl="0"/>
            <a:r>
              <a:rPr lang="en-US" dirty="0"/>
              <a:t>T</a:t>
            </a:r>
            <a:r>
              <a:rPr lang="en-US" dirty="0" smtClean="0"/>
              <a:t>he </a:t>
            </a:r>
            <a:r>
              <a:rPr lang="en-US" dirty="0"/>
              <a:t>Court has the power to make an order requiring </a:t>
            </a:r>
            <a:r>
              <a:rPr lang="en-US" dirty="0" smtClean="0"/>
              <a:t>parent to </a:t>
            </a:r>
            <a:r>
              <a:rPr lang="en-US" dirty="0"/>
              <a:t>relocate the children’s </a:t>
            </a:r>
            <a:r>
              <a:rPr lang="en-US" dirty="0" smtClean="0"/>
              <a:t>residence. </a:t>
            </a:r>
          </a:p>
          <a:p>
            <a:pPr lvl="0"/>
            <a:r>
              <a:rPr lang="en-US" dirty="0"/>
              <a:t>T</a:t>
            </a:r>
            <a:r>
              <a:rPr lang="en-US" dirty="0" smtClean="0"/>
              <a:t>hat </a:t>
            </a:r>
            <a:r>
              <a:rPr lang="en-US" dirty="0"/>
              <a:t>authority lies in s65D and 68D of the Act.</a:t>
            </a:r>
            <a:endParaRPr lang="en-GB" dirty="0"/>
          </a:p>
          <a:p>
            <a:r>
              <a:rPr lang="en-AU" dirty="0"/>
              <a:t>See</a:t>
            </a:r>
            <a:r>
              <a:rPr lang="en-AU" i="1" dirty="0"/>
              <a:t> Sampson &amp; </a:t>
            </a:r>
            <a:r>
              <a:rPr lang="en-AU" i="1" dirty="0" err="1"/>
              <a:t>Harnett</a:t>
            </a:r>
            <a:r>
              <a:rPr lang="en-AU" i="1" dirty="0"/>
              <a:t> (No 10)</a:t>
            </a:r>
            <a:r>
              <a:rPr lang="en-AU" dirty="0"/>
              <a:t> [2007] </a:t>
            </a:r>
            <a:r>
              <a:rPr lang="en-AU" dirty="0" err="1"/>
              <a:t>FamCA</a:t>
            </a:r>
            <a:r>
              <a:rPr lang="en-AU" dirty="0"/>
              <a:t> 1365</a:t>
            </a:r>
            <a:endParaRPr lang="en-GB" dirty="0"/>
          </a:p>
          <a:p>
            <a:endParaRPr lang="en-US"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217908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Bondelmonte</a:t>
            </a:r>
            <a:endParaRPr lang="en-US" dirty="0"/>
          </a:p>
        </p:txBody>
      </p:sp>
      <p:sp>
        <p:nvSpPr>
          <p:cNvPr id="3" name="Content Placeholder 2"/>
          <p:cNvSpPr>
            <a:spLocks noGrp="1"/>
          </p:cNvSpPr>
          <p:nvPr>
            <p:ph idx="1"/>
          </p:nvPr>
        </p:nvSpPr>
        <p:spPr/>
        <p:txBody>
          <a:bodyPr>
            <a:normAutofit/>
          </a:bodyPr>
          <a:lstStyle/>
          <a:p>
            <a:pPr marL="0" indent="0">
              <a:buNone/>
            </a:pPr>
            <a:r>
              <a:rPr lang="en-AU" dirty="0" smtClean="0"/>
              <a:t>Watts J ordered:</a:t>
            </a:r>
          </a:p>
          <a:p>
            <a:r>
              <a:rPr lang="en-AU" dirty="0"/>
              <a:t>T</a:t>
            </a:r>
            <a:r>
              <a:rPr lang="en-AU" dirty="0" smtClean="0"/>
              <a:t>he return of the boys.</a:t>
            </a:r>
          </a:p>
          <a:p>
            <a:r>
              <a:rPr lang="en-AU" dirty="0" smtClean="0"/>
              <a:t>If the father did not return to Australia and the boys did not wish to live with their mother, they could live either in accommodation with supervision paid for by the father or separately with the mothers of respective friends of the boys.</a:t>
            </a:r>
            <a:endParaRPr lang="en-US"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835414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Bondelmonte</a:t>
            </a:r>
            <a:r>
              <a:rPr lang="en-US" dirty="0" smtClean="0"/>
              <a:t> Cont.</a:t>
            </a:r>
            <a:endParaRPr lang="en-US" dirty="0"/>
          </a:p>
        </p:txBody>
      </p:sp>
      <p:sp>
        <p:nvSpPr>
          <p:cNvPr id="3" name="Content Placeholder 2"/>
          <p:cNvSpPr>
            <a:spLocks noGrp="1"/>
          </p:cNvSpPr>
          <p:nvPr>
            <p:ph idx="1"/>
          </p:nvPr>
        </p:nvSpPr>
        <p:spPr/>
        <p:txBody>
          <a:bodyPr>
            <a:normAutofit fontScale="92500" lnSpcReduction="10000"/>
          </a:bodyPr>
          <a:lstStyle/>
          <a:p>
            <a:r>
              <a:rPr lang="en-AU" dirty="0" smtClean="0"/>
              <a:t>Full Court dismissed the appeal.  (Ryan and Aldridge JJ &amp; Le </a:t>
            </a:r>
            <a:r>
              <a:rPr lang="en-AU" dirty="0" err="1" smtClean="0"/>
              <a:t>Poer</a:t>
            </a:r>
            <a:r>
              <a:rPr lang="en-AU" dirty="0" smtClean="0"/>
              <a:t> Trench J dissenting)</a:t>
            </a:r>
            <a:endParaRPr lang="en-AU" dirty="0"/>
          </a:p>
          <a:p>
            <a:r>
              <a:rPr lang="en-AU" dirty="0" smtClean="0"/>
              <a:t>High Court:</a:t>
            </a:r>
          </a:p>
          <a:p>
            <a:pPr lvl="1"/>
            <a:r>
              <a:rPr lang="en-AU" dirty="0" smtClean="0"/>
              <a:t>Rejected the father’s contention that Watts J had erred in discounting the boy’s expressed preferences to remain in New York because the Judge had formed an adverse view of the father’s actions.</a:t>
            </a:r>
          </a:p>
          <a:p>
            <a:pPr lvl="1"/>
            <a:r>
              <a:rPr lang="en-AU" dirty="0" smtClean="0"/>
              <a:t>The extent to which the boys’ views had been influenced by the father was relevant to the weight to be given to them.</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070268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Bondelmonte</a:t>
            </a:r>
            <a:r>
              <a:rPr lang="en-US" dirty="0" smtClean="0"/>
              <a:t> Cont.</a:t>
            </a:r>
            <a:endParaRPr lang="en-US" dirty="0"/>
          </a:p>
        </p:txBody>
      </p:sp>
      <p:sp>
        <p:nvSpPr>
          <p:cNvPr id="3" name="Content Placeholder 2"/>
          <p:cNvSpPr>
            <a:spLocks noGrp="1"/>
          </p:cNvSpPr>
          <p:nvPr>
            <p:ph idx="1"/>
          </p:nvPr>
        </p:nvSpPr>
        <p:spPr/>
        <p:txBody>
          <a:bodyPr>
            <a:normAutofit/>
          </a:bodyPr>
          <a:lstStyle/>
          <a:p>
            <a:endParaRPr lang="en-AU" dirty="0" smtClean="0"/>
          </a:p>
          <a:p>
            <a:r>
              <a:rPr lang="en-AU" dirty="0" smtClean="0"/>
              <a:t>High Court:</a:t>
            </a:r>
          </a:p>
          <a:p>
            <a:pPr lvl="1"/>
            <a:r>
              <a:rPr lang="en-AU" dirty="0" smtClean="0"/>
              <a:t>Rejected the father’s contention that Watts J was required to ascertain the boys’ views as to alternate living arrangements.</a:t>
            </a:r>
          </a:p>
          <a:p>
            <a:pPr lvl="1"/>
            <a:r>
              <a:rPr lang="en-AU" dirty="0" smtClean="0"/>
              <a:t>S60CC(3)(a) only requires that the views which have been “expressed” by a child be considered.</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255787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Bondelmonte</a:t>
            </a:r>
            <a:r>
              <a:rPr lang="en-US" dirty="0" smtClean="0"/>
              <a:t> Cont.</a:t>
            </a:r>
            <a:endParaRPr lang="en-US" dirty="0"/>
          </a:p>
        </p:txBody>
      </p:sp>
      <p:sp>
        <p:nvSpPr>
          <p:cNvPr id="3" name="Content Placeholder 2"/>
          <p:cNvSpPr>
            <a:spLocks noGrp="1"/>
          </p:cNvSpPr>
          <p:nvPr>
            <p:ph idx="1"/>
          </p:nvPr>
        </p:nvSpPr>
        <p:spPr/>
        <p:txBody>
          <a:bodyPr>
            <a:normAutofit lnSpcReduction="10000"/>
          </a:bodyPr>
          <a:lstStyle/>
          <a:p>
            <a:endParaRPr lang="en-AU" dirty="0" smtClean="0"/>
          </a:p>
          <a:p>
            <a:r>
              <a:rPr lang="en-AU" dirty="0" smtClean="0"/>
              <a:t>Other important findings:</a:t>
            </a:r>
          </a:p>
          <a:p>
            <a:pPr lvl="1"/>
            <a:r>
              <a:rPr lang="en-AU" dirty="0" smtClean="0"/>
              <a:t>s64C permits parenting orders to be made in favour of a parent of a child “or some other person”.</a:t>
            </a:r>
          </a:p>
          <a:p>
            <a:pPr lvl="1"/>
            <a:r>
              <a:rPr lang="en-AU" dirty="0" smtClean="0"/>
              <a:t>Orders could be made in favour of the boys’ respective friends’ mothers.</a:t>
            </a:r>
            <a:endParaRPr lang="en-AU" dirty="0"/>
          </a:p>
          <a:p>
            <a:r>
              <a:rPr lang="en-AU" dirty="0" smtClean="0"/>
              <a:t>NB they were not parties to the proceedings.</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6823739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a:bodyPr>
          <a:lstStyle/>
          <a:p>
            <a:r>
              <a:rPr lang="en-US" dirty="0" smtClean="0"/>
              <a:t>Dogs</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955953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Downey &amp; Beale</a:t>
            </a:r>
            <a:br>
              <a:rPr lang="en-US" i="1" dirty="0" smtClean="0"/>
            </a:br>
            <a:r>
              <a:rPr lang="en-AU" dirty="0"/>
              <a:t> [2017] FCCA 316 </a:t>
            </a:r>
            <a:r>
              <a:rPr lang="en-US" i="1" dirty="0" smtClean="0"/>
              <a:t/>
            </a:r>
            <a:br>
              <a:rPr lang="en-US" i="1" dirty="0" smtClean="0"/>
            </a:br>
            <a:endParaRPr lang="en-US" i="1" dirty="0"/>
          </a:p>
        </p:txBody>
      </p:sp>
      <p:sp>
        <p:nvSpPr>
          <p:cNvPr id="3" name="Content Placeholder 2"/>
          <p:cNvSpPr>
            <a:spLocks noGrp="1"/>
          </p:cNvSpPr>
          <p:nvPr>
            <p:ph idx="1"/>
          </p:nvPr>
        </p:nvSpPr>
        <p:spPr/>
        <p:txBody>
          <a:bodyPr>
            <a:normAutofit/>
          </a:bodyPr>
          <a:lstStyle/>
          <a:p>
            <a:r>
              <a:rPr lang="en-AU" dirty="0" smtClean="0"/>
              <a:t>Judge Harman</a:t>
            </a:r>
          </a:p>
          <a:p>
            <a:r>
              <a:rPr lang="en-AU" dirty="0" smtClean="0"/>
              <a:t>Parties agreed on all property matters except whether or not the husband should be required to effect a transfer of the registration of the dog to the wife.</a:t>
            </a:r>
          </a:p>
          <a:p>
            <a:r>
              <a:rPr lang="en-AU" dirty="0" smtClean="0"/>
              <a:t>“Sentient creature” </a:t>
            </a:r>
            <a:r>
              <a:rPr lang="mr-IN" dirty="0" smtClean="0"/>
              <a:t>–</a:t>
            </a:r>
            <a:r>
              <a:rPr lang="en-AU" dirty="0" smtClean="0"/>
              <a:t> reviews classes</a:t>
            </a:r>
          </a:p>
          <a:p>
            <a:r>
              <a:rPr lang="en-AU" dirty="0" smtClean="0"/>
              <a:t>Dog is a chattel and the court has power to determine ownership.</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4014492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Downey &amp; Beale</a:t>
            </a:r>
            <a:endParaRPr lang="en-US" i="1" dirty="0"/>
          </a:p>
        </p:txBody>
      </p:sp>
      <p:sp>
        <p:nvSpPr>
          <p:cNvPr id="3" name="Content Placeholder 2"/>
          <p:cNvSpPr>
            <a:spLocks noGrp="1"/>
          </p:cNvSpPr>
          <p:nvPr>
            <p:ph idx="1"/>
          </p:nvPr>
        </p:nvSpPr>
        <p:spPr/>
        <p:txBody>
          <a:bodyPr>
            <a:normAutofit lnSpcReduction="10000"/>
          </a:bodyPr>
          <a:lstStyle/>
          <a:p>
            <a:endParaRPr lang="en-AU" dirty="0" smtClean="0"/>
          </a:p>
          <a:p>
            <a:r>
              <a:rPr lang="en-AU" dirty="0" smtClean="0"/>
              <a:t>S75(2) could not assist in the determination.</a:t>
            </a:r>
          </a:p>
          <a:p>
            <a:r>
              <a:rPr lang="en-AU" dirty="0" smtClean="0"/>
              <a:t>No basis for adjustment.</a:t>
            </a:r>
          </a:p>
          <a:p>
            <a:r>
              <a:rPr lang="en-AU" dirty="0" smtClean="0"/>
              <a:t>“If satisfied an order should be made, the best that one could do </a:t>
            </a:r>
            <a:r>
              <a:rPr lang="mr-IN" dirty="0" smtClean="0"/>
              <a:t>–</a:t>
            </a:r>
            <a:r>
              <a:rPr lang="en-AU" dirty="0" smtClean="0"/>
              <a:t> no doubt entirely unsatisfactorily to both parties </a:t>
            </a:r>
            <a:r>
              <a:rPr lang="mr-IN" dirty="0" smtClean="0"/>
              <a:t>–</a:t>
            </a:r>
            <a:r>
              <a:rPr lang="en-AU" dirty="0" smtClean="0"/>
              <a:t> would be to find contributions equal and affect division of the asset.”</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597815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Downey &amp; Beale</a:t>
            </a:r>
            <a:endParaRPr lang="en-US" i="1" dirty="0"/>
          </a:p>
        </p:txBody>
      </p:sp>
      <p:sp>
        <p:nvSpPr>
          <p:cNvPr id="3" name="Content Placeholder 2"/>
          <p:cNvSpPr>
            <a:spLocks noGrp="1"/>
          </p:cNvSpPr>
          <p:nvPr>
            <p:ph idx="1"/>
          </p:nvPr>
        </p:nvSpPr>
        <p:spPr/>
        <p:txBody>
          <a:bodyPr>
            <a:normAutofit/>
          </a:bodyPr>
          <a:lstStyle/>
          <a:p>
            <a:endParaRPr lang="en-AU" dirty="0" smtClean="0"/>
          </a:p>
          <a:p>
            <a:r>
              <a:rPr lang="en-AU" dirty="0" smtClean="0"/>
              <a:t>No orders made with respect to the adjustment of interests in the dog.</a:t>
            </a:r>
          </a:p>
          <a:p>
            <a:r>
              <a:rPr lang="en-AU" dirty="0" smtClean="0"/>
              <a:t>Dismissed application with respect to ownership.</a:t>
            </a:r>
          </a:p>
          <a:p>
            <a:r>
              <a:rPr lang="en-AU" dirty="0" smtClean="0"/>
              <a:t>Ordered the husband to transfer registration of the dog into the wife’s name alone.</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1754507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a:bodyPr>
          <a:lstStyle/>
          <a:p>
            <a:r>
              <a:rPr lang="en-US" dirty="0" smtClean="0"/>
              <a:t>Domestic violence &amp; </a:t>
            </a:r>
            <a:br>
              <a:rPr lang="en-US" dirty="0" smtClean="0"/>
            </a:br>
            <a:r>
              <a:rPr lang="en-US" dirty="0" smtClean="0"/>
              <a:t>Family Law</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9320899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a:t>SGLB v </a:t>
            </a:r>
            <a:r>
              <a:rPr lang="en-AU" i="1" dirty="0" smtClean="0"/>
              <a:t>PAB </a:t>
            </a:r>
            <a:r>
              <a:rPr lang="en-AU" dirty="0" smtClean="0"/>
              <a:t>[2015] </a:t>
            </a:r>
            <a:br>
              <a:rPr lang="en-AU" dirty="0" smtClean="0"/>
            </a:br>
            <a:r>
              <a:rPr lang="en-AU" dirty="0" smtClean="0"/>
              <a:t>QMC 8</a:t>
            </a:r>
            <a:endParaRPr lang="en-US" dirty="0"/>
          </a:p>
        </p:txBody>
      </p:sp>
      <p:sp>
        <p:nvSpPr>
          <p:cNvPr id="3" name="Content Placeholder 2"/>
          <p:cNvSpPr>
            <a:spLocks noGrp="1"/>
          </p:cNvSpPr>
          <p:nvPr>
            <p:ph idx="1"/>
          </p:nvPr>
        </p:nvSpPr>
        <p:spPr/>
        <p:txBody>
          <a:bodyPr>
            <a:normAutofit fontScale="92500"/>
          </a:bodyPr>
          <a:lstStyle/>
          <a:p>
            <a:r>
              <a:rPr lang="en-AU" dirty="0" smtClean="0"/>
              <a:t>Magistrate Hasted </a:t>
            </a:r>
            <a:r>
              <a:rPr lang="mr-IN" dirty="0" smtClean="0"/>
              <a:t>–</a:t>
            </a:r>
            <a:r>
              <a:rPr lang="en-AU" dirty="0" smtClean="0"/>
              <a:t> Roma</a:t>
            </a:r>
          </a:p>
          <a:p>
            <a:r>
              <a:rPr lang="en-AU" dirty="0" smtClean="0"/>
              <a:t>2 Applications:</a:t>
            </a:r>
          </a:p>
          <a:p>
            <a:pPr lvl="1"/>
            <a:r>
              <a:rPr lang="en-AU" dirty="0" smtClean="0"/>
              <a:t>First dismissed as there was no appearance from the aggrieved.</a:t>
            </a:r>
          </a:p>
          <a:p>
            <a:pPr lvl="1"/>
            <a:r>
              <a:rPr lang="en-AU" dirty="0" smtClean="0"/>
              <a:t>Respondents had previously delivered written submissions for the dismissal of the application on the grounds it represented an abuse of the Court process.  App was not pressed as dismissed anyway.</a:t>
            </a:r>
          </a:p>
          <a:p>
            <a:pPr lvl="1"/>
            <a:r>
              <a:rPr lang="en-AU" dirty="0" smtClean="0"/>
              <a:t>Second App filed later that day in identical terms.</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402626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position Cont.</a:t>
            </a:r>
            <a:endParaRPr lang="en-US" dirty="0"/>
          </a:p>
        </p:txBody>
      </p:sp>
      <p:sp>
        <p:nvSpPr>
          <p:cNvPr id="3" name="Content Placeholder 2"/>
          <p:cNvSpPr>
            <a:spLocks noGrp="1"/>
          </p:cNvSpPr>
          <p:nvPr>
            <p:ph idx="1"/>
          </p:nvPr>
        </p:nvSpPr>
        <p:spPr/>
        <p:txBody>
          <a:bodyPr>
            <a:normAutofit/>
          </a:bodyPr>
          <a:lstStyle/>
          <a:p>
            <a:pPr lvl="0"/>
            <a:r>
              <a:rPr lang="en-US" dirty="0"/>
              <a:t>However, </a:t>
            </a:r>
            <a:r>
              <a:rPr lang="en-AU" dirty="0"/>
              <a:t>the majority of the Full Court in </a:t>
            </a:r>
            <a:r>
              <a:rPr lang="en-AU" i="1" dirty="0"/>
              <a:t>Sampson &amp; </a:t>
            </a:r>
            <a:r>
              <a:rPr lang="en-AU" i="1" dirty="0" err="1" smtClean="0"/>
              <a:t>Harnett</a:t>
            </a:r>
            <a:r>
              <a:rPr lang="en-AU" i="1" dirty="0" smtClean="0"/>
              <a:t>:</a:t>
            </a:r>
          </a:p>
          <a:p>
            <a:pPr lvl="1"/>
            <a:r>
              <a:rPr lang="en-AU" dirty="0"/>
              <a:t>T</a:t>
            </a:r>
            <a:r>
              <a:rPr lang="en-AU" dirty="0" smtClean="0"/>
              <a:t>here </a:t>
            </a:r>
            <a:r>
              <a:rPr lang="en-AU" dirty="0"/>
              <a:t>is power under s 114(3) of the Act to enjoin a parent from relocating or to relocate, provided that that injunction is </a:t>
            </a:r>
            <a:r>
              <a:rPr lang="en-AU" b="1" dirty="0"/>
              <a:t>no more than is necessary to secure the best interests of a child</a:t>
            </a:r>
            <a:r>
              <a:rPr lang="en-AU" dirty="0"/>
              <a:t>.   </a:t>
            </a:r>
            <a:endParaRPr lang="en-AU" dirty="0" smtClean="0"/>
          </a:p>
          <a:p>
            <a:endParaRPr lang="en-US"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334914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a:t>SGLB v </a:t>
            </a:r>
            <a:r>
              <a:rPr lang="en-AU" i="1" dirty="0" smtClean="0"/>
              <a:t>PAB </a:t>
            </a:r>
            <a:r>
              <a:rPr lang="en-AU" dirty="0" smtClean="0"/>
              <a:t>[2015] </a:t>
            </a:r>
            <a:br>
              <a:rPr lang="en-AU" dirty="0" smtClean="0"/>
            </a:br>
            <a:r>
              <a:rPr lang="en-AU" dirty="0" smtClean="0"/>
              <a:t>QMC 8</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Application made for dismissal or permanent stay of the application on the basis it was an abuse of process.</a:t>
            </a:r>
          </a:p>
          <a:p>
            <a:r>
              <a:rPr lang="en-US" dirty="0" smtClean="0"/>
              <a:t>Court looked at whether the </a:t>
            </a:r>
            <a:r>
              <a:rPr lang="en-US" dirty="0" err="1" smtClean="0"/>
              <a:t>aggrieved’s</a:t>
            </a:r>
            <a:r>
              <a:rPr lang="en-US" dirty="0" smtClean="0"/>
              <a:t> application was genuinely brought for the purposes contemplated under the act or, whilst nominally seeking protection, it was substantially seeking to effect an outcome which would actually change the parent with whom the children of the marriage live with.</a:t>
            </a:r>
          </a:p>
          <a:p>
            <a:r>
              <a:rPr lang="en-US" dirty="0" smtClean="0"/>
              <a:t>The latter would be an abuse of the court’s process.</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787973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a:t>SGLB v </a:t>
            </a:r>
            <a:r>
              <a:rPr lang="en-AU" i="1" dirty="0" smtClean="0"/>
              <a:t>PAB </a:t>
            </a:r>
            <a:r>
              <a:rPr lang="en-AU" dirty="0" smtClean="0"/>
              <a:t>[2015] </a:t>
            </a:r>
            <a:br>
              <a:rPr lang="en-AU" dirty="0" smtClean="0"/>
            </a:br>
            <a:r>
              <a:rPr lang="en-AU" dirty="0" smtClean="0"/>
              <a:t>QMC 8</a:t>
            </a:r>
            <a:endParaRPr lang="en-US" dirty="0"/>
          </a:p>
        </p:txBody>
      </p:sp>
      <p:sp>
        <p:nvSpPr>
          <p:cNvPr id="3" name="Content Placeholder 2"/>
          <p:cNvSpPr>
            <a:spLocks noGrp="1"/>
          </p:cNvSpPr>
          <p:nvPr>
            <p:ph idx="1"/>
          </p:nvPr>
        </p:nvSpPr>
        <p:spPr/>
        <p:txBody>
          <a:bodyPr>
            <a:normAutofit lnSpcReduction="10000"/>
          </a:bodyPr>
          <a:lstStyle/>
          <a:p>
            <a:r>
              <a:rPr lang="en-US" dirty="0" smtClean="0"/>
              <a:t>Court found the more dominant theme of the application:</a:t>
            </a:r>
          </a:p>
          <a:p>
            <a:pPr lvl="1"/>
            <a:r>
              <a:rPr lang="en-US" dirty="0" smtClean="0"/>
              <a:t>is what affect the children residing with the respondent had had on her;</a:t>
            </a:r>
          </a:p>
          <a:p>
            <a:pPr lvl="1"/>
            <a:r>
              <a:rPr lang="en-US" dirty="0" smtClean="0"/>
              <a:t>Whom the children will reside with in the future;</a:t>
            </a:r>
          </a:p>
          <a:p>
            <a:pPr lvl="1"/>
            <a:r>
              <a:rPr lang="en-US" dirty="0" smtClean="0"/>
              <a:t>Whom the children should spend time with; and</a:t>
            </a:r>
          </a:p>
          <a:p>
            <a:pPr lvl="1"/>
            <a:r>
              <a:rPr lang="en-US" dirty="0" smtClean="0"/>
              <a:t>What retaliation she might suffer if she </a:t>
            </a:r>
            <a:r>
              <a:rPr lang="en-US" dirty="0" err="1" smtClean="0"/>
              <a:t>witholds</a:t>
            </a:r>
            <a:r>
              <a:rPr lang="en-US" dirty="0" smtClean="0"/>
              <a:t> the children in the future.</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3528856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a:t>SGLB v </a:t>
            </a:r>
            <a:r>
              <a:rPr lang="en-AU" i="1" dirty="0" smtClean="0"/>
              <a:t>PAB </a:t>
            </a:r>
            <a:r>
              <a:rPr lang="en-AU" dirty="0" smtClean="0"/>
              <a:t>[2015] </a:t>
            </a:r>
            <a:br>
              <a:rPr lang="en-AU" dirty="0" smtClean="0"/>
            </a:br>
            <a:r>
              <a:rPr lang="en-AU" dirty="0" smtClean="0"/>
              <a:t>QMC 8</a:t>
            </a:r>
            <a:endParaRPr lang="en-US" dirty="0"/>
          </a:p>
        </p:txBody>
      </p:sp>
      <p:sp>
        <p:nvSpPr>
          <p:cNvPr id="3" name="Content Placeholder 2"/>
          <p:cNvSpPr>
            <a:spLocks noGrp="1"/>
          </p:cNvSpPr>
          <p:nvPr>
            <p:ph idx="1"/>
          </p:nvPr>
        </p:nvSpPr>
        <p:spPr/>
        <p:txBody>
          <a:bodyPr>
            <a:normAutofit/>
          </a:bodyPr>
          <a:lstStyle/>
          <a:p>
            <a:r>
              <a:rPr lang="en-US" dirty="0" smtClean="0"/>
              <a:t>Except in very limited circumstances, </a:t>
            </a:r>
            <a:r>
              <a:rPr lang="en-US" dirty="0" err="1" smtClean="0"/>
              <a:t>Qld</a:t>
            </a:r>
            <a:r>
              <a:rPr lang="en-US" dirty="0" smtClean="0"/>
              <a:t> Magistrates Courts exercising power under DFVPA with respect to applications for DVO have no power to make orders that affects parental responsibilities of parents of a child who is in dispute.</a:t>
            </a:r>
          </a:p>
          <a:p>
            <a:r>
              <a:rPr lang="en-US" dirty="0" smtClean="0"/>
              <a:t>See S68R Family Law Act &amp; s78 DFVPA</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7933537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a:t>SGLB v </a:t>
            </a:r>
            <a:r>
              <a:rPr lang="en-AU" i="1" dirty="0" smtClean="0"/>
              <a:t>PAB </a:t>
            </a:r>
            <a:r>
              <a:rPr lang="en-AU" dirty="0" smtClean="0"/>
              <a:t>[2015] </a:t>
            </a:r>
            <a:br>
              <a:rPr lang="en-AU" dirty="0" smtClean="0"/>
            </a:br>
            <a:r>
              <a:rPr lang="en-AU" dirty="0" smtClean="0"/>
              <a:t>QMC 8</a:t>
            </a:r>
            <a:endParaRPr lang="en-US" dirty="0"/>
          </a:p>
        </p:txBody>
      </p:sp>
      <p:sp>
        <p:nvSpPr>
          <p:cNvPr id="3" name="Content Placeholder 2"/>
          <p:cNvSpPr>
            <a:spLocks noGrp="1"/>
          </p:cNvSpPr>
          <p:nvPr>
            <p:ph idx="1"/>
          </p:nvPr>
        </p:nvSpPr>
        <p:spPr/>
        <p:txBody>
          <a:bodyPr>
            <a:normAutofit fontScale="92500"/>
          </a:bodyPr>
          <a:lstStyle/>
          <a:p>
            <a:r>
              <a:rPr lang="en-US" dirty="0" smtClean="0"/>
              <a:t>Predominant purpose of the application was to effect a chance in the current living arrangements of the children of the marriage with the subsidiary purpose to obtain protection from any retaliatory acts should she be successful in the primary purpose.</a:t>
            </a:r>
          </a:p>
          <a:p>
            <a:r>
              <a:rPr lang="en-US" dirty="0" smtClean="0"/>
              <a:t>Application for DVO was an abuse of process and should be permanently stayed.</a:t>
            </a:r>
            <a:endParaRPr lang="en-AU" dirty="0" smtClean="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9740204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a:bodyPr>
          <a:lstStyle/>
          <a:p>
            <a:r>
              <a:rPr lang="en-US" dirty="0" smtClean="0"/>
              <a:t>Costs in domestic </a:t>
            </a:r>
            <a:br>
              <a:rPr lang="en-US" dirty="0" smtClean="0"/>
            </a:br>
            <a:r>
              <a:rPr lang="en-US" dirty="0" smtClean="0"/>
              <a:t>violence matters</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85073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RWT v BZX [2016] </a:t>
            </a:r>
            <a:r>
              <a:rPr lang="en-US" dirty="0" smtClean="0"/>
              <a:t/>
            </a:r>
            <a:br>
              <a:rPr lang="en-US" dirty="0" smtClean="0"/>
            </a:br>
            <a:r>
              <a:rPr lang="en-US" dirty="0" smtClean="0"/>
              <a:t>QDC </a:t>
            </a:r>
            <a:r>
              <a:rPr lang="en-US" dirty="0"/>
              <a:t>246</a:t>
            </a:r>
          </a:p>
        </p:txBody>
      </p:sp>
      <p:sp>
        <p:nvSpPr>
          <p:cNvPr id="3" name="Content Placeholder 2"/>
          <p:cNvSpPr>
            <a:spLocks noGrp="1"/>
          </p:cNvSpPr>
          <p:nvPr>
            <p:ph idx="1"/>
          </p:nvPr>
        </p:nvSpPr>
        <p:spPr/>
        <p:txBody>
          <a:bodyPr>
            <a:normAutofit/>
          </a:bodyPr>
          <a:lstStyle/>
          <a:p>
            <a:r>
              <a:rPr lang="en-AU" dirty="0" smtClean="0"/>
              <a:t>Judge </a:t>
            </a:r>
            <a:r>
              <a:rPr lang="en-AU" dirty="0" err="1" smtClean="0"/>
              <a:t>Devereaux</a:t>
            </a:r>
            <a:r>
              <a:rPr lang="en-AU" dirty="0" smtClean="0"/>
              <a:t> SC </a:t>
            </a:r>
            <a:endParaRPr lang="en-AU" dirty="0" smtClean="0"/>
          </a:p>
          <a:p>
            <a:r>
              <a:rPr lang="en-AU" dirty="0" smtClean="0"/>
              <a:t>Cross Applications originally.</a:t>
            </a:r>
          </a:p>
          <a:p>
            <a:r>
              <a:rPr lang="en-AU" dirty="0" smtClean="0"/>
              <a:t>Magistrate had:</a:t>
            </a:r>
          </a:p>
          <a:p>
            <a:pPr lvl="1"/>
            <a:r>
              <a:rPr lang="en-AU" dirty="0" smtClean="0"/>
              <a:t>Granted the wife’s application and made an order against the husband.</a:t>
            </a:r>
          </a:p>
          <a:p>
            <a:pPr lvl="1"/>
            <a:r>
              <a:rPr lang="en-AU" dirty="0"/>
              <a:t>D</a:t>
            </a:r>
            <a:r>
              <a:rPr lang="en-AU" dirty="0" smtClean="0"/>
              <a:t>ismissed the husband’s application; and</a:t>
            </a:r>
          </a:p>
          <a:p>
            <a:pPr lvl="1"/>
            <a:r>
              <a:rPr lang="en-AU" dirty="0" smtClean="0"/>
              <a:t>Ordered costs against him.</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911811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Appeal against costs order</a:t>
            </a:r>
            <a:endParaRPr lang="en-US" dirty="0"/>
          </a:p>
        </p:txBody>
      </p:sp>
      <p:sp>
        <p:nvSpPr>
          <p:cNvPr id="3" name="Content Placeholder 2"/>
          <p:cNvSpPr>
            <a:spLocks noGrp="1"/>
          </p:cNvSpPr>
          <p:nvPr>
            <p:ph idx="1"/>
          </p:nvPr>
        </p:nvSpPr>
        <p:spPr/>
        <p:txBody>
          <a:bodyPr>
            <a:normAutofit fontScale="77500" lnSpcReduction="20000"/>
          </a:bodyPr>
          <a:lstStyle/>
          <a:p>
            <a:r>
              <a:rPr lang="en-AU" dirty="0" smtClean="0"/>
              <a:t>No </a:t>
            </a:r>
            <a:r>
              <a:rPr lang="en-AU" dirty="0"/>
              <a:t>provision for appeal against a costs order is made under </a:t>
            </a:r>
            <a:r>
              <a:rPr lang="en-AU" dirty="0" smtClean="0"/>
              <a:t>s.164 </a:t>
            </a:r>
            <a:r>
              <a:rPr lang="en-AU" dirty="0"/>
              <a:t>of the DVFP Act.</a:t>
            </a:r>
          </a:p>
          <a:p>
            <a:r>
              <a:rPr lang="en-AU" dirty="0"/>
              <a:t>The terms of </a:t>
            </a:r>
            <a:r>
              <a:rPr lang="en-AU" dirty="0" smtClean="0"/>
              <a:t>s.164 appear </a:t>
            </a:r>
            <a:r>
              <a:rPr lang="en-AU" dirty="0"/>
              <a:t>to define the ‘decisions’ which may be the subject of appeal.</a:t>
            </a:r>
          </a:p>
          <a:p>
            <a:r>
              <a:rPr lang="en-AU" dirty="0" smtClean="0"/>
              <a:t>s</a:t>
            </a:r>
            <a:r>
              <a:rPr lang="en-AU" dirty="0"/>
              <a:t>. 222 of the Justices Act, </a:t>
            </a:r>
            <a:r>
              <a:rPr lang="en-AU" dirty="0" smtClean="0"/>
              <a:t>allows an </a:t>
            </a:r>
            <a:r>
              <a:rPr lang="en-AU" dirty="0"/>
              <a:t>appeal against an ‘</a:t>
            </a:r>
            <a:r>
              <a:rPr lang="en-AU" dirty="0" smtClean="0"/>
              <a:t>order </a:t>
            </a:r>
            <a:r>
              <a:rPr lang="en-AU" dirty="0"/>
              <a:t>made by a magistrate in a summary way ‘on a </a:t>
            </a:r>
            <a:r>
              <a:rPr lang="en-AU" dirty="0" smtClean="0"/>
              <a:t>complaint for </a:t>
            </a:r>
            <a:r>
              <a:rPr lang="en-AU" dirty="0"/>
              <a:t>an offence or breach of </a:t>
            </a:r>
            <a:r>
              <a:rPr lang="en-AU" dirty="0" smtClean="0"/>
              <a:t>duty’.</a:t>
            </a:r>
          </a:p>
          <a:p>
            <a:r>
              <a:rPr lang="en-AU" dirty="0" smtClean="0"/>
              <a:t>The </a:t>
            </a:r>
            <a:r>
              <a:rPr lang="en-AU" dirty="0"/>
              <a:t>Supreme Court of Queensland Act </a:t>
            </a:r>
            <a:r>
              <a:rPr lang="en-AU" dirty="0" smtClean="0"/>
              <a:t>1991:</a:t>
            </a:r>
          </a:p>
          <a:p>
            <a:pPr lvl="1"/>
            <a:r>
              <a:rPr lang="en-AU" dirty="0" smtClean="0"/>
              <a:t>s.62 </a:t>
            </a:r>
            <a:r>
              <a:rPr lang="en-AU" dirty="0"/>
              <a:t>provides for an appeal to the </a:t>
            </a:r>
            <a:r>
              <a:rPr lang="en-AU" dirty="0" smtClean="0"/>
              <a:t>Court of </a:t>
            </a:r>
            <a:r>
              <a:rPr lang="en-AU" dirty="0"/>
              <a:t>Appeal from ‘any judgment or order’ of the court in the Trial Division. </a:t>
            </a:r>
            <a:endParaRPr lang="en-AU" dirty="0" smtClean="0"/>
          </a:p>
          <a:p>
            <a:pPr lvl="1"/>
            <a:r>
              <a:rPr lang="en-AU" dirty="0" smtClean="0"/>
              <a:t>includes </a:t>
            </a:r>
            <a:r>
              <a:rPr lang="en-AU" dirty="0"/>
              <a:t>an order for costs </a:t>
            </a:r>
            <a:r>
              <a:rPr lang="en-AU" dirty="0" smtClean="0"/>
              <a:t>- that </a:t>
            </a:r>
            <a:r>
              <a:rPr lang="en-AU" dirty="0"/>
              <a:t>an appeal </a:t>
            </a:r>
            <a:r>
              <a:rPr lang="en-AU" dirty="0" smtClean="0"/>
              <a:t>only in </a:t>
            </a:r>
            <a:r>
              <a:rPr lang="en-AU" dirty="0"/>
              <a:t>relation to costs lies to the Court of Appeal only by leave of the judge who </a:t>
            </a:r>
            <a:r>
              <a:rPr lang="en-AU" dirty="0" smtClean="0"/>
              <a:t>gave the </a:t>
            </a:r>
            <a:r>
              <a:rPr lang="en-AU" dirty="0"/>
              <a:t>judgment or made the order. </a:t>
            </a:r>
            <a:endParaRPr lang="en-AU" dirty="0" smtClean="0"/>
          </a:p>
          <a:p>
            <a:endParaRPr lang="en-AU"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561099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Appeal against costs order</a:t>
            </a:r>
            <a:endParaRPr lang="en-US" dirty="0"/>
          </a:p>
        </p:txBody>
      </p:sp>
      <p:sp>
        <p:nvSpPr>
          <p:cNvPr id="3" name="Content Placeholder 2"/>
          <p:cNvSpPr>
            <a:spLocks noGrp="1"/>
          </p:cNvSpPr>
          <p:nvPr>
            <p:ph idx="1"/>
          </p:nvPr>
        </p:nvSpPr>
        <p:spPr/>
        <p:txBody>
          <a:bodyPr>
            <a:normAutofit fontScale="77500" lnSpcReduction="20000"/>
          </a:bodyPr>
          <a:lstStyle/>
          <a:p>
            <a:r>
              <a:rPr lang="en-AU" dirty="0" smtClean="0"/>
              <a:t>Similar </a:t>
            </a:r>
            <a:r>
              <a:rPr lang="en-AU" dirty="0"/>
              <a:t>provision is made with respect to </a:t>
            </a:r>
            <a:r>
              <a:rPr lang="en-AU" dirty="0" smtClean="0"/>
              <a:t>appeals from </a:t>
            </a:r>
            <a:r>
              <a:rPr lang="en-AU" dirty="0"/>
              <a:t>the District Court: District Court of Queensland Act 1967 s. 118B. </a:t>
            </a:r>
            <a:endParaRPr lang="en-AU" dirty="0" smtClean="0"/>
          </a:p>
          <a:p>
            <a:r>
              <a:rPr lang="en-AU" dirty="0" smtClean="0"/>
              <a:t>The </a:t>
            </a:r>
            <a:r>
              <a:rPr lang="en-AU" dirty="0"/>
              <a:t>UCPR 1999, which, by s. 142(2) of the DFVP Act apply to an appeal, do </a:t>
            </a:r>
            <a:r>
              <a:rPr lang="en-AU" dirty="0" smtClean="0"/>
              <a:t>not seem </a:t>
            </a:r>
            <a:r>
              <a:rPr lang="en-AU" dirty="0"/>
              <a:t>to supply an answer</a:t>
            </a:r>
            <a:r>
              <a:rPr lang="en-AU" dirty="0" smtClean="0"/>
              <a:t>.</a:t>
            </a:r>
          </a:p>
          <a:p>
            <a:r>
              <a:rPr lang="en-AU" dirty="0"/>
              <a:t>The DVFP Act has </a:t>
            </a:r>
            <a:r>
              <a:rPr lang="en-AU" dirty="0" smtClean="0"/>
              <a:t>no </a:t>
            </a:r>
            <a:r>
              <a:rPr lang="en-AU" dirty="0"/>
              <a:t>specific provision for appeal against a costs order tends </a:t>
            </a:r>
            <a:r>
              <a:rPr lang="en-AU" dirty="0" smtClean="0"/>
              <a:t>to suggest </a:t>
            </a:r>
            <a:r>
              <a:rPr lang="en-AU" dirty="0"/>
              <a:t>none is available.</a:t>
            </a:r>
          </a:p>
          <a:p>
            <a:r>
              <a:rPr lang="en-AU" dirty="0"/>
              <a:t>P</a:t>
            </a:r>
            <a:r>
              <a:rPr lang="en-AU" dirty="0" smtClean="0"/>
              <a:t>oint </a:t>
            </a:r>
            <a:r>
              <a:rPr lang="en-AU" dirty="0"/>
              <a:t>was </a:t>
            </a:r>
            <a:r>
              <a:rPr lang="en-AU" dirty="0" smtClean="0"/>
              <a:t>not taken </a:t>
            </a:r>
            <a:r>
              <a:rPr lang="en-AU" dirty="0"/>
              <a:t>by the respondent that the appeal against the costs order </a:t>
            </a:r>
            <a:r>
              <a:rPr lang="en-AU" dirty="0" smtClean="0"/>
              <a:t>was incompetent. </a:t>
            </a:r>
          </a:p>
          <a:p>
            <a:r>
              <a:rPr lang="en-AU" dirty="0" smtClean="0"/>
              <a:t>It </a:t>
            </a:r>
            <a:r>
              <a:rPr lang="en-AU" dirty="0"/>
              <a:t>is unnecessary to </a:t>
            </a:r>
            <a:r>
              <a:rPr lang="en-AU" dirty="0" smtClean="0"/>
              <a:t>decide the </a:t>
            </a:r>
            <a:r>
              <a:rPr lang="en-AU" dirty="0"/>
              <a:t>point because of the conclusion </a:t>
            </a:r>
            <a:r>
              <a:rPr lang="en-AU" dirty="0" smtClean="0"/>
              <a:t>Court had reached </a:t>
            </a:r>
            <a:r>
              <a:rPr lang="en-AU" dirty="0"/>
              <a:t>about the order.</a:t>
            </a:r>
          </a:p>
          <a:p>
            <a:endParaRPr lang="en-AU"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21025273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086600" cy="1755775"/>
          </a:xfrm>
        </p:spPr>
        <p:txBody>
          <a:bodyPr>
            <a:normAutofit fontScale="90000"/>
          </a:bodyPr>
          <a:lstStyle/>
          <a:p>
            <a:r>
              <a:rPr lang="en-US" dirty="0" smtClean="0"/>
              <a:t>Withdrawal of domestic </a:t>
            </a:r>
            <a:br>
              <a:rPr lang="en-US" dirty="0" smtClean="0"/>
            </a:br>
            <a:r>
              <a:rPr lang="en-US" dirty="0" smtClean="0"/>
              <a:t>violence applications &amp; costs</a:t>
            </a:r>
            <a:endParaRPr lang="en-US" dirty="0"/>
          </a:p>
        </p:txBody>
      </p:sp>
      <p:sp>
        <p:nvSpPr>
          <p:cNvPr id="3" name="Subtitle 2"/>
          <p:cNvSpPr>
            <a:spLocks noGrp="1"/>
          </p:cNvSpPr>
          <p:nvPr>
            <p:ph type="subTitle" idx="1"/>
          </p:nvPr>
        </p:nvSpPr>
        <p:spPr>
          <a:xfrm>
            <a:off x="1371600" y="3886200"/>
            <a:ext cx="6400800" cy="642938"/>
          </a:xfrm>
        </p:spPr>
        <p:txBody>
          <a:bodyPr>
            <a:normAutofit/>
          </a:bodyPr>
          <a:lstStyle/>
          <a:p>
            <a:endParaRPr lang="en-US" sz="2400" dirty="0" smtClean="0"/>
          </a:p>
        </p:txBody>
      </p:sp>
      <p:pic>
        <p:nvPicPr>
          <p:cNvPr id="7" name="Picture 6" descr="CD Logo - 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2457570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KAV v Magistrate Bentley </a:t>
            </a:r>
            <a:r>
              <a:rPr lang="en-US" dirty="0" smtClean="0"/>
              <a:t/>
            </a:r>
            <a:br>
              <a:rPr lang="en-US" dirty="0" smtClean="0"/>
            </a:br>
            <a:r>
              <a:rPr lang="en-US" dirty="0" smtClean="0"/>
              <a:t>&amp; </a:t>
            </a:r>
            <a:r>
              <a:rPr lang="en-US" dirty="0"/>
              <a:t>Anor [2016] QSC 46</a:t>
            </a:r>
          </a:p>
        </p:txBody>
      </p:sp>
      <p:sp>
        <p:nvSpPr>
          <p:cNvPr id="3" name="Content Placeholder 2"/>
          <p:cNvSpPr>
            <a:spLocks noGrp="1"/>
          </p:cNvSpPr>
          <p:nvPr>
            <p:ph idx="1"/>
          </p:nvPr>
        </p:nvSpPr>
        <p:spPr/>
        <p:txBody>
          <a:bodyPr>
            <a:normAutofit fontScale="70000" lnSpcReduction="20000"/>
          </a:bodyPr>
          <a:lstStyle/>
          <a:p>
            <a:r>
              <a:rPr lang="en-US" dirty="0" smtClean="0"/>
              <a:t>Applicant applied for DVO against </a:t>
            </a:r>
            <a:r>
              <a:rPr lang="en-US" dirty="0"/>
              <a:t>her estranged </a:t>
            </a:r>
            <a:r>
              <a:rPr lang="en-US" dirty="0" smtClean="0"/>
              <a:t>husband.  Parties were involved in property proceedings in the FCCA.</a:t>
            </a:r>
          </a:p>
          <a:p>
            <a:r>
              <a:rPr lang="en-US" dirty="0" smtClean="0"/>
              <a:t>She </a:t>
            </a:r>
            <a:r>
              <a:rPr lang="en-US" dirty="0"/>
              <a:t>attempted to withdraw her application at a review mention of the matter 12 days prior to the listed hearing. </a:t>
            </a:r>
            <a:endParaRPr lang="en-US" dirty="0" smtClean="0"/>
          </a:p>
          <a:p>
            <a:r>
              <a:rPr lang="en-US" dirty="0"/>
              <a:t>P</a:t>
            </a:r>
            <a:r>
              <a:rPr lang="en-US" dirty="0" smtClean="0"/>
              <a:t>residing </a:t>
            </a:r>
            <a:r>
              <a:rPr lang="en-US" dirty="0"/>
              <a:t>Magistrate did not permit the application to be withdrawn. </a:t>
            </a:r>
            <a:endParaRPr lang="en-US" dirty="0" smtClean="0"/>
          </a:p>
          <a:p>
            <a:r>
              <a:rPr lang="en-US" dirty="0" smtClean="0"/>
              <a:t>Her </a:t>
            </a:r>
            <a:r>
              <a:rPr lang="en-US" dirty="0" err="1"/>
              <a:t>Honour</a:t>
            </a:r>
            <a:r>
              <a:rPr lang="en-US" dirty="0"/>
              <a:t> instead proceeded to hear the application on the papers, dismiss the application and ordered the applicant to pay the second respondent’s costs</a:t>
            </a:r>
            <a:r>
              <a:rPr lang="en-US" dirty="0" smtClean="0"/>
              <a:t>.</a:t>
            </a:r>
          </a:p>
          <a:p>
            <a:r>
              <a:rPr lang="en-US" dirty="0"/>
              <a:t>The applicant </a:t>
            </a:r>
            <a:r>
              <a:rPr lang="en-US" dirty="0" smtClean="0"/>
              <a:t>sought a </a:t>
            </a:r>
            <a:r>
              <a:rPr lang="en-US" dirty="0"/>
              <a:t>statutory order of review of the decisions to prevent the withdrawal of the application and the decision to order costs. </a:t>
            </a:r>
            <a:endParaRPr lang="en-AU"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108179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position Cont.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i="1" dirty="0" smtClean="0"/>
              <a:t>Adamson </a:t>
            </a:r>
            <a:r>
              <a:rPr lang="en-US" i="1" dirty="0"/>
              <a:t>&amp; Adamson</a:t>
            </a:r>
            <a:r>
              <a:rPr lang="en-US" dirty="0"/>
              <a:t> [2014] </a:t>
            </a:r>
            <a:r>
              <a:rPr lang="en-US" dirty="0" err="1"/>
              <a:t>FamCAFC</a:t>
            </a:r>
            <a:r>
              <a:rPr lang="en-US" dirty="0"/>
              <a:t> 232.  </a:t>
            </a:r>
            <a:endParaRPr lang="en-US" dirty="0" smtClean="0"/>
          </a:p>
          <a:p>
            <a:pPr lvl="1"/>
            <a:r>
              <a:rPr lang="en-US" dirty="0" smtClean="0"/>
              <a:t>The </a:t>
            </a:r>
            <a:r>
              <a:rPr lang="en-US" dirty="0"/>
              <a:t>Full Court </a:t>
            </a:r>
            <a:r>
              <a:rPr lang="en-US" dirty="0" smtClean="0"/>
              <a:t>referred </a:t>
            </a:r>
            <a:r>
              <a:rPr lang="en-US" dirty="0"/>
              <a:t>to </a:t>
            </a:r>
            <a:r>
              <a:rPr lang="en-US" i="1" dirty="0"/>
              <a:t>Sampson</a:t>
            </a:r>
            <a:r>
              <a:rPr lang="en-US" dirty="0"/>
              <a:t> </a:t>
            </a:r>
            <a:endParaRPr lang="en-US" dirty="0" smtClean="0"/>
          </a:p>
          <a:p>
            <a:pPr lvl="1"/>
            <a:r>
              <a:rPr lang="en-AU" dirty="0" smtClean="0"/>
              <a:t>“[</a:t>
            </a:r>
            <a:r>
              <a:rPr lang="en-AU" dirty="0"/>
              <a:t>t]he proper exercise of such a power is likely to be rare” and </a:t>
            </a:r>
            <a:endParaRPr lang="en-AU" dirty="0" smtClean="0"/>
          </a:p>
          <a:p>
            <a:pPr lvl="1"/>
            <a:r>
              <a:rPr lang="en-AU" dirty="0" smtClean="0"/>
              <a:t>orders </a:t>
            </a:r>
            <a:r>
              <a:rPr lang="en-AU" dirty="0"/>
              <a:t>made pursuant to an exercise of that discretion would be “...at the extreme end of the discretionary range...” </a:t>
            </a:r>
            <a:endParaRPr lang="en-AU" dirty="0" smtClean="0"/>
          </a:p>
          <a:p>
            <a:pPr lvl="1"/>
            <a:r>
              <a:rPr lang="en-AU" dirty="0" smtClean="0"/>
              <a:t>It </a:t>
            </a:r>
            <a:r>
              <a:rPr lang="en-AU" dirty="0"/>
              <a:t>follows that there should exist “rare” or “extreme” factors that warrant the Court exercising its discretion to make “coercive” orders requiring a parent to relocate so as to continue to be the primary carer of their child/ </a:t>
            </a:r>
            <a:r>
              <a:rPr lang="en-AU" dirty="0" smtClean="0"/>
              <a:t>children</a:t>
            </a:r>
            <a:endParaRPr lang="en-US"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1638359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Withdrawal of app</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Henry J in Supreme Court</a:t>
            </a:r>
          </a:p>
          <a:p>
            <a:r>
              <a:rPr lang="en-US" dirty="0" smtClean="0"/>
              <a:t>r </a:t>
            </a:r>
            <a:r>
              <a:rPr lang="en-US" dirty="0"/>
              <a:t>50 did not confer an unfettered discretion upon the presiding Magistrate to permit or prevent the applicant to withdraw her application. </a:t>
            </a:r>
            <a:endParaRPr lang="en-US" dirty="0" smtClean="0"/>
          </a:p>
          <a:p>
            <a:r>
              <a:rPr lang="en-US" dirty="0" smtClean="0"/>
              <a:t>There </a:t>
            </a:r>
            <a:r>
              <a:rPr lang="en-US" dirty="0"/>
              <a:t>was no cause for concern here that the applicant’s withdrawal was anything other than </a:t>
            </a:r>
            <a:r>
              <a:rPr lang="en-US" dirty="0" smtClean="0"/>
              <a:t>voluntary.</a:t>
            </a:r>
          </a:p>
          <a:p>
            <a:r>
              <a:rPr lang="en-US" dirty="0"/>
              <a:t>Even if </a:t>
            </a:r>
            <a:r>
              <a:rPr lang="en-US" dirty="0" smtClean="0"/>
              <a:t>wrong, Her </a:t>
            </a:r>
            <a:r>
              <a:rPr lang="en-US" dirty="0" err="1"/>
              <a:t>Honour</a:t>
            </a:r>
            <a:r>
              <a:rPr lang="en-US" dirty="0"/>
              <a:t> nonetheless erred in not permitting the withdrawal. </a:t>
            </a:r>
            <a:endParaRPr lang="en-US" dirty="0" smtClean="0"/>
          </a:p>
          <a:p>
            <a:r>
              <a:rPr lang="en-US" dirty="0" smtClean="0"/>
              <a:t>The </a:t>
            </a:r>
            <a:r>
              <a:rPr lang="en-US" dirty="0"/>
              <a:t>only basis advanced for there being any “injustice” to the respondent was that the respondent would, in consequence of the withdrawal being allowed, be deprived of a then non-existent right to seek costs. What was urged on and accepted by the court as a means of preventing injustice was really just a construct designed to avoid the orthodox application of s 157. </a:t>
            </a:r>
            <a:endParaRPr lang="en-AU"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4242136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endParaRPr lang="en-AU" dirty="0" smtClean="0"/>
          </a:p>
          <a:p>
            <a:r>
              <a:rPr lang="en-AU" dirty="0" smtClean="0"/>
              <a:t>Best Practice Principles </a:t>
            </a:r>
            <a:r>
              <a:rPr lang="mr-IN" dirty="0" smtClean="0"/>
              <a:t>–</a:t>
            </a:r>
            <a:r>
              <a:rPr lang="en-AU" dirty="0" smtClean="0"/>
              <a:t> Family Courts: </a:t>
            </a:r>
            <a:r>
              <a:rPr lang="en-AU" dirty="0">
                <a:hlinkClick r:id="rId3"/>
              </a:rPr>
              <a:t>http</a:t>
            </a:r>
            <a:r>
              <a:rPr lang="en-AU">
                <a:hlinkClick r:id="rId3"/>
              </a:rPr>
              <a:t>://</a:t>
            </a:r>
            <a:r>
              <a:rPr lang="en-AU" smtClean="0">
                <a:hlinkClick r:id="rId3"/>
              </a:rPr>
              <a:t>www.familycourt.gov.au/wps/wcm/connect/fcoaweb/reports-and-publications/publications/family+violence/family-violence-best-practice-principles</a:t>
            </a:r>
            <a:endParaRPr lang="en-AU" dirty="0" smtClean="0"/>
          </a:p>
          <a:p>
            <a:endParaRPr lang="en-AU" dirty="0" smtClean="0"/>
          </a:p>
          <a:p>
            <a:r>
              <a:rPr lang="en-AU" dirty="0" smtClean="0"/>
              <a:t>Best Practice principles - QLS </a:t>
            </a:r>
            <a:r>
              <a:rPr lang="en-AU" dirty="0"/>
              <a:t> </a:t>
            </a:r>
            <a:endParaRPr lang="en-AU" dirty="0" smtClean="0"/>
          </a:p>
        </p:txBody>
      </p:sp>
      <p:pic>
        <p:nvPicPr>
          <p:cNvPr id="4" name="Picture 3" descr="CD Logo - Alpha.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382322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position Cont.</a:t>
            </a:r>
            <a:endParaRPr lang="en-US" dirty="0"/>
          </a:p>
        </p:txBody>
      </p:sp>
      <p:sp>
        <p:nvSpPr>
          <p:cNvPr id="3" name="Content Placeholder 2"/>
          <p:cNvSpPr>
            <a:spLocks noGrp="1"/>
          </p:cNvSpPr>
          <p:nvPr>
            <p:ph idx="1"/>
          </p:nvPr>
        </p:nvSpPr>
        <p:spPr/>
        <p:txBody>
          <a:bodyPr>
            <a:normAutofit/>
          </a:bodyPr>
          <a:lstStyle/>
          <a:p>
            <a:endParaRPr lang="en-AU" dirty="0" smtClean="0"/>
          </a:p>
          <a:p>
            <a:r>
              <a:rPr lang="en-AU" dirty="0" smtClean="0"/>
              <a:t>To </a:t>
            </a:r>
            <a:r>
              <a:rPr lang="en-AU" dirty="0"/>
              <a:t>order someone to relocate to another place will require the court to be satisfied that the practicalities of life equally or sufficiently exist in the place to which the party is required to move. </a:t>
            </a:r>
            <a:endParaRPr lang="en-GB"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783233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position Cont.</a:t>
            </a:r>
            <a:endParaRPr lang="en-US" dirty="0"/>
          </a:p>
        </p:txBody>
      </p:sp>
      <p:sp>
        <p:nvSpPr>
          <p:cNvPr id="3" name="Content Placeholder 2"/>
          <p:cNvSpPr>
            <a:spLocks noGrp="1"/>
          </p:cNvSpPr>
          <p:nvPr>
            <p:ph idx="1"/>
          </p:nvPr>
        </p:nvSpPr>
        <p:spPr/>
        <p:txBody>
          <a:bodyPr>
            <a:normAutofit fontScale="92500" lnSpcReduction="20000"/>
          </a:bodyPr>
          <a:lstStyle/>
          <a:p>
            <a:pPr lvl="0"/>
            <a:r>
              <a:rPr lang="en-AU" dirty="0" smtClean="0"/>
              <a:t>“</a:t>
            </a:r>
            <a:r>
              <a:rPr lang="en-AU" dirty="0"/>
              <a:t>It follows from the decisions of the High Court in </a:t>
            </a:r>
            <a:r>
              <a:rPr lang="en-AU" i="1" dirty="0"/>
              <a:t>AMS v AIF</a:t>
            </a:r>
            <a:r>
              <a:rPr lang="en-AU" dirty="0"/>
              <a:t> (1999) 199 CLR 160 and </a:t>
            </a:r>
            <a:r>
              <a:rPr lang="en-AU" i="1" dirty="0"/>
              <a:t>U v U </a:t>
            </a:r>
            <a:r>
              <a:rPr lang="en-AU" dirty="0">
                <a:hlinkClick r:id="rId3" tooltip="View Case"/>
              </a:rPr>
              <a:t>[2002] HCA 36</a:t>
            </a:r>
            <a:r>
              <a:rPr lang="en-AU" dirty="0"/>
              <a:t>; </a:t>
            </a:r>
            <a:r>
              <a:rPr lang="en-AU" dirty="0">
                <a:hlinkClick r:id="rId4" tooltip="View LawCiteRecord"/>
              </a:rPr>
              <a:t>(2002) 211 CLR 238</a:t>
            </a:r>
            <a:r>
              <a:rPr lang="en-AU" i="1" dirty="0"/>
              <a:t> </a:t>
            </a:r>
            <a:r>
              <a:rPr lang="en-AU" dirty="0"/>
              <a:t>that in parenting proceedings there is </a:t>
            </a:r>
            <a:r>
              <a:rPr lang="en-AU" b="1" dirty="0"/>
              <a:t>no requirement</a:t>
            </a:r>
            <a:r>
              <a:rPr lang="en-AU" dirty="0"/>
              <a:t> for a parent to demonstrate “</a:t>
            </a:r>
            <a:r>
              <a:rPr lang="en-AU" b="1" dirty="0"/>
              <a:t>compelling reasons</a:t>
            </a:r>
            <a:r>
              <a:rPr lang="en-AU" dirty="0"/>
              <a:t>” to live where the parent proposes to live, be that a proposed new location or, axiomatically, in their current place of </a:t>
            </a:r>
            <a:r>
              <a:rPr lang="en-AU" dirty="0" smtClean="0"/>
              <a:t>residence</a:t>
            </a:r>
            <a:r>
              <a:rPr lang="mr-IN" dirty="0" smtClean="0"/>
              <a:t>…</a:t>
            </a:r>
            <a:r>
              <a:rPr lang="en-US" dirty="0" smtClean="0"/>
              <a:t>”</a:t>
            </a:r>
            <a:r>
              <a:rPr lang="en-AU" dirty="0" smtClean="0"/>
              <a:t> </a:t>
            </a:r>
          </a:p>
          <a:p>
            <a:pPr lvl="0"/>
            <a:r>
              <a:rPr lang="en-AU" dirty="0" smtClean="0"/>
              <a:t>See Full Court in </a:t>
            </a:r>
            <a:r>
              <a:rPr lang="en-AU" i="1" dirty="0" smtClean="0"/>
              <a:t>Adamson</a:t>
            </a:r>
            <a:r>
              <a:rPr lang="en-AU" dirty="0" smtClean="0"/>
              <a:t> at paragraphs 65 - 70</a:t>
            </a:r>
            <a:endParaRPr lang="en-GB" dirty="0" smtClean="0"/>
          </a:p>
          <a:p>
            <a:endParaRPr lang="en-GB" dirty="0"/>
          </a:p>
        </p:txBody>
      </p:sp>
      <p:pic>
        <p:nvPicPr>
          <p:cNvPr id="4" name="Picture 3" descr="CD Logo - Alpha.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699602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new?</a:t>
            </a:r>
            <a:endParaRPr lang="en-US" dirty="0"/>
          </a:p>
        </p:txBody>
      </p:sp>
      <p:sp>
        <p:nvSpPr>
          <p:cNvPr id="3" name="Content Placeholder 2"/>
          <p:cNvSpPr>
            <a:spLocks noGrp="1"/>
          </p:cNvSpPr>
          <p:nvPr>
            <p:ph idx="1"/>
          </p:nvPr>
        </p:nvSpPr>
        <p:spPr/>
        <p:txBody>
          <a:bodyPr>
            <a:normAutofit fontScale="70000" lnSpcReduction="20000"/>
          </a:bodyPr>
          <a:lstStyle/>
          <a:p>
            <a:pPr lvl="0"/>
            <a:r>
              <a:rPr lang="en-US" i="1" dirty="0" smtClean="0"/>
              <a:t>Needham &amp; Cassidy</a:t>
            </a:r>
            <a:r>
              <a:rPr lang="en-US" dirty="0" smtClean="0"/>
              <a:t> [2016] FCCA 14 - Judge Brewster</a:t>
            </a:r>
          </a:p>
          <a:p>
            <a:r>
              <a:rPr lang="en-US" dirty="0" smtClean="0"/>
              <a:t>Concludes that </a:t>
            </a:r>
            <a:r>
              <a:rPr lang="en-US" dirty="0"/>
              <a:t>the court has no power to make an order requiring a parent to relocate (or at least the power to order interstate relocation) </a:t>
            </a:r>
            <a:endParaRPr lang="en-US" dirty="0" smtClean="0"/>
          </a:p>
          <a:p>
            <a:r>
              <a:rPr lang="en-US" dirty="0" smtClean="0"/>
              <a:t>Notes his finding is inconsistent </a:t>
            </a:r>
            <a:r>
              <a:rPr lang="en-US" dirty="0"/>
              <a:t>with the conclusions of the majority of the judges in four decisions of the Full Court of the Family Court. </a:t>
            </a:r>
            <a:endParaRPr lang="en-US" dirty="0" smtClean="0"/>
          </a:p>
          <a:p>
            <a:pPr lvl="1"/>
            <a:r>
              <a:rPr lang="en-US" i="1" dirty="0" smtClean="0"/>
              <a:t>Sampson </a:t>
            </a:r>
            <a:r>
              <a:rPr lang="en-US" i="1" dirty="0"/>
              <a:t>&amp; </a:t>
            </a:r>
            <a:r>
              <a:rPr lang="en-US" i="1" dirty="0" smtClean="0"/>
              <a:t>Hartnett</a:t>
            </a:r>
          </a:p>
          <a:p>
            <a:pPr lvl="1"/>
            <a:r>
              <a:rPr lang="en-US" i="1" dirty="0" err="1" smtClean="0"/>
              <a:t>Zanda</a:t>
            </a:r>
            <a:r>
              <a:rPr lang="en-US" i="1" dirty="0" smtClean="0"/>
              <a:t> </a:t>
            </a:r>
            <a:r>
              <a:rPr lang="en-US" i="1" dirty="0"/>
              <a:t>&amp; </a:t>
            </a:r>
            <a:r>
              <a:rPr lang="en-US" i="1" dirty="0" err="1" smtClean="0"/>
              <a:t>Zanda</a:t>
            </a:r>
            <a:r>
              <a:rPr lang="en-US" i="1" dirty="0" smtClean="0"/>
              <a:t> </a:t>
            </a:r>
            <a:r>
              <a:rPr lang="en-US" dirty="0" smtClean="0"/>
              <a:t>(2014) FLC 93-607</a:t>
            </a:r>
            <a:r>
              <a:rPr lang="en-US" dirty="0"/>
              <a:t> </a:t>
            </a:r>
            <a:endParaRPr lang="en-US" dirty="0" smtClean="0"/>
          </a:p>
          <a:p>
            <a:pPr lvl="1"/>
            <a:r>
              <a:rPr lang="en-US" i="1" dirty="0" smtClean="0"/>
              <a:t>Ember </a:t>
            </a:r>
            <a:r>
              <a:rPr lang="en-US" i="1" dirty="0"/>
              <a:t>&amp; </a:t>
            </a:r>
            <a:r>
              <a:rPr lang="en-US" i="1" dirty="0" err="1" smtClean="0"/>
              <a:t>Assadi</a:t>
            </a:r>
            <a:r>
              <a:rPr lang="en-US" i="1" dirty="0" smtClean="0"/>
              <a:t> </a:t>
            </a:r>
            <a:r>
              <a:rPr lang="en-US" dirty="0" smtClean="0"/>
              <a:t>[2013] </a:t>
            </a:r>
            <a:r>
              <a:rPr lang="en-US" dirty="0" err="1" smtClean="0"/>
              <a:t>FamCAFC</a:t>
            </a:r>
            <a:r>
              <a:rPr lang="en-US" dirty="0" smtClean="0"/>
              <a:t> 107</a:t>
            </a:r>
          </a:p>
          <a:p>
            <a:pPr lvl="1"/>
            <a:r>
              <a:rPr lang="en-US" i="1" dirty="0" smtClean="0"/>
              <a:t>Adamson </a:t>
            </a:r>
            <a:r>
              <a:rPr lang="en-US" i="1" dirty="0"/>
              <a:t>&amp; </a:t>
            </a:r>
            <a:r>
              <a:rPr lang="en-US" i="1" dirty="0" smtClean="0"/>
              <a:t>Adamson</a:t>
            </a:r>
            <a:endParaRPr lang="en-US" dirty="0"/>
          </a:p>
          <a:p>
            <a:r>
              <a:rPr lang="en-US" dirty="0"/>
              <a:t>Indeed only one judge doubted that the court had that power: </a:t>
            </a:r>
            <a:endParaRPr lang="en-US" dirty="0" smtClean="0"/>
          </a:p>
          <a:p>
            <a:r>
              <a:rPr lang="en-US" dirty="0" smtClean="0"/>
              <a:t>Found the </a:t>
            </a:r>
            <a:r>
              <a:rPr lang="en-US" dirty="0"/>
              <a:t>observations of the majority of the judges in the cases to which </a:t>
            </a:r>
            <a:r>
              <a:rPr lang="en-US" dirty="0" smtClean="0"/>
              <a:t>His </a:t>
            </a:r>
            <a:r>
              <a:rPr lang="en-US" dirty="0" err="1" smtClean="0"/>
              <a:t>Honour</a:t>
            </a:r>
            <a:r>
              <a:rPr lang="en-US" dirty="0" smtClean="0"/>
              <a:t> referred were</a:t>
            </a:r>
            <a:r>
              <a:rPr lang="en-US" dirty="0"/>
              <a:t> </a:t>
            </a:r>
            <a:r>
              <a:rPr lang="en-US" i="1" dirty="0"/>
              <a:t>obiter</a:t>
            </a:r>
            <a:r>
              <a:rPr lang="en-US" dirty="0"/>
              <a:t> </a:t>
            </a:r>
            <a:r>
              <a:rPr lang="en-US" i="1" dirty="0"/>
              <a:t>dicta</a:t>
            </a:r>
            <a:r>
              <a:rPr lang="en-US" dirty="0"/>
              <a:t>. </a:t>
            </a:r>
          </a:p>
          <a:p>
            <a:pPr lvl="1"/>
            <a:endParaRPr lang="en-GB" i="1" dirty="0" smtClean="0"/>
          </a:p>
          <a:p>
            <a:endParaRPr lang="en-GB" dirty="0"/>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73090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new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endParaRPr lang="en-GB" dirty="0" smtClean="0"/>
          </a:p>
          <a:p>
            <a:r>
              <a:rPr lang="en-GB" dirty="0" smtClean="0"/>
              <a:t>Respectfully disagree.</a:t>
            </a:r>
          </a:p>
          <a:p>
            <a:r>
              <a:rPr lang="en-GB" dirty="0" smtClean="0"/>
              <a:t>Understand some of the FCCA Judges have been asking for submissions regarding the basis of the power.</a:t>
            </a:r>
          </a:p>
          <a:p>
            <a:r>
              <a:rPr lang="en-GB" dirty="0" smtClean="0"/>
              <a:t>As outlined previously, Full Court has found that the Court has the power in a number of places.</a:t>
            </a:r>
          </a:p>
          <a:p>
            <a:r>
              <a:rPr lang="en-GB" dirty="0" smtClean="0"/>
              <a:t>Be prepared to argue the basis of the power in FCCA.</a:t>
            </a:r>
          </a:p>
        </p:txBody>
      </p:sp>
      <p:pic>
        <p:nvPicPr>
          <p:cNvPr id="4" name="Picture 3" descr="CD Logo - Alph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32" y="113961"/>
            <a:ext cx="1497771" cy="1497771"/>
          </a:xfrm>
          <a:prstGeom prst="rect">
            <a:avLst/>
          </a:prstGeom>
        </p:spPr>
      </p:pic>
    </p:spTree>
    <p:extLst>
      <p:ext uri="{BB962C8B-B14F-4D97-AF65-F5344CB8AC3E}">
        <p14:creationId xmlns:p14="http://schemas.microsoft.com/office/powerpoint/2010/main" val="192146857"/>
      </p:ext>
    </p:extLst>
  </p:cSld>
  <p:clrMapOvr>
    <a:masterClrMapping/>
  </p:clrMapOvr>
</p:sld>
</file>

<file path=ppt/theme/theme1.xml><?xml version="1.0" encoding="utf-8"?>
<a:theme xmlns:a="http://schemas.openxmlformats.org/drawingml/2006/main" name="C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 Template</Template>
  <TotalTime>591</TotalTime>
  <Words>2949</Words>
  <Application>Microsoft Macintosh PowerPoint</Application>
  <PresentationFormat>On-screen Show (4:3)</PresentationFormat>
  <Paragraphs>282</Paragraphs>
  <Slides>51</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Calibri</vt:lpstr>
      <vt:lpstr>Mangal</vt:lpstr>
      <vt:lpstr>Arial</vt:lpstr>
      <vt:lpstr>CD Theme</vt:lpstr>
      <vt:lpstr>Case Law Update: Family Law</vt:lpstr>
      <vt:lpstr>Relocation: orders which require or prevent it</vt:lpstr>
      <vt:lpstr>Current position</vt:lpstr>
      <vt:lpstr>Current position Cont.</vt:lpstr>
      <vt:lpstr>Current position Cont.</vt:lpstr>
      <vt:lpstr>Current position Cont.</vt:lpstr>
      <vt:lpstr>Current position Cont.</vt:lpstr>
      <vt:lpstr>What’s new?</vt:lpstr>
      <vt:lpstr>What’s new cont?</vt:lpstr>
      <vt:lpstr>Substantial &amp; Significant time</vt:lpstr>
      <vt:lpstr>Ulster &amp; Viney [2016]  FAmCAFC 133</vt:lpstr>
      <vt:lpstr>Substantial &amp; Significant</vt:lpstr>
      <vt:lpstr>Substantial &amp; Significant</vt:lpstr>
      <vt:lpstr>Substantial &amp; Significant</vt:lpstr>
      <vt:lpstr>Substantial &amp; Significant</vt:lpstr>
      <vt:lpstr>Substantial &amp; Significant</vt:lpstr>
      <vt:lpstr>Substantial &amp; Significant</vt:lpstr>
      <vt:lpstr>Substantial &amp; Significant</vt:lpstr>
      <vt:lpstr>Substantial &amp; Significant</vt:lpstr>
      <vt:lpstr>Substantial &amp; Significant</vt:lpstr>
      <vt:lpstr>Dealing with disputed evidence at interim hearing</vt:lpstr>
      <vt:lpstr>Eaby &amp; Speelman [2015] FamCAFC 104</vt:lpstr>
      <vt:lpstr>Eaby &amp; Speelman [2015] FamCAFC 104</vt:lpstr>
      <vt:lpstr>Eaby &amp; Speelman [2015] FamCAFC 104</vt:lpstr>
      <vt:lpstr>Eaby &amp; Speelman [2015] FamCAFC 104</vt:lpstr>
      <vt:lpstr>Eaby &amp; Speelman [2015] FamCAFC 104</vt:lpstr>
      <vt:lpstr>Eaby &amp; Speelman [2015] FamCAFC 104</vt:lpstr>
      <vt:lpstr>Hot off the press HCA</vt:lpstr>
      <vt:lpstr>Bondelmonte v Bondelmonte  &amp; Anor [2017] HCA 8</vt:lpstr>
      <vt:lpstr>Bondelmonte</vt:lpstr>
      <vt:lpstr>Bondelmonte Cont.</vt:lpstr>
      <vt:lpstr>Bondelmonte Cont.</vt:lpstr>
      <vt:lpstr>Bondelmonte Cont.</vt:lpstr>
      <vt:lpstr>Dogs</vt:lpstr>
      <vt:lpstr>Downey &amp; Beale  [2017] FCCA 316  </vt:lpstr>
      <vt:lpstr>Downey &amp; Beale</vt:lpstr>
      <vt:lpstr>Downey &amp; Beale</vt:lpstr>
      <vt:lpstr>Domestic violence &amp;  Family Law</vt:lpstr>
      <vt:lpstr>SGLB v PAB [2015]  QMC 8</vt:lpstr>
      <vt:lpstr>SGLB v PAB [2015]  QMC 8</vt:lpstr>
      <vt:lpstr>SGLB v PAB [2015]  QMC 8</vt:lpstr>
      <vt:lpstr>SGLB v PAB [2015]  QMC 8</vt:lpstr>
      <vt:lpstr>SGLB v PAB [2015]  QMC 8</vt:lpstr>
      <vt:lpstr>Costs in domestic  violence matters</vt:lpstr>
      <vt:lpstr>RWT v BZX [2016]  QDC 246</vt:lpstr>
      <vt:lpstr>Appeal against costs order</vt:lpstr>
      <vt:lpstr>Appeal against costs order</vt:lpstr>
      <vt:lpstr>Withdrawal of domestic  violence applications &amp; costs</vt:lpstr>
      <vt:lpstr>KAV v Magistrate Bentley  &amp; Anor [2016] QSC 46</vt:lpstr>
      <vt:lpstr>Withdrawal of app</vt:lpstr>
      <vt:lpstr>Resources</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Violence Applications 202</dc:title>
  <dc:creator>Clare Dart</dc:creator>
  <cp:lastModifiedBy>Clare Dart</cp:lastModifiedBy>
  <cp:revision>37</cp:revision>
  <cp:lastPrinted>2017-04-06T22:17:31Z</cp:lastPrinted>
  <dcterms:created xsi:type="dcterms:W3CDTF">2016-07-22T07:38:38Z</dcterms:created>
  <dcterms:modified xsi:type="dcterms:W3CDTF">2017-04-06T22:21:24Z</dcterms:modified>
</cp:coreProperties>
</file>