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7"/>
  </p:notesMasterIdLst>
  <p:sldIdLst>
    <p:sldId id="256" r:id="rId2"/>
    <p:sldId id="342" r:id="rId3"/>
    <p:sldId id="356" r:id="rId4"/>
    <p:sldId id="333" r:id="rId5"/>
    <p:sldId id="349" r:id="rId6"/>
    <p:sldId id="352" r:id="rId7"/>
    <p:sldId id="350" r:id="rId8"/>
    <p:sldId id="345" r:id="rId9"/>
    <p:sldId id="322" r:id="rId10"/>
    <p:sldId id="355" r:id="rId11"/>
    <p:sldId id="351" r:id="rId12"/>
    <p:sldId id="348" r:id="rId13"/>
    <p:sldId id="326" r:id="rId14"/>
    <p:sldId id="339" r:id="rId15"/>
    <p:sldId id="278" r:id="rId16"/>
    <p:sldId id="306" r:id="rId17"/>
    <p:sldId id="338" r:id="rId18"/>
    <p:sldId id="340" r:id="rId19"/>
    <p:sldId id="336" r:id="rId20"/>
    <p:sldId id="280" r:id="rId21"/>
    <p:sldId id="337" r:id="rId22"/>
    <p:sldId id="344" r:id="rId23"/>
    <p:sldId id="346" r:id="rId24"/>
    <p:sldId id="354" r:id="rId25"/>
    <p:sldId id="353" r:id="rId26"/>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047" autoAdjust="0"/>
    <p:restoredTop sz="94660"/>
  </p:normalViewPr>
  <p:slideViewPr>
    <p:cSldViewPr>
      <p:cViewPr>
        <p:scale>
          <a:sx n="104" d="100"/>
          <a:sy n="104" d="100"/>
        </p:scale>
        <p:origin x="-1824" y="-6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7" d="100"/>
          <a:sy n="77" d="100"/>
        </p:scale>
        <p:origin x="-2904" y="-8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634D6D-429C-4021-82AA-CF4FA8D6B6B3}" type="datetimeFigureOut">
              <a:rPr lang="en-AU" smtClean="0"/>
              <a:t>20/04/2017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A9BC7F-3CC2-438C-9076-6CD05037F277}" type="slidenum">
              <a:rPr lang="en-AU" smtClean="0"/>
              <a:t>‹#›</a:t>
            </a:fld>
            <a:endParaRPr lang="en-AU"/>
          </a:p>
        </p:txBody>
      </p:sp>
    </p:spTree>
    <p:extLst>
      <p:ext uri="{BB962C8B-B14F-4D97-AF65-F5344CB8AC3E}">
        <p14:creationId xmlns:p14="http://schemas.microsoft.com/office/powerpoint/2010/main" val="2315050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69A9BC7F-3CC2-438C-9076-6CD05037F277}" type="slidenum">
              <a:rPr lang="en-AU" smtClean="0"/>
              <a:t>2</a:t>
            </a:fld>
            <a:endParaRPr lang="en-AU"/>
          </a:p>
        </p:txBody>
      </p:sp>
    </p:spTree>
    <p:extLst>
      <p:ext uri="{BB962C8B-B14F-4D97-AF65-F5344CB8AC3E}">
        <p14:creationId xmlns:p14="http://schemas.microsoft.com/office/powerpoint/2010/main" val="1767902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486400" cy="4765104"/>
          </a:xfrm>
        </p:spPr>
        <p:txBody>
          <a:bodyPr/>
          <a:lstStyle/>
          <a:p>
            <a:endParaRPr lang="en-AU" sz="1600" dirty="0"/>
          </a:p>
        </p:txBody>
      </p:sp>
      <p:sp>
        <p:nvSpPr>
          <p:cNvPr id="4" name="Slide Number Placeholder 3"/>
          <p:cNvSpPr>
            <a:spLocks noGrp="1"/>
          </p:cNvSpPr>
          <p:nvPr>
            <p:ph type="sldNum" sz="quarter" idx="10"/>
          </p:nvPr>
        </p:nvSpPr>
        <p:spPr/>
        <p:txBody>
          <a:bodyPr/>
          <a:lstStyle/>
          <a:p>
            <a:fld id="{69A9BC7F-3CC2-438C-9076-6CD05037F277}" type="slidenum">
              <a:rPr lang="en-AU" smtClean="0"/>
              <a:t>11</a:t>
            </a:fld>
            <a:endParaRPr lang="en-AU"/>
          </a:p>
        </p:txBody>
      </p:sp>
    </p:spTree>
    <p:extLst>
      <p:ext uri="{BB962C8B-B14F-4D97-AF65-F5344CB8AC3E}">
        <p14:creationId xmlns:p14="http://schemas.microsoft.com/office/powerpoint/2010/main" val="1003356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"It is fundamental to the relationship between solicitor and client that the legal practitioner will not reveal confidential information. It is hard to think of a more egregious breach than to do so on a national television program.“ Atkinson J</a:t>
            </a:r>
          </a:p>
          <a:p>
            <a:endParaRPr lang="en-AU" dirty="0"/>
          </a:p>
        </p:txBody>
      </p:sp>
      <p:sp>
        <p:nvSpPr>
          <p:cNvPr id="4" name="Slide Number Placeholder 3"/>
          <p:cNvSpPr>
            <a:spLocks noGrp="1"/>
          </p:cNvSpPr>
          <p:nvPr>
            <p:ph type="sldNum" sz="quarter" idx="10"/>
          </p:nvPr>
        </p:nvSpPr>
        <p:spPr/>
        <p:txBody>
          <a:bodyPr/>
          <a:lstStyle/>
          <a:p>
            <a:fld id="{69A9BC7F-3CC2-438C-9076-6CD05037F277}" type="slidenum">
              <a:rPr lang="en-AU" smtClean="0"/>
              <a:t>13</a:t>
            </a:fld>
            <a:endParaRPr lang="en-AU"/>
          </a:p>
        </p:txBody>
      </p:sp>
    </p:spTree>
    <p:extLst>
      <p:ext uri="{BB962C8B-B14F-4D97-AF65-F5344CB8AC3E}">
        <p14:creationId xmlns:p14="http://schemas.microsoft.com/office/powerpoint/2010/main" val="3512544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8640" y="4343400"/>
            <a:ext cx="6552728" cy="4800600"/>
          </a:xfrm>
        </p:spPr>
        <p:txBody>
          <a:bodyPr>
            <a:normAutofit fontScale="92500" lnSpcReduction="10000"/>
          </a:bodyPr>
          <a:lstStyle/>
          <a:p>
            <a:endParaRPr lang="en-AU" dirty="0"/>
          </a:p>
        </p:txBody>
      </p:sp>
      <p:sp>
        <p:nvSpPr>
          <p:cNvPr id="4" name="Slide Number Placeholder 3"/>
          <p:cNvSpPr>
            <a:spLocks noGrp="1"/>
          </p:cNvSpPr>
          <p:nvPr>
            <p:ph type="sldNum" sz="quarter" idx="10"/>
          </p:nvPr>
        </p:nvSpPr>
        <p:spPr/>
        <p:txBody>
          <a:bodyPr/>
          <a:lstStyle/>
          <a:p>
            <a:fld id="{69A9BC7F-3CC2-438C-9076-6CD05037F277}" type="slidenum">
              <a:rPr lang="en-AU" smtClean="0"/>
              <a:t>16</a:t>
            </a:fld>
            <a:endParaRPr lang="en-AU"/>
          </a:p>
        </p:txBody>
      </p:sp>
    </p:spTree>
    <p:extLst>
      <p:ext uri="{BB962C8B-B14F-4D97-AF65-F5344CB8AC3E}">
        <p14:creationId xmlns:p14="http://schemas.microsoft.com/office/powerpoint/2010/main" val="1419106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9A9BC7F-3CC2-438C-9076-6CD05037F277}" type="slidenum">
              <a:rPr lang="en-AU" smtClean="0"/>
              <a:t>20</a:t>
            </a:fld>
            <a:endParaRPr lang="en-AU"/>
          </a:p>
        </p:txBody>
      </p:sp>
    </p:spTree>
    <p:extLst>
      <p:ext uri="{BB962C8B-B14F-4D97-AF65-F5344CB8AC3E}">
        <p14:creationId xmlns:p14="http://schemas.microsoft.com/office/powerpoint/2010/main" val="4188029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6628C340-939D-4855-A16A-A25F19721E7A}" type="datetimeFigureOut">
              <a:rPr lang="en-AU" smtClean="0"/>
              <a:t>20/04/2017</a:t>
            </a:fld>
            <a:endParaRPr lang="en-AU"/>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AU"/>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138AAA3B-7E9A-44FE-9D90-F60B98F27BC2}" type="slidenum">
              <a:rPr lang="en-AU" smtClean="0"/>
              <a:t>‹#›</a:t>
            </a:fld>
            <a:endParaRPr lang="en-AU"/>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28C340-939D-4855-A16A-A25F19721E7A}" type="datetimeFigureOut">
              <a:rPr lang="en-AU" smtClean="0"/>
              <a:t>20/04/2017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38AAA3B-7E9A-44FE-9D90-F60B98F27BC2}"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28C340-939D-4855-A16A-A25F19721E7A}" type="datetimeFigureOut">
              <a:rPr lang="en-AU" smtClean="0"/>
              <a:t>20/04/2017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38AAA3B-7E9A-44FE-9D90-F60B98F27BC2}"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28C340-939D-4855-A16A-A25F19721E7A}" type="datetimeFigureOut">
              <a:rPr lang="en-AU" smtClean="0"/>
              <a:t>20/04/2017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38AAA3B-7E9A-44FE-9D90-F60B98F27BC2}"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28C340-939D-4855-A16A-A25F19721E7A}" type="datetimeFigureOut">
              <a:rPr lang="en-AU" smtClean="0"/>
              <a:t>20/04/2017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138AAA3B-7E9A-44FE-9D90-F60B98F27BC2}"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6628C340-939D-4855-A16A-A25F19721E7A}" type="datetimeFigureOut">
              <a:rPr lang="en-AU" smtClean="0"/>
              <a:t>20/04/2017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38AAA3B-7E9A-44FE-9D90-F60B98F27BC2}" type="slidenum">
              <a:rPr lang="en-AU" smtClean="0"/>
              <a:t>‹#›</a:t>
            </a:fld>
            <a:endParaRPr lang="en-AU"/>
          </a:p>
        </p:txBody>
      </p:sp>
      <p:sp>
        <p:nvSpPr>
          <p:cNvPr id="9" name="Content Placeholder 8"/>
          <p:cNvSpPr>
            <a:spLocks noGrp="1"/>
          </p:cNvSpPr>
          <p:nvPr>
            <p:ph sz="quarter" idx="13"/>
          </p:nvPr>
        </p:nvSpPr>
        <p:spPr>
          <a:xfrm>
            <a:off x="841248"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628C340-939D-4855-A16A-A25F19721E7A}" type="datetimeFigureOut">
              <a:rPr lang="en-AU" smtClean="0"/>
              <a:t>20/04/2017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138AAA3B-7E9A-44FE-9D90-F60B98F27BC2}" type="slidenum">
              <a:rPr lang="en-AU" smtClean="0"/>
              <a:t>‹#›</a:t>
            </a:fld>
            <a:endParaRPr lang="en-AU"/>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28C340-939D-4855-A16A-A25F19721E7A}" type="datetimeFigureOut">
              <a:rPr lang="en-AU" smtClean="0"/>
              <a:t>20/04/2017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138AAA3B-7E9A-44FE-9D90-F60B98F27BC2}"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8C340-939D-4855-A16A-A25F19721E7A}" type="datetimeFigureOut">
              <a:rPr lang="en-AU" smtClean="0"/>
              <a:t>20/04/2017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138AAA3B-7E9A-44FE-9D90-F60B98F27BC2}"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28C340-939D-4855-A16A-A25F19721E7A}" type="datetimeFigureOut">
              <a:rPr lang="en-AU" smtClean="0"/>
              <a:t>20/04/2017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38AAA3B-7E9A-44FE-9D90-F60B98F27BC2}"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28C340-939D-4855-A16A-A25F19721E7A}" type="datetimeFigureOut">
              <a:rPr lang="en-AU" smtClean="0"/>
              <a:t>20/04/2017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138AAA3B-7E9A-44FE-9D90-F60B98F27BC2}"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6628C340-939D-4855-A16A-A25F19721E7A}" type="datetimeFigureOut">
              <a:rPr lang="en-AU" smtClean="0"/>
              <a:t>20/04/2017</a:t>
            </a:fld>
            <a:endParaRPr lang="en-AU"/>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AU"/>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138AAA3B-7E9A-44FE-9D90-F60B98F27BC2}"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2" Type="http://schemas.openxmlformats.org/officeDocument/2006/relationships/hyperlink" Target="http://lawcouncil.asn.au/lawcouncil/cyber-precedent-hom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1.xml.rels><?xml version="1.0" encoding="UTF-8" standalone="yes"?>
<Relationships xmlns="http://schemas.openxmlformats.org/package/2006/relationships"><Relationship Id="rId2" Type="http://schemas.openxmlformats.org/officeDocument/2006/relationships/hyperlink" Target="http://www.qls.com.au/Becoming_a_member/Member_benefits/Professional_benefits/QLS_Senior_Counsellor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Client confidentiality</a:t>
            </a:r>
            <a:endParaRPr lang="en-AU" dirty="0"/>
          </a:p>
        </p:txBody>
      </p:sp>
      <p:sp>
        <p:nvSpPr>
          <p:cNvPr id="3" name="Subtitle 2"/>
          <p:cNvSpPr>
            <a:spLocks noGrp="1"/>
          </p:cNvSpPr>
          <p:nvPr>
            <p:ph type="subTitle" idx="1"/>
          </p:nvPr>
        </p:nvSpPr>
        <p:spPr/>
        <p:txBody>
          <a:bodyPr>
            <a:normAutofit/>
          </a:bodyPr>
          <a:lstStyle/>
          <a:p>
            <a:r>
              <a:rPr lang="en-AU" dirty="0" smtClean="0"/>
              <a:t>Dr Francesca Bartlett</a:t>
            </a:r>
          </a:p>
          <a:p>
            <a:r>
              <a:rPr lang="en-AU" dirty="0" smtClean="0"/>
              <a:t>TC Beirne School of Law, The University of Queensland</a:t>
            </a:r>
            <a:endParaRPr lang="en-AU" dirty="0"/>
          </a:p>
        </p:txBody>
      </p:sp>
    </p:spTree>
    <p:custDataLst>
      <p:tags r:id="rId1"/>
    </p:custDataLst>
    <p:extLst>
      <p:ext uri="{BB962C8B-B14F-4D97-AF65-F5344CB8AC3E}">
        <p14:creationId xmlns:p14="http://schemas.microsoft.com/office/powerpoint/2010/main" val="664377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Confidential information from the other side</a:t>
            </a:r>
            <a:endParaRPr lang="en-AU" dirty="0"/>
          </a:p>
        </p:txBody>
      </p:sp>
      <p:sp>
        <p:nvSpPr>
          <p:cNvPr id="3" name="Content Placeholder 2"/>
          <p:cNvSpPr>
            <a:spLocks noGrp="1"/>
          </p:cNvSpPr>
          <p:nvPr>
            <p:ph idx="1"/>
          </p:nvPr>
        </p:nvSpPr>
        <p:spPr/>
        <p:txBody>
          <a:bodyPr>
            <a:normAutofit/>
          </a:bodyPr>
          <a:lstStyle/>
          <a:p>
            <a:r>
              <a:rPr lang="en-AU" dirty="0" smtClean="0"/>
              <a:t>If in court or other adjudicative proceedings, a lawyer receives confidential information about the other party, there is an </a:t>
            </a:r>
            <a:r>
              <a:rPr lang="en-AU" u="sng" dirty="0" smtClean="0"/>
              <a:t>implied undertaking to the court </a:t>
            </a:r>
            <a:r>
              <a:rPr lang="en-AU" dirty="0" smtClean="0"/>
              <a:t>not to use it for an collateral purpose</a:t>
            </a:r>
          </a:p>
          <a:p>
            <a:r>
              <a:rPr lang="en-AU" i="1" dirty="0" smtClean="0"/>
              <a:t>Hearne v Street </a:t>
            </a:r>
            <a:r>
              <a:rPr lang="en-AU" dirty="0" smtClean="0"/>
              <a:t>[2008] HCA 36 casts this obligation widely in terms of types of documents received through the court process (</a:t>
            </a:r>
            <a:r>
              <a:rPr lang="en-AU" dirty="0" err="1" smtClean="0"/>
              <a:t>eg</a:t>
            </a:r>
            <a:r>
              <a:rPr lang="en-AU" dirty="0" smtClean="0"/>
              <a:t>. documents from discovery; witness statements (not in evidence); seized documents from an order)</a:t>
            </a:r>
          </a:p>
          <a:p>
            <a:r>
              <a:rPr lang="en-AU" dirty="0" smtClean="0"/>
              <a:t>Cannot be waived by client or perhaps even owner</a:t>
            </a:r>
            <a:endParaRPr lang="en-AU" dirty="0"/>
          </a:p>
        </p:txBody>
      </p:sp>
    </p:spTree>
    <p:extLst>
      <p:ext uri="{BB962C8B-B14F-4D97-AF65-F5344CB8AC3E}">
        <p14:creationId xmlns:p14="http://schemas.microsoft.com/office/powerpoint/2010/main" val="346080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8041440" cy="976213"/>
          </a:xfrm>
        </p:spPr>
        <p:txBody>
          <a:bodyPr/>
          <a:lstStyle/>
          <a:p>
            <a:r>
              <a:rPr lang="en-AU" sz="4000" dirty="0" smtClean="0">
                <a:solidFill>
                  <a:srgbClr val="FF0000"/>
                </a:solidFill>
              </a:rPr>
              <a:t>Duty Survives Retainer</a:t>
            </a:r>
            <a:endParaRPr lang="en-AU" sz="4000" dirty="0">
              <a:solidFill>
                <a:srgbClr val="FF0000"/>
              </a:solidFill>
            </a:endParaRPr>
          </a:p>
        </p:txBody>
      </p:sp>
      <p:sp>
        <p:nvSpPr>
          <p:cNvPr id="3" name="Content Placeholder 2"/>
          <p:cNvSpPr>
            <a:spLocks noGrp="1"/>
          </p:cNvSpPr>
          <p:nvPr>
            <p:ph idx="1"/>
          </p:nvPr>
        </p:nvSpPr>
        <p:spPr>
          <a:xfrm>
            <a:off x="755576" y="1124744"/>
            <a:ext cx="7848872" cy="5328592"/>
          </a:xfrm>
        </p:spPr>
        <p:txBody>
          <a:bodyPr>
            <a:normAutofit/>
          </a:bodyPr>
          <a:lstStyle/>
          <a:p>
            <a:endParaRPr lang="en-AU" sz="2800" dirty="0" smtClean="0"/>
          </a:p>
          <a:p>
            <a:r>
              <a:rPr lang="en-AU" sz="2800" dirty="0" smtClean="0"/>
              <a:t>Not </a:t>
            </a:r>
            <a:r>
              <a:rPr lang="en-AU" sz="2800" dirty="0"/>
              <a:t>expressly covered in </a:t>
            </a:r>
            <a:r>
              <a:rPr lang="en-AU" sz="2800" dirty="0" smtClean="0"/>
              <a:t>ASCR </a:t>
            </a:r>
            <a:r>
              <a:rPr lang="en-AU" sz="2800" dirty="0"/>
              <a:t>but </a:t>
            </a:r>
            <a:r>
              <a:rPr lang="en-AU" sz="2800" dirty="0" smtClean="0"/>
              <a:t>common law has regarded confidentiality as continuing </a:t>
            </a:r>
            <a:r>
              <a:rPr lang="en-AU" sz="2800" dirty="0"/>
              <a:t>after the end of the </a:t>
            </a:r>
            <a:r>
              <a:rPr lang="en-AU" sz="2800" dirty="0" smtClean="0"/>
              <a:t>retainer </a:t>
            </a:r>
          </a:p>
          <a:p>
            <a:r>
              <a:rPr lang="en-AU" sz="2800" dirty="0" smtClean="0"/>
              <a:t>ASCR </a:t>
            </a:r>
            <a:r>
              <a:rPr lang="en-AU" sz="2800" dirty="0"/>
              <a:t>r 10 contemplates duties to keep confidential information of ‘former clients’</a:t>
            </a:r>
          </a:p>
          <a:p>
            <a:r>
              <a:rPr lang="en-AU" sz="2800" dirty="0" smtClean="0"/>
              <a:t>Persist </a:t>
            </a:r>
            <a:r>
              <a:rPr lang="en-AU" sz="2800" dirty="0"/>
              <a:t>even after the death of the </a:t>
            </a:r>
            <a:r>
              <a:rPr lang="en-AU" sz="2800" dirty="0" smtClean="0"/>
              <a:t>client</a:t>
            </a:r>
          </a:p>
          <a:p>
            <a:endParaRPr lang="en-AU" dirty="0"/>
          </a:p>
          <a:p>
            <a:pPr>
              <a:lnSpc>
                <a:spcPct val="110000"/>
              </a:lnSpc>
              <a:spcBef>
                <a:spcPts val="600"/>
              </a:spcBef>
              <a:spcAft>
                <a:spcPts val="600"/>
              </a:spcAft>
            </a:pPr>
            <a:endParaRPr lang="en-AU" dirty="0"/>
          </a:p>
          <a:p>
            <a:pPr>
              <a:lnSpc>
                <a:spcPct val="110000"/>
              </a:lnSpc>
              <a:spcBef>
                <a:spcPts val="600"/>
              </a:spcBef>
              <a:spcAft>
                <a:spcPts val="600"/>
              </a:spcAft>
            </a:pPr>
            <a:endParaRPr lang="en-AU" dirty="0"/>
          </a:p>
        </p:txBody>
      </p:sp>
    </p:spTree>
    <p:custDataLst>
      <p:tags r:id="rId1"/>
    </p:custDataLst>
    <p:extLst>
      <p:ext uri="{BB962C8B-B14F-4D97-AF65-F5344CB8AC3E}">
        <p14:creationId xmlns:p14="http://schemas.microsoft.com/office/powerpoint/2010/main" val="1653920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difficult case of wills</a:t>
            </a:r>
            <a:endParaRPr lang="en-AU" dirty="0"/>
          </a:p>
        </p:txBody>
      </p:sp>
      <p:sp>
        <p:nvSpPr>
          <p:cNvPr id="3" name="Content Placeholder 2"/>
          <p:cNvSpPr>
            <a:spLocks noGrp="1"/>
          </p:cNvSpPr>
          <p:nvPr>
            <p:ph idx="1"/>
          </p:nvPr>
        </p:nvSpPr>
        <p:spPr/>
        <p:txBody>
          <a:bodyPr>
            <a:normAutofit fontScale="92500"/>
          </a:bodyPr>
          <a:lstStyle/>
          <a:p>
            <a:r>
              <a:rPr lang="en-AU" dirty="0" smtClean="0"/>
              <a:t>Confidentiality passes to the personal representative or successor in title of deceased</a:t>
            </a:r>
          </a:p>
          <a:p>
            <a:r>
              <a:rPr lang="en-AU" dirty="0" smtClean="0"/>
              <a:t>In contested probate, there is a difficulty about what can be revealed – may have to explain instructions for questions of validity</a:t>
            </a:r>
          </a:p>
          <a:p>
            <a:endParaRPr lang="en-AU" dirty="0"/>
          </a:p>
          <a:p>
            <a:endParaRPr lang="en-AU" dirty="0" smtClean="0"/>
          </a:p>
          <a:p>
            <a:r>
              <a:rPr lang="en-AU" dirty="0" err="1" smtClean="0"/>
              <a:t>Daubney</a:t>
            </a:r>
            <a:r>
              <a:rPr lang="en-AU" dirty="0" smtClean="0"/>
              <a:t> J in  </a:t>
            </a:r>
            <a:r>
              <a:rPr lang="en-AU" i="1" dirty="0" smtClean="0"/>
              <a:t>Re: the Public Trustee of Queensland </a:t>
            </a:r>
            <a:r>
              <a:rPr lang="en-AU" dirty="0" smtClean="0"/>
              <a:t>(2012) had to consider whether to take wills from lawyer without request from testators. Lawyers as </a:t>
            </a:r>
            <a:r>
              <a:rPr lang="en-AU" dirty="0" err="1" smtClean="0"/>
              <a:t>bailee</a:t>
            </a:r>
            <a:r>
              <a:rPr lang="en-AU" dirty="0" smtClean="0"/>
              <a:t> of will.</a:t>
            </a:r>
          </a:p>
          <a:p>
            <a:pPr marL="0" indent="0">
              <a:buNone/>
            </a:pPr>
            <a:endParaRPr lang="en-AU" dirty="0"/>
          </a:p>
        </p:txBody>
      </p:sp>
    </p:spTree>
    <p:extLst>
      <p:ext uri="{BB962C8B-B14F-4D97-AF65-F5344CB8AC3E}">
        <p14:creationId xmlns:p14="http://schemas.microsoft.com/office/powerpoint/2010/main" val="36013745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Legal Practice Tribunal v </a:t>
            </a:r>
            <a:r>
              <a:rPr lang="en-AU" i="1" dirty="0" err="1" smtClean="0"/>
              <a:t>Tampoe</a:t>
            </a:r>
            <a:r>
              <a:rPr lang="en-AU" i="1" dirty="0" smtClean="0"/>
              <a:t> </a:t>
            </a:r>
            <a:r>
              <a:rPr lang="en-AU" dirty="0" smtClean="0"/>
              <a:t>[2009] LPT 14</a:t>
            </a:r>
            <a:endParaRPr lang="en-AU" dirty="0"/>
          </a:p>
        </p:txBody>
      </p:sp>
      <p:pic>
        <p:nvPicPr>
          <p:cNvPr id="2051" name="Picture 3" descr="C:\Users\uqfbartl\Desktop\d30a1a0dc1571e5ec84f332b80f9327f.jpg"/>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937808" y="2038350"/>
            <a:ext cx="5268384" cy="395128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39222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Inadvertent disclosure</a:t>
            </a:r>
            <a:endParaRPr lang="en-AU" dirty="0"/>
          </a:p>
        </p:txBody>
      </p:sp>
      <p:sp>
        <p:nvSpPr>
          <p:cNvPr id="3" name="Content Placeholder 2"/>
          <p:cNvSpPr>
            <a:spLocks noGrp="1"/>
          </p:cNvSpPr>
          <p:nvPr>
            <p:ph idx="1"/>
          </p:nvPr>
        </p:nvSpPr>
        <p:spPr/>
        <p:txBody>
          <a:bodyPr/>
          <a:lstStyle/>
          <a:p>
            <a:r>
              <a:rPr lang="en-AU" dirty="0" smtClean="0"/>
              <a:t>Must take reasonable steps not to inadvertently release confidential information </a:t>
            </a:r>
          </a:p>
          <a:p>
            <a:r>
              <a:rPr lang="en-AU" dirty="0" smtClean="0"/>
              <a:t>Much concern about cyber threats and use of cloud</a:t>
            </a:r>
          </a:p>
          <a:p>
            <a:r>
              <a:rPr lang="en-AU" dirty="0" smtClean="0"/>
              <a:t>Make sure client files are secured including sending documents that cannot be mined for information (see also </a:t>
            </a:r>
            <a:r>
              <a:rPr lang="en-AU" b="1" dirty="0" smtClean="0"/>
              <a:t>rules 30, 31</a:t>
            </a:r>
            <a:r>
              <a:rPr lang="en-AU" dirty="0" smtClean="0"/>
              <a:t>)</a:t>
            </a:r>
            <a:r>
              <a:rPr lang="en-AU" b="1" dirty="0" smtClean="0"/>
              <a:t> </a:t>
            </a:r>
          </a:p>
          <a:p>
            <a:r>
              <a:rPr lang="en-AU" dirty="0" smtClean="0">
                <a:hlinkClick r:id="rId2"/>
              </a:rPr>
              <a:t>http</a:t>
            </a:r>
            <a:r>
              <a:rPr lang="en-AU" dirty="0">
                <a:hlinkClick r:id="rId2"/>
              </a:rPr>
              <a:t>://</a:t>
            </a:r>
            <a:r>
              <a:rPr lang="en-AU" dirty="0" smtClean="0">
                <a:hlinkClick r:id="rId2"/>
              </a:rPr>
              <a:t>lawcouncil.asn.au/lawcouncil/cyber-precedent-home</a:t>
            </a:r>
            <a:r>
              <a:rPr lang="en-AU" dirty="0" smtClean="0"/>
              <a:t> </a:t>
            </a:r>
            <a:endParaRPr lang="en-AU" dirty="0"/>
          </a:p>
        </p:txBody>
      </p:sp>
    </p:spTree>
    <p:extLst>
      <p:ext uri="{BB962C8B-B14F-4D97-AF65-F5344CB8AC3E}">
        <p14:creationId xmlns:p14="http://schemas.microsoft.com/office/powerpoint/2010/main" val="12045723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1120229"/>
          </a:xfrm>
        </p:spPr>
        <p:txBody>
          <a:bodyPr/>
          <a:lstStyle/>
          <a:p>
            <a:r>
              <a:rPr lang="en-AU" sz="4000" dirty="0" smtClean="0">
                <a:solidFill>
                  <a:srgbClr val="FF0000"/>
                </a:solidFill>
              </a:rPr>
              <a:t>Exception 1: </a:t>
            </a:r>
            <a:br>
              <a:rPr lang="en-AU" sz="4000" dirty="0" smtClean="0">
                <a:solidFill>
                  <a:srgbClr val="FF0000"/>
                </a:solidFill>
              </a:rPr>
            </a:br>
            <a:r>
              <a:rPr lang="en-AU" sz="4000" dirty="0" smtClean="0">
                <a:solidFill>
                  <a:srgbClr val="FF0000"/>
                </a:solidFill>
              </a:rPr>
              <a:t>Breach of Court Order</a:t>
            </a:r>
            <a:endParaRPr lang="en-AU" sz="4000" dirty="0">
              <a:solidFill>
                <a:srgbClr val="FF0000"/>
              </a:solidFill>
            </a:endParaRPr>
          </a:p>
        </p:txBody>
      </p:sp>
      <p:sp>
        <p:nvSpPr>
          <p:cNvPr id="3" name="Content Placeholder 2"/>
          <p:cNvSpPr>
            <a:spLocks noGrp="1"/>
          </p:cNvSpPr>
          <p:nvPr>
            <p:ph idx="1"/>
          </p:nvPr>
        </p:nvSpPr>
        <p:spPr>
          <a:xfrm>
            <a:off x="395536" y="1700808"/>
            <a:ext cx="8352928" cy="4968552"/>
          </a:xfrm>
        </p:spPr>
        <p:txBody>
          <a:bodyPr>
            <a:normAutofit/>
          </a:bodyPr>
          <a:lstStyle/>
          <a:p>
            <a:pPr marL="0" indent="0">
              <a:buNone/>
            </a:pPr>
            <a:r>
              <a:rPr lang="en-AU" sz="3100" b="1" i="1" dirty="0" smtClean="0"/>
              <a:t>2011 Barristers Rule</a:t>
            </a:r>
            <a:r>
              <a:rPr lang="en-AU" sz="3100" b="1" dirty="0" smtClean="0"/>
              <a:t> </a:t>
            </a:r>
            <a:r>
              <a:rPr lang="en-AU" sz="3100" b="1" i="1" dirty="0" smtClean="0"/>
              <a:t>r 80</a:t>
            </a:r>
            <a:r>
              <a:rPr lang="en-AU" sz="3100" b="1" i="1" dirty="0"/>
              <a:t>. </a:t>
            </a:r>
            <a:endParaRPr lang="en-AU" sz="3100" b="1" i="1" dirty="0" smtClean="0"/>
          </a:p>
          <a:p>
            <a:pPr marL="0" indent="0">
              <a:buNone/>
            </a:pPr>
            <a:r>
              <a:rPr lang="en-AU" dirty="0" smtClean="0"/>
              <a:t>A </a:t>
            </a:r>
            <a:r>
              <a:rPr lang="en-AU" dirty="0"/>
              <a:t>barrister whose client informs the barrister that the client intends to disobey a court’s order must:</a:t>
            </a:r>
          </a:p>
          <a:p>
            <a:r>
              <a:rPr lang="en-AU" dirty="0"/>
              <a:t>(a) advise the client against that course and warn the client of its dangers;</a:t>
            </a:r>
          </a:p>
          <a:p>
            <a:r>
              <a:rPr lang="en-AU" dirty="0"/>
              <a:t>(b) not advise the client how to carry out or conceal that course; but</a:t>
            </a:r>
          </a:p>
          <a:p>
            <a:r>
              <a:rPr lang="en-AU" dirty="0"/>
              <a:t>(c) not inform the court or the opponent of the client’s intention unless –</a:t>
            </a:r>
          </a:p>
          <a:p>
            <a:pPr marL="329184" lvl="1" indent="0">
              <a:buNone/>
            </a:pPr>
            <a:r>
              <a:rPr lang="en-AU" dirty="0"/>
              <a:t>(</a:t>
            </a:r>
            <a:r>
              <a:rPr lang="en-AU" dirty="0" err="1"/>
              <a:t>i</a:t>
            </a:r>
            <a:r>
              <a:rPr lang="en-AU" dirty="0"/>
              <a:t>) the client has authorised the barrister to do so beforehand; or</a:t>
            </a:r>
          </a:p>
          <a:p>
            <a:pPr marL="329184" lvl="1" indent="0">
              <a:buNone/>
            </a:pPr>
            <a:r>
              <a:rPr lang="en-AU" dirty="0">
                <a:solidFill>
                  <a:srgbClr val="00B050"/>
                </a:solidFill>
              </a:rPr>
              <a:t>(ii) the barrister believes on reasonable grounds that the client’s </a:t>
            </a:r>
            <a:r>
              <a:rPr lang="en-AU" dirty="0" smtClean="0">
                <a:solidFill>
                  <a:srgbClr val="00B050"/>
                </a:solidFill>
              </a:rPr>
              <a:t>conduct</a:t>
            </a:r>
            <a:r>
              <a:rPr lang="en-AU" dirty="0">
                <a:solidFill>
                  <a:srgbClr val="00B050"/>
                </a:solidFill>
              </a:rPr>
              <a:t> </a:t>
            </a:r>
            <a:r>
              <a:rPr lang="en-AU" dirty="0" smtClean="0">
                <a:solidFill>
                  <a:srgbClr val="00B050"/>
                </a:solidFill>
              </a:rPr>
              <a:t>constitutes </a:t>
            </a:r>
            <a:r>
              <a:rPr lang="en-AU" dirty="0">
                <a:solidFill>
                  <a:srgbClr val="00B050"/>
                </a:solidFill>
              </a:rPr>
              <a:t>a threat to any person’s </a:t>
            </a:r>
            <a:r>
              <a:rPr lang="en-AU" dirty="0" smtClean="0">
                <a:solidFill>
                  <a:srgbClr val="00B050"/>
                </a:solidFill>
              </a:rPr>
              <a:t>safety.</a:t>
            </a:r>
          </a:p>
          <a:p>
            <a:endParaRPr lang="en-AU" dirty="0"/>
          </a:p>
        </p:txBody>
      </p:sp>
    </p:spTree>
    <p:custDataLst>
      <p:tags r:id="rId1"/>
    </p:custDataLst>
    <p:extLst>
      <p:ext uri="{BB962C8B-B14F-4D97-AF65-F5344CB8AC3E}">
        <p14:creationId xmlns:p14="http://schemas.microsoft.com/office/powerpoint/2010/main" val="2395914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404664"/>
            <a:ext cx="8041440" cy="1442674"/>
          </a:xfrm>
        </p:spPr>
        <p:txBody>
          <a:bodyPr/>
          <a:lstStyle/>
          <a:p>
            <a:r>
              <a:rPr lang="en-AU" sz="4000" dirty="0" smtClean="0">
                <a:solidFill>
                  <a:srgbClr val="FF0000"/>
                </a:solidFill>
              </a:rPr>
              <a:t>Exception 2: concern about future serious </a:t>
            </a:r>
            <a:r>
              <a:rPr lang="en-AU" sz="4000" dirty="0">
                <a:solidFill>
                  <a:srgbClr val="FF0000"/>
                </a:solidFill>
              </a:rPr>
              <a:t>o</a:t>
            </a:r>
            <a:r>
              <a:rPr lang="en-AU" sz="4000" dirty="0" smtClean="0">
                <a:solidFill>
                  <a:srgbClr val="FF0000"/>
                </a:solidFill>
              </a:rPr>
              <a:t>ffence or injury</a:t>
            </a:r>
            <a:endParaRPr lang="en-AU" sz="4000" dirty="0">
              <a:solidFill>
                <a:srgbClr val="FF0000"/>
              </a:solidFill>
            </a:endParaRPr>
          </a:p>
        </p:txBody>
      </p:sp>
      <p:sp>
        <p:nvSpPr>
          <p:cNvPr id="3" name="Content Placeholder 2"/>
          <p:cNvSpPr>
            <a:spLocks noGrp="1"/>
          </p:cNvSpPr>
          <p:nvPr>
            <p:ph idx="1"/>
          </p:nvPr>
        </p:nvSpPr>
        <p:spPr>
          <a:xfrm>
            <a:off x="395536" y="1772816"/>
            <a:ext cx="8568952" cy="4896544"/>
          </a:xfrm>
        </p:spPr>
        <p:txBody>
          <a:bodyPr>
            <a:normAutofit fontScale="92500"/>
          </a:bodyPr>
          <a:lstStyle/>
          <a:p>
            <a:pPr marL="0" indent="0">
              <a:buNone/>
            </a:pPr>
            <a:r>
              <a:rPr lang="en-AU" b="1" i="1" dirty="0"/>
              <a:t>ASCR </a:t>
            </a:r>
            <a:r>
              <a:rPr lang="en-AU" b="1" dirty="0" smtClean="0"/>
              <a:t>r9.2:</a:t>
            </a:r>
            <a:endParaRPr lang="en-AU" b="1" dirty="0"/>
          </a:p>
          <a:p>
            <a:pPr marL="329184" lvl="1" indent="0">
              <a:lnSpc>
                <a:spcPct val="120000"/>
              </a:lnSpc>
              <a:spcBef>
                <a:spcPts val="600"/>
              </a:spcBef>
              <a:spcAft>
                <a:spcPts val="600"/>
              </a:spcAft>
              <a:buNone/>
            </a:pPr>
            <a:r>
              <a:rPr lang="en-AU" sz="2400" dirty="0"/>
              <a:t>A solicitor may disclose confidential client information if: </a:t>
            </a:r>
          </a:p>
          <a:p>
            <a:pPr lvl="1">
              <a:lnSpc>
                <a:spcPct val="120000"/>
              </a:lnSpc>
              <a:spcBef>
                <a:spcPts val="600"/>
              </a:spcBef>
              <a:spcAft>
                <a:spcPts val="600"/>
              </a:spcAft>
            </a:pPr>
            <a:r>
              <a:rPr lang="en-AU" dirty="0" smtClean="0"/>
              <a:t>9.2.4 the </a:t>
            </a:r>
            <a:r>
              <a:rPr lang="en-AU" dirty="0"/>
              <a:t>solicitor discloses the information for the sole purpose of avoiding the probable commission of a serious criminal offence; </a:t>
            </a:r>
          </a:p>
          <a:p>
            <a:pPr lvl="1">
              <a:lnSpc>
                <a:spcPct val="120000"/>
              </a:lnSpc>
              <a:spcBef>
                <a:spcPts val="600"/>
              </a:spcBef>
              <a:spcAft>
                <a:spcPts val="600"/>
              </a:spcAft>
            </a:pPr>
            <a:r>
              <a:rPr lang="en-AU" dirty="0" smtClean="0"/>
              <a:t>9.2.5 the </a:t>
            </a:r>
            <a:r>
              <a:rPr lang="en-AU" dirty="0"/>
              <a:t>solicitor discloses the information for the purpose of preventing imminent serious physical harm to the client or to another </a:t>
            </a:r>
            <a:r>
              <a:rPr lang="en-AU" dirty="0" smtClean="0"/>
              <a:t>person.</a:t>
            </a:r>
          </a:p>
          <a:p>
            <a:pPr marL="0" lvl="0" indent="0">
              <a:lnSpc>
                <a:spcPct val="120000"/>
              </a:lnSpc>
              <a:spcBef>
                <a:spcPts val="600"/>
              </a:spcBef>
              <a:spcAft>
                <a:spcPts val="600"/>
              </a:spcAft>
              <a:buNone/>
            </a:pPr>
            <a:r>
              <a:rPr lang="en-AU" b="1" dirty="0" smtClean="0"/>
              <a:t>2011 </a:t>
            </a:r>
            <a:r>
              <a:rPr lang="en-AU" b="1" i="1" dirty="0"/>
              <a:t>Barristers’ </a:t>
            </a:r>
            <a:r>
              <a:rPr lang="en-AU" b="1" i="1" dirty="0" smtClean="0"/>
              <a:t>Rule: </a:t>
            </a:r>
          </a:p>
          <a:p>
            <a:pPr lvl="0">
              <a:lnSpc>
                <a:spcPct val="120000"/>
              </a:lnSpc>
              <a:spcBef>
                <a:spcPts val="600"/>
              </a:spcBef>
              <a:spcAft>
                <a:spcPts val="600"/>
              </a:spcAft>
            </a:pPr>
            <a:r>
              <a:rPr lang="en-AU" dirty="0" smtClean="0"/>
              <a:t>r </a:t>
            </a:r>
            <a:r>
              <a:rPr lang="en-AU" dirty="0"/>
              <a:t>81 </a:t>
            </a:r>
            <a:r>
              <a:rPr lang="en-AU" dirty="0" smtClean="0"/>
              <a:t>- where </a:t>
            </a:r>
            <a:r>
              <a:rPr lang="en-AU" dirty="0"/>
              <a:t>a client threatens the safety of another, </a:t>
            </a:r>
            <a:r>
              <a:rPr lang="en-AU" dirty="0" smtClean="0"/>
              <a:t>may ‘advise </a:t>
            </a:r>
            <a:r>
              <a:rPr lang="en-AU" dirty="0"/>
              <a:t>police or other appropriate </a:t>
            </a:r>
            <a:r>
              <a:rPr lang="en-AU" dirty="0" smtClean="0"/>
              <a:t>authorities</a:t>
            </a:r>
            <a:r>
              <a:rPr lang="en-AU" dirty="0" smtClean="0"/>
              <a:t>.’</a:t>
            </a:r>
            <a:endParaRPr lang="en-AU" dirty="0"/>
          </a:p>
        </p:txBody>
      </p:sp>
    </p:spTree>
    <p:custDataLst>
      <p:tags r:id="rId1"/>
    </p:custDataLst>
    <p:extLst>
      <p:ext uri="{BB962C8B-B14F-4D97-AF65-F5344CB8AC3E}">
        <p14:creationId xmlns:p14="http://schemas.microsoft.com/office/powerpoint/2010/main" val="18914669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Note permissive wording</a:t>
            </a:r>
            <a:endParaRPr lang="en-AU" dirty="0"/>
          </a:p>
        </p:txBody>
      </p:sp>
      <p:sp>
        <p:nvSpPr>
          <p:cNvPr id="3" name="Content Placeholder 2"/>
          <p:cNvSpPr>
            <a:spLocks noGrp="1"/>
          </p:cNvSpPr>
          <p:nvPr>
            <p:ph idx="1"/>
          </p:nvPr>
        </p:nvSpPr>
        <p:spPr/>
        <p:txBody>
          <a:bodyPr/>
          <a:lstStyle/>
          <a:p>
            <a:r>
              <a:rPr lang="en-AU" dirty="0" smtClean="0"/>
              <a:t>‘May’ disclose in limited circumstances rather than ‘must’ disclose </a:t>
            </a:r>
          </a:p>
          <a:p>
            <a:r>
              <a:rPr lang="en-AU" dirty="0" smtClean="0"/>
              <a:t>Provides a reasonable excuse for disclosure ethically</a:t>
            </a:r>
          </a:p>
          <a:p>
            <a:r>
              <a:rPr lang="en-AU" dirty="0" smtClean="0"/>
              <a:t>Must look to other laws for requirements in certain cases</a:t>
            </a:r>
            <a:endParaRPr lang="en-AU" dirty="0"/>
          </a:p>
        </p:txBody>
      </p:sp>
    </p:spTree>
    <p:extLst>
      <p:ext uri="{BB962C8B-B14F-4D97-AF65-F5344CB8AC3E}">
        <p14:creationId xmlns:p14="http://schemas.microsoft.com/office/powerpoint/2010/main" val="2400677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R v Butt</a:t>
            </a:r>
            <a:r>
              <a:rPr lang="en-AU" dirty="0" smtClean="0"/>
              <a:t>, 2012 ONSC 4326</a:t>
            </a:r>
            <a:endParaRPr lang="en-AU" dirty="0"/>
          </a:p>
        </p:txBody>
      </p:sp>
      <p:sp>
        <p:nvSpPr>
          <p:cNvPr id="3" name="Content Placeholder 2"/>
          <p:cNvSpPr>
            <a:spLocks noGrp="1"/>
          </p:cNvSpPr>
          <p:nvPr>
            <p:ph idx="1"/>
          </p:nvPr>
        </p:nvSpPr>
        <p:spPr/>
        <p:txBody>
          <a:bodyPr>
            <a:normAutofit lnSpcReduction="10000"/>
          </a:bodyPr>
          <a:lstStyle/>
          <a:p>
            <a:pPr marL="0" indent="0">
              <a:buNone/>
            </a:pPr>
            <a:r>
              <a:rPr lang="en-AU" dirty="0" smtClean="0"/>
              <a:t>Criminal </a:t>
            </a:r>
            <a:r>
              <a:rPr lang="en-AU" dirty="0"/>
              <a:t>defence </a:t>
            </a:r>
            <a:r>
              <a:rPr lang="en-AU" dirty="0" smtClean="0"/>
              <a:t>lawyer, </a:t>
            </a:r>
            <a:r>
              <a:rPr lang="en-AU" dirty="0"/>
              <a:t>Heather </a:t>
            </a:r>
            <a:r>
              <a:rPr lang="en-AU" dirty="0" smtClean="0"/>
              <a:t>Pringle, drew </a:t>
            </a:r>
            <a:r>
              <a:rPr lang="en-AU" dirty="0"/>
              <a:t>praise from the court for </a:t>
            </a:r>
            <a:r>
              <a:rPr lang="en-AU" dirty="0" smtClean="0"/>
              <a:t>revealing her client’s medical condition. </a:t>
            </a:r>
            <a:r>
              <a:rPr lang="en-AU" dirty="0"/>
              <a:t>Pringle’s client had pleaded guilty to sexual interference </a:t>
            </a:r>
            <a:r>
              <a:rPr lang="en-AU" dirty="0" smtClean="0"/>
              <a:t>of a child and </a:t>
            </a:r>
            <a:r>
              <a:rPr lang="en-AU" dirty="0"/>
              <a:t>received a sentence of 14 days in </a:t>
            </a:r>
            <a:r>
              <a:rPr lang="en-AU" dirty="0" smtClean="0"/>
              <a:t>jail (3 years suspended). </a:t>
            </a:r>
            <a:endParaRPr lang="en-AU" dirty="0"/>
          </a:p>
          <a:p>
            <a:pPr marL="0" indent="0">
              <a:buNone/>
            </a:pPr>
            <a:r>
              <a:rPr lang="en-AU" dirty="0"/>
              <a:t>While waiting for the Crown’s appeal of the defendant’s sentence, Pringle learned her client was HIV positive. </a:t>
            </a:r>
            <a:endParaRPr lang="en-AU" dirty="0" smtClean="0"/>
          </a:p>
          <a:p>
            <a:pPr marL="0" indent="0">
              <a:buNone/>
            </a:pPr>
            <a:r>
              <a:rPr lang="en-AU" dirty="0" smtClean="0"/>
              <a:t>After </a:t>
            </a:r>
            <a:r>
              <a:rPr lang="en-AU" dirty="0"/>
              <a:t>seeking legal advice, Pringle disclosed her client’s status to the Crown and the court, a move that led to HIV testing of the 12-year-old victim and the discovery that he wasn’t HIV positive.</a:t>
            </a:r>
          </a:p>
          <a:p>
            <a:endParaRPr lang="en-AU" dirty="0"/>
          </a:p>
        </p:txBody>
      </p:sp>
    </p:spTree>
    <p:extLst>
      <p:ext uri="{BB962C8B-B14F-4D97-AF65-F5344CB8AC3E}">
        <p14:creationId xmlns:p14="http://schemas.microsoft.com/office/powerpoint/2010/main" val="3710280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QLS Ethics Centre advice</a:t>
            </a:r>
            <a:endParaRPr lang="en-AU" dirty="0"/>
          </a:p>
        </p:txBody>
      </p:sp>
      <p:sp>
        <p:nvSpPr>
          <p:cNvPr id="3" name="Content Placeholder 2"/>
          <p:cNvSpPr>
            <a:spLocks noGrp="1"/>
          </p:cNvSpPr>
          <p:nvPr>
            <p:ph idx="1"/>
          </p:nvPr>
        </p:nvSpPr>
        <p:spPr/>
        <p:txBody>
          <a:bodyPr>
            <a:normAutofit lnSpcReduction="10000"/>
          </a:bodyPr>
          <a:lstStyle/>
          <a:p>
            <a:pPr marL="0" indent="0">
              <a:buNone/>
            </a:pPr>
            <a:r>
              <a:rPr lang="en-AU" dirty="0" smtClean="0"/>
              <a:t>Ask the following:</a:t>
            </a:r>
          </a:p>
          <a:p>
            <a:r>
              <a:rPr lang="en-AU" dirty="0" smtClean="0"/>
              <a:t>What is the prospect that the potential harm will occur and is it imminent?</a:t>
            </a:r>
          </a:p>
          <a:p>
            <a:r>
              <a:rPr lang="en-AU" dirty="0" smtClean="0"/>
              <a:t>Are there other ways that the potential harm could be prevented?</a:t>
            </a:r>
          </a:p>
          <a:p>
            <a:r>
              <a:rPr lang="en-AU" dirty="0" smtClean="0"/>
              <a:t>Under what circumstances has the information been obtained?</a:t>
            </a:r>
          </a:p>
          <a:p>
            <a:r>
              <a:rPr lang="en-AU" dirty="0" smtClean="0"/>
              <a:t>How rational is the client?</a:t>
            </a:r>
          </a:p>
          <a:p>
            <a:r>
              <a:rPr lang="en-AU" dirty="0" smtClean="0"/>
              <a:t>Are you aware of any previous threats?</a:t>
            </a:r>
          </a:p>
          <a:p>
            <a:r>
              <a:rPr lang="en-AU" dirty="0" smtClean="0"/>
              <a:t>Is the client merely letting off steam?</a:t>
            </a:r>
          </a:p>
          <a:p>
            <a:pPr marL="0" indent="0">
              <a:buNone/>
            </a:pPr>
            <a:endParaRPr lang="en-AU" dirty="0"/>
          </a:p>
        </p:txBody>
      </p:sp>
    </p:spTree>
    <p:extLst>
      <p:ext uri="{BB962C8B-B14F-4D97-AF65-F5344CB8AC3E}">
        <p14:creationId xmlns:p14="http://schemas.microsoft.com/office/powerpoint/2010/main" val="4269438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904205"/>
          </a:xfrm>
        </p:spPr>
        <p:txBody>
          <a:bodyPr/>
          <a:lstStyle/>
          <a:p>
            <a:r>
              <a:rPr lang="en-AU" sz="4000" dirty="0" smtClean="0">
                <a:solidFill>
                  <a:srgbClr val="FF0000"/>
                </a:solidFill>
              </a:rPr>
              <a:t>Why Such a Strong Client Right?</a:t>
            </a:r>
            <a:endParaRPr lang="en-AU" sz="4000" dirty="0">
              <a:solidFill>
                <a:srgbClr val="FF0000"/>
              </a:solidFill>
            </a:endParaRPr>
          </a:p>
        </p:txBody>
      </p:sp>
      <p:sp>
        <p:nvSpPr>
          <p:cNvPr id="3" name="Content Placeholder 2"/>
          <p:cNvSpPr>
            <a:spLocks noGrp="1"/>
          </p:cNvSpPr>
          <p:nvPr>
            <p:ph idx="1"/>
          </p:nvPr>
        </p:nvSpPr>
        <p:spPr>
          <a:xfrm>
            <a:off x="323528" y="1340768"/>
            <a:ext cx="8640960" cy="5112568"/>
          </a:xfrm>
        </p:spPr>
        <p:txBody>
          <a:bodyPr>
            <a:noAutofit/>
          </a:bodyPr>
          <a:lstStyle/>
          <a:p>
            <a:r>
              <a:rPr lang="en-AU" sz="2800" dirty="0"/>
              <a:t>The privilege exists to serve the public interest in the administration of justice by encouraging full and frank disclosure by clients to their </a:t>
            </a:r>
            <a:r>
              <a:rPr lang="en-AU" sz="2800" dirty="0" smtClean="0"/>
              <a:t>lawyers </a:t>
            </a:r>
            <a:r>
              <a:rPr lang="en-AU" sz="2800" i="1" dirty="0" smtClean="0"/>
              <a:t>: </a:t>
            </a:r>
            <a:r>
              <a:rPr lang="en-AU" sz="2000" i="1" dirty="0" smtClean="0"/>
              <a:t>Esso </a:t>
            </a:r>
            <a:r>
              <a:rPr lang="en-AU" sz="2000" i="1" dirty="0"/>
              <a:t>Australia Resources Limited v Federal Commissioner of </a:t>
            </a:r>
            <a:r>
              <a:rPr lang="en-AU" sz="2000" i="1" dirty="0" smtClean="0"/>
              <a:t>Taxation </a:t>
            </a:r>
            <a:r>
              <a:rPr lang="en-AU" sz="2000" dirty="0" smtClean="0"/>
              <a:t>at 64: </a:t>
            </a:r>
          </a:p>
          <a:p>
            <a:r>
              <a:rPr lang="en-AU" dirty="0" smtClean="0"/>
              <a:t>The </a:t>
            </a:r>
            <a:r>
              <a:rPr lang="en-AU" dirty="0"/>
              <a:t>rationale of this head of privilege according to traditional doctrine is that it promotes the public interest because it assists and enhances the administration of justice by facilitating the representation of clients by legal advisers. This it does by keeping secret their communications, thereby inducing the client to retain the solicitor and seek his advice, in encouraging the client to make a full and frank disclosure of the relevant circumstances to the </a:t>
            </a:r>
            <a:r>
              <a:rPr lang="en-AU" dirty="0" smtClean="0"/>
              <a:t>solicitor:  </a:t>
            </a:r>
            <a:r>
              <a:rPr lang="en-AU" sz="2000" i="1" dirty="0" smtClean="0"/>
              <a:t>Grant </a:t>
            </a:r>
            <a:r>
              <a:rPr lang="en-AU" sz="2000" i="1" dirty="0"/>
              <a:t>v </a:t>
            </a:r>
            <a:r>
              <a:rPr lang="en-AU" sz="2000" i="1" dirty="0" smtClean="0"/>
              <a:t>Downs </a:t>
            </a:r>
            <a:r>
              <a:rPr lang="en-AU" sz="2000" dirty="0"/>
              <a:t>(1976) 135 CLR 674 </a:t>
            </a:r>
          </a:p>
        </p:txBody>
      </p:sp>
    </p:spTree>
    <p:custDataLst>
      <p:tags r:id="rId1"/>
    </p:custDataLst>
    <p:extLst>
      <p:ext uri="{BB962C8B-B14F-4D97-AF65-F5344CB8AC3E}">
        <p14:creationId xmlns:p14="http://schemas.microsoft.com/office/powerpoint/2010/main" val="850959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36563"/>
            <a:ext cx="8041440" cy="1192237"/>
          </a:xfrm>
        </p:spPr>
        <p:txBody>
          <a:bodyPr/>
          <a:lstStyle/>
          <a:p>
            <a:r>
              <a:rPr lang="en-AU" sz="4000" dirty="0" smtClean="0">
                <a:solidFill>
                  <a:srgbClr val="FF0000"/>
                </a:solidFill>
              </a:rPr>
              <a:t>Exception 3 and 4</a:t>
            </a:r>
            <a:endParaRPr lang="en-AU" sz="4000" dirty="0">
              <a:solidFill>
                <a:srgbClr val="FF0000"/>
              </a:solidFill>
            </a:endParaRPr>
          </a:p>
        </p:txBody>
      </p:sp>
      <p:sp>
        <p:nvSpPr>
          <p:cNvPr id="3" name="Content Placeholder 2"/>
          <p:cNvSpPr>
            <a:spLocks noGrp="1"/>
          </p:cNvSpPr>
          <p:nvPr>
            <p:ph idx="1"/>
          </p:nvPr>
        </p:nvSpPr>
        <p:spPr>
          <a:xfrm>
            <a:off x="395536" y="1772816"/>
            <a:ext cx="8496944" cy="4824536"/>
          </a:xfrm>
        </p:spPr>
        <p:txBody>
          <a:bodyPr>
            <a:normAutofit/>
          </a:bodyPr>
          <a:lstStyle/>
          <a:p>
            <a:pPr lvl="0"/>
            <a:r>
              <a:rPr lang="en-AU" sz="2800" u="sng" dirty="0"/>
              <a:t>Disclosure in the course of practice</a:t>
            </a:r>
            <a:r>
              <a:rPr lang="en-AU" sz="2800" dirty="0"/>
              <a:t>: </a:t>
            </a:r>
            <a:r>
              <a:rPr lang="en-AU" sz="2800" b="1" i="1" dirty="0" smtClean="0"/>
              <a:t>ASCR</a:t>
            </a:r>
            <a:r>
              <a:rPr lang="en-AU" sz="2800" b="1" dirty="0"/>
              <a:t>, r </a:t>
            </a:r>
            <a:r>
              <a:rPr lang="en-AU" sz="2800" b="1" dirty="0" smtClean="0"/>
              <a:t>9.1 and 9.2.6; Barristers Rule r 108</a:t>
            </a:r>
            <a:r>
              <a:rPr lang="en-AU" sz="2800" dirty="0" smtClean="0"/>
              <a:t>. </a:t>
            </a:r>
          </a:p>
          <a:p>
            <a:pPr lvl="0"/>
            <a:r>
              <a:rPr lang="en-AU" sz="2800" u="sng" dirty="0" smtClean="0"/>
              <a:t>Disclosure to insurer</a:t>
            </a:r>
            <a:r>
              <a:rPr lang="en-AU" sz="2800" dirty="0" smtClean="0"/>
              <a:t>: </a:t>
            </a:r>
            <a:r>
              <a:rPr lang="en-AU" sz="2800" b="1" dirty="0" smtClean="0"/>
              <a:t>ASCR 9.2.6</a:t>
            </a:r>
          </a:p>
        </p:txBody>
      </p:sp>
    </p:spTree>
    <p:custDataLst>
      <p:tags r:id="rId1"/>
    </p:custDataLst>
    <p:extLst>
      <p:ext uri="{BB962C8B-B14F-4D97-AF65-F5344CB8AC3E}">
        <p14:creationId xmlns:p14="http://schemas.microsoft.com/office/powerpoint/2010/main" val="1144562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rgbClr val="FF0000"/>
                </a:solidFill>
              </a:rPr>
              <a:t>Exception 5: seek advice</a:t>
            </a:r>
            <a:endParaRPr lang="en-AU"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lvl="0"/>
            <a:endParaRPr lang="en-AU" b="1" dirty="0" smtClean="0"/>
          </a:p>
          <a:p>
            <a:pPr lvl="0"/>
            <a:r>
              <a:rPr lang="en-AU" u="sng" dirty="0"/>
              <a:t>Obtaining advice</a:t>
            </a:r>
            <a:r>
              <a:rPr lang="en-AU" dirty="0"/>
              <a:t>: the solicitor may disclose information in a confidential setting, for the sole purpose of obtaining advice in connection with the solicitor’s legal or ethical obligations </a:t>
            </a:r>
            <a:r>
              <a:rPr lang="en-AU" b="1" dirty="0"/>
              <a:t>ASCR r 9.2.3.</a:t>
            </a:r>
            <a:r>
              <a:rPr lang="en-AU" dirty="0"/>
              <a:t> </a:t>
            </a:r>
          </a:p>
          <a:p>
            <a:pPr lvl="0"/>
            <a:r>
              <a:rPr lang="en-AU" dirty="0" smtClean="0"/>
              <a:t>This can be advice from other practitioners or a relevant body such as a law society</a:t>
            </a:r>
          </a:p>
          <a:p>
            <a:pPr lvl="0"/>
            <a:r>
              <a:rPr lang="en-AU" dirty="0" smtClean="0"/>
              <a:t>In Queensland, the Senior Counsellors scheme is a dedicated, free and confidential </a:t>
            </a:r>
            <a:r>
              <a:rPr lang="en-AU" dirty="0"/>
              <a:t>advice service: </a:t>
            </a:r>
            <a:r>
              <a:rPr lang="en-AU" dirty="0">
                <a:hlinkClick r:id="rId2"/>
              </a:rPr>
              <a:t>http://</a:t>
            </a:r>
            <a:r>
              <a:rPr lang="en-AU" dirty="0" smtClean="0">
                <a:hlinkClick r:id="rId2"/>
              </a:rPr>
              <a:t>www.qls.com.au/Becoming_a_member/Member_benefits/Professional_benefits/QLS_Senior_Counsellors</a:t>
            </a:r>
            <a:r>
              <a:rPr lang="en-AU" dirty="0" smtClean="0"/>
              <a:t> </a:t>
            </a:r>
          </a:p>
          <a:p>
            <a:pPr lvl="0"/>
            <a:r>
              <a:rPr lang="en-AU" dirty="0" smtClean="0"/>
              <a:t>Ethics rulings sometimes available</a:t>
            </a:r>
            <a:endParaRPr lang="en-AU" dirty="0"/>
          </a:p>
        </p:txBody>
      </p:sp>
    </p:spTree>
    <p:extLst>
      <p:ext uri="{BB962C8B-B14F-4D97-AF65-F5344CB8AC3E}">
        <p14:creationId xmlns:p14="http://schemas.microsoft.com/office/powerpoint/2010/main" val="1488480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FF0000"/>
                </a:solidFill>
              </a:rPr>
              <a:t>Exception 5</a:t>
            </a:r>
            <a:r>
              <a:rPr lang="en-AU" dirty="0" smtClean="0">
                <a:solidFill>
                  <a:srgbClr val="FF0000"/>
                </a:solidFill>
              </a:rPr>
              <a:t>: defending yourself</a:t>
            </a:r>
            <a:endParaRPr lang="en-AU" dirty="0"/>
          </a:p>
        </p:txBody>
      </p:sp>
      <p:sp>
        <p:nvSpPr>
          <p:cNvPr id="3" name="Content Placeholder 2"/>
          <p:cNvSpPr>
            <a:spLocks noGrp="1"/>
          </p:cNvSpPr>
          <p:nvPr>
            <p:ph idx="1"/>
          </p:nvPr>
        </p:nvSpPr>
        <p:spPr/>
        <p:txBody>
          <a:bodyPr>
            <a:normAutofit lnSpcReduction="10000"/>
          </a:bodyPr>
          <a:lstStyle/>
          <a:p>
            <a:pPr lvl="0"/>
            <a:r>
              <a:rPr lang="en-AU" u="sng" dirty="0" smtClean="0"/>
              <a:t>Permitted or compelled </a:t>
            </a:r>
            <a:r>
              <a:rPr lang="en-AU" u="sng" dirty="0"/>
              <a:t>by </a:t>
            </a:r>
            <a:r>
              <a:rPr lang="en-AU" u="sng" dirty="0" smtClean="0"/>
              <a:t>law r 9.2.2</a:t>
            </a:r>
            <a:r>
              <a:rPr lang="en-AU" dirty="0" smtClean="0"/>
              <a:t>: </a:t>
            </a:r>
            <a:r>
              <a:rPr lang="en-AU" dirty="0" err="1"/>
              <a:t>ie</a:t>
            </a:r>
            <a:r>
              <a:rPr lang="en-AU" dirty="0"/>
              <a:t>. warrant under legislation; trust account reporting. </a:t>
            </a:r>
            <a:endParaRPr lang="en-AU" dirty="0" smtClean="0"/>
          </a:p>
          <a:p>
            <a:pPr lvl="0"/>
            <a:r>
              <a:rPr lang="en-AU" dirty="0" smtClean="0"/>
              <a:t>In </a:t>
            </a:r>
            <a:r>
              <a:rPr lang="en-AU" dirty="0"/>
              <a:t>defending oneself in a disciplinary or civil matter, a lawyer may breach </a:t>
            </a:r>
            <a:r>
              <a:rPr lang="en-AU" dirty="0" smtClean="0"/>
              <a:t>confidentiality under s 491 </a:t>
            </a:r>
            <a:r>
              <a:rPr lang="en-AU" i="1" dirty="0" smtClean="0"/>
              <a:t>Legal Profession Act 2007.</a:t>
            </a:r>
          </a:p>
          <a:p>
            <a:pPr lvl="0"/>
            <a:r>
              <a:rPr lang="en-AU" dirty="0" smtClean="0"/>
              <a:t>Implied waiver (limited purpose) by client</a:t>
            </a:r>
          </a:p>
          <a:p>
            <a:pPr lvl="0"/>
            <a:r>
              <a:rPr lang="en-AU" dirty="0" smtClean="0"/>
              <a:t>Should warn client that lodging a complaint or action is a waiver</a:t>
            </a:r>
            <a:endParaRPr lang="en-AU" dirty="0"/>
          </a:p>
          <a:p>
            <a:pPr marL="0" lvl="0" indent="0">
              <a:buNone/>
            </a:pPr>
            <a:r>
              <a:rPr lang="en-AU" dirty="0"/>
              <a:t>(Not an excuse to talk to the media about client’s affairs!)</a:t>
            </a:r>
          </a:p>
          <a:p>
            <a:pPr lvl="0"/>
            <a:endParaRPr lang="en-AU" dirty="0"/>
          </a:p>
          <a:p>
            <a:endParaRPr lang="en-AU" dirty="0"/>
          </a:p>
        </p:txBody>
      </p:sp>
    </p:spTree>
    <p:extLst>
      <p:ext uri="{BB962C8B-B14F-4D97-AF65-F5344CB8AC3E}">
        <p14:creationId xmlns:p14="http://schemas.microsoft.com/office/powerpoint/2010/main" val="13374997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Statutory warrants and notices</a:t>
            </a:r>
            <a:endParaRPr lang="en-AU" dirty="0"/>
          </a:p>
        </p:txBody>
      </p:sp>
      <p:sp>
        <p:nvSpPr>
          <p:cNvPr id="3" name="Content Placeholder 2"/>
          <p:cNvSpPr>
            <a:spLocks noGrp="1"/>
          </p:cNvSpPr>
          <p:nvPr>
            <p:ph idx="1"/>
          </p:nvPr>
        </p:nvSpPr>
        <p:spPr/>
        <p:txBody>
          <a:bodyPr>
            <a:normAutofit/>
          </a:bodyPr>
          <a:lstStyle/>
          <a:p>
            <a:r>
              <a:rPr lang="en-AU" dirty="0" smtClean="0"/>
              <a:t>A statutory notice might be issued for client information from the ATO, ACCC, ASIC and liquidators</a:t>
            </a:r>
          </a:p>
          <a:p>
            <a:r>
              <a:rPr lang="en-AU" dirty="0" smtClean="0"/>
              <a:t>Check the legislative basis for the demand, check that all the client documents are compellable, take instructions from the client (although in some cases not allowed </a:t>
            </a:r>
            <a:r>
              <a:rPr lang="en-AU" i="1" dirty="0" smtClean="0"/>
              <a:t>Crime and Corruption Acts</a:t>
            </a:r>
            <a:r>
              <a:rPr lang="en-AU" dirty="0" smtClean="0"/>
              <a:t>)</a:t>
            </a:r>
          </a:p>
          <a:p>
            <a:r>
              <a:rPr lang="en-AU" dirty="0" smtClean="0"/>
              <a:t>Upcoming QLS webinar on Search Warrant </a:t>
            </a:r>
            <a:r>
              <a:rPr lang="en-AU" dirty="0" smtClean="0"/>
              <a:t>Guidelines in May </a:t>
            </a:r>
            <a:endParaRPr lang="en-AU" dirty="0" smtClean="0"/>
          </a:p>
          <a:p>
            <a:endParaRPr lang="en-AU" dirty="0" smtClean="0"/>
          </a:p>
        </p:txBody>
      </p:sp>
    </p:spTree>
    <p:extLst>
      <p:ext uri="{BB962C8B-B14F-4D97-AF65-F5344CB8AC3E}">
        <p14:creationId xmlns:p14="http://schemas.microsoft.com/office/powerpoint/2010/main" val="1767687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Reporting child abuse or neglect</a:t>
            </a:r>
            <a:endParaRPr lang="en-AU" dirty="0"/>
          </a:p>
        </p:txBody>
      </p:sp>
      <p:sp>
        <p:nvSpPr>
          <p:cNvPr id="3" name="Content Placeholder 2"/>
          <p:cNvSpPr>
            <a:spLocks noGrp="1"/>
          </p:cNvSpPr>
          <p:nvPr>
            <p:ph idx="1"/>
          </p:nvPr>
        </p:nvSpPr>
        <p:spPr/>
        <p:txBody>
          <a:bodyPr/>
          <a:lstStyle/>
          <a:p>
            <a:r>
              <a:rPr lang="en-AU" dirty="0" smtClean="0"/>
              <a:t>This varies around the country </a:t>
            </a:r>
          </a:p>
          <a:p>
            <a:r>
              <a:rPr lang="en-AU" i="1" dirty="0" smtClean="0"/>
              <a:t>Child Protection Act 1999 </a:t>
            </a:r>
            <a:r>
              <a:rPr lang="en-AU" dirty="0" smtClean="0"/>
              <a:t>(Qld) – no mandatory duties imposed on lawyers except child advocate under </a:t>
            </a:r>
            <a:r>
              <a:rPr lang="en-AU" i="1" dirty="0" smtClean="0"/>
              <a:t>Public Guardian Act 2014</a:t>
            </a:r>
          </a:p>
          <a:p>
            <a:endParaRPr lang="en-AU" i="1" dirty="0" smtClean="0"/>
          </a:p>
          <a:p>
            <a:r>
              <a:rPr lang="en-AU" dirty="0"/>
              <a:t>Family Law Rules 2004 (</a:t>
            </a:r>
            <a:r>
              <a:rPr lang="en-AU" dirty="0" err="1"/>
              <a:t>Cth</a:t>
            </a:r>
            <a:r>
              <a:rPr lang="en-AU" dirty="0"/>
              <a:t>) – require full disclosure by a party and impose duty on solicitor to inform client must </a:t>
            </a:r>
            <a:r>
              <a:rPr lang="en-AU" dirty="0" smtClean="0"/>
              <a:t>comply</a:t>
            </a:r>
            <a:endParaRPr lang="en-AU" i="1" dirty="0"/>
          </a:p>
        </p:txBody>
      </p:sp>
    </p:spTree>
    <p:extLst>
      <p:ext uri="{BB962C8B-B14F-4D97-AF65-F5344CB8AC3E}">
        <p14:creationId xmlns:p14="http://schemas.microsoft.com/office/powerpoint/2010/main" val="20791314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Keeping things from our clients</a:t>
            </a:r>
            <a:endParaRPr lang="en-AU" dirty="0"/>
          </a:p>
        </p:txBody>
      </p:sp>
      <p:sp>
        <p:nvSpPr>
          <p:cNvPr id="3" name="Content Placeholder 2"/>
          <p:cNvSpPr>
            <a:spLocks noGrp="1"/>
          </p:cNvSpPr>
          <p:nvPr>
            <p:ph idx="1"/>
          </p:nvPr>
        </p:nvSpPr>
        <p:spPr/>
        <p:txBody>
          <a:bodyPr/>
          <a:lstStyle/>
          <a:p>
            <a:r>
              <a:rPr lang="en-AU" dirty="0" smtClean="0"/>
              <a:t>This is generally unethical as we are </a:t>
            </a:r>
            <a:r>
              <a:rPr lang="en-AU" dirty="0"/>
              <a:t>e</a:t>
            </a:r>
            <a:r>
              <a:rPr lang="en-AU" dirty="0" smtClean="0"/>
              <a:t>xpected to reveal our knowledge that relates to the client.</a:t>
            </a:r>
          </a:p>
          <a:p>
            <a:r>
              <a:rPr lang="en-AU" b="1" dirty="0" smtClean="0"/>
              <a:t>ASCR r 4 </a:t>
            </a:r>
            <a:r>
              <a:rPr lang="en-AU" dirty="0" smtClean="0"/>
              <a:t>– act in best interest of the client</a:t>
            </a:r>
          </a:p>
          <a:p>
            <a:r>
              <a:rPr lang="en-AU" dirty="0" smtClean="0"/>
              <a:t>What about information from a psychiatrist about client that might be distressing or dangerous for the client? </a:t>
            </a:r>
          </a:p>
          <a:p>
            <a:r>
              <a:rPr lang="en-AU" dirty="0" smtClean="0"/>
              <a:t>ABA commentary suggests temporary withholding permissible </a:t>
            </a:r>
            <a:endParaRPr lang="en-AU" dirty="0"/>
          </a:p>
        </p:txBody>
      </p:sp>
    </p:spTree>
    <p:extLst>
      <p:ext uri="{BB962C8B-B14F-4D97-AF65-F5344CB8AC3E}">
        <p14:creationId xmlns:p14="http://schemas.microsoft.com/office/powerpoint/2010/main" val="405140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Picture 2" descr="C:\Users\uqfbartl\Desktop\balance-154516__180.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2060848"/>
            <a:ext cx="4968552"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315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Legal sources - confidentiality</a:t>
            </a:r>
            <a:endParaRPr lang="en-AU" dirty="0"/>
          </a:p>
        </p:txBody>
      </p:sp>
      <p:sp>
        <p:nvSpPr>
          <p:cNvPr id="3" name="Content Placeholder 2"/>
          <p:cNvSpPr>
            <a:spLocks noGrp="1"/>
          </p:cNvSpPr>
          <p:nvPr>
            <p:ph idx="1"/>
          </p:nvPr>
        </p:nvSpPr>
        <p:spPr/>
        <p:txBody>
          <a:bodyPr/>
          <a:lstStyle/>
          <a:p>
            <a:r>
              <a:rPr lang="en-AU" b="1" dirty="0" smtClean="0">
                <a:solidFill>
                  <a:srgbClr val="FF0000"/>
                </a:solidFill>
              </a:rPr>
              <a:t>Contract</a:t>
            </a:r>
            <a:r>
              <a:rPr lang="en-AU" dirty="0" smtClean="0"/>
              <a:t> (express or </a:t>
            </a:r>
            <a:r>
              <a:rPr lang="en-AU" dirty="0"/>
              <a:t>implied): </a:t>
            </a:r>
            <a:r>
              <a:rPr lang="en-AU" i="1" dirty="0"/>
              <a:t>O’Reilly v Commissioners of the State Bank of Victoria</a:t>
            </a:r>
            <a:r>
              <a:rPr lang="en-AU" dirty="0"/>
              <a:t> (1983) 153 CLR 1.</a:t>
            </a:r>
          </a:p>
          <a:p>
            <a:r>
              <a:rPr lang="en-AU" b="1" dirty="0">
                <a:solidFill>
                  <a:srgbClr val="FF0000"/>
                </a:solidFill>
              </a:rPr>
              <a:t>Equity</a:t>
            </a:r>
            <a:r>
              <a:rPr lang="en-AU" dirty="0"/>
              <a:t>: a fiduciary relationship demands a level of conduct exceeding the tortious duty of care – characterised as loyalty.</a:t>
            </a:r>
          </a:p>
          <a:p>
            <a:r>
              <a:rPr lang="en-AU" b="1" dirty="0">
                <a:solidFill>
                  <a:srgbClr val="FF0000"/>
                </a:solidFill>
              </a:rPr>
              <a:t>Professional Ethics</a:t>
            </a:r>
            <a:r>
              <a:rPr lang="en-AU" dirty="0"/>
              <a:t>: ASCR r 9; 2011 </a:t>
            </a:r>
            <a:r>
              <a:rPr lang="en-AU" dirty="0" smtClean="0"/>
              <a:t>Barristers’ </a:t>
            </a:r>
            <a:r>
              <a:rPr lang="en-AU" dirty="0"/>
              <a:t>Rule r 108.</a:t>
            </a:r>
          </a:p>
          <a:p>
            <a:endParaRPr lang="en-AU" dirty="0"/>
          </a:p>
        </p:txBody>
      </p:sp>
    </p:spTree>
    <p:extLst>
      <p:ext uri="{BB962C8B-B14F-4D97-AF65-F5344CB8AC3E}">
        <p14:creationId xmlns:p14="http://schemas.microsoft.com/office/powerpoint/2010/main" val="3109970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Common law definitions</a:t>
            </a:r>
            <a:endParaRPr lang="en-AU" dirty="0"/>
          </a:p>
        </p:txBody>
      </p:sp>
      <p:sp>
        <p:nvSpPr>
          <p:cNvPr id="3" name="Content Placeholder 2"/>
          <p:cNvSpPr>
            <a:spLocks noGrp="1"/>
          </p:cNvSpPr>
          <p:nvPr>
            <p:ph idx="1"/>
          </p:nvPr>
        </p:nvSpPr>
        <p:spPr/>
        <p:txBody>
          <a:bodyPr/>
          <a:lstStyle/>
          <a:p>
            <a:r>
              <a:rPr lang="en-AU" dirty="0" smtClean="0"/>
              <a:t>Legal professional privilege-will cover most client information</a:t>
            </a:r>
          </a:p>
          <a:p>
            <a:r>
              <a:rPr lang="en-AU" dirty="0" smtClean="0"/>
              <a:t>But remember that advice given by a non-lawyer might not be subject to privilege</a:t>
            </a:r>
          </a:p>
          <a:p>
            <a:r>
              <a:rPr lang="en-AU" dirty="0" smtClean="0"/>
              <a:t>Confidentiality is defined with reference to what a reasonable person would consider is confidential in the circumstances (</a:t>
            </a:r>
            <a:r>
              <a:rPr lang="en-AU" dirty="0" err="1" smtClean="0"/>
              <a:t>eg</a:t>
            </a:r>
            <a:r>
              <a:rPr lang="en-AU" dirty="0" smtClean="0"/>
              <a:t>. medical records)</a:t>
            </a:r>
            <a:endParaRPr lang="en-AU" dirty="0"/>
          </a:p>
        </p:txBody>
      </p:sp>
    </p:spTree>
    <p:extLst>
      <p:ext uri="{BB962C8B-B14F-4D97-AF65-F5344CB8AC3E}">
        <p14:creationId xmlns:p14="http://schemas.microsoft.com/office/powerpoint/2010/main" val="756150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4000" i="1" dirty="0"/>
              <a:t>Fordham v Legal Practitioners Complaints Committee </a:t>
            </a:r>
            <a:r>
              <a:rPr lang="en-AU" sz="4000" dirty="0"/>
              <a:t>(1997) 18 WAR 467</a:t>
            </a:r>
          </a:p>
        </p:txBody>
      </p:sp>
      <p:sp>
        <p:nvSpPr>
          <p:cNvPr id="3" name="Content Placeholder 2"/>
          <p:cNvSpPr>
            <a:spLocks noGrp="1"/>
          </p:cNvSpPr>
          <p:nvPr>
            <p:ph idx="1"/>
          </p:nvPr>
        </p:nvSpPr>
        <p:spPr/>
        <p:txBody>
          <a:bodyPr>
            <a:normAutofit fontScale="92500" lnSpcReduction="20000"/>
          </a:bodyPr>
          <a:lstStyle/>
          <a:p>
            <a:pPr>
              <a:lnSpc>
                <a:spcPct val="110000"/>
              </a:lnSpc>
              <a:spcBef>
                <a:spcPts val="600"/>
              </a:spcBef>
              <a:spcAft>
                <a:spcPts val="600"/>
              </a:spcAft>
            </a:pPr>
            <a:r>
              <a:rPr lang="en-AU" dirty="0" smtClean="0"/>
              <a:t>Conducted </a:t>
            </a:r>
            <a:r>
              <a:rPr lang="en-AU" dirty="0"/>
              <a:t>a c</a:t>
            </a:r>
            <a:r>
              <a:rPr lang="en-US" dirty="0"/>
              <a:t>ross-examination involving facts learned during her representation of the former client</a:t>
            </a:r>
          </a:p>
          <a:p>
            <a:pPr>
              <a:lnSpc>
                <a:spcPct val="110000"/>
              </a:lnSpc>
              <a:spcBef>
                <a:spcPts val="600"/>
              </a:spcBef>
              <a:spcAft>
                <a:spcPts val="600"/>
              </a:spcAft>
              <a:buNone/>
            </a:pPr>
            <a:r>
              <a:rPr lang="en-AU" dirty="0"/>
              <a:t>The </a:t>
            </a:r>
            <a:r>
              <a:rPr lang="en-AU" dirty="0" smtClean="0"/>
              <a:t>Court </a:t>
            </a:r>
            <a:r>
              <a:rPr lang="en-AU" dirty="0"/>
              <a:t>found that:</a:t>
            </a:r>
          </a:p>
          <a:p>
            <a:pPr marL="457200" indent="-457200">
              <a:lnSpc>
                <a:spcPct val="110000"/>
              </a:lnSpc>
              <a:spcBef>
                <a:spcPts val="600"/>
              </a:spcBef>
              <a:spcAft>
                <a:spcPts val="600"/>
              </a:spcAft>
              <a:buFont typeface="Arial" pitchFamily="34" charset="0"/>
              <a:buChar char="•"/>
            </a:pPr>
            <a:r>
              <a:rPr lang="en-AU" dirty="0"/>
              <a:t>her actions amounted to a </a:t>
            </a:r>
            <a:r>
              <a:rPr lang="en-AU" b="1" u="sng" dirty="0"/>
              <a:t>breach of loyalty</a:t>
            </a:r>
            <a:r>
              <a:rPr lang="en-AU" dirty="0"/>
              <a:t> to her client irrespective of any breach of confidentiality;</a:t>
            </a:r>
          </a:p>
          <a:p>
            <a:pPr marL="457200" indent="-457200">
              <a:lnSpc>
                <a:spcPct val="110000"/>
              </a:lnSpc>
              <a:spcBef>
                <a:spcPts val="600"/>
              </a:spcBef>
              <a:spcAft>
                <a:spcPts val="600"/>
              </a:spcAft>
              <a:buFont typeface="Arial" pitchFamily="34" charset="0"/>
              <a:buChar char="•"/>
            </a:pPr>
            <a:r>
              <a:rPr lang="en-AU" dirty="0"/>
              <a:t>her actions could have led a </a:t>
            </a:r>
            <a:r>
              <a:rPr lang="en-AU" b="1" u="sng" dirty="0"/>
              <a:t>reasonable observer to conclude</a:t>
            </a:r>
            <a:r>
              <a:rPr lang="en-AU" dirty="0"/>
              <a:t> that she had indeed used confidential information to the detriment of her former client.</a:t>
            </a:r>
          </a:p>
          <a:p>
            <a:pPr marL="457200" indent="-457200">
              <a:lnSpc>
                <a:spcPct val="110000"/>
              </a:lnSpc>
              <a:spcBef>
                <a:spcPts val="600"/>
              </a:spcBef>
              <a:spcAft>
                <a:spcPts val="600"/>
              </a:spcAft>
              <a:buFont typeface="Arial" pitchFamily="34" charset="0"/>
              <a:buChar char="•"/>
            </a:pPr>
            <a:r>
              <a:rPr lang="en-AU" dirty="0"/>
              <a:t>she had breached a duty </a:t>
            </a:r>
            <a:r>
              <a:rPr lang="en-AU" b="1" u="sng" dirty="0"/>
              <a:t>not to adopt a position hostile </a:t>
            </a:r>
            <a:r>
              <a:rPr lang="en-AU" dirty="0"/>
              <a:t>to a former client in the same or a related matter</a:t>
            </a:r>
            <a:r>
              <a:rPr lang="en-AU" dirty="0" smtClean="0"/>
              <a:t>.</a:t>
            </a:r>
          </a:p>
          <a:p>
            <a:pPr marL="0" indent="0">
              <a:lnSpc>
                <a:spcPct val="110000"/>
              </a:lnSpc>
              <a:spcBef>
                <a:spcPts val="600"/>
              </a:spcBef>
              <a:spcAft>
                <a:spcPts val="600"/>
              </a:spcAft>
              <a:buNone/>
            </a:pPr>
            <a:endParaRPr lang="en-AU" i="1" dirty="0" smtClean="0"/>
          </a:p>
          <a:p>
            <a:endParaRPr lang="en-AU" dirty="0"/>
          </a:p>
        </p:txBody>
      </p:sp>
    </p:spTree>
    <p:extLst>
      <p:ext uri="{BB962C8B-B14F-4D97-AF65-F5344CB8AC3E}">
        <p14:creationId xmlns:p14="http://schemas.microsoft.com/office/powerpoint/2010/main" val="1593416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332657"/>
            <a:ext cx="8041440" cy="936103"/>
          </a:xfrm>
        </p:spPr>
        <p:txBody>
          <a:bodyPr/>
          <a:lstStyle/>
          <a:p>
            <a:r>
              <a:rPr lang="en-AU" sz="4000" dirty="0" smtClean="0">
                <a:solidFill>
                  <a:srgbClr val="FF0000"/>
                </a:solidFill>
              </a:rPr>
              <a:t>ASCR</a:t>
            </a:r>
            <a:endParaRPr lang="en-AU" sz="4000" dirty="0">
              <a:solidFill>
                <a:srgbClr val="FF0000"/>
              </a:solidFill>
            </a:endParaRPr>
          </a:p>
        </p:txBody>
      </p:sp>
      <p:sp>
        <p:nvSpPr>
          <p:cNvPr id="3" name="Content Placeholder 2"/>
          <p:cNvSpPr>
            <a:spLocks noGrp="1"/>
          </p:cNvSpPr>
          <p:nvPr>
            <p:ph idx="1"/>
          </p:nvPr>
        </p:nvSpPr>
        <p:spPr>
          <a:xfrm>
            <a:off x="467544" y="1124744"/>
            <a:ext cx="8280920" cy="5256584"/>
          </a:xfrm>
        </p:spPr>
        <p:txBody>
          <a:bodyPr>
            <a:normAutofit lnSpcReduction="10000"/>
          </a:bodyPr>
          <a:lstStyle/>
          <a:p>
            <a:pPr marL="0" indent="0">
              <a:buNone/>
            </a:pPr>
            <a:r>
              <a:rPr lang="en-AU" sz="2800" dirty="0" smtClean="0"/>
              <a:t>Rule 9</a:t>
            </a:r>
          </a:p>
          <a:p>
            <a:pPr marL="0" indent="0">
              <a:buNone/>
            </a:pPr>
            <a:r>
              <a:rPr lang="en-AU" sz="2800" b="1" i="1" dirty="0"/>
              <a:t>A solicitor must not disclose any information which is confidential to a client and </a:t>
            </a:r>
            <a:r>
              <a:rPr lang="en-AU" sz="2800" b="1" i="1" dirty="0" smtClean="0"/>
              <a:t>acquired by </a:t>
            </a:r>
            <a:r>
              <a:rPr lang="en-AU" sz="2800" b="1" i="1" dirty="0"/>
              <a:t>the solicitor during the client’s engagement to any person who is not</a:t>
            </a:r>
            <a:r>
              <a:rPr lang="en-AU" sz="2800" i="1" dirty="0"/>
              <a:t>:</a:t>
            </a:r>
          </a:p>
          <a:p>
            <a:r>
              <a:rPr lang="en-AU" sz="2800" i="1" dirty="0"/>
              <a:t>9.1.1 a solicitor who is a partner, principal, director, or employee of the solicitor’s law practice; or</a:t>
            </a:r>
          </a:p>
          <a:p>
            <a:r>
              <a:rPr lang="en-AU" sz="2800" i="1" dirty="0"/>
              <a:t>9.1.2 a barrister or an employee of, or person otherwise engaged by, the solicitor’s </a:t>
            </a:r>
            <a:r>
              <a:rPr lang="en-AU" sz="2800" i="1" dirty="0" smtClean="0"/>
              <a:t>law practice </a:t>
            </a:r>
            <a:r>
              <a:rPr lang="en-AU" sz="2800" i="1" dirty="0"/>
              <a:t>or by an associated entity for the purposes of delivering or </a:t>
            </a:r>
            <a:r>
              <a:rPr lang="en-AU" sz="2800" i="1" dirty="0" smtClean="0"/>
              <a:t>administering legal </a:t>
            </a:r>
            <a:r>
              <a:rPr lang="en-AU" sz="2800" i="1" dirty="0"/>
              <a:t>services in relation to the </a:t>
            </a:r>
            <a:r>
              <a:rPr lang="en-AU" sz="2800" i="1" dirty="0" smtClean="0"/>
              <a:t>client</a:t>
            </a:r>
          </a:p>
        </p:txBody>
      </p:sp>
    </p:spTree>
    <p:custDataLst>
      <p:tags r:id="rId1"/>
    </p:custDataLst>
    <p:extLst>
      <p:ext uri="{BB962C8B-B14F-4D97-AF65-F5344CB8AC3E}">
        <p14:creationId xmlns:p14="http://schemas.microsoft.com/office/powerpoint/2010/main" val="13270669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is confidential information?</a:t>
            </a:r>
            <a:endParaRPr lang="en-AU" dirty="0"/>
          </a:p>
        </p:txBody>
      </p:sp>
      <p:sp>
        <p:nvSpPr>
          <p:cNvPr id="3" name="Content Placeholder 2"/>
          <p:cNvSpPr>
            <a:spLocks noGrp="1"/>
          </p:cNvSpPr>
          <p:nvPr>
            <p:ph idx="1"/>
          </p:nvPr>
        </p:nvSpPr>
        <p:spPr/>
        <p:txBody>
          <a:bodyPr>
            <a:normAutofit fontScale="92500" lnSpcReduction="20000"/>
          </a:bodyPr>
          <a:lstStyle/>
          <a:p>
            <a:r>
              <a:rPr lang="en-AU" dirty="0" smtClean="0"/>
              <a:t>All information about his or her affairs from the client learnt directly or indirectly in the course of a professional relationship </a:t>
            </a:r>
          </a:p>
          <a:p>
            <a:pPr marL="0" indent="0">
              <a:buNone/>
            </a:pPr>
            <a:r>
              <a:rPr lang="en-AU" i="1" dirty="0"/>
              <a:t>Legal Practitioners Complaints Committee v </a:t>
            </a:r>
            <a:r>
              <a:rPr lang="en-AU" i="1" dirty="0" err="1"/>
              <a:t>Trowell</a:t>
            </a:r>
            <a:r>
              <a:rPr lang="en-AU" i="1" dirty="0"/>
              <a:t> </a:t>
            </a:r>
            <a:r>
              <a:rPr lang="en-AU" dirty="0"/>
              <a:t>(2009) 62 SR (WA) </a:t>
            </a:r>
            <a:r>
              <a:rPr lang="en-AU" dirty="0" smtClean="0"/>
              <a:t>1 sets out extent of information covered:</a:t>
            </a:r>
          </a:p>
          <a:p>
            <a:pPr lvl="1"/>
            <a:r>
              <a:rPr lang="en-AU" dirty="0" smtClean="0"/>
              <a:t>Information about client learned in relationship</a:t>
            </a:r>
          </a:p>
          <a:p>
            <a:pPr lvl="1"/>
            <a:r>
              <a:rPr lang="en-AU" dirty="0" smtClean="0"/>
              <a:t>Information that would not have been learnt except for the relationship</a:t>
            </a:r>
          </a:p>
          <a:p>
            <a:pPr lvl="1"/>
            <a:r>
              <a:rPr lang="en-AU" dirty="0" smtClean="0"/>
              <a:t>Confidential information obtained before the relationship</a:t>
            </a:r>
          </a:p>
          <a:p>
            <a:pPr lvl="1"/>
            <a:r>
              <a:rPr lang="en-AU" dirty="0" smtClean="0"/>
              <a:t>Opinions formed by lawyer about </a:t>
            </a:r>
            <a:r>
              <a:rPr lang="en-AU" dirty="0" smtClean="0"/>
              <a:t>client</a:t>
            </a:r>
          </a:p>
          <a:p>
            <a:r>
              <a:rPr lang="en-AU" i="1" dirty="0" err="1"/>
              <a:t>Yunghanns</a:t>
            </a:r>
            <a:r>
              <a:rPr lang="en-AU" i="1" dirty="0"/>
              <a:t> v </a:t>
            </a:r>
            <a:r>
              <a:rPr lang="en-AU" i="1" dirty="0" err="1"/>
              <a:t>Elfic</a:t>
            </a:r>
            <a:r>
              <a:rPr lang="en-AU" i="1" dirty="0"/>
              <a:t> Ltd </a:t>
            </a:r>
            <a:r>
              <a:rPr lang="en-AU" dirty="0"/>
              <a:t>(SC Victoria 1998) -  impressions of a former client</a:t>
            </a:r>
          </a:p>
          <a:p>
            <a:endParaRPr lang="en-AU" dirty="0"/>
          </a:p>
          <a:p>
            <a:endParaRPr lang="en-AU" dirty="0"/>
          </a:p>
        </p:txBody>
      </p:sp>
    </p:spTree>
    <p:extLst>
      <p:ext uri="{BB962C8B-B14F-4D97-AF65-F5344CB8AC3E}">
        <p14:creationId xmlns:p14="http://schemas.microsoft.com/office/powerpoint/2010/main" val="2922001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Whose confidentiality?</a:t>
            </a:r>
            <a:endParaRPr lang="en-AU" dirty="0"/>
          </a:p>
        </p:txBody>
      </p:sp>
      <p:sp>
        <p:nvSpPr>
          <p:cNvPr id="3" name="Content Placeholder 2"/>
          <p:cNvSpPr>
            <a:spLocks noGrp="1"/>
          </p:cNvSpPr>
          <p:nvPr>
            <p:ph idx="1"/>
          </p:nvPr>
        </p:nvSpPr>
        <p:spPr/>
        <p:txBody>
          <a:bodyPr/>
          <a:lstStyle/>
          <a:p>
            <a:r>
              <a:rPr lang="en-AU" dirty="0" smtClean="0"/>
              <a:t>Usually owed to the client with whom the lawyer has a contractual relationship</a:t>
            </a:r>
          </a:p>
          <a:p>
            <a:r>
              <a:rPr lang="en-AU" dirty="0" smtClean="0"/>
              <a:t>Client can be person or corporation or government</a:t>
            </a:r>
          </a:p>
          <a:p>
            <a:r>
              <a:rPr lang="en-AU" dirty="0" smtClean="0"/>
              <a:t>‘Client’ defined in such a way as to probably include  future client</a:t>
            </a:r>
          </a:p>
          <a:p>
            <a:r>
              <a:rPr lang="en-AU" dirty="0" smtClean="0"/>
              <a:t>‘Former client’ defined such as to include information received in a former retainer from another (non-client) party in r 10. This means that there may be a conflict for the lawyer.</a:t>
            </a:r>
          </a:p>
          <a:p>
            <a:endParaRPr lang="en-AU" dirty="0"/>
          </a:p>
        </p:txBody>
      </p:sp>
    </p:spTree>
    <p:extLst>
      <p:ext uri="{BB962C8B-B14F-4D97-AF65-F5344CB8AC3E}">
        <p14:creationId xmlns:p14="http://schemas.microsoft.com/office/powerpoint/2010/main" val="22337214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D" val="b7492022-6593-4422-8977-3e1d248b5fdc"/>
  <p:tag name="NAME" val="Day 5 LAWS5217 2015 Summer - Confidentiality"/>
  <p:tag name="PUBMEDIAID" val="eefc5a5d-c5fc-4576-a51a-628d624e6c9e"/>
  <p:tag name="OWNERID" val="f37390f3-9a46-4c02-875f-0fb0297cc7fa"/>
  <p:tag name="OWNERNAME" val="f.bartlett@law.uq.edu.au"/>
  <p:tag name="TERMID" val="3c206604-b316-40bd-9553-7ec550ce3f64"/>
  <p:tag name="TERMNAME" val="Summer 2015"/>
  <p:tag name="COURSEID" val="05abbeb7-71e3-4c7f-ba66-aa8e2e93674e"/>
  <p:tag name="COURSENAME" val="LAWS5217 The Legal Profession"/>
  <p:tag name="LESSONID" val="G_ff5558db-83cf-4537-9c63-1b3ce9833ec2_2015-12-14T09:00:00.000_2015-12-14T11:15:00.000"/>
  <p:tag name="LESSONNAME" val="LAWS5217 - Summer 2015"/>
</p:tagLst>
</file>

<file path=ppt/tags/tag2.xml><?xml version="1.0" encoding="utf-8"?>
<p:tagLst xmlns:a="http://schemas.openxmlformats.org/drawingml/2006/main" xmlns:r="http://schemas.openxmlformats.org/officeDocument/2006/relationships" xmlns:p="http://schemas.openxmlformats.org/presentationml/2006/main">
  <p:tag name="NOTES" val="slide_0001"/>
  <p:tag name="ID" val="0426042c-bde1-4770-8ff6-7b74ba6914d3"/>
</p:tagLst>
</file>

<file path=ppt/tags/tag3.xml><?xml version="1.0" encoding="utf-8"?>
<p:tagLst xmlns:a="http://schemas.openxmlformats.org/drawingml/2006/main" xmlns:r="http://schemas.openxmlformats.org/officeDocument/2006/relationships" xmlns:p="http://schemas.openxmlformats.org/presentationml/2006/main">
  <p:tag name="NOTES" val="slide_0024"/>
</p:tagLst>
</file>

<file path=ppt/tags/tag4.xml><?xml version="1.0" encoding="utf-8"?>
<p:tagLst xmlns:a="http://schemas.openxmlformats.org/drawingml/2006/main" xmlns:r="http://schemas.openxmlformats.org/officeDocument/2006/relationships" xmlns:p="http://schemas.openxmlformats.org/presentationml/2006/main">
  <p:tag name="NOTES" val="slide_0004"/>
</p:tagLst>
</file>

<file path=ppt/tags/tag5.xml><?xml version="1.0" encoding="utf-8"?>
<p:tagLst xmlns:a="http://schemas.openxmlformats.org/drawingml/2006/main" xmlns:r="http://schemas.openxmlformats.org/officeDocument/2006/relationships" xmlns:p="http://schemas.openxmlformats.org/presentationml/2006/main">
  <p:tag name="NOTES" val="slide_0003"/>
</p:tagLst>
</file>

<file path=ppt/tags/tag6.xml><?xml version="1.0" encoding="utf-8"?>
<p:tagLst xmlns:a="http://schemas.openxmlformats.org/drawingml/2006/main" xmlns:r="http://schemas.openxmlformats.org/officeDocument/2006/relationships" xmlns:p="http://schemas.openxmlformats.org/presentationml/2006/main">
  <p:tag name="NOTES" val="slide_0011"/>
</p:tagLst>
</file>

<file path=ppt/tags/tag7.xml><?xml version="1.0" encoding="utf-8"?>
<p:tagLst xmlns:a="http://schemas.openxmlformats.org/drawingml/2006/main" xmlns:r="http://schemas.openxmlformats.org/officeDocument/2006/relationships" xmlns:p="http://schemas.openxmlformats.org/presentationml/2006/main">
  <p:tag name="NOTES" val="slide_0009"/>
  <p:tag name="ID" val="c18ed766-d593-474c-9b85-7756b25c3aff"/>
</p:tagLst>
</file>

<file path=ppt/tags/tag8.xml><?xml version="1.0" encoding="utf-8"?>
<p:tagLst xmlns:a="http://schemas.openxmlformats.org/drawingml/2006/main" xmlns:r="http://schemas.openxmlformats.org/officeDocument/2006/relationships" xmlns:p="http://schemas.openxmlformats.org/presentationml/2006/main">
  <p:tag name="NOTES" val="slide_0010"/>
  <p:tag name="ID" val="96098d6e-8d4a-41b1-8026-054ce8805004"/>
</p:tagLst>
</file>

<file path=ppt/tags/tag9.xml><?xml version="1.0" encoding="utf-8"?>
<p:tagLst xmlns:a="http://schemas.openxmlformats.org/drawingml/2006/main" xmlns:r="http://schemas.openxmlformats.org/officeDocument/2006/relationships" xmlns:p="http://schemas.openxmlformats.org/presentationml/2006/main">
  <p:tag name="NOTES" val="slide_0012"/>
  <p:tag name="ID" val="143b0472-8a9a-457a-b7ce-8338b1009e53"/>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TC101790492[[fn=Sketchbook]]</Template>
  <TotalTime>1692</TotalTime>
  <Words>1698</Words>
  <Application>Microsoft Office PowerPoint</Application>
  <PresentationFormat>On-screen Show (4:3)</PresentationFormat>
  <Paragraphs>126</Paragraphs>
  <Slides>25</Slides>
  <Notes>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Sketchbook</vt:lpstr>
      <vt:lpstr>Client confidentiality</vt:lpstr>
      <vt:lpstr>Why Such a Strong Client Right?</vt:lpstr>
      <vt:lpstr>PowerPoint Presentation</vt:lpstr>
      <vt:lpstr>Legal sources - confidentiality</vt:lpstr>
      <vt:lpstr>Common law definitions</vt:lpstr>
      <vt:lpstr>Fordham v Legal Practitioners Complaints Committee (1997) 18 WAR 467</vt:lpstr>
      <vt:lpstr>ASCR</vt:lpstr>
      <vt:lpstr>What is confidential information?</vt:lpstr>
      <vt:lpstr>Whose confidentiality?</vt:lpstr>
      <vt:lpstr>Confidential information from the other side</vt:lpstr>
      <vt:lpstr>Duty Survives Retainer</vt:lpstr>
      <vt:lpstr>The difficult case of wills</vt:lpstr>
      <vt:lpstr>Legal Practice Tribunal v Tampoe [2009] LPT 14</vt:lpstr>
      <vt:lpstr>Inadvertent disclosure</vt:lpstr>
      <vt:lpstr>Exception 1:  Breach of Court Order</vt:lpstr>
      <vt:lpstr>Exception 2: concern about future serious offence or injury</vt:lpstr>
      <vt:lpstr>Note permissive wording</vt:lpstr>
      <vt:lpstr>R v Butt, 2012 ONSC 4326</vt:lpstr>
      <vt:lpstr>QLS Ethics Centre advice</vt:lpstr>
      <vt:lpstr>Exception 3 and 4</vt:lpstr>
      <vt:lpstr>Exception 5: seek advice</vt:lpstr>
      <vt:lpstr>Exception 5: defending yourself</vt:lpstr>
      <vt:lpstr>Statutory warrants and notices</vt:lpstr>
      <vt:lpstr>Reporting child abuse or neglect</vt:lpstr>
      <vt:lpstr>Keeping things from our clients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9</dc:title>
  <dc:creator>Francesca Bartlett</dc:creator>
  <cp:lastModifiedBy>Francesca Bartlett</cp:lastModifiedBy>
  <cp:revision>132</cp:revision>
  <cp:lastPrinted>2017-04-20T00:05:05Z</cp:lastPrinted>
  <dcterms:created xsi:type="dcterms:W3CDTF">2013-04-29T04:26:29Z</dcterms:created>
  <dcterms:modified xsi:type="dcterms:W3CDTF">2017-04-20T02:16:19Z</dcterms:modified>
</cp:coreProperties>
</file>