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68" r:id="rId4"/>
    <p:sldId id="260" r:id="rId5"/>
    <p:sldId id="272" r:id="rId6"/>
    <p:sldId id="274" r:id="rId7"/>
    <p:sldId id="275" r:id="rId8"/>
    <p:sldId id="261" r:id="rId9"/>
    <p:sldId id="270" r:id="rId10"/>
    <p:sldId id="262" r:id="rId11"/>
    <p:sldId id="263" r:id="rId12"/>
    <p:sldId id="271" r:id="rId13"/>
    <p:sldId id="264" r:id="rId14"/>
    <p:sldId id="265" r:id="rId15"/>
    <p:sldId id="277" r:id="rId16"/>
    <p:sldId id="273"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77"/>
    <p:restoredTop sz="94665"/>
  </p:normalViewPr>
  <p:slideViewPr>
    <p:cSldViewPr snapToGrid="0" snapToObjects="1">
      <p:cViewPr>
        <p:scale>
          <a:sx n="107" d="100"/>
          <a:sy n="107" d="100"/>
        </p:scale>
        <p:origin x="72" y="6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D507A3-1D01-49D4-A208-0466B8C91475}" type="doc">
      <dgm:prSet loTypeId="urn:microsoft.com/office/officeart/2005/8/layout/radial3" loCatId="cycle" qsTypeId="urn:microsoft.com/office/officeart/2005/8/quickstyle/3d3" qsCatId="3D" csTypeId="urn:microsoft.com/office/officeart/2005/8/colors/accent1_2" csCatId="accent1" phldr="1"/>
      <dgm:spPr/>
      <dgm:t>
        <a:bodyPr/>
        <a:lstStyle/>
        <a:p>
          <a:endParaRPr lang="en-AU"/>
        </a:p>
      </dgm:t>
    </dgm:pt>
    <dgm:pt modelId="{DFE98103-11A1-4ABD-80EC-5C22EA109A03}">
      <dgm:prSet phldrT="[Text]"/>
      <dgm:spPr/>
      <dgm:t>
        <a:bodyPr/>
        <a:lstStyle/>
        <a:p>
          <a:r>
            <a:rPr lang="en-US" dirty="0" smtClean="0"/>
            <a:t>Older People</a:t>
          </a:r>
          <a:endParaRPr lang="en-AU" dirty="0"/>
        </a:p>
      </dgm:t>
    </dgm:pt>
    <dgm:pt modelId="{8A7073C8-692C-48E1-B556-305D9F311ED1}" type="parTrans" cxnId="{6553A813-F24D-41E3-BCC2-320FA67039B0}">
      <dgm:prSet/>
      <dgm:spPr/>
      <dgm:t>
        <a:bodyPr/>
        <a:lstStyle/>
        <a:p>
          <a:endParaRPr lang="en-AU"/>
        </a:p>
      </dgm:t>
    </dgm:pt>
    <dgm:pt modelId="{2F6E0E3D-952B-4406-89AB-8F1589CDDC9F}" type="sibTrans" cxnId="{6553A813-F24D-41E3-BCC2-320FA67039B0}">
      <dgm:prSet/>
      <dgm:spPr/>
      <dgm:t>
        <a:bodyPr/>
        <a:lstStyle/>
        <a:p>
          <a:endParaRPr lang="en-AU"/>
        </a:p>
      </dgm:t>
    </dgm:pt>
    <dgm:pt modelId="{17E05723-80FD-4A92-8B3D-4A9B744DFC90}">
      <dgm:prSet phldrT="[Text]" custT="1"/>
      <dgm:spPr/>
      <dgm:t>
        <a:bodyPr/>
        <a:lstStyle/>
        <a:p>
          <a:r>
            <a:rPr lang="en-US" sz="1200" dirty="0" smtClean="0"/>
            <a:t>Social inclusion and justice/ access to services  </a:t>
          </a:r>
          <a:endParaRPr lang="en-AU" sz="1200" dirty="0"/>
        </a:p>
      </dgm:t>
    </dgm:pt>
    <dgm:pt modelId="{A6AEC1F7-686D-478A-B56C-42890DAFB936}" type="parTrans" cxnId="{77A09626-FBCB-4F86-B7B2-434C6FA27BE2}">
      <dgm:prSet/>
      <dgm:spPr/>
      <dgm:t>
        <a:bodyPr/>
        <a:lstStyle/>
        <a:p>
          <a:endParaRPr lang="en-AU"/>
        </a:p>
      </dgm:t>
    </dgm:pt>
    <dgm:pt modelId="{09F53F4C-64A7-4F9A-A137-01202FD18B5C}" type="sibTrans" cxnId="{77A09626-FBCB-4F86-B7B2-434C6FA27BE2}">
      <dgm:prSet/>
      <dgm:spPr/>
      <dgm:t>
        <a:bodyPr/>
        <a:lstStyle/>
        <a:p>
          <a:endParaRPr lang="en-AU"/>
        </a:p>
      </dgm:t>
    </dgm:pt>
    <dgm:pt modelId="{84B7A4AE-1191-4E52-B309-6D9813CA4494}">
      <dgm:prSet phldrT="[Text]" custT="1"/>
      <dgm:spPr/>
      <dgm:t>
        <a:bodyPr/>
        <a:lstStyle/>
        <a:p>
          <a:r>
            <a:rPr lang="en-US" sz="1200" dirty="0" smtClean="0"/>
            <a:t>Counselling/listening and assessing</a:t>
          </a:r>
          <a:endParaRPr lang="en-AU" sz="1200" dirty="0"/>
        </a:p>
      </dgm:t>
    </dgm:pt>
    <dgm:pt modelId="{5DE5746B-FDEE-4267-B4E5-2164EE84C17F}" type="parTrans" cxnId="{CB14CEE8-FC0F-43CB-93B9-67CD6E941B39}">
      <dgm:prSet/>
      <dgm:spPr/>
      <dgm:t>
        <a:bodyPr/>
        <a:lstStyle/>
        <a:p>
          <a:endParaRPr lang="en-AU"/>
        </a:p>
      </dgm:t>
    </dgm:pt>
    <dgm:pt modelId="{FB9C2380-3EF9-4BAE-AA2F-951A7B8E212D}" type="sibTrans" cxnId="{CB14CEE8-FC0F-43CB-93B9-67CD6E941B39}">
      <dgm:prSet/>
      <dgm:spPr/>
      <dgm:t>
        <a:bodyPr/>
        <a:lstStyle/>
        <a:p>
          <a:endParaRPr lang="en-AU"/>
        </a:p>
      </dgm:t>
    </dgm:pt>
    <dgm:pt modelId="{66F00DE6-B011-4ADE-97DB-C16CCCF1CDF7}">
      <dgm:prSet phldrT="[Text]"/>
      <dgm:spPr/>
      <dgm:t>
        <a:bodyPr/>
        <a:lstStyle/>
        <a:p>
          <a:r>
            <a:rPr lang="en-US" dirty="0" smtClean="0"/>
            <a:t>Society and environment/ family relations/ health implications</a:t>
          </a:r>
          <a:endParaRPr lang="en-AU" dirty="0"/>
        </a:p>
      </dgm:t>
    </dgm:pt>
    <dgm:pt modelId="{71824EA3-4617-41D8-9C21-41508565B4CD}" type="parTrans" cxnId="{3948E4B9-5F20-41A9-848D-D7DEC314804E}">
      <dgm:prSet/>
      <dgm:spPr/>
      <dgm:t>
        <a:bodyPr/>
        <a:lstStyle/>
        <a:p>
          <a:endParaRPr lang="en-AU"/>
        </a:p>
      </dgm:t>
    </dgm:pt>
    <dgm:pt modelId="{5D7D9D5B-DAAC-4606-BF99-01CD6DBBEB41}" type="sibTrans" cxnId="{3948E4B9-5F20-41A9-848D-D7DEC314804E}">
      <dgm:prSet/>
      <dgm:spPr/>
      <dgm:t>
        <a:bodyPr/>
        <a:lstStyle/>
        <a:p>
          <a:endParaRPr lang="en-AU"/>
        </a:p>
      </dgm:t>
    </dgm:pt>
    <dgm:pt modelId="{CDC3B8FF-7946-4C49-9F56-9AC5C302E4A0}">
      <dgm:prSet phldrT="[Text]" custT="1"/>
      <dgm:spPr/>
      <dgm:t>
        <a:bodyPr/>
        <a:lstStyle/>
        <a:p>
          <a:r>
            <a:rPr lang="en-US" sz="1200" dirty="0" smtClean="0"/>
            <a:t>Advocacy/empowerment/promotion of independence</a:t>
          </a:r>
          <a:endParaRPr lang="en-AU" sz="1200" dirty="0"/>
        </a:p>
      </dgm:t>
    </dgm:pt>
    <dgm:pt modelId="{E3B5B53C-5C34-472A-BF7B-612F62C6CC47}" type="parTrans" cxnId="{A325C5E1-8F71-48AF-AB00-C8501EE335E8}">
      <dgm:prSet/>
      <dgm:spPr/>
      <dgm:t>
        <a:bodyPr/>
        <a:lstStyle/>
        <a:p>
          <a:endParaRPr lang="en-AU"/>
        </a:p>
      </dgm:t>
    </dgm:pt>
    <dgm:pt modelId="{885BB6E5-9C7A-40A4-B59A-CDCDCDE51ACA}" type="sibTrans" cxnId="{A325C5E1-8F71-48AF-AB00-C8501EE335E8}">
      <dgm:prSet/>
      <dgm:spPr/>
      <dgm:t>
        <a:bodyPr/>
        <a:lstStyle/>
        <a:p>
          <a:endParaRPr lang="en-AU"/>
        </a:p>
      </dgm:t>
    </dgm:pt>
    <dgm:pt modelId="{C8E40AA3-6462-498F-AC70-1A6CFAC0A9C7}" type="pres">
      <dgm:prSet presAssocID="{5BD507A3-1D01-49D4-A208-0466B8C91475}" presName="composite" presStyleCnt="0">
        <dgm:presLayoutVars>
          <dgm:chMax val="1"/>
          <dgm:dir/>
          <dgm:resizeHandles val="exact"/>
        </dgm:presLayoutVars>
      </dgm:prSet>
      <dgm:spPr/>
    </dgm:pt>
    <dgm:pt modelId="{C3D9D7FD-2949-4299-9959-CAD726666EDA}" type="pres">
      <dgm:prSet presAssocID="{5BD507A3-1D01-49D4-A208-0466B8C91475}" presName="radial" presStyleCnt="0">
        <dgm:presLayoutVars>
          <dgm:animLvl val="ctr"/>
        </dgm:presLayoutVars>
      </dgm:prSet>
      <dgm:spPr/>
    </dgm:pt>
    <dgm:pt modelId="{DD5DB9DD-872C-4048-B5E1-EE6B9DD507BE}" type="pres">
      <dgm:prSet presAssocID="{DFE98103-11A1-4ABD-80EC-5C22EA109A03}" presName="centerShape" presStyleLbl="vennNode1" presStyleIdx="0" presStyleCnt="5" custScaleX="103670" custScaleY="103670"/>
      <dgm:spPr/>
      <dgm:t>
        <a:bodyPr/>
        <a:lstStyle/>
        <a:p>
          <a:endParaRPr lang="en-AU"/>
        </a:p>
      </dgm:t>
    </dgm:pt>
    <dgm:pt modelId="{2EE59B8A-B2E0-46F4-81F2-8DF5B3692F3C}" type="pres">
      <dgm:prSet presAssocID="{17E05723-80FD-4A92-8B3D-4A9B744DFC90}" presName="node" presStyleLbl="vennNode1" presStyleIdx="1" presStyleCnt="5" custScaleX="150489" custScaleY="150489">
        <dgm:presLayoutVars>
          <dgm:bulletEnabled val="1"/>
        </dgm:presLayoutVars>
      </dgm:prSet>
      <dgm:spPr/>
      <dgm:t>
        <a:bodyPr/>
        <a:lstStyle/>
        <a:p>
          <a:endParaRPr lang="en-AU"/>
        </a:p>
      </dgm:t>
    </dgm:pt>
    <dgm:pt modelId="{4FAA5A56-F68B-415A-B367-B4D976413156}" type="pres">
      <dgm:prSet presAssocID="{84B7A4AE-1191-4E52-B309-6D9813CA4494}" presName="node" presStyleLbl="vennNode1" presStyleIdx="2" presStyleCnt="5" custScaleX="150489" custScaleY="150489">
        <dgm:presLayoutVars>
          <dgm:bulletEnabled val="1"/>
        </dgm:presLayoutVars>
      </dgm:prSet>
      <dgm:spPr/>
      <dgm:t>
        <a:bodyPr/>
        <a:lstStyle/>
        <a:p>
          <a:endParaRPr lang="en-AU"/>
        </a:p>
      </dgm:t>
    </dgm:pt>
    <dgm:pt modelId="{C3BA895E-16FC-4A99-A70B-6D440ACFBE48}" type="pres">
      <dgm:prSet presAssocID="{66F00DE6-B011-4ADE-97DB-C16CCCF1CDF7}" presName="node" presStyleLbl="vennNode1" presStyleIdx="3" presStyleCnt="5" custScaleX="150489" custScaleY="150489">
        <dgm:presLayoutVars>
          <dgm:bulletEnabled val="1"/>
        </dgm:presLayoutVars>
      </dgm:prSet>
      <dgm:spPr/>
      <dgm:t>
        <a:bodyPr/>
        <a:lstStyle/>
        <a:p>
          <a:endParaRPr lang="en-AU"/>
        </a:p>
      </dgm:t>
    </dgm:pt>
    <dgm:pt modelId="{D3663EE2-F1C3-46BB-8685-4483C249297A}" type="pres">
      <dgm:prSet presAssocID="{CDC3B8FF-7946-4C49-9F56-9AC5C302E4A0}" presName="node" presStyleLbl="vennNode1" presStyleIdx="4" presStyleCnt="5" custScaleX="150489" custScaleY="150489">
        <dgm:presLayoutVars>
          <dgm:bulletEnabled val="1"/>
        </dgm:presLayoutVars>
      </dgm:prSet>
      <dgm:spPr/>
      <dgm:t>
        <a:bodyPr/>
        <a:lstStyle/>
        <a:p>
          <a:endParaRPr lang="en-AU"/>
        </a:p>
      </dgm:t>
    </dgm:pt>
  </dgm:ptLst>
  <dgm:cxnLst>
    <dgm:cxn modelId="{2DC10476-A844-40A0-AABD-1846C2ABF7F0}" type="presOf" srcId="{DFE98103-11A1-4ABD-80EC-5C22EA109A03}" destId="{DD5DB9DD-872C-4048-B5E1-EE6B9DD507BE}" srcOrd="0" destOrd="0" presId="urn:microsoft.com/office/officeart/2005/8/layout/radial3"/>
    <dgm:cxn modelId="{00EBDCA9-BD2B-4DBC-AED3-83D9C3E82FAC}" type="presOf" srcId="{CDC3B8FF-7946-4C49-9F56-9AC5C302E4A0}" destId="{D3663EE2-F1C3-46BB-8685-4483C249297A}" srcOrd="0" destOrd="0" presId="urn:microsoft.com/office/officeart/2005/8/layout/radial3"/>
    <dgm:cxn modelId="{CB14CEE8-FC0F-43CB-93B9-67CD6E941B39}" srcId="{DFE98103-11A1-4ABD-80EC-5C22EA109A03}" destId="{84B7A4AE-1191-4E52-B309-6D9813CA4494}" srcOrd="1" destOrd="0" parTransId="{5DE5746B-FDEE-4267-B4E5-2164EE84C17F}" sibTransId="{FB9C2380-3EF9-4BAE-AA2F-951A7B8E212D}"/>
    <dgm:cxn modelId="{A325C5E1-8F71-48AF-AB00-C8501EE335E8}" srcId="{DFE98103-11A1-4ABD-80EC-5C22EA109A03}" destId="{CDC3B8FF-7946-4C49-9F56-9AC5C302E4A0}" srcOrd="3" destOrd="0" parTransId="{E3B5B53C-5C34-472A-BF7B-612F62C6CC47}" sibTransId="{885BB6E5-9C7A-40A4-B59A-CDCDCDE51ACA}"/>
    <dgm:cxn modelId="{B9EB2D1F-89DC-4A15-A6C4-C92D9C1EF0C7}" type="presOf" srcId="{5BD507A3-1D01-49D4-A208-0466B8C91475}" destId="{C8E40AA3-6462-498F-AC70-1A6CFAC0A9C7}" srcOrd="0" destOrd="0" presId="urn:microsoft.com/office/officeart/2005/8/layout/radial3"/>
    <dgm:cxn modelId="{77A09626-FBCB-4F86-B7B2-434C6FA27BE2}" srcId="{DFE98103-11A1-4ABD-80EC-5C22EA109A03}" destId="{17E05723-80FD-4A92-8B3D-4A9B744DFC90}" srcOrd="0" destOrd="0" parTransId="{A6AEC1F7-686D-478A-B56C-42890DAFB936}" sibTransId="{09F53F4C-64A7-4F9A-A137-01202FD18B5C}"/>
    <dgm:cxn modelId="{145139D0-17B9-4BE0-AC23-81DE971BB0A4}" type="presOf" srcId="{17E05723-80FD-4A92-8B3D-4A9B744DFC90}" destId="{2EE59B8A-B2E0-46F4-81F2-8DF5B3692F3C}" srcOrd="0" destOrd="0" presId="urn:microsoft.com/office/officeart/2005/8/layout/radial3"/>
    <dgm:cxn modelId="{D86ABD74-D1FA-4A25-8E91-12C4C98AAD10}" type="presOf" srcId="{66F00DE6-B011-4ADE-97DB-C16CCCF1CDF7}" destId="{C3BA895E-16FC-4A99-A70B-6D440ACFBE48}" srcOrd="0" destOrd="0" presId="urn:microsoft.com/office/officeart/2005/8/layout/radial3"/>
    <dgm:cxn modelId="{6553A813-F24D-41E3-BCC2-320FA67039B0}" srcId="{5BD507A3-1D01-49D4-A208-0466B8C91475}" destId="{DFE98103-11A1-4ABD-80EC-5C22EA109A03}" srcOrd="0" destOrd="0" parTransId="{8A7073C8-692C-48E1-B556-305D9F311ED1}" sibTransId="{2F6E0E3D-952B-4406-89AB-8F1589CDDC9F}"/>
    <dgm:cxn modelId="{92978CBB-D90A-4026-8E98-6207F7AC0A97}" type="presOf" srcId="{84B7A4AE-1191-4E52-B309-6D9813CA4494}" destId="{4FAA5A56-F68B-415A-B367-B4D976413156}" srcOrd="0" destOrd="0" presId="urn:microsoft.com/office/officeart/2005/8/layout/radial3"/>
    <dgm:cxn modelId="{3948E4B9-5F20-41A9-848D-D7DEC314804E}" srcId="{DFE98103-11A1-4ABD-80EC-5C22EA109A03}" destId="{66F00DE6-B011-4ADE-97DB-C16CCCF1CDF7}" srcOrd="2" destOrd="0" parTransId="{71824EA3-4617-41D8-9C21-41508565B4CD}" sibTransId="{5D7D9D5B-DAAC-4606-BF99-01CD6DBBEB41}"/>
    <dgm:cxn modelId="{96544F0A-8035-4736-8435-D10FCC1FDAB3}" type="presParOf" srcId="{C8E40AA3-6462-498F-AC70-1A6CFAC0A9C7}" destId="{C3D9D7FD-2949-4299-9959-CAD726666EDA}" srcOrd="0" destOrd="0" presId="urn:microsoft.com/office/officeart/2005/8/layout/radial3"/>
    <dgm:cxn modelId="{3E478DA4-B72A-40F9-830B-E50B22941FDB}" type="presParOf" srcId="{C3D9D7FD-2949-4299-9959-CAD726666EDA}" destId="{DD5DB9DD-872C-4048-B5E1-EE6B9DD507BE}" srcOrd="0" destOrd="0" presId="urn:microsoft.com/office/officeart/2005/8/layout/radial3"/>
    <dgm:cxn modelId="{36E4B94B-C9C6-497A-80B0-B8FB267236BA}" type="presParOf" srcId="{C3D9D7FD-2949-4299-9959-CAD726666EDA}" destId="{2EE59B8A-B2E0-46F4-81F2-8DF5B3692F3C}" srcOrd="1" destOrd="0" presId="urn:microsoft.com/office/officeart/2005/8/layout/radial3"/>
    <dgm:cxn modelId="{78FFB703-024F-4A0C-9785-7DD67A29045B}" type="presParOf" srcId="{C3D9D7FD-2949-4299-9959-CAD726666EDA}" destId="{4FAA5A56-F68B-415A-B367-B4D976413156}" srcOrd="2" destOrd="0" presId="urn:microsoft.com/office/officeart/2005/8/layout/radial3"/>
    <dgm:cxn modelId="{67FE3B99-241A-43D5-B9D0-3CA40727B98B}" type="presParOf" srcId="{C3D9D7FD-2949-4299-9959-CAD726666EDA}" destId="{C3BA895E-16FC-4A99-A70B-6D440ACFBE48}" srcOrd="3" destOrd="0" presId="urn:microsoft.com/office/officeart/2005/8/layout/radial3"/>
    <dgm:cxn modelId="{13E24E48-6B61-421D-BED3-2073F693E20C}" type="presParOf" srcId="{C3D9D7FD-2949-4299-9959-CAD726666EDA}" destId="{D3663EE2-F1C3-46BB-8685-4483C249297A}"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5DB9DD-872C-4048-B5E1-EE6B9DD507BE}">
      <dsp:nvSpPr>
        <dsp:cNvPr id="0" name=""/>
        <dsp:cNvSpPr/>
      </dsp:nvSpPr>
      <dsp:spPr>
        <a:xfrm>
          <a:off x="3182156" y="824718"/>
          <a:ext cx="2231999" cy="2231999"/>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en-US" sz="3800" kern="1200" dirty="0" smtClean="0"/>
            <a:t>Older People</a:t>
          </a:r>
          <a:endParaRPr lang="en-AU" sz="3800" kern="1200" dirty="0"/>
        </a:p>
      </dsp:txBody>
      <dsp:txXfrm>
        <a:off x="3509025" y="1151587"/>
        <a:ext cx="1578261" cy="1578261"/>
      </dsp:txXfrm>
    </dsp:sp>
    <dsp:sp modelId="{2EE59B8A-B2E0-46F4-81F2-8DF5B3692F3C}">
      <dsp:nvSpPr>
        <dsp:cNvPr id="0" name=""/>
        <dsp:cNvSpPr/>
      </dsp:nvSpPr>
      <dsp:spPr>
        <a:xfrm>
          <a:off x="3488154" y="-271370"/>
          <a:ext cx="1620002" cy="162000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Social inclusion and justice/ access to services  </a:t>
          </a:r>
          <a:endParaRPr lang="en-AU" sz="1200" kern="1200" dirty="0"/>
        </a:p>
      </dsp:txBody>
      <dsp:txXfrm>
        <a:off x="3725398" y="-34126"/>
        <a:ext cx="1145514" cy="1145514"/>
      </dsp:txXfrm>
    </dsp:sp>
    <dsp:sp modelId="{4FAA5A56-F68B-415A-B367-B4D976413156}">
      <dsp:nvSpPr>
        <dsp:cNvPr id="0" name=""/>
        <dsp:cNvSpPr/>
      </dsp:nvSpPr>
      <dsp:spPr>
        <a:xfrm>
          <a:off x="4890242" y="1130717"/>
          <a:ext cx="1620002" cy="162000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Counselling/listening and assessing</a:t>
          </a:r>
          <a:endParaRPr lang="en-AU" sz="1200" kern="1200" dirty="0"/>
        </a:p>
      </dsp:txBody>
      <dsp:txXfrm>
        <a:off x="5127486" y="1367961"/>
        <a:ext cx="1145514" cy="1145514"/>
      </dsp:txXfrm>
    </dsp:sp>
    <dsp:sp modelId="{C3BA895E-16FC-4A99-A70B-6D440ACFBE48}">
      <dsp:nvSpPr>
        <dsp:cNvPr id="0" name=""/>
        <dsp:cNvSpPr/>
      </dsp:nvSpPr>
      <dsp:spPr>
        <a:xfrm>
          <a:off x="3488154" y="2532805"/>
          <a:ext cx="1620002" cy="162000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Society and environment/ family relations/ health implications</a:t>
          </a:r>
          <a:endParaRPr lang="en-AU" sz="1300" kern="1200" dirty="0"/>
        </a:p>
      </dsp:txBody>
      <dsp:txXfrm>
        <a:off x="3725398" y="2770049"/>
        <a:ext cx="1145514" cy="1145514"/>
      </dsp:txXfrm>
    </dsp:sp>
    <dsp:sp modelId="{D3663EE2-F1C3-46BB-8685-4483C249297A}">
      <dsp:nvSpPr>
        <dsp:cNvPr id="0" name=""/>
        <dsp:cNvSpPr/>
      </dsp:nvSpPr>
      <dsp:spPr>
        <a:xfrm>
          <a:off x="2086066" y="1130717"/>
          <a:ext cx="1620002" cy="162000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Advocacy/empowerment/promotion of independence</a:t>
          </a:r>
          <a:endParaRPr lang="en-AU" sz="1200" kern="1200" dirty="0"/>
        </a:p>
      </dsp:txBody>
      <dsp:txXfrm>
        <a:off x="2323310" y="1367961"/>
        <a:ext cx="1145514" cy="1145514"/>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9DC0EE6-6286-A94E-8C71-14AEADA46C5A}" type="datetimeFigureOut">
              <a:rPr lang="en-US" smtClean="0"/>
              <a:t>4/12/2017</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B6A6DA7-78CC-3E41-B47F-19B2465DC51F}" type="slidenum">
              <a:rPr lang="en-US" smtClean="0"/>
              <a:t>‹#›</a:t>
            </a:fld>
            <a:endParaRPr lang="en-US"/>
          </a:p>
        </p:txBody>
      </p:sp>
    </p:spTree>
    <p:extLst>
      <p:ext uri="{BB962C8B-B14F-4D97-AF65-F5344CB8AC3E}">
        <p14:creationId xmlns:p14="http://schemas.microsoft.com/office/powerpoint/2010/main" val="917026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A445AD-4E0F-423A-8A14-BCD98BD10168}"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F50307-8B9C-4B38-9C95-FF9B69625854}"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BBE693-2E21-4E38-A0D1-632EC8B80208}"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699C2-4CD2-4C8E-BB81-2AC7DE7D637F}"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63026E-DE16-4D72-A138-648BA3B4DD88}"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0FAED7-5D3E-4616-90BC-3AFCB8A9BDBC}"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E97C6E-FE3B-41F0-976F-9F8D3B570C47}"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02C304-8156-4771-ACE3-FCE6F681E810}"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8B249D-A4A5-47C7-8FBA-FA38BBE121EE}"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6F031A-4CFE-4EC3-9416-683F7436A89C}" type="datetime1">
              <a:rPr lang="en-US" smtClean="0"/>
              <a:t>4/12/2017</a:t>
            </a:fld>
            <a:endParaRPr lang="en-US" dirty="0"/>
          </a:p>
        </p:txBody>
      </p:sp>
      <p:sp>
        <p:nvSpPr>
          <p:cNvPr id="5" name="Footer Placeholder 4"/>
          <p:cNvSpPr>
            <a:spLocks noGrp="1"/>
          </p:cNvSpPr>
          <p:nvPr>
            <p:ph type="ftr" sz="quarter" idx="11"/>
          </p:nvPr>
        </p:nvSpPr>
        <p:spPr/>
        <p:txBody>
          <a:bodyPr/>
          <a:lstStyle/>
          <a:p>
            <a:r>
              <a:rPr lang="en-US" smtClean="0"/>
              <a:t>GN/12/04/2017</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94F1BE-0EC0-422C-9115-001D5F5A7B96}" type="datetime1">
              <a:rPr lang="en-US" smtClean="0"/>
              <a:t>4/12/2017</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FB633F-0C75-47A0-A26A-9EAEB1F3CBAD}" type="datetime1">
              <a:rPr lang="en-US" smtClean="0"/>
              <a:t>4/12/2017</a:t>
            </a:fld>
            <a:endParaRPr lang="en-US" dirty="0"/>
          </a:p>
        </p:txBody>
      </p:sp>
      <p:sp>
        <p:nvSpPr>
          <p:cNvPr id="8" name="Footer Placeholder 7"/>
          <p:cNvSpPr>
            <a:spLocks noGrp="1"/>
          </p:cNvSpPr>
          <p:nvPr>
            <p:ph type="ftr" sz="quarter" idx="11"/>
          </p:nvPr>
        </p:nvSpPr>
        <p:spPr/>
        <p:txBody>
          <a:bodyPr/>
          <a:lstStyle/>
          <a:p>
            <a:r>
              <a:rPr lang="en-US" smtClean="0"/>
              <a:t>GN/12/04/2017</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F14E0C-F35F-4F48-97E9-5BEBDDE7A7BD}" type="datetime1">
              <a:rPr lang="en-US" smtClean="0"/>
              <a:t>4/12/2017</a:t>
            </a:fld>
            <a:endParaRPr lang="en-US" dirty="0"/>
          </a:p>
        </p:txBody>
      </p:sp>
      <p:sp>
        <p:nvSpPr>
          <p:cNvPr id="4" name="Footer Placeholder 3"/>
          <p:cNvSpPr>
            <a:spLocks noGrp="1"/>
          </p:cNvSpPr>
          <p:nvPr>
            <p:ph type="ftr" sz="quarter" idx="11"/>
          </p:nvPr>
        </p:nvSpPr>
        <p:spPr/>
        <p:txBody>
          <a:bodyPr/>
          <a:lstStyle/>
          <a:p>
            <a:r>
              <a:rPr lang="en-US" smtClean="0"/>
              <a:t>GN/12/04/2017</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9F2AF-EA57-4A6F-8636-28E7DA5BCDEC}" type="datetime1">
              <a:rPr lang="en-US" smtClean="0"/>
              <a:t>4/12/2017</a:t>
            </a:fld>
            <a:endParaRPr lang="en-US" dirty="0"/>
          </a:p>
        </p:txBody>
      </p:sp>
      <p:sp>
        <p:nvSpPr>
          <p:cNvPr id="3" name="Footer Placeholder 2"/>
          <p:cNvSpPr>
            <a:spLocks noGrp="1"/>
          </p:cNvSpPr>
          <p:nvPr>
            <p:ph type="ftr" sz="quarter" idx="11"/>
          </p:nvPr>
        </p:nvSpPr>
        <p:spPr/>
        <p:txBody>
          <a:bodyPr/>
          <a:lstStyle/>
          <a:p>
            <a:r>
              <a:rPr lang="en-US" smtClean="0"/>
              <a:t>GN/12/04/2017</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911F7-73BA-499C-8919-694B00FE836C}" type="datetime1">
              <a:rPr lang="en-US" smtClean="0"/>
              <a:t>4/12/2017</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73215E-6051-4779-8713-0E50473443FC}" type="datetime1">
              <a:rPr lang="en-US" smtClean="0"/>
              <a:t>4/12/2017</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3454F3-26DC-497D-BC2E-7DB9540CF1B4}" type="datetime1">
              <a:rPr lang="en-US" smtClean="0"/>
              <a:t>4/12/2017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GN/12/04/2017</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Registered Nurse as a Client Advocate </a:t>
            </a:r>
            <a:r>
              <a:rPr lang="en-AU" dirty="0" smtClean="0"/>
              <a:t>for </a:t>
            </a:r>
            <a:r>
              <a:rPr lang="en-US" dirty="0" smtClean="0"/>
              <a:t> Older People</a:t>
            </a:r>
            <a:endParaRPr lang="en-US" dirty="0"/>
          </a:p>
        </p:txBody>
      </p:sp>
      <p:sp>
        <p:nvSpPr>
          <p:cNvPr id="3" name="Subtitle 2"/>
          <p:cNvSpPr>
            <a:spLocks noGrp="1"/>
          </p:cNvSpPr>
          <p:nvPr>
            <p:ph type="subTitle" idx="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72875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1849"/>
          </a:xfrm>
        </p:spPr>
        <p:txBody>
          <a:bodyPr/>
          <a:lstStyle/>
          <a:p>
            <a:r>
              <a:rPr lang="en-US" dirty="0" smtClean="0"/>
              <a:t>How does a nurse as an advocate fit in?</a:t>
            </a:r>
            <a:endParaRPr lang="en-US" dirty="0"/>
          </a:p>
        </p:txBody>
      </p:sp>
      <p:sp>
        <p:nvSpPr>
          <p:cNvPr id="3" name="Content Placeholder 2"/>
          <p:cNvSpPr>
            <a:spLocks noGrp="1"/>
          </p:cNvSpPr>
          <p:nvPr>
            <p:ph idx="1"/>
          </p:nvPr>
        </p:nvSpPr>
        <p:spPr>
          <a:xfrm>
            <a:off x="677334" y="1589103"/>
            <a:ext cx="8596668" cy="4452259"/>
          </a:xfrm>
        </p:spPr>
        <p:txBody>
          <a:bodyPr>
            <a:normAutofit lnSpcReduction="10000"/>
          </a:bodyPr>
          <a:lstStyle/>
          <a:p>
            <a:pPr marL="0" indent="0">
              <a:buNone/>
            </a:pPr>
            <a:r>
              <a:rPr lang="en-US" sz="2200" b="1" dirty="0" smtClean="0"/>
              <a:t>Client interactions: </a:t>
            </a:r>
          </a:p>
          <a:p>
            <a:pPr>
              <a:buFont typeface="Wingdings" panose="05000000000000000000" pitchFamily="2" charset="2"/>
              <a:buChar char="v"/>
            </a:pPr>
            <a:r>
              <a:rPr lang="en-US" dirty="0" smtClean="0"/>
              <a:t>Telephone c</a:t>
            </a:r>
            <a:r>
              <a:rPr lang="en-US" dirty="0" smtClean="0"/>
              <a:t>onversations take anywhere from 15 to 30 plus </a:t>
            </a:r>
            <a:r>
              <a:rPr lang="en-US" dirty="0" smtClean="0"/>
              <a:t>minutes to get </a:t>
            </a:r>
            <a:r>
              <a:rPr lang="en-US" dirty="0" smtClean="0"/>
              <a:t>an understanding  of the older person’s issues. </a:t>
            </a:r>
            <a:endParaRPr lang="en-US" dirty="0" smtClean="0"/>
          </a:p>
          <a:p>
            <a:pPr>
              <a:buFont typeface="Wingdings" panose="05000000000000000000" pitchFamily="2" charset="2"/>
              <a:buChar char="v"/>
            </a:pPr>
            <a:r>
              <a:rPr lang="en-US" dirty="0" smtClean="0"/>
              <a:t>Can’t </a:t>
            </a:r>
            <a:r>
              <a:rPr lang="en-US" dirty="0" smtClean="0"/>
              <a:t>be rushed </a:t>
            </a:r>
            <a:r>
              <a:rPr lang="en-US" dirty="0" smtClean="0"/>
              <a:t>– If you want the whole story it is vital for the advocate to </a:t>
            </a:r>
            <a:r>
              <a:rPr lang="en-US" dirty="0" smtClean="0"/>
              <a:t>establish </a:t>
            </a:r>
            <a:r>
              <a:rPr lang="en-US" dirty="0" smtClean="0"/>
              <a:t>rapport </a:t>
            </a:r>
            <a:r>
              <a:rPr lang="en-US" dirty="0" smtClean="0"/>
              <a:t>and </a:t>
            </a:r>
            <a:r>
              <a:rPr lang="en-US" dirty="0" smtClean="0"/>
              <a:t>trust. A caring response and sympathetic ear </a:t>
            </a:r>
            <a:r>
              <a:rPr lang="en-US" dirty="0" smtClean="0"/>
              <a:t>will help</a:t>
            </a:r>
            <a:r>
              <a:rPr lang="en-US" dirty="0" smtClean="0"/>
              <a:t> </a:t>
            </a:r>
            <a:r>
              <a:rPr lang="en-US" dirty="0" smtClean="0"/>
              <a:t>older person </a:t>
            </a:r>
            <a:r>
              <a:rPr lang="en-US" dirty="0" smtClean="0"/>
              <a:t>open up</a:t>
            </a:r>
            <a:r>
              <a:rPr lang="en-US" dirty="0"/>
              <a:t>.</a:t>
            </a:r>
            <a:endParaRPr lang="en-US" dirty="0" smtClean="0"/>
          </a:p>
          <a:p>
            <a:pPr>
              <a:buFont typeface="Wingdings" panose="05000000000000000000" pitchFamily="2" charset="2"/>
              <a:buChar char="v"/>
            </a:pPr>
            <a:r>
              <a:rPr lang="en-US" dirty="0" smtClean="0"/>
              <a:t>Older </a:t>
            </a:r>
            <a:r>
              <a:rPr lang="en-US" dirty="0" smtClean="0"/>
              <a:t>people often present as tearful, shocked about their situation and intimidated by the thought that they are being judged or assessed. </a:t>
            </a:r>
          </a:p>
          <a:p>
            <a:pPr>
              <a:buFont typeface="Wingdings" panose="05000000000000000000" pitchFamily="2" charset="2"/>
              <a:buChar char="v"/>
            </a:pPr>
            <a:r>
              <a:rPr lang="en-US" dirty="0" smtClean="0"/>
              <a:t>Memory loss and embarrassment about admitting they have unconditionally trusted family member or  friend  and are hazy </a:t>
            </a:r>
            <a:r>
              <a:rPr lang="en-US" dirty="0" smtClean="0"/>
              <a:t>about</a:t>
            </a:r>
            <a:r>
              <a:rPr lang="en-US" dirty="0" smtClean="0"/>
              <a:t> </a:t>
            </a:r>
            <a:r>
              <a:rPr lang="en-US" dirty="0" smtClean="0"/>
              <a:t>recalling </a:t>
            </a:r>
            <a:r>
              <a:rPr lang="en-US" dirty="0" smtClean="0"/>
              <a:t>dates, times and names. It’s </a:t>
            </a:r>
            <a:r>
              <a:rPr lang="en-US" dirty="0" smtClean="0"/>
              <a:t>rarely a quick </a:t>
            </a:r>
            <a:r>
              <a:rPr lang="en-US" dirty="0" smtClean="0"/>
              <a:t>process and a challenge for professionals involved.</a:t>
            </a:r>
          </a:p>
          <a:p>
            <a:pPr>
              <a:buFont typeface="Wingdings" panose="05000000000000000000" pitchFamily="2" charset="2"/>
              <a:buChar char="v"/>
            </a:pPr>
            <a:r>
              <a:rPr lang="en-US" dirty="0" smtClean="0"/>
              <a:t>Too often </a:t>
            </a:r>
            <a:r>
              <a:rPr lang="en-US" dirty="0"/>
              <a:t>the legal issue is complicated by </a:t>
            </a:r>
            <a:r>
              <a:rPr lang="en-US" dirty="0" smtClean="0"/>
              <a:t>health, emotional </a:t>
            </a:r>
            <a:r>
              <a:rPr lang="en-US" dirty="0"/>
              <a:t>and </a:t>
            </a:r>
            <a:r>
              <a:rPr lang="en-US" dirty="0" smtClean="0"/>
              <a:t>social circumstances. </a:t>
            </a:r>
            <a:endParaRPr lang="en-US" dirty="0"/>
          </a:p>
          <a:p>
            <a:pPr>
              <a:buFont typeface="Wingdings" panose="05000000000000000000" pitchFamily="2" charset="2"/>
              <a:buChar char="v"/>
            </a:pP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070845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smtClean="0"/>
              <a:t>Health Impacts:</a:t>
            </a:r>
          </a:p>
          <a:p>
            <a:pPr>
              <a:buFont typeface="Wingdings" panose="05000000000000000000" pitchFamily="2" charset="2"/>
              <a:buChar char="v"/>
            </a:pPr>
            <a:r>
              <a:rPr lang="en-US" dirty="0"/>
              <a:t>Acute </a:t>
            </a:r>
            <a:r>
              <a:rPr lang="en-US" dirty="0" smtClean="0"/>
              <a:t>illness and infection </a:t>
            </a:r>
            <a:r>
              <a:rPr lang="en-US" dirty="0"/>
              <a:t>affecting decision </a:t>
            </a:r>
            <a:r>
              <a:rPr lang="en-US" dirty="0" smtClean="0"/>
              <a:t>making.</a:t>
            </a:r>
          </a:p>
          <a:p>
            <a:pPr>
              <a:buFont typeface="Wingdings" panose="05000000000000000000" pitchFamily="2" charset="2"/>
              <a:buChar char="v"/>
            </a:pPr>
            <a:r>
              <a:rPr lang="en-US" dirty="0" smtClean="0"/>
              <a:t>Opiate analgesia ( strong painkillers) and </a:t>
            </a:r>
            <a:r>
              <a:rPr lang="en-US" dirty="0"/>
              <a:t>chronic conditions </a:t>
            </a:r>
            <a:r>
              <a:rPr lang="en-US" dirty="0" smtClean="0"/>
              <a:t>affect the time </a:t>
            </a:r>
            <a:r>
              <a:rPr lang="en-US" dirty="0"/>
              <a:t>needed to process </a:t>
            </a:r>
            <a:r>
              <a:rPr lang="en-US" dirty="0" smtClean="0"/>
              <a:t>information.</a:t>
            </a:r>
          </a:p>
          <a:p>
            <a:pPr>
              <a:buFont typeface="Wingdings" panose="05000000000000000000" pitchFamily="2" charset="2"/>
              <a:buChar char="v"/>
            </a:pPr>
            <a:r>
              <a:rPr lang="en-US" dirty="0" smtClean="0"/>
              <a:t>Physical problems can affect an older person’s ability to complete documentation. </a:t>
            </a:r>
            <a:endParaRPr lang="en-US" dirty="0" smtClean="0"/>
          </a:p>
          <a:p>
            <a:pPr>
              <a:buFont typeface="Wingdings" panose="05000000000000000000" pitchFamily="2" charset="2"/>
              <a:buChar char="v"/>
            </a:pPr>
            <a:r>
              <a:rPr lang="en-US" dirty="0" smtClean="0"/>
              <a:t>Validation and recognition that someone understands the impact that their condition </a:t>
            </a:r>
            <a:r>
              <a:rPr lang="en-US" dirty="0" smtClean="0"/>
              <a:t>has on how they present – not being dismissed as “just an old person”.</a:t>
            </a:r>
          </a:p>
          <a:p>
            <a:pPr>
              <a:buFont typeface="Wingdings" panose="05000000000000000000" pitchFamily="2" charset="2"/>
              <a:buChar char="v"/>
            </a:pPr>
            <a:r>
              <a:rPr lang="en-US" dirty="0"/>
              <a:t>O</a:t>
            </a:r>
            <a:r>
              <a:rPr lang="en-US" dirty="0" smtClean="0"/>
              <a:t>ften the legal issue is of minor importance to the older person but of prime importance to someone else.</a:t>
            </a:r>
            <a:endParaRPr lang="en-US" dirty="0" smtClean="0"/>
          </a:p>
        </p:txBody>
      </p:sp>
      <p:sp>
        <p:nvSpPr>
          <p:cNvPr id="2" name="Title 1"/>
          <p:cNvSpPr>
            <a:spLocks noGrp="1"/>
          </p:cNvSpPr>
          <p:nvPr>
            <p:ph type="title"/>
          </p:nvPr>
        </p:nvSpPr>
        <p:spPr/>
        <p:txBody>
          <a:bodyPr/>
          <a:lstStyle/>
          <a:p>
            <a:pPr algn="ctr"/>
            <a:r>
              <a:rPr lang="en-US" dirty="0"/>
              <a:t>How does a nurse as an advocate fit </a:t>
            </a:r>
            <a:r>
              <a:rPr lang="en-US" dirty="0" smtClean="0"/>
              <a:t>in?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284976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5317"/>
          </a:xfrm>
        </p:spPr>
        <p:txBody>
          <a:bodyPr/>
          <a:lstStyle/>
          <a:p>
            <a:pPr algn="ctr"/>
            <a:r>
              <a:rPr lang="en-US" dirty="0"/>
              <a:t>How does a nurse as an advocate fit </a:t>
            </a:r>
            <a:r>
              <a:rPr lang="en-US" dirty="0" smtClean="0"/>
              <a:t>in?</a:t>
            </a:r>
            <a:endParaRPr lang="en-US" dirty="0"/>
          </a:p>
        </p:txBody>
      </p:sp>
      <p:sp>
        <p:nvSpPr>
          <p:cNvPr id="3" name="Content Placeholder 2"/>
          <p:cNvSpPr>
            <a:spLocks noGrp="1"/>
          </p:cNvSpPr>
          <p:nvPr>
            <p:ph idx="1"/>
          </p:nvPr>
        </p:nvSpPr>
        <p:spPr>
          <a:xfrm>
            <a:off x="677334" y="1740023"/>
            <a:ext cx="8596668" cy="4301339"/>
          </a:xfrm>
        </p:spPr>
        <p:txBody>
          <a:bodyPr>
            <a:normAutofit fontScale="85000" lnSpcReduction="20000"/>
          </a:bodyPr>
          <a:lstStyle/>
          <a:p>
            <a:pPr marL="0" indent="0">
              <a:buNone/>
            </a:pPr>
            <a:r>
              <a:rPr lang="en-US" sz="2900" b="1" dirty="0"/>
              <a:t>How do you navigate the world </a:t>
            </a:r>
            <a:r>
              <a:rPr lang="en-US" sz="2900" b="1" dirty="0"/>
              <a:t> </a:t>
            </a:r>
            <a:r>
              <a:rPr lang="en-US" sz="2900" b="1" dirty="0" smtClean="0"/>
              <a:t>as an older person?</a:t>
            </a:r>
            <a:endParaRPr lang="en-US" sz="2900" b="1" dirty="0"/>
          </a:p>
          <a:p>
            <a:pPr>
              <a:buFont typeface="Wingdings" panose="05000000000000000000" pitchFamily="2" charset="2"/>
              <a:buChar char="v"/>
            </a:pPr>
            <a:r>
              <a:rPr lang="en-US" dirty="0"/>
              <a:t>Do I have EPA, </a:t>
            </a:r>
            <a:r>
              <a:rPr lang="en-US" dirty="0" smtClean="0"/>
              <a:t>EPG?  </a:t>
            </a:r>
            <a:r>
              <a:rPr lang="en-US" dirty="0"/>
              <a:t>I don</a:t>
            </a:r>
            <a:r>
              <a:rPr lang="mr-IN" dirty="0"/>
              <a:t>’</a:t>
            </a:r>
            <a:r>
              <a:rPr lang="en-US" dirty="0"/>
              <a:t>t know who to </a:t>
            </a:r>
            <a:r>
              <a:rPr lang="en-US" dirty="0" smtClean="0"/>
              <a:t>trust. </a:t>
            </a:r>
            <a:endParaRPr lang="en-US" dirty="0"/>
          </a:p>
          <a:p>
            <a:pPr>
              <a:buFont typeface="Wingdings" panose="05000000000000000000" pitchFamily="2" charset="2"/>
              <a:buChar char="v"/>
            </a:pPr>
            <a:r>
              <a:rPr lang="en-US" dirty="0"/>
              <a:t>Who will care for me, what about an </a:t>
            </a:r>
            <a:r>
              <a:rPr lang="en-US" dirty="0" smtClean="0"/>
              <a:t>Advanced Health Directive? </a:t>
            </a:r>
            <a:endParaRPr lang="en-US" dirty="0"/>
          </a:p>
          <a:p>
            <a:pPr>
              <a:buFont typeface="Wingdings" panose="05000000000000000000" pitchFamily="2" charset="2"/>
              <a:buChar char="v"/>
            </a:pPr>
            <a:r>
              <a:rPr lang="en-US" dirty="0"/>
              <a:t>Who will advocate, I don</a:t>
            </a:r>
            <a:r>
              <a:rPr lang="mr-IN" dirty="0"/>
              <a:t>’</a:t>
            </a:r>
            <a:r>
              <a:rPr lang="en-US" dirty="0"/>
              <a:t>t want to make a fuss, I don</a:t>
            </a:r>
            <a:r>
              <a:rPr lang="mr-IN" dirty="0"/>
              <a:t>’</a:t>
            </a:r>
            <a:r>
              <a:rPr lang="en-US" dirty="0"/>
              <a:t>t want to lose my relationship with </a:t>
            </a:r>
            <a:r>
              <a:rPr lang="en-US" dirty="0" smtClean="0"/>
              <a:t>friend/family?</a:t>
            </a:r>
            <a:endParaRPr lang="en-US" dirty="0"/>
          </a:p>
          <a:p>
            <a:pPr>
              <a:buFont typeface="Wingdings" panose="05000000000000000000" pitchFamily="2" charset="2"/>
              <a:buChar char="v"/>
            </a:pPr>
            <a:r>
              <a:rPr lang="en-US" dirty="0"/>
              <a:t>W</a:t>
            </a:r>
            <a:r>
              <a:rPr lang="en-US" dirty="0" smtClean="0"/>
              <a:t>ho </a:t>
            </a:r>
            <a:r>
              <a:rPr lang="en-US" dirty="0"/>
              <a:t>will </a:t>
            </a:r>
            <a:r>
              <a:rPr lang="en-US" dirty="0" smtClean="0"/>
              <a:t>sort out </a:t>
            </a:r>
            <a:r>
              <a:rPr lang="en-US" dirty="0"/>
              <a:t>my </a:t>
            </a:r>
            <a:r>
              <a:rPr lang="en-US" dirty="0" smtClean="0"/>
              <a:t>bills?</a:t>
            </a:r>
            <a:endParaRPr lang="en-US" dirty="0"/>
          </a:p>
          <a:p>
            <a:pPr>
              <a:buFont typeface="Wingdings" panose="05000000000000000000" pitchFamily="2" charset="2"/>
              <a:buChar char="v"/>
            </a:pPr>
            <a:r>
              <a:rPr lang="en-US" dirty="0"/>
              <a:t>Who will take me to </a:t>
            </a:r>
            <a:r>
              <a:rPr lang="en-US" dirty="0" smtClean="0"/>
              <a:t>appointments? </a:t>
            </a:r>
            <a:endParaRPr lang="en-US" dirty="0"/>
          </a:p>
          <a:p>
            <a:pPr>
              <a:buFont typeface="Wingdings" panose="05000000000000000000" pitchFamily="2" charset="2"/>
              <a:buChar char="v"/>
            </a:pPr>
            <a:r>
              <a:rPr lang="en-US" dirty="0"/>
              <a:t>W</a:t>
            </a:r>
            <a:r>
              <a:rPr lang="en-US" dirty="0" smtClean="0"/>
              <a:t>hy </a:t>
            </a:r>
            <a:r>
              <a:rPr lang="en-US" dirty="0"/>
              <a:t>can’t I ever speak to a </a:t>
            </a:r>
            <a:r>
              <a:rPr lang="en-US" dirty="0" smtClean="0"/>
              <a:t>person?</a:t>
            </a:r>
            <a:endParaRPr lang="en-US" dirty="0"/>
          </a:p>
          <a:p>
            <a:pPr>
              <a:buFont typeface="Wingdings" panose="05000000000000000000" pitchFamily="2" charset="2"/>
              <a:buChar char="v"/>
            </a:pPr>
            <a:r>
              <a:rPr lang="en-US" dirty="0"/>
              <a:t>M</a:t>
            </a:r>
            <a:r>
              <a:rPr lang="en-US" dirty="0" smtClean="0"/>
              <a:t>y  </a:t>
            </a:r>
            <a:r>
              <a:rPr lang="en-US" dirty="0"/>
              <a:t>spouse/sibling, friends are </a:t>
            </a:r>
            <a:r>
              <a:rPr lang="en-US" dirty="0" smtClean="0"/>
              <a:t>dying.  </a:t>
            </a:r>
            <a:endParaRPr lang="en-US" dirty="0"/>
          </a:p>
          <a:p>
            <a:pPr>
              <a:buFont typeface="Wingdings" panose="05000000000000000000" pitchFamily="2" charset="2"/>
              <a:buChar char="v"/>
            </a:pPr>
            <a:r>
              <a:rPr lang="en-US" dirty="0"/>
              <a:t>My house is too big but I </a:t>
            </a:r>
            <a:r>
              <a:rPr lang="en-US" dirty="0" smtClean="0"/>
              <a:t>can’t </a:t>
            </a:r>
            <a:r>
              <a:rPr lang="en-US" dirty="0"/>
              <a:t>bear to </a:t>
            </a:r>
            <a:r>
              <a:rPr lang="en-US" dirty="0" smtClean="0"/>
              <a:t>move.</a:t>
            </a:r>
            <a:endParaRPr lang="en-US" dirty="0"/>
          </a:p>
          <a:p>
            <a:pPr>
              <a:buFont typeface="Wingdings" panose="05000000000000000000" pitchFamily="2" charset="2"/>
              <a:buChar char="v"/>
            </a:pPr>
            <a:r>
              <a:rPr lang="en-US" dirty="0"/>
              <a:t>What about my </a:t>
            </a:r>
            <a:r>
              <a:rPr lang="en-US" dirty="0" smtClean="0"/>
              <a:t>possessions?</a:t>
            </a:r>
            <a:endParaRPr lang="en-US" dirty="0"/>
          </a:p>
          <a:p>
            <a:pPr>
              <a:buFont typeface="Wingdings" panose="05000000000000000000" pitchFamily="2" charset="2"/>
              <a:buChar char="v"/>
            </a:pPr>
            <a:r>
              <a:rPr lang="en-US" dirty="0"/>
              <a:t>I don</a:t>
            </a:r>
            <a:r>
              <a:rPr lang="mr-IN" dirty="0"/>
              <a:t>’</a:t>
            </a:r>
            <a:r>
              <a:rPr lang="en-US" dirty="0"/>
              <a:t>t know if I should drive </a:t>
            </a:r>
            <a:r>
              <a:rPr lang="en-US" dirty="0" smtClean="0"/>
              <a:t>anymore?</a:t>
            </a:r>
            <a:endParaRPr lang="en-US" dirty="0"/>
          </a:p>
          <a:p>
            <a:pPr>
              <a:buFont typeface="Wingdings" panose="05000000000000000000" pitchFamily="2" charset="2"/>
              <a:buChar char="v"/>
            </a:pPr>
            <a:r>
              <a:rPr lang="en-US" dirty="0"/>
              <a:t>Am I losing my </a:t>
            </a:r>
            <a:r>
              <a:rPr lang="en-US" dirty="0" smtClean="0"/>
              <a:t>memory, </a:t>
            </a:r>
            <a:r>
              <a:rPr lang="en-US" dirty="0"/>
              <a:t>I’m frightened by what is being said, who can I talk </a:t>
            </a:r>
            <a:r>
              <a:rPr lang="en-US" dirty="0" smtClean="0"/>
              <a:t>to? </a:t>
            </a:r>
            <a:endParaRPr lang="en-US" dirty="0"/>
          </a:p>
          <a:p>
            <a:pPr>
              <a:buFont typeface="Wingdings" panose="05000000000000000000" pitchFamily="2" charset="2"/>
              <a:buChar char="v"/>
            </a:pPr>
            <a:r>
              <a:rPr lang="en-US" dirty="0"/>
              <a:t>I just need someone to </a:t>
            </a:r>
            <a:r>
              <a:rPr lang="en-US" dirty="0" smtClean="0"/>
              <a:t>listen. </a:t>
            </a:r>
            <a:endParaRPr lang="en-US" dirty="0"/>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629035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4194"/>
          </a:xfrm>
        </p:spPr>
        <p:txBody>
          <a:bodyPr/>
          <a:lstStyle/>
          <a:p>
            <a:r>
              <a:rPr lang="en-US" dirty="0"/>
              <a:t>How does a nurse as an advocate fit </a:t>
            </a:r>
            <a:r>
              <a:rPr lang="en-US" dirty="0" smtClean="0"/>
              <a:t>in?</a:t>
            </a:r>
            <a:endParaRPr lang="en-US" dirty="0"/>
          </a:p>
        </p:txBody>
      </p:sp>
      <p:sp>
        <p:nvSpPr>
          <p:cNvPr id="3" name="Content Placeholder 2"/>
          <p:cNvSpPr>
            <a:spLocks noGrp="1"/>
          </p:cNvSpPr>
          <p:nvPr>
            <p:ph idx="1"/>
          </p:nvPr>
        </p:nvSpPr>
        <p:spPr>
          <a:xfrm>
            <a:off x="677334" y="1565785"/>
            <a:ext cx="8596668" cy="3880773"/>
          </a:xfrm>
        </p:spPr>
        <p:txBody>
          <a:bodyPr>
            <a:normAutofit fontScale="85000" lnSpcReduction="20000"/>
          </a:bodyPr>
          <a:lstStyle/>
          <a:p>
            <a:pPr marL="0" indent="0">
              <a:buNone/>
            </a:pPr>
            <a:r>
              <a:rPr lang="en-US" sz="2400" b="1" dirty="0" smtClean="0"/>
              <a:t>Keeping </a:t>
            </a:r>
            <a:r>
              <a:rPr lang="en-US" sz="2400" b="1" dirty="0"/>
              <a:t>T</a:t>
            </a:r>
            <a:r>
              <a:rPr lang="en-US" sz="2400" b="1" dirty="0" smtClean="0"/>
              <a:t>he Focus:</a:t>
            </a:r>
          </a:p>
          <a:p>
            <a:pPr>
              <a:buFont typeface="Wingdings" panose="05000000000000000000" pitchFamily="2" charset="2"/>
              <a:buChar char="v"/>
            </a:pPr>
            <a:r>
              <a:rPr lang="en-US" dirty="0" smtClean="0"/>
              <a:t>Difficulty </a:t>
            </a:r>
            <a:r>
              <a:rPr lang="en-US" dirty="0" smtClean="0"/>
              <a:t>keeping older people </a:t>
            </a:r>
            <a:r>
              <a:rPr lang="en-US" dirty="0" smtClean="0"/>
              <a:t>focused, interruption </a:t>
            </a:r>
            <a:r>
              <a:rPr lang="en-US" dirty="0" smtClean="0"/>
              <a:t>causes problems.</a:t>
            </a:r>
          </a:p>
          <a:p>
            <a:pPr>
              <a:buFont typeface="Wingdings" panose="05000000000000000000" pitchFamily="2" charset="2"/>
              <a:buChar char="v"/>
            </a:pPr>
            <a:r>
              <a:rPr lang="en-US" dirty="0" smtClean="0"/>
              <a:t>Identifying when </a:t>
            </a:r>
            <a:r>
              <a:rPr lang="en-US" dirty="0" smtClean="0"/>
              <a:t>medical and/or </a:t>
            </a:r>
            <a:r>
              <a:rPr lang="en-US" dirty="0" smtClean="0"/>
              <a:t>mental health support is </a:t>
            </a:r>
            <a:r>
              <a:rPr lang="en-US" dirty="0" smtClean="0"/>
              <a:t>needed.</a:t>
            </a:r>
            <a:endParaRPr lang="en-US" dirty="0" smtClean="0"/>
          </a:p>
          <a:p>
            <a:pPr>
              <a:buFont typeface="Wingdings" panose="05000000000000000000" pitchFamily="2" charset="2"/>
              <a:buChar char="v"/>
            </a:pPr>
            <a:r>
              <a:rPr lang="en-US" dirty="0" smtClean="0"/>
              <a:t>Pharmacological review indicated.</a:t>
            </a:r>
            <a:endParaRPr lang="en-US" dirty="0" smtClean="0"/>
          </a:p>
          <a:p>
            <a:pPr>
              <a:buFont typeface="Wingdings" panose="05000000000000000000" pitchFamily="2" charset="2"/>
              <a:buChar char="v"/>
            </a:pPr>
            <a:r>
              <a:rPr lang="en-US" dirty="0" smtClean="0"/>
              <a:t>Encouraging and supporting through difficult times, need to contact crisis service re boomerang child , mental health services, family services and </a:t>
            </a:r>
            <a:r>
              <a:rPr lang="en-US" dirty="0" smtClean="0"/>
              <a:t>that </a:t>
            </a:r>
            <a:r>
              <a:rPr lang="en-US" dirty="0" smtClean="0"/>
              <a:t>frequent calls are often needed before interventions can occur. Family members may spiral  but assistance is </a:t>
            </a:r>
            <a:r>
              <a:rPr lang="en-US" dirty="0" smtClean="0"/>
              <a:t>provided yet, can </a:t>
            </a:r>
            <a:r>
              <a:rPr lang="en-US" dirty="0" smtClean="0"/>
              <a:t>be very difficult for older people to deal with.</a:t>
            </a:r>
          </a:p>
          <a:p>
            <a:pPr>
              <a:buFont typeface="Wingdings" panose="05000000000000000000" pitchFamily="2" charset="2"/>
              <a:buChar char="v"/>
            </a:pPr>
            <a:r>
              <a:rPr lang="en-US" dirty="0" smtClean="0"/>
              <a:t>Psychological support </a:t>
            </a:r>
            <a:r>
              <a:rPr lang="en-US" dirty="0"/>
              <a:t>-</a:t>
            </a:r>
            <a:r>
              <a:rPr lang="en-US" dirty="0" smtClean="0"/>
              <a:t> having depression, anxiety is not </a:t>
            </a:r>
            <a:r>
              <a:rPr lang="en-US" dirty="0" smtClean="0"/>
              <a:t>taboo and </a:t>
            </a:r>
            <a:r>
              <a:rPr lang="en-US" dirty="0" smtClean="0"/>
              <a:t>that the need to talk is a basic human need. As professionals we do it all the time, we use our peers as soundboards to reflect professionally and </a:t>
            </a:r>
            <a:r>
              <a:rPr lang="en-US" dirty="0" smtClean="0"/>
              <a:t>personally. </a:t>
            </a:r>
            <a:r>
              <a:rPr lang="en-US" dirty="0" smtClean="0"/>
              <a:t>Older people, particularly if isolated have little opportunity to do this.</a:t>
            </a:r>
            <a:endParaRPr lang="en-US" dirty="0" smtClean="0"/>
          </a:p>
          <a:p>
            <a:pPr>
              <a:buFont typeface="Wingdings" panose="05000000000000000000" pitchFamily="2" charset="2"/>
              <a:buChar char="v"/>
            </a:pPr>
            <a:r>
              <a:rPr lang="en-US" dirty="0"/>
              <a:t>Knowledge of community service availability, difficulties experienced in communicating, hearing loss visual impairment, society set up for an IT literate population, lack of connection to people, touch tone phones with multiple options.</a:t>
            </a:r>
          </a:p>
          <a:p>
            <a:pPr>
              <a:buFont typeface="Wingdings" panose="05000000000000000000" pitchFamily="2" charset="2"/>
              <a:buChar char="v"/>
            </a:pPr>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13</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438133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1950"/>
          </a:xfrm>
        </p:spPr>
        <p:txBody>
          <a:bodyPr/>
          <a:lstStyle/>
          <a:p>
            <a:pPr algn="ctr"/>
            <a:r>
              <a:rPr lang="en-US" dirty="0" smtClean="0"/>
              <a:t> </a:t>
            </a:r>
            <a:r>
              <a:rPr lang="en-US" dirty="0" smtClean="0"/>
              <a:t>Case </a:t>
            </a:r>
            <a:r>
              <a:rPr lang="en-US" dirty="0"/>
              <a:t>S</a:t>
            </a:r>
            <a:r>
              <a:rPr lang="en-US" dirty="0" smtClean="0"/>
              <a:t>tudies </a:t>
            </a:r>
            <a:endParaRPr lang="en-US" dirty="0"/>
          </a:p>
        </p:txBody>
      </p:sp>
      <p:sp>
        <p:nvSpPr>
          <p:cNvPr id="3" name="Content Placeholder 2"/>
          <p:cNvSpPr>
            <a:spLocks noGrp="1"/>
          </p:cNvSpPr>
          <p:nvPr>
            <p:ph idx="1"/>
          </p:nvPr>
        </p:nvSpPr>
        <p:spPr>
          <a:xfrm>
            <a:off x="677334" y="1716705"/>
            <a:ext cx="8596668" cy="3880773"/>
          </a:xfrm>
        </p:spPr>
        <p:txBody>
          <a:bodyPr>
            <a:normAutofit fontScale="92500" lnSpcReduction="10000"/>
          </a:bodyPr>
          <a:lstStyle/>
          <a:p>
            <a:pPr>
              <a:buFont typeface="Wingdings" panose="05000000000000000000" pitchFamily="2" charset="2"/>
              <a:buChar char="v"/>
            </a:pPr>
            <a:r>
              <a:rPr lang="en-US" dirty="0" smtClean="0"/>
              <a:t>Mrs </a:t>
            </a:r>
            <a:r>
              <a:rPr lang="en-US" dirty="0" smtClean="0"/>
              <a:t>x admitted to care </a:t>
            </a:r>
            <a:r>
              <a:rPr lang="en-US" dirty="0" smtClean="0"/>
              <a:t>facility/ </a:t>
            </a:r>
            <a:r>
              <a:rPr lang="en-US" dirty="0" smtClean="0"/>
              <a:t>had previously been </a:t>
            </a:r>
            <a:r>
              <a:rPr lang="en-US" dirty="0" smtClean="0"/>
              <a:t>independent, and </a:t>
            </a:r>
            <a:r>
              <a:rPr lang="en-US" dirty="0" smtClean="0"/>
              <a:t>following OT assessment deemed to be unable to navigate external environment without supervision.  Care manger challenged about repeat assessments once </a:t>
            </a:r>
            <a:r>
              <a:rPr lang="en-US" dirty="0" err="1" smtClean="0"/>
              <a:t>Mrs</a:t>
            </a:r>
            <a:r>
              <a:rPr lang="en-US" dirty="0" smtClean="0"/>
              <a:t> x sufficiently orientated to environment 4-6 weeks . Waiver signed and now gets about without </a:t>
            </a:r>
            <a:r>
              <a:rPr lang="en-US" dirty="0" smtClean="0"/>
              <a:t>incident. </a:t>
            </a:r>
            <a:endParaRPr lang="en-US" dirty="0" smtClean="0"/>
          </a:p>
          <a:p>
            <a:pPr>
              <a:buFont typeface="Wingdings" panose="05000000000000000000" pitchFamily="2" charset="2"/>
              <a:buChar char="v"/>
            </a:pPr>
            <a:r>
              <a:rPr lang="en-US" dirty="0" smtClean="0"/>
              <a:t>Administrator duties- spouse with dementia </a:t>
            </a:r>
            <a:r>
              <a:rPr lang="en-US" dirty="0" smtClean="0"/>
              <a:t>displaying </a:t>
            </a:r>
            <a:r>
              <a:rPr lang="en-US" dirty="0" smtClean="0"/>
              <a:t>verbal and physically challenging </a:t>
            </a:r>
            <a:r>
              <a:rPr lang="en-US" dirty="0" smtClean="0"/>
              <a:t>behaviours and non concordance </a:t>
            </a:r>
            <a:r>
              <a:rPr lang="en-US" dirty="0" smtClean="0"/>
              <a:t>with medication. Recognition by </a:t>
            </a:r>
            <a:r>
              <a:rPr lang="en-US" dirty="0" smtClean="0"/>
              <a:t>the </a:t>
            </a:r>
            <a:r>
              <a:rPr lang="en-US" dirty="0" err="1" smtClean="0"/>
              <a:t>carer</a:t>
            </a:r>
            <a:r>
              <a:rPr lang="en-US" dirty="0" smtClean="0"/>
              <a:t> </a:t>
            </a:r>
            <a:r>
              <a:rPr lang="en-US" dirty="0" smtClean="0"/>
              <a:t>that there are limits to their endurance and care provision- no one person can be a </a:t>
            </a:r>
            <a:r>
              <a:rPr lang="en-US" dirty="0" smtClean="0"/>
              <a:t>team. </a:t>
            </a:r>
            <a:endParaRPr lang="en-US" dirty="0" smtClean="0"/>
          </a:p>
          <a:p>
            <a:pPr>
              <a:buFont typeface="Wingdings" panose="05000000000000000000" pitchFamily="2" charset="2"/>
              <a:buChar char="v"/>
            </a:pPr>
            <a:r>
              <a:rPr lang="en-US" dirty="0" smtClean="0"/>
              <a:t>Self </a:t>
            </a:r>
            <a:r>
              <a:rPr lang="en-US" dirty="0" smtClean="0"/>
              <a:t>neglect, unrealistic </a:t>
            </a:r>
            <a:r>
              <a:rPr lang="en-US" dirty="0" smtClean="0"/>
              <a:t>expectations, lack of insight into own care needs </a:t>
            </a:r>
            <a:r>
              <a:rPr lang="mr-IN" dirty="0" smtClean="0"/>
              <a:t>–</a:t>
            </a:r>
            <a:r>
              <a:rPr lang="en-US" dirty="0" smtClean="0"/>
              <a:t> </a:t>
            </a:r>
            <a:r>
              <a:rPr lang="en-US" dirty="0" err="1" smtClean="0"/>
              <a:t>Mr</a:t>
            </a:r>
            <a:r>
              <a:rPr lang="en-US" dirty="0" smtClean="0"/>
              <a:t> P has Dementia, presents well, functions in society but has opened numerous bank accounts and very suspicious of people. Exploration of  prescription reveals taking medication for Alzheimer's and other health </a:t>
            </a:r>
            <a:r>
              <a:rPr lang="en-US" dirty="0" smtClean="0"/>
              <a:t>problems. Over </a:t>
            </a:r>
            <a:r>
              <a:rPr lang="en-US" dirty="0" smtClean="0"/>
              <a:t>medicating and suspicion of delirium requiring GP input</a:t>
            </a:r>
            <a:r>
              <a:rPr lang="en-US" dirty="0" smtClean="0"/>
              <a:t>.</a:t>
            </a:r>
            <a:endParaRPr lang="en-US" dirty="0" smtClean="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865771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5115"/>
          </a:xfrm>
        </p:spPr>
        <p:txBody>
          <a:bodyPr/>
          <a:lstStyle/>
          <a:p>
            <a:pPr algn="ctr"/>
            <a:r>
              <a:rPr lang="en-US" dirty="0"/>
              <a:t>C</a:t>
            </a:r>
            <a:r>
              <a:rPr lang="en-US" dirty="0" smtClean="0"/>
              <a:t>hallenges</a:t>
            </a:r>
            <a:endParaRPr lang="en-AU" dirty="0"/>
          </a:p>
        </p:txBody>
      </p:sp>
      <p:sp>
        <p:nvSpPr>
          <p:cNvPr id="3" name="Content Placeholder 2"/>
          <p:cNvSpPr>
            <a:spLocks noGrp="1"/>
          </p:cNvSpPr>
          <p:nvPr>
            <p:ph idx="1"/>
          </p:nvPr>
        </p:nvSpPr>
        <p:spPr>
          <a:xfrm>
            <a:off x="677334" y="1766657"/>
            <a:ext cx="8596668" cy="4274706"/>
          </a:xfrm>
        </p:spPr>
        <p:txBody>
          <a:bodyPr>
            <a:normAutofit/>
          </a:bodyPr>
          <a:lstStyle/>
          <a:p>
            <a:pPr marL="0" indent="0">
              <a:buNone/>
            </a:pPr>
            <a:r>
              <a:rPr lang="en-US" b="1" dirty="0" smtClean="0"/>
              <a:t>For </a:t>
            </a:r>
            <a:r>
              <a:rPr lang="en-US" b="1" dirty="0"/>
              <a:t>T</a:t>
            </a:r>
            <a:r>
              <a:rPr lang="en-US" b="1" dirty="0" smtClean="0"/>
              <a:t>he </a:t>
            </a:r>
            <a:r>
              <a:rPr lang="en-US" b="1" dirty="0"/>
              <a:t>O</a:t>
            </a:r>
            <a:r>
              <a:rPr lang="en-US" b="1" dirty="0" smtClean="0"/>
              <a:t>lder Person: </a:t>
            </a:r>
          </a:p>
          <a:p>
            <a:pPr>
              <a:buFont typeface="Wingdings" panose="05000000000000000000" pitchFamily="2" charset="2"/>
              <a:buChar char="v"/>
            </a:pPr>
            <a:r>
              <a:rPr lang="en-US" dirty="0" smtClean="0"/>
              <a:t>Not </a:t>
            </a:r>
            <a:r>
              <a:rPr lang="en-US" dirty="0"/>
              <a:t>wanting to be fobbed off as being </a:t>
            </a:r>
            <a:r>
              <a:rPr lang="en-US" dirty="0" smtClean="0"/>
              <a:t>old, dismissed for not getting </a:t>
            </a:r>
            <a:r>
              <a:rPr lang="en-US" dirty="0"/>
              <a:t>to the </a:t>
            </a:r>
            <a:r>
              <a:rPr lang="en-US" dirty="0" smtClean="0"/>
              <a:t>point quickly, </a:t>
            </a:r>
            <a:r>
              <a:rPr lang="en-US" dirty="0"/>
              <a:t>stumbling over </a:t>
            </a:r>
            <a:r>
              <a:rPr lang="en-US" dirty="0" smtClean="0"/>
              <a:t>facts, embarrassed about their situation, feeling a need to </a:t>
            </a:r>
            <a:r>
              <a:rPr lang="en-US" dirty="0" err="1"/>
              <a:t>rationalise</a:t>
            </a:r>
            <a:r>
              <a:rPr lang="en-US" dirty="0"/>
              <a:t> </a:t>
            </a:r>
            <a:r>
              <a:rPr lang="en-US" dirty="0" smtClean="0"/>
              <a:t>historical decision making, which in hindsight </a:t>
            </a:r>
            <a:r>
              <a:rPr lang="en-US" dirty="0"/>
              <a:t>was poor</a:t>
            </a:r>
            <a:r>
              <a:rPr lang="en-US" dirty="0" smtClean="0"/>
              <a:t>.</a:t>
            </a:r>
          </a:p>
          <a:p>
            <a:pPr marL="0" indent="0">
              <a:buNone/>
            </a:pPr>
            <a:r>
              <a:rPr lang="en-US" b="1" dirty="0" smtClean="0"/>
              <a:t>For The Nurse working as Advocate in a Legal Service: </a:t>
            </a:r>
          </a:p>
          <a:p>
            <a:pPr>
              <a:buFont typeface="Wingdings" panose="05000000000000000000" pitchFamily="2" charset="2"/>
              <a:buChar char="v"/>
            </a:pPr>
            <a:r>
              <a:rPr lang="en-US" dirty="0" smtClean="0"/>
              <a:t>Legal practice rules and codes place restriction and limitations on how a nurse working as an advocate undertakes their role.</a:t>
            </a:r>
          </a:p>
          <a:p>
            <a:pPr>
              <a:buFont typeface="Wingdings" panose="05000000000000000000" pitchFamily="2" charset="2"/>
              <a:buChar char="v"/>
            </a:pPr>
            <a:r>
              <a:rPr lang="en-US" dirty="0" smtClean="0"/>
              <a:t>Nurses work collaboratively with other professions, family members and other trusted people to provide healthcare. Often a stumbling block in an environment of privileged information.</a:t>
            </a:r>
          </a:p>
          <a:p>
            <a:pPr marL="0" indent="0">
              <a:buNone/>
            </a:pPr>
            <a:endParaRPr lang="en-US" dirty="0"/>
          </a:p>
          <a:p>
            <a:endParaRPr lang="en-AU" dirty="0"/>
          </a:p>
        </p:txBody>
      </p:sp>
      <p:sp>
        <p:nvSpPr>
          <p:cNvPr id="4" name="Rectangle 3"/>
          <p:cNvSpPr/>
          <p:nvPr/>
        </p:nvSpPr>
        <p:spPr>
          <a:xfrm>
            <a:off x="3773009" y="3728621"/>
            <a:ext cx="5373949" cy="923330"/>
          </a:xfrm>
          <a:prstGeom prst="rect">
            <a:avLst/>
          </a:prstGeom>
        </p:spPr>
        <p:txBody>
          <a:bodyPr wrap="square">
            <a:spAutoFit/>
          </a:bodyPr>
          <a:lstStyle/>
          <a:p>
            <a:endParaRPr lang="en-AU" dirty="0" smtClean="0"/>
          </a:p>
          <a:p>
            <a:endParaRPr lang="en-AU" dirty="0"/>
          </a:p>
          <a:p>
            <a:endParaRPr lang="en-AU" dirty="0" smtClean="0"/>
          </a:p>
        </p:txBody>
      </p:sp>
      <p:sp>
        <p:nvSpPr>
          <p:cNvPr id="6" name="Slide Number Placeholder 5"/>
          <p:cNvSpPr>
            <a:spLocks noGrp="1"/>
          </p:cNvSpPr>
          <p:nvPr>
            <p:ph type="sldNum" sz="quarter" idx="12"/>
          </p:nvPr>
        </p:nvSpPr>
        <p:spPr/>
        <p:txBody>
          <a:bodyPr/>
          <a:lstStyle/>
          <a:p>
            <a:fld id="{D57F1E4F-1CFF-5643-939E-217C01CDF565}" type="slidenum">
              <a:rPr lang="en-US" smtClean="0"/>
              <a:pPr/>
              <a:t>15</a:t>
            </a:fld>
            <a:endParaRPr lang="en-US" dirty="0"/>
          </a:p>
        </p:txBody>
      </p:sp>
      <p:sp>
        <p:nvSpPr>
          <p:cNvPr id="7" name="Footer Placeholder 6"/>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3153257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t>
            </a:r>
            <a:endParaRPr lang="en-AU" dirty="0"/>
          </a:p>
        </p:txBody>
      </p:sp>
      <p:sp>
        <p:nvSpPr>
          <p:cNvPr id="3" name="Content Placeholder 2"/>
          <p:cNvSpPr>
            <a:spLocks noGrp="1"/>
          </p:cNvSpPr>
          <p:nvPr>
            <p:ph idx="1"/>
          </p:nvPr>
        </p:nvSpPr>
        <p:spPr>
          <a:xfrm>
            <a:off x="677334" y="1482571"/>
            <a:ext cx="8596668" cy="4558791"/>
          </a:xfrm>
        </p:spPr>
        <p:txBody>
          <a:bodyPr>
            <a:normAutofit lnSpcReduction="10000"/>
          </a:bodyPr>
          <a:lstStyle/>
          <a:p>
            <a:pPr marL="0" indent="0">
              <a:buNone/>
            </a:pPr>
            <a:r>
              <a:rPr lang="en-US" dirty="0" smtClean="0"/>
              <a:t>Our client group can range from 50 to 90 plus years and as such it is likely that their health will be a contributing factor to safeguarding their wellbeing.</a:t>
            </a:r>
          </a:p>
          <a:p>
            <a:pPr marL="0" indent="0">
              <a:buNone/>
            </a:pPr>
            <a:r>
              <a:rPr lang="en-US" dirty="0" smtClean="0"/>
              <a:t>It is the knowledge, skills and experience of the Advocate that benefits the client not necessarily whether they are a Social Worker or Nurse.</a:t>
            </a:r>
          </a:p>
          <a:p>
            <a:pPr marL="0" indent="0">
              <a:buNone/>
            </a:pPr>
            <a:r>
              <a:rPr lang="en-US" dirty="0" smtClean="0"/>
              <a:t>Our clients will lie somewhere on the spectrum of social care to health. </a:t>
            </a:r>
            <a:r>
              <a:rPr lang="en-US" dirty="0"/>
              <a:t>N</a:t>
            </a:r>
            <a:r>
              <a:rPr lang="en-US" dirty="0" smtClean="0"/>
              <a:t>urses as advocates are well aware that dependence and lack of confidence increases with health problems. This can leave older people vulnerable and therefore at risk of abuse, they may no longer trust their own judgement. </a:t>
            </a:r>
          </a:p>
          <a:p>
            <a:pPr marL="0" indent="0">
              <a:buNone/>
            </a:pPr>
            <a:r>
              <a:rPr lang="en-US" dirty="0"/>
              <a:t>  </a:t>
            </a:r>
            <a:r>
              <a:rPr lang="en-US" dirty="0" smtClean="0"/>
              <a:t>In addressing health and social issues it is hoped that by: </a:t>
            </a:r>
          </a:p>
          <a:p>
            <a:pPr>
              <a:buFont typeface="Wingdings" panose="05000000000000000000" pitchFamily="2" charset="2"/>
              <a:buChar char="v"/>
            </a:pPr>
            <a:r>
              <a:rPr lang="en-US" dirty="0" smtClean="0"/>
              <a:t>Connecting </a:t>
            </a:r>
            <a:r>
              <a:rPr lang="en-US" dirty="0"/>
              <a:t>with </a:t>
            </a:r>
            <a:r>
              <a:rPr lang="en-US" dirty="0" smtClean="0"/>
              <a:t>Older People’s Rights </a:t>
            </a:r>
            <a:r>
              <a:rPr lang="en-US" smtClean="0"/>
              <a:t>Service any </a:t>
            </a:r>
            <a:r>
              <a:rPr lang="en-US"/>
              <a:t>decline </a:t>
            </a:r>
            <a:r>
              <a:rPr lang="en-US" smtClean="0"/>
              <a:t>will </a:t>
            </a:r>
            <a:r>
              <a:rPr lang="en-US" dirty="0"/>
              <a:t>be noted, social isolation addressed and trust built </a:t>
            </a:r>
            <a:r>
              <a:rPr lang="en-US" dirty="0" smtClean="0"/>
              <a:t>up to reduce risk of abuse.</a:t>
            </a:r>
          </a:p>
          <a:p>
            <a:pPr>
              <a:buFont typeface="Wingdings" panose="05000000000000000000" pitchFamily="2" charset="2"/>
              <a:buChar char="v"/>
            </a:pPr>
            <a:r>
              <a:rPr lang="en-US" dirty="0"/>
              <a:t>Advocating with other </a:t>
            </a:r>
            <a:r>
              <a:rPr lang="en-US" dirty="0" smtClean="0"/>
              <a:t>services, through </a:t>
            </a:r>
            <a:r>
              <a:rPr lang="en-US" dirty="0"/>
              <a:t>knowledge of operational management </a:t>
            </a:r>
            <a:r>
              <a:rPr lang="en-US" dirty="0" smtClean="0"/>
              <a:t>of health, social care and other services, that older people can have a better experience and feel empowered to make decisions about their lives. </a:t>
            </a:r>
          </a:p>
          <a:p>
            <a:pPr>
              <a:buFont typeface="Wingdings" panose="05000000000000000000" pitchFamily="2" charset="2"/>
              <a:buChar char="v"/>
            </a:pPr>
            <a:endParaRPr lang="en-US" dirty="0"/>
          </a:p>
          <a:p>
            <a:endParaRPr lang="en-AU"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16</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456471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Knowledge skills &amp; experience</a:t>
            </a:r>
            <a:br>
              <a:rPr lang="en-US" dirty="0" smtClean="0"/>
            </a:br>
            <a:r>
              <a:rPr lang="en-US" dirty="0" smtClean="0"/>
              <a:t>UK &amp; WA</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i="1" dirty="0" smtClean="0">
                <a:solidFill>
                  <a:schemeClr val="tx1"/>
                </a:solidFill>
              </a:rPr>
              <a:t>UK </a:t>
            </a:r>
            <a:r>
              <a:rPr lang="en-US" b="1" i="1" dirty="0" smtClean="0">
                <a:solidFill>
                  <a:schemeClr val="tx1"/>
                </a:solidFill>
              </a:rPr>
              <a:t>Experience</a:t>
            </a:r>
            <a:endParaRPr lang="en-US" b="1" i="1" dirty="0" smtClean="0">
              <a:solidFill>
                <a:schemeClr val="tx1"/>
              </a:solidFill>
            </a:endParaRPr>
          </a:p>
          <a:p>
            <a:pPr>
              <a:buFont typeface="Wingdings" charset="2"/>
              <a:buChar char="v"/>
            </a:pPr>
            <a:r>
              <a:rPr lang="en-US" dirty="0" smtClean="0">
                <a:solidFill>
                  <a:schemeClr val="tx1"/>
                </a:solidFill>
              </a:rPr>
              <a:t>Since 1990 I have worked in health care, starting as a care assistant  in aged care whilst awaiting my Registered Nurse placement </a:t>
            </a:r>
            <a:r>
              <a:rPr lang="en-US" dirty="0" smtClean="0">
                <a:solidFill>
                  <a:schemeClr val="tx1"/>
                </a:solidFill>
              </a:rPr>
              <a:t>commencement. </a:t>
            </a:r>
            <a:endParaRPr lang="en-US" dirty="0" smtClean="0">
              <a:solidFill>
                <a:schemeClr val="tx1"/>
              </a:solidFill>
            </a:endParaRPr>
          </a:p>
          <a:p>
            <a:pPr>
              <a:buFont typeface="Wingdings" charset="2"/>
              <a:buChar char="v"/>
            </a:pPr>
            <a:r>
              <a:rPr lang="en-US" dirty="0" smtClean="0">
                <a:solidFill>
                  <a:schemeClr val="tx1"/>
                </a:solidFill>
              </a:rPr>
              <a:t>1991-1994 Registered Nurse </a:t>
            </a:r>
            <a:r>
              <a:rPr lang="en-US" dirty="0" smtClean="0">
                <a:solidFill>
                  <a:schemeClr val="tx1"/>
                </a:solidFill>
              </a:rPr>
              <a:t>Training. </a:t>
            </a:r>
            <a:endParaRPr lang="en-US" dirty="0" smtClean="0">
              <a:solidFill>
                <a:schemeClr val="tx1"/>
              </a:solidFill>
            </a:endParaRPr>
          </a:p>
          <a:p>
            <a:pPr>
              <a:buFont typeface="Wingdings" charset="2"/>
              <a:buChar char="v"/>
            </a:pPr>
            <a:r>
              <a:rPr lang="en-US" dirty="0" smtClean="0">
                <a:solidFill>
                  <a:schemeClr val="tx1"/>
                </a:solidFill>
              </a:rPr>
              <a:t>1994- 2002  Registered Nurse in primary, secondary and tertiary care: Accident &amp; Emergency, Aged Care, Community Nursing, School Nurse, Head &amp; Neck and ENT, Casual hospital work.</a:t>
            </a:r>
          </a:p>
          <a:p>
            <a:pPr>
              <a:buFont typeface="Wingdings" charset="2"/>
              <a:buChar char="v"/>
            </a:pPr>
            <a:r>
              <a:rPr lang="en-US" dirty="0" smtClean="0">
                <a:solidFill>
                  <a:schemeClr val="tx1"/>
                </a:solidFill>
              </a:rPr>
              <a:t>2002-2004 Nurse Advisor NHS Direct nurse advice </a:t>
            </a:r>
            <a:r>
              <a:rPr lang="en-US" dirty="0" smtClean="0">
                <a:solidFill>
                  <a:schemeClr val="tx1"/>
                </a:solidFill>
              </a:rPr>
              <a:t>line. </a:t>
            </a:r>
            <a:endParaRPr lang="en-US" dirty="0" smtClean="0">
              <a:solidFill>
                <a:schemeClr val="tx1"/>
              </a:solidFill>
            </a:endParaRPr>
          </a:p>
          <a:p>
            <a:pPr>
              <a:buFont typeface="Wingdings" charset="2"/>
              <a:buChar char="v"/>
            </a:pPr>
            <a:r>
              <a:rPr lang="en-US" dirty="0" smtClean="0">
                <a:solidFill>
                  <a:schemeClr val="tx1"/>
                </a:solidFill>
              </a:rPr>
              <a:t>2004-2011 Continuing Health Care Co-</a:t>
            </a:r>
            <a:r>
              <a:rPr lang="en-US" dirty="0" err="1" smtClean="0">
                <a:solidFill>
                  <a:schemeClr val="tx1"/>
                </a:solidFill>
              </a:rPr>
              <a:t>ordinator</a:t>
            </a:r>
            <a:r>
              <a:rPr lang="en-US" dirty="0" smtClean="0">
                <a:solidFill>
                  <a:schemeClr val="tx1"/>
                </a:solidFill>
              </a:rPr>
              <a:t> </a:t>
            </a:r>
            <a:r>
              <a:rPr lang="en-US" dirty="0">
                <a:solidFill>
                  <a:schemeClr val="tx1"/>
                </a:solidFill>
              </a:rPr>
              <a:t>&amp;</a:t>
            </a:r>
            <a:r>
              <a:rPr lang="en-US" dirty="0" smtClean="0">
                <a:solidFill>
                  <a:schemeClr val="tx1"/>
                </a:solidFill>
              </a:rPr>
              <a:t> Dispute Resolution Co-</a:t>
            </a:r>
            <a:r>
              <a:rPr lang="en-US" dirty="0" err="1" smtClean="0">
                <a:solidFill>
                  <a:schemeClr val="tx1"/>
                </a:solidFill>
              </a:rPr>
              <a:t>ordinator</a:t>
            </a:r>
            <a:r>
              <a:rPr lang="en-US" dirty="0" smtClean="0">
                <a:solidFill>
                  <a:schemeClr val="tx1"/>
                </a:solidFill>
              </a:rPr>
              <a:t> ( community</a:t>
            </a:r>
            <a:r>
              <a:rPr lang="en-US" dirty="0" smtClean="0">
                <a:solidFill>
                  <a:schemeClr val="tx1"/>
                </a:solidFill>
              </a:rPr>
              <a:t>).</a:t>
            </a:r>
            <a:endParaRPr lang="en-US" dirty="0" smtClean="0">
              <a:solidFill>
                <a:schemeClr val="tx1"/>
              </a:solidFill>
            </a:endParaRPr>
          </a:p>
          <a:p>
            <a:pPr marL="0" indent="0">
              <a:buNone/>
            </a:pPr>
            <a:r>
              <a:rPr lang="en-US" b="1" i="1" dirty="0" smtClean="0">
                <a:solidFill>
                  <a:schemeClr val="tx1"/>
                </a:solidFill>
              </a:rPr>
              <a:t>WA </a:t>
            </a:r>
            <a:r>
              <a:rPr lang="en-US" b="1" i="1" dirty="0" smtClean="0">
                <a:solidFill>
                  <a:schemeClr val="tx1"/>
                </a:solidFill>
              </a:rPr>
              <a:t>Experience</a:t>
            </a:r>
            <a:endParaRPr lang="en-US" b="1" i="1" dirty="0" smtClean="0">
              <a:solidFill>
                <a:schemeClr val="tx1"/>
              </a:solidFill>
            </a:endParaRPr>
          </a:p>
          <a:p>
            <a:pPr>
              <a:buFont typeface="Wingdings" charset="2"/>
              <a:buChar char="v"/>
            </a:pPr>
            <a:r>
              <a:rPr lang="en-US" b="1" dirty="0"/>
              <a:t>2011-2012 Each &amp; Each D community Care Package </a:t>
            </a:r>
            <a:r>
              <a:rPr lang="en-US" b="1" dirty="0" smtClean="0"/>
              <a:t>Co-</a:t>
            </a:r>
            <a:r>
              <a:rPr lang="en-US" b="1" dirty="0" err="1" smtClean="0"/>
              <a:t>ordinator</a:t>
            </a:r>
            <a:r>
              <a:rPr lang="en-US" b="1" dirty="0" smtClean="0"/>
              <a:t>.</a:t>
            </a:r>
            <a:endParaRPr lang="en-US" b="1" dirty="0"/>
          </a:p>
          <a:p>
            <a:pPr>
              <a:buFont typeface="Wingdings" charset="2"/>
              <a:buChar char="v"/>
            </a:pPr>
            <a:r>
              <a:rPr lang="en-US" b="1" dirty="0"/>
              <a:t>2012- 2015 Aged Care </a:t>
            </a:r>
            <a:r>
              <a:rPr lang="en-US" b="1" dirty="0" smtClean="0"/>
              <a:t>Nursing. </a:t>
            </a:r>
            <a:endParaRPr lang="en-US" b="1" dirty="0"/>
          </a:p>
          <a:p>
            <a:pPr>
              <a:buFont typeface="Wingdings" charset="2"/>
              <a:buChar char="v"/>
            </a:pPr>
            <a:r>
              <a:rPr lang="en-US" b="1" dirty="0"/>
              <a:t>2015- to date Older People’s Rights </a:t>
            </a:r>
            <a:r>
              <a:rPr lang="en-US" b="1" dirty="0" smtClean="0"/>
              <a:t>Service. </a:t>
            </a:r>
            <a:endParaRPr lang="en-US" b="1" dirty="0"/>
          </a:p>
          <a:p>
            <a:pPr>
              <a:buFont typeface="Wingdings" charset="2"/>
              <a:buChar char="v"/>
            </a:pPr>
            <a:endParaRPr lang="en-US" dirty="0" smtClean="0">
              <a:solidFill>
                <a:schemeClr val="tx1"/>
              </a:solidFill>
            </a:endParaRPr>
          </a:p>
          <a:p>
            <a:pPr>
              <a:buFont typeface="Wingdings" charset="2"/>
              <a:buChar char="v"/>
            </a:pPr>
            <a:endParaRPr lang="en-US" dirty="0" smtClean="0">
              <a:solidFill>
                <a:schemeClr val="tx1"/>
              </a:solidFill>
            </a:endParaRPr>
          </a:p>
          <a:p>
            <a:pPr>
              <a:buFont typeface="Wingdings" charset="2"/>
              <a:buChar char="v"/>
            </a:pPr>
            <a:endParaRPr lang="en-US" dirty="0" smtClean="0">
              <a:solidFill>
                <a:schemeClr val="tx1"/>
              </a:solidFill>
            </a:endParaRPr>
          </a:p>
          <a:p>
            <a:pPr>
              <a:buFont typeface="Wingdings" charset="2"/>
              <a:buChar char="v"/>
            </a:pPr>
            <a:endParaRPr lang="en-US" dirty="0" smtClean="0">
              <a:solidFill>
                <a:schemeClr val="tx1"/>
              </a:solidFill>
            </a:endParaRPr>
          </a:p>
          <a:p>
            <a:pPr>
              <a:buFont typeface="Wingdings" charset="2"/>
              <a:buChar char="v"/>
            </a:pPr>
            <a:endParaRPr lang="en-US" dirty="0">
              <a:solidFill>
                <a:schemeClr val="tx1"/>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332047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Community Legal </a:t>
            </a:r>
            <a:r>
              <a:rPr lang="en-US" dirty="0" err="1" smtClean="0"/>
              <a:t>Centres</a:t>
            </a:r>
            <a:r>
              <a:rPr lang="en-US" dirty="0" smtClean="0"/>
              <a:t> </a:t>
            </a:r>
            <a:r>
              <a:rPr lang="en-AU" dirty="0"/>
              <a:t>&amp;</a:t>
            </a:r>
            <a:r>
              <a:rPr lang="en-US" dirty="0" smtClean="0"/>
              <a:t> </a:t>
            </a:r>
            <a:br>
              <a:rPr lang="en-US" dirty="0" smtClean="0"/>
            </a:br>
            <a:r>
              <a:rPr lang="en-US" dirty="0" smtClean="0"/>
              <a:t>a holistic approach</a:t>
            </a:r>
            <a:endParaRPr lang="en-US" dirty="0"/>
          </a:p>
        </p:txBody>
      </p:sp>
      <p:sp>
        <p:nvSpPr>
          <p:cNvPr id="3" name="Content Placeholder 2"/>
          <p:cNvSpPr>
            <a:spLocks noGrp="1"/>
          </p:cNvSpPr>
          <p:nvPr>
            <p:ph idx="1"/>
          </p:nvPr>
        </p:nvSpPr>
        <p:spPr/>
        <p:txBody>
          <a:bodyPr>
            <a:normAutofit/>
          </a:bodyPr>
          <a:lstStyle/>
          <a:p>
            <a:pPr marL="0" indent="0" algn="ctr">
              <a:buNone/>
            </a:pPr>
            <a:r>
              <a:rPr lang="en-US" b="1" dirty="0" smtClean="0"/>
              <a:t>Definition of</a:t>
            </a:r>
            <a:r>
              <a:rPr lang="en-US" b="1" dirty="0"/>
              <a:t> </a:t>
            </a:r>
            <a:r>
              <a:rPr lang="en-US" b="1" dirty="0" smtClean="0"/>
              <a:t>Holistic</a:t>
            </a:r>
            <a:endParaRPr lang="en-US" b="1" dirty="0"/>
          </a:p>
          <a:p>
            <a:pPr>
              <a:buFont typeface="Wingdings" panose="05000000000000000000" pitchFamily="2" charset="2"/>
              <a:buChar char="v"/>
            </a:pPr>
            <a:r>
              <a:rPr lang="en-US" b="1" i="1" dirty="0" smtClean="0"/>
              <a:t>Philosophy</a:t>
            </a:r>
            <a:r>
              <a:rPr lang="en-US" i="1" dirty="0" smtClean="0"/>
              <a:t>- Characterized </a:t>
            </a:r>
            <a:r>
              <a:rPr lang="en-US" i="1" dirty="0"/>
              <a:t>by the belief that the parts of something are intimately interconnected and explicable only by reference to the whole</a:t>
            </a:r>
            <a:r>
              <a:rPr lang="en-US" i="1" dirty="0" smtClean="0"/>
              <a:t>. </a:t>
            </a:r>
          </a:p>
          <a:p>
            <a:pPr>
              <a:buFont typeface="Wingdings" panose="05000000000000000000" pitchFamily="2" charset="2"/>
              <a:buChar char="v"/>
            </a:pPr>
            <a:r>
              <a:rPr lang="en-US" b="1" i="1" dirty="0" smtClean="0"/>
              <a:t>Medicine</a:t>
            </a:r>
            <a:r>
              <a:rPr lang="en-US" i="1" dirty="0" smtClean="0"/>
              <a:t> -</a:t>
            </a:r>
            <a:r>
              <a:rPr lang="en-US" i="1" dirty="0"/>
              <a:t>Characterized by the treatment of the whole person, taking into account mental and social factors, rather than just the symptoms of a disease</a:t>
            </a:r>
            <a:r>
              <a:rPr lang="en-US" i="1" dirty="0" smtClean="0"/>
              <a:t>.  </a:t>
            </a:r>
            <a:r>
              <a:rPr lang="en-US" dirty="0" smtClean="0"/>
              <a:t>( Oxford English </a:t>
            </a:r>
            <a:r>
              <a:rPr lang="en-US" dirty="0" smtClean="0"/>
              <a:t>Dictionary, 2017)</a:t>
            </a:r>
            <a:endParaRPr lang="en-US" dirty="0" smtClean="0"/>
          </a:p>
          <a:p>
            <a:pPr>
              <a:buFont typeface="Wingdings" panose="05000000000000000000" pitchFamily="2" charset="2"/>
              <a:buChar char="v"/>
            </a:pPr>
            <a:r>
              <a:rPr lang="en-US" dirty="0" smtClean="0"/>
              <a:t>Older </a:t>
            </a:r>
            <a:r>
              <a:rPr lang="en-US" dirty="0" smtClean="0"/>
              <a:t>People’s Rights Service believes that the legal difficulties older people are experiencing are intrinsic to their health and social circumstances. That failure to consider the whole leaves the older person vulnerable and at risk of abuse.</a:t>
            </a:r>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211000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why Older People’s Rights Service is contacted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charset="2"/>
              <a:buChar char="v"/>
            </a:pPr>
            <a:r>
              <a:rPr lang="en-US" dirty="0" smtClean="0"/>
              <a:t>The older person has experienced a loss of some sort and may or may not refer to it as abuse. </a:t>
            </a:r>
            <a:r>
              <a:rPr lang="en-US" b="1" i="1" dirty="0" smtClean="0"/>
              <a:t>“ I want someone to tell him/her, to write a letter, for them to change”.</a:t>
            </a:r>
          </a:p>
          <a:p>
            <a:pPr>
              <a:buFont typeface="Wingdings" charset="2"/>
              <a:buChar char="v"/>
            </a:pPr>
            <a:r>
              <a:rPr lang="en-US" dirty="0" smtClean="0"/>
              <a:t>Money missing, financial problems </a:t>
            </a:r>
            <a:r>
              <a:rPr lang="mr-IN" dirty="0" smtClean="0"/>
              <a:t>–</a:t>
            </a:r>
            <a:r>
              <a:rPr lang="en-US" dirty="0" smtClean="0"/>
              <a:t> </a:t>
            </a:r>
            <a:r>
              <a:rPr lang="en-US" b="1" i="1" dirty="0" smtClean="0"/>
              <a:t>“ I cant believe </a:t>
            </a:r>
            <a:r>
              <a:rPr lang="en-US" b="1" i="1" dirty="0" smtClean="0"/>
              <a:t>they, </a:t>
            </a:r>
            <a:r>
              <a:rPr lang="en-US" b="1" i="1" dirty="0" smtClean="0"/>
              <a:t>he/she has done this to me”.</a:t>
            </a:r>
          </a:p>
          <a:p>
            <a:pPr>
              <a:buFont typeface="Wingdings" charset="2"/>
              <a:buChar char="v"/>
            </a:pPr>
            <a:r>
              <a:rPr lang="en-US" dirty="0" smtClean="0"/>
              <a:t>Relationship breakdown and loss of emotional support, health </a:t>
            </a:r>
            <a:r>
              <a:rPr lang="en-US" dirty="0" smtClean="0"/>
              <a:t>support, </a:t>
            </a:r>
            <a:r>
              <a:rPr lang="en-US" dirty="0" err="1" smtClean="0"/>
              <a:t>carer</a:t>
            </a:r>
            <a:r>
              <a:rPr lang="en-US" dirty="0" smtClean="0"/>
              <a:t> burnout.</a:t>
            </a:r>
            <a:endParaRPr lang="en-US" dirty="0" smtClean="0"/>
          </a:p>
          <a:p>
            <a:pPr>
              <a:buFont typeface="Wingdings" charset="2"/>
              <a:buChar char="v"/>
            </a:pPr>
            <a:r>
              <a:rPr lang="en-US" dirty="0" smtClean="0"/>
              <a:t>Suspicion of memory </a:t>
            </a:r>
            <a:r>
              <a:rPr lang="en-US" dirty="0" smtClean="0"/>
              <a:t>loss.</a:t>
            </a:r>
            <a:endParaRPr lang="en-US" dirty="0" smtClean="0"/>
          </a:p>
          <a:p>
            <a:pPr>
              <a:buFont typeface="Wingdings" charset="2"/>
              <a:buChar char="v"/>
            </a:pPr>
            <a:r>
              <a:rPr lang="en-US" dirty="0" smtClean="0"/>
              <a:t>Bereavement, or recent health scare- a need to get their affairs in </a:t>
            </a:r>
            <a:r>
              <a:rPr lang="en-US" dirty="0" smtClean="0"/>
              <a:t>order.</a:t>
            </a:r>
            <a:endParaRPr lang="en-US" dirty="0" smtClean="0"/>
          </a:p>
          <a:p>
            <a:pPr>
              <a:buFont typeface="Wingdings" charset="2"/>
              <a:buChar char="v"/>
            </a:pPr>
            <a:r>
              <a:rPr lang="en-US" dirty="0" smtClean="0"/>
              <a:t>Fear, validation </a:t>
            </a:r>
            <a:r>
              <a:rPr lang="mr-IN" dirty="0" smtClean="0"/>
              <a:t>–</a:t>
            </a:r>
            <a:r>
              <a:rPr lang="en-US" dirty="0" smtClean="0"/>
              <a:t> a feeling of mistreatment or being disregarded </a:t>
            </a:r>
            <a:r>
              <a:rPr lang="en-US" b="1" i="1" dirty="0" smtClean="0"/>
              <a:t>“it’s like I’m invisible or I’ve already died”.</a:t>
            </a:r>
          </a:p>
          <a:p>
            <a:pPr>
              <a:buFont typeface="Wingdings" charset="2"/>
              <a:buChar char="v"/>
            </a:pPr>
            <a:r>
              <a:rPr lang="en-US" dirty="0" smtClean="0"/>
              <a:t>Response to education sessions and a desire to discuss </a:t>
            </a:r>
            <a:r>
              <a:rPr lang="en-US" dirty="0" smtClean="0"/>
              <a:t>matters.</a:t>
            </a:r>
            <a:endParaRPr lang="en-US" dirty="0" smtClean="0"/>
          </a:p>
          <a:p>
            <a:pPr>
              <a:buFont typeface="Wingdings" charset="2"/>
              <a:buChar char="v"/>
            </a:pPr>
            <a:r>
              <a:rPr lang="en-US" dirty="0" smtClean="0"/>
              <a:t>Return of </a:t>
            </a:r>
            <a:r>
              <a:rPr lang="en-US" dirty="0"/>
              <a:t>a</a:t>
            </a:r>
            <a:r>
              <a:rPr lang="en-US" dirty="0" smtClean="0"/>
              <a:t>dult children to the home and the problems they </a:t>
            </a:r>
            <a:r>
              <a:rPr lang="en-US" dirty="0" smtClean="0"/>
              <a:t>bring.</a:t>
            </a:r>
            <a:endParaRPr lang="en-US" dirty="0" smtClean="0"/>
          </a:p>
          <a:p>
            <a:pPr>
              <a:buFont typeface="Wingdings" charset="2"/>
              <a:buChar char="v"/>
            </a:pPr>
            <a:endParaRPr lang="en-US" dirty="0" smtClean="0"/>
          </a:p>
          <a:p>
            <a:pPr>
              <a:buFont typeface="Wingdings" charset="2"/>
              <a:buChar char="v"/>
            </a:pPr>
            <a:endParaRPr lang="en-US" dirty="0" smtClean="0"/>
          </a:p>
          <a:p>
            <a:pPr>
              <a:buFont typeface="Wingdings" charset="2"/>
              <a:buChar char="v"/>
            </a:pPr>
            <a:endParaRPr lang="en-US" dirty="0" smtClean="0"/>
          </a:p>
          <a:p>
            <a:pPr>
              <a:buFont typeface="Wingdings" charset="2"/>
              <a:buChar char="v"/>
            </a:pPr>
            <a:endParaRPr lang="en-US" dirty="0" smtClean="0"/>
          </a:p>
          <a:p>
            <a:pPr>
              <a:buFont typeface="Wingdings" charset="2"/>
              <a:buChar char="v"/>
            </a:pPr>
            <a:endParaRPr lang="en-US" dirty="0"/>
          </a:p>
          <a:p>
            <a:pPr>
              <a:buFont typeface="Wingdings" charset="2"/>
              <a:buChar char="v"/>
            </a:pP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97956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different is social work to community nursing?</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08345810"/>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lide Number Placeholder 9"/>
          <p:cNvSpPr>
            <a:spLocks noGrp="1"/>
          </p:cNvSpPr>
          <p:nvPr>
            <p:ph type="sldNum" sz="quarter" idx="12"/>
          </p:nvPr>
        </p:nvSpPr>
        <p:spPr/>
        <p:txBody>
          <a:bodyPr/>
          <a:lstStyle/>
          <a:p>
            <a:fld id="{D57F1E4F-1CFF-5643-939E-217C01CDF565}" type="slidenum">
              <a:rPr lang="en-US" smtClean="0"/>
              <a:pPr/>
              <a:t>5</a:t>
            </a:fld>
            <a:endParaRPr lang="en-US" dirty="0"/>
          </a:p>
        </p:txBody>
      </p:sp>
      <p:sp>
        <p:nvSpPr>
          <p:cNvPr id="11" name="Footer Placeholder 10"/>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67169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does a nurse as an advocate fit </a:t>
            </a:r>
            <a:r>
              <a:rPr lang="en-US" dirty="0" smtClean="0"/>
              <a:t>in? </a:t>
            </a:r>
            <a:endParaRPr lang="en-AU"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AU" dirty="0" smtClean="0"/>
              <a:t>“Many </a:t>
            </a:r>
            <a:r>
              <a:rPr lang="en-AU" dirty="0"/>
              <a:t>national nursing organisations have integrated the role of patient advocate into their codes of ethics and standards of professional conduct for nurses (Bu and </a:t>
            </a:r>
            <a:r>
              <a:rPr lang="en-AU" dirty="0" err="1"/>
              <a:t>Jezewski</a:t>
            </a:r>
            <a:r>
              <a:rPr lang="en-AU" dirty="0"/>
              <a:t> 2007</a:t>
            </a:r>
            <a:r>
              <a:rPr lang="en-AU" dirty="0" smtClean="0"/>
              <a:t>).</a:t>
            </a:r>
          </a:p>
          <a:p>
            <a:pPr marL="0" indent="0" algn="r">
              <a:buNone/>
            </a:pPr>
            <a:r>
              <a:rPr lang="en-US" dirty="0" smtClean="0"/>
              <a:t>Choi (2015)</a:t>
            </a:r>
            <a:endParaRPr lang="en-AU" dirty="0" smtClean="0"/>
          </a:p>
          <a:p>
            <a:pPr>
              <a:buFont typeface="Wingdings" panose="05000000000000000000" pitchFamily="2" charset="2"/>
              <a:buChar char="v"/>
            </a:pPr>
            <a:r>
              <a:rPr lang="en-AU" dirty="0" smtClean="0"/>
              <a:t>“The </a:t>
            </a:r>
            <a:r>
              <a:rPr lang="en-AU" dirty="0"/>
              <a:t>Code: Professional Standards of Practice and Behaviour for Nurses and Midwives states that nurses in the UK must act as advocates for their patients, challenge poor practice and discriminatory attitudes and behaviour relating to the care of vulnerable people, help patients gain access to relevant health and social care, information and support, and engage them fully in decision making about their care (The Nursing and Midwifery Council (NMC) 2015</a:t>
            </a:r>
            <a:r>
              <a:rPr lang="en-AU" dirty="0" smtClean="0"/>
              <a:t>)”. </a:t>
            </a:r>
          </a:p>
          <a:p>
            <a:pPr marL="0" indent="0" algn="r">
              <a:buNone/>
            </a:pPr>
            <a:r>
              <a:rPr lang="en-AU" dirty="0" smtClean="0"/>
              <a:t>Choi (2015)</a:t>
            </a:r>
          </a:p>
          <a:p>
            <a:pPr marL="0" indent="0" algn="r">
              <a:buNone/>
            </a:pPr>
            <a:r>
              <a:rPr lang="en-AU" sz="800" dirty="0"/>
              <a:t>http://journals.rcni.com/doi/pdfplus/10.7748/ns.29.41.52.e9772</a:t>
            </a:r>
          </a:p>
          <a:p>
            <a:pPr marL="0" indent="0" algn="r">
              <a:buNone/>
            </a:pPr>
            <a:endParaRPr lang="en-AU" dirty="0" smtClean="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3442059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does a nurse as an advocate fit </a:t>
            </a:r>
            <a:r>
              <a:rPr lang="en-US" dirty="0" smtClean="0"/>
              <a:t>in? </a:t>
            </a:r>
            <a:endParaRPr lang="en-AU" dirty="0"/>
          </a:p>
        </p:txBody>
      </p:sp>
      <p:sp>
        <p:nvSpPr>
          <p:cNvPr id="3" name="Content Placeholder 2"/>
          <p:cNvSpPr>
            <a:spLocks noGrp="1"/>
          </p:cNvSpPr>
          <p:nvPr>
            <p:ph idx="1"/>
          </p:nvPr>
        </p:nvSpPr>
        <p:spPr/>
        <p:txBody>
          <a:bodyPr>
            <a:normAutofit fontScale="92500"/>
          </a:bodyPr>
          <a:lstStyle/>
          <a:p>
            <a:pPr marL="0" indent="0">
              <a:buNone/>
            </a:pPr>
            <a:r>
              <a:rPr lang="en-AU" dirty="0" smtClean="0"/>
              <a:t>“Core </a:t>
            </a:r>
            <a:r>
              <a:rPr lang="en-AU" dirty="0"/>
              <a:t>attributes of patient advocacy (Baldwin 2003, Bu and </a:t>
            </a:r>
            <a:r>
              <a:rPr lang="en-AU" dirty="0" err="1"/>
              <a:t>Jezewski</a:t>
            </a:r>
            <a:r>
              <a:rPr lang="en-AU" dirty="0"/>
              <a:t> 2007). These are seen as: </a:t>
            </a:r>
            <a:endParaRPr lang="en-AU" dirty="0" smtClean="0"/>
          </a:p>
          <a:p>
            <a:pPr>
              <a:buFont typeface="Wingdings" panose="05000000000000000000" pitchFamily="2" charset="2"/>
              <a:buChar char="v"/>
            </a:pPr>
            <a:r>
              <a:rPr lang="en-AU" dirty="0" smtClean="0"/>
              <a:t>Safeguarding </a:t>
            </a:r>
            <a:r>
              <a:rPr lang="en-AU" dirty="0"/>
              <a:t>patient autonomy and promoting self-determination if patients are competent and willing to make decisions related to their health </a:t>
            </a:r>
            <a:r>
              <a:rPr lang="en-AU" dirty="0" smtClean="0"/>
              <a:t>care.</a:t>
            </a:r>
          </a:p>
          <a:p>
            <a:pPr>
              <a:buFont typeface="Wingdings" panose="05000000000000000000" pitchFamily="2" charset="2"/>
              <a:buChar char="v"/>
            </a:pPr>
            <a:r>
              <a:rPr lang="en-AU" dirty="0" smtClean="0"/>
              <a:t>Acting </a:t>
            </a:r>
            <a:r>
              <a:rPr lang="en-AU" dirty="0"/>
              <a:t>on behalf of patients to protect their rights, values, benefits and wellbeing, if patients are unable or unwilling to represent or defend themselves. </a:t>
            </a:r>
            <a:endParaRPr lang="en-AU" dirty="0" smtClean="0"/>
          </a:p>
          <a:p>
            <a:pPr>
              <a:buFont typeface="Wingdings" panose="05000000000000000000" pitchFamily="2" charset="2"/>
              <a:buChar char="v"/>
            </a:pPr>
            <a:r>
              <a:rPr lang="en-AU" dirty="0" smtClean="0"/>
              <a:t>Serving </a:t>
            </a:r>
            <a:r>
              <a:rPr lang="en-AU" dirty="0"/>
              <a:t>as an intermediary between patients and their families or significant others, and healthcare providers. </a:t>
            </a:r>
            <a:endParaRPr lang="en-AU" dirty="0" smtClean="0"/>
          </a:p>
          <a:p>
            <a:pPr>
              <a:buFont typeface="Wingdings" panose="05000000000000000000" pitchFamily="2" charset="2"/>
              <a:buChar char="v"/>
            </a:pPr>
            <a:r>
              <a:rPr lang="en-AU" dirty="0" smtClean="0"/>
              <a:t>Championing </a:t>
            </a:r>
            <a:r>
              <a:rPr lang="en-AU" dirty="0"/>
              <a:t>social justice to ensure universal access to adequate nursing care and health care in institutions, and in the community or </a:t>
            </a:r>
            <a:r>
              <a:rPr lang="en-AU" dirty="0" smtClean="0"/>
              <a:t>society”.</a:t>
            </a:r>
          </a:p>
          <a:p>
            <a:pPr marL="0" indent="0" algn="r">
              <a:buNone/>
            </a:pPr>
            <a:r>
              <a:rPr lang="en-US" dirty="0" smtClean="0"/>
              <a:t>Choi 2015</a:t>
            </a:r>
          </a:p>
          <a:p>
            <a:pPr marL="0" indent="0" algn="r">
              <a:buNone/>
            </a:pPr>
            <a:r>
              <a:rPr lang="en-AU" sz="900" dirty="0"/>
              <a:t>http://journals.rcni.com/doi/pdfplus/10.7748/ns.29.41.52.e9772</a:t>
            </a:r>
          </a:p>
        </p:txBody>
      </p:sp>
      <p:sp>
        <p:nvSpPr>
          <p:cNvPr id="6" name="Slide Number Placeholder 5"/>
          <p:cNvSpPr>
            <a:spLocks noGrp="1"/>
          </p:cNvSpPr>
          <p:nvPr>
            <p:ph type="sldNum" sz="quarter" idx="12"/>
          </p:nvPr>
        </p:nvSpPr>
        <p:spPr/>
        <p:txBody>
          <a:bodyPr/>
          <a:lstStyle/>
          <a:p>
            <a:fld id="{D57F1E4F-1CFF-5643-939E-217C01CDF565}" type="slidenum">
              <a:rPr lang="en-US" smtClean="0"/>
              <a:pPr/>
              <a:t>7</a:t>
            </a:fld>
            <a:endParaRPr lang="en-US" dirty="0"/>
          </a:p>
        </p:txBody>
      </p:sp>
      <p:sp>
        <p:nvSpPr>
          <p:cNvPr id="7" name="Footer Placeholder 6"/>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4035342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does a </a:t>
            </a:r>
            <a:r>
              <a:rPr lang="en-US" dirty="0"/>
              <a:t>n</a:t>
            </a:r>
            <a:r>
              <a:rPr lang="en-US" dirty="0" smtClean="0"/>
              <a:t>urse as an advocate fit </a:t>
            </a:r>
            <a:r>
              <a:rPr lang="en-US" dirty="0" smtClean="0"/>
              <a:t>in? </a:t>
            </a:r>
            <a:endParaRPr lang="en-US" dirty="0"/>
          </a:p>
        </p:txBody>
      </p:sp>
      <p:sp>
        <p:nvSpPr>
          <p:cNvPr id="3" name="Content Placeholder 2"/>
          <p:cNvSpPr>
            <a:spLocks noGrp="1"/>
          </p:cNvSpPr>
          <p:nvPr>
            <p:ph idx="1"/>
          </p:nvPr>
        </p:nvSpPr>
        <p:spPr/>
        <p:txBody>
          <a:bodyPr>
            <a:normAutofit lnSpcReduction="10000"/>
          </a:bodyPr>
          <a:lstStyle/>
          <a:p>
            <a:pPr>
              <a:buFont typeface="Wingdings" charset="2"/>
              <a:buChar char="v"/>
            </a:pPr>
            <a:r>
              <a:rPr lang="en-US" dirty="0" smtClean="0"/>
              <a:t>There are over approximately 458,000 seniors in Western Australia in a population of over 2.6 million  almost 1/5</a:t>
            </a:r>
            <a:r>
              <a:rPr lang="en-US" baseline="30000" dirty="0" smtClean="0"/>
              <a:t>th</a:t>
            </a:r>
            <a:r>
              <a:rPr lang="en-US" dirty="0" smtClean="0"/>
              <a:t> of the </a:t>
            </a:r>
            <a:r>
              <a:rPr lang="en-US" dirty="0" smtClean="0"/>
              <a:t>population.</a:t>
            </a:r>
            <a:endParaRPr lang="en-US" dirty="0" smtClean="0"/>
          </a:p>
          <a:p>
            <a:pPr>
              <a:buFont typeface="Wingdings" charset="2"/>
              <a:buChar char="v"/>
            </a:pPr>
            <a:r>
              <a:rPr lang="en-US" dirty="0" smtClean="0"/>
              <a:t>Most people live in the South </a:t>
            </a:r>
            <a:r>
              <a:rPr lang="en-US" dirty="0" smtClean="0"/>
              <a:t>West </a:t>
            </a:r>
            <a:r>
              <a:rPr lang="en-US" dirty="0" smtClean="0"/>
              <a:t>and Perth Metropolitan </a:t>
            </a:r>
            <a:r>
              <a:rPr lang="en-US" dirty="0" smtClean="0"/>
              <a:t>area. OPRS is </a:t>
            </a:r>
            <a:r>
              <a:rPr lang="en-US" dirty="0" smtClean="0"/>
              <a:t>located in Perth’s Northern </a:t>
            </a:r>
            <a:r>
              <a:rPr lang="en-US" dirty="0" smtClean="0"/>
              <a:t>suburbs and services the </a:t>
            </a:r>
            <a:r>
              <a:rPr lang="en-US" dirty="0"/>
              <a:t>P</a:t>
            </a:r>
            <a:r>
              <a:rPr lang="en-US" dirty="0" smtClean="0"/>
              <a:t>erth </a:t>
            </a:r>
            <a:r>
              <a:rPr lang="en-US" dirty="0" smtClean="0"/>
              <a:t>metropolitan area with a team of two, a solicitor and an advocate.</a:t>
            </a:r>
          </a:p>
          <a:p>
            <a:pPr>
              <a:buFont typeface="Wingdings" charset="2"/>
              <a:buChar char="v"/>
            </a:pPr>
            <a:r>
              <a:rPr lang="en-US" dirty="0" smtClean="0"/>
              <a:t>If we then consider the health of the population it is the lucky minority </a:t>
            </a:r>
            <a:r>
              <a:rPr lang="en-US" dirty="0" smtClean="0"/>
              <a:t>who </a:t>
            </a:r>
            <a:r>
              <a:rPr lang="en-US" dirty="0" smtClean="0"/>
              <a:t>get to </a:t>
            </a:r>
            <a:r>
              <a:rPr lang="en-US" dirty="0" smtClean="0"/>
              <a:t>80</a:t>
            </a:r>
            <a:r>
              <a:rPr lang="en-US" dirty="0" smtClean="0"/>
              <a:t>+ without any health or social issues.</a:t>
            </a:r>
          </a:p>
          <a:p>
            <a:pPr>
              <a:buFont typeface="Wingdings" charset="2"/>
              <a:buChar char="v"/>
            </a:pPr>
            <a:r>
              <a:rPr lang="en-US" dirty="0" smtClean="0"/>
              <a:t>10-15 % of adults over 65 experience depression and around 10 % have anxiety </a:t>
            </a:r>
            <a:r>
              <a:rPr lang="en-US" dirty="0" smtClean="0"/>
              <a:t>problems, </a:t>
            </a:r>
            <a:r>
              <a:rPr lang="en-US" dirty="0" smtClean="0"/>
              <a:t>this can rise to 35% if in a care environment (Beyond Blue 2017</a:t>
            </a:r>
            <a:r>
              <a:rPr lang="en-US" dirty="0" smtClean="0"/>
              <a:t>).</a:t>
            </a:r>
            <a:endParaRPr lang="en-US" dirty="0" smtClean="0"/>
          </a:p>
          <a:p>
            <a:pPr>
              <a:buFont typeface="Wingdings" charset="2"/>
              <a:buChar char="v"/>
            </a:pPr>
            <a:r>
              <a:rPr lang="en-US" dirty="0" smtClean="0"/>
              <a:t>Add in medication, </a:t>
            </a:r>
            <a:r>
              <a:rPr lang="en-US" dirty="0" err="1" smtClean="0"/>
              <a:t>carer</a:t>
            </a:r>
            <a:r>
              <a:rPr lang="en-US" dirty="0" smtClean="0"/>
              <a:t> responsibilities, bereavement  and you begin to see a picture of the challenges for older people. We have older people supporting even older people and </a:t>
            </a:r>
            <a:r>
              <a:rPr lang="en-US" dirty="0" smtClean="0"/>
              <a:t>generations </a:t>
            </a:r>
            <a:r>
              <a:rPr lang="en-US" dirty="0" smtClean="0"/>
              <a:t>younger than </a:t>
            </a:r>
            <a:r>
              <a:rPr lang="en-US" dirty="0" smtClean="0"/>
              <a:t>themselves.</a:t>
            </a:r>
            <a:endParaRPr lang="en-US" dirty="0" smtClean="0"/>
          </a:p>
          <a:p>
            <a:pPr>
              <a:buFont typeface="Wingdings" charset="2"/>
              <a:buChar char="v"/>
            </a:pP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2091923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does a nurse as an advocate fit </a:t>
            </a:r>
            <a:r>
              <a:rPr lang="en-US" dirty="0" smtClean="0"/>
              <a:t>in?</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charset="2"/>
              <a:buChar char="v"/>
            </a:pPr>
            <a:r>
              <a:rPr lang="en-US" dirty="0" smtClean="0"/>
              <a:t>Many people who are </a:t>
            </a:r>
            <a:r>
              <a:rPr lang="en-US" dirty="0" smtClean="0"/>
              <a:t>the recipients </a:t>
            </a:r>
            <a:r>
              <a:rPr lang="en-US" dirty="0" smtClean="0"/>
              <a:t>of health and social care fit into the category of </a:t>
            </a:r>
            <a:r>
              <a:rPr lang="en-US" dirty="0" smtClean="0"/>
              <a:t>older people.</a:t>
            </a:r>
            <a:endParaRPr lang="en-US" dirty="0" smtClean="0"/>
          </a:p>
          <a:p>
            <a:pPr>
              <a:buFont typeface="Wingdings" charset="2"/>
              <a:buChar char="v"/>
            </a:pPr>
            <a:r>
              <a:rPr lang="en-US" dirty="0" smtClean="0"/>
              <a:t>Many older people are also recipients </a:t>
            </a:r>
            <a:r>
              <a:rPr lang="en-US" dirty="0" smtClean="0"/>
              <a:t>of complex care and will be known to different services such as OT, Physio, Speech Pathologist, Psychologist, Psychiatrist, Social Worker , GP and Specialist /Consultant, Pharmacist, Chronic Pain </a:t>
            </a:r>
            <a:r>
              <a:rPr lang="en-US" dirty="0"/>
              <a:t>T</a:t>
            </a:r>
            <a:r>
              <a:rPr lang="en-US" dirty="0" smtClean="0"/>
              <a:t>eams, Community Nursing, Care Providers, Centrelink, Mental Health.</a:t>
            </a:r>
          </a:p>
          <a:p>
            <a:pPr>
              <a:buFont typeface="Wingdings" charset="2"/>
              <a:buChar char="v"/>
            </a:pPr>
            <a:r>
              <a:rPr lang="en-US" dirty="0" smtClean="0"/>
              <a:t>Working with older people often involves </a:t>
            </a:r>
            <a:r>
              <a:rPr lang="en-US" dirty="0" smtClean="0"/>
              <a:t>working with complex issues that complicate any </a:t>
            </a:r>
            <a:r>
              <a:rPr lang="en-US" dirty="0" smtClean="0"/>
              <a:t>legal problems </a:t>
            </a:r>
            <a:r>
              <a:rPr lang="en-US" dirty="0" smtClean="0"/>
              <a:t>that the older person is experiencing</a:t>
            </a:r>
            <a:r>
              <a:rPr lang="en-US" dirty="0" smtClean="0"/>
              <a:t>. Understanding health conditions and the impact </a:t>
            </a:r>
            <a:r>
              <a:rPr lang="en-US" dirty="0" smtClean="0"/>
              <a:t>that they </a:t>
            </a:r>
            <a:r>
              <a:rPr lang="en-US" dirty="0" smtClean="0"/>
              <a:t>have on an </a:t>
            </a:r>
            <a:r>
              <a:rPr lang="en-US" dirty="0" smtClean="0"/>
              <a:t>individual, </a:t>
            </a:r>
            <a:r>
              <a:rPr lang="en-US" dirty="0" smtClean="0"/>
              <a:t>how they present, </a:t>
            </a:r>
            <a:r>
              <a:rPr lang="en-US" dirty="0" smtClean="0"/>
              <a:t>and being </a:t>
            </a:r>
            <a:r>
              <a:rPr lang="en-US" dirty="0" smtClean="0"/>
              <a:t>able to understand medical </a:t>
            </a:r>
            <a:r>
              <a:rPr lang="en-US" dirty="0" smtClean="0"/>
              <a:t>notes is often an aid to understanding the context of their legal problems. </a:t>
            </a:r>
            <a:endParaRPr lang="en-US" dirty="0" smtClean="0"/>
          </a:p>
          <a:p>
            <a:pPr marL="0" indent="0">
              <a:buNone/>
            </a:pPr>
            <a:r>
              <a:rPr lang="en-US" i="1" dirty="0" err="1" smtClean="0"/>
              <a:t>Eg</a:t>
            </a:r>
            <a:r>
              <a:rPr lang="en-US" i="1" dirty="0" smtClean="0"/>
              <a:t> a client with Parkinson’s may present with tremors, facial masking, mobility issues. A delay in processing information and responding, they cannot be rushed, speech impairment, excessive saliva ( drooling) due to swallow problems associated with the condition.</a:t>
            </a:r>
          </a:p>
          <a:p>
            <a:pPr>
              <a:buFont typeface="Wingdings" charset="2"/>
              <a:buChar char="v"/>
            </a:pPr>
            <a:endParaRPr lang="en-US" dirty="0" smtClean="0"/>
          </a:p>
          <a:p>
            <a:pPr>
              <a:buFont typeface="Wingdings" charset="2"/>
              <a:buChar char="v"/>
            </a:pP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
        <p:nvSpPr>
          <p:cNvPr id="6" name="Footer Placeholder 5"/>
          <p:cNvSpPr>
            <a:spLocks noGrp="1"/>
          </p:cNvSpPr>
          <p:nvPr>
            <p:ph type="ftr" sz="quarter" idx="11"/>
          </p:nvPr>
        </p:nvSpPr>
        <p:spPr/>
        <p:txBody>
          <a:bodyPr/>
          <a:lstStyle/>
          <a:p>
            <a:r>
              <a:rPr lang="en-US" smtClean="0"/>
              <a:t>GN/12/04/2017</a:t>
            </a:r>
            <a:endParaRPr lang="en-US" dirty="0"/>
          </a:p>
        </p:txBody>
      </p:sp>
    </p:spTree>
    <p:extLst>
      <p:ext uri="{BB962C8B-B14F-4D97-AF65-F5344CB8AC3E}">
        <p14:creationId xmlns:p14="http://schemas.microsoft.com/office/powerpoint/2010/main" val="13339210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375</TotalTime>
  <Words>2087</Words>
  <Application>Microsoft Office PowerPoint</Application>
  <PresentationFormat>Custom</PresentationFormat>
  <Paragraphs>151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Registered Nurse as a Client Advocate for  Older People</vt:lpstr>
      <vt:lpstr>Knowledge skills &amp; experience UK &amp; WA</vt:lpstr>
      <vt:lpstr>Community Legal Centres &amp;  a holistic approach</vt:lpstr>
      <vt:lpstr>Examples of why Older People’s Rights Service is contacted </vt:lpstr>
      <vt:lpstr>How different is social work to community nursing?</vt:lpstr>
      <vt:lpstr>How does a nurse as an advocate fit in? </vt:lpstr>
      <vt:lpstr>How does a nurse as an advocate fit in? </vt:lpstr>
      <vt:lpstr>How does a nurse as an advocate fit in? </vt:lpstr>
      <vt:lpstr>How does a nurse as an advocate fit in?</vt:lpstr>
      <vt:lpstr>How does a nurse as an advocate fit in?</vt:lpstr>
      <vt:lpstr>How does a nurse as an advocate fit in? </vt:lpstr>
      <vt:lpstr>How does a nurse as an advocate fit in?</vt:lpstr>
      <vt:lpstr>How does a nurse as an advocate fit in?</vt:lpstr>
      <vt:lpstr> Case Studies </vt:lpstr>
      <vt:lpstr>Challenges</vt:lpstr>
      <vt:lpstr>Conclusion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Registered Nurse as a Client Advocate for  Older People</dc:title>
  <dc:creator>Hollie Noonan</dc:creator>
  <cp:lastModifiedBy>Gaynor Noonan</cp:lastModifiedBy>
  <cp:revision>48</cp:revision>
  <cp:lastPrinted>2017-04-12T03:55:37Z</cp:lastPrinted>
  <dcterms:created xsi:type="dcterms:W3CDTF">2017-04-10T10:20:34Z</dcterms:created>
  <dcterms:modified xsi:type="dcterms:W3CDTF">2017-04-12T03:56:02Z</dcterms:modified>
</cp:coreProperties>
</file>