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2"/>
  </p:notesMasterIdLst>
  <p:handoutMasterIdLst>
    <p:handoutMasterId r:id="rId13"/>
  </p:handoutMasterIdLst>
  <p:sldIdLst>
    <p:sldId id="257" r:id="rId2"/>
    <p:sldId id="260" r:id="rId3"/>
    <p:sldId id="258" r:id="rId4"/>
    <p:sldId id="261" r:id="rId5"/>
    <p:sldId id="262" r:id="rId6"/>
    <p:sldId id="259" r:id="rId7"/>
    <p:sldId id="263" r:id="rId8"/>
    <p:sldId id="264" r:id="rId9"/>
    <p:sldId id="267" r:id="rId10"/>
    <p:sldId id="268"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by Verey" initials="TV" lastIdx="4" clrIdx="0">
    <p:extLst>
      <p:ext uri="{19B8F6BF-5375-455C-9EA6-DF929625EA0E}">
        <p15:presenceInfo xmlns:p15="http://schemas.microsoft.com/office/powerpoint/2012/main" userId="S-1-5-21-2123399481-3922744232-3379064061-9315" providerId="AD"/>
      </p:ext>
    </p:extLst>
  </p:cmAuthor>
  <p:cmAuthor id="2" name="Khoi CaoLam" initials="KC" lastIdx="1" clrIdx="1">
    <p:extLst>
      <p:ext uri="{19B8F6BF-5375-455C-9EA6-DF929625EA0E}">
        <p15:presenceInfo xmlns:p15="http://schemas.microsoft.com/office/powerpoint/2012/main" userId="S-1-5-21-2123399481-3922744232-3379064061-14506" providerId="AD"/>
      </p:ext>
    </p:extLst>
  </p:cmAuthor>
  <p:cmAuthor id="3" name="Dan Nicholson" initials="DN" lastIdx="5" clrIdx="2">
    <p:extLst>
      <p:ext uri="{19B8F6BF-5375-455C-9EA6-DF929625EA0E}">
        <p15:presenceInfo xmlns:p15="http://schemas.microsoft.com/office/powerpoint/2012/main" userId="S-1-5-21-2123399481-3922744232-3379064061-117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3178" autoAdjust="0"/>
  </p:normalViewPr>
  <p:slideViewPr>
    <p:cSldViewPr snapToGrid="0">
      <p:cViewPr varScale="1">
        <p:scale>
          <a:sx n="63" d="100"/>
          <a:sy n="63" d="100"/>
        </p:scale>
        <p:origin x="822" y="78"/>
      </p:cViewPr>
      <p:guideLst/>
    </p:cSldViewPr>
  </p:slideViewPr>
  <p:notesTextViewPr>
    <p:cViewPr>
      <p:scale>
        <a:sx n="3" d="2"/>
        <a:sy n="3" d="2"/>
      </p:scale>
      <p:origin x="0" y="0"/>
    </p:cViewPr>
  </p:notesTextViewPr>
  <p:sorterViewPr>
    <p:cViewPr>
      <p:scale>
        <a:sx n="100" d="100"/>
        <a:sy n="100" d="100"/>
      </p:scale>
      <p:origin x="0" y="-2904"/>
    </p:cViewPr>
  </p:sorterViewPr>
  <p:notesViewPr>
    <p:cSldViewPr snapToGrid="0">
      <p:cViewPr>
        <p:scale>
          <a:sx n="102" d="100"/>
          <a:sy n="102" d="100"/>
        </p:scale>
        <p:origin x="1815"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862" y="1"/>
            <a:ext cx="2946275" cy="498366"/>
          </a:xfrm>
          <a:prstGeom prst="rect">
            <a:avLst/>
          </a:prstGeom>
        </p:spPr>
        <p:txBody>
          <a:bodyPr vert="horz" lIns="91440" tIns="45720" rIns="91440" bIns="45720" rtlCol="0"/>
          <a:lstStyle>
            <a:lvl1pPr algn="r">
              <a:defRPr sz="1200"/>
            </a:lvl1pPr>
          </a:lstStyle>
          <a:p>
            <a:fld id="{7EA39E68-4812-4CDA-8CF3-0F7E98F61689}" type="datetimeFigureOut">
              <a:rPr lang="en-AU" smtClean="0"/>
              <a:t>7/05/2017</a:t>
            </a:fld>
            <a:endParaRPr lang="en-AU"/>
          </a:p>
        </p:txBody>
      </p:sp>
      <p:sp>
        <p:nvSpPr>
          <p:cNvPr id="4" name="Footer Placeholder 3"/>
          <p:cNvSpPr>
            <a:spLocks noGrp="1"/>
          </p:cNvSpPr>
          <p:nvPr>
            <p:ph type="ftr" sz="quarter" idx="2"/>
          </p:nvPr>
        </p:nvSpPr>
        <p:spPr>
          <a:xfrm>
            <a:off x="0" y="9428273"/>
            <a:ext cx="2946275" cy="498366"/>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862" y="9428273"/>
            <a:ext cx="2946275" cy="498366"/>
          </a:xfrm>
          <a:prstGeom prst="rect">
            <a:avLst/>
          </a:prstGeom>
        </p:spPr>
        <p:txBody>
          <a:bodyPr vert="horz" lIns="91440" tIns="45720" rIns="91440" bIns="45720" rtlCol="0" anchor="b"/>
          <a:lstStyle>
            <a:lvl1pPr algn="r">
              <a:defRPr sz="1200"/>
            </a:lvl1pPr>
          </a:lstStyle>
          <a:p>
            <a:fld id="{6EFD0C65-1BDE-4D89-8FBD-3CA0D46827D0}" type="slidenum">
              <a:rPr lang="en-AU" smtClean="0"/>
              <a:t>‹#›</a:t>
            </a:fld>
            <a:endParaRPr lang="en-AU"/>
          </a:p>
        </p:txBody>
      </p:sp>
    </p:spTree>
    <p:extLst>
      <p:ext uri="{BB962C8B-B14F-4D97-AF65-F5344CB8AC3E}">
        <p14:creationId xmlns:p14="http://schemas.microsoft.com/office/powerpoint/2010/main" val="2026930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C501E686-629F-43EB-B15A-A86766AA475C}" type="datetimeFigureOut">
              <a:rPr lang="en-AU" smtClean="0"/>
              <a:t>7/05/2017</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B67F2F54-6663-48B3-A2C2-FA0728661838}" type="slidenum">
              <a:rPr lang="en-AU" smtClean="0"/>
              <a:t>‹#›</a:t>
            </a:fld>
            <a:endParaRPr lang="en-AU"/>
          </a:p>
        </p:txBody>
      </p:sp>
    </p:spTree>
    <p:extLst>
      <p:ext uri="{BB962C8B-B14F-4D97-AF65-F5344CB8AC3E}">
        <p14:creationId xmlns:p14="http://schemas.microsoft.com/office/powerpoint/2010/main" val="219800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9413"/>
            <a:ext cx="5953125" cy="3349625"/>
          </a:xfrm>
        </p:spPr>
      </p:sp>
      <p:sp>
        <p:nvSpPr>
          <p:cNvPr id="3" name="Notes Placeholder 2"/>
          <p:cNvSpPr>
            <a:spLocks noGrp="1"/>
          </p:cNvSpPr>
          <p:nvPr>
            <p:ph type="body" idx="1"/>
          </p:nvPr>
        </p:nvSpPr>
        <p:spPr>
          <a:xfrm>
            <a:off x="679767" y="3982715"/>
            <a:ext cx="5438140" cy="3908614"/>
          </a:xfrm>
        </p:spPr>
        <p:txBody>
          <a:bodyPr/>
          <a:lstStyle/>
          <a:p>
            <a:pPr lvl="0"/>
            <a:r>
              <a:rPr lang="en-AU" sz="1200" u="sng" kern="1200" baseline="0" dirty="0">
                <a:solidFill>
                  <a:schemeClr val="tx1"/>
                </a:solidFill>
                <a:effectLst/>
                <a:latin typeface="+mn-lt"/>
                <a:ea typeface="+mn-ea"/>
                <a:cs typeface="+mn-cs"/>
              </a:rPr>
              <a:t>Acknowledgement of traditional custodians</a:t>
            </a:r>
          </a:p>
          <a:p>
            <a:pPr lvl="0"/>
            <a:endParaRPr lang="en-AU" sz="1200" kern="1200" baseline="0" dirty="0">
              <a:solidFill>
                <a:schemeClr val="tx1"/>
              </a:solidFill>
              <a:effectLst/>
              <a:latin typeface="+mn-lt"/>
              <a:ea typeface="+mn-ea"/>
              <a:cs typeface="+mn-cs"/>
            </a:endParaRPr>
          </a:p>
          <a:p>
            <a:pPr lvl="0"/>
            <a:r>
              <a:rPr lang="en-AU" sz="1200" u="sng" kern="1200" baseline="0" dirty="0">
                <a:solidFill>
                  <a:schemeClr val="tx1"/>
                </a:solidFill>
                <a:effectLst/>
                <a:latin typeface="+mn-lt"/>
                <a:ea typeface="+mn-ea"/>
                <a:cs typeface="+mn-cs"/>
              </a:rPr>
              <a:t>About us</a:t>
            </a:r>
          </a:p>
          <a:p>
            <a:pPr lvl="0"/>
            <a:r>
              <a:rPr lang="en-AU" sz="1200" u="sng" kern="1200" baseline="0" dirty="0">
                <a:solidFill>
                  <a:schemeClr val="tx1"/>
                </a:solidFill>
                <a:effectLst/>
                <a:latin typeface="+mn-lt"/>
                <a:ea typeface="+mn-ea"/>
                <a:cs typeface="+mn-cs"/>
              </a:rPr>
              <a:t>About design thinking and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baseline="0" dirty="0">
                <a:solidFill>
                  <a:schemeClr val="tx1"/>
                </a:solidFill>
                <a:effectLst/>
                <a:latin typeface="+mn-lt"/>
                <a:ea typeface="+mn-ea"/>
                <a:cs typeface="+mn-cs"/>
              </a:rPr>
              <a:t>Why this matters to us</a:t>
            </a:r>
          </a:p>
          <a:p>
            <a:pPr lvl="0"/>
            <a:r>
              <a:rPr lang="en-AU" sz="1200" u="sng" kern="1200" baseline="0" dirty="0">
                <a:solidFill>
                  <a:schemeClr val="tx1"/>
                </a:solidFill>
                <a:effectLst/>
                <a:latin typeface="+mn-lt"/>
                <a:ea typeface="+mn-ea"/>
                <a:cs typeface="+mn-cs"/>
              </a:rPr>
              <a:t>Opportunities we see </a:t>
            </a:r>
          </a:p>
          <a:p>
            <a:pPr lvl="0"/>
            <a:r>
              <a:rPr lang="en-AU" sz="1200" u="sng" kern="1200" baseline="0" dirty="0">
                <a:solidFill>
                  <a:schemeClr val="tx1"/>
                </a:solidFill>
                <a:effectLst/>
                <a:latin typeface="+mn-lt"/>
                <a:ea typeface="+mn-ea"/>
                <a:cs typeface="+mn-cs"/>
              </a:rPr>
              <a:t>Share use cases that we are exploring</a:t>
            </a:r>
          </a:p>
          <a:p>
            <a:pPr lvl="0"/>
            <a:endParaRPr lang="en-AU" sz="1200" kern="1200" baseline="0" dirty="0">
              <a:solidFill>
                <a:schemeClr val="tx1"/>
              </a:solidFill>
              <a:effectLst/>
              <a:latin typeface="+mn-lt"/>
              <a:ea typeface="+mn-ea"/>
              <a:cs typeface="+mn-cs"/>
            </a:endParaRPr>
          </a:p>
          <a:p>
            <a:pPr lvl="0"/>
            <a:endParaRPr lang="en-AU" sz="1200" u="sng"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a:t>
            </a:r>
          </a:p>
          <a:p>
            <a:endParaRPr lang="en-US"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7F2F54-6663-48B3-A2C2-FA0728661838}" type="slidenum">
              <a:rPr lang="en-AU" smtClean="0"/>
              <a:t>1</a:t>
            </a:fld>
            <a:endParaRPr lang="en-AU"/>
          </a:p>
        </p:txBody>
      </p:sp>
    </p:spTree>
    <p:extLst>
      <p:ext uri="{BB962C8B-B14F-4D97-AF65-F5344CB8AC3E}">
        <p14:creationId xmlns:p14="http://schemas.microsoft.com/office/powerpoint/2010/main" val="177277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67F2F54-6663-48B3-A2C2-FA0728661838}" type="slidenum">
              <a:rPr lang="en-AU" smtClean="0"/>
              <a:t>10</a:t>
            </a:fld>
            <a:endParaRPr lang="en-AU"/>
          </a:p>
        </p:txBody>
      </p:sp>
    </p:spTree>
    <p:extLst>
      <p:ext uri="{BB962C8B-B14F-4D97-AF65-F5344CB8AC3E}">
        <p14:creationId xmlns:p14="http://schemas.microsoft.com/office/powerpoint/2010/main" val="68259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t>About us</a:t>
            </a:r>
          </a:p>
          <a:p>
            <a:endParaRPr lang="en-AU" dirty="0"/>
          </a:p>
        </p:txBody>
      </p:sp>
      <p:sp>
        <p:nvSpPr>
          <p:cNvPr id="4" name="Slide Number Placeholder 3"/>
          <p:cNvSpPr>
            <a:spLocks noGrp="1"/>
          </p:cNvSpPr>
          <p:nvPr>
            <p:ph type="sldNum" sz="quarter" idx="10"/>
          </p:nvPr>
        </p:nvSpPr>
        <p:spPr/>
        <p:txBody>
          <a:bodyPr/>
          <a:lstStyle/>
          <a:p>
            <a:fld id="{B67F2F54-6663-48B3-A2C2-FA0728661838}" type="slidenum">
              <a:rPr lang="en-AU" smtClean="0"/>
              <a:t>2</a:t>
            </a:fld>
            <a:endParaRPr lang="en-AU"/>
          </a:p>
        </p:txBody>
      </p:sp>
    </p:spTree>
    <p:extLst>
      <p:ext uri="{BB962C8B-B14F-4D97-AF65-F5344CB8AC3E}">
        <p14:creationId xmlns:p14="http://schemas.microsoft.com/office/powerpoint/2010/main" val="239649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7F2F54-6663-48B3-A2C2-FA0728661838}" type="slidenum">
              <a:rPr lang="en-AU" smtClean="0"/>
              <a:t>3</a:t>
            </a:fld>
            <a:endParaRPr lang="en-AU"/>
          </a:p>
        </p:txBody>
      </p:sp>
    </p:spTree>
    <p:extLst>
      <p:ext uri="{BB962C8B-B14F-4D97-AF65-F5344CB8AC3E}">
        <p14:creationId xmlns:p14="http://schemas.microsoft.com/office/powerpoint/2010/main" val="169612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t>What is design thinking</a:t>
            </a:r>
            <a:endParaRPr lang="en-AU" u="none" baseline="0" dirty="0"/>
          </a:p>
          <a:p>
            <a:endParaRPr lang="en-AU" u="none" baseline="0" dirty="0"/>
          </a:p>
        </p:txBody>
      </p:sp>
      <p:sp>
        <p:nvSpPr>
          <p:cNvPr id="4" name="Slide Number Placeholder 3"/>
          <p:cNvSpPr>
            <a:spLocks noGrp="1"/>
          </p:cNvSpPr>
          <p:nvPr>
            <p:ph type="sldNum" sz="quarter" idx="10"/>
          </p:nvPr>
        </p:nvSpPr>
        <p:spPr/>
        <p:txBody>
          <a:bodyPr/>
          <a:lstStyle/>
          <a:p>
            <a:fld id="{B67F2F54-6663-48B3-A2C2-FA0728661838}" type="slidenum">
              <a:rPr lang="en-AU" smtClean="0"/>
              <a:t>4</a:t>
            </a:fld>
            <a:endParaRPr lang="en-AU"/>
          </a:p>
        </p:txBody>
      </p:sp>
    </p:spTree>
    <p:extLst>
      <p:ext uri="{BB962C8B-B14F-4D97-AF65-F5344CB8AC3E}">
        <p14:creationId xmlns:p14="http://schemas.microsoft.com/office/powerpoint/2010/main" val="256733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u="sng" kern="1200" baseline="0" dirty="0">
                <a:solidFill>
                  <a:schemeClr val="tx1"/>
                </a:solidFill>
                <a:effectLst/>
                <a:latin typeface="+mn-lt"/>
                <a:ea typeface="+mn-ea"/>
                <a:cs typeface="+mn-cs"/>
              </a:rPr>
              <a:t>Why is VLA actively pursuing design thinking and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7F2F54-6663-48B3-A2C2-FA0728661838}" type="slidenum">
              <a:rPr lang="en-AU" smtClean="0"/>
              <a:t>5</a:t>
            </a:fld>
            <a:endParaRPr lang="en-AU"/>
          </a:p>
        </p:txBody>
      </p:sp>
    </p:spTree>
    <p:extLst>
      <p:ext uri="{BB962C8B-B14F-4D97-AF65-F5344CB8AC3E}">
        <p14:creationId xmlns:p14="http://schemas.microsoft.com/office/powerpoint/2010/main" val="189910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260350"/>
            <a:ext cx="5953125" cy="3349625"/>
          </a:xfrm>
        </p:spPr>
      </p:sp>
      <p:sp>
        <p:nvSpPr>
          <p:cNvPr id="3" name="Notes Placeholder 2"/>
          <p:cNvSpPr>
            <a:spLocks noGrp="1"/>
          </p:cNvSpPr>
          <p:nvPr>
            <p:ph type="body" idx="1"/>
          </p:nvPr>
        </p:nvSpPr>
        <p:spPr>
          <a:xfrm>
            <a:off x="582331" y="3667922"/>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sng" kern="1200" dirty="0">
                <a:solidFill>
                  <a:schemeClr val="tx1"/>
                </a:solidFill>
                <a:effectLst/>
                <a:latin typeface="+mn-lt"/>
                <a:ea typeface="+mn-ea"/>
                <a:cs typeface="+mn-cs"/>
              </a:rPr>
              <a:t>Opportunities we see</a:t>
            </a:r>
          </a:p>
          <a:p>
            <a:endParaRPr lang="en-AU" dirty="0"/>
          </a:p>
          <a:p>
            <a:endParaRPr lang="en-AU" dirty="0"/>
          </a:p>
          <a:p>
            <a:r>
              <a:rPr lang="en-AU" u="sng" dirty="0"/>
              <a:t>Let’s look at some examples</a:t>
            </a:r>
            <a:endParaRPr lang="en-AU" u="none" dirty="0"/>
          </a:p>
          <a:p>
            <a:r>
              <a:rPr lang="en-AU" u="none" dirty="0"/>
              <a:t>Legal Aid Checker</a:t>
            </a:r>
          </a:p>
          <a:p>
            <a:r>
              <a:rPr lang="en-AU" u="none" dirty="0"/>
              <a:t>Document upload app</a:t>
            </a:r>
          </a:p>
          <a:p>
            <a:r>
              <a:rPr lang="en-AU" u="none" dirty="0"/>
              <a:t>ORBIT</a:t>
            </a:r>
          </a:p>
          <a:p>
            <a:r>
              <a:rPr lang="en-AU" u="none" dirty="0"/>
              <a:t>Handover</a:t>
            </a:r>
            <a:endParaRPr lang="en-AU" u="sng" dirty="0"/>
          </a:p>
          <a:p>
            <a:endParaRPr lang="en-AU" dirty="0"/>
          </a:p>
        </p:txBody>
      </p:sp>
      <p:sp>
        <p:nvSpPr>
          <p:cNvPr id="4" name="Slide Number Placeholder 3"/>
          <p:cNvSpPr>
            <a:spLocks noGrp="1"/>
          </p:cNvSpPr>
          <p:nvPr>
            <p:ph type="sldNum" sz="quarter" idx="10"/>
          </p:nvPr>
        </p:nvSpPr>
        <p:spPr/>
        <p:txBody>
          <a:bodyPr/>
          <a:lstStyle/>
          <a:p>
            <a:fld id="{B67F2F54-6663-48B3-A2C2-FA0728661838}" type="slidenum">
              <a:rPr lang="en-AU" smtClean="0"/>
              <a:t>6</a:t>
            </a:fld>
            <a:endParaRPr lang="en-AU"/>
          </a:p>
        </p:txBody>
      </p:sp>
    </p:spTree>
    <p:extLst>
      <p:ext uri="{BB962C8B-B14F-4D97-AF65-F5344CB8AC3E}">
        <p14:creationId xmlns:p14="http://schemas.microsoft.com/office/powerpoint/2010/main" val="396175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u="sng" dirty="0"/>
              <a:t>Let’s look at some examples - Legal Aid Checker</a:t>
            </a:r>
          </a:p>
          <a:p>
            <a:endParaRPr lang="en-AU" u="none" dirty="0"/>
          </a:p>
          <a:p>
            <a:r>
              <a:rPr lang="en-AU" i="1" u="sng" dirty="0"/>
              <a:t>What is it</a:t>
            </a:r>
            <a:r>
              <a:rPr lang="en-AU" i="0" u="none" dirty="0"/>
              <a:t>: structured information about legal problems &amp; how to get help with them, based on decision-trees</a:t>
            </a:r>
          </a:p>
          <a:p>
            <a:endParaRPr lang="en-AU"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u="none" dirty="0"/>
              <a:t>VLA doesn’t assist with some types</a:t>
            </a:r>
            <a:r>
              <a:rPr lang="en-AU" u="none" baseline="0" dirty="0"/>
              <a:t> of </a:t>
            </a:r>
            <a:r>
              <a:rPr lang="en-AU" u="none" dirty="0"/>
              <a:t>legal problems. </a:t>
            </a:r>
            <a:endParaRPr lang="en-AU" u="none" baseline="0" dirty="0"/>
          </a:p>
          <a:p>
            <a:endParaRPr lang="en-AU" u="none" dirty="0"/>
          </a:p>
          <a:p>
            <a:r>
              <a:rPr lang="en-AU" i="1" u="sng" dirty="0"/>
              <a:t>Problem</a:t>
            </a:r>
            <a:r>
              <a:rPr lang="en-AU" i="0" u="none" dirty="0"/>
              <a:t>.</a:t>
            </a:r>
            <a:r>
              <a:rPr lang="en-AU" u="none" dirty="0"/>
              <a:t> Significant</a:t>
            </a:r>
            <a:r>
              <a:rPr lang="en-AU" u="none" baseline="0" dirty="0"/>
              <a:t> number of calls to the legal helpline are asking for help with those matters. Inefficient for callers and staff. </a:t>
            </a:r>
          </a:p>
          <a:p>
            <a:endParaRPr lang="en-AU" u="none" dirty="0"/>
          </a:p>
          <a:p>
            <a:r>
              <a:rPr lang="en-AU" i="1" u="sng" dirty="0"/>
              <a:t>Solution to</a:t>
            </a:r>
            <a:r>
              <a:rPr lang="en-AU" i="1" u="sng" baseline="0" dirty="0"/>
              <a:t> test</a:t>
            </a:r>
            <a:r>
              <a:rPr lang="en-AU" i="1" u="sng" dirty="0"/>
              <a:t>.</a:t>
            </a:r>
            <a:r>
              <a:rPr lang="en-AU" i="0" u="none" dirty="0"/>
              <a:t> Use website to provide more relevant referral information to</a:t>
            </a:r>
            <a:r>
              <a:rPr lang="en-AU" i="0" u="none" baseline="0" dirty="0"/>
              <a:t> enable people to self-help, reduce out of scope calls. Faster and simpler service for people needing legal help; </a:t>
            </a:r>
          </a:p>
          <a:p>
            <a:endParaRPr lang="en-AU" u="none" dirty="0"/>
          </a:p>
          <a:p>
            <a:r>
              <a:rPr lang="en-AU" b="0" i="1" u="sng" dirty="0"/>
              <a:t>Status</a:t>
            </a:r>
            <a:r>
              <a:rPr lang="en-AU" u="none" dirty="0"/>
              <a:t>. beta on public website, compiling feedback. Used approx. 500 times per month in first </a:t>
            </a:r>
          </a:p>
          <a:p>
            <a:endParaRPr lang="en-AU" u="none" dirty="0"/>
          </a:p>
        </p:txBody>
      </p:sp>
      <p:sp>
        <p:nvSpPr>
          <p:cNvPr id="4" name="Slide Number Placeholder 3"/>
          <p:cNvSpPr>
            <a:spLocks noGrp="1"/>
          </p:cNvSpPr>
          <p:nvPr>
            <p:ph type="sldNum" sz="quarter" idx="10"/>
          </p:nvPr>
        </p:nvSpPr>
        <p:spPr/>
        <p:txBody>
          <a:bodyPr/>
          <a:lstStyle/>
          <a:p>
            <a:fld id="{B67F2F54-6663-48B3-A2C2-FA0728661838}" type="slidenum">
              <a:rPr lang="en-AU" smtClean="0"/>
              <a:t>7</a:t>
            </a:fld>
            <a:endParaRPr lang="en-AU"/>
          </a:p>
        </p:txBody>
      </p:sp>
    </p:spTree>
    <p:extLst>
      <p:ext uri="{BB962C8B-B14F-4D97-AF65-F5344CB8AC3E}">
        <p14:creationId xmlns:p14="http://schemas.microsoft.com/office/powerpoint/2010/main" val="309144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t>Document uploader</a:t>
            </a:r>
            <a:endParaRPr lang="en-AU" u="none" dirty="0"/>
          </a:p>
          <a:p>
            <a:endParaRPr lang="en-AU" u="none" dirty="0"/>
          </a:p>
          <a:p>
            <a:r>
              <a:rPr lang="en-AU" i="1" u="sng" dirty="0"/>
              <a:t>What is it</a:t>
            </a:r>
            <a:r>
              <a:rPr lang="en-AU" i="0" u="none" dirty="0"/>
              <a:t>: website that people can use to send us information about their legal problem and how we can contact them</a:t>
            </a:r>
          </a:p>
          <a:p>
            <a:endParaRPr lang="en-AU" u="none" dirty="0"/>
          </a:p>
          <a:p>
            <a:r>
              <a:rPr lang="en-AU" u="none" dirty="0"/>
              <a:t>Significant</a:t>
            </a:r>
            <a:r>
              <a:rPr lang="en-AU" u="none" baseline="0" dirty="0"/>
              <a:t> number of calls are about documents that a person has in front of them. Charge sheets, infringements and letters from other gov agencies or parties’ lawyers.</a:t>
            </a:r>
          </a:p>
          <a:p>
            <a:endParaRPr lang="en-AU" u="none" baseline="0" dirty="0"/>
          </a:p>
          <a:p>
            <a:r>
              <a:rPr lang="en-AU" i="1" u="sng" baseline="0" dirty="0"/>
              <a:t>Problem</a:t>
            </a:r>
            <a:r>
              <a:rPr lang="en-AU" u="none" baseline="0" dirty="0"/>
              <a:t>. Current system is inefficient for clients and staff. On phoneline, client can be waiting 8-10 minutes. Many notices are difficult for clients to navigate; it can take another 2-4 minutes to identify the issues that the documents raise for the client.</a:t>
            </a:r>
          </a:p>
          <a:p>
            <a:endParaRPr lang="en-AU" u="none" baseline="0" dirty="0"/>
          </a:p>
          <a:p>
            <a:r>
              <a:rPr lang="en-AU" i="1" u="sng" baseline="0" dirty="0"/>
              <a:t>Possible solution.</a:t>
            </a:r>
            <a:r>
              <a:rPr lang="en-AU" u="none" baseline="0" dirty="0"/>
              <a:t> Use mobile phone to take picture of documents and send into legal helpline Q, with client details and contact preferences. LH reads material then calls/emails back. </a:t>
            </a:r>
          </a:p>
          <a:p>
            <a:endParaRPr lang="en-AU" u="none" baseline="0" dirty="0"/>
          </a:p>
          <a:p>
            <a:r>
              <a:rPr lang="en-AU" u="none" baseline="0" dirty="0"/>
              <a:t>Use tech and design thinking to reduce effort for clients, enable us to offer them a better service, allow us to use specialised staff on higher need / more complex issues.</a:t>
            </a:r>
          </a:p>
          <a:p>
            <a:endParaRPr lang="en-AU" u="none" baseline="0" dirty="0"/>
          </a:p>
          <a:p>
            <a:r>
              <a:rPr lang="en-AU" i="1" u="sng" baseline="0" dirty="0"/>
              <a:t>Status</a:t>
            </a:r>
            <a:r>
              <a:rPr lang="en-AU" i="0" u="none" baseline="0" dirty="0"/>
              <a:t> First prototype built, shortly to begin testing with clients and staff (ie users).</a:t>
            </a:r>
            <a:endParaRPr lang="en-AU" i="0" u="none" dirty="0"/>
          </a:p>
        </p:txBody>
      </p:sp>
      <p:sp>
        <p:nvSpPr>
          <p:cNvPr id="4" name="Slide Number Placeholder 3"/>
          <p:cNvSpPr>
            <a:spLocks noGrp="1"/>
          </p:cNvSpPr>
          <p:nvPr>
            <p:ph type="sldNum" sz="quarter" idx="10"/>
          </p:nvPr>
        </p:nvSpPr>
        <p:spPr/>
        <p:txBody>
          <a:bodyPr/>
          <a:lstStyle/>
          <a:p>
            <a:fld id="{B67F2F54-6663-48B3-A2C2-FA0728661838}" type="slidenum">
              <a:rPr lang="en-AU" smtClean="0"/>
              <a:t>8</a:t>
            </a:fld>
            <a:endParaRPr lang="en-AU"/>
          </a:p>
        </p:txBody>
      </p:sp>
    </p:spTree>
    <p:extLst>
      <p:ext uri="{BB962C8B-B14F-4D97-AF65-F5344CB8AC3E}">
        <p14:creationId xmlns:p14="http://schemas.microsoft.com/office/powerpoint/2010/main" val="130195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t>Online referral and booking information tool</a:t>
            </a:r>
            <a:endParaRPr lang="en-AU" u="none" dirty="0"/>
          </a:p>
          <a:p>
            <a:endParaRPr lang="en-AU" u="none" dirty="0"/>
          </a:p>
          <a:p>
            <a:r>
              <a:rPr lang="en-AU" i="1" u="sng" dirty="0"/>
              <a:t>What is it:</a:t>
            </a:r>
            <a:r>
              <a:rPr lang="en-AU" u="none" dirty="0"/>
              <a:t> intake, triage and assessment technology tools to classify a legal problem, identify &amp; refer/book people into matching services</a:t>
            </a:r>
          </a:p>
          <a:p>
            <a:endParaRPr lang="en-AU" u="none" dirty="0"/>
          </a:p>
          <a:p>
            <a:r>
              <a:rPr lang="en-AU" u="none" dirty="0"/>
              <a:t>People</a:t>
            </a:r>
            <a:r>
              <a:rPr lang="en-AU" u="none" baseline="0" dirty="0"/>
              <a:t> use our website, phoneline and contact with our offices to get help. </a:t>
            </a:r>
          </a:p>
          <a:p>
            <a:endParaRPr lang="en-AU" u="none" baseline="0" dirty="0"/>
          </a:p>
          <a:p>
            <a:r>
              <a:rPr lang="en-AU" i="1" u="sng" baseline="0" dirty="0"/>
              <a:t>Problem</a:t>
            </a:r>
            <a:r>
              <a:rPr lang="en-AU" u="none" baseline="0" dirty="0"/>
              <a:t>. 1. Service information we use to help them is incomplete and inaccurate. 2. Two step appointment process. Both make it harder to help clients, meaning clients less likely to seek or obtain help. 31% of clients needed more than one attempt at contact by our staff to make an appointment booking following a referral; 12.5% of clients referred to an appointment service could not be contacted to make the booking.</a:t>
            </a:r>
          </a:p>
          <a:p>
            <a:endParaRPr lang="en-AU" u="none" baseline="0" dirty="0"/>
          </a:p>
          <a:p>
            <a:r>
              <a:rPr lang="en-AU" u="none" baseline="0" dirty="0"/>
              <a:t>A2J report highlighted the need for a better approach. </a:t>
            </a:r>
          </a:p>
          <a:p>
            <a:pPr lvl="0">
              <a:spcBef>
                <a:spcPts val="0"/>
              </a:spcBef>
              <a:buClr>
                <a:schemeClr val="dk1"/>
              </a:buClr>
              <a:buFont typeface="Arial"/>
              <a:buNone/>
            </a:pPr>
            <a:r>
              <a:rPr lang="en-AU" sz="1000" b="0" i="1" u="sng" dirty="0">
                <a:solidFill>
                  <a:schemeClr val="dk1"/>
                </a:solidFill>
                <a:latin typeface="Proxima Nova"/>
                <a:ea typeface="Proxima Nova"/>
                <a:cs typeface="Proxima Nova"/>
                <a:sym typeface="Proxima Nova"/>
              </a:rPr>
              <a:t>Recommendation 3.1 Improving the triage capacity of legal service providers and the courts</a:t>
            </a:r>
          </a:p>
          <a:p>
            <a:pPr lvl="0">
              <a:spcBef>
                <a:spcPts val="0"/>
              </a:spcBef>
              <a:buNone/>
            </a:pPr>
            <a:r>
              <a:rPr lang="en-AU" sz="1000" i="1" dirty="0">
                <a:latin typeface="Proxima Nova"/>
                <a:ea typeface="Proxima Nova"/>
                <a:cs typeface="Proxima Nova"/>
                <a:sym typeface="Proxima Nova"/>
              </a:rPr>
              <a:t>Victoria Legal Aid should lead work, in collaboration with other service providers, to improve referral pathways between service providers, courts, and tribunals. This work should include expanding access to online booking systems to community legal centres, improving the transparency of eligibility criteria across the legal assistance sector, and developing an online database of available services that can be accessed by service providers, courts, and tribunals.</a:t>
            </a:r>
          </a:p>
          <a:p>
            <a:pPr lvl="0">
              <a:spcBef>
                <a:spcPts val="0"/>
              </a:spcBef>
              <a:buNone/>
            </a:pPr>
            <a:endParaRPr lang="en-AU" dirty="0">
              <a:latin typeface="Proxima Nova"/>
              <a:ea typeface="Proxima Nova"/>
              <a:cs typeface="Proxima Nova"/>
              <a:sym typeface="Proxima Nova"/>
            </a:endParaRPr>
          </a:p>
          <a:p>
            <a:endParaRPr lang="en-AU" u="none" baseline="0" dirty="0"/>
          </a:p>
          <a:p>
            <a:r>
              <a:rPr lang="en-AU" i="1" u="sng" baseline="0" dirty="0"/>
              <a:t>Possible solution.</a:t>
            </a:r>
            <a:r>
              <a:rPr lang="en-AU" u="none" baseline="0" dirty="0"/>
              <a:t> Combine problem-identification, service-matching and appointment-booking into one process that’s available at VLA front door.</a:t>
            </a:r>
          </a:p>
          <a:p>
            <a:r>
              <a:rPr lang="en-AU" u="none" baseline="0" dirty="0"/>
              <a:t>Phase 1: VLA offices (and poss pilot CLC/s) –staff identify suitable services, book client into VLA appointment</a:t>
            </a:r>
          </a:p>
          <a:p>
            <a:r>
              <a:rPr lang="en-AU" u="none" baseline="0" dirty="0"/>
              <a:t>Phase 2: extended to CLCs – VLA and CLCs can book appointments into each other’ services</a:t>
            </a:r>
          </a:p>
          <a:p>
            <a:r>
              <a:rPr lang="en-AU" u="none" baseline="0" dirty="0"/>
              <a:t>Phase 3: extended to public – public can identify legal need online, match service and book appointment</a:t>
            </a:r>
          </a:p>
          <a:p>
            <a:endParaRPr lang="en-AU" u="none" baseline="0" dirty="0"/>
          </a:p>
          <a:p>
            <a:r>
              <a:rPr lang="en-AU" i="1" u="sng" baseline="0" dirty="0"/>
              <a:t>Status</a:t>
            </a:r>
            <a:r>
              <a:rPr lang="en-AU" i="0" u="none" baseline="0" dirty="0"/>
              <a:t> Prototype under constructions, shortly to begin testing with staff (ie users).</a:t>
            </a:r>
          </a:p>
          <a:p>
            <a:endParaRPr lang="en-AU" i="0" u="none" baseline="0" dirty="0"/>
          </a:p>
          <a:p>
            <a:endParaRPr lang="en-AU" i="0" u="none" baseline="0" dirty="0"/>
          </a:p>
          <a:p>
            <a:r>
              <a:rPr lang="en-AU" i="0" u="sng" dirty="0"/>
              <a:t>Related project </a:t>
            </a:r>
          </a:p>
          <a:p>
            <a:r>
              <a:rPr lang="en-AU" i="1" dirty="0"/>
              <a:t>Handover  </a:t>
            </a:r>
            <a:r>
              <a:rPr lang="en-AU" i="0" dirty="0"/>
              <a:t>CLC</a:t>
            </a:r>
          </a:p>
          <a:p>
            <a:endParaRPr lang="en-AU" i="1" dirty="0"/>
          </a:p>
          <a:p>
            <a:r>
              <a:rPr lang="en-AU" i="0" u="sng" dirty="0"/>
              <a:t>Plenty of other</a:t>
            </a:r>
            <a:r>
              <a:rPr lang="en-AU" i="0" u="sng" baseline="0" dirty="0"/>
              <a:t> examples here and overseas</a:t>
            </a:r>
          </a:p>
          <a:p>
            <a:r>
              <a:rPr lang="en-AU" i="0" u="none" baseline="0" dirty="0"/>
              <a:t>FV application app</a:t>
            </a:r>
          </a:p>
          <a:p>
            <a:r>
              <a:rPr lang="en-AU" i="0" u="none" baseline="0" dirty="0" err="1"/>
              <a:t>Mycase</a:t>
            </a:r>
            <a:endParaRPr lang="en-AU" i="0" u="none" baseline="0" dirty="0"/>
          </a:p>
          <a:p>
            <a:r>
              <a:rPr lang="en-AU" i="0" u="none" baseline="0" dirty="0"/>
              <a:t>Online guilty pleas</a:t>
            </a:r>
          </a:p>
          <a:p>
            <a:r>
              <a:rPr lang="en-AU" i="0" u="none" baseline="0" dirty="0"/>
              <a:t>Family (Settify)</a:t>
            </a:r>
          </a:p>
          <a:p>
            <a:r>
              <a:rPr lang="en-AU" i="0" u="none" baseline="0" dirty="0"/>
              <a:t>Tenancy (Joseph)</a:t>
            </a:r>
          </a:p>
          <a:p>
            <a:r>
              <a:rPr lang="en-AU" i="0" u="none" baseline="0" dirty="0"/>
              <a:t>Infringements (FineFixer, </a:t>
            </a:r>
            <a:r>
              <a:rPr lang="en-AU" i="0" u="none" baseline="0" dirty="0" err="1"/>
              <a:t>DoNotPay</a:t>
            </a:r>
            <a:r>
              <a:rPr lang="en-AU" i="0" u="none" baseline="0" dirty="0"/>
              <a:t>)</a:t>
            </a:r>
          </a:p>
          <a:p>
            <a:r>
              <a:rPr lang="en-AU" i="0" u="none" baseline="0" dirty="0"/>
              <a:t>Centrelink (GetUp)</a:t>
            </a:r>
          </a:p>
          <a:p>
            <a:r>
              <a:rPr lang="en-AU" i="0" u="none" baseline="0" dirty="0"/>
              <a:t>Migration (reviews – RILC &amp; </a:t>
            </a:r>
            <a:r>
              <a:rPr lang="en-AU" i="0" u="none" baseline="0" dirty="0" err="1"/>
              <a:t>lawapps</a:t>
            </a:r>
            <a:r>
              <a:rPr lang="en-AU" i="0" u="none" baseline="0" dirty="0"/>
              <a:t>)</a:t>
            </a:r>
          </a:p>
          <a:p>
            <a:r>
              <a:rPr lang="en-AU" i="0" u="none" baseline="0" dirty="0"/>
              <a:t>….</a:t>
            </a:r>
            <a:endParaRPr lang="en-AU" i="0" u="sng" dirty="0"/>
          </a:p>
          <a:p>
            <a:endParaRPr lang="en-AU" i="0" u="none" dirty="0"/>
          </a:p>
          <a:p>
            <a:endParaRPr lang="en-AU" dirty="0"/>
          </a:p>
        </p:txBody>
      </p:sp>
      <p:sp>
        <p:nvSpPr>
          <p:cNvPr id="4" name="Slide Number Placeholder 3"/>
          <p:cNvSpPr>
            <a:spLocks noGrp="1"/>
          </p:cNvSpPr>
          <p:nvPr>
            <p:ph type="sldNum" sz="quarter" idx="10"/>
          </p:nvPr>
        </p:nvSpPr>
        <p:spPr/>
        <p:txBody>
          <a:bodyPr/>
          <a:lstStyle/>
          <a:p>
            <a:fld id="{B67F2F54-6663-48B3-A2C2-FA0728661838}" type="slidenum">
              <a:rPr lang="en-AU" smtClean="0"/>
              <a:t>9</a:t>
            </a:fld>
            <a:endParaRPr lang="en-AU"/>
          </a:p>
        </p:txBody>
      </p:sp>
    </p:spTree>
    <p:extLst>
      <p:ext uri="{BB962C8B-B14F-4D97-AF65-F5344CB8AC3E}">
        <p14:creationId xmlns:p14="http://schemas.microsoft.com/office/powerpoint/2010/main" val="92861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A8BB07-C812-437B-A3B9-B13E1CBF1428}" type="datetimeFigureOut">
              <a:rPr lang="en-AU" smtClean="0"/>
              <a:t>7/05/2017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4AAC7A-98BC-41C2-A7CD-5D5E1BC95253}" type="slidenum">
              <a:rPr lang="en-AU" smtClean="0"/>
              <a:t>‹#›</a:t>
            </a:fld>
            <a:endParaRPr lang="en-AU"/>
          </a:p>
        </p:txBody>
      </p:sp>
    </p:spTree>
    <p:extLst>
      <p:ext uri="{BB962C8B-B14F-4D97-AF65-F5344CB8AC3E}">
        <p14:creationId xmlns:p14="http://schemas.microsoft.com/office/powerpoint/2010/main" val="209319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8BB07-C812-437B-A3B9-B13E1CBF1428}" type="datetimeFigureOut">
              <a:rPr lang="en-AU" smtClean="0"/>
              <a:t>7/05/2017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4AAC7A-98BC-41C2-A7CD-5D5E1BC95253}" type="slidenum">
              <a:rPr lang="en-AU" smtClean="0"/>
              <a:t>‹#›</a:t>
            </a:fld>
            <a:endParaRPr lang="en-AU"/>
          </a:p>
        </p:txBody>
      </p:sp>
    </p:spTree>
    <p:extLst>
      <p:ext uri="{BB962C8B-B14F-4D97-AF65-F5344CB8AC3E}">
        <p14:creationId xmlns:p14="http://schemas.microsoft.com/office/powerpoint/2010/main" val="75413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8BB07-C812-437B-A3B9-B13E1CBF1428}" type="datetimeFigureOut">
              <a:rPr lang="en-AU" smtClean="0"/>
              <a:t>7/05/2017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4AAC7A-98BC-41C2-A7CD-5D5E1BC95253}" type="slidenum">
              <a:rPr lang="en-AU" smtClean="0"/>
              <a:t>‹#›</a:t>
            </a:fld>
            <a:endParaRPr lang="en-AU"/>
          </a:p>
        </p:txBody>
      </p:sp>
    </p:spTree>
    <p:extLst>
      <p:ext uri="{BB962C8B-B14F-4D97-AF65-F5344CB8AC3E}">
        <p14:creationId xmlns:p14="http://schemas.microsoft.com/office/powerpoint/2010/main" val="419973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8BB07-C812-437B-A3B9-B13E1CBF1428}" type="datetimeFigureOut">
              <a:rPr lang="en-AU" smtClean="0"/>
              <a:t>7/05/2017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4AAC7A-98BC-41C2-A7CD-5D5E1BC95253}" type="slidenum">
              <a:rPr lang="en-AU" smtClean="0"/>
              <a:t>‹#›</a:t>
            </a:fld>
            <a:endParaRPr lang="en-AU"/>
          </a:p>
        </p:txBody>
      </p:sp>
    </p:spTree>
    <p:extLst>
      <p:ext uri="{BB962C8B-B14F-4D97-AF65-F5344CB8AC3E}">
        <p14:creationId xmlns:p14="http://schemas.microsoft.com/office/powerpoint/2010/main" val="183826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A8BB07-C812-437B-A3B9-B13E1CBF1428}" type="datetimeFigureOut">
              <a:rPr lang="en-AU" smtClean="0"/>
              <a:t>7/05/2017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4AAC7A-98BC-41C2-A7CD-5D5E1BC95253}" type="slidenum">
              <a:rPr lang="en-AU" smtClean="0"/>
              <a:t>‹#›</a:t>
            </a:fld>
            <a:endParaRPr lang="en-AU"/>
          </a:p>
        </p:txBody>
      </p:sp>
    </p:spTree>
    <p:extLst>
      <p:ext uri="{BB962C8B-B14F-4D97-AF65-F5344CB8AC3E}">
        <p14:creationId xmlns:p14="http://schemas.microsoft.com/office/powerpoint/2010/main" val="20742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A8BB07-C812-437B-A3B9-B13E1CBF1428}" type="datetimeFigureOut">
              <a:rPr lang="en-AU" smtClean="0"/>
              <a:t>7/05/2017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4AAC7A-98BC-41C2-A7CD-5D5E1BC95253}" type="slidenum">
              <a:rPr lang="en-AU" smtClean="0"/>
              <a:t>‹#›</a:t>
            </a:fld>
            <a:endParaRPr lang="en-AU"/>
          </a:p>
        </p:txBody>
      </p:sp>
    </p:spTree>
    <p:extLst>
      <p:ext uri="{BB962C8B-B14F-4D97-AF65-F5344CB8AC3E}">
        <p14:creationId xmlns:p14="http://schemas.microsoft.com/office/powerpoint/2010/main" val="144690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A8BB07-C812-437B-A3B9-B13E1CBF1428}" type="datetimeFigureOut">
              <a:rPr lang="en-AU" smtClean="0"/>
              <a:t>7/05/2017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04AAC7A-98BC-41C2-A7CD-5D5E1BC95253}" type="slidenum">
              <a:rPr lang="en-AU" smtClean="0"/>
              <a:t>‹#›</a:t>
            </a:fld>
            <a:endParaRPr lang="en-AU"/>
          </a:p>
        </p:txBody>
      </p:sp>
    </p:spTree>
    <p:extLst>
      <p:ext uri="{BB962C8B-B14F-4D97-AF65-F5344CB8AC3E}">
        <p14:creationId xmlns:p14="http://schemas.microsoft.com/office/powerpoint/2010/main" val="52759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A8BB07-C812-437B-A3B9-B13E1CBF1428}" type="datetimeFigureOut">
              <a:rPr lang="en-AU" smtClean="0"/>
              <a:t>7/05/2017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04AAC7A-98BC-41C2-A7CD-5D5E1BC95253}" type="slidenum">
              <a:rPr lang="en-AU" smtClean="0"/>
              <a:t>‹#›</a:t>
            </a:fld>
            <a:endParaRPr lang="en-AU"/>
          </a:p>
        </p:txBody>
      </p:sp>
    </p:spTree>
    <p:extLst>
      <p:ext uri="{BB962C8B-B14F-4D97-AF65-F5344CB8AC3E}">
        <p14:creationId xmlns:p14="http://schemas.microsoft.com/office/powerpoint/2010/main" val="168532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8BB07-C812-437B-A3B9-B13E1CBF1428}" type="datetimeFigureOut">
              <a:rPr lang="en-AU" smtClean="0"/>
              <a:t>7/05/2017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04AAC7A-98BC-41C2-A7CD-5D5E1BC95253}" type="slidenum">
              <a:rPr lang="en-AU" smtClean="0"/>
              <a:t>‹#›</a:t>
            </a:fld>
            <a:endParaRPr lang="en-AU"/>
          </a:p>
        </p:txBody>
      </p:sp>
    </p:spTree>
    <p:extLst>
      <p:ext uri="{BB962C8B-B14F-4D97-AF65-F5344CB8AC3E}">
        <p14:creationId xmlns:p14="http://schemas.microsoft.com/office/powerpoint/2010/main" val="260250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A8BB07-C812-437B-A3B9-B13E1CBF1428}" type="datetimeFigureOut">
              <a:rPr lang="en-AU" smtClean="0"/>
              <a:t>7/05/2017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4AAC7A-98BC-41C2-A7CD-5D5E1BC95253}" type="slidenum">
              <a:rPr lang="en-AU" smtClean="0"/>
              <a:t>‹#›</a:t>
            </a:fld>
            <a:endParaRPr lang="en-AU"/>
          </a:p>
        </p:txBody>
      </p:sp>
    </p:spTree>
    <p:extLst>
      <p:ext uri="{BB962C8B-B14F-4D97-AF65-F5344CB8AC3E}">
        <p14:creationId xmlns:p14="http://schemas.microsoft.com/office/powerpoint/2010/main" val="127059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A8BB07-C812-437B-A3B9-B13E1CBF1428}" type="datetimeFigureOut">
              <a:rPr lang="en-AU" smtClean="0"/>
              <a:t>7/05/2017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4AAC7A-98BC-41C2-A7CD-5D5E1BC95253}" type="slidenum">
              <a:rPr lang="en-AU" smtClean="0"/>
              <a:t>‹#›</a:t>
            </a:fld>
            <a:endParaRPr lang="en-AU"/>
          </a:p>
        </p:txBody>
      </p:sp>
    </p:spTree>
    <p:extLst>
      <p:ext uri="{BB962C8B-B14F-4D97-AF65-F5344CB8AC3E}">
        <p14:creationId xmlns:p14="http://schemas.microsoft.com/office/powerpoint/2010/main" val="272127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8BB07-C812-437B-A3B9-B13E1CBF1428}" type="datetimeFigureOut">
              <a:rPr lang="en-AU" smtClean="0"/>
              <a:t>7/05/2017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AAC7A-98BC-41C2-A7CD-5D5E1BC95253}" type="slidenum">
              <a:rPr lang="en-AU" smtClean="0"/>
              <a:t>‹#›</a:t>
            </a:fld>
            <a:endParaRPr lang="en-AU"/>
          </a:p>
        </p:txBody>
      </p:sp>
    </p:spTree>
    <p:extLst>
      <p:ext uri="{BB962C8B-B14F-4D97-AF65-F5344CB8AC3E}">
        <p14:creationId xmlns:p14="http://schemas.microsoft.com/office/powerpoint/2010/main" val="22263358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Image result for person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Content Placeholder 4"/>
          <p:cNvSpPr>
            <a:spLocks noGrp="1"/>
          </p:cNvSpPr>
          <p:nvPr>
            <p:ph idx="1"/>
          </p:nvPr>
        </p:nvSpPr>
        <p:spPr>
          <a:xfrm>
            <a:off x="455612" y="906462"/>
            <a:ext cx="10515600" cy="4351338"/>
          </a:xfrm>
        </p:spPr>
        <p:txBody>
          <a:bodyPr/>
          <a:lstStyle/>
          <a:p>
            <a:pPr marL="0" indent="0">
              <a:buNone/>
            </a:pPr>
            <a:endParaRPr lang="en-AU" b="1" dirty="0">
              <a:solidFill>
                <a:srgbClr val="0070C0"/>
              </a:solidFill>
            </a:endParaRPr>
          </a:p>
          <a:p>
            <a:pPr marL="0" indent="0">
              <a:buNone/>
            </a:pPr>
            <a:endParaRPr lang="en-AU" b="1" dirty="0">
              <a:solidFill>
                <a:srgbClr val="0070C0"/>
              </a:solidFill>
            </a:endParaRPr>
          </a:p>
          <a:p>
            <a:pPr marL="0" indent="0">
              <a:buNone/>
            </a:pPr>
            <a:r>
              <a:rPr lang="en-AU" b="1" dirty="0">
                <a:solidFill>
                  <a:srgbClr val="0070C0"/>
                </a:solidFill>
              </a:rPr>
              <a:t>Technology and design thinking for legal services </a:t>
            </a:r>
          </a:p>
          <a:p>
            <a:pPr marL="0" indent="0">
              <a:buNone/>
            </a:pPr>
            <a:endParaRPr lang="en-AU" dirty="0">
              <a:solidFill>
                <a:srgbClr val="0070C0"/>
              </a:solidFill>
            </a:endParaRPr>
          </a:p>
          <a:p>
            <a:pPr marL="0" indent="0">
              <a:buNone/>
            </a:pPr>
            <a:r>
              <a:rPr lang="en-AU" dirty="0">
                <a:solidFill>
                  <a:srgbClr val="0070C0"/>
                </a:solidFill>
              </a:rPr>
              <a:t>Jon Cina, Associate Director Access and Equity</a:t>
            </a:r>
          </a:p>
          <a:p>
            <a:pPr marL="0" indent="0">
              <a:buNone/>
            </a:pPr>
            <a:r>
              <a:rPr lang="en-AU" dirty="0">
                <a:solidFill>
                  <a:srgbClr val="0070C0"/>
                </a:solidFill>
              </a:rPr>
              <a:t>Victoria Legal Aid</a:t>
            </a:r>
          </a:p>
          <a:p>
            <a:pPr marL="0" indent="0">
              <a:buNone/>
            </a:pPr>
            <a:endParaRPr lang="en-AU" b="1" dirty="0">
              <a:solidFill>
                <a:srgbClr val="0070C0"/>
              </a:solidFill>
            </a:endParaRPr>
          </a:p>
        </p:txBody>
      </p:sp>
      <p:pic>
        <p:nvPicPr>
          <p:cNvPr id="7" name="Picture 1" descr="Community Legal Centres Queens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677861"/>
            <a:ext cx="4840288" cy="69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19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278" y="1674460"/>
            <a:ext cx="3649332" cy="2954655"/>
          </a:xfrm>
          <a:prstGeom prst="rect">
            <a:avLst/>
          </a:prstGeom>
        </p:spPr>
        <p:txBody>
          <a:bodyPr wrap="none">
            <a:spAutoFit/>
          </a:bodyPr>
          <a:lstStyle/>
          <a:p>
            <a:endParaRPr lang="en-AU" dirty="0"/>
          </a:p>
          <a:p>
            <a:endParaRPr lang="en-AU" sz="2800" dirty="0"/>
          </a:p>
          <a:p>
            <a:r>
              <a:rPr lang="en-AU" sz="2800" dirty="0">
                <a:solidFill>
                  <a:srgbClr val="0070C0"/>
                </a:solidFill>
              </a:rPr>
              <a:t>www.legalaid.vic.gov.au</a:t>
            </a:r>
          </a:p>
          <a:p>
            <a:endParaRPr lang="en-AU" sz="2800" dirty="0">
              <a:solidFill>
                <a:srgbClr val="0070C0"/>
              </a:solidFill>
            </a:endParaRPr>
          </a:p>
          <a:p>
            <a:r>
              <a:rPr lang="en-AU" sz="2800" dirty="0">
                <a:solidFill>
                  <a:srgbClr val="0070C0"/>
                </a:solidFill>
              </a:rPr>
              <a:t>jon.cina@vla.vic.gov.au</a:t>
            </a:r>
          </a:p>
          <a:p>
            <a:endParaRPr lang="en-AU" sz="2800" dirty="0"/>
          </a:p>
          <a:p>
            <a:r>
              <a:rPr lang="en-AU" sz="2800" dirty="0">
                <a:solidFill>
                  <a:srgbClr val="0070C0"/>
                </a:solidFill>
              </a:rPr>
              <a:t>@joncina_</a:t>
            </a:r>
          </a:p>
        </p:txBody>
      </p:sp>
      <p:sp>
        <p:nvSpPr>
          <p:cNvPr id="3" name="Rectangle 2"/>
          <p:cNvSpPr/>
          <p:nvPr/>
        </p:nvSpPr>
        <p:spPr>
          <a:xfrm>
            <a:off x="995302" y="785947"/>
            <a:ext cx="8698856" cy="861774"/>
          </a:xfrm>
          <a:prstGeom prst="rect">
            <a:avLst/>
          </a:prstGeom>
        </p:spPr>
        <p:txBody>
          <a:bodyPr wrap="none">
            <a:spAutoFit/>
          </a:bodyPr>
          <a:lstStyle/>
          <a:p>
            <a:r>
              <a:rPr lang="en-AU" sz="3200" b="1" dirty="0">
                <a:solidFill>
                  <a:srgbClr val="0070C0"/>
                </a:solidFill>
              </a:rPr>
              <a:t>More information, follow what we’re doing, share</a:t>
            </a:r>
          </a:p>
          <a:p>
            <a:endParaRPr lang="en-AU" dirty="0"/>
          </a:p>
        </p:txBody>
      </p:sp>
    </p:spTree>
    <p:extLst>
      <p:ext uri="{BB962C8B-B14F-4D97-AF65-F5344CB8AC3E}">
        <p14:creationId xmlns:p14="http://schemas.microsoft.com/office/powerpoint/2010/main" val="179642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081343" y="1800281"/>
            <a:ext cx="1636215" cy="7584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100" dirty="0">
              <a:latin typeface="Berlin Sans FB Demi" panose="020E0802020502020306" pitchFamily="34" charset="0"/>
            </a:endParaRPr>
          </a:p>
        </p:txBody>
      </p:sp>
      <p:sp>
        <p:nvSpPr>
          <p:cNvPr id="22" name="Rectangle 21"/>
          <p:cNvSpPr/>
          <p:nvPr/>
        </p:nvSpPr>
        <p:spPr>
          <a:xfrm>
            <a:off x="762000" y="1152339"/>
            <a:ext cx="10515600" cy="3734356"/>
          </a:xfrm>
          <a:prstGeom prst="rect">
            <a:avLst/>
          </a:prstGeom>
        </p:spPr>
        <p:txBody>
          <a:bodyPr wrap="square">
            <a:spAutoFit/>
          </a:bodyPr>
          <a:lstStyle/>
          <a:p>
            <a:pPr>
              <a:spcBef>
                <a:spcPts val="800"/>
              </a:spcBef>
              <a:spcAft>
                <a:spcPts val="600"/>
              </a:spcAft>
            </a:pPr>
            <a:r>
              <a:rPr lang="en-AU" sz="2800" b="1" dirty="0">
                <a:solidFill>
                  <a:srgbClr val="B1005D"/>
                </a:solidFill>
                <a:ea typeface="Times New Roman" panose="02020603050405020304" pitchFamily="18" charset="0"/>
              </a:rPr>
              <a:t>Our vision: </a:t>
            </a:r>
          </a:p>
          <a:p>
            <a:pPr>
              <a:spcBef>
                <a:spcPts val="800"/>
              </a:spcBef>
              <a:spcAft>
                <a:spcPts val="600"/>
              </a:spcAft>
            </a:pPr>
            <a:r>
              <a:rPr lang="en-AU" sz="2400" dirty="0">
                <a:ea typeface="Times New Roman" panose="02020603050405020304" pitchFamily="18" charset="0"/>
                <a:cs typeface="Times New Roman" panose="02020603050405020304" pitchFamily="18" charset="0"/>
              </a:rPr>
              <a:t>A </a:t>
            </a:r>
            <a:r>
              <a:rPr lang="en-AU" sz="2400" b="1" dirty="0">
                <a:solidFill>
                  <a:srgbClr val="0070C0"/>
                </a:solidFill>
                <a:ea typeface="Times New Roman" panose="02020603050405020304" pitchFamily="18" charset="0"/>
                <a:cs typeface="Times New Roman" panose="02020603050405020304" pitchFamily="18" charset="0"/>
              </a:rPr>
              <a:t>fair and just society </a:t>
            </a:r>
            <a:r>
              <a:rPr lang="en-AU" sz="2400" dirty="0">
                <a:ea typeface="Times New Roman" panose="02020603050405020304" pitchFamily="18" charset="0"/>
                <a:cs typeface="Times New Roman" panose="02020603050405020304" pitchFamily="18" charset="0"/>
              </a:rPr>
              <a:t>where rights and responsibilities are upheld.</a:t>
            </a:r>
          </a:p>
          <a:p>
            <a:pPr>
              <a:spcBef>
                <a:spcPts val="800"/>
              </a:spcBef>
              <a:spcAft>
                <a:spcPts val="600"/>
              </a:spcAft>
            </a:pPr>
            <a:r>
              <a:rPr lang="en-AU" sz="2800" b="1" dirty="0">
                <a:solidFill>
                  <a:srgbClr val="B1005D"/>
                </a:solidFill>
                <a:ea typeface="Times New Roman" panose="02020603050405020304" pitchFamily="18" charset="0"/>
              </a:rPr>
              <a:t> </a:t>
            </a:r>
          </a:p>
          <a:p>
            <a:pPr>
              <a:spcBef>
                <a:spcPts val="800"/>
              </a:spcBef>
              <a:spcAft>
                <a:spcPts val="600"/>
              </a:spcAft>
            </a:pPr>
            <a:r>
              <a:rPr lang="en-AU" sz="2800" b="1" dirty="0">
                <a:solidFill>
                  <a:srgbClr val="B1005D"/>
                </a:solidFill>
                <a:ea typeface="Times New Roman" panose="02020603050405020304" pitchFamily="18" charset="0"/>
              </a:rPr>
              <a:t>Our purpose: </a:t>
            </a:r>
          </a:p>
          <a:p>
            <a:pPr>
              <a:spcBef>
                <a:spcPts val="800"/>
              </a:spcBef>
              <a:spcAft>
                <a:spcPts val="600"/>
              </a:spcAft>
            </a:pPr>
            <a:r>
              <a:rPr lang="en-AU" sz="2400" dirty="0">
                <a:ea typeface="Times New Roman" panose="02020603050405020304" pitchFamily="18" charset="0"/>
                <a:cs typeface="Times New Roman" panose="02020603050405020304" pitchFamily="18" charset="0"/>
              </a:rPr>
              <a:t>To </a:t>
            </a:r>
            <a:r>
              <a:rPr lang="en-AU" sz="2400" b="1" dirty="0">
                <a:solidFill>
                  <a:srgbClr val="0070C0"/>
                </a:solidFill>
                <a:ea typeface="Times New Roman" panose="02020603050405020304" pitchFamily="18" charset="0"/>
                <a:cs typeface="Times New Roman" panose="02020603050405020304" pitchFamily="18" charset="0"/>
              </a:rPr>
              <a:t>make a difference in the lives of our clients </a:t>
            </a:r>
            <a:r>
              <a:rPr lang="en-AU" sz="2400" dirty="0">
                <a:ea typeface="Times New Roman" panose="02020603050405020304" pitchFamily="18" charset="0"/>
                <a:cs typeface="Times New Roman" panose="02020603050405020304" pitchFamily="18" charset="0"/>
              </a:rPr>
              <a:t>and for the community by:</a:t>
            </a:r>
          </a:p>
          <a:p>
            <a:pPr marL="742950" lvl="1" indent="-285750">
              <a:spcAft>
                <a:spcPts val="600"/>
              </a:spcAft>
              <a:buFont typeface="Arial" panose="020B0604020202020204" pitchFamily="34" charset="0"/>
              <a:buChar char="•"/>
            </a:pPr>
            <a:r>
              <a:rPr lang="en-AU" sz="2400" b="1" dirty="0">
                <a:solidFill>
                  <a:srgbClr val="0070C0"/>
                </a:solidFill>
                <a:ea typeface="Times New Roman" panose="02020603050405020304" pitchFamily="18" charset="0"/>
                <a:cs typeface="Times New Roman" panose="02020603050405020304" pitchFamily="18" charset="0"/>
              </a:rPr>
              <a:t>resolving and preventing</a:t>
            </a:r>
            <a:r>
              <a:rPr lang="en-AU" sz="2400" dirty="0">
                <a:solidFill>
                  <a:srgbClr val="0070C0"/>
                </a:solidFill>
                <a:ea typeface="Times New Roman" panose="02020603050405020304" pitchFamily="18" charset="0"/>
                <a:cs typeface="Times New Roman" panose="02020603050405020304" pitchFamily="18" charset="0"/>
              </a:rPr>
              <a:t> </a:t>
            </a:r>
            <a:r>
              <a:rPr lang="en-AU" sz="2400" dirty="0">
                <a:ea typeface="Times New Roman" panose="02020603050405020304" pitchFamily="18" charset="0"/>
                <a:cs typeface="Times New Roman" panose="02020603050405020304" pitchFamily="18" charset="0"/>
              </a:rPr>
              <a:t>legal problems</a:t>
            </a:r>
          </a:p>
          <a:p>
            <a:pPr marL="742950" lvl="1" indent="-285750">
              <a:spcAft>
                <a:spcPts val="600"/>
              </a:spcAft>
              <a:buFont typeface="Arial" panose="020B0604020202020204" pitchFamily="34" charset="0"/>
              <a:buChar char="•"/>
            </a:pPr>
            <a:r>
              <a:rPr lang="en-AU" sz="2400" dirty="0">
                <a:ea typeface="Times New Roman" panose="02020603050405020304" pitchFamily="18" charset="0"/>
                <a:cs typeface="Times New Roman" panose="02020603050405020304" pitchFamily="18" charset="0"/>
              </a:rPr>
              <a:t>encouraging a </a:t>
            </a:r>
            <a:r>
              <a:rPr lang="en-AU" sz="2400" b="1" dirty="0">
                <a:solidFill>
                  <a:srgbClr val="0070C0"/>
                </a:solidFill>
                <a:ea typeface="Times New Roman" panose="02020603050405020304" pitchFamily="18" charset="0"/>
                <a:cs typeface="Times New Roman" panose="02020603050405020304" pitchFamily="18" charset="0"/>
              </a:rPr>
              <a:t>fair and transparent</a:t>
            </a:r>
            <a:r>
              <a:rPr lang="en-AU" sz="2400" dirty="0">
                <a:solidFill>
                  <a:srgbClr val="0070C0"/>
                </a:solidFill>
                <a:ea typeface="Times New Roman" panose="02020603050405020304" pitchFamily="18" charset="0"/>
                <a:cs typeface="Times New Roman" panose="02020603050405020304" pitchFamily="18" charset="0"/>
              </a:rPr>
              <a:t> </a:t>
            </a:r>
            <a:r>
              <a:rPr lang="en-AU" sz="2400" dirty="0">
                <a:ea typeface="Times New Roman" panose="02020603050405020304" pitchFamily="18" charset="0"/>
                <a:cs typeface="Times New Roman" panose="02020603050405020304" pitchFamily="18" charset="0"/>
              </a:rPr>
              <a:t>justice system.</a:t>
            </a:r>
          </a:p>
        </p:txBody>
      </p:sp>
    </p:spTree>
    <p:extLst>
      <p:ext uri="{BB962C8B-B14F-4D97-AF65-F5344CB8AC3E}">
        <p14:creationId xmlns:p14="http://schemas.microsoft.com/office/powerpoint/2010/main" val="2487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100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ligibility, from base of pyramid to the peak:&#10;&#10;1. &#10;Phone or in person information&#10;VLA website&#10;CLE publications&#10;(Available to all)&#10;&#10;2.&#10;Phone advice&#10;Community legal education&#10;(and priority indicator)&#10;&#10;3.&#10;Minor work files&#10;Duty lawyer services&#10;New client appointments&#10;(Low income, people in detention and children)&#10;&#10;4.&#10;Ongoing casework&#10;(Grant guidelines)&#10;&#10;Intensity of service increasing from base of pyramid to peak." title="Victoria Legal Aid's service pyramid"/>
          <p:cNvPicPr>
            <a:picLocks noGrp="1"/>
          </p:cNvPicPr>
          <p:nvPr>
            <p:ph idx="1"/>
          </p:nvPr>
        </p:nvPicPr>
        <p:blipFill>
          <a:blip r:embed="rId3"/>
          <a:stretch>
            <a:fillRect/>
          </a:stretch>
        </p:blipFill>
        <p:spPr>
          <a:xfrm>
            <a:off x="2252662" y="1140845"/>
            <a:ext cx="6538149" cy="4630615"/>
          </a:xfrm>
          <a:prstGeom prst="rect">
            <a:avLst/>
          </a:prstGeom>
        </p:spPr>
      </p:pic>
    </p:spTree>
    <p:extLst>
      <p:ext uri="{BB962C8B-B14F-4D97-AF65-F5344CB8AC3E}">
        <p14:creationId xmlns:p14="http://schemas.microsoft.com/office/powerpoint/2010/main" val="111206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24" y="1049193"/>
            <a:ext cx="9771326" cy="4885663"/>
          </a:xfrm>
          <a:prstGeom prst="rect">
            <a:avLst/>
          </a:prstGeom>
        </p:spPr>
      </p:pic>
      <p:sp>
        <p:nvSpPr>
          <p:cNvPr id="11" name="TextBox 10"/>
          <p:cNvSpPr txBox="1"/>
          <p:nvPr/>
        </p:nvSpPr>
        <p:spPr>
          <a:xfrm>
            <a:off x="209550" y="335517"/>
            <a:ext cx="8210550" cy="523220"/>
          </a:xfrm>
          <a:prstGeom prst="rect">
            <a:avLst/>
          </a:prstGeom>
          <a:noFill/>
        </p:spPr>
        <p:txBody>
          <a:bodyPr wrap="square" rtlCol="0">
            <a:spAutoFit/>
          </a:bodyPr>
          <a:lstStyle/>
          <a:p>
            <a:r>
              <a:rPr lang="en-AU" sz="2800" b="1" dirty="0">
                <a:solidFill>
                  <a:srgbClr val="0070C0"/>
                </a:solidFill>
              </a:rPr>
              <a:t>Design thinking</a:t>
            </a:r>
            <a:endParaRPr lang="en-AU" sz="1400" i="1" dirty="0">
              <a:solidFill>
                <a:srgbClr val="0070C0"/>
              </a:solidFill>
            </a:endParaRPr>
          </a:p>
        </p:txBody>
      </p:sp>
    </p:spTree>
    <p:extLst>
      <p:ext uri="{BB962C8B-B14F-4D97-AF65-F5344CB8AC3E}">
        <p14:creationId xmlns:p14="http://schemas.microsoft.com/office/powerpoint/2010/main" val="153998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nationalmagazine.ca/NationalMagazine/files/f2/f2989c53-54bf-4891-b0db-9c78523db1b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122" y="791873"/>
            <a:ext cx="7321878" cy="488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2084" y="2091661"/>
            <a:ext cx="3000794" cy="2933011"/>
          </a:xfrm>
        </p:spPr>
        <p:txBody>
          <a:bodyPr>
            <a:normAutofit fontScale="92500" lnSpcReduction="20000"/>
          </a:bodyPr>
          <a:lstStyle/>
          <a:p>
            <a:pPr marL="0" indent="0">
              <a:lnSpc>
                <a:spcPct val="150000"/>
              </a:lnSpc>
              <a:buNone/>
            </a:pPr>
            <a:r>
              <a:rPr lang="en-US" sz="3200" b="1" dirty="0"/>
              <a:t>Identify</a:t>
            </a:r>
          </a:p>
          <a:p>
            <a:pPr marL="0" indent="0">
              <a:lnSpc>
                <a:spcPct val="150000"/>
              </a:lnSpc>
              <a:buNone/>
            </a:pPr>
            <a:r>
              <a:rPr lang="en-US" sz="3200" b="1" dirty="0"/>
              <a:t>Contact </a:t>
            </a:r>
          </a:p>
          <a:p>
            <a:pPr marL="0" indent="0">
              <a:lnSpc>
                <a:spcPct val="150000"/>
              </a:lnSpc>
              <a:buNone/>
            </a:pPr>
            <a:r>
              <a:rPr lang="en-US" sz="3200" b="1" dirty="0"/>
              <a:t>Take action</a:t>
            </a:r>
          </a:p>
          <a:p>
            <a:pPr marL="0" indent="0">
              <a:lnSpc>
                <a:spcPct val="150000"/>
              </a:lnSpc>
              <a:buNone/>
            </a:pPr>
            <a:r>
              <a:rPr lang="en-US" sz="3200" b="1" dirty="0"/>
              <a:t>People assisted</a:t>
            </a:r>
            <a:endParaRPr lang="en-AU"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411" y="4651178"/>
            <a:ext cx="1454364" cy="14543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411" y="610560"/>
            <a:ext cx="1284514" cy="13708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1577" y="2531191"/>
            <a:ext cx="1570181" cy="157018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360" y="2647819"/>
            <a:ext cx="1336926" cy="1336926"/>
          </a:xfrm>
          <a:prstGeom prst="rect">
            <a:avLst/>
          </a:prstGeom>
        </p:spPr>
      </p:pic>
      <p:pic>
        <p:nvPicPr>
          <p:cNvPr id="10" name="Picture 9"/>
          <p:cNvPicPr>
            <a:picLocks noChangeAspect="1"/>
          </p:cNvPicPr>
          <p:nvPr/>
        </p:nvPicPr>
        <p:blipFill>
          <a:blip r:embed="rId7"/>
          <a:stretch>
            <a:fillRect/>
          </a:stretch>
        </p:blipFill>
        <p:spPr>
          <a:xfrm>
            <a:off x="5289076" y="3365199"/>
            <a:ext cx="1494874" cy="147234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3375" y="1824089"/>
            <a:ext cx="1201983" cy="1201983"/>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3992" y="2985698"/>
            <a:ext cx="379501" cy="37950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41585" y="2235329"/>
            <a:ext cx="379501" cy="37950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41585" y="3717025"/>
            <a:ext cx="379501" cy="379501"/>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3992" y="4425551"/>
            <a:ext cx="379501" cy="379501"/>
          </a:xfrm>
          <a:prstGeom prst="rect">
            <a:avLst/>
          </a:prstGeom>
        </p:spPr>
      </p:pic>
      <p:sp>
        <p:nvSpPr>
          <p:cNvPr id="15" name="TextBox 14"/>
          <p:cNvSpPr txBox="1"/>
          <p:nvPr/>
        </p:nvSpPr>
        <p:spPr>
          <a:xfrm>
            <a:off x="209550" y="335517"/>
            <a:ext cx="8210550" cy="523220"/>
          </a:xfrm>
          <a:prstGeom prst="rect">
            <a:avLst/>
          </a:prstGeom>
          <a:noFill/>
        </p:spPr>
        <p:txBody>
          <a:bodyPr wrap="square" rtlCol="0">
            <a:spAutoFit/>
          </a:bodyPr>
          <a:lstStyle/>
          <a:p>
            <a:r>
              <a:rPr lang="en-AU" sz="2800" b="1" dirty="0">
                <a:solidFill>
                  <a:srgbClr val="0070C0"/>
                </a:solidFill>
              </a:rPr>
              <a:t>Opportunities</a:t>
            </a:r>
            <a:endParaRPr lang="en-AU" sz="1400" i="1" dirty="0">
              <a:solidFill>
                <a:srgbClr val="0070C0"/>
              </a:solidFill>
            </a:endParaRPr>
          </a:p>
        </p:txBody>
      </p:sp>
    </p:spTree>
    <p:extLst>
      <p:ext uri="{BB962C8B-B14F-4D97-AF65-F5344CB8AC3E}">
        <p14:creationId xmlns:p14="http://schemas.microsoft.com/office/powerpoint/2010/main" val="25572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10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100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100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100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4445" t="5555" r="6110" b="6668"/>
          <a:stretch/>
        </p:blipFill>
        <p:spPr>
          <a:xfrm>
            <a:off x="781050" y="335517"/>
            <a:ext cx="8648700" cy="56583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p:nvPr/>
        </p:nvSpPr>
        <p:spPr>
          <a:xfrm>
            <a:off x="209550" y="335517"/>
            <a:ext cx="5996378" cy="523220"/>
          </a:xfrm>
          <a:prstGeom prst="rect">
            <a:avLst/>
          </a:prstGeom>
          <a:noFill/>
        </p:spPr>
        <p:txBody>
          <a:bodyPr wrap="square" rtlCol="0">
            <a:spAutoFit/>
          </a:bodyPr>
          <a:lstStyle/>
          <a:p>
            <a:r>
              <a:rPr lang="en-AU" sz="2800" b="1" dirty="0">
                <a:solidFill>
                  <a:srgbClr val="0070C0"/>
                </a:solidFill>
              </a:rPr>
              <a:t>Legal aid checker   </a:t>
            </a:r>
            <a:r>
              <a:rPr lang="en-AU" i="1" dirty="0">
                <a:solidFill>
                  <a:srgbClr val="0070C0"/>
                </a:solidFill>
              </a:rPr>
              <a:t>www.lac.vic.gov.au</a:t>
            </a:r>
          </a:p>
        </p:txBody>
      </p:sp>
    </p:spTree>
    <p:extLst>
      <p:ext uri="{BB962C8B-B14F-4D97-AF65-F5344CB8AC3E}">
        <p14:creationId xmlns:p14="http://schemas.microsoft.com/office/powerpoint/2010/main" val="363197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235" y="1488279"/>
            <a:ext cx="2284660" cy="405527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09550" y="335517"/>
            <a:ext cx="8210550" cy="523220"/>
          </a:xfrm>
          <a:prstGeom prst="rect">
            <a:avLst/>
          </a:prstGeom>
          <a:noFill/>
        </p:spPr>
        <p:txBody>
          <a:bodyPr wrap="square" rtlCol="0">
            <a:spAutoFit/>
          </a:bodyPr>
          <a:lstStyle/>
          <a:p>
            <a:r>
              <a:rPr lang="en-AU" sz="2800" b="1" dirty="0">
                <a:solidFill>
                  <a:srgbClr val="0070C0"/>
                </a:solidFill>
              </a:rPr>
              <a:t>Document</a:t>
            </a:r>
            <a:r>
              <a:rPr lang="en-AU" b="1" dirty="0">
                <a:solidFill>
                  <a:srgbClr val="0070C0"/>
                </a:solidFill>
              </a:rPr>
              <a:t> </a:t>
            </a:r>
            <a:r>
              <a:rPr lang="en-AU" sz="2800" b="1" dirty="0">
                <a:solidFill>
                  <a:srgbClr val="0070C0"/>
                </a:solidFill>
              </a:rPr>
              <a:t>uploader</a:t>
            </a:r>
            <a:r>
              <a:rPr lang="en-AU" b="1" dirty="0">
                <a:solidFill>
                  <a:srgbClr val="0070C0"/>
                </a:solidFill>
              </a:rPr>
              <a:t>  </a:t>
            </a:r>
            <a:r>
              <a:rPr lang="en-AU" sz="1400" i="1" dirty="0">
                <a:solidFill>
                  <a:srgbClr val="0070C0"/>
                </a:solidFill>
              </a:rPr>
              <a:t>https://selfhelppublic.vla.vic.gov.au/Public/Application.aspx</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820" y="1488279"/>
            <a:ext cx="2195980" cy="405527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7132" y="1478275"/>
            <a:ext cx="2289034" cy="4063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505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öaa &#10;äaa &#10;Project objectives &#10;VLA: realtime &#10;standardised display &#10;of service information &#10;and availability for &#10;frontline services &#10;CLCs: realtime &#10;standardised display &#10;of service information &#10;and availability for &#10;frontline services &#10;Booking people into &#10;new clients &#10;appointments &#10;following triage &#10;SMS &#10;ORBIT &#10;SMS reminder &#10;to clients of &#10;appointments &#10;Service search and &#10;matching function for &#10;client seeking help: &#10;people with VLA and &#10;CLC services &#10;a00-= &#10;Referral process and &#10;transfer of client info &#10;between VLA and CLC &#10;and transfer of &#10;referral info &#10;Analytic insights &#10;about demand, &#10;supply and &#10;referrals &#10;Extent to which &#10;client info has to be &#10;entered twice: &#10;ORBIT and ATLAS &#10;I. Make it easier for people to get legal assistance from VLA &#10;2. Make it easier for staff to refer and book people into VLA services &#10;3. Improve ability to monitor and plan service deliver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075284"/>
            <a:ext cx="9193212" cy="5211216"/>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09550" y="335517"/>
            <a:ext cx="8210550" cy="523220"/>
          </a:xfrm>
          <a:prstGeom prst="rect">
            <a:avLst/>
          </a:prstGeom>
          <a:noFill/>
        </p:spPr>
        <p:txBody>
          <a:bodyPr wrap="square" rtlCol="0">
            <a:spAutoFit/>
          </a:bodyPr>
          <a:lstStyle/>
          <a:p>
            <a:r>
              <a:rPr lang="en-AU" sz="2800" b="1" dirty="0">
                <a:solidFill>
                  <a:srgbClr val="0070C0"/>
                </a:solidFill>
              </a:rPr>
              <a:t>Online Referral and Booking Information Tool (ORBIT)</a:t>
            </a:r>
            <a:endParaRPr lang="en-AU" sz="2800" i="1" dirty="0">
              <a:solidFill>
                <a:srgbClr val="0070C0"/>
              </a:solidFill>
            </a:endParaRPr>
          </a:p>
        </p:txBody>
      </p:sp>
    </p:spTree>
    <p:extLst>
      <p:ext uri="{BB962C8B-B14F-4D97-AF65-F5344CB8AC3E}">
        <p14:creationId xmlns:p14="http://schemas.microsoft.com/office/powerpoint/2010/main" val="30573127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16772</TotalTime>
  <Words>809</Words>
  <Application>Microsoft Office PowerPoint</Application>
  <PresentationFormat>Widescreen</PresentationFormat>
  <Paragraphs>121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Berlin Sans FB Demi</vt:lpstr>
      <vt:lpstr>Calibri</vt:lpstr>
      <vt:lpstr>Calibri Light</vt:lpstr>
      <vt:lpstr>Proxima Nova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evaluation of  the iCAT project</dc:title>
  <dc:creator>Toby Verey</dc:creator>
  <cp:lastModifiedBy>Jon Cina</cp:lastModifiedBy>
  <cp:revision>623</cp:revision>
  <cp:lastPrinted>2016-10-18T05:07:17Z</cp:lastPrinted>
  <dcterms:created xsi:type="dcterms:W3CDTF">2016-09-07T23:40:39Z</dcterms:created>
  <dcterms:modified xsi:type="dcterms:W3CDTF">2017-05-08T04:50:22Z</dcterms:modified>
</cp:coreProperties>
</file>