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1"/>
  </p:notesMasterIdLst>
  <p:handoutMasterIdLst>
    <p:handoutMasterId r:id="rId42"/>
  </p:handoutMasterIdLst>
  <p:sldIdLst>
    <p:sldId id="256" r:id="rId2"/>
    <p:sldId id="276" r:id="rId3"/>
    <p:sldId id="277" r:id="rId4"/>
    <p:sldId id="259" r:id="rId5"/>
    <p:sldId id="299" r:id="rId6"/>
    <p:sldId id="260" r:id="rId7"/>
    <p:sldId id="263" r:id="rId8"/>
    <p:sldId id="264" r:id="rId9"/>
    <p:sldId id="266" r:id="rId10"/>
    <p:sldId id="265" r:id="rId11"/>
    <p:sldId id="267" r:id="rId12"/>
    <p:sldId id="269" r:id="rId13"/>
    <p:sldId id="270" r:id="rId14"/>
    <p:sldId id="271" r:id="rId15"/>
    <p:sldId id="272" r:id="rId16"/>
    <p:sldId id="262" r:id="rId17"/>
    <p:sldId id="300" r:id="rId18"/>
    <p:sldId id="278" r:id="rId19"/>
    <p:sldId id="279" r:id="rId20"/>
    <p:sldId id="280" r:id="rId21"/>
    <p:sldId id="281" r:id="rId22"/>
    <p:sldId id="297" r:id="rId23"/>
    <p:sldId id="274" r:id="rId24"/>
    <p:sldId id="292" r:id="rId25"/>
    <p:sldId id="284" r:id="rId26"/>
    <p:sldId id="288" r:id="rId27"/>
    <p:sldId id="289" r:id="rId28"/>
    <p:sldId id="290" r:id="rId29"/>
    <p:sldId id="285" r:id="rId30"/>
    <p:sldId id="286" r:id="rId31"/>
    <p:sldId id="293" r:id="rId32"/>
    <p:sldId id="287" r:id="rId33"/>
    <p:sldId id="282" r:id="rId34"/>
    <p:sldId id="283" r:id="rId35"/>
    <p:sldId id="291" r:id="rId36"/>
    <p:sldId id="294" r:id="rId37"/>
    <p:sldId id="295" r:id="rId38"/>
    <p:sldId id="298" r:id="rId39"/>
    <p:sldId id="296" r:id="rId40"/>
  </p:sldIdLst>
  <p:sldSz cx="12192000" cy="6858000"/>
  <p:notesSz cx="6745288" cy="98821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9" autoAdjust="0"/>
    <p:restoredTop sz="80000" autoAdjust="0"/>
  </p:normalViewPr>
  <p:slideViewPr>
    <p:cSldViewPr snapToGrid="0">
      <p:cViewPr>
        <p:scale>
          <a:sx n="100" d="100"/>
          <a:sy n="100" d="100"/>
        </p:scale>
        <p:origin x="-944" y="3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380" cy="494505"/>
          </a:xfrm>
          <a:prstGeom prst="rect">
            <a:avLst/>
          </a:prstGeom>
        </p:spPr>
        <p:txBody>
          <a:bodyPr vert="horz" lIns="90928" tIns="45464" rIns="90928" bIns="45464" rtlCol="0"/>
          <a:lstStyle>
            <a:lvl1pPr algn="l">
              <a:defRPr sz="1200"/>
            </a:lvl1pPr>
          </a:lstStyle>
          <a:p>
            <a:endParaRPr lang="en-GB"/>
          </a:p>
        </p:txBody>
      </p:sp>
      <p:sp>
        <p:nvSpPr>
          <p:cNvPr id="3" name="Date Placeholder 2"/>
          <p:cNvSpPr>
            <a:spLocks noGrp="1"/>
          </p:cNvSpPr>
          <p:nvPr>
            <p:ph type="dt" sz="quarter" idx="1"/>
          </p:nvPr>
        </p:nvSpPr>
        <p:spPr>
          <a:xfrm>
            <a:off x="3821332" y="0"/>
            <a:ext cx="2922379" cy="494505"/>
          </a:xfrm>
          <a:prstGeom prst="rect">
            <a:avLst/>
          </a:prstGeom>
        </p:spPr>
        <p:txBody>
          <a:bodyPr vert="horz" lIns="90928" tIns="45464" rIns="90928" bIns="45464" rtlCol="0"/>
          <a:lstStyle>
            <a:lvl1pPr algn="r">
              <a:defRPr sz="1200"/>
            </a:lvl1pPr>
          </a:lstStyle>
          <a:p>
            <a:fld id="{E9586883-89B0-48BA-991D-2AF64B0E239E}" type="datetimeFigureOut">
              <a:rPr lang="en-GB" smtClean="0"/>
              <a:t>8/05/17</a:t>
            </a:fld>
            <a:endParaRPr lang="en-GB"/>
          </a:p>
        </p:txBody>
      </p:sp>
      <p:sp>
        <p:nvSpPr>
          <p:cNvPr id="4" name="Footer Placeholder 3"/>
          <p:cNvSpPr>
            <a:spLocks noGrp="1"/>
          </p:cNvSpPr>
          <p:nvPr>
            <p:ph type="ftr" sz="quarter" idx="2"/>
          </p:nvPr>
        </p:nvSpPr>
        <p:spPr>
          <a:xfrm>
            <a:off x="0" y="9386104"/>
            <a:ext cx="2922380" cy="494504"/>
          </a:xfrm>
          <a:prstGeom prst="rect">
            <a:avLst/>
          </a:prstGeom>
        </p:spPr>
        <p:txBody>
          <a:bodyPr vert="horz" lIns="90928" tIns="45464" rIns="90928" bIns="45464" rtlCol="0" anchor="b"/>
          <a:lstStyle>
            <a:lvl1pPr algn="l">
              <a:defRPr sz="1200"/>
            </a:lvl1pPr>
          </a:lstStyle>
          <a:p>
            <a:endParaRPr lang="en-GB"/>
          </a:p>
        </p:txBody>
      </p:sp>
      <p:sp>
        <p:nvSpPr>
          <p:cNvPr id="5" name="Slide Number Placeholder 4"/>
          <p:cNvSpPr>
            <a:spLocks noGrp="1"/>
          </p:cNvSpPr>
          <p:nvPr>
            <p:ph type="sldNum" sz="quarter" idx="3"/>
          </p:nvPr>
        </p:nvSpPr>
        <p:spPr>
          <a:xfrm>
            <a:off x="3821332" y="9386104"/>
            <a:ext cx="2922379" cy="494504"/>
          </a:xfrm>
          <a:prstGeom prst="rect">
            <a:avLst/>
          </a:prstGeom>
        </p:spPr>
        <p:txBody>
          <a:bodyPr vert="horz" lIns="90928" tIns="45464" rIns="90928" bIns="45464" rtlCol="0" anchor="b"/>
          <a:lstStyle>
            <a:lvl1pPr algn="r">
              <a:defRPr sz="1200"/>
            </a:lvl1pPr>
          </a:lstStyle>
          <a:p>
            <a:fld id="{B0972C25-79A1-4582-8C92-B15B7A700D2F}" type="slidenum">
              <a:rPr lang="en-GB" smtClean="0"/>
              <a:t>‹#›</a:t>
            </a:fld>
            <a:endParaRPr lang="en-GB"/>
          </a:p>
        </p:txBody>
      </p:sp>
    </p:spTree>
    <p:extLst>
      <p:ext uri="{BB962C8B-B14F-4D97-AF65-F5344CB8AC3E}">
        <p14:creationId xmlns:p14="http://schemas.microsoft.com/office/powerpoint/2010/main" val="1313522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22958" cy="495825"/>
          </a:xfrm>
          <a:prstGeom prst="rect">
            <a:avLst/>
          </a:prstGeom>
        </p:spPr>
        <p:txBody>
          <a:bodyPr vert="horz" lIns="90928" tIns="45464" rIns="90928" bIns="45464" rtlCol="0"/>
          <a:lstStyle>
            <a:lvl1pPr algn="l">
              <a:defRPr sz="1200"/>
            </a:lvl1pPr>
          </a:lstStyle>
          <a:p>
            <a:endParaRPr lang="en-AU"/>
          </a:p>
        </p:txBody>
      </p:sp>
      <p:sp>
        <p:nvSpPr>
          <p:cNvPr id="3" name="Date Placeholder 2"/>
          <p:cNvSpPr>
            <a:spLocks noGrp="1"/>
          </p:cNvSpPr>
          <p:nvPr>
            <p:ph type="dt" idx="1"/>
          </p:nvPr>
        </p:nvSpPr>
        <p:spPr>
          <a:xfrm>
            <a:off x="3820769" y="1"/>
            <a:ext cx="2922958" cy="495825"/>
          </a:xfrm>
          <a:prstGeom prst="rect">
            <a:avLst/>
          </a:prstGeom>
        </p:spPr>
        <p:txBody>
          <a:bodyPr vert="horz" lIns="90928" tIns="45464" rIns="90928" bIns="45464" rtlCol="0"/>
          <a:lstStyle>
            <a:lvl1pPr algn="r">
              <a:defRPr sz="1200"/>
            </a:lvl1pPr>
          </a:lstStyle>
          <a:p>
            <a:fld id="{01792707-0C08-4AB7-8B6F-55364A246AC7}" type="datetimeFigureOut">
              <a:rPr lang="en-AU" smtClean="0"/>
              <a:t>8/05/17</a:t>
            </a:fld>
            <a:endParaRPr lang="en-AU"/>
          </a:p>
        </p:txBody>
      </p:sp>
      <p:sp>
        <p:nvSpPr>
          <p:cNvPr id="4" name="Slide Image Placeholder 3"/>
          <p:cNvSpPr>
            <a:spLocks noGrp="1" noRot="1" noChangeAspect="1"/>
          </p:cNvSpPr>
          <p:nvPr>
            <p:ph type="sldImg" idx="2"/>
          </p:nvPr>
        </p:nvSpPr>
        <p:spPr>
          <a:xfrm>
            <a:off x="407988" y="1235075"/>
            <a:ext cx="5929312" cy="3335338"/>
          </a:xfrm>
          <a:prstGeom prst="rect">
            <a:avLst/>
          </a:prstGeom>
          <a:noFill/>
          <a:ln w="12700">
            <a:solidFill>
              <a:prstClr val="black"/>
            </a:solidFill>
          </a:ln>
        </p:spPr>
        <p:txBody>
          <a:bodyPr vert="horz" lIns="90928" tIns="45464" rIns="90928" bIns="45464" rtlCol="0" anchor="ctr"/>
          <a:lstStyle/>
          <a:p>
            <a:endParaRPr lang="en-AU"/>
          </a:p>
        </p:txBody>
      </p:sp>
      <p:sp>
        <p:nvSpPr>
          <p:cNvPr id="5" name="Notes Placeholder 4"/>
          <p:cNvSpPr>
            <a:spLocks noGrp="1"/>
          </p:cNvSpPr>
          <p:nvPr>
            <p:ph type="body" sz="quarter" idx="3"/>
          </p:nvPr>
        </p:nvSpPr>
        <p:spPr>
          <a:xfrm>
            <a:off x="674529" y="4755802"/>
            <a:ext cx="5396230" cy="3891112"/>
          </a:xfrm>
          <a:prstGeom prst="rect">
            <a:avLst/>
          </a:prstGeom>
        </p:spPr>
        <p:txBody>
          <a:bodyPr vert="horz" lIns="90928" tIns="45464" rIns="90928" bIns="4546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86365"/>
            <a:ext cx="2922958" cy="495824"/>
          </a:xfrm>
          <a:prstGeom prst="rect">
            <a:avLst/>
          </a:prstGeom>
        </p:spPr>
        <p:txBody>
          <a:bodyPr vert="horz" lIns="90928" tIns="45464" rIns="90928" bIns="45464" rtlCol="0" anchor="b"/>
          <a:lstStyle>
            <a:lvl1pPr algn="l">
              <a:defRPr sz="1200"/>
            </a:lvl1pPr>
          </a:lstStyle>
          <a:p>
            <a:endParaRPr lang="en-AU"/>
          </a:p>
        </p:txBody>
      </p:sp>
      <p:sp>
        <p:nvSpPr>
          <p:cNvPr id="7" name="Slide Number Placeholder 6"/>
          <p:cNvSpPr>
            <a:spLocks noGrp="1"/>
          </p:cNvSpPr>
          <p:nvPr>
            <p:ph type="sldNum" sz="quarter" idx="5"/>
          </p:nvPr>
        </p:nvSpPr>
        <p:spPr>
          <a:xfrm>
            <a:off x="3820769" y="9386365"/>
            <a:ext cx="2922958" cy="495824"/>
          </a:xfrm>
          <a:prstGeom prst="rect">
            <a:avLst/>
          </a:prstGeom>
        </p:spPr>
        <p:txBody>
          <a:bodyPr vert="horz" lIns="90928" tIns="45464" rIns="90928" bIns="45464" rtlCol="0" anchor="b"/>
          <a:lstStyle>
            <a:lvl1pPr algn="r">
              <a:defRPr sz="1200"/>
            </a:lvl1pPr>
          </a:lstStyle>
          <a:p>
            <a:fld id="{B201DE37-2D60-4E5F-857E-86E24ABFAD74}" type="slidenum">
              <a:rPr lang="en-AU" smtClean="0"/>
              <a:t>‹#›</a:t>
            </a:fld>
            <a:endParaRPr lang="en-AU"/>
          </a:p>
        </p:txBody>
      </p:sp>
    </p:spTree>
    <p:extLst>
      <p:ext uri="{BB962C8B-B14F-4D97-AF65-F5344CB8AC3E}">
        <p14:creationId xmlns:p14="http://schemas.microsoft.com/office/powerpoint/2010/main" val="4155365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1</a:t>
            </a:fld>
            <a:endParaRPr lang="en-AU"/>
          </a:p>
        </p:txBody>
      </p:sp>
    </p:spTree>
    <p:extLst>
      <p:ext uri="{BB962C8B-B14F-4D97-AF65-F5344CB8AC3E}">
        <p14:creationId xmlns:p14="http://schemas.microsoft.com/office/powerpoint/2010/main" val="1927774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11</a:t>
            </a:fld>
            <a:endParaRPr lang="en-AU"/>
          </a:p>
        </p:txBody>
      </p:sp>
    </p:spTree>
    <p:extLst>
      <p:ext uri="{BB962C8B-B14F-4D97-AF65-F5344CB8AC3E}">
        <p14:creationId xmlns:p14="http://schemas.microsoft.com/office/powerpoint/2010/main" val="1357262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12</a:t>
            </a:fld>
            <a:endParaRPr lang="en-AU"/>
          </a:p>
        </p:txBody>
      </p:sp>
    </p:spTree>
    <p:extLst>
      <p:ext uri="{BB962C8B-B14F-4D97-AF65-F5344CB8AC3E}">
        <p14:creationId xmlns:p14="http://schemas.microsoft.com/office/powerpoint/2010/main" val="819160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13</a:t>
            </a:fld>
            <a:endParaRPr lang="en-AU"/>
          </a:p>
        </p:txBody>
      </p:sp>
    </p:spTree>
    <p:extLst>
      <p:ext uri="{BB962C8B-B14F-4D97-AF65-F5344CB8AC3E}">
        <p14:creationId xmlns:p14="http://schemas.microsoft.com/office/powerpoint/2010/main" val="744777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14</a:t>
            </a:fld>
            <a:endParaRPr lang="en-AU"/>
          </a:p>
        </p:txBody>
      </p:sp>
    </p:spTree>
    <p:extLst>
      <p:ext uri="{BB962C8B-B14F-4D97-AF65-F5344CB8AC3E}">
        <p14:creationId xmlns:p14="http://schemas.microsoft.com/office/powerpoint/2010/main" val="196197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15</a:t>
            </a:fld>
            <a:endParaRPr lang="en-AU"/>
          </a:p>
        </p:txBody>
      </p:sp>
    </p:spTree>
    <p:extLst>
      <p:ext uri="{BB962C8B-B14F-4D97-AF65-F5344CB8AC3E}">
        <p14:creationId xmlns:p14="http://schemas.microsoft.com/office/powerpoint/2010/main" val="11147561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16</a:t>
            </a:fld>
            <a:endParaRPr lang="en-AU"/>
          </a:p>
        </p:txBody>
      </p:sp>
    </p:spTree>
    <p:extLst>
      <p:ext uri="{BB962C8B-B14F-4D97-AF65-F5344CB8AC3E}">
        <p14:creationId xmlns:p14="http://schemas.microsoft.com/office/powerpoint/2010/main" val="12517629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18</a:t>
            </a:fld>
            <a:endParaRPr lang="en-AU"/>
          </a:p>
        </p:txBody>
      </p:sp>
    </p:spTree>
    <p:extLst>
      <p:ext uri="{BB962C8B-B14F-4D97-AF65-F5344CB8AC3E}">
        <p14:creationId xmlns:p14="http://schemas.microsoft.com/office/powerpoint/2010/main" val="501249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19</a:t>
            </a:fld>
            <a:endParaRPr lang="en-AU"/>
          </a:p>
        </p:txBody>
      </p:sp>
    </p:spTree>
    <p:extLst>
      <p:ext uri="{BB962C8B-B14F-4D97-AF65-F5344CB8AC3E}">
        <p14:creationId xmlns:p14="http://schemas.microsoft.com/office/powerpoint/2010/main" val="8238176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Open files: consent to refer must be obtained before referral made, centre will have to do conflict check before agreeing to take matter on</a:t>
            </a:r>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20</a:t>
            </a:fld>
            <a:endParaRPr lang="en-AU"/>
          </a:p>
        </p:txBody>
      </p:sp>
    </p:spTree>
    <p:extLst>
      <p:ext uri="{BB962C8B-B14F-4D97-AF65-F5344CB8AC3E}">
        <p14:creationId xmlns:p14="http://schemas.microsoft.com/office/powerpoint/2010/main" val="2263454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21</a:t>
            </a:fld>
            <a:endParaRPr lang="en-AU"/>
          </a:p>
        </p:txBody>
      </p:sp>
    </p:spTree>
    <p:extLst>
      <p:ext uri="{BB962C8B-B14F-4D97-AF65-F5344CB8AC3E}">
        <p14:creationId xmlns:p14="http://schemas.microsoft.com/office/powerpoint/2010/main" val="261411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a:t>
            </a:fld>
            <a:endParaRPr lang="en-AU"/>
          </a:p>
        </p:txBody>
      </p:sp>
    </p:spTree>
    <p:extLst>
      <p:ext uri="{BB962C8B-B14F-4D97-AF65-F5344CB8AC3E}">
        <p14:creationId xmlns:p14="http://schemas.microsoft.com/office/powerpoint/2010/main" val="12379742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23</a:t>
            </a:fld>
            <a:endParaRPr lang="en-AU"/>
          </a:p>
        </p:txBody>
      </p:sp>
    </p:spTree>
    <p:extLst>
      <p:ext uri="{BB962C8B-B14F-4D97-AF65-F5344CB8AC3E}">
        <p14:creationId xmlns:p14="http://schemas.microsoft.com/office/powerpoint/2010/main" val="34785167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24</a:t>
            </a:fld>
            <a:endParaRPr lang="en-AU"/>
          </a:p>
        </p:txBody>
      </p:sp>
    </p:spTree>
    <p:extLst>
      <p:ext uri="{BB962C8B-B14F-4D97-AF65-F5344CB8AC3E}">
        <p14:creationId xmlns:p14="http://schemas.microsoft.com/office/powerpoint/2010/main" val="14644495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25</a:t>
            </a:fld>
            <a:endParaRPr lang="en-AU"/>
          </a:p>
        </p:txBody>
      </p:sp>
    </p:spTree>
    <p:extLst>
      <p:ext uri="{BB962C8B-B14F-4D97-AF65-F5344CB8AC3E}">
        <p14:creationId xmlns:p14="http://schemas.microsoft.com/office/powerpoint/2010/main" val="26526165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26</a:t>
            </a:fld>
            <a:endParaRPr lang="en-AU"/>
          </a:p>
        </p:txBody>
      </p:sp>
    </p:spTree>
    <p:extLst>
      <p:ext uri="{BB962C8B-B14F-4D97-AF65-F5344CB8AC3E}">
        <p14:creationId xmlns:p14="http://schemas.microsoft.com/office/powerpoint/2010/main" val="39700534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27</a:t>
            </a:fld>
            <a:endParaRPr lang="en-AU"/>
          </a:p>
        </p:txBody>
      </p:sp>
    </p:spTree>
    <p:extLst>
      <p:ext uri="{BB962C8B-B14F-4D97-AF65-F5344CB8AC3E}">
        <p14:creationId xmlns:p14="http://schemas.microsoft.com/office/powerpoint/2010/main" val="24921675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28</a:t>
            </a:fld>
            <a:endParaRPr lang="en-AU"/>
          </a:p>
        </p:txBody>
      </p:sp>
    </p:spTree>
    <p:extLst>
      <p:ext uri="{BB962C8B-B14F-4D97-AF65-F5344CB8AC3E}">
        <p14:creationId xmlns:p14="http://schemas.microsoft.com/office/powerpoint/2010/main" val="17674521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29</a:t>
            </a:fld>
            <a:endParaRPr lang="en-AU"/>
          </a:p>
        </p:txBody>
      </p:sp>
    </p:spTree>
    <p:extLst>
      <p:ext uri="{BB962C8B-B14F-4D97-AF65-F5344CB8AC3E}">
        <p14:creationId xmlns:p14="http://schemas.microsoft.com/office/powerpoint/2010/main" val="10399426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30</a:t>
            </a:fld>
            <a:endParaRPr lang="en-AU"/>
          </a:p>
        </p:txBody>
      </p:sp>
    </p:spTree>
    <p:extLst>
      <p:ext uri="{BB962C8B-B14F-4D97-AF65-F5344CB8AC3E}">
        <p14:creationId xmlns:p14="http://schemas.microsoft.com/office/powerpoint/2010/main" val="31107520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31</a:t>
            </a:fld>
            <a:endParaRPr lang="en-AU"/>
          </a:p>
        </p:txBody>
      </p:sp>
    </p:spTree>
    <p:extLst>
      <p:ext uri="{BB962C8B-B14F-4D97-AF65-F5344CB8AC3E}">
        <p14:creationId xmlns:p14="http://schemas.microsoft.com/office/powerpoint/2010/main" val="2608587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32</a:t>
            </a:fld>
            <a:endParaRPr lang="en-AU"/>
          </a:p>
        </p:txBody>
      </p:sp>
    </p:spTree>
    <p:extLst>
      <p:ext uri="{BB962C8B-B14F-4D97-AF65-F5344CB8AC3E}">
        <p14:creationId xmlns:p14="http://schemas.microsoft.com/office/powerpoint/2010/main" val="800191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a:t>
            </a:fld>
            <a:endParaRPr lang="en-AU"/>
          </a:p>
        </p:txBody>
      </p:sp>
    </p:spTree>
    <p:extLst>
      <p:ext uri="{BB962C8B-B14F-4D97-AF65-F5344CB8AC3E}">
        <p14:creationId xmlns:p14="http://schemas.microsoft.com/office/powerpoint/2010/main" val="24818934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33</a:t>
            </a:fld>
            <a:endParaRPr lang="en-AU"/>
          </a:p>
        </p:txBody>
      </p:sp>
    </p:spTree>
    <p:extLst>
      <p:ext uri="{BB962C8B-B14F-4D97-AF65-F5344CB8AC3E}">
        <p14:creationId xmlns:p14="http://schemas.microsoft.com/office/powerpoint/2010/main" val="18266527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34</a:t>
            </a:fld>
            <a:endParaRPr lang="en-AU"/>
          </a:p>
        </p:txBody>
      </p:sp>
    </p:spTree>
    <p:extLst>
      <p:ext uri="{BB962C8B-B14F-4D97-AF65-F5344CB8AC3E}">
        <p14:creationId xmlns:p14="http://schemas.microsoft.com/office/powerpoint/2010/main" val="11634551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Footnotes: </a:t>
            </a:r>
            <a:r>
              <a:rPr lang="en-AU" dirty="0"/>
              <a:t>This does not refer to centres that are primarily based in one state, but that undertake outreach services in another state or territory, or which provide assistance to clients from another state or territory and where no centre files or records are stored in the other state or territory, provided that the relevant states and/or territories have identical or substantially similar professional conduct rules. In practices such as these but where the relevant states and/or territories </a:t>
            </a:r>
            <a:r>
              <a:rPr lang="en-AU" u="sng" dirty="0"/>
              <a:t>do</a:t>
            </a:r>
            <a:r>
              <a:rPr lang="en-AU" dirty="0"/>
              <a:t> have substantially different legal professional conduct rules, the centre should discuss the cross-check requirements that will apply with their state or territory PII Representative/s. </a:t>
            </a:r>
          </a:p>
          <a:p>
            <a:endParaRPr lang="en-AU" dirty="0"/>
          </a:p>
          <a:p>
            <a:pPr defTabSz="909279">
              <a:defRPr/>
            </a:pPr>
            <a:r>
              <a:rPr lang="en-AU" dirty="0"/>
              <a:t>This is required in order to satisfy the provision of the common membership rules of all CLC state and territory associations that require the Convenors of the state and territory Associations’ Practice and Insurance Committees of which they are a member to be satisfied that the member centre has the necessary systems to comply with this Guide (see </a:t>
            </a:r>
            <a:r>
              <a:rPr lang="en-AU" b="1" dirty="0"/>
              <a:t>1.4.4</a:t>
            </a:r>
            <a:r>
              <a:rPr lang="en-AU" dirty="0"/>
              <a:t>).</a:t>
            </a:r>
          </a:p>
          <a:p>
            <a:endParaRPr lang="en-AU" dirty="0"/>
          </a:p>
        </p:txBody>
      </p:sp>
      <p:sp>
        <p:nvSpPr>
          <p:cNvPr id="4" name="Slide Number Placeholder 3"/>
          <p:cNvSpPr>
            <a:spLocks noGrp="1"/>
          </p:cNvSpPr>
          <p:nvPr>
            <p:ph type="sldNum" sz="quarter" idx="10"/>
          </p:nvPr>
        </p:nvSpPr>
        <p:spPr/>
        <p:txBody>
          <a:bodyPr/>
          <a:lstStyle/>
          <a:p>
            <a:fld id="{B201DE37-2D60-4E5F-857E-86E24ABFAD74}" type="slidenum">
              <a:rPr lang="en-AU" smtClean="0"/>
              <a:t>35</a:t>
            </a:fld>
            <a:endParaRPr lang="en-AU"/>
          </a:p>
        </p:txBody>
      </p:sp>
    </p:spTree>
    <p:extLst>
      <p:ext uri="{BB962C8B-B14F-4D97-AF65-F5344CB8AC3E}">
        <p14:creationId xmlns:p14="http://schemas.microsoft.com/office/powerpoint/2010/main" val="22107595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36</a:t>
            </a:fld>
            <a:endParaRPr lang="en-AU"/>
          </a:p>
        </p:txBody>
      </p:sp>
    </p:spTree>
    <p:extLst>
      <p:ext uri="{BB962C8B-B14F-4D97-AF65-F5344CB8AC3E}">
        <p14:creationId xmlns:p14="http://schemas.microsoft.com/office/powerpoint/2010/main" val="9651560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37</a:t>
            </a:fld>
            <a:endParaRPr lang="en-AU"/>
          </a:p>
        </p:txBody>
      </p:sp>
    </p:spTree>
    <p:extLst>
      <p:ext uri="{BB962C8B-B14F-4D97-AF65-F5344CB8AC3E}">
        <p14:creationId xmlns:p14="http://schemas.microsoft.com/office/powerpoint/2010/main" val="37716258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39</a:t>
            </a:fld>
            <a:endParaRPr lang="en-AU"/>
          </a:p>
        </p:txBody>
      </p:sp>
    </p:spTree>
    <p:extLst>
      <p:ext uri="{BB962C8B-B14F-4D97-AF65-F5344CB8AC3E}">
        <p14:creationId xmlns:p14="http://schemas.microsoft.com/office/powerpoint/2010/main" val="995567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4</a:t>
            </a:fld>
            <a:endParaRPr lang="en-AU"/>
          </a:p>
        </p:txBody>
      </p:sp>
    </p:spTree>
    <p:extLst>
      <p:ext uri="{BB962C8B-B14F-4D97-AF65-F5344CB8AC3E}">
        <p14:creationId xmlns:p14="http://schemas.microsoft.com/office/powerpoint/2010/main" val="1531455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6</a:t>
            </a:fld>
            <a:endParaRPr lang="en-AU"/>
          </a:p>
        </p:txBody>
      </p:sp>
    </p:spTree>
    <p:extLst>
      <p:ext uri="{BB962C8B-B14F-4D97-AF65-F5344CB8AC3E}">
        <p14:creationId xmlns:p14="http://schemas.microsoft.com/office/powerpoint/2010/main" val="102331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7</a:t>
            </a:fld>
            <a:endParaRPr lang="en-AU"/>
          </a:p>
        </p:txBody>
      </p:sp>
    </p:spTree>
    <p:extLst>
      <p:ext uri="{BB962C8B-B14F-4D97-AF65-F5344CB8AC3E}">
        <p14:creationId xmlns:p14="http://schemas.microsoft.com/office/powerpoint/2010/main" val="1268039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8</a:t>
            </a:fld>
            <a:endParaRPr lang="en-AU"/>
          </a:p>
        </p:txBody>
      </p:sp>
    </p:spTree>
    <p:extLst>
      <p:ext uri="{BB962C8B-B14F-4D97-AF65-F5344CB8AC3E}">
        <p14:creationId xmlns:p14="http://schemas.microsoft.com/office/powerpoint/2010/main" val="3964644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9</a:t>
            </a:fld>
            <a:endParaRPr lang="en-AU"/>
          </a:p>
        </p:txBody>
      </p:sp>
    </p:spTree>
    <p:extLst>
      <p:ext uri="{BB962C8B-B14F-4D97-AF65-F5344CB8AC3E}">
        <p14:creationId xmlns:p14="http://schemas.microsoft.com/office/powerpoint/2010/main" val="1238586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201DE37-2D60-4E5F-857E-86E24ABFAD74}" type="slidenum">
              <a:rPr lang="en-AU" smtClean="0"/>
              <a:t>10</a:t>
            </a:fld>
            <a:endParaRPr lang="en-AU"/>
          </a:p>
        </p:txBody>
      </p:sp>
    </p:spTree>
    <p:extLst>
      <p:ext uri="{BB962C8B-B14F-4D97-AF65-F5344CB8AC3E}">
        <p14:creationId xmlns:p14="http://schemas.microsoft.com/office/powerpoint/2010/main" val="4117715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624668"/>
            <a:ext cx="53848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6400800" y="5562600"/>
            <a:ext cx="53848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400801" y="6425641"/>
            <a:ext cx="1643529" cy="365125"/>
          </a:xfrm>
        </p:spPr>
        <p:txBody>
          <a:bodyPr/>
          <a:lstStyle>
            <a:lvl1pPr algn="l">
              <a:defRPr/>
            </a:lvl1pPr>
          </a:lstStyle>
          <a:p>
            <a:fld id="{00968067-1282-463E-831D-D5B10B411E07}" type="datetimeFigureOut">
              <a:rPr lang="en-AU" smtClean="0"/>
              <a:t>8/05/17</a:t>
            </a:fld>
            <a:endParaRPr lang="en-AU"/>
          </a:p>
        </p:txBody>
      </p:sp>
      <p:sp>
        <p:nvSpPr>
          <p:cNvPr id="5" name="Footer Placeholder 4"/>
          <p:cNvSpPr>
            <a:spLocks noGrp="1"/>
          </p:cNvSpPr>
          <p:nvPr>
            <p:ph type="ftr" sz="quarter" idx="11"/>
          </p:nvPr>
        </p:nvSpPr>
        <p:spPr>
          <a:xfrm>
            <a:off x="8414871" y="6425641"/>
            <a:ext cx="3490259" cy="365125"/>
          </a:xfrm>
        </p:spPr>
        <p:txBody>
          <a:bodyPr/>
          <a:lstStyle>
            <a:lvl1pPr algn="r">
              <a:defRPr/>
            </a:lvl1pPr>
          </a:lstStyle>
          <a:p>
            <a:endParaRPr lang="en-AU"/>
          </a:p>
        </p:txBody>
      </p:sp>
      <p:sp>
        <p:nvSpPr>
          <p:cNvPr id="7" name="Rectangle 6"/>
          <p:cNvSpPr/>
          <p:nvPr/>
        </p:nvSpPr>
        <p:spPr>
          <a:xfrm>
            <a:off x="376767" y="228600"/>
            <a:ext cx="5647267"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6165851" y="2377440"/>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566522" y="174813"/>
            <a:ext cx="55107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6165851" y="228600"/>
            <a:ext cx="27432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9069917" y="2377440"/>
            <a:ext cx="27432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00968067-1282-463E-831D-D5B10B411E07}" type="datetimeFigureOut">
              <a:rPr lang="en-AU" smtClean="0"/>
              <a:t>8/05/17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12" name="Content Placeholder 2"/>
          <p:cNvSpPr>
            <a:spLocks noGrp="1"/>
          </p:cNvSpPr>
          <p:nvPr>
            <p:ph sz="half" idx="17"/>
          </p:nvPr>
        </p:nvSpPr>
        <p:spPr>
          <a:xfrm>
            <a:off x="670561" y="1985963"/>
            <a:ext cx="4876551"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670561" y="4164965"/>
            <a:ext cx="4876551"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5880100" y="1985963"/>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5880100" y="4169664"/>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0968067-1282-463E-831D-D5B10B411E07}" type="datetimeFigureOut">
              <a:rPr lang="en-AU" smtClean="0"/>
              <a:t>8/05/17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808CB81-D1CC-45AE-9A1D-4E9D86A1E412}" type="slidenum">
              <a:rPr lang="en-AU" smtClean="0"/>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0968067-1282-463E-831D-D5B10B411E07}" type="datetimeFigureOut">
              <a:rPr lang="en-AU" smtClean="0"/>
              <a:t>8/05/17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808CB81-D1CC-45AE-9A1D-4E9D86A1E412}" type="slidenum">
              <a:rPr lang="en-AU" smtClean="0"/>
              <a:t>‹#›</a:t>
            </a:fld>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376768" y="228600"/>
            <a:ext cx="460163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07407" y="2571750"/>
            <a:ext cx="4340352"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5558368" y="273051"/>
            <a:ext cx="6129865"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08124" y="3733801"/>
            <a:ext cx="4340352"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855200" y="6423586"/>
            <a:ext cx="2049929" cy="365125"/>
          </a:xfrm>
        </p:spPr>
        <p:txBody>
          <a:bodyPr/>
          <a:lstStyle/>
          <a:p>
            <a:fld id="{00968067-1282-463E-831D-D5B10B411E07}" type="datetimeFigureOut">
              <a:rPr lang="en-AU" smtClean="0"/>
              <a:t>8/05/17</a:t>
            </a:fld>
            <a:endParaRPr lang="en-AU"/>
          </a:p>
        </p:txBody>
      </p:sp>
      <p:sp>
        <p:nvSpPr>
          <p:cNvPr id="6" name="Footer Placeholder 5"/>
          <p:cNvSpPr>
            <a:spLocks noGrp="1"/>
          </p:cNvSpPr>
          <p:nvPr>
            <p:ph type="ftr" sz="quarter" idx="11"/>
          </p:nvPr>
        </p:nvSpPr>
        <p:spPr>
          <a:xfrm>
            <a:off x="5145741" y="6423586"/>
            <a:ext cx="4422588" cy="365125"/>
          </a:xfrm>
        </p:spPr>
        <p:txBody>
          <a:bodyPr/>
          <a:lstStyle/>
          <a:p>
            <a:endParaRPr lang="en-AU"/>
          </a:p>
        </p:txBody>
      </p:sp>
      <p:sp>
        <p:nvSpPr>
          <p:cNvPr id="9" name="TextBox 8"/>
          <p:cNvSpPr txBox="1"/>
          <p:nvPr/>
        </p:nvSpPr>
        <p:spPr>
          <a:xfrm>
            <a:off x="566522" y="174813"/>
            <a:ext cx="55107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559205" y="3124200"/>
            <a:ext cx="5197696"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370541" y="228600"/>
            <a:ext cx="4614211"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559205" y="3995737"/>
            <a:ext cx="5197696"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855200" y="6423586"/>
            <a:ext cx="2049929" cy="365125"/>
          </a:xfrm>
        </p:spPr>
        <p:txBody>
          <a:bodyPr/>
          <a:lstStyle/>
          <a:p>
            <a:fld id="{00968067-1282-463E-831D-D5B10B411E07}" type="datetimeFigureOut">
              <a:rPr lang="en-AU" smtClean="0"/>
              <a:t>8/05/17</a:t>
            </a:fld>
            <a:endParaRPr lang="en-AU"/>
          </a:p>
        </p:txBody>
      </p:sp>
      <p:sp>
        <p:nvSpPr>
          <p:cNvPr id="6" name="Footer Placeholder 5"/>
          <p:cNvSpPr>
            <a:spLocks noGrp="1"/>
          </p:cNvSpPr>
          <p:nvPr>
            <p:ph type="ftr" sz="quarter" idx="11"/>
          </p:nvPr>
        </p:nvSpPr>
        <p:spPr>
          <a:xfrm>
            <a:off x="5588000" y="6423586"/>
            <a:ext cx="4006851" cy="365125"/>
          </a:xfrm>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10" name="TextBox 9"/>
          <p:cNvSpPr txBox="1"/>
          <p:nvPr/>
        </p:nvSpPr>
        <p:spPr>
          <a:xfrm>
            <a:off x="5320147" y="3370730"/>
            <a:ext cx="294091"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75341" y="4424082"/>
            <a:ext cx="8254876"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370541" y="228600"/>
            <a:ext cx="85045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75341" y="5257800"/>
            <a:ext cx="8254876"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68067-1282-463E-831D-D5B10B411E07}" type="datetimeFigureOut">
              <a:rPr lang="en-AU" smtClean="0"/>
              <a:t>8/05/17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8" name="Rectangle 7"/>
          <p:cNvSpPr/>
          <p:nvPr/>
        </p:nvSpPr>
        <p:spPr>
          <a:xfrm>
            <a:off x="9069917" y="228600"/>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9069917" y="2377440"/>
            <a:ext cx="27432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436283" y="4632792"/>
            <a:ext cx="294091"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376766" y="228600"/>
            <a:ext cx="851622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07406" y="2571750"/>
            <a:ext cx="8242148"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8126" y="3733801"/>
            <a:ext cx="8239421"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49683" y="6235608"/>
            <a:ext cx="1797864" cy="365125"/>
          </a:xfrm>
        </p:spPr>
        <p:txBody>
          <a:bodyPr/>
          <a:lstStyle>
            <a:lvl1pPr>
              <a:defRPr>
                <a:solidFill>
                  <a:schemeClr val="bg1"/>
                </a:solidFill>
              </a:defRPr>
            </a:lvl1pPr>
          </a:lstStyle>
          <a:p>
            <a:fld id="{00968067-1282-463E-831D-D5B10B411E07}" type="datetimeFigureOut">
              <a:rPr lang="en-AU" smtClean="0"/>
              <a:t>8/05/17</a:t>
            </a:fld>
            <a:endParaRPr lang="en-AU"/>
          </a:p>
        </p:txBody>
      </p:sp>
      <p:sp>
        <p:nvSpPr>
          <p:cNvPr id="6" name="Footer Placeholder 5"/>
          <p:cNvSpPr>
            <a:spLocks noGrp="1"/>
          </p:cNvSpPr>
          <p:nvPr>
            <p:ph type="ftr" sz="quarter" idx="11"/>
          </p:nvPr>
        </p:nvSpPr>
        <p:spPr>
          <a:xfrm>
            <a:off x="508128" y="6235608"/>
            <a:ext cx="6197473" cy="365125"/>
          </a:xfrm>
        </p:spPr>
        <p:txBody>
          <a:bodyPr/>
          <a:lstStyle>
            <a:lvl1pPr>
              <a:defRPr>
                <a:solidFill>
                  <a:schemeClr val="bg1"/>
                </a:solidFill>
              </a:defRPr>
            </a:lvl1p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9" name="TextBox 8"/>
          <p:cNvSpPr txBox="1"/>
          <p:nvPr/>
        </p:nvSpPr>
        <p:spPr>
          <a:xfrm>
            <a:off x="566522" y="174813"/>
            <a:ext cx="55107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9069917" y="2374940"/>
            <a:ext cx="27432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9069917" y="4535424"/>
            <a:ext cx="27432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376767" y="228600"/>
            <a:ext cx="56472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07406" y="2571750"/>
            <a:ext cx="53555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8125" y="3733801"/>
            <a:ext cx="5353739"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064000" y="6235608"/>
            <a:ext cx="1797864" cy="365125"/>
          </a:xfrm>
        </p:spPr>
        <p:txBody>
          <a:bodyPr/>
          <a:lstStyle>
            <a:lvl1pPr>
              <a:defRPr>
                <a:solidFill>
                  <a:schemeClr val="bg1"/>
                </a:solidFill>
              </a:defRPr>
            </a:lvl1pPr>
          </a:lstStyle>
          <a:p>
            <a:fld id="{00968067-1282-463E-831D-D5B10B411E07}" type="datetimeFigureOut">
              <a:rPr lang="en-AU" smtClean="0"/>
              <a:t>8/05/17</a:t>
            </a:fld>
            <a:endParaRPr lang="en-AU"/>
          </a:p>
        </p:txBody>
      </p:sp>
      <p:sp>
        <p:nvSpPr>
          <p:cNvPr id="6" name="Footer Placeholder 5"/>
          <p:cNvSpPr>
            <a:spLocks noGrp="1"/>
          </p:cNvSpPr>
          <p:nvPr>
            <p:ph type="ftr" sz="quarter" idx="11"/>
          </p:nvPr>
        </p:nvSpPr>
        <p:spPr>
          <a:xfrm>
            <a:off x="508128" y="6235608"/>
            <a:ext cx="3454273" cy="365125"/>
          </a:xfrm>
        </p:spPr>
        <p:txBody>
          <a:bodyPr/>
          <a:lstStyle>
            <a:lvl1pPr>
              <a:defRPr>
                <a:solidFill>
                  <a:schemeClr val="bg1"/>
                </a:solidFill>
              </a:defRPr>
            </a:lvl1p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9" name="TextBox 8"/>
          <p:cNvSpPr txBox="1"/>
          <p:nvPr/>
        </p:nvSpPr>
        <p:spPr>
          <a:xfrm>
            <a:off x="566522" y="174813"/>
            <a:ext cx="55107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6165851" y="4534726"/>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165851" y="228600"/>
            <a:ext cx="27432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165851" y="2381663"/>
            <a:ext cx="27432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9070848" y="2381662"/>
            <a:ext cx="27432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6604000" y="3124200"/>
            <a:ext cx="414528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370541" y="2365248"/>
            <a:ext cx="5653492"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604000" y="3995737"/>
            <a:ext cx="414528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855200" y="6423586"/>
            <a:ext cx="2049929" cy="365125"/>
          </a:xfrm>
        </p:spPr>
        <p:txBody>
          <a:bodyPr/>
          <a:lstStyle/>
          <a:p>
            <a:fld id="{00968067-1282-463E-831D-D5B10B411E07}" type="datetimeFigureOut">
              <a:rPr lang="en-AU" smtClean="0"/>
              <a:t>8/05/17</a:t>
            </a:fld>
            <a:endParaRPr lang="en-AU"/>
          </a:p>
        </p:txBody>
      </p:sp>
      <p:sp>
        <p:nvSpPr>
          <p:cNvPr id="6" name="Footer Placeholder 5"/>
          <p:cNvSpPr>
            <a:spLocks noGrp="1"/>
          </p:cNvSpPr>
          <p:nvPr>
            <p:ph type="ftr" sz="quarter" idx="11"/>
          </p:nvPr>
        </p:nvSpPr>
        <p:spPr>
          <a:xfrm>
            <a:off x="5588000" y="6423586"/>
            <a:ext cx="4006851" cy="365125"/>
          </a:xfrm>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10" name="TextBox 9"/>
          <p:cNvSpPr txBox="1"/>
          <p:nvPr/>
        </p:nvSpPr>
        <p:spPr>
          <a:xfrm>
            <a:off x="6333815" y="3370730"/>
            <a:ext cx="294091"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370540" y="228600"/>
            <a:ext cx="27432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3280833" y="228600"/>
            <a:ext cx="27432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0968067-1282-463E-831D-D5B10B411E07}" type="datetimeFigureOut">
              <a:rPr lang="en-AU" smtClean="0"/>
              <a:t>8/05/17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08CB81-D1CC-45AE-9A1D-4E9D86A1E412}"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10947401" y="282574"/>
            <a:ext cx="856129"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0968067-1282-463E-831D-D5B10B411E07}" type="datetimeFigureOut">
              <a:rPr lang="en-AU" smtClean="0"/>
              <a:t>8/05/17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08CB81-D1CC-45AE-9A1D-4E9D86A1E412}" type="slidenum">
              <a:rPr lang="en-AU" smtClean="0"/>
              <a:t>‹#›</a:t>
            </a:fld>
            <a:endParaRPr lang="en-AU"/>
          </a:p>
        </p:txBody>
      </p:sp>
      <p:sp>
        <p:nvSpPr>
          <p:cNvPr id="9" name="TextBox 8"/>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10757647" y="282574"/>
            <a:ext cx="12192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10889129" y="282574"/>
            <a:ext cx="9144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10661029" y="954742"/>
            <a:ext cx="908424"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609600" y="958757"/>
            <a:ext cx="9144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0968067-1282-463E-831D-D5B10B411E07}" type="datetimeFigureOut">
              <a:rPr lang="en-AU" smtClean="0"/>
              <a:t>8/05/17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08CB81-D1CC-45AE-9A1D-4E9D86A1E412}" type="slidenum">
              <a:rPr lang="en-AU" smtClean="0"/>
              <a:t>‹#›</a:t>
            </a:fld>
            <a:endParaRPr lang="en-AU"/>
          </a:p>
        </p:txBody>
      </p:sp>
      <p:sp>
        <p:nvSpPr>
          <p:cNvPr id="9" name="TextBox 8"/>
          <p:cNvSpPr txBox="1"/>
          <p:nvPr/>
        </p:nvSpPr>
        <p:spPr>
          <a:xfrm rot="16200000">
            <a:off x="11500967"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664633" y="134471"/>
            <a:ext cx="10075084"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0968067-1282-463E-831D-D5B10B411E07}" type="datetimeFigureOut">
              <a:rPr lang="en-AU" smtClean="0"/>
              <a:t>8/05/17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08CB81-D1CC-45AE-9A1D-4E9D86A1E412}" type="slidenum">
              <a:rPr lang="en-AU" smtClean="0"/>
              <a:t>‹#›</a:t>
            </a:fld>
            <a:endParaRPr lang="en-AU"/>
          </a:p>
        </p:txBody>
      </p:sp>
      <p:sp>
        <p:nvSpPr>
          <p:cNvPr id="9" name="TextBox 8"/>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664691" y="1129553"/>
            <a:ext cx="10078613"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624668"/>
            <a:ext cx="53848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6400800" y="5562600"/>
            <a:ext cx="53848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400801" y="6425641"/>
            <a:ext cx="1643529" cy="365125"/>
          </a:xfrm>
        </p:spPr>
        <p:txBody>
          <a:bodyPr/>
          <a:lstStyle>
            <a:lvl1pPr algn="l">
              <a:defRPr/>
            </a:lvl1pPr>
          </a:lstStyle>
          <a:p>
            <a:fld id="{00968067-1282-463E-831D-D5B10B411E07}" type="datetimeFigureOut">
              <a:rPr lang="en-AU" smtClean="0"/>
              <a:t>8/05/17</a:t>
            </a:fld>
            <a:endParaRPr lang="en-AU"/>
          </a:p>
        </p:txBody>
      </p:sp>
      <p:sp>
        <p:nvSpPr>
          <p:cNvPr id="5" name="Footer Placeholder 4"/>
          <p:cNvSpPr>
            <a:spLocks noGrp="1"/>
          </p:cNvSpPr>
          <p:nvPr>
            <p:ph type="ftr" sz="quarter" idx="11"/>
          </p:nvPr>
        </p:nvSpPr>
        <p:spPr>
          <a:xfrm>
            <a:off x="8414871" y="6425641"/>
            <a:ext cx="3490259" cy="365125"/>
          </a:xfrm>
        </p:spPr>
        <p:txBody>
          <a:bodyPr/>
          <a:lstStyle>
            <a:lvl1pPr algn="r">
              <a:defRPr/>
            </a:lvl1pPr>
          </a:lstStyle>
          <a:p>
            <a:endParaRPr lang="en-AU"/>
          </a:p>
        </p:txBody>
      </p:sp>
      <p:sp>
        <p:nvSpPr>
          <p:cNvPr id="7" name="Rectangle 6"/>
          <p:cNvSpPr/>
          <p:nvPr/>
        </p:nvSpPr>
        <p:spPr>
          <a:xfrm>
            <a:off x="376767" y="228600"/>
            <a:ext cx="5647267"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069917" y="228600"/>
            <a:ext cx="27432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6165851" y="2377440"/>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6165851" y="228600"/>
            <a:ext cx="27432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9069917" y="2377440"/>
            <a:ext cx="27432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1143000" y="1779495"/>
            <a:ext cx="41148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566522" y="174813"/>
            <a:ext cx="55107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878543" y="228600"/>
            <a:ext cx="1093457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048000" y="3124201"/>
            <a:ext cx="75184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3048000" y="4495801"/>
            <a:ext cx="75184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78541" y="6248775"/>
            <a:ext cx="1966259" cy="365125"/>
          </a:xfrm>
        </p:spPr>
        <p:txBody>
          <a:bodyPr/>
          <a:lstStyle>
            <a:lvl1pPr algn="l">
              <a:defRPr>
                <a:solidFill>
                  <a:schemeClr val="bg1"/>
                </a:solidFill>
              </a:defRPr>
            </a:lvl1pPr>
          </a:lstStyle>
          <a:p>
            <a:fld id="{00968067-1282-463E-831D-D5B10B411E07}" type="datetimeFigureOut">
              <a:rPr lang="en-AU" smtClean="0"/>
              <a:t>8/05/17</a:t>
            </a:fld>
            <a:endParaRPr lang="en-AU"/>
          </a:p>
        </p:txBody>
      </p:sp>
      <p:sp>
        <p:nvSpPr>
          <p:cNvPr id="5" name="Footer Placeholder 4"/>
          <p:cNvSpPr>
            <a:spLocks noGrp="1"/>
          </p:cNvSpPr>
          <p:nvPr>
            <p:ph type="ftr" sz="quarter" idx="11"/>
          </p:nvPr>
        </p:nvSpPr>
        <p:spPr>
          <a:xfrm>
            <a:off x="3048000" y="6248775"/>
            <a:ext cx="7518400" cy="365125"/>
          </a:xfrm>
        </p:spPr>
        <p:txBody>
          <a:bodyPr/>
          <a:lstStyle>
            <a:lvl1pPr>
              <a:defRPr>
                <a:solidFill>
                  <a:schemeClr val="bg1"/>
                </a:solidFill>
              </a:defRPr>
            </a:lvl1pPr>
          </a:lstStyle>
          <a:p>
            <a:endParaRPr lang="en-AU"/>
          </a:p>
        </p:txBody>
      </p:sp>
      <p:sp>
        <p:nvSpPr>
          <p:cNvPr id="6" name="Slide Number Placeholder 5"/>
          <p:cNvSpPr>
            <a:spLocks noGrp="1"/>
          </p:cNvSpPr>
          <p:nvPr>
            <p:ph type="sldNum" sz="quarter" idx="12"/>
          </p:nvPr>
        </p:nvSpPr>
        <p:spPr>
          <a:xfrm>
            <a:off x="11074400" y="6248775"/>
            <a:ext cx="738717" cy="365125"/>
          </a:xfrm>
        </p:spPr>
        <p:txBody>
          <a:bodyPr/>
          <a:lstStyle/>
          <a:p>
            <a:fld id="{2808CB81-D1CC-45AE-9A1D-4E9D86A1E412}" type="slidenum">
              <a:rPr lang="en-AU" smtClean="0"/>
              <a:t>‹#›</a:t>
            </a:fld>
            <a:endParaRPr lang="en-AU"/>
          </a:p>
        </p:txBody>
      </p:sp>
      <p:sp>
        <p:nvSpPr>
          <p:cNvPr id="8" name="TextBox 7"/>
          <p:cNvSpPr txBox="1"/>
          <p:nvPr/>
        </p:nvSpPr>
        <p:spPr>
          <a:xfrm>
            <a:off x="2671483" y="3110755"/>
            <a:ext cx="34787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381001" y="228600"/>
            <a:ext cx="283633"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10947401" y="282574"/>
            <a:ext cx="856129"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10757647" y="282574"/>
            <a:ext cx="12192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64691" y="1985963"/>
            <a:ext cx="48768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866504" y="1985963"/>
            <a:ext cx="48768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0968067-1282-463E-831D-D5B10B411E07}" type="datetimeFigureOut">
              <a:rPr lang="en-AU" smtClean="0"/>
              <a:t>8/05/17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663388" y="2447366"/>
            <a:ext cx="48768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5866504" y="2447366"/>
            <a:ext cx="48768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0968067-1282-463E-831D-D5B10B411E07}" type="datetimeFigureOut">
              <a:rPr lang="en-AU" smtClean="0"/>
              <a:t>8/05/17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808CB81-D1CC-45AE-9A1D-4E9D86A1E412}" type="slidenum">
              <a:rPr lang="en-AU" smtClean="0"/>
              <a:t>‹#›</a:t>
            </a:fld>
            <a:endParaRPr lang="en-AU"/>
          </a:p>
        </p:txBody>
      </p:sp>
      <p:sp>
        <p:nvSpPr>
          <p:cNvPr id="3" name="Text Placeholder 2"/>
          <p:cNvSpPr>
            <a:spLocks noGrp="1"/>
          </p:cNvSpPr>
          <p:nvPr>
            <p:ph type="body" idx="1"/>
          </p:nvPr>
        </p:nvSpPr>
        <p:spPr>
          <a:xfrm>
            <a:off x="663388" y="2070848"/>
            <a:ext cx="48768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866504" y="2070848"/>
            <a:ext cx="48768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64690" y="1985963"/>
            <a:ext cx="10092209"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0968067-1282-463E-831D-D5B10B411E07}" type="datetimeFigureOut">
              <a:rPr lang="en-AU" smtClean="0"/>
              <a:t>8/05/17</a:t>
            </a:fld>
            <a:endParaRPr lang="en-AU"/>
          </a:p>
        </p:txBody>
      </p:sp>
      <p:sp>
        <p:nvSpPr>
          <p:cNvPr id="6" name="Footer Placeholder 5"/>
          <p:cNvSpPr>
            <a:spLocks noGrp="1"/>
          </p:cNvSpPr>
          <p:nvPr>
            <p:ph type="ftr" sz="quarter" idx="11"/>
          </p:nvPr>
        </p:nvSpPr>
        <p:spPr/>
        <p:txBody>
          <a:bodyPr/>
          <a:lstStyle/>
          <a:p>
            <a:endParaRPr lang="en-AU"/>
          </a:p>
        </p:txBody>
      </p:sp>
      <p:sp>
        <p:nvSpPr>
          <p:cNvPr id="13" name="Content Placeholder 2"/>
          <p:cNvSpPr>
            <a:spLocks noGrp="1"/>
          </p:cNvSpPr>
          <p:nvPr>
            <p:ph sz="half" idx="14"/>
          </p:nvPr>
        </p:nvSpPr>
        <p:spPr>
          <a:xfrm>
            <a:off x="664690" y="4164965"/>
            <a:ext cx="10092209"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11074400" y="242235"/>
            <a:ext cx="738717" cy="365125"/>
          </a:xfrm>
        </p:spPr>
        <p:txBody>
          <a:bodyPr/>
          <a:lstStyle/>
          <a:p>
            <a:fld id="{2808CB81-D1CC-45AE-9A1D-4E9D86A1E412}"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10889129" y="282574"/>
            <a:ext cx="9144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97581" y="228600"/>
            <a:ext cx="34787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5880100" y="1985963"/>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0968067-1282-463E-831D-D5B10B411E07}" type="datetimeFigureOut">
              <a:rPr lang="en-AU" smtClean="0"/>
              <a:t>8/05/17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08CB81-D1CC-45AE-9A1D-4E9D86A1E412}" type="slidenum">
              <a:rPr lang="en-AU" smtClean="0"/>
              <a:t>‹#›</a:t>
            </a:fld>
            <a:endParaRPr lang="en-AU"/>
          </a:p>
        </p:txBody>
      </p:sp>
      <p:sp>
        <p:nvSpPr>
          <p:cNvPr id="11" name="Content Placeholder 2"/>
          <p:cNvSpPr>
            <a:spLocks noGrp="1"/>
          </p:cNvSpPr>
          <p:nvPr>
            <p:ph sz="half" idx="15"/>
          </p:nvPr>
        </p:nvSpPr>
        <p:spPr>
          <a:xfrm>
            <a:off x="664691" y="1985963"/>
            <a:ext cx="48768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5880100" y="4169664"/>
            <a:ext cx="48768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4633" y="484094"/>
            <a:ext cx="10075084"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664633" y="1981201"/>
            <a:ext cx="10075084"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9060329" y="6423586"/>
            <a:ext cx="28448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00968067-1282-463E-831D-D5B10B411E07}" type="datetimeFigureOut">
              <a:rPr lang="en-AU" smtClean="0"/>
              <a:t>8/05/17</a:t>
            </a:fld>
            <a:endParaRPr lang="en-AU"/>
          </a:p>
        </p:txBody>
      </p:sp>
      <p:sp>
        <p:nvSpPr>
          <p:cNvPr id="5" name="Footer Placeholder 4"/>
          <p:cNvSpPr>
            <a:spLocks noGrp="1"/>
          </p:cNvSpPr>
          <p:nvPr>
            <p:ph type="ftr" sz="quarter" idx="3"/>
          </p:nvPr>
        </p:nvSpPr>
        <p:spPr>
          <a:xfrm>
            <a:off x="268941" y="6423586"/>
            <a:ext cx="8163859"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AU"/>
          </a:p>
        </p:txBody>
      </p:sp>
      <p:sp>
        <p:nvSpPr>
          <p:cNvPr id="6" name="Slide Number Placeholder 5"/>
          <p:cNvSpPr>
            <a:spLocks noGrp="1"/>
          </p:cNvSpPr>
          <p:nvPr>
            <p:ph type="sldNum" sz="quarter" idx="4"/>
          </p:nvPr>
        </p:nvSpPr>
        <p:spPr>
          <a:xfrm>
            <a:off x="11074400" y="242235"/>
            <a:ext cx="738717" cy="365125"/>
          </a:xfrm>
          <a:prstGeom prst="rect">
            <a:avLst/>
          </a:prstGeom>
        </p:spPr>
        <p:txBody>
          <a:bodyPr vert="horz" lIns="91440" tIns="45720" rIns="91440" bIns="45720" rtlCol="0" anchor="ctr"/>
          <a:lstStyle>
            <a:lvl1pPr algn="r">
              <a:defRPr sz="1400">
                <a:solidFill>
                  <a:schemeClr val="bg1"/>
                </a:solidFill>
              </a:defRPr>
            </a:lvl1pPr>
          </a:lstStyle>
          <a:p>
            <a:fld id="{2808CB81-D1CC-45AE-9A1D-4E9D86A1E412}"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 id="2147483703" r:id="rId19"/>
    <p:sldLayoutId id="2147483704"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3" Type="http://schemas.openxmlformats.org/officeDocument/2006/relationships/hyperlink" Target="http://www.qls.com.au/Knowledge_centre/Ethics/Resources/Confidentiality/Confidentiality/Ethics_and_protection_of_confidentiality_in_a_digital_world" TargetMode="External"/><Relationship Id="rId4" Type="http://schemas.openxmlformats.org/officeDocument/2006/relationships/hyperlink" Target="http://www.finance.gov.au/files/2013/04/final-_cloud_computing_strategy_version_1.1.pdf" TargetMode="External"/><Relationship Id="rId5" Type="http://schemas.openxmlformats.org/officeDocument/2006/relationships/hyperlink" Target="https://www.protectivesecurity.gov.au/informationsecurity/Documents/AustralianGovernmentInformationSecurityManagementGuidelines.pdf" TargetMode="External"/><Relationship Id="rId6" Type="http://schemas.openxmlformats.org/officeDocument/2006/relationships/hyperlink" Target="http://lawcouncil.asn.au/lawcouncil/cyber-precedent-home" TargetMode="External"/><Relationship Id="rId7" Type="http://schemas.openxmlformats.org/officeDocument/2006/relationships/hyperlink" Target="http://www.olsc.nsw.gov.au/Pages/olsc_education/olsc_education_notes.aspx" TargetMode="External"/><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178" y="4459568"/>
            <a:ext cx="6298122" cy="933450"/>
          </a:xfrm>
        </p:spPr>
        <p:txBody>
          <a:bodyPr>
            <a:normAutofit fontScale="90000"/>
          </a:bodyPr>
          <a:lstStyle/>
          <a:p>
            <a:r>
              <a:rPr lang="en-AU" dirty="0" smtClean="0"/>
              <a:t>Risk Management and CLC Practice Changes</a:t>
            </a:r>
            <a:endParaRPr lang="en-AU" dirty="0"/>
          </a:p>
        </p:txBody>
      </p:sp>
      <p:sp>
        <p:nvSpPr>
          <p:cNvPr id="3" name="Subtitle 2"/>
          <p:cNvSpPr>
            <a:spLocks noGrp="1"/>
          </p:cNvSpPr>
          <p:nvPr>
            <p:ph type="subTitle" idx="1"/>
          </p:nvPr>
        </p:nvSpPr>
        <p:spPr>
          <a:xfrm>
            <a:off x="4925410" y="5105400"/>
            <a:ext cx="7050690" cy="748553"/>
          </a:xfrm>
        </p:spPr>
        <p:txBody>
          <a:bodyPr>
            <a:noAutofit/>
          </a:bodyPr>
          <a:lstStyle/>
          <a:p>
            <a:pPr>
              <a:defRPr/>
            </a:pPr>
            <a:endParaRPr lang="en-US" sz="1050" dirty="0"/>
          </a:p>
          <a:p>
            <a:pPr>
              <a:defRPr/>
            </a:pPr>
            <a:r>
              <a:rPr lang="en-US" sz="1200" dirty="0" smtClean="0"/>
              <a:t>9 May 2017</a:t>
            </a:r>
          </a:p>
          <a:p>
            <a:pPr>
              <a:defRPr/>
            </a:pPr>
            <a:r>
              <a:rPr lang="en-US" sz="1200" dirty="0" smtClean="0"/>
              <a:t>CLCQ Conference</a:t>
            </a:r>
            <a:endParaRPr lang="en-US" sz="1200" dirty="0"/>
          </a:p>
          <a:p>
            <a:pPr>
              <a:defRPr/>
            </a:pPr>
            <a:endParaRPr lang="en-US" sz="1200" dirty="0"/>
          </a:p>
          <a:p>
            <a:pPr>
              <a:defRPr/>
            </a:pPr>
            <a:r>
              <a:rPr lang="en-US" sz="1200" dirty="0"/>
              <a:t>Presenter: </a:t>
            </a:r>
            <a:r>
              <a:rPr lang="en-US" sz="1200" dirty="0" smtClean="0"/>
              <a:t>Rachel Neil PII Rep QLD</a:t>
            </a:r>
          </a:p>
          <a:p>
            <a:pPr>
              <a:defRPr/>
            </a:pPr>
            <a:r>
              <a:rPr lang="en-US" sz="1200" dirty="0" smtClean="0"/>
              <a:t>With grateful thanks to Catherine Eagle PII Representative WA for the preparation </a:t>
            </a:r>
            <a:r>
              <a:rPr lang="en-US" sz="1200" dirty="0" smtClean="0"/>
              <a:t>of this </a:t>
            </a:r>
            <a:r>
              <a:rPr lang="en-US" sz="1200" dirty="0" smtClean="0"/>
              <a:t>presentation</a:t>
            </a:r>
            <a:endParaRPr lang="en-US" sz="1200" dirty="0"/>
          </a:p>
          <a:p>
            <a:endParaRPr lang="en-AU" sz="1050" dirty="0"/>
          </a:p>
        </p:txBody>
      </p:sp>
    </p:spTree>
    <p:extLst>
      <p:ext uri="{BB962C8B-B14F-4D97-AF65-F5344CB8AC3E}">
        <p14:creationId xmlns:p14="http://schemas.microsoft.com/office/powerpoint/2010/main" val="23834704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603" y="367788"/>
            <a:ext cx="9366325" cy="1143000"/>
          </a:xfrm>
        </p:spPr>
        <p:txBody>
          <a:bodyPr/>
          <a:lstStyle/>
          <a:p>
            <a:r>
              <a:rPr lang="en-AU" dirty="0" smtClean="0"/>
              <a:t>Ongoing Non-legal Support Services</a:t>
            </a:r>
            <a:endParaRPr lang="en-AU" dirty="0"/>
          </a:p>
        </p:txBody>
      </p:sp>
      <p:sp>
        <p:nvSpPr>
          <p:cNvPr id="3" name="Content Placeholder 2"/>
          <p:cNvSpPr>
            <a:spLocks noGrp="1"/>
          </p:cNvSpPr>
          <p:nvPr>
            <p:ph idx="1"/>
          </p:nvPr>
        </p:nvSpPr>
        <p:spPr>
          <a:xfrm>
            <a:off x="828773" y="1847653"/>
            <a:ext cx="5160257" cy="4612114"/>
          </a:xfrm>
        </p:spPr>
        <p:txBody>
          <a:bodyPr>
            <a:normAutofit/>
          </a:bodyPr>
          <a:lstStyle/>
          <a:p>
            <a:pPr marL="0" indent="0">
              <a:buNone/>
            </a:pPr>
            <a:r>
              <a:rPr lang="en-AU" sz="2400" dirty="0" smtClean="0"/>
              <a:t>Ongoing service provided in response to a request to resolve specific, non-legal problems </a:t>
            </a:r>
          </a:p>
          <a:p>
            <a:r>
              <a:rPr lang="en-AU" sz="2400" dirty="0" smtClean="0"/>
              <a:t>E.g. general counselling, financial counselling, trauma-informed counselling, Aboriginal and Torres Strait Islander community liaison, mental health assessments and support</a:t>
            </a:r>
          </a:p>
          <a:p>
            <a:endParaRPr lang="en-AU" dirty="0"/>
          </a:p>
        </p:txBody>
      </p:sp>
      <p:sp>
        <p:nvSpPr>
          <p:cNvPr id="4" name="TextBox 3"/>
          <p:cNvSpPr txBox="1"/>
          <p:nvPr/>
        </p:nvSpPr>
        <p:spPr>
          <a:xfrm>
            <a:off x="7501749" y="3301148"/>
            <a:ext cx="2278703" cy="102155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Ongoing Non-legal Support Services</a:t>
            </a:r>
          </a:p>
        </p:txBody>
      </p:sp>
      <p:sp>
        <p:nvSpPr>
          <p:cNvPr id="5" name="TextBox 4"/>
          <p:cNvSpPr txBox="1"/>
          <p:nvPr/>
        </p:nvSpPr>
        <p:spPr>
          <a:xfrm>
            <a:off x="6928701" y="1993180"/>
            <a:ext cx="3424801"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10" name="Straight Connector 9"/>
          <p:cNvCxnSpPr>
            <a:stCxn id="5" idx="2"/>
            <a:endCxn id="4" idx="0"/>
          </p:cNvCxnSpPr>
          <p:nvPr/>
        </p:nvCxnSpPr>
        <p:spPr>
          <a:xfrm flipH="1">
            <a:off x="8641101" y="2912581"/>
            <a:ext cx="1" cy="38856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95359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059" y="254763"/>
            <a:ext cx="9366325" cy="1143000"/>
          </a:xfrm>
        </p:spPr>
        <p:txBody>
          <a:bodyPr/>
          <a:lstStyle/>
          <a:p>
            <a:r>
              <a:rPr lang="en-AU" dirty="0" smtClean="0"/>
              <a:t>Discrete Assistance Services</a:t>
            </a:r>
            <a:endParaRPr lang="en-AU" dirty="0"/>
          </a:p>
        </p:txBody>
      </p:sp>
      <p:sp>
        <p:nvSpPr>
          <p:cNvPr id="4" name="Content Placeholder 3"/>
          <p:cNvSpPr>
            <a:spLocks noGrp="1"/>
          </p:cNvSpPr>
          <p:nvPr>
            <p:ph sz="half" idx="1"/>
          </p:nvPr>
        </p:nvSpPr>
        <p:spPr>
          <a:xfrm>
            <a:off x="772999" y="1581194"/>
            <a:ext cx="5495826" cy="4439455"/>
          </a:xfrm>
        </p:spPr>
        <p:txBody>
          <a:bodyPr>
            <a:normAutofit fontScale="70000" lnSpcReduction="20000"/>
          </a:bodyPr>
          <a:lstStyle/>
          <a:p>
            <a:pPr marL="0" indent="0">
              <a:buNone/>
            </a:pPr>
            <a:r>
              <a:rPr lang="en-AU" sz="2600" i="1" dirty="0" smtClean="0"/>
              <a:t>Discrete Assistance is the provision of unbundled, discrete, legal and non-legal services to Service Users</a:t>
            </a:r>
          </a:p>
          <a:p>
            <a:pPr marL="0" indent="0">
              <a:buNone/>
            </a:pPr>
            <a:endParaRPr lang="en-AU" sz="2600" dirty="0" smtClean="0"/>
          </a:p>
          <a:p>
            <a:pPr marL="0" indent="0">
              <a:buNone/>
            </a:pPr>
            <a:r>
              <a:rPr lang="en-AU" b="1" dirty="0" smtClean="0"/>
              <a:t>Information Services</a:t>
            </a:r>
          </a:p>
          <a:p>
            <a:r>
              <a:rPr lang="en-AU" sz="2600" dirty="0" smtClean="0"/>
              <a:t>Provision of information to a service user about: the law, legal systems and processes; legal and other support services to assist in the resolution of legal and related problems</a:t>
            </a:r>
          </a:p>
          <a:p>
            <a:r>
              <a:rPr lang="en-AU" sz="2600" dirty="0" smtClean="0"/>
              <a:t>Information is of general application</a:t>
            </a:r>
          </a:p>
          <a:p>
            <a:r>
              <a:rPr lang="en-AU" sz="2600" dirty="0" smtClean="0"/>
              <a:t>Does not include administrative tasks such as booking appointments for Legal Advice sessions</a:t>
            </a:r>
          </a:p>
          <a:p>
            <a:endParaRPr lang="en-AU" dirty="0" smtClean="0"/>
          </a:p>
        </p:txBody>
      </p:sp>
      <p:sp>
        <p:nvSpPr>
          <p:cNvPr id="17" name="TextBox 16"/>
          <p:cNvSpPr txBox="1"/>
          <p:nvPr/>
        </p:nvSpPr>
        <p:spPr>
          <a:xfrm>
            <a:off x="7164370" y="1397763"/>
            <a:ext cx="3190333"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19" name="Straight Connector 18"/>
          <p:cNvCxnSpPr>
            <a:stCxn id="20" idx="0"/>
            <a:endCxn id="17" idx="2"/>
          </p:cNvCxnSpPr>
          <p:nvPr/>
        </p:nvCxnSpPr>
        <p:spPr>
          <a:xfrm flipV="1">
            <a:off x="7875452" y="2317164"/>
            <a:ext cx="884085" cy="165022"/>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170372" y="2482186"/>
            <a:ext cx="1410159"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Assistance</a:t>
            </a:r>
          </a:p>
        </p:txBody>
      </p:sp>
      <p:sp>
        <p:nvSpPr>
          <p:cNvPr id="21" name="TextBox 20"/>
          <p:cNvSpPr txBox="1"/>
          <p:nvPr/>
        </p:nvSpPr>
        <p:spPr>
          <a:xfrm>
            <a:off x="8944545" y="5816338"/>
            <a:ext cx="215080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Task</a:t>
            </a:r>
          </a:p>
        </p:txBody>
      </p:sp>
      <p:sp>
        <p:nvSpPr>
          <p:cNvPr id="22" name="TextBox 21"/>
          <p:cNvSpPr txBox="1"/>
          <p:nvPr/>
        </p:nvSpPr>
        <p:spPr>
          <a:xfrm>
            <a:off x="8944546" y="4430598"/>
            <a:ext cx="2150802" cy="1021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Non-Legal Support Services</a:t>
            </a:r>
          </a:p>
        </p:txBody>
      </p:sp>
      <p:sp>
        <p:nvSpPr>
          <p:cNvPr id="23" name="TextBox 22"/>
          <p:cNvSpPr txBox="1"/>
          <p:nvPr/>
        </p:nvSpPr>
        <p:spPr>
          <a:xfrm>
            <a:off x="8944547" y="3742442"/>
            <a:ext cx="2150801"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Advice</a:t>
            </a:r>
          </a:p>
        </p:txBody>
      </p:sp>
      <p:sp>
        <p:nvSpPr>
          <p:cNvPr id="24" name="TextBox 23"/>
          <p:cNvSpPr txBox="1"/>
          <p:nvPr/>
        </p:nvSpPr>
        <p:spPr>
          <a:xfrm>
            <a:off x="8944554" y="2630078"/>
            <a:ext cx="203767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Information</a:t>
            </a:r>
          </a:p>
        </p:txBody>
      </p:sp>
      <p:sp>
        <p:nvSpPr>
          <p:cNvPr id="25" name="TextBox 24"/>
          <p:cNvSpPr txBox="1"/>
          <p:nvPr/>
        </p:nvSpPr>
        <p:spPr>
          <a:xfrm>
            <a:off x="8944545" y="3197276"/>
            <a:ext cx="2037679"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Referral</a:t>
            </a:r>
          </a:p>
        </p:txBody>
      </p:sp>
      <p:cxnSp>
        <p:nvCxnSpPr>
          <p:cNvPr id="26" name="Elbow Connector 25"/>
          <p:cNvCxnSpPr>
            <a:stCxn id="20" idx="2"/>
            <a:endCxn id="24" idx="1"/>
          </p:cNvCxnSpPr>
          <p:nvPr/>
        </p:nvCxnSpPr>
        <p:spPr>
          <a:xfrm rot="5400000" flipH="1" flipV="1">
            <a:off x="8228560" y="2481282"/>
            <a:ext cx="362885" cy="1069102"/>
          </a:xfrm>
          <a:prstGeom prst="bentConnector4">
            <a:avLst>
              <a:gd name="adj1" fmla="val -62995"/>
              <a:gd name="adj2" fmla="val 82975"/>
            </a:avLst>
          </a:prstGeom>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20" idx="2"/>
            <a:endCxn id="25" idx="1"/>
          </p:cNvCxnSpPr>
          <p:nvPr/>
        </p:nvCxnSpPr>
        <p:spPr>
          <a:xfrm rot="16200000" flipH="1">
            <a:off x="8307842" y="2764884"/>
            <a:ext cx="204313" cy="106909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20" idx="2"/>
            <a:endCxn id="23" idx="1"/>
          </p:cNvCxnSpPr>
          <p:nvPr/>
        </p:nvCxnSpPr>
        <p:spPr>
          <a:xfrm rot="16200000" flipH="1">
            <a:off x="8035260" y="3037466"/>
            <a:ext cx="749479" cy="106909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20" idx="2"/>
            <a:endCxn id="22" idx="1"/>
          </p:cNvCxnSpPr>
          <p:nvPr/>
        </p:nvCxnSpPr>
        <p:spPr>
          <a:xfrm rot="16200000" flipH="1">
            <a:off x="7537949" y="3534778"/>
            <a:ext cx="1744101" cy="106909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0" idx="2"/>
            <a:endCxn id="21" idx="1"/>
          </p:cNvCxnSpPr>
          <p:nvPr/>
        </p:nvCxnSpPr>
        <p:spPr>
          <a:xfrm rot="16200000" flipH="1">
            <a:off x="6998311" y="4074415"/>
            <a:ext cx="2823375" cy="1069093"/>
          </a:xfrm>
          <a:prstGeom prst="bentConnector2">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178433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578" y="297066"/>
            <a:ext cx="9366325" cy="1143000"/>
          </a:xfrm>
        </p:spPr>
        <p:txBody>
          <a:bodyPr/>
          <a:lstStyle/>
          <a:p>
            <a:r>
              <a:rPr lang="en-AU" dirty="0" smtClean="0"/>
              <a:t>Discrete Assistance Services</a:t>
            </a:r>
            <a:endParaRPr lang="en-AU" dirty="0"/>
          </a:p>
        </p:txBody>
      </p:sp>
      <p:sp>
        <p:nvSpPr>
          <p:cNvPr id="4" name="Content Placeholder 3"/>
          <p:cNvSpPr>
            <a:spLocks noGrp="1"/>
          </p:cNvSpPr>
          <p:nvPr>
            <p:ph sz="half" idx="1"/>
          </p:nvPr>
        </p:nvSpPr>
        <p:spPr>
          <a:xfrm>
            <a:off x="772998" y="1609531"/>
            <a:ext cx="5524107" cy="4552038"/>
          </a:xfrm>
        </p:spPr>
        <p:txBody>
          <a:bodyPr>
            <a:normAutofit fontScale="85000" lnSpcReduction="20000"/>
          </a:bodyPr>
          <a:lstStyle/>
          <a:p>
            <a:pPr marL="0" indent="0">
              <a:buNone/>
            </a:pPr>
            <a:r>
              <a:rPr lang="en-AU" b="1" dirty="0"/>
              <a:t>R</a:t>
            </a:r>
            <a:r>
              <a:rPr lang="en-AU" b="1" dirty="0" smtClean="0"/>
              <a:t>eferral</a:t>
            </a:r>
          </a:p>
          <a:p>
            <a:r>
              <a:rPr lang="en-AU" sz="2600" dirty="0" smtClean="0"/>
              <a:t>When a Service Provider provides a User with contact details to another individual or organisation that can assist them</a:t>
            </a:r>
          </a:p>
          <a:p>
            <a:r>
              <a:rPr lang="en-AU" sz="2600" dirty="0" smtClean="0"/>
              <a:t>Simple Referral or Facilitated Referral</a:t>
            </a:r>
          </a:p>
          <a:p>
            <a:endParaRPr lang="en-AU" sz="2600" dirty="0" smtClean="0"/>
          </a:p>
          <a:p>
            <a:pPr marL="0" indent="0">
              <a:buNone/>
            </a:pPr>
            <a:r>
              <a:rPr lang="en-AU" b="1" dirty="0" smtClean="0"/>
              <a:t>Legal Advice Services</a:t>
            </a:r>
          </a:p>
          <a:p>
            <a:r>
              <a:rPr lang="en-AU" sz="2600" dirty="0" smtClean="0"/>
              <a:t>Provision of fact-specific legal advice to a Service User in response to a request for assistance to resolve specific legal problem</a:t>
            </a:r>
          </a:p>
          <a:p>
            <a:endParaRPr lang="en-AU" dirty="0" smtClean="0"/>
          </a:p>
        </p:txBody>
      </p:sp>
      <p:sp>
        <p:nvSpPr>
          <p:cNvPr id="38" name="TextBox 37"/>
          <p:cNvSpPr txBox="1"/>
          <p:nvPr/>
        </p:nvSpPr>
        <p:spPr>
          <a:xfrm>
            <a:off x="7170372" y="1397763"/>
            <a:ext cx="3190333"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sp>
        <p:nvSpPr>
          <p:cNvPr id="39" name="TextBox 38"/>
          <p:cNvSpPr txBox="1"/>
          <p:nvPr/>
        </p:nvSpPr>
        <p:spPr>
          <a:xfrm>
            <a:off x="7170372" y="2482186"/>
            <a:ext cx="1410159"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Assistance</a:t>
            </a:r>
          </a:p>
        </p:txBody>
      </p:sp>
      <p:sp>
        <p:nvSpPr>
          <p:cNvPr id="40" name="TextBox 39"/>
          <p:cNvSpPr txBox="1"/>
          <p:nvPr/>
        </p:nvSpPr>
        <p:spPr>
          <a:xfrm>
            <a:off x="8944545" y="5816338"/>
            <a:ext cx="215080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Task</a:t>
            </a:r>
          </a:p>
        </p:txBody>
      </p:sp>
      <p:sp>
        <p:nvSpPr>
          <p:cNvPr id="41" name="TextBox 40"/>
          <p:cNvSpPr txBox="1"/>
          <p:nvPr/>
        </p:nvSpPr>
        <p:spPr>
          <a:xfrm>
            <a:off x="8944546" y="4430598"/>
            <a:ext cx="2150802" cy="1021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Non-Legal Support Services</a:t>
            </a:r>
          </a:p>
        </p:txBody>
      </p:sp>
      <p:sp>
        <p:nvSpPr>
          <p:cNvPr id="42" name="TextBox 41"/>
          <p:cNvSpPr txBox="1"/>
          <p:nvPr/>
        </p:nvSpPr>
        <p:spPr>
          <a:xfrm>
            <a:off x="8944547" y="3742442"/>
            <a:ext cx="2150801"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Advice</a:t>
            </a:r>
          </a:p>
        </p:txBody>
      </p:sp>
      <p:sp>
        <p:nvSpPr>
          <p:cNvPr id="43" name="TextBox 42"/>
          <p:cNvSpPr txBox="1"/>
          <p:nvPr/>
        </p:nvSpPr>
        <p:spPr>
          <a:xfrm>
            <a:off x="8944554" y="2630078"/>
            <a:ext cx="203767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Information</a:t>
            </a:r>
          </a:p>
        </p:txBody>
      </p:sp>
      <p:sp>
        <p:nvSpPr>
          <p:cNvPr id="44" name="TextBox 43"/>
          <p:cNvSpPr txBox="1"/>
          <p:nvPr/>
        </p:nvSpPr>
        <p:spPr>
          <a:xfrm>
            <a:off x="8944545" y="3197276"/>
            <a:ext cx="2037679"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Referral</a:t>
            </a:r>
          </a:p>
        </p:txBody>
      </p:sp>
      <p:cxnSp>
        <p:nvCxnSpPr>
          <p:cNvPr id="45" name="Elbow Connector 44"/>
          <p:cNvCxnSpPr>
            <a:stCxn id="39" idx="2"/>
            <a:endCxn id="41" idx="1"/>
          </p:cNvCxnSpPr>
          <p:nvPr/>
        </p:nvCxnSpPr>
        <p:spPr>
          <a:xfrm rot="16200000" flipH="1">
            <a:off x="7537949" y="3534778"/>
            <a:ext cx="1744101" cy="1069094"/>
          </a:xfrm>
          <a:prstGeom prst="bentConnector2">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08106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059" y="254763"/>
            <a:ext cx="9366325" cy="1143000"/>
          </a:xfrm>
        </p:spPr>
        <p:txBody>
          <a:bodyPr/>
          <a:lstStyle/>
          <a:p>
            <a:r>
              <a:rPr lang="en-AU" dirty="0" smtClean="0"/>
              <a:t>Discrete Assistance Services</a:t>
            </a:r>
            <a:endParaRPr lang="en-AU" dirty="0"/>
          </a:p>
        </p:txBody>
      </p:sp>
      <p:sp>
        <p:nvSpPr>
          <p:cNvPr id="4" name="Content Placeholder 3"/>
          <p:cNvSpPr>
            <a:spLocks noGrp="1"/>
          </p:cNvSpPr>
          <p:nvPr>
            <p:ph sz="half" idx="1"/>
          </p:nvPr>
        </p:nvSpPr>
        <p:spPr>
          <a:xfrm>
            <a:off x="810706" y="1498863"/>
            <a:ext cx="5270966" cy="4487158"/>
          </a:xfrm>
        </p:spPr>
        <p:txBody>
          <a:bodyPr>
            <a:normAutofit fontScale="70000" lnSpcReduction="20000"/>
          </a:bodyPr>
          <a:lstStyle/>
          <a:p>
            <a:pPr marL="0" indent="0">
              <a:buNone/>
            </a:pPr>
            <a:r>
              <a:rPr lang="en-AU" sz="3400" b="1" dirty="0" smtClean="0"/>
              <a:t>Discrete Non-Legal Support Services</a:t>
            </a:r>
          </a:p>
          <a:p>
            <a:r>
              <a:rPr lang="en-AU" dirty="0" smtClean="0"/>
              <a:t>Service provided in response to a request to resolve specific, non-legal problems </a:t>
            </a:r>
          </a:p>
          <a:p>
            <a:r>
              <a:rPr lang="en-AU" dirty="0"/>
              <a:t>E</a:t>
            </a:r>
            <a:r>
              <a:rPr lang="en-AU" dirty="0" smtClean="0"/>
              <a:t>.g. General counselling, financial counselling, DV support, trauma-informed counselling, Aboriginal and Torres Strait Islander community liaison, and mental health assessments and support</a:t>
            </a:r>
          </a:p>
          <a:p>
            <a:endParaRPr lang="en-AU" dirty="0" smtClean="0"/>
          </a:p>
          <a:p>
            <a:pPr marL="0" indent="0">
              <a:buNone/>
            </a:pPr>
            <a:r>
              <a:rPr lang="en-AU" sz="3400" b="1" dirty="0" smtClean="0"/>
              <a:t>Legal Task</a:t>
            </a:r>
          </a:p>
          <a:p>
            <a:r>
              <a:rPr lang="en-AU" dirty="0" smtClean="0"/>
              <a:t>A discrete piece of legal work to assist a Service User to resolve a problem or a particular stage of a problem</a:t>
            </a:r>
          </a:p>
          <a:p>
            <a:r>
              <a:rPr lang="en-AU" dirty="0" smtClean="0"/>
              <a:t>E.g. preparation or assistance with drafting documents, writing a letter to another party, advocating on behalf of Service User without taking ongoing carriage of the matter</a:t>
            </a:r>
          </a:p>
          <a:p>
            <a:endParaRPr lang="en-AU" dirty="0" smtClean="0"/>
          </a:p>
          <a:p>
            <a:endParaRPr lang="en-AU" dirty="0" smtClean="0"/>
          </a:p>
          <a:p>
            <a:endParaRPr lang="en-AU" dirty="0" smtClean="0"/>
          </a:p>
        </p:txBody>
      </p:sp>
      <p:sp>
        <p:nvSpPr>
          <p:cNvPr id="17" name="TextBox 16"/>
          <p:cNvSpPr txBox="1"/>
          <p:nvPr/>
        </p:nvSpPr>
        <p:spPr>
          <a:xfrm>
            <a:off x="7164370" y="1397763"/>
            <a:ext cx="3190333"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sp>
        <p:nvSpPr>
          <p:cNvPr id="19" name="TextBox 18"/>
          <p:cNvSpPr txBox="1"/>
          <p:nvPr/>
        </p:nvSpPr>
        <p:spPr>
          <a:xfrm>
            <a:off x="7170372" y="2482186"/>
            <a:ext cx="1410159"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Assistance</a:t>
            </a:r>
          </a:p>
        </p:txBody>
      </p:sp>
      <p:sp>
        <p:nvSpPr>
          <p:cNvPr id="32" name="TextBox 31"/>
          <p:cNvSpPr txBox="1"/>
          <p:nvPr/>
        </p:nvSpPr>
        <p:spPr>
          <a:xfrm>
            <a:off x="8944545" y="5816338"/>
            <a:ext cx="215080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Task</a:t>
            </a:r>
          </a:p>
        </p:txBody>
      </p:sp>
      <p:sp>
        <p:nvSpPr>
          <p:cNvPr id="33" name="TextBox 32"/>
          <p:cNvSpPr txBox="1"/>
          <p:nvPr/>
        </p:nvSpPr>
        <p:spPr>
          <a:xfrm>
            <a:off x="8944546" y="4430598"/>
            <a:ext cx="2150802" cy="10215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Non-Legal Support Services</a:t>
            </a:r>
          </a:p>
        </p:txBody>
      </p:sp>
      <p:sp>
        <p:nvSpPr>
          <p:cNvPr id="34" name="TextBox 33"/>
          <p:cNvSpPr txBox="1"/>
          <p:nvPr/>
        </p:nvSpPr>
        <p:spPr>
          <a:xfrm>
            <a:off x="8944547" y="3742442"/>
            <a:ext cx="2150801"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Advice</a:t>
            </a:r>
          </a:p>
        </p:txBody>
      </p:sp>
      <p:sp>
        <p:nvSpPr>
          <p:cNvPr id="35" name="TextBox 34"/>
          <p:cNvSpPr txBox="1"/>
          <p:nvPr/>
        </p:nvSpPr>
        <p:spPr>
          <a:xfrm>
            <a:off x="8944554" y="2630078"/>
            <a:ext cx="2037673"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Information</a:t>
            </a:r>
          </a:p>
        </p:txBody>
      </p:sp>
      <p:sp>
        <p:nvSpPr>
          <p:cNvPr id="36" name="TextBox 35"/>
          <p:cNvSpPr txBox="1"/>
          <p:nvPr/>
        </p:nvSpPr>
        <p:spPr>
          <a:xfrm>
            <a:off x="8944545" y="3197276"/>
            <a:ext cx="2037679"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Referral</a:t>
            </a:r>
          </a:p>
        </p:txBody>
      </p:sp>
      <p:cxnSp>
        <p:nvCxnSpPr>
          <p:cNvPr id="37" name="Elbow Connector 36"/>
          <p:cNvCxnSpPr>
            <a:stCxn id="19" idx="2"/>
            <a:endCxn id="33" idx="1"/>
          </p:cNvCxnSpPr>
          <p:nvPr/>
        </p:nvCxnSpPr>
        <p:spPr>
          <a:xfrm rot="16200000" flipH="1">
            <a:off x="7537949" y="3534778"/>
            <a:ext cx="1744101" cy="1069094"/>
          </a:xfrm>
          <a:prstGeom prst="bentConnector2">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140876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042" y="339508"/>
            <a:ext cx="9366325" cy="1143000"/>
          </a:xfrm>
        </p:spPr>
        <p:txBody>
          <a:bodyPr/>
          <a:lstStyle/>
          <a:p>
            <a:r>
              <a:rPr lang="en-AU" dirty="0" smtClean="0"/>
              <a:t>Duty Lawyer Services</a:t>
            </a:r>
            <a:endParaRPr lang="en-AU" dirty="0"/>
          </a:p>
        </p:txBody>
      </p:sp>
      <p:sp>
        <p:nvSpPr>
          <p:cNvPr id="3" name="Content Placeholder 2"/>
          <p:cNvSpPr>
            <a:spLocks noGrp="1"/>
          </p:cNvSpPr>
          <p:nvPr>
            <p:ph sz="half" idx="1"/>
          </p:nvPr>
        </p:nvSpPr>
        <p:spPr>
          <a:xfrm>
            <a:off x="914399" y="1757250"/>
            <a:ext cx="4959882" cy="3700869"/>
          </a:xfrm>
        </p:spPr>
        <p:txBody>
          <a:bodyPr>
            <a:normAutofit/>
          </a:bodyPr>
          <a:lstStyle/>
          <a:p>
            <a:r>
              <a:rPr lang="en-AU" sz="2400" dirty="0" smtClean="0"/>
              <a:t>Services provided by a duty lawyer/advocate to a Service User at a court or tribunal</a:t>
            </a:r>
            <a:endParaRPr lang="en-AU" sz="2400" dirty="0"/>
          </a:p>
        </p:txBody>
      </p:sp>
      <p:sp>
        <p:nvSpPr>
          <p:cNvPr id="5" name="TextBox 4"/>
          <p:cNvSpPr txBox="1"/>
          <p:nvPr/>
        </p:nvSpPr>
        <p:spPr>
          <a:xfrm>
            <a:off x="7154945" y="1488452"/>
            <a:ext cx="3397498"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sp>
        <p:nvSpPr>
          <p:cNvPr id="6" name="TextBox 5"/>
          <p:cNvSpPr txBox="1"/>
          <p:nvPr/>
        </p:nvSpPr>
        <p:spPr>
          <a:xfrm>
            <a:off x="8037035" y="2826493"/>
            <a:ext cx="1633318" cy="102155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Duty Lawyer Services</a:t>
            </a:r>
          </a:p>
        </p:txBody>
      </p:sp>
      <p:cxnSp>
        <p:nvCxnSpPr>
          <p:cNvPr id="8" name="Elbow Connector 7"/>
          <p:cNvCxnSpPr>
            <a:stCxn id="5" idx="2"/>
            <a:endCxn id="6" idx="0"/>
          </p:cNvCxnSpPr>
          <p:nvPr/>
        </p:nvCxnSpPr>
        <p:spPr>
          <a:xfrm rot="5400000">
            <a:off x="8644374" y="2617173"/>
            <a:ext cx="418640" cy="1270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855074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738" y="292373"/>
            <a:ext cx="9366325" cy="1143000"/>
          </a:xfrm>
        </p:spPr>
        <p:txBody>
          <a:bodyPr/>
          <a:lstStyle/>
          <a:p>
            <a:r>
              <a:rPr lang="en-AU" dirty="0" smtClean="0"/>
              <a:t>Facilitated Resolution Process</a:t>
            </a:r>
            <a:endParaRPr lang="en-AU" dirty="0"/>
          </a:p>
        </p:txBody>
      </p:sp>
      <p:sp>
        <p:nvSpPr>
          <p:cNvPr id="3" name="Content Placeholder 2"/>
          <p:cNvSpPr>
            <a:spLocks noGrp="1"/>
          </p:cNvSpPr>
          <p:nvPr>
            <p:ph sz="half" idx="1"/>
          </p:nvPr>
        </p:nvSpPr>
        <p:spPr>
          <a:xfrm>
            <a:off x="861986" y="1520681"/>
            <a:ext cx="4944925" cy="4220242"/>
          </a:xfrm>
        </p:spPr>
        <p:txBody>
          <a:bodyPr/>
          <a:lstStyle/>
          <a:p>
            <a:r>
              <a:rPr lang="en-AU" sz="2400" dirty="0" smtClean="0"/>
              <a:t>Where a Service Provider conducts an activity to assist the parties to resolve or narrow issues in dispute</a:t>
            </a:r>
          </a:p>
          <a:p>
            <a:r>
              <a:rPr lang="en-AU" sz="2400" dirty="0" smtClean="0"/>
              <a:t>Generally will involve the provision of an independent, suitably qualified professional to facilitate</a:t>
            </a:r>
          </a:p>
          <a:p>
            <a:endParaRPr lang="en-AU" dirty="0"/>
          </a:p>
        </p:txBody>
      </p:sp>
      <p:sp>
        <p:nvSpPr>
          <p:cNvPr id="5" name="TextBox 4"/>
          <p:cNvSpPr txBox="1"/>
          <p:nvPr/>
        </p:nvSpPr>
        <p:spPr>
          <a:xfrm>
            <a:off x="7566970" y="2985056"/>
            <a:ext cx="2111531" cy="102155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Facilitated Resolution Process</a:t>
            </a:r>
          </a:p>
        </p:txBody>
      </p:sp>
      <p:sp>
        <p:nvSpPr>
          <p:cNvPr id="8" name="TextBox 7"/>
          <p:cNvSpPr txBox="1"/>
          <p:nvPr/>
        </p:nvSpPr>
        <p:spPr>
          <a:xfrm>
            <a:off x="6909847" y="1580991"/>
            <a:ext cx="3425779"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17" name="Straight Connector 16"/>
          <p:cNvCxnSpPr>
            <a:stCxn id="5" idx="0"/>
            <a:endCxn id="8" idx="2"/>
          </p:cNvCxnSpPr>
          <p:nvPr/>
        </p:nvCxnSpPr>
        <p:spPr>
          <a:xfrm flipV="1">
            <a:off x="8622736" y="2500392"/>
            <a:ext cx="1" cy="48466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374112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469" y="75482"/>
            <a:ext cx="9366325" cy="1143000"/>
          </a:xfrm>
        </p:spPr>
        <p:txBody>
          <a:bodyPr/>
          <a:lstStyle/>
          <a:p>
            <a:r>
              <a:rPr lang="en-AU" dirty="0" smtClean="0"/>
              <a:t>CLASS Terminology</a:t>
            </a:r>
            <a:endParaRPr lang="en-AU" dirty="0"/>
          </a:p>
        </p:txBody>
      </p:sp>
      <p:sp>
        <p:nvSpPr>
          <p:cNvPr id="4" name="TextBox 3"/>
          <p:cNvSpPr txBox="1"/>
          <p:nvPr/>
        </p:nvSpPr>
        <p:spPr>
          <a:xfrm>
            <a:off x="7635710" y="3039831"/>
            <a:ext cx="2170193"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Community Legal Education</a:t>
            </a:r>
            <a:endParaRPr lang="en-AU" dirty="0"/>
          </a:p>
        </p:txBody>
      </p:sp>
      <p:sp>
        <p:nvSpPr>
          <p:cNvPr id="5" name="TextBox 4"/>
          <p:cNvSpPr txBox="1"/>
          <p:nvPr/>
        </p:nvSpPr>
        <p:spPr>
          <a:xfrm>
            <a:off x="4201727" y="1329179"/>
            <a:ext cx="4338958"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the Community</a:t>
            </a:r>
          </a:p>
        </p:txBody>
      </p:sp>
      <p:sp>
        <p:nvSpPr>
          <p:cNvPr id="6" name="TextBox 5"/>
          <p:cNvSpPr txBox="1"/>
          <p:nvPr/>
        </p:nvSpPr>
        <p:spPr>
          <a:xfrm>
            <a:off x="749627" y="3039831"/>
            <a:ext cx="1597908"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Community Education</a:t>
            </a:r>
          </a:p>
        </p:txBody>
      </p:sp>
      <p:sp>
        <p:nvSpPr>
          <p:cNvPr id="7" name="TextBox 6"/>
          <p:cNvSpPr txBox="1"/>
          <p:nvPr/>
        </p:nvSpPr>
        <p:spPr>
          <a:xfrm>
            <a:off x="2724346" y="3038731"/>
            <a:ext cx="1887588" cy="102155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Law and Legal Service Reform</a:t>
            </a:r>
          </a:p>
        </p:txBody>
      </p:sp>
      <p:sp>
        <p:nvSpPr>
          <p:cNvPr id="8" name="TextBox 7"/>
          <p:cNvSpPr txBox="1"/>
          <p:nvPr/>
        </p:nvSpPr>
        <p:spPr>
          <a:xfrm>
            <a:off x="4996206" y="3039831"/>
            <a:ext cx="1979304"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Stakeholder Engagement</a:t>
            </a:r>
          </a:p>
        </p:txBody>
      </p:sp>
      <p:sp>
        <p:nvSpPr>
          <p:cNvPr id="12" name="TextBox 11"/>
          <p:cNvSpPr txBox="1"/>
          <p:nvPr/>
        </p:nvSpPr>
        <p:spPr>
          <a:xfrm>
            <a:off x="9206193" y="4081921"/>
            <a:ext cx="1751682"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Activities</a:t>
            </a:r>
            <a:endParaRPr lang="en-AU" dirty="0"/>
          </a:p>
        </p:txBody>
      </p:sp>
      <p:sp>
        <p:nvSpPr>
          <p:cNvPr id="13" name="TextBox 12"/>
          <p:cNvSpPr txBox="1"/>
          <p:nvPr/>
        </p:nvSpPr>
        <p:spPr>
          <a:xfrm>
            <a:off x="7046271" y="4081921"/>
            <a:ext cx="1751682"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Resources</a:t>
            </a:r>
            <a:endParaRPr lang="en-AU" dirty="0"/>
          </a:p>
        </p:txBody>
      </p:sp>
      <p:cxnSp>
        <p:nvCxnSpPr>
          <p:cNvPr id="15" name="Elbow Connector 14"/>
          <p:cNvCxnSpPr>
            <a:stCxn id="5" idx="2"/>
            <a:endCxn id="8" idx="0"/>
          </p:cNvCxnSpPr>
          <p:nvPr/>
        </p:nvCxnSpPr>
        <p:spPr>
          <a:xfrm rot="5400000">
            <a:off x="5782907" y="2451531"/>
            <a:ext cx="791251" cy="38534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5" idx="2"/>
            <a:endCxn id="4" idx="0"/>
          </p:cNvCxnSpPr>
          <p:nvPr/>
        </p:nvCxnSpPr>
        <p:spPr>
          <a:xfrm rot="16200000" flipH="1">
            <a:off x="7150381" y="1469404"/>
            <a:ext cx="791251" cy="234960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5" idx="2"/>
            <a:endCxn id="7" idx="0"/>
          </p:cNvCxnSpPr>
          <p:nvPr/>
        </p:nvCxnSpPr>
        <p:spPr>
          <a:xfrm rot="5400000">
            <a:off x="4624598" y="1292122"/>
            <a:ext cx="790151" cy="2703066"/>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5" idx="2"/>
            <a:endCxn id="6" idx="0"/>
          </p:cNvCxnSpPr>
          <p:nvPr/>
        </p:nvCxnSpPr>
        <p:spPr>
          <a:xfrm rot="5400000">
            <a:off x="3564269" y="232893"/>
            <a:ext cx="791251" cy="482262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1" name="Elbow Connector 30"/>
          <p:cNvCxnSpPr>
            <a:stCxn id="4" idx="2"/>
            <a:endCxn id="13" idx="0"/>
          </p:cNvCxnSpPr>
          <p:nvPr/>
        </p:nvCxnSpPr>
        <p:spPr>
          <a:xfrm rot="5400000">
            <a:off x="8157960" y="3519073"/>
            <a:ext cx="327001" cy="79869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4" idx="2"/>
            <a:endCxn id="12" idx="0"/>
          </p:cNvCxnSpPr>
          <p:nvPr/>
        </p:nvCxnSpPr>
        <p:spPr>
          <a:xfrm rot="16200000" flipH="1">
            <a:off x="9237920" y="3237806"/>
            <a:ext cx="327001" cy="1361227"/>
          </a:xfrm>
          <a:prstGeom prst="bentConnector3">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670636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2933" y="2338294"/>
            <a:ext cx="10075084" cy="1116106"/>
          </a:xfrm>
        </p:spPr>
        <p:txBody>
          <a:bodyPr/>
          <a:lstStyle/>
          <a:p>
            <a:pPr algn="ctr"/>
            <a:r>
              <a:rPr lang="en-US" dirty="0" smtClean="0"/>
              <a:t>RISK MANAGEMENT GUIDE CHANGES</a:t>
            </a:r>
            <a:endParaRPr lang="en-US" dirty="0"/>
          </a:p>
        </p:txBody>
      </p:sp>
      <p:sp>
        <p:nvSpPr>
          <p:cNvPr id="3" name="Content Placeholder 2"/>
          <p:cNvSpPr>
            <a:spLocks noGrp="1"/>
          </p:cNvSpPr>
          <p:nvPr>
            <p:ph idx="1"/>
          </p:nvPr>
        </p:nvSpPr>
        <p:spPr>
          <a:xfrm>
            <a:off x="690033" y="4785518"/>
            <a:ext cx="10075084" cy="4144963"/>
          </a:xfrm>
        </p:spPr>
        <p:txBody>
          <a:bodyPr/>
          <a:lstStyle/>
          <a:p>
            <a:endParaRPr lang="en-US"/>
          </a:p>
        </p:txBody>
      </p:sp>
    </p:spTree>
    <p:extLst>
      <p:ext uri="{BB962C8B-B14F-4D97-AF65-F5344CB8AC3E}">
        <p14:creationId xmlns:p14="http://schemas.microsoft.com/office/powerpoint/2010/main" val="4035914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RMG 3.5 Stakeholders and roles</a:t>
            </a:r>
            <a:endParaRPr lang="en-AU" dirty="0"/>
          </a:p>
        </p:txBody>
      </p:sp>
      <p:sp>
        <p:nvSpPr>
          <p:cNvPr id="3" name="Content Placeholder 2"/>
          <p:cNvSpPr>
            <a:spLocks noGrp="1"/>
          </p:cNvSpPr>
          <p:nvPr>
            <p:ph idx="1"/>
          </p:nvPr>
        </p:nvSpPr>
        <p:spPr/>
        <p:txBody>
          <a:bodyPr>
            <a:normAutofit/>
          </a:bodyPr>
          <a:lstStyle/>
          <a:p>
            <a:r>
              <a:rPr lang="en-AU" sz="2400" dirty="0" smtClean="0"/>
              <a:t>3.5 Stakeholders and 3.6 overview of roles in 1</a:t>
            </a:r>
            <a:r>
              <a:rPr lang="en-AU" sz="2400" baseline="30000" dirty="0" smtClean="0"/>
              <a:t>st</a:t>
            </a:r>
            <a:r>
              <a:rPr lang="en-AU" sz="2400" dirty="0" smtClean="0"/>
              <a:t> edition now amalgamated and a few additions</a:t>
            </a:r>
          </a:p>
          <a:p>
            <a:r>
              <a:rPr lang="en-AU" dirty="0" smtClean="0"/>
              <a:t>Consider your role in your centre</a:t>
            </a:r>
          </a:p>
          <a:p>
            <a:r>
              <a:rPr lang="en-AU" sz="2400" dirty="0" smtClean="0"/>
              <a:t>In each role have to consider confidentiality, accountability, conflicts of interest</a:t>
            </a:r>
          </a:p>
          <a:p>
            <a:r>
              <a:rPr lang="en-AU" dirty="0" smtClean="0"/>
              <a:t>E.g. responsible person ‘centre employee with unrestricted practice certificate’ </a:t>
            </a:r>
            <a:endParaRPr lang="en-AU" sz="2400" dirty="0"/>
          </a:p>
        </p:txBody>
      </p:sp>
    </p:spTree>
    <p:extLst>
      <p:ext uri="{BB962C8B-B14F-4D97-AF65-F5344CB8AC3E}">
        <p14:creationId xmlns:p14="http://schemas.microsoft.com/office/powerpoint/2010/main" val="1915950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1893" y="565750"/>
            <a:ext cx="9366325" cy="1143000"/>
          </a:xfrm>
        </p:spPr>
        <p:txBody>
          <a:bodyPr/>
          <a:lstStyle/>
          <a:p>
            <a:r>
              <a:rPr lang="en-AU" dirty="0" smtClean="0"/>
              <a:t>3.7 Mergers and Amalgamations</a:t>
            </a:r>
            <a:endParaRPr lang="en-AU" dirty="0"/>
          </a:p>
        </p:txBody>
      </p:sp>
      <p:sp>
        <p:nvSpPr>
          <p:cNvPr id="3" name="Content Placeholder 2"/>
          <p:cNvSpPr>
            <a:spLocks noGrp="1"/>
          </p:cNvSpPr>
          <p:nvPr>
            <p:ph idx="1"/>
          </p:nvPr>
        </p:nvSpPr>
        <p:spPr>
          <a:xfrm>
            <a:off x="1363042" y="1767470"/>
            <a:ext cx="9600331" cy="4180843"/>
          </a:xfrm>
        </p:spPr>
        <p:txBody>
          <a:bodyPr>
            <a:normAutofit/>
          </a:bodyPr>
          <a:lstStyle/>
          <a:p>
            <a:r>
              <a:rPr lang="en-AU" sz="2400" dirty="0" smtClean="0"/>
              <a:t>New section to deal with issues that arise</a:t>
            </a:r>
          </a:p>
          <a:p>
            <a:r>
              <a:rPr lang="en-AU" sz="2400" dirty="0" smtClean="0"/>
              <a:t>Footnotes refer to useful resources available from Justice Connect Not For Profit Law Information hub</a:t>
            </a:r>
          </a:p>
          <a:p>
            <a:r>
              <a:rPr lang="en-AU" sz="2400" dirty="0" smtClean="0"/>
              <a:t>Outlines key legal practice requirements that need to be fulfilled:</a:t>
            </a:r>
          </a:p>
          <a:p>
            <a:pPr lvl="1"/>
            <a:r>
              <a:rPr lang="en-AU" dirty="0" smtClean="0"/>
              <a:t>Insurance – ensuring new entity has PII cover</a:t>
            </a:r>
          </a:p>
          <a:p>
            <a:pPr lvl="1"/>
            <a:r>
              <a:rPr lang="en-AU" dirty="0" smtClean="0"/>
              <a:t>Membership of CLCQ– for new entity</a:t>
            </a:r>
          </a:p>
          <a:p>
            <a:pPr lvl="1"/>
            <a:r>
              <a:rPr lang="en-AU" dirty="0" smtClean="0"/>
              <a:t>Consideration of data merges and conflicts of interest (useful table included)</a:t>
            </a:r>
          </a:p>
          <a:p>
            <a:pPr lvl="1"/>
            <a:r>
              <a:rPr lang="en-AU" dirty="0" smtClean="0"/>
              <a:t>New entity demonstrates compliance with RMG</a:t>
            </a:r>
          </a:p>
          <a:p>
            <a:pPr lvl="1"/>
            <a:r>
              <a:rPr lang="en-AU" dirty="0" smtClean="0"/>
              <a:t>Runoff cover for any entity that no longer exists after merger</a:t>
            </a:r>
          </a:p>
          <a:p>
            <a:pPr lvl="1"/>
            <a:r>
              <a:rPr lang="en-AU" dirty="0" smtClean="0"/>
              <a:t>Notifying legal practice board if necessary</a:t>
            </a:r>
            <a:endParaRPr lang="en-AU" dirty="0"/>
          </a:p>
        </p:txBody>
      </p:sp>
    </p:spTree>
    <p:extLst>
      <p:ext uri="{BB962C8B-B14F-4D97-AF65-F5344CB8AC3E}">
        <p14:creationId xmlns:p14="http://schemas.microsoft.com/office/powerpoint/2010/main" val="3470638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RMG 2</a:t>
            </a:r>
            <a:r>
              <a:rPr lang="en-AU" baseline="30000" dirty="0" smtClean="0"/>
              <a:t>nd</a:t>
            </a:r>
            <a:r>
              <a:rPr lang="en-AU" dirty="0" smtClean="0"/>
              <a:t> edition</a:t>
            </a:r>
            <a:endParaRPr lang="en-AU" dirty="0"/>
          </a:p>
        </p:txBody>
      </p:sp>
      <p:sp>
        <p:nvSpPr>
          <p:cNvPr id="3" name="Content Placeholder 2"/>
          <p:cNvSpPr>
            <a:spLocks noGrp="1"/>
          </p:cNvSpPr>
          <p:nvPr>
            <p:ph idx="1"/>
          </p:nvPr>
        </p:nvSpPr>
        <p:spPr/>
        <p:txBody>
          <a:bodyPr>
            <a:normAutofit/>
          </a:bodyPr>
          <a:lstStyle/>
          <a:p>
            <a:r>
              <a:rPr lang="en-AU" sz="2400" dirty="0"/>
              <a:t>P</a:t>
            </a:r>
            <a:r>
              <a:rPr lang="en-AU" sz="2400" dirty="0" smtClean="0"/>
              <a:t>ublished May 2017</a:t>
            </a:r>
          </a:p>
          <a:p>
            <a:r>
              <a:rPr lang="en-AU" sz="2400" dirty="0" smtClean="0"/>
              <a:t>Available to members via NACLC website now</a:t>
            </a:r>
          </a:p>
          <a:p>
            <a:r>
              <a:rPr lang="en-AU" sz="2400" dirty="0" smtClean="0"/>
              <a:t>Hard copies to be distributed to all centres this week </a:t>
            </a:r>
          </a:p>
          <a:p>
            <a:r>
              <a:rPr lang="en-AU" sz="2400" dirty="0" smtClean="0"/>
              <a:t>Timely for centres to re-visit the RMG and ensure all staff and volunteers (including management committee members) have read at least Chapter 2 (mandatory standards) and understand their role and the role of other employees and volunteers in the centre </a:t>
            </a:r>
            <a:endParaRPr lang="en-AU" sz="2400" dirty="0"/>
          </a:p>
        </p:txBody>
      </p:sp>
    </p:spTree>
    <p:extLst>
      <p:ext uri="{BB962C8B-B14F-4D97-AF65-F5344CB8AC3E}">
        <p14:creationId xmlns:p14="http://schemas.microsoft.com/office/powerpoint/2010/main" val="3740006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570" y="424206"/>
            <a:ext cx="8919417" cy="813204"/>
          </a:xfrm>
        </p:spPr>
        <p:txBody>
          <a:bodyPr/>
          <a:lstStyle/>
          <a:p>
            <a:r>
              <a:rPr lang="en-AU" dirty="0" smtClean="0"/>
              <a:t>3.8 Centre closures</a:t>
            </a:r>
            <a:endParaRPr lang="en-AU" dirty="0"/>
          </a:p>
        </p:txBody>
      </p:sp>
      <p:sp>
        <p:nvSpPr>
          <p:cNvPr id="3" name="Content Placeholder 2"/>
          <p:cNvSpPr>
            <a:spLocks noGrp="1"/>
          </p:cNvSpPr>
          <p:nvPr>
            <p:ph idx="1"/>
          </p:nvPr>
        </p:nvSpPr>
        <p:spPr>
          <a:xfrm>
            <a:off x="1216056" y="1319753"/>
            <a:ext cx="10114962" cy="4920792"/>
          </a:xfrm>
        </p:spPr>
        <p:txBody>
          <a:bodyPr>
            <a:noAutofit/>
          </a:bodyPr>
          <a:lstStyle/>
          <a:p>
            <a:r>
              <a:rPr lang="en-AU" sz="2000" dirty="0" smtClean="0"/>
              <a:t>New section provides guidance on key legal practice management issues that need to be considered:</a:t>
            </a:r>
          </a:p>
          <a:p>
            <a:pPr lvl="1"/>
            <a:r>
              <a:rPr lang="en-AU" sz="2000" dirty="0" smtClean="0"/>
              <a:t>Dealing with open and closed files</a:t>
            </a:r>
          </a:p>
          <a:p>
            <a:pPr lvl="1"/>
            <a:r>
              <a:rPr lang="en-AU" sz="2000" dirty="0" smtClean="0"/>
              <a:t>Closed files</a:t>
            </a:r>
          </a:p>
          <a:p>
            <a:pPr lvl="1"/>
            <a:r>
              <a:rPr lang="en-AU" sz="2000" dirty="0"/>
              <a:t>Review to see which can be destroyed and which must be archived</a:t>
            </a:r>
          </a:p>
          <a:p>
            <a:pPr lvl="1"/>
            <a:r>
              <a:rPr lang="en-AU" sz="2000" dirty="0"/>
              <a:t>Identify if any original documents that need to be returned to the client</a:t>
            </a:r>
          </a:p>
          <a:p>
            <a:pPr lvl="1"/>
            <a:r>
              <a:rPr lang="en-AU" sz="2000" dirty="0"/>
              <a:t>Arrange secure storage of files so as to not breach client confidentiality and complies with all legal requirements</a:t>
            </a:r>
          </a:p>
          <a:p>
            <a:pPr lvl="1"/>
            <a:r>
              <a:rPr lang="en-AU" sz="2000" dirty="0"/>
              <a:t>Must be accessible in case claim made against centre or if client needs access to file</a:t>
            </a:r>
          </a:p>
          <a:p>
            <a:pPr lvl="1"/>
            <a:r>
              <a:rPr lang="en-AU" sz="2000" dirty="0"/>
              <a:t>Advise former clients of centre closure (where practicable) – may need to get client’s consent to transfer closed files to another entity </a:t>
            </a:r>
          </a:p>
        </p:txBody>
      </p:sp>
    </p:spTree>
    <p:extLst>
      <p:ext uri="{BB962C8B-B14F-4D97-AF65-F5344CB8AC3E}">
        <p14:creationId xmlns:p14="http://schemas.microsoft.com/office/powerpoint/2010/main" val="168112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173" y="188679"/>
            <a:ext cx="9366325" cy="1143000"/>
          </a:xfrm>
        </p:spPr>
        <p:txBody>
          <a:bodyPr/>
          <a:lstStyle/>
          <a:p>
            <a:r>
              <a:rPr lang="en-AU" dirty="0"/>
              <a:t>3.8 Centre closures</a:t>
            </a:r>
          </a:p>
        </p:txBody>
      </p:sp>
      <p:sp>
        <p:nvSpPr>
          <p:cNvPr id="3" name="Content Placeholder 2"/>
          <p:cNvSpPr>
            <a:spLocks noGrp="1"/>
          </p:cNvSpPr>
          <p:nvPr>
            <p:ph idx="1"/>
          </p:nvPr>
        </p:nvSpPr>
        <p:spPr>
          <a:xfrm>
            <a:off x="1429030" y="1484666"/>
            <a:ext cx="9685172" cy="4246831"/>
          </a:xfrm>
        </p:spPr>
        <p:txBody>
          <a:bodyPr>
            <a:normAutofit fontScale="92500" lnSpcReduction="20000"/>
          </a:bodyPr>
          <a:lstStyle/>
          <a:p>
            <a:pPr lvl="1"/>
            <a:r>
              <a:rPr lang="en-AU" b="1" dirty="0" smtClean="0"/>
              <a:t>Open </a:t>
            </a:r>
            <a:r>
              <a:rPr lang="en-AU" b="1" dirty="0"/>
              <a:t>files: </a:t>
            </a:r>
          </a:p>
          <a:p>
            <a:pPr lvl="2"/>
            <a:r>
              <a:rPr lang="en-AU" sz="2400" dirty="0"/>
              <a:t>advise all current clients and offer to assist with suitable referral </a:t>
            </a:r>
          </a:p>
          <a:p>
            <a:pPr lvl="2"/>
            <a:r>
              <a:rPr lang="en-AU" sz="2400" dirty="0"/>
              <a:t>Consider whether required to change official records e.g. where solicitor from centre is solicitor on the record</a:t>
            </a:r>
          </a:p>
          <a:p>
            <a:pPr lvl="2"/>
            <a:r>
              <a:rPr lang="en-AU" sz="2400" dirty="0"/>
              <a:t>Trust monies?</a:t>
            </a:r>
          </a:p>
          <a:p>
            <a:pPr lvl="2"/>
            <a:r>
              <a:rPr lang="en-AU" sz="2400" dirty="0"/>
              <a:t>Agree with new centre on any indemnity </a:t>
            </a:r>
            <a:r>
              <a:rPr lang="en-AU" sz="2400" dirty="0" smtClean="0"/>
              <a:t>issues</a:t>
            </a:r>
          </a:p>
          <a:p>
            <a:pPr marL="685800" lvl="2" indent="0">
              <a:buNone/>
            </a:pPr>
            <a:endParaRPr lang="en-AU" sz="2400" dirty="0"/>
          </a:p>
          <a:p>
            <a:pPr lvl="1"/>
            <a:r>
              <a:rPr lang="en-AU" b="1" dirty="0" smtClean="0"/>
              <a:t>PII run off cover </a:t>
            </a:r>
          </a:p>
          <a:p>
            <a:pPr lvl="2"/>
            <a:r>
              <a:rPr lang="en-AU" sz="2400" dirty="0" smtClean="0"/>
              <a:t>Under NACLC scheme provided free of charge as long as the Scheme is in operation so notice must be given to NACLC who will liaise with the insurer</a:t>
            </a:r>
          </a:p>
          <a:p>
            <a:pPr lvl="2"/>
            <a:r>
              <a:rPr lang="en-AU" sz="2400" dirty="0"/>
              <a:t>Notice to legal profession regulatory bodies – change of employer for practice certificate?</a:t>
            </a:r>
          </a:p>
          <a:p>
            <a:pPr marL="914400" lvl="2" indent="0">
              <a:buNone/>
            </a:pPr>
            <a:endParaRPr lang="en-AU" dirty="0" smtClean="0"/>
          </a:p>
        </p:txBody>
      </p:sp>
    </p:spTree>
    <p:extLst>
      <p:ext uri="{BB962C8B-B14F-4D97-AF65-F5344CB8AC3E}">
        <p14:creationId xmlns:p14="http://schemas.microsoft.com/office/powerpoint/2010/main" val="298098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Confidentiality - Rule 9 </a:t>
            </a:r>
            <a:br>
              <a:rPr lang="en-AU" dirty="0" smtClean="0"/>
            </a:br>
            <a:r>
              <a:rPr lang="en-AU" dirty="0" smtClean="0"/>
              <a:t>Australian Solicitors Conduct Rules 2012</a:t>
            </a:r>
            <a:endParaRPr lang="en-AU" dirty="0"/>
          </a:p>
        </p:txBody>
      </p:sp>
      <p:sp>
        <p:nvSpPr>
          <p:cNvPr id="3" name="Content Placeholder 2"/>
          <p:cNvSpPr>
            <a:spLocks noGrp="1"/>
          </p:cNvSpPr>
          <p:nvPr>
            <p:ph idx="1"/>
          </p:nvPr>
        </p:nvSpPr>
        <p:spPr/>
        <p:txBody>
          <a:bodyPr/>
          <a:lstStyle/>
          <a:p>
            <a:r>
              <a:rPr lang="en-AU" dirty="0" smtClean="0"/>
              <a:t>Client information </a:t>
            </a:r>
            <a:r>
              <a:rPr lang="en-AU" sz="1600" dirty="0" smtClean="0"/>
              <a:t>‘information confidential to a client of which a practitioner becomes aware in the course of providing legal services to a client’</a:t>
            </a:r>
          </a:p>
          <a:p>
            <a:r>
              <a:rPr lang="en-AU" dirty="0" smtClean="0"/>
              <a:t>Must not disclose client information outside legal practice unless in specified circumstances including to the insurer, to someone engaged for the purpose of providing administrative services to the client</a:t>
            </a:r>
            <a:endParaRPr lang="en-AU" dirty="0"/>
          </a:p>
        </p:txBody>
      </p:sp>
    </p:spTree>
    <p:extLst>
      <p:ext uri="{BB962C8B-B14F-4D97-AF65-F5344CB8AC3E}">
        <p14:creationId xmlns:p14="http://schemas.microsoft.com/office/powerpoint/2010/main" val="2737830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4141" y="276138"/>
            <a:ext cx="9366325" cy="1143000"/>
          </a:xfrm>
        </p:spPr>
        <p:txBody>
          <a:bodyPr>
            <a:normAutofit fontScale="90000"/>
          </a:bodyPr>
          <a:lstStyle/>
          <a:p>
            <a:r>
              <a:rPr lang="en-AU" sz="4000" dirty="0" smtClean="0"/>
              <a:t>6.6.8 Confidentiality and Cloud Computing</a:t>
            </a:r>
            <a:endParaRPr lang="en-AU" sz="4000" dirty="0"/>
          </a:p>
        </p:txBody>
      </p:sp>
      <p:sp>
        <p:nvSpPr>
          <p:cNvPr id="3" name="Content Placeholder 2"/>
          <p:cNvSpPr>
            <a:spLocks noGrp="1"/>
          </p:cNvSpPr>
          <p:nvPr>
            <p:ph idx="1"/>
          </p:nvPr>
        </p:nvSpPr>
        <p:spPr>
          <a:xfrm>
            <a:off x="949704" y="1123436"/>
            <a:ext cx="9967975" cy="4746452"/>
          </a:xfrm>
        </p:spPr>
        <p:txBody>
          <a:bodyPr>
            <a:noAutofit/>
          </a:bodyPr>
          <a:lstStyle/>
          <a:p>
            <a:r>
              <a:rPr lang="en-AU" sz="2400" dirty="0" smtClean="0"/>
              <a:t>Many Centres use cloud-based and other internet systems for services e.g. email, social media, and document storage</a:t>
            </a:r>
          </a:p>
          <a:p>
            <a:r>
              <a:rPr lang="en-AU" sz="2400" dirty="0"/>
              <a:t>CLASS is a cloud-based data system that records and stores client and service data and </a:t>
            </a:r>
            <a:r>
              <a:rPr lang="en-AU" sz="2400" dirty="0" smtClean="0"/>
              <a:t>is used for reporting</a:t>
            </a:r>
          </a:p>
          <a:p>
            <a:r>
              <a:rPr lang="en-AU" sz="2400" dirty="0" smtClean="0"/>
              <a:t>Be aware of potential risks that come with use of cloud computing: breach of client confidentiality; client legal privilege; privacy; loss of data; security breaches, and outages (these exist for ay data storage system)</a:t>
            </a:r>
          </a:p>
          <a:p>
            <a:r>
              <a:rPr lang="en-AU" sz="2400" dirty="0" smtClean="0"/>
              <a:t>Ensure appropriate security and risk minimisation and management mechanisms are in place</a:t>
            </a:r>
          </a:p>
          <a:p>
            <a:r>
              <a:rPr lang="en-AU" sz="2400" dirty="0" smtClean="0"/>
              <a:t>Whether using the cloud or not, take action to protect all confidential information</a:t>
            </a:r>
          </a:p>
        </p:txBody>
      </p:sp>
    </p:spTree>
    <p:extLst>
      <p:ext uri="{BB962C8B-B14F-4D97-AF65-F5344CB8AC3E}">
        <p14:creationId xmlns:p14="http://schemas.microsoft.com/office/powerpoint/2010/main" val="413732844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466" y="641165"/>
            <a:ext cx="9366325" cy="1143000"/>
          </a:xfrm>
        </p:spPr>
        <p:txBody>
          <a:bodyPr>
            <a:normAutofit fontScale="90000"/>
          </a:bodyPr>
          <a:lstStyle/>
          <a:p>
            <a:r>
              <a:rPr lang="en-AU" sz="4000" dirty="0"/>
              <a:t>6.6.8 Confidentiality and Cloud Computing</a:t>
            </a:r>
          </a:p>
        </p:txBody>
      </p:sp>
      <p:sp>
        <p:nvSpPr>
          <p:cNvPr id="3" name="Content Placeholder 2"/>
          <p:cNvSpPr>
            <a:spLocks noGrp="1"/>
          </p:cNvSpPr>
          <p:nvPr>
            <p:ph idx="1"/>
          </p:nvPr>
        </p:nvSpPr>
        <p:spPr>
          <a:xfrm>
            <a:off x="1308184" y="1424177"/>
            <a:ext cx="9740816" cy="4659123"/>
          </a:xfrm>
        </p:spPr>
        <p:txBody>
          <a:bodyPr>
            <a:normAutofit fontScale="92500" lnSpcReduction="20000"/>
          </a:bodyPr>
          <a:lstStyle/>
          <a:p>
            <a:r>
              <a:rPr lang="en-AU" sz="2400" dirty="0"/>
              <a:t>Generally - disclosure to an IT service provider is  permitted for the purpose of the centre providing legal services to the client but must be subject to a confidentiality agreement between the IT provider and the </a:t>
            </a:r>
            <a:r>
              <a:rPr lang="en-AU" sz="2400" dirty="0" smtClean="0"/>
              <a:t>centre</a:t>
            </a:r>
          </a:p>
          <a:p>
            <a:r>
              <a:rPr lang="en-AU" sz="2400" dirty="0" smtClean="0"/>
              <a:t>Ensure </a:t>
            </a:r>
            <a:r>
              <a:rPr lang="en-AU" sz="2400" dirty="0"/>
              <a:t>cloud computing systems allow for tailored access to client information within the centre, so only authorised employees and volunteers have access to confidential client information on a need to know </a:t>
            </a:r>
            <a:r>
              <a:rPr lang="en-AU" sz="2400" dirty="0" smtClean="0"/>
              <a:t>basis</a:t>
            </a:r>
          </a:p>
          <a:p>
            <a:r>
              <a:rPr lang="en-AU" sz="2400" dirty="0" smtClean="0"/>
              <a:t>There </a:t>
            </a:r>
            <a:r>
              <a:rPr lang="en-AU" sz="2400" dirty="0"/>
              <a:t>are additional serious considerations where a centre uses cloud computing or any other internet based service or application and the infrastructure is located or permits the data to be sent outside Australia e.g. it may be caught by the Patriots Act or be vulnerable to attack in certain overseas jurisdictions</a:t>
            </a:r>
          </a:p>
          <a:p>
            <a:r>
              <a:rPr lang="en-AU" sz="2400" dirty="0"/>
              <a:t>All CLASS data will be stored in Australia</a:t>
            </a:r>
          </a:p>
          <a:p>
            <a:endParaRPr lang="en-AU" dirty="0"/>
          </a:p>
        </p:txBody>
      </p:sp>
    </p:spTree>
    <p:extLst>
      <p:ext uri="{BB962C8B-B14F-4D97-AF65-F5344CB8AC3E}">
        <p14:creationId xmlns:p14="http://schemas.microsoft.com/office/powerpoint/2010/main" val="3600954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1320" y="641165"/>
            <a:ext cx="9366325" cy="1143000"/>
          </a:xfrm>
        </p:spPr>
        <p:txBody>
          <a:bodyPr>
            <a:normAutofit fontScale="90000"/>
          </a:bodyPr>
          <a:lstStyle/>
          <a:p>
            <a:r>
              <a:rPr lang="en-AU" sz="4000" dirty="0"/>
              <a:t>6.6.8 Confidentiality and Cloud Computing</a:t>
            </a:r>
          </a:p>
        </p:txBody>
      </p:sp>
      <p:sp>
        <p:nvSpPr>
          <p:cNvPr id="3" name="Content Placeholder 2"/>
          <p:cNvSpPr>
            <a:spLocks noGrp="1"/>
          </p:cNvSpPr>
          <p:nvPr>
            <p:ph idx="1"/>
          </p:nvPr>
        </p:nvSpPr>
        <p:spPr>
          <a:xfrm>
            <a:off x="1381896" y="1833458"/>
            <a:ext cx="9477782" cy="4133709"/>
          </a:xfrm>
        </p:spPr>
        <p:txBody>
          <a:bodyPr>
            <a:normAutofit fontScale="77500" lnSpcReduction="20000"/>
          </a:bodyPr>
          <a:lstStyle/>
          <a:p>
            <a:r>
              <a:rPr lang="en-AU" dirty="0" smtClean="0"/>
              <a:t>Resources</a:t>
            </a:r>
          </a:p>
          <a:p>
            <a:pPr lvl="1"/>
            <a:r>
              <a:rPr lang="en-AU" sz="1900" dirty="0" smtClean="0"/>
              <a:t>QLS </a:t>
            </a:r>
            <a:r>
              <a:rPr lang="en-AU" sz="1900" dirty="0"/>
              <a:t>- </a:t>
            </a:r>
            <a:r>
              <a:rPr lang="en-AU" sz="1900" dirty="0">
                <a:hlinkClick r:id="rId3"/>
              </a:rPr>
              <a:t>http://www.qls.com.au/Knowledge_centre/Ethics/Resources/Confidentiality/Confidentiality/</a:t>
            </a:r>
            <a:r>
              <a:rPr lang="en-AU" sz="1900" dirty="0" smtClean="0">
                <a:hlinkClick r:id="rId3"/>
              </a:rPr>
              <a:t>Ethics_and_protection_of_confidentiality_in_a_digital_world</a:t>
            </a:r>
            <a:endParaRPr lang="en-AU" sz="1900" dirty="0" smtClean="0"/>
          </a:p>
          <a:p>
            <a:pPr lvl="1"/>
            <a:r>
              <a:rPr lang="en-AU" sz="1900" dirty="0" smtClean="0"/>
              <a:t>Australian </a:t>
            </a:r>
            <a:r>
              <a:rPr lang="en-AU" sz="1900" dirty="0"/>
              <a:t>Government, The Department of Finance and Deregulation, </a:t>
            </a:r>
            <a:r>
              <a:rPr lang="en-AU" sz="1900" i="1" dirty="0"/>
              <a:t>Cloud Computing Strategic Direction Paper: Opportunities and applicability for use by the Australian Government, Version 1.1 </a:t>
            </a:r>
            <a:r>
              <a:rPr lang="en-AU" sz="1900" dirty="0"/>
              <a:t>(released April 2013) at 9, available at: &lt;</a:t>
            </a:r>
            <a:r>
              <a:rPr lang="en-AU" sz="1900" u="sng" dirty="0">
                <a:hlinkClick r:id="rId4"/>
              </a:rPr>
              <a:t>http://www.finance.gov.au/files/2013/04/final-_cloud_computing_strategy_version_1.1.pdf</a:t>
            </a:r>
            <a:r>
              <a:rPr lang="en-AU" sz="1900" dirty="0"/>
              <a:t>&gt; </a:t>
            </a:r>
            <a:r>
              <a:rPr lang="en-AU" sz="1900" dirty="0" smtClean="0"/>
              <a:t> </a:t>
            </a:r>
          </a:p>
          <a:p>
            <a:pPr lvl="1"/>
            <a:r>
              <a:rPr lang="en-AU" sz="1900" dirty="0"/>
              <a:t>Australian Government, Attorney-General’s Department, </a:t>
            </a:r>
            <a:r>
              <a:rPr lang="en-AU" sz="1900" i="1" dirty="0"/>
              <a:t>Information Security Management Guidelines: Risk management of outsourced ICT arrangements (including Cloud) Version 1.1</a:t>
            </a:r>
            <a:r>
              <a:rPr lang="en-AU" sz="1900" dirty="0"/>
              <a:t> (amended April 2015) at 11-12, available at: &lt;</a:t>
            </a:r>
            <a:r>
              <a:rPr lang="en-AU" sz="1900" u="sng" dirty="0">
                <a:hlinkClick r:id="rId5"/>
              </a:rPr>
              <a:t>https://www.protectivesecurity.gov.au/informationsecurity/Documents/AustralianGovernmentInformationSecurityManagementGuidelines.pdf</a:t>
            </a:r>
            <a:r>
              <a:rPr lang="en-AU" sz="1900" dirty="0"/>
              <a:t>&gt; </a:t>
            </a:r>
            <a:r>
              <a:rPr lang="en-AU" sz="1900" dirty="0" smtClean="0"/>
              <a:t> </a:t>
            </a:r>
            <a:endParaRPr lang="en-AU" sz="1900" dirty="0"/>
          </a:p>
          <a:p>
            <a:pPr lvl="1"/>
            <a:r>
              <a:rPr lang="en-AU" sz="1900" dirty="0"/>
              <a:t>Law Council of Australia, </a:t>
            </a:r>
            <a:r>
              <a:rPr lang="en-AU" sz="1900" i="1" dirty="0"/>
              <a:t>Cyber Precedent: strengthening the legal profession’s defence against online threats</a:t>
            </a:r>
            <a:r>
              <a:rPr lang="en-AU" sz="1900" dirty="0"/>
              <a:t> &lt;</a:t>
            </a:r>
            <a:r>
              <a:rPr lang="en-AU" sz="1900" u="sng" dirty="0">
                <a:hlinkClick r:id="rId6"/>
              </a:rPr>
              <a:t>http://lawcouncil.asn.au/lawcouncil/cyber-precedent-home</a:t>
            </a:r>
            <a:r>
              <a:rPr lang="en-AU" sz="1900" dirty="0" smtClean="0"/>
              <a:t>&gt;</a:t>
            </a:r>
            <a:r>
              <a:rPr lang="en-US" sz="1900" dirty="0" smtClean="0"/>
              <a:t>. </a:t>
            </a:r>
            <a:r>
              <a:rPr lang="en-US" sz="1900" dirty="0"/>
              <a:t>See also: </a:t>
            </a:r>
            <a:r>
              <a:rPr lang="en-AU" sz="1900" dirty="0"/>
              <a:t>non-binding Practice Notes from the Office of the Legal Services Commission (NSW) on cloud computing and outsourcing, available at: &lt;</a:t>
            </a:r>
            <a:r>
              <a:rPr lang="en-AU" sz="1900" u="sng" dirty="0">
                <a:hlinkClick r:id="rId7"/>
              </a:rPr>
              <a:t>http://www.olsc.nsw.gov.au/Pages/olsc_education/olsc_education_notes.aspx</a:t>
            </a:r>
            <a:r>
              <a:rPr lang="en-AU" sz="1900" dirty="0"/>
              <a:t>&gt; </a:t>
            </a:r>
            <a:r>
              <a:rPr lang="en-AU" sz="1900" dirty="0" smtClean="0"/>
              <a:t> </a:t>
            </a:r>
            <a:r>
              <a:rPr lang="en-AU" sz="1900" dirty="0"/>
              <a:t>and Justin Edwards, ‘Cloud computing services: Professional obligations and ethics’ (Apr 2016) 43(3) </a:t>
            </a:r>
            <a:r>
              <a:rPr lang="en-AU" sz="1900" i="1" dirty="0"/>
              <a:t>Brief</a:t>
            </a:r>
            <a:r>
              <a:rPr lang="en-AU" sz="1900" dirty="0"/>
              <a:t> 32, at 34.</a:t>
            </a:r>
          </a:p>
        </p:txBody>
      </p:sp>
    </p:spTree>
    <p:extLst>
      <p:ext uri="{BB962C8B-B14F-4D97-AF65-F5344CB8AC3E}">
        <p14:creationId xmlns:p14="http://schemas.microsoft.com/office/powerpoint/2010/main" val="1412744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1637" y="367788"/>
            <a:ext cx="9366325" cy="1143000"/>
          </a:xfrm>
        </p:spPr>
        <p:txBody>
          <a:bodyPr/>
          <a:lstStyle/>
          <a:p>
            <a:r>
              <a:rPr lang="en-AU" dirty="0" smtClean="0"/>
              <a:t>Conflict checking – 8.7</a:t>
            </a:r>
            <a:endParaRPr lang="en-AU" dirty="0"/>
          </a:p>
        </p:txBody>
      </p:sp>
      <p:sp>
        <p:nvSpPr>
          <p:cNvPr id="3" name="Content Placeholder 2"/>
          <p:cNvSpPr>
            <a:spLocks noGrp="1"/>
          </p:cNvSpPr>
          <p:nvPr>
            <p:ph idx="1"/>
          </p:nvPr>
        </p:nvSpPr>
        <p:spPr>
          <a:xfrm>
            <a:off x="1353616" y="1541227"/>
            <a:ext cx="9298673" cy="3756637"/>
          </a:xfrm>
        </p:spPr>
        <p:txBody>
          <a:bodyPr>
            <a:normAutofit/>
          </a:bodyPr>
          <a:lstStyle/>
          <a:p>
            <a:r>
              <a:rPr lang="en-AU" sz="2400" dirty="0" smtClean="0"/>
              <a:t>Some sections for the second edition have been expanded</a:t>
            </a:r>
          </a:p>
          <a:p>
            <a:r>
              <a:rPr lang="en-AU" sz="2400" dirty="0" smtClean="0"/>
              <a:t>Good idea for workers to read through relevant chapters</a:t>
            </a:r>
            <a:endParaRPr lang="en-AU" dirty="0"/>
          </a:p>
          <a:p>
            <a:pPr marL="0" indent="0">
              <a:buNone/>
            </a:pPr>
            <a:r>
              <a:rPr lang="en-AU" sz="2400" dirty="0" smtClean="0"/>
              <a:t>One example is the sections on conflict checking</a:t>
            </a:r>
          </a:p>
          <a:p>
            <a:pPr marL="0" indent="0">
              <a:buNone/>
            </a:pPr>
            <a:r>
              <a:rPr lang="en-AU" sz="2400" dirty="0" smtClean="0"/>
              <a:t>8.7.2 – 8.7.14 includes information about data collection and the importance of timely data entry to enable thorough conflict checking to occur</a:t>
            </a:r>
            <a:endParaRPr lang="en-AU" sz="2400" dirty="0"/>
          </a:p>
        </p:txBody>
      </p:sp>
    </p:spTree>
    <p:extLst>
      <p:ext uri="{BB962C8B-B14F-4D97-AF65-F5344CB8AC3E}">
        <p14:creationId xmlns:p14="http://schemas.microsoft.com/office/powerpoint/2010/main" val="31678338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040" y="339507"/>
            <a:ext cx="9366325" cy="1143000"/>
          </a:xfrm>
        </p:spPr>
        <p:txBody>
          <a:bodyPr/>
          <a:lstStyle/>
          <a:p>
            <a:r>
              <a:rPr lang="en-AU" dirty="0" smtClean="0"/>
              <a:t>Conflict Checking 8.7</a:t>
            </a:r>
            <a:endParaRPr lang="en-AU" dirty="0"/>
          </a:p>
        </p:txBody>
      </p:sp>
      <p:sp>
        <p:nvSpPr>
          <p:cNvPr id="3" name="Content Placeholder 2"/>
          <p:cNvSpPr>
            <a:spLocks noGrp="1"/>
          </p:cNvSpPr>
          <p:nvPr>
            <p:ph idx="1"/>
          </p:nvPr>
        </p:nvSpPr>
        <p:spPr>
          <a:xfrm>
            <a:off x="1400750" y="1588361"/>
            <a:ext cx="9496636" cy="4143136"/>
          </a:xfrm>
        </p:spPr>
        <p:txBody>
          <a:bodyPr>
            <a:normAutofit fontScale="85000" lnSpcReduction="20000"/>
          </a:bodyPr>
          <a:lstStyle/>
          <a:p>
            <a:pPr marL="0" indent="0">
              <a:buNone/>
            </a:pPr>
            <a:r>
              <a:rPr lang="en-AU" sz="2400" b="1" dirty="0"/>
              <a:t>8.7.2 </a:t>
            </a:r>
            <a:r>
              <a:rPr lang="en-AU" sz="2400" dirty="0" smtClean="0"/>
              <a:t>	Conflict </a:t>
            </a:r>
            <a:r>
              <a:rPr lang="en-AU" sz="2400" dirty="0"/>
              <a:t>checking using any database is only as reliable as the quality of the </a:t>
            </a:r>
            <a:r>
              <a:rPr lang="en-AU" sz="2400" dirty="0" smtClean="0"/>
              <a:t>data recording </a:t>
            </a:r>
            <a:r>
              <a:rPr lang="en-AU" sz="2400" dirty="0"/>
              <a:t>and </a:t>
            </a:r>
            <a:r>
              <a:rPr lang="en-AU" sz="2400" dirty="0" smtClean="0"/>
              <a:t>data entry that </a:t>
            </a:r>
            <a:r>
              <a:rPr lang="en-AU" sz="2400" dirty="0"/>
              <a:t>centres maintain. Further, to be most </a:t>
            </a:r>
            <a:r>
              <a:rPr lang="en-AU" sz="2400" dirty="0" smtClean="0"/>
              <a:t>effective, centres </a:t>
            </a:r>
            <a:r>
              <a:rPr lang="en-AU" sz="2400" dirty="0"/>
              <a:t>must implement a number of access and usage protocols and </a:t>
            </a:r>
            <a:r>
              <a:rPr lang="en-AU" sz="2400" dirty="0" smtClean="0"/>
              <a:t>standards required </a:t>
            </a:r>
            <a:r>
              <a:rPr lang="en-AU" sz="2400" dirty="0"/>
              <a:t>by CLASS or their own database provider</a:t>
            </a:r>
            <a:r>
              <a:rPr lang="en-AU" sz="2400" dirty="0" smtClean="0"/>
              <a:t>.</a:t>
            </a:r>
            <a:endParaRPr lang="en-AU" sz="2400" dirty="0"/>
          </a:p>
          <a:p>
            <a:pPr marL="0" indent="0">
              <a:buNone/>
            </a:pPr>
            <a:r>
              <a:rPr lang="en-AU" sz="2400" b="1" dirty="0"/>
              <a:t>8.7.3</a:t>
            </a:r>
            <a:r>
              <a:rPr lang="en-AU" sz="2400" dirty="0"/>
              <a:t> For effective and reliable conflict checking, data entry must be accurate </a:t>
            </a:r>
            <a:r>
              <a:rPr lang="en-AU" sz="2400" dirty="0" smtClean="0"/>
              <a:t>and complete</a:t>
            </a:r>
            <a:r>
              <a:rPr lang="en-AU" sz="2400" dirty="0"/>
              <a:t>. The client’s name is the primary data used in conflict checking, </a:t>
            </a:r>
            <a:r>
              <a:rPr lang="en-AU" sz="2400" dirty="0" smtClean="0"/>
              <a:t>and special </a:t>
            </a:r>
            <a:r>
              <a:rPr lang="en-AU" sz="2400" dirty="0"/>
              <a:t>care must be taken when entering this data. Any other names that are </a:t>
            </a:r>
            <a:r>
              <a:rPr lang="en-AU" sz="2400" dirty="0" smtClean="0"/>
              <a:t>or have </a:t>
            </a:r>
            <a:r>
              <a:rPr lang="en-AU" sz="2400" dirty="0"/>
              <a:t>been used by the client and/or alternative spellings should also be </a:t>
            </a:r>
            <a:r>
              <a:rPr lang="en-AU" sz="2400" dirty="0" smtClean="0"/>
              <a:t>recorded with </a:t>
            </a:r>
            <a:r>
              <a:rPr lang="en-AU" sz="2400" dirty="0"/>
              <a:t>equal care. Accurately recording the name of the Other Party or Parties is </a:t>
            </a:r>
            <a:r>
              <a:rPr lang="en-AU" sz="2400" dirty="0" smtClean="0"/>
              <a:t>also critical.</a:t>
            </a:r>
            <a:endParaRPr lang="en-AU" sz="2400" dirty="0"/>
          </a:p>
          <a:p>
            <a:pPr marL="0" indent="0">
              <a:buNone/>
            </a:pPr>
            <a:r>
              <a:rPr lang="en-AU" sz="2400" b="1" dirty="0"/>
              <a:t>8.7.4</a:t>
            </a:r>
            <a:r>
              <a:rPr lang="en-AU" sz="2400" dirty="0"/>
              <a:t> Supplementary data that can be used to identify a client should be </a:t>
            </a:r>
            <a:r>
              <a:rPr lang="en-AU" sz="2400" dirty="0" smtClean="0"/>
              <a:t>collected wherever </a:t>
            </a:r>
            <a:r>
              <a:rPr lang="en-AU" sz="2400" dirty="0"/>
              <a:t>possible. This includes date of birth, full address details, and </a:t>
            </a:r>
            <a:r>
              <a:rPr lang="en-AU" sz="2400" dirty="0" smtClean="0"/>
              <a:t>phone number </a:t>
            </a:r>
            <a:r>
              <a:rPr lang="en-AU" sz="2400" dirty="0"/>
              <a:t>– research has shown that a person’s mobile telephone number is one </a:t>
            </a:r>
            <a:r>
              <a:rPr lang="en-AU" sz="2400" dirty="0" smtClean="0"/>
              <a:t>of the </a:t>
            </a:r>
            <a:r>
              <a:rPr lang="en-AU" sz="2400" dirty="0"/>
              <a:t>most reliable identifiers, particularly over time.</a:t>
            </a:r>
          </a:p>
          <a:p>
            <a:endParaRPr lang="en-AU" dirty="0"/>
          </a:p>
        </p:txBody>
      </p:sp>
    </p:spTree>
    <p:extLst>
      <p:ext uri="{BB962C8B-B14F-4D97-AF65-F5344CB8AC3E}">
        <p14:creationId xmlns:p14="http://schemas.microsoft.com/office/powerpoint/2010/main" val="3960722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467" y="235812"/>
            <a:ext cx="9366325" cy="1143000"/>
          </a:xfrm>
        </p:spPr>
        <p:txBody>
          <a:bodyPr/>
          <a:lstStyle/>
          <a:p>
            <a:r>
              <a:rPr lang="en-AU" dirty="0" smtClean="0"/>
              <a:t>Conflict Checking 8.7</a:t>
            </a:r>
            <a:endParaRPr lang="en-AU" dirty="0"/>
          </a:p>
        </p:txBody>
      </p:sp>
      <p:sp>
        <p:nvSpPr>
          <p:cNvPr id="3" name="Content Placeholder 2"/>
          <p:cNvSpPr>
            <a:spLocks noGrp="1"/>
          </p:cNvSpPr>
          <p:nvPr>
            <p:ph idx="1"/>
          </p:nvPr>
        </p:nvSpPr>
        <p:spPr>
          <a:xfrm>
            <a:off x="1381895" y="1352690"/>
            <a:ext cx="9892561" cy="4887854"/>
          </a:xfrm>
        </p:spPr>
        <p:txBody>
          <a:bodyPr>
            <a:normAutofit fontScale="85000" lnSpcReduction="20000"/>
          </a:bodyPr>
          <a:lstStyle/>
          <a:p>
            <a:pPr marL="0" indent="0">
              <a:buNone/>
            </a:pPr>
            <a:r>
              <a:rPr lang="en-AU" b="1" dirty="0"/>
              <a:t>Timeliness of data </a:t>
            </a:r>
            <a:r>
              <a:rPr lang="en-AU" b="1" dirty="0" smtClean="0"/>
              <a:t>entry</a:t>
            </a:r>
            <a:endParaRPr lang="en-AU" b="1" dirty="0"/>
          </a:p>
          <a:p>
            <a:r>
              <a:rPr lang="en-AU" sz="2400" b="1" dirty="0"/>
              <a:t>8.7.7</a:t>
            </a:r>
            <a:r>
              <a:rPr lang="en-AU" sz="2400" dirty="0"/>
              <a:t> It is mandatory that client details and Service data is recorded in CLASS or </a:t>
            </a:r>
            <a:r>
              <a:rPr lang="en-AU" sz="2400" dirty="0" smtClean="0"/>
              <a:t>the centre’s </a:t>
            </a:r>
            <a:r>
              <a:rPr lang="en-AU" sz="2400" dirty="0"/>
              <a:t>own database as soon as possible. CLASS is cloud-based and it is </a:t>
            </a:r>
            <a:r>
              <a:rPr lang="en-AU" sz="2400" dirty="0" smtClean="0"/>
              <a:t>expected that </a:t>
            </a:r>
            <a:r>
              <a:rPr lang="en-AU" sz="2400" dirty="0"/>
              <a:t>some Service Providers will enter the client and Service data at the time </a:t>
            </a:r>
            <a:r>
              <a:rPr lang="en-AU" sz="2400" dirty="0" smtClean="0"/>
              <a:t>of Service </a:t>
            </a:r>
            <a:r>
              <a:rPr lang="en-AU" sz="2400" dirty="0"/>
              <a:t>provision. Where Service Providers complete hard copy records first, </a:t>
            </a:r>
            <a:r>
              <a:rPr lang="en-AU" sz="2400" dirty="0" smtClean="0"/>
              <a:t>for entry </a:t>
            </a:r>
            <a:r>
              <a:rPr lang="en-AU" sz="2400" dirty="0"/>
              <a:t>by others later, it is critical that this is done very promptly. Delay in </a:t>
            </a:r>
            <a:r>
              <a:rPr lang="en-AU" sz="2400" dirty="0" smtClean="0"/>
              <a:t>entering data </a:t>
            </a:r>
            <a:r>
              <a:rPr lang="en-AU" sz="2400" dirty="0"/>
              <a:t>into CLASS or other database substantially increases the risk of </a:t>
            </a:r>
            <a:r>
              <a:rPr lang="en-AU" sz="2400" dirty="0" smtClean="0"/>
              <a:t>incorrect conflict </a:t>
            </a:r>
            <a:r>
              <a:rPr lang="en-AU" sz="2400" dirty="0"/>
              <a:t>check results</a:t>
            </a:r>
            <a:r>
              <a:rPr lang="en-AU" sz="2400" dirty="0" smtClean="0"/>
              <a:t>.</a:t>
            </a:r>
            <a:endParaRPr lang="en-AU" sz="2400" dirty="0"/>
          </a:p>
          <a:p>
            <a:r>
              <a:rPr lang="en-AU" sz="2400" b="1" dirty="0"/>
              <a:t>8.7.8 </a:t>
            </a:r>
            <a:r>
              <a:rPr lang="en-AU" sz="2400" dirty="0"/>
              <a:t>It is recommended that, where the data system permits, centres </a:t>
            </a:r>
            <a:r>
              <a:rPr lang="en-AU" sz="2400" dirty="0" smtClean="0"/>
              <a:t>consider making </a:t>
            </a:r>
            <a:r>
              <a:rPr lang="en-AU" sz="2400" dirty="0"/>
              <a:t>‘temporary data entries’ for clients making appointments to ensure </a:t>
            </a:r>
            <a:r>
              <a:rPr lang="en-AU" sz="2400" dirty="0" smtClean="0"/>
              <a:t>that accurate </a:t>
            </a:r>
            <a:r>
              <a:rPr lang="en-AU" sz="2400" dirty="0"/>
              <a:t>conflict checking occurs during the period between the time when </a:t>
            </a:r>
            <a:r>
              <a:rPr lang="en-AU" sz="2400" dirty="0" smtClean="0"/>
              <a:t>the client </a:t>
            </a:r>
            <a:r>
              <a:rPr lang="en-AU" sz="2400" dirty="0"/>
              <a:t>is given an appointment and when they attend it. This way, if the </a:t>
            </a:r>
            <a:r>
              <a:rPr lang="en-AU" sz="2400" dirty="0" smtClean="0"/>
              <a:t>Other Party </a:t>
            </a:r>
            <a:r>
              <a:rPr lang="en-AU" sz="2400" dirty="0"/>
              <a:t>contacts the centre for Legal Advice or other Assistance in that period, </a:t>
            </a:r>
            <a:r>
              <a:rPr lang="en-AU" sz="2400" dirty="0" smtClean="0"/>
              <a:t>the centre </a:t>
            </a:r>
            <a:r>
              <a:rPr lang="en-AU" sz="2400" dirty="0"/>
              <a:t>will be able to identify that it has a conflict of interest and can make </a:t>
            </a:r>
            <a:r>
              <a:rPr lang="en-AU" sz="2400" dirty="0" smtClean="0"/>
              <a:t>an appropriate </a:t>
            </a:r>
            <a:r>
              <a:rPr lang="en-AU" sz="2400" dirty="0"/>
              <a:t>Referral for the second party. Once the client has attended for Advice</a:t>
            </a:r>
            <a:r>
              <a:rPr lang="en-AU" sz="2400" dirty="0" smtClean="0"/>
              <a:t>, the </a:t>
            </a:r>
            <a:r>
              <a:rPr lang="en-AU" sz="2400" dirty="0"/>
              <a:t>data entry is updated to note that the client has attended for Advice and </a:t>
            </a:r>
            <a:r>
              <a:rPr lang="en-AU" sz="2400" dirty="0" smtClean="0"/>
              <a:t>the ‘</a:t>
            </a:r>
            <a:r>
              <a:rPr lang="en-AU" sz="2400" dirty="0"/>
              <a:t>temporary entry’ is deleted.</a:t>
            </a:r>
          </a:p>
        </p:txBody>
      </p:sp>
    </p:spTree>
    <p:extLst>
      <p:ext uri="{BB962C8B-B14F-4D97-AF65-F5344CB8AC3E}">
        <p14:creationId xmlns:p14="http://schemas.microsoft.com/office/powerpoint/2010/main" val="1259726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465" y="235812"/>
            <a:ext cx="9366325" cy="1143000"/>
          </a:xfrm>
        </p:spPr>
        <p:txBody>
          <a:bodyPr>
            <a:normAutofit/>
          </a:bodyPr>
          <a:lstStyle/>
          <a:p>
            <a:r>
              <a:rPr lang="en-AU" sz="4000" dirty="0" smtClean="0"/>
              <a:t>8.15 Client legal privilege</a:t>
            </a:r>
            <a:endParaRPr lang="en-AU" sz="4000" dirty="0"/>
          </a:p>
        </p:txBody>
      </p:sp>
      <p:sp>
        <p:nvSpPr>
          <p:cNvPr id="3" name="Content Placeholder 2"/>
          <p:cNvSpPr>
            <a:spLocks noGrp="1"/>
          </p:cNvSpPr>
          <p:nvPr>
            <p:ph idx="1"/>
          </p:nvPr>
        </p:nvSpPr>
        <p:spPr>
          <a:xfrm>
            <a:off x="1381896" y="1437532"/>
            <a:ext cx="9930269" cy="4869000"/>
          </a:xfrm>
        </p:spPr>
        <p:txBody>
          <a:bodyPr>
            <a:normAutofit fontScale="70000" lnSpcReduction="20000"/>
          </a:bodyPr>
          <a:lstStyle/>
          <a:p>
            <a:pPr marL="0" indent="0">
              <a:buNone/>
            </a:pPr>
            <a:r>
              <a:rPr lang="en-AU" sz="2400" b="1" dirty="0"/>
              <a:t>This is a Mandatory Standard</a:t>
            </a:r>
            <a:r>
              <a:rPr lang="en-AU" sz="2400" b="1" dirty="0" smtClean="0"/>
              <a:t>.</a:t>
            </a:r>
          </a:p>
          <a:p>
            <a:pPr marL="0" indent="0">
              <a:buNone/>
            </a:pPr>
            <a:endParaRPr lang="en-AU" sz="2400" dirty="0"/>
          </a:p>
          <a:p>
            <a:r>
              <a:rPr lang="en-AU" sz="2400" b="1" dirty="0" smtClean="0"/>
              <a:t>8.15.1 </a:t>
            </a:r>
            <a:r>
              <a:rPr lang="en-AU" sz="2400" dirty="0" smtClean="0"/>
              <a:t>Client </a:t>
            </a:r>
            <a:r>
              <a:rPr lang="en-AU" sz="2400" dirty="0"/>
              <a:t>legal privilege can be defined as: </a:t>
            </a:r>
          </a:p>
          <a:p>
            <a:pPr marL="68580" indent="0">
              <a:buNone/>
            </a:pPr>
            <a:r>
              <a:rPr lang="en-AU" dirty="0"/>
              <a:t>T</a:t>
            </a:r>
            <a:r>
              <a:rPr lang="en-AU" sz="2400" dirty="0" smtClean="0"/>
              <a:t>he </a:t>
            </a:r>
            <a:r>
              <a:rPr lang="en-AU" sz="2400" dirty="0"/>
              <a:t>right of a person to have withheld from evidence communications between that person and his/her adviser (or between the legal adviser and a third party), made in the course … of obtaining legal advice or with reference to litigation. </a:t>
            </a:r>
          </a:p>
          <a:p>
            <a:pPr marL="68580" indent="0">
              <a:buNone/>
            </a:pPr>
            <a:r>
              <a:rPr lang="en-AU" sz="2400" dirty="0"/>
              <a:t>Those communications can be in hard copy, electronic or other forms. </a:t>
            </a:r>
            <a:endParaRPr lang="en-AU" sz="2400" dirty="0" smtClean="0"/>
          </a:p>
          <a:p>
            <a:pPr marL="68580" indent="0">
              <a:buNone/>
            </a:pPr>
            <a:endParaRPr lang="en-AU" sz="2400" dirty="0"/>
          </a:p>
          <a:p>
            <a:r>
              <a:rPr lang="en-AU" sz="2400" b="1" i="1" dirty="0" smtClean="0"/>
              <a:t>8.15.2</a:t>
            </a:r>
            <a:r>
              <a:rPr lang="en-AU" sz="2400" i="1" dirty="0" smtClean="0"/>
              <a:t> </a:t>
            </a:r>
            <a:r>
              <a:rPr lang="en-AU" sz="2400" dirty="0" smtClean="0"/>
              <a:t>When </a:t>
            </a:r>
            <a:r>
              <a:rPr lang="en-AU" sz="2400" dirty="0"/>
              <a:t>considering the topic of privilege, the centre should ensure that it has policies and procedures to identify and protect privilege. Staff and volunteers should be trained in this area</a:t>
            </a:r>
            <a:r>
              <a:rPr lang="en-AU" sz="2400" dirty="0" smtClean="0"/>
              <a:t>.</a:t>
            </a:r>
          </a:p>
          <a:p>
            <a:pPr marL="68580" indent="0">
              <a:buNone/>
            </a:pPr>
            <a:endParaRPr lang="en-AU" sz="2400" dirty="0"/>
          </a:p>
          <a:p>
            <a:r>
              <a:rPr lang="en-AU" sz="2400" dirty="0" smtClean="0"/>
              <a:t>New wording</a:t>
            </a:r>
            <a:endParaRPr lang="en-AU" sz="2400" dirty="0"/>
          </a:p>
        </p:txBody>
      </p:sp>
    </p:spTree>
    <p:extLst>
      <p:ext uri="{BB962C8B-B14F-4D97-AF65-F5344CB8AC3E}">
        <p14:creationId xmlns:p14="http://schemas.microsoft.com/office/powerpoint/2010/main" val="372282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smtClean="0"/>
              <a:t>RMG – </a:t>
            </a:r>
            <a:r>
              <a:rPr lang="en-AU" sz="4000" dirty="0"/>
              <a:t>What is new in edition 2</a:t>
            </a:r>
            <a:r>
              <a:rPr lang="en-AU" sz="4000" dirty="0" smtClean="0"/>
              <a:t>?</a:t>
            </a:r>
            <a:endParaRPr lang="en-AU" sz="4000" dirty="0"/>
          </a:p>
        </p:txBody>
      </p:sp>
      <p:sp>
        <p:nvSpPr>
          <p:cNvPr id="3" name="Content Placeholder 2"/>
          <p:cNvSpPr>
            <a:spLocks noGrp="1"/>
          </p:cNvSpPr>
          <p:nvPr>
            <p:ph idx="1"/>
          </p:nvPr>
        </p:nvSpPr>
        <p:spPr/>
        <p:txBody>
          <a:bodyPr>
            <a:normAutofit fontScale="77500" lnSpcReduction="20000"/>
          </a:bodyPr>
          <a:lstStyle/>
          <a:p>
            <a:r>
              <a:rPr lang="en-AU" sz="2300" dirty="0" smtClean="0"/>
              <a:t>CLSIS to CLASS – changes in terminology</a:t>
            </a:r>
          </a:p>
          <a:p>
            <a:r>
              <a:rPr lang="en-AU" sz="2300" dirty="0" smtClean="0"/>
              <a:t>3.5 expanded description of stakeholders</a:t>
            </a:r>
          </a:p>
          <a:p>
            <a:r>
              <a:rPr lang="en-AU" sz="2300" dirty="0" smtClean="0"/>
              <a:t>3.7 mergers </a:t>
            </a:r>
            <a:r>
              <a:rPr lang="en-AU" sz="2300" dirty="0" smtClean="0"/>
              <a:t>and amalgamations</a:t>
            </a:r>
          </a:p>
          <a:p>
            <a:r>
              <a:rPr lang="en-AU" sz="2300" dirty="0" smtClean="0"/>
              <a:t>3.8 </a:t>
            </a:r>
            <a:r>
              <a:rPr lang="en-AU" sz="2300" dirty="0" smtClean="0"/>
              <a:t>centre </a:t>
            </a:r>
            <a:r>
              <a:rPr lang="en-AU" sz="2300" dirty="0" smtClean="0"/>
              <a:t>closures</a:t>
            </a:r>
          </a:p>
          <a:p>
            <a:r>
              <a:rPr lang="en-AU" sz="2300" smtClean="0"/>
              <a:t>6.6.8 </a:t>
            </a:r>
            <a:r>
              <a:rPr lang="en-AU" sz="2300" smtClean="0"/>
              <a:t>confidentiality </a:t>
            </a:r>
            <a:r>
              <a:rPr lang="en-AU" sz="2300" dirty="0" smtClean="0"/>
              <a:t>and cloud computing</a:t>
            </a:r>
          </a:p>
          <a:p>
            <a:r>
              <a:rPr lang="en-AU" sz="2300" dirty="0" smtClean="0"/>
              <a:t>8.7 conflict checking</a:t>
            </a:r>
          </a:p>
          <a:p>
            <a:r>
              <a:rPr lang="en-AU" sz="2300" dirty="0" smtClean="0"/>
              <a:t>8.15 client legal privilege</a:t>
            </a:r>
          </a:p>
          <a:p>
            <a:r>
              <a:rPr lang="en-AU" sz="2300" dirty="0" smtClean="0"/>
              <a:t>8.19 privacy laws and appendix H</a:t>
            </a:r>
          </a:p>
          <a:p>
            <a:r>
              <a:rPr lang="en-AU" sz="2300" dirty="0" smtClean="0"/>
              <a:t>9. crosschecking procedures and appendix D</a:t>
            </a:r>
          </a:p>
          <a:p>
            <a:endParaRPr lang="en-AU" dirty="0"/>
          </a:p>
        </p:txBody>
      </p:sp>
    </p:spTree>
    <p:extLst>
      <p:ext uri="{BB962C8B-B14F-4D97-AF65-F5344CB8AC3E}">
        <p14:creationId xmlns:p14="http://schemas.microsoft.com/office/powerpoint/2010/main" val="38946301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760" y="75557"/>
            <a:ext cx="9366325" cy="1143000"/>
          </a:xfrm>
        </p:spPr>
        <p:txBody>
          <a:bodyPr>
            <a:normAutofit/>
          </a:bodyPr>
          <a:lstStyle/>
          <a:p>
            <a:r>
              <a:rPr lang="en-AU" sz="4000" dirty="0" smtClean="0"/>
              <a:t>8.19 Privacy laws</a:t>
            </a:r>
            <a:endParaRPr lang="en-AU" sz="4000" dirty="0"/>
          </a:p>
        </p:txBody>
      </p:sp>
      <p:sp>
        <p:nvSpPr>
          <p:cNvPr id="3" name="Content Placeholder 2"/>
          <p:cNvSpPr>
            <a:spLocks noGrp="1"/>
          </p:cNvSpPr>
          <p:nvPr>
            <p:ph idx="1"/>
          </p:nvPr>
        </p:nvSpPr>
        <p:spPr>
          <a:xfrm>
            <a:off x="1174506" y="1267850"/>
            <a:ext cx="9836001" cy="4765305"/>
          </a:xfrm>
        </p:spPr>
        <p:txBody>
          <a:bodyPr>
            <a:normAutofit fontScale="85000" lnSpcReduction="20000"/>
          </a:bodyPr>
          <a:lstStyle/>
          <a:p>
            <a:pPr marL="0" indent="0">
              <a:buNone/>
            </a:pPr>
            <a:r>
              <a:rPr lang="en-AU" sz="2400" dirty="0" smtClean="0"/>
              <a:t>This section has been amended and a draft privacy policy is at appendix H</a:t>
            </a:r>
            <a:endParaRPr lang="en-AU" sz="2400" dirty="0"/>
          </a:p>
          <a:p>
            <a:r>
              <a:rPr lang="en-AU" sz="2400" b="1" dirty="0" smtClean="0"/>
              <a:t>8.19.1</a:t>
            </a:r>
            <a:r>
              <a:rPr lang="en-AU" dirty="0"/>
              <a:t> </a:t>
            </a:r>
            <a:r>
              <a:rPr lang="en-AU" sz="2400" dirty="0" smtClean="0"/>
              <a:t>Privacy </a:t>
            </a:r>
            <a:r>
              <a:rPr lang="en-AU" sz="2400" dirty="0"/>
              <a:t>laws exist at a Federal, State and Territory level. Each centre needs to determine which laws apply and what steps need to be taken to ensure compliance with the relevant law(s).  Centres may also be required to comply with privacy obligations under one or more funding agreements</a:t>
            </a:r>
            <a:r>
              <a:rPr lang="en-AU" sz="2400" dirty="0" smtClean="0"/>
              <a:t>.</a:t>
            </a:r>
          </a:p>
          <a:p>
            <a:pPr marL="68580" indent="0">
              <a:buNone/>
            </a:pPr>
            <a:r>
              <a:rPr lang="en-AU" sz="2400" dirty="0" smtClean="0"/>
              <a:t>  </a:t>
            </a:r>
            <a:endParaRPr lang="en-AU" sz="2400" dirty="0"/>
          </a:p>
          <a:p>
            <a:r>
              <a:rPr lang="en-AU" sz="2400" dirty="0" smtClean="0"/>
              <a:t>For </a:t>
            </a:r>
            <a:r>
              <a:rPr lang="en-AU" sz="2400" dirty="0"/>
              <a:t>example, </a:t>
            </a:r>
            <a:r>
              <a:rPr lang="en-US" sz="2400" dirty="0"/>
              <a:t>Centres funded and reporting under the National Partnership Agreement on Legal Assistance Services (NPA) must comply with Commonwealth's National Legal Assistance Data Standards Manual and NPA data reporting requirements. Principle 5 of the Manual requires data to be ‘collected, stored and disseminated in accordance with Australian Privacy Principles or the equivalent state or territory privacy law, as well as the relevant legislative and professional requirements’. </a:t>
            </a:r>
            <a:r>
              <a:rPr lang="en-AU" sz="2400" dirty="0"/>
              <a:t>In addition, the standard terms under funding agreements under the National Partnership on Legal Assistance in some jurisdictions include privacy obligations and requirements</a:t>
            </a:r>
            <a:r>
              <a:rPr lang="en-AU" sz="2400" dirty="0" smtClean="0"/>
              <a:t>.</a:t>
            </a:r>
          </a:p>
          <a:p>
            <a:endParaRPr lang="en-AU" dirty="0"/>
          </a:p>
        </p:txBody>
      </p:sp>
    </p:spTree>
    <p:extLst>
      <p:ext uri="{BB962C8B-B14F-4D97-AF65-F5344CB8AC3E}">
        <p14:creationId xmlns:p14="http://schemas.microsoft.com/office/powerpoint/2010/main" val="16389470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0747" y="358361"/>
            <a:ext cx="9366325" cy="1143000"/>
          </a:xfrm>
        </p:spPr>
        <p:txBody>
          <a:bodyPr>
            <a:normAutofit/>
          </a:bodyPr>
          <a:lstStyle/>
          <a:p>
            <a:r>
              <a:rPr lang="en-AU" sz="4000" dirty="0"/>
              <a:t>8.19 Privacy laws</a:t>
            </a:r>
          </a:p>
        </p:txBody>
      </p:sp>
      <p:sp>
        <p:nvSpPr>
          <p:cNvPr id="3" name="Content Placeholder 2"/>
          <p:cNvSpPr>
            <a:spLocks noGrp="1"/>
          </p:cNvSpPr>
          <p:nvPr>
            <p:ph idx="1"/>
          </p:nvPr>
        </p:nvSpPr>
        <p:spPr>
          <a:xfrm>
            <a:off x="1381896" y="1663775"/>
            <a:ext cx="9036423" cy="3508977"/>
          </a:xfrm>
        </p:spPr>
        <p:txBody>
          <a:bodyPr>
            <a:normAutofit fontScale="92500"/>
          </a:bodyPr>
          <a:lstStyle/>
          <a:p>
            <a:r>
              <a:rPr lang="en-AU" sz="2400" b="1" dirty="0" smtClean="0"/>
              <a:t>8.19.2 </a:t>
            </a:r>
            <a:r>
              <a:rPr lang="en-AU" sz="2400" dirty="0" smtClean="0"/>
              <a:t>It </a:t>
            </a:r>
            <a:r>
              <a:rPr lang="en-AU" sz="2400" dirty="0"/>
              <a:t>is recommended that centres develop a privacy policy. A sample privacy policy is included at Appendix H. Centres may also wish to develop separate and/or additional privacy procedures.</a:t>
            </a:r>
            <a:r>
              <a:rPr lang="en-AU" sz="2400" b="1" dirty="0"/>
              <a:t> </a:t>
            </a:r>
            <a:endParaRPr lang="en-AU" sz="2400" b="1" dirty="0" smtClean="0"/>
          </a:p>
          <a:p>
            <a:pPr marL="68580" indent="0">
              <a:buNone/>
            </a:pPr>
            <a:endParaRPr lang="en-AU" sz="2400" dirty="0"/>
          </a:p>
          <a:p>
            <a:r>
              <a:rPr lang="en-AU" sz="2400" b="1" dirty="0"/>
              <a:t>8.19.3 </a:t>
            </a:r>
            <a:r>
              <a:rPr lang="en-AU" sz="2400" dirty="0"/>
              <a:t>In the event that the centre receives a request where compliance with the request may breach privacy obligations, it should seek assistance from a relevantly experienced legal adviser and the PII representative.</a:t>
            </a:r>
          </a:p>
          <a:p>
            <a:endParaRPr lang="en-AU" dirty="0"/>
          </a:p>
        </p:txBody>
      </p:sp>
    </p:spTree>
    <p:extLst>
      <p:ext uri="{BB962C8B-B14F-4D97-AF65-F5344CB8AC3E}">
        <p14:creationId xmlns:p14="http://schemas.microsoft.com/office/powerpoint/2010/main" val="828308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040" y="330081"/>
            <a:ext cx="9366325" cy="1143000"/>
          </a:xfrm>
        </p:spPr>
        <p:txBody>
          <a:bodyPr/>
          <a:lstStyle/>
          <a:p>
            <a:r>
              <a:rPr lang="en-AU" dirty="0" smtClean="0"/>
              <a:t>Privacy Policy – appendix H</a:t>
            </a:r>
            <a:endParaRPr lang="en-AU" dirty="0"/>
          </a:p>
        </p:txBody>
      </p:sp>
      <p:sp>
        <p:nvSpPr>
          <p:cNvPr id="3" name="Content Placeholder 2"/>
          <p:cNvSpPr>
            <a:spLocks noGrp="1"/>
          </p:cNvSpPr>
          <p:nvPr>
            <p:ph idx="1"/>
          </p:nvPr>
        </p:nvSpPr>
        <p:spPr>
          <a:xfrm>
            <a:off x="1381896" y="1465813"/>
            <a:ext cx="9685172" cy="4510781"/>
          </a:xfrm>
        </p:spPr>
        <p:txBody>
          <a:bodyPr>
            <a:normAutofit/>
          </a:bodyPr>
          <a:lstStyle/>
          <a:p>
            <a:r>
              <a:rPr lang="en-AU" sz="2400" dirty="0" smtClean="0"/>
              <a:t>This sample policy has been updated and contains options for centres to choose between when designing their privacy policy</a:t>
            </a:r>
          </a:p>
          <a:p>
            <a:r>
              <a:rPr lang="en-AU" sz="2400" dirty="0" smtClean="0"/>
              <a:t>Defines: personal information, sensitive information</a:t>
            </a:r>
          </a:p>
          <a:p>
            <a:r>
              <a:rPr lang="en-AU" sz="2400" dirty="0" smtClean="0"/>
              <a:t>Explains: </a:t>
            </a:r>
          </a:p>
          <a:p>
            <a:pPr lvl="1"/>
            <a:r>
              <a:rPr lang="en-AU" dirty="0" smtClean="0"/>
              <a:t>info centre collects and in what circumstances</a:t>
            </a:r>
          </a:p>
          <a:p>
            <a:pPr lvl="1"/>
            <a:r>
              <a:rPr lang="en-AU" dirty="0" smtClean="0"/>
              <a:t>How info is collected</a:t>
            </a:r>
          </a:p>
          <a:p>
            <a:pPr lvl="1"/>
            <a:r>
              <a:rPr lang="en-AU" dirty="0" smtClean="0"/>
              <a:t>When personal info can be disclosed and who it can be disclosed to</a:t>
            </a:r>
          </a:p>
          <a:p>
            <a:pPr lvl="1"/>
            <a:r>
              <a:rPr lang="en-AU" dirty="0" smtClean="0"/>
              <a:t>How a person can access their info and correct it</a:t>
            </a:r>
          </a:p>
          <a:p>
            <a:pPr lvl="1"/>
            <a:r>
              <a:rPr lang="en-AU" dirty="0" smtClean="0"/>
              <a:t>complaints</a:t>
            </a:r>
          </a:p>
          <a:p>
            <a:pPr lvl="1"/>
            <a:endParaRPr lang="en-AU" dirty="0"/>
          </a:p>
        </p:txBody>
      </p:sp>
    </p:spTree>
    <p:extLst>
      <p:ext uri="{BB962C8B-B14F-4D97-AF65-F5344CB8AC3E}">
        <p14:creationId xmlns:p14="http://schemas.microsoft.com/office/powerpoint/2010/main" val="4115601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797" y="631738"/>
            <a:ext cx="9366325" cy="1143000"/>
          </a:xfrm>
        </p:spPr>
        <p:txBody>
          <a:bodyPr>
            <a:normAutofit fontScale="90000"/>
          </a:bodyPr>
          <a:lstStyle/>
          <a:p>
            <a:pPr algn="ctr"/>
            <a:r>
              <a:rPr lang="en-AU" sz="3600" dirty="0" smtClean="0"/>
              <a:t>9. Crosschecking procedures and Appendix D Crosscheck questionnaire </a:t>
            </a:r>
            <a:endParaRPr lang="en-AU" sz="3600" dirty="0"/>
          </a:p>
        </p:txBody>
      </p:sp>
      <p:sp>
        <p:nvSpPr>
          <p:cNvPr id="3" name="Content Placeholder 2"/>
          <p:cNvSpPr>
            <a:spLocks noGrp="1"/>
          </p:cNvSpPr>
          <p:nvPr>
            <p:ph idx="1"/>
          </p:nvPr>
        </p:nvSpPr>
        <p:spPr>
          <a:xfrm>
            <a:off x="1372470" y="1908873"/>
            <a:ext cx="9534342" cy="4246830"/>
          </a:xfrm>
        </p:spPr>
        <p:txBody>
          <a:bodyPr>
            <a:normAutofit lnSpcReduction="10000"/>
          </a:bodyPr>
          <a:lstStyle/>
          <a:p>
            <a:r>
              <a:rPr lang="en-AU" sz="2400" dirty="0" smtClean="0"/>
              <a:t>New intro</a:t>
            </a:r>
          </a:p>
          <a:p>
            <a:r>
              <a:rPr lang="en-AU" sz="2400" b="1" dirty="0" smtClean="0"/>
              <a:t>9.1.1 </a:t>
            </a:r>
            <a:r>
              <a:rPr lang="en-AU" sz="2400" dirty="0" smtClean="0"/>
              <a:t>Cross-checking </a:t>
            </a:r>
            <a:r>
              <a:rPr lang="en-AU" sz="2400" dirty="0"/>
              <a:t>is critical to implementing the National PII Scheme: it ensures and demonstrates that a centre is complying with the Mandatory Standards of the Guide. Participation in cross-checking is required by Standard A1.5 of the Standards set out in the NAS </a:t>
            </a:r>
            <a:r>
              <a:rPr lang="en-AU" sz="2400" i="1" dirty="0"/>
              <a:t>Guidelines</a:t>
            </a:r>
            <a:r>
              <a:rPr lang="en-AU" sz="2400" dirty="0"/>
              <a:t>. Demonstrating satisfactory compliance with this Guide’s Mandatory Standards is essential for a centre to participate in and have cover under the National PII Scheme, to satisfactorily meet the NACLC Accreditation Criteria and to comply with the criteria to be a full member of a state or territory association for CLCs. </a:t>
            </a:r>
          </a:p>
          <a:p>
            <a:endParaRPr lang="en-AU" dirty="0"/>
          </a:p>
        </p:txBody>
      </p:sp>
    </p:spTree>
    <p:extLst>
      <p:ext uri="{BB962C8B-B14F-4D97-AF65-F5344CB8AC3E}">
        <p14:creationId xmlns:p14="http://schemas.microsoft.com/office/powerpoint/2010/main" val="2485440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9918" y="575177"/>
            <a:ext cx="9366325" cy="1143000"/>
          </a:xfrm>
        </p:spPr>
        <p:txBody>
          <a:bodyPr>
            <a:normAutofit fontScale="90000"/>
          </a:bodyPr>
          <a:lstStyle/>
          <a:p>
            <a:pPr algn="ctr"/>
            <a:r>
              <a:rPr lang="en-AU" sz="3600" dirty="0"/>
              <a:t>9. Crosschecking procedures and Appendix D Crosscheck questionnaire </a:t>
            </a:r>
          </a:p>
        </p:txBody>
      </p:sp>
      <p:sp>
        <p:nvSpPr>
          <p:cNvPr id="3" name="Content Placeholder 2"/>
          <p:cNvSpPr>
            <a:spLocks noGrp="1"/>
          </p:cNvSpPr>
          <p:nvPr>
            <p:ph idx="1"/>
          </p:nvPr>
        </p:nvSpPr>
        <p:spPr>
          <a:xfrm>
            <a:off x="1391323" y="1758044"/>
            <a:ext cx="9892562" cy="4680463"/>
          </a:xfrm>
        </p:spPr>
        <p:txBody>
          <a:bodyPr>
            <a:normAutofit lnSpcReduction="10000"/>
          </a:bodyPr>
          <a:lstStyle/>
          <a:p>
            <a:r>
              <a:rPr lang="en-AU" sz="2400" dirty="0" smtClean="0"/>
              <a:t>New mandatory standard</a:t>
            </a:r>
          </a:p>
          <a:p>
            <a:r>
              <a:rPr lang="en-AU" sz="2400" b="1" dirty="0"/>
              <a:t>9.2	</a:t>
            </a:r>
            <a:r>
              <a:rPr lang="en-AU" sz="2400" dirty="0"/>
              <a:t>Participation in annual cross-check and satisfactory compliance with Mandatory Standards of the </a:t>
            </a:r>
            <a:r>
              <a:rPr lang="en-AU" sz="2400" dirty="0" smtClean="0"/>
              <a:t>Guide</a:t>
            </a:r>
            <a:endParaRPr lang="en-AU" sz="2400" dirty="0"/>
          </a:p>
          <a:p>
            <a:r>
              <a:rPr lang="en-AU" sz="2400" b="1" dirty="0"/>
              <a:t>This is a Mandatory Standard</a:t>
            </a:r>
            <a:r>
              <a:rPr lang="en-AU" sz="2400" b="1" dirty="0" smtClean="0"/>
              <a:t>.</a:t>
            </a:r>
          </a:p>
          <a:p>
            <a:r>
              <a:rPr lang="en-AU" sz="2400" b="1" dirty="0" smtClean="0"/>
              <a:t>9.2.1</a:t>
            </a:r>
            <a:r>
              <a:rPr lang="en-AU" sz="2400" dirty="0" smtClean="0"/>
              <a:t> Each </a:t>
            </a:r>
            <a:r>
              <a:rPr lang="en-AU" sz="2400" dirty="0"/>
              <a:t>centre that is or wishes to be a full member of a state or territory association of CLCs must participate in the annual cross-check, and must demonstrate satisfactory compliance with the Mandatory Standards of the Guide</a:t>
            </a:r>
            <a:r>
              <a:rPr lang="en-AU" sz="2400" dirty="0" smtClean="0"/>
              <a:t>.</a:t>
            </a:r>
          </a:p>
          <a:p>
            <a:r>
              <a:rPr lang="en-AU" sz="2400" dirty="0" smtClean="0"/>
              <a:t>Important that centres understand purpose of crosscheck and engage wholeheartedly in the process</a:t>
            </a:r>
            <a:r>
              <a:rPr lang="en-AU" sz="3200" dirty="0" smtClean="0"/>
              <a:t> </a:t>
            </a:r>
            <a:endParaRPr lang="en-AU" sz="3200" dirty="0"/>
          </a:p>
          <a:p>
            <a:endParaRPr lang="en-AU" dirty="0"/>
          </a:p>
        </p:txBody>
      </p:sp>
    </p:spTree>
    <p:extLst>
      <p:ext uri="{BB962C8B-B14F-4D97-AF65-F5344CB8AC3E}">
        <p14:creationId xmlns:p14="http://schemas.microsoft.com/office/powerpoint/2010/main" val="321347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565" y="754287"/>
            <a:ext cx="9374091" cy="933111"/>
          </a:xfrm>
        </p:spPr>
        <p:txBody>
          <a:bodyPr>
            <a:normAutofit fontScale="90000"/>
          </a:bodyPr>
          <a:lstStyle/>
          <a:p>
            <a:pPr algn="ctr"/>
            <a:r>
              <a:rPr lang="en-AU" sz="3600" dirty="0" smtClean="0"/>
              <a:t> </a:t>
            </a:r>
            <a:r>
              <a:rPr lang="en-AU" sz="3600" dirty="0"/>
              <a:t>9. Crosschecking procedures and Appendix D Crosscheck questionnaire </a:t>
            </a:r>
          </a:p>
        </p:txBody>
      </p:sp>
      <p:sp>
        <p:nvSpPr>
          <p:cNvPr id="3" name="Content Placeholder 2"/>
          <p:cNvSpPr>
            <a:spLocks noGrp="1"/>
          </p:cNvSpPr>
          <p:nvPr>
            <p:ph idx="1"/>
          </p:nvPr>
        </p:nvSpPr>
        <p:spPr>
          <a:xfrm>
            <a:off x="957690" y="1832934"/>
            <a:ext cx="10552438" cy="4840720"/>
          </a:xfrm>
        </p:spPr>
        <p:txBody>
          <a:bodyPr>
            <a:noAutofit/>
          </a:bodyPr>
          <a:lstStyle/>
          <a:p>
            <a:pPr marL="0" indent="0">
              <a:buNone/>
            </a:pPr>
            <a:r>
              <a:rPr lang="en-AU" sz="2400" b="1" dirty="0" smtClean="0"/>
              <a:t>New section of the Guide</a:t>
            </a:r>
          </a:p>
          <a:p>
            <a:pPr marL="0" indent="0">
              <a:buNone/>
            </a:pPr>
            <a:r>
              <a:rPr lang="en-AU" sz="2400" b="1" dirty="0" smtClean="0"/>
              <a:t>Branch </a:t>
            </a:r>
            <a:r>
              <a:rPr lang="en-AU" sz="2400" b="1" dirty="0"/>
              <a:t>offices, cross-border services, and services with more than one Responsible Person</a:t>
            </a:r>
          </a:p>
          <a:p>
            <a:pPr marL="0" indent="0">
              <a:buNone/>
            </a:pPr>
            <a:r>
              <a:rPr lang="en-AU" sz="2400" b="1" dirty="0" smtClean="0"/>
              <a:t>9.2.4 </a:t>
            </a:r>
            <a:r>
              <a:rPr lang="en-AU" sz="2400" dirty="0" smtClean="0"/>
              <a:t>Where </a:t>
            </a:r>
            <a:r>
              <a:rPr lang="en-AU" sz="2400" dirty="0"/>
              <a:t>centres have offices or otherwise deliver Services in more than one state or territory, and/or with more than one Responsible Person, there will be different requirements for the cross-check procedures, depending on how the centre </a:t>
            </a:r>
            <a:r>
              <a:rPr lang="en-AU" sz="2400" dirty="0" smtClean="0"/>
              <a:t>operates. </a:t>
            </a:r>
          </a:p>
          <a:p>
            <a:pPr marL="0" indent="0">
              <a:buNone/>
            </a:pPr>
            <a:r>
              <a:rPr lang="en-AU" sz="2400" dirty="0" smtClean="0"/>
              <a:t>A </a:t>
            </a:r>
            <a:r>
              <a:rPr lang="en-AU" sz="2400" dirty="0"/>
              <a:t>centre that operates as </a:t>
            </a:r>
            <a:r>
              <a:rPr lang="en-AU" sz="2400" i="1" dirty="0"/>
              <a:t>more than one</a:t>
            </a:r>
            <a:r>
              <a:rPr lang="en-AU" sz="2400" dirty="0"/>
              <a:t> distinct legal practice under the one legal entity (whether overseen by one or more than one Responsible Person) is required to undergo a separate full cross-check on each distinct legal practice. Each cross-check should be signed by the Responsible Person for the respective legal practice</a:t>
            </a:r>
            <a:r>
              <a:rPr lang="en-AU" sz="2400" dirty="0" smtClean="0"/>
              <a:t>. </a:t>
            </a:r>
            <a:endParaRPr lang="en-AU" sz="2400" dirty="0"/>
          </a:p>
        </p:txBody>
      </p:sp>
    </p:spTree>
    <p:extLst>
      <p:ext uri="{BB962C8B-B14F-4D97-AF65-F5344CB8AC3E}">
        <p14:creationId xmlns:p14="http://schemas.microsoft.com/office/powerpoint/2010/main" val="27519030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993" y="688298"/>
            <a:ext cx="10316770" cy="1206489"/>
          </a:xfrm>
        </p:spPr>
        <p:txBody>
          <a:bodyPr>
            <a:normAutofit/>
          </a:bodyPr>
          <a:lstStyle/>
          <a:p>
            <a:pPr algn="ctr"/>
            <a:r>
              <a:rPr lang="en-AU" sz="3600" dirty="0"/>
              <a:t>9. Crosschecking procedures and Appendix D Crosscheck questionnaire</a:t>
            </a:r>
          </a:p>
        </p:txBody>
      </p:sp>
      <p:sp>
        <p:nvSpPr>
          <p:cNvPr id="3" name="Content Placeholder 2"/>
          <p:cNvSpPr>
            <a:spLocks noGrp="1"/>
          </p:cNvSpPr>
          <p:nvPr>
            <p:ph idx="1"/>
          </p:nvPr>
        </p:nvSpPr>
        <p:spPr>
          <a:xfrm>
            <a:off x="1004823" y="1937153"/>
            <a:ext cx="10269635" cy="4397659"/>
          </a:xfrm>
        </p:spPr>
        <p:txBody>
          <a:bodyPr>
            <a:normAutofit/>
          </a:bodyPr>
          <a:lstStyle/>
          <a:p>
            <a:pPr marL="0" indent="0">
              <a:buNone/>
            </a:pPr>
            <a:r>
              <a:rPr lang="en-AU" sz="2400" dirty="0" smtClean="0"/>
              <a:t>A </a:t>
            </a:r>
            <a:r>
              <a:rPr lang="en-AU" sz="2400" dirty="0"/>
              <a:t>centre that operates as one legal practice encompassing separate projects, programs or services or branch offices, is required to undergo a full Cross-check Questionnaire in relation to the ‘head office’ (in jurisdiction A), and additional ‘branch office checks’ on the other offices/projects/services in jurisdiction </a:t>
            </a:r>
            <a:r>
              <a:rPr lang="en-AU" sz="2400" dirty="0" smtClean="0"/>
              <a:t>B </a:t>
            </a:r>
            <a:r>
              <a:rPr lang="en-AU" sz="2400" dirty="0"/>
              <a:t>using Part D of the questionnaire (see </a:t>
            </a:r>
            <a:r>
              <a:rPr lang="en-AU" sz="2400" b="1" dirty="0"/>
              <a:t>Appendix D</a:t>
            </a:r>
            <a:r>
              <a:rPr lang="en-AU" sz="2400" dirty="0"/>
              <a:t>). </a:t>
            </a:r>
            <a:endParaRPr lang="en-AU" sz="2400" dirty="0" smtClean="0"/>
          </a:p>
          <a:p>
            <a:pPr marL="0" indent="0">
              <a:buNone/>
            </a:pPr>
            <a:r>
              <a:rPr lang="en-AU" sz="2400" dirty="0" smtClean="0"/>
              <a:t>The </a:t>
            </a:r>
            <a:r>
              <a:rPr lang="en-AU" sz="2400" dirty="0"/>
              <a:t>‘branch office checks’ are to be completed against the head office’s full cross-check questionnaire. If there is more than one Responsible Person (for example, one for each branch office or service), then all Responsible Persons will need to jointly sign the same cross-check questionnaire.</a:t>
            </a:r>
          </a:p>
          <a:p>
            <a:endParaRPr lang="en-AU" dirty="0"/>
          </a:p>
        </p:txBody>
      </p:sp>
    </p:spTree>
    <p:extLst>
      <p:ext uri="{BB962C8B-B14F-4D97-AF65-F5344CB8AC3E}">
        <p14:creationId xmlns:p14="http://schemas.microsoft.com/office/powerpoint/2010/main" val="31430236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1534" y="1018094"/>
            <a:ext cx="9662474" cy="499621"/>
          </a:xfrm>
        </p:spPr>
        <p:txBody>
          <a:bodyPr>
            <a:noAutofit/>
          </a:bodyPr>
          <a:lstStyle/>
          <a:p>
            <a:pPr algn="ctr"/>
            <a:r>
              <a:rPr lang="en-AU" sz="2800" dirty="0"/>
              <a:t>9. Crosschecking procedures and Appendix D Crosscheck questionnaire</a:t>
            </a:r>
          </a:p>
        </p:txBody>
      </p:sp>
      <p:sp>
        <p:nvSpPr>
          <p:cNvPr id="3" name="Content Placeholder 2"/>
          <p:cNvSpPr>
            <a:spLocks noGrp="1"/>
          </p:cNvSpPr>
          <p:nvPr>
            <p:ph idx="1"/>
          </p:nvPr>
        </p:nvSpPr>
        <p:spPr>
          <a:xfrm>
            <a:off x="902093" y="2009741"/>
            <a:ext cx="10605154" cy="4534292"/>
          </a:xfrm>
        </p:spPr>
        <p:txBody>
          <a:bodyPr>
            <a:noAutofit/>
          </a:bodyPr>
          <a:lstStyle/>
          <a:p>
            <a:pPr marL="0" indent="0">
              <a:buNone/>
            </a:pPr>
            <a:r>
              <a:rPr lang="en-AU" sz="2000" b="1" dirty="0"/>
              <a:t>9.2.5</a:t>
            </a:r>
            <a:r>
              <a:rPr lang="en-AU" sz="2000" dirty="0"/>
              <a:t> A centre that is a member of more than one state or territory CLC </a:t>
            </a:r>
            <a:r>
              <a:rPr lang="en-AU" sz="2000" dirty="0" smtClean="0"/>
              <a:t>Association </a:t>
            </a:r>
            <a:r>
              <a:rPr lang="en-AU" sz="2000" dirty="0"/>
              <a:t>is required to comply with the membership rules for each </a:t>
            </a:r>
            <a:r>
              <a:rPr lang="en-AU" sz="2000" dirty="0" smtClean="0"/>
              <a:t>association </a:t>
            </a:r>
            <a:r>
              <a:rPr lang="en-AU" sz="2000" dirty="0"/>
              <a:t>including:</a:t>
            </a:r>
          </a:p>
          <a:p>
            <a:pPr lvl="0"/>
            <a:r>
              <a:rPr lang="en-AU" sz="2000" dirty="0"/>
              <a:t>Attending the compulsory PII committee meetings of each of the states or territories in which the centre is a member; and</a:t>
            </a:r>
          </a:p>
          <a:p>
            <a:pPr lvl="0"/>
            <a:r>
              <a:rPr lang="en-AU" sz="2000" dirty="0"/>
              <a:t>Participating in the cross-check processes of each state or territory in which the centre is a member if and as required by the respective association, by:</a:t>
            </a:r>
          </a:p>
          <a:p>
            <a:pPr lvl="1"/>
            <a:r>
              <a:rPr lang="en-AU" sz="2000" dirty="0"/>
              <a:t>having the relevant cross-check questionnaires and/or branch office checks undertaken by a cross-checker from the state or territory in which the legal practice has an office or branch office; and</a:t>
            </a:r>
          </a:p>
          <a:p>
            <a:pPr lvl="1"/>
            <a:r>
              <a:rPr lang="en-AU" sz="2000" dirty="0"/>
              <a:t>undertaking a cross-check of another centre in each state or territory in which they have an office</a:t>
            </a:r>
            <a:r>
              <a:rPr lang="en-AU" sz="2000" dirty="0" smtClean="0"/>
              <a:t>.</a:t>
            </a:r>
            <a:endParaRPr lang="en-AU" sz="2000" dirty="0"/>
          </a:p>
        </p:txBody>
      </p:sp>
    </p:spTree>
    <p:extLst>
      <p:ext uri="{BB962C8B-B14F-4D97-AF65-F5344CB8AC3E}">
        <p14:creationId xmlns:p14="http://schemas.microsoft.com/office/powerpoint/2010/main" val="14901332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t>9. Crosschecking procedures and Appendix D Crosscheck questionnaire </a:t>
            </a:r>
            <a:endParaRPr lang="en-US" dirty="0"/>
          </a:p>
        </p:txBody>
      </p:sp>
      <p:sp>
        <p:nvSpPr>
          <p:cNvPr id="3" name="Content Placeholder 2"/>
          <p:cNvSpPr>
            <a:spLocks noGrp="1"/>
          </p:cNvSpPr>
          <p:nvPr>
            <p:ph idx="1"/>
          </p:nvPr>
        </p:nvSpPr>
        <p:spPr/>
        <p:txBody>
          <a:bodyPr/>
          <a:lstStyle/>
          <a:p>
            <a:pPr marL="0" indent="0">
              <a:buNone/>
            </a:pPr>
            <a:r>
              <a:rPr lang="en-AU" b="1" dirty="0"/>
              <a:t>9.2.6 </a:t>
            </a:r>
            <a:r>
              <a:rPr lang="en-AU" dirty="0"/>
              <a:t>Where a branch office check is to be carried out by a different cross-checker than the person who carried out the full head office cross-check both cross-checkers will need to discuss the full cross-check questionnaire prior to the branch office check being carried out, in order to ensure consistency. </a:t>
            </a:r>
          </a:p>
          <a:p>
            <a:endParaRPr lang="en-AU" dirty="0"/>
          </a:p>
          <a:p>
            <a:endParaRPr lang="en-US" dirty="0"/>
          </a:p>
        </p:txBody>
      </p:sp>
    </p:spTree>
    <p:extLst>
      <p:ext uri="{BB962C8B-B14F-4D97-AF65-F5344CB8AC3E}">
        <p14:creationId xmlns:p14="http://schemas.microsoft.com/office/powerpoint/2010/main" val="5590137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467" y="1866650"/>
            <a:ext cx="9366325" cy="1143000"/>
          </a:xfrm>
        </p:spPr>
        <p:txBody>
          <a:bodyPr/>
          <a:lstStyle/>
          <a:p>
            <a:pPr algn="ctr"/>
            <a:r>
              <a:rPr lang="en-AU" dirty="0" smtClean="0"/>
              <a:t>QUESTIONS</a:t>
            </a:r>
            <a:endParaRPr lang="en-GB" dirty="0"/>
          </a:p>
        </p:txBody>
      </p:sp>
    </p:spTree>
    <p:extLst>
      <p:ext uri="{BB962C8B-B14F-4D97-AF65-F5344CB8AC3E}">
        <p14:creationId xmlns:p14="http://schemas.microsoft.com/office/powerpoint/2010/main" val="1025432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CLSIS to CLASS – what is new</a:t>
            </a:r>
            <a:endParaRPr lang="en-AU" dirty="0"/>
          </a:p>
        </p:txBody>
      </p:sp>
      <p:sp>
        <p:nvSpPr>
          <p:cNvPr id="3" name="Content Placeholder 2"/>
          <p:cNvSpPr>
            <a:spLocks noGrp="1"/>
          </p:cNvSpPr>
          <p:nvPr>
            <p:ph idx="1"/>
          </p:nvPr>
        </p:nvSpPr>
        <p:spPr/>
        <p:txBody>
          <a:bodyPr>
            <a:normAutofit/>
          </a:bodyPr>
          <a:lstStyle/>
          <a:p>
            <a:r>
              <a:rPr lang="en-AU" sz="2400" dirty="0" smtClean="0"/>
              <a:t>Change from CLSIS to CLASS – changes to the RMG</a:t>
            </a:r>
          </a:p>
          <a:p>
            <a:r>
              <a:rPr lang="en-AU" sz="2400" dirty="0" smtClean="0"/>
              <a:t>CLASS is based on the terminology in the National Legal Assistance Data Standards Manual</a:t>
            </a:r>
          </a:p>
          <a:p>
            <a:r>
              <a:rPr lang="en-AU" sz="2400" dirty="0" smtClean="0"/>
              <a:t>All work done by centres falls under either Services For Individuals or Services For the Community</a:t>
            </a:r>
          </a:p>
          <a:p>
            <a:r>
              <a:rPr lang="en-AU" sz="2400" dirty="0" smtClean="0"/>
              <a:t>Services for Individuals includes services for individuals, groups, and organisations</a:t>
            </a:r>
            <a:endParaRPr lang="en-AU" sz="2400" dirty="0"/>
          </a:p>
        </p:txBody>
      </p:sp>
    </p:spTree>
    <p:extLst>
      <p:ext uri="{BB962C8B-B14F-4D97-AF65-F5344CB8AC3E}">
        <p14:creationId xmlns:p14="http://schemas.microsoft.com/office/powerpoint/2010/main" val="113705112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033" y="2223994"/>
            <a:ext cx="10075084" cy="1116106"/>
          </a:xfrm>
        </p:spPr>
        <p:txBody>
          <a:bodyPr/>
          <a:lstStyle/>
          <a:p>
            <a:pPr algn="ctr"/>
            <a:r>
              <a:rPr lang="en-US" dirty="0"/>
              <a:t>NEW </a:t>
            </a:r>
            <a:r>
              <a:rPr lang="en-US" dirty="0" smtClean="0"/>
              <a:t>DATA STANDARDS MANUAL </a:t>
            </a:r>
            <a:r>
              <a:rPr lang="en-US" dirty="0"/>
              <a:t>TERMINOLOGY</a:t>
            </a:r>
            <a:br>
              <a:rPr lang="en-US" dirty="0"/>
            </a:br>
            <a:endParaRPr lang="en-US" dirty="0"/>
          </a:p>
        </p:txBody>
      </p:sp>
      <p:sp>
        <p:nvSpPr>
          <p:cNvPr id="3" name="Content Placeholder 2"/>
          <p:cNvSpPr>
            <a:spLocks noGrp="1"/>
          </p:cNvSpPr>
          <p:nvPr>
            <p:ph idx="1"/>
          </p:nvPr>
        </p:nvSpPr>
        <p:spPr>
          <a:xfrm>
            <a:off x="740833" y="5130801"/>
            <a:ext cx="10075084" cy="4144963"/>
          </a:xfrm>
        </p:spPr>
        <p:txBody>
          <a:bodyPr>
            <a:normAutofit/>
          </a:bodyPr>
          <a:lstStyle/>
          <a:p>
            <a:pPr algn="ctr"/>
            <a:endParaRPr lang="en-US" sz="4000" dirty="0"/>
          </a:p>
        </p:txBody>
      </p:sp>
    </p:spTree>
    <p:extLst>
      <p:ext uri="{BB962C8B-B14F-4D97-AF65-F5344CB8AC3E}">
        <p14:creationId xmlns:p14="http://schemas.microsoft.com/office/powerpoint/2010/main" val="4252078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062061" y="763397"/>
            <a:ext cx="3415866"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sp>
        <p:nvSpPr>
          <p:cNvPr id="12" name="TextBox 11"/>
          <p:cNvSpPr txBox="1"/>
          <p:nvPr/>
        </p:nvSpPr>
        <p:spPr>
          <a:xfrm>
            <a:off x="5455897" y="2319509"/>
            <a:ext cx="1679302"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Duty Lawyer Services</a:t>
            </a:r>
          </a:p>
        </p:txBody>
      </p:sp>
      <p:sp>
        <p:nvSpPr>
          <p:cNvPr id="13" name="TextBox 12"/>
          <p:cNvSpPr txBox="1"/>
          <p:nvPr/>
        </p:nvSpPr>
        <p:spPr>
          <a:xfrm>
            <a:off x="3069199" y="2267866"/>
            <a:ext cx="2169881" cy="102155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Facilitated Resolution Process</a:t>
            </a:r>
          </a:p>
        </p:txBody>
      </p:sp>
      <p:sp>
        <p:nvSpPr>
          <p:cNvPr id="14" name="TextBox 13"/>
          <p:cNvSpPr txBox="1"/>
          <p:nvPr/>
        </p:nvSpPr>
        <p:spPr>
          <a:xfrm>
            <a:off x="704643" y="2240202"/>
            <a:ext cx="1410159"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Assistance</a:t>
            </a:r>
          </a:p>
        </p:txBody>
      </p:sp>
      <p:sp>
        <p:nvSpPr>
          <p:cNvPr id="15" name="TextBox 14"/>
          <p:cNvSpPr txBox="1"/>
          <p:nvPr/>
        </p:nvSpPr>
        <p:spPr>
          <a:xfrm>
            <a:off x="7488246" y="2333635"/>
            <a:ext cx="1897054"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Representation Services</a:t>
            </a:r>
          </a:p>
        </p:txBody>
      </p:sp>
      <p:sp>
        <p:nvSpPr>
          <p:cNvPr id="17" name="TextBox 16"/>
          <p:cNvSpPr txBox="1"/>
          <p:nvPr/>
        </p:nvSpPr>
        <p:spPr>
          <a:xfrm>
            <a:off x="9545623" y="2334468"/>
            <a:ext cx="2188274" cy="1021556"/>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Ongoing Non-legal Support Services</a:t>
            </a:r>
          </a:p>
        </p:txBody>
      </p:sp>
      <p:sp>
        <p:nvSpPr>
          <p:cNvPr id="18" name="TextBox 17"/>
          <p:cNvSpPr txBox="1"/>
          <p:nvPr/>
        </p:nvSpPr>
        <p:spPr>
          <a:xfrm>
            <a:off x="1395133" y="6171694"/>
            <a:ext cx="1410159"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Task</a:t>
            </a:r>
          </a:p>
        </p:txBody>
      </p:sp>
      <p:sp>
        <p:nvSpPr>
          <p:cNvPr id="19" name="TextBox 18"/>
          <p:cNvSpPr txBox="1"/>
          <p:nvPr/>
        </p:nvSpPr>
        <p:spPr>
          <a:xfrm>
            <a:off x="1297914" y="4798124"/>
            <a:ext cx="1648912" cy="13280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Discrete Non-Legal Support Services</a:t>
            </a:r>
          </a:p>
        </p:txBody>
      </p:sp>
      <p:sp>
        <p:nvSpPr>
          <p:cNvPr id="20" name="TextBox 19"/>
          <p:cNvSpPr txBox="1"/>
          <p:nvPr/>
        </p:nvSpPr>
        <p:spPr>
          <a:xfrm>
            <a:off x="1288629" y="4043103"/>
            <a:ext cx="1568780"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Legal Advice</a:t>
            </a:r>
          </a:p>
        </p:txBody>
      </p:sp>
      <p:sp>
        <p:nvSpPr>
          <p:cNvPr id="21" name="TextBox 20"/>
          <p:cNvSpPr txBox="1"/>
          <p:nvPr/>
        </p:nvSpPr>
        <p:spPr>
          <a:xfrm>
            <a:off x="1292382" y="3085111"/>
            <a:ext cx="1644841"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Information</a:t>
            </a:r>
          </a:p>
        </p:txBody>
      </p:sp>
      <p:sp>
        <p:nvSpPr>
          <p:cNvPr id="22" name="TextBox 21"/>
          <p:cNvSpPr txBox="1"/>
          <p:nvPr/>
        </p:nvSpPr>
        <p:spPr>
          <a:xfrm>
            <a:off x="1319861" y="3583115"/>
            <a:ext cx="1410159"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Referral</a:t>
            </a:r>
          </a:p>
        </p:txBody>
      </p:sp>
      <p:cxnSp>
        <p:nvCxnSpPr>
          <p:cNvPr id="28" name="Elbow Connector 27"/>
          <p:cNvCxnSpPr>
            <a:stCxn id="5" idx="2"/>
            <a:endCxn id="15" idx="0"/>
          </p:cNvCxnSpPr>
          <p:nvPr/>
        </p:nvCxnSpPr>
        <p:spPr>
          <a:xfrm rot="16200000" flipH="1">
            <a:off x="6777965" y="674826"/>
            <a:ext cx="650837" cy="266677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0" name="Elbow Connector 29"/>
          <p:cNvCxnSpPr/>
          <p:nvPr/>
        </p:nvCxnSpPr>
        <p:spPr>
          <a:xfrm rot="16200000" flipH="1">
            <a:off x="7918770" y="-459551"/>
            <a:ext cx="651670" cy="486976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5" idx="2"/>
            <a:endCxn id="13" idx="0"/>
          </p:cNvCxnSpPr>
          <p:nvPr/>
        </p:nvCxnSpPr>
        <p:spPr>
          <a:xfrm rot="5400000">
            <a:off x="4669533" y="1167405"/>
            <a:ext cx="585068" cy="161585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6" name="Elbow Connector 35"/>
          <p:cNvCxnSpPr>
            <a:stCxn id="5" idx="2"/>
            <a:endCxn id="14" idx="0"/>
          </p:cNvCxnSpPr>
          <p:nvPr/>
        </p:nvCxnSpPr>
        <p:spPr>
          <a:xfrm rot="5400000">
            <a:off x="3311157" y="-218635"/>
            <a:ext cx="557404" cy="436027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44" name="Elbow Connector 43"/>
          <p:cNvCxnSpPr>
            <a:stCxn id="14" idx="2"/>
            <a:endCxn id="21" idx="1"/>
          </p:cNvCxnSpPr>
          <p:nvPr/>
        </p:nvCxnSpPr>
        <p:spPr>
          <a:xfrm rot="5400000">
            <a:off x="1183987" y="3063687"/>
            <a:ext cx="334132" cy="117341"/>
          </a:xfrm>
          <a:prstGeom prst="bentConnector4">
            <a:avLst>
              <a:gd name="adj1" fmla="val 19426"/>
              <a:gd name="adj2" fmla="val 294817"/>
            </a:avLst>
          </a:prstGeom>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14" idx="2"/>
            <a:endCxn id="22" idx="1"/>
          </p:cNvCxnSpPr>
          <p:nvPr/>
        </p:nvCxnSpPr>
        <p:spPr>
          <a:xfrm rot="5400000">
            <a:off x="948724" y="3326428"/>
            <a:ext cx="832136" cy="89862"/>
          </a:xfrm>
          <a:prstGeom prst="bentConnector4">
            <a:avLst>
              <a:gd name="adj1" fmla="val 37724"/>
              <a:gd name="adj2" fmla="val 354390"/>
            </a:avLst>
          </a:prstGeom>
        </p:spPr>
        <p:style>
          <a:lnRef idx="1">
            <a:schemeClr val="accent1"/>
          </a:lnRef>
          <a:fillRef idx="0">
            <a:schemeClr val="accent1"/>
          </a:fillRef>
          <a:effectRef idx="0">
            <a:schemeClr val="accent1"/>
          </a:effectRef>
          <a:fontRef idx="minor">
            <a:schemeClr val="tx1"/>
          </a:fontRef>
        </p:style>
      </p:cxnSp>
      <p:cxnSp>
        <p:nvCxnSpPr>
          <p:cNvPr id="50" name="Elbow Connector 49"/>
          <p:cNvCxnSpPr>
            <a:stCxn id="14" idx="2"/>
            <a:endCxn id="20" idx="1"/>
          </p:cNvCxnSpPr>
          <p:nvPr/>
        </p:nvCxnSpPr>
        <p:spPr>
          <a:xfrm rot="5400000">
            <a:off x="626498" y="3617422"/>
            <a:ext cx="1445357" cy="121094"/>
          </a:xfrm>
          <a:prstGeom prst="bentConnector4">
            <a:avLst>
              <a:gd name="adj1" fmla="val 37631"/>
              <a:gd name="adj2" fmla="val 288779"/>
            </a:avLst>
          </a:prstGeom>
        </p:spPr>
        <p:style>
          <a:lnRef idx="1">
            <a:schemeClr val="accent1"/>
          </a:lnRef>
          <a:fillRef idx="0">
            <a:schemeClr val="accent1"/>
          </a:fillRef>
          <a:effectRef idx="0">
            <a:schemeClr val="accent1"/>
          </a:effectRef>
          <a:fontRef idx="minor">
            <a:schemeClr val="tx1"/>
          </a:fontRef>
        </p:style>
      </p:cxnSp>
      <p:cxnSp>
        <p:nvCxnSpPr>
          <p:cNvPr id="52" name="Elbow Connector 51"/>
          <p:cNvCxnSpPr>
            <a:stCxn id="14" idx="2"/>
            <a:endCxn id="19" idx="1"/>
          </p:cNvCxnSpPr>
          <p:nvPr/>
        </p:nvCxnSpPr>
        <p:spPr>
          <a:xfrm rot="5400000">
            <a:off x="100397" y="4152809"/>
            <a:ext cx="2506845" cy="111809"/>
          </a:xfrm>
          <a:prstGeom prst="bentConnector4">
            <a:avLst>
              <a:gd name="adj1" fmla="val 36756"/>
              <a:gd name="adj2" fmla="val 304456"/>
            </a:avLst>
          </a:prstGeom>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14" idx="2"/>
            <a:endCxn id="18" idx="1"/>
          </p:cNvCxnSpPr>
          <p:nvPr/>
        </p:nvCxnSpPr>
        <p:spPr>
          <a:xfrm rot="5400000">
            <a:off x="-307929" y="4658353"/>
            <a:ext cx="3420715" cy="14590"/>
          </a:xfrm>
          <a:prstGeom prst="bentConnector4">
            <a:avLst>
              <a:gd name="adj1" fmla="val 47014"/>
              <a:gd name="adj2" fmla="val 1666827"/>
            </a:avLst>
          </a:prstGeom>
        </p:spPr>
        <p:style>
          <a:lnRef idx="1">
            <a:schemeClr val="accent1"/>
          </a:lnRef>
          <a:fillRef idx="0">
            <a:schemeClr val="accent1"/>
          </a:fillRef>
          <a:effectRef idx="0">
            <a:schemeClr val="accent1"/>
          </a:effectRef>
          <a:fontRef idx="minor">
            <a:schemeClr val="tx1"/>
          </a:fontRef>
        </p:style>
      </p:cxnSp>
      <p:cxnSp>
        <p:nvCxnSpPr>
          <p:cNvPr id="91" name="Elbow Connector 90"/>
          <p:cNvCxnSpPr>
            <a:stCxn id="5" idx="2"/>
            <a:endCxn id="12" idx="0"/>
          </p:cNvCxnSpPr>
          <p:nvPr/>
        </p:nvCxnSpPr>
        <p:spPr>
          <a:xfrm rot="16200000" flipH="1">
            <a:off x="5714416" y="1738376"/>
            <a:ext cx="636711" cy="52555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7772064" y="4080346"/>
            <a:ext cx="1760858"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Dispute Resolution</a:t>
            </a:r>
          </a:p>
        </p:txBody>
      </p:sp>
      <p:sp>
        <p:nvSpPr>
          <p:cNvPr id="96" name="TextBox 95"/>
          <p:cNvSpPr txBox="1"/>
          <p:nvPr/>
        </p:nvSpPr>
        <p:spPr>
          <a:xfrm>
            <a:off x="7784764" y="3281217"/>
            <a:ext cx="1760860"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Court/Tribunal</a:t>
            </a:r>
          </a:p>
        </p:txBody>
      </p:sp>
      <p:sp>
        <p:nvSpPr>
          <p:cNvPr id="97" name="TextBox 96"/>
          <p:cNvSpPr txBox="1"/>
          <p:nvPr/>
        </p:nvSpPr>
        <p:spPr>
          <a:xfrm>
            <a:off x="7818930" y="4893841"/>
            <a:ext cx="1871170"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Other Representation</a:t>
            </a:r>
          </a:p>
        </p:txBody>
      </p:sp>
      <p:cxnSp>
        <p:nvCxnSpPr>
          <p:cNvPr id="99" name="Elbow Connector 98"/>
          <p:cNvCxnSpPr>
            <a:stCxn id="15" idx="2"/>
            <a:endCxn id="95" idx="1"/>
          </p:cNvCxnSpPr>
          <p:nvPr/>
        </p:nvCxnSpPr>
        <p:spPr>
          <a:xfrm rot="5400000">
            <a:off x="7409836" y="3410953"/>
            <a:ext cx="1389167" cy="664709"/>
          </a:xfrm>
          <a:prstGeom prst="bentConnector4">
            <a:avLst>
              <a:gd name="adj1" fmla="val 37131"/>
              <a:gd name="adj2" fmla="val 134391"/>
            </a:avLst>
          </a:prstGeom>
        </p:spPr>
        <p:style>
          <a:lnRef idx="1">
            <a:schemeClr val="accent1"/>
          </a:lnRef>
          <a:fillRef idx="0">
            <a:schemeClr val="accent1"/>
          </a:fillRef>
          <a:effectRef idx="0">
            <a:schemeClr val="accent1"/>
          </a:effectRef>
          <a:fontRef idx="minor">
            <a:schemeClr val="tx1"/>
          </a:fontRef>
        </p:style>
      </p:cxnSp>
      <p:cxnSp>
        <p:nvCxnSpPr>
          <p:cNvPr id="101" name="Elbow Connector 100"/>
          <p:cNvCxnSpPr>
            <a:stCxn id="15" idx="2"/>
            <a:endCxn id="96" idx="1"/>
          </p:cNvCxnSpPr>
          <p:nvPr/>
        </p:nvCxnSpPr>
        <p:spPr>
          <a:xfrm rot="5400000">
            <a:off x="7815750" y="3017739"/>
            <a:ext cx="590038" cy="652009"/>
          </a:xfrm>
          <a:prstGeom prst="bentConnector4">
            <a:avLst>
              <a:gd name="adj1" fmla="val 19701"/>
              <a:gd name="adj2" fmla="val 135061"/>
            </a:avLst>
          </a:prstGeom>
        </p:spPr>
        <p:style>
          <a:lnRef idx="1">
            <a:schemeClr val="accent1"/>
          </a:lnRef>
          <a:fillRef idx="0">
            <a:schemeClr val="accent1"/>
          </a:fillRef>
          <a:effectRef idx="0">
            <a:schemeClr val="accent1"/>
          </a:effectRef>
          <a:fontRef idx="minor">
            <a:schemeClr val="tx1"/>
          </a:fontRef>
        </p:style>
      </p:cxnSp>
      <p:cxnSp>
        <p:nvCxnSpPr>
          <p:cNvPr id="103" name="Elbow Connector 102"/>
          <p:cNvCxnSpPr>
            <a:stCxn id="15" idx="2"/>
            <a:endCxn id="97" idx="1"/>
          </p:cNvCxnSpPr>
          <p:nvPr/>
        </p:nvCxnSpPr>
        <p:spPr>
          <a:xfrm rot="5400000">
            <a:off x="7026521" y="3841134"/>
            <a:ext cx="2202662" cy="617843"/>
          </a:xfrm>
          <a:prstGeom prst="bentConnector4">
            <a:avLst>
              <a:gd name="adj1" fmla="val 41884"/>
              <a:gd name="adj2" fmla="val 137000"/>
            </a:avLst>
          </a:prstGeom>
        </p:spPr>
        <p:style>
          <a:lnRef idx="1">
            <a:schemeClr val="accent1"/>
          </a:lnRef>
          <a:fillRef idx="0">
            <a:schemeClr val="accent1"/>
          </a:fillRef>
          <a:effectRef idx="0">
            <a:schemeClr val="accent1"/>
          </a:effectRef>
          <a:fontRef idx="minor">
            <a:schemeClr val="tx1"/>
          </a:fontRef>
        </p:style>
      </p:cxnSp>
      <p:sp>
        <p:nvSpPr>
          <p:cNvPr id="136" name="Title 1"/>
          <p:cNvSpPr>
            <a:spLocks noGrp="1"/>
          </p:cNvSpPr>
          <p:nvPr>
            <p:ph type="title"/>
          </p:nvPr>
        </p:nvSpPr>
        <p:spPr>
          <a:xfrm>
            <a:off x="5897333" y="5516033"/>
            <a:ext cx="7988350" cy="859973"/>
          </a:xfrm>
        </p:spPr>
        <p:txBody>
          <a:bodyPr/>
          <a:lstStyle/>
          <a:p>
            <a:r>
              <a:rPr lang="en-AU" dirty="0" smtClean="0"/>
              <a:t>CLASS TERMINOLOGY</a:t>
            </a:r>
            <a:endParaRPr lang="en-AU" dirty="0"/>
          </a:p>
        </p:txBody>
      </p:sp>
    </p:spTree>
    <p:extLst>
      <p:ext uri="{BB962C8B-B14F-4D97-AF65-F5344CB8AC3E}">
        <p14:creationId xmlns:p14="http://schemas.microsoft.com/office/powerpoint/2010/main" val="237583084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858" y="447965"/>
            <a:ext cx="9366325" cy="1143000"/>
          </a:xfrm>
        </p:spPr>
        <p:txBody>
          <a:bodyPr/>
          <a:lstStyle/>
          <a:p>
            <a:r>
              <a:rPr lang="en-AU" dirty="0" smtClean="0"/>
              <a:t>New Terminology for Casework</a:t>
            </a:r>
            <a:endParaRPr lang="en-AU" dirty="0"/>
          </a:p>
        </p:txBody>
      </p:sp>
      <p:sp>
        <p:nvSpPr>
          <p:cNvPr id="3" name="Content Placeholder 2"/>
          <p:cNvSpPr>
            <a:spLocks noGrp="1"/>
          </p:cNvSpPr>
          <p:nvPr>
            <p:ph idx="1"/>
          </p:nvPr>
        </p:nvSpPr>
        <p:spPr>
          <a:xfrm>
            <a:off x="857053" y="1823472"/>
            <a:ext cx="5199043" cy="4351338"/>
          </a:xfrm>
        </p:spPr>
        <p:txBody>
          <a:bodyPr>
            <a:normAutofit/>
          </a:bodyPr>
          <a:lstStyle/>
          <a:p>
            <a:r>
              <a:rPr lang="en-AU" sz="2400" dirty="0" smtClean="0"/>
              <a:t>Casework is now classified under either Representation Services or Ongoing Non-Legal Support Services</a:t>
            </a:r>
          </a:p>
        </p:txBody>
      </p:sp>
      <p:sp>
        <p:nvSpPr>
          <p:cNvPr id="4" name="TextBox 3"/>
          <p:cNvSpPr txBox="1"/>
          <p:nvPr/>
        </p:nvSpPr>
        <p:spPr>
          <a:xfrm>
            <a:off x="6372517" y="2926467"/>
            <a:ext cx="2205959" cy="718851"/>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Representation Services</a:t>
            </a:r>
          </a:p>
        </p:txBody>
      </p:sp>
      <p:sp>
        <p:nvSpPr>
          <p:cNvPr id="5" name="TextBox 4"/>
          <p:cNvSpPr txBox="1"/>
          <p:nvPr/>
        </p:nvSpPr>
        <p:spPr>
          <a:xfrm>
            <a:off x="9389097" y="2926467"/>
            <a:ext cx="2421917"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Ongoing Non-legal Support Services</a:t>
            </a:r>
          </a:p>
        </p:txBody>
      </p:sp>
      <p:sp>
        <p:nvSpPr>
          <p:cNvPr id="6" name="TextBox 5"/>
          <p:cNvSpPr txBox="1"/>
          <p:nvPr/>
        </p:nvSpPr>
        <p:spPr>
          <a:xfrm>
            <a:off x="7811211" y="4442283"/>
            <a:ext cx="1930465"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Dispute Resolution</a:t>
            </a:r>
          </a:p>
        </p:txBody>
      </p:sp>
      <p:sp>
        <p:nvSpPr>
          <p:cNvPr id="7" name="TextBox 6"/>
          <p:cNvSpPr txBox="1"/>
          <p:nvPr/>
        </p:nvSpPr>
        <p:spPr>
          <a:xfrm>
            <a:off x="7811211" y="3840428"/>
            <a:ext cx="1930465"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Court/Tribunal</a:t>
            </a:r>
          </a:p>
        </p:txBody>
      </p:sp>
      <p:sp>
        <p:nvSpPr>
          <p:cNvPr id="8" name="TextBox 7"/>
          <p:cNvSpPr txBox="1"/>
          <p:nvPr/>
        </p:nvSpPr>
        <p:spPr>
          <a:xfrm>
            <a:off x="7811211" y="5364743"/>
            <a:ext cx="2030370"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Other Representation</a:t>
            </a:r>
          </a:p>
        </p:txBody>
      </p:sp>
      <p:cxnSp>
        <p:nvCxnSpPr>
          <p:cNvPr id="9" name="Elbow Connector 8"/>
          <p:cNvCxnSpPr>
            <a:stCxn id="4" idx="2"/>
            <a:endCxn id="6" idx="1"/>
          </p:cNvCxnSpPr>
          <p:nvPr/>
        </p:nvCxnSpPr>
        <p:spPr>
          <a:xfrm rot="16200000" flipH="1">
            <a:off x="7066099" y="4054716"/>
            <a:ext cx="1154510" cy="33571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4" idx="2"/>
            <a:endCxn id="7" idx="1"/>
          </p:cNvCxnSpPr>
          <p:nvPr/>
        </p:nvCxnSpPr>
        <p:spPr>
          <a:xfrm rot="16200000" flipH="1">
            <a:off x="7443643" y="3677172"/>
            <a:ext cx="399422" cy="33571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4" idx="2"/>
            <a:endCxn id="8" idx="1"/>
          </p:cNvCxnSpPr>
          <p:nvPr/>
        </p:nvCxnSpPr>
        <p:spPr>
          <a:xfrm rot="16200000" flipH="1">
            <a:off x="6604869" y="4515946"/>
            <a:ext cx="2076970" cy="335714"/>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230837" y="1696825"/>
            <a:ext cx="3369220"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14" name="Elbow Connector 13"/>
          <p:cNvCxnSpPr>
            <a:stCxn id="12" idx="2"/>
            <a:endCxn id="5" idx="0"/>
          </p:cNvCxnSpPr>
          <p:nvPr/>
        </p:nvCxnSpPr>
        <p:spPr>
          <a:xfrm rot="16200000" flipH="1">
            <a:off x="9602631" y="1929041"/>
            <a:ext cx="310241" cy="168460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2" idx="2"/>
            <a:endCxn id="4" idx="0"/>
          </p:cNvCxnSpPr>
          <p:nvPr/>
        </p:nvCxnSpPr>
        <p:spPr>
          <a:xfrm rot="5400000">
            <a:off x="8040352" y="2051371"/>
            <a:ext cx="310241" cy="1439950"/>
          </a:xfrm>
          <a:prstGeom prst="bentConnector3">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080163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030" y="282947"/>
            <a:ext cx="9366325" cy="1143000"/>
          </a:xfrm>
        </p:spPr>
        <p:txBody>
          <a:bodyPr/>
          <a:lstStyle/>
          <a:p>
            <a:r>
              <a:rPr lang="en-AU" dirty="0" smtClean="0"/>
              <a:t>Representation Services</a:t>
            </a:r>
            <a:endParaRPr lang="en-AU" dirty="0"/>
          </a:p>
        </p:txBody>
      </p:sp>
      <p:sp>
        <p:nvSpPr>
          <p:cNvPr id="15" name="Content Placeholder 2"/>
          <p:cNvSpPr txBox="1">
            <a:spLocks/>
          </p:cNvSpPr>
          <p:nvPr/>
        </p:nvSpPr>
        <p:spPr>
          <a:xfrm>
            <a:off x="1036163" y="1525275"/>
            <a:ext cx="5317503" cy="4849218"/>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sz="2600" i="1" dirty="0" smtClean="0"/>
              <a:t>Where a Service Provider takes carriage of a matter in an ongoing, representative capacity</a:t>
            </a:r>
          </a:p>
          <a:p>
            <a:pPr marL="0" indent="0">
              <a:buNone/>
            </a:pPr>
            <a:endParaRPr lang="en-AU" sz="2600" b="1" dirty="0" smtClean="0"/>
          </a:p>
          <a:p>
            <a:pPr marL="0" indent="0">
              <a:buNone/>
            </a:pPr>
            <a:r>
              <a:rPr lang="en-AU" sz="2600" b="1" dirty="0" smtClean="0"/>
              <a:t>Court/Tribunal Services</a:t>
            </a:r>
          </a:p>
          <a:p>
            <a:r>
              <a:rPr lang="en-AU" sz="2600" dirty="0" smtClean="0"/>
              <a:t>Ongoing representation, where a service provider provides legal representation to a service user and takes carriage of a matter in an ongoing, representative capacity</a:t>
            </a:r>
          </a:p>
          <a:p>
            <a:r>
              <a:rPr lang="en-AU" sz="2600" dirty="0" smtClean="0"/>
              <a:t>Includes Court/Tribunal based ADR</a:t>
            </a:r>
          </a:p>
          <a:p>
            <a:r>
              <a:rPr lang="en-AU" sz="2600" dirty="0" smtClean="0"/>
              <a:t>Does not include services by a duty lawyer or assistance to self-representing parties</a:t>
            </a:r>
          </a:p>
          <a:p>
            <a:endParaRPr lang="en-AU" dirty="0"/>
          </a:p>
        </p:txBody>
      </p:sp>
      <p:sp>
        <p:nvSpPr>
          <p:cNvPr id="21" name="TextBox 20"/>
          <p:cNvSpPr txBox="1"/>
          <p:nvPr/>
        </p:nvSpPr>
        <p:spPr>
          <a:xfrm>
            <a:off x="7258639" y="2519414"/>
            <a:ext cx="2051228"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Representation Services</a:t>
            </a:r>
          </a:p>
        </p:txBody>
      </p:sp>
      <p:sp>
        <p:nvSpPr>
          <p:cNvPr id="22" name="TextBox 21"/>
          <p:cNvSpPr txBox="1"/>
          <p:nvPr/>
        </p:nvSpPr>
        <p:spPr>
          <a:xfrm>
            <a:off x="8883285" y="3976223"/>
            <a:ext cx="2032954"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Dispute Resolution</a:t>
            </a:r>
          </a:p>
        </p:txBody>
      </p:sp>
      <p:sp>
        <p:nvSpPr>
          <p:cNvPr id="23" name="TextBox 22"/>
          <p:cNvSpPr txBox="1"/>
          <p:nvPr/>
        </p:nvSpPr>
        <p:spPr>
          <a:xfrm>
            <a:off x="8883283" y="3442751"/>
            <a:ext cx="1938688" cy="4125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Court/Tribunal</a:t>
            </a:r>
          </a:p>
        </p:txBody>
      </p:sp>
      <p:sp>
        <p:nvSpPr>
          <p:cNvPr id="24" name="TextBox 23"/>
          <p:cNvSpPr txBox="1"/>
          <p:nvPr/>
        </p:nvSpPr>
        <p:spPr>
          <a:xfrm>
            <a:off x="8883285" y="4812779"/>
            <a:ext cx="2117795"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Other Representation</a:t>
            </a:r>
          </a:p>
        </p:txBody>
      </p:sp>
      <p:cxnSp>
        <p:nvCxnSpPr>
          <p:cNvPr id="25" name="Elbow Connector 24"/>
          <p:cNvCxnSpPr>
            <a:stCxn id="21" idx="2"/>
            <a:endCxn id="22" idx="1"/>
          </p:cNvCxnSpPr>
          <p:nvPr/>
        </p:nvCxnSpPr>
        <p:spPr>
          <a:xfrm rot="16200000" flipH="1">
            <a:off x="8034137" y="3484619"/>
            <a:ext cx="1099265" cy="59903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21" idx="2"/>
            <a:endCxn id="23" idx="1"/>
          </p:cNvCxnSpPr>
          <p:nvPr/>
        </p:nvCxnSpPr>
        <p:spPr>
          <a:xfrm rot="16200000" flipH="1">
            <a:off x="8376504" y="3142252"/>
            <a:ext cx="414528" cy="59903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21" idx="2"/>
            <a:endCxn id="24" idx="1"/>
          </p:cNvCxnSpPr>
          <p:nvPr/>
        </p:nvCxnSpPr>
        <p:spPr>
          <a:xfrm rot="16200000" flipH="1">
            <a:off x="7615859" y="3902897"/>
            <a:ext cx="1935821" cy="599032"/>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947555" y="1410863"/>
            <a:ext cx="3241683"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29" name="Straight Connector 28"/>
          <p:cNvCxnSpPr>
            <a:stCxn id="28" idx="2"/>
            <a:endCxn id="21" idx="0"/>
          </p:cNvCxnSpPr>
          <p:nvPr/>
        </p:nvCxnSpPr>
        <p:spPr>
          <a:xfrm flipH="1">
            <a:off x="8284253" y="2330264"/>
            <a:ext cx="284144" cy="18915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21504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12" y="396068"/>
            <a:ext cx="9366325" cy="1143000"/>
          </a:xfrm>
        </p:spPr>
        <p:txBody>
          <a:bodyPr/>
          <a:lstStyle/>
          <a:p>
            <a:r>
              <a:rPr lang="en-AU" dirty="0" smtClean="0"/>
              <a:t>Representation Services</a:t>
            </a:r>
            <a:endParaRPr lang="en-AU" dirty="0"/>
          </a:p>
        </p:txBody>
      </p:sp>
      <p:sp>
        <p:nvSpPr>
          <p:cNvPr id="3" name="Content Placeholder 2"/>
          <p:cNvSpPr>
            <a:spLocks noGrp="1"/>
          </p:cNvSpPr>
          <p:nvPr>
            <p:ph idx="1"/>
          </p:nvPr>
        </p:nvSpPr>
        <p:spPr>
          <a:xfrm>
            <a:off x="809920" y="1661318"/>
            <a:ext cx="5408364" cy="4569799"/>
          </a:xfrm>
        </p:spPr>
        <p:txBody>
          <a:bodyPr>
            <a:normAutofit lnSpcReduction="10000"/>
          </a:bodyPr>
          <a:lstStyle/>
          <a:p>
            <a:pPr marL="0" indent="0">
              <a:buNone/>
            </a:pPr>
            <a:r>
              <a:rPr lang="en-AU" sz="2600" b="1" dirty="0" smtClean="0"/>
              <a:t>Dispute Resolution Services</a:t>
            </a:r>
          </a:p>
          <a:p>
            <a:r>
              <a:rPr lang="en-AU" sz="2400" dirty="0" smtClean="0"/>
              <a:t>Includes preparation for and representation at a Facilitated Resolution Process</a:t>
            </a:r>
          </a:p>
          <a:p>
            <a:pPr marL="0" indent="0">
              <a:buNone/>
            </a:pPr>
            <a:r>
              <a:rPr lang="en-AU" sz="2600" b="1" dirty="0" smtClean="0"/>
              <a:t>Other Representation Services</a:t>
            </a:r>
          </a:p>
          <a:p>
            <a:r>
              <a:rPr lang="en-AU" sz="2400" dirty="0" smtClean="0"/>
              <a:t>Where a Service Provider takes carriage of a matter in an ongoing representative capacity, but does not proceed to a court, tribunal or inquiry, or is not required to appear before a court, tribunal or inquiry</a:t>
            </a:r>
          </a:p>
          <a:p>
            <a:endParaRPr lang="en-AU" dirty="0"/>
          </a:p>
        </p:txBody>
      </p:sp>
      <p:sp>
        <p:nvSpPr>
          <p:cNvPr id="22" name="TextBox 21"/>
          <p:cNvSpPr txBox="1"/>
          <p:nvPr/>
        </p:nvSpPr>
        <p:spPr>
          <a:xfrm>
            <a:off x="7503736" y="2381950"/>
            <a:ext cx="1949100" cy="71508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Representation Services</a:t>
            </a:r>
          </a:p>
        </p:txBody>
      </p:sp>
      <p:sp>
        <p:nvSpPr>
          <p:cNvPr id="23" name="TextBox 22"/>
          <p:cNvSpPr txBox="1"/>
          <p:nvPr/>
        </p:nvSpPr>
        <p:spPr>
          <a:xfrm>
            <a:off x="8883281" y="3842123"/>
            <a:ext cx="1995249"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Dispute Resolution</a:t>
            </a:r>
          </a:p>
        </p:txBody>
      </p:sp>
      <p:sp>
        <p:nvSpPr>
          <p:cNvPr id="24" name="TextBox 23"/>
          <p:cNvSpPr txBox="1"/>
          <p:nvPr/>
        </p:nvSpPr>
        <p:spPr>
          <a:xfrm>
            <a:off x="8883282" y="3214540"/>
            <a:ext cx="1995249" cy="4086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Court/Tribunal</a:t>
            </a:r>
          </a:p>
        </p:txBody>
      </p:sp>
      <p:sp>
        <p:nvSpPr>
          <p:cNvPr id="25" name="TextBox 24"/>
          <p:cNvSpPr txBox="1"/>
          <p:nvPr/>
        </p:nvSpPr>
        <p:spPr>
          <a:xfrm>
            <a:off x="8883280" y="4812780"/>
            <a:ext cx="1995249" cy="715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AU" dirty="0" smtClean="0"/>
              <a:t>Other Representation</a:t>
            </a:r>
          </a:p>
        </p:txBody>
      </p:sp>
      <p:cxnSp>
        <p:nvCxnSpPr>
          <p:cNvPr id="26" name="Elbow Connector 25"/>
          <p:cNvCxnSpPr>
            <a:stCxn id="22" idx="2"/>
            <a:endCxn id="23" idx="1"/>
          </p:cNvCxnSpPr>
          <p:nvPr/>
        </p:nvCxnSpPr>
        <p:spPr>
          <a:xfrm rot="16200000" flipH="1">
            <a:off x="8129469" y="3445855"/>
            <a:ext cx="1102629" cy="40499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22" idx="2"/>
            <a:endCxn id="24" idx="1"/>
          </p:cNvCxnSpPr>
          <p:nvPr/>
        </p:nvCxnSpPr>
        <p:spPr>
          <a:xfrm rot="16200000" flipH="1">
            <a:off x="8519878" y="3055447"/>
            <a:ext cx="321813" cy="40499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22" idx="2"/>
            <a:endCxn id="25" idx="1"/>
          </p:cNvCxnSpPr>
          <p:nvPr/>
        </p:nvCxnSpPr>
        <p:spPr>
          <a:xfrm rot="16200000" flipH="1">
            <a:off x="7644140" y="3931185"/>
            <a:ext cx="2073286" cy="404994"/>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947555" y="1205205"/>
            <a:ext cx="3241682" cy="919401"/>
          </a:xfrm>
          <a:prstGeom prst="roundRect">
            <a:avLst/>
          </a:prstGeom>
          <a:solidFill>
            <a:schemeClr val="accent1">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AU" sz="2400" dirty="0" smtClean="0"/>
              <a:t>Services for individuals</a:t>
            </a:r>
          </a:p>
        </p:txBody>
      </p:sp>
      <p:cxnSp>
        <p:nvCxnSpPr>
          <p:cNvPr id="30" name="Straight Connector 29"/>
          <p:cNvCxnSpPr>
            <a:stCxn id="29" idx="2"/>
            <a:endCxn id="22" idx="0"/>
          </p:cNvCxnSpPr>
          <p:nvPr/>
        </p:nvCxnSpPr>
        <p:spPr>
          <a:xfrm flipH="1">
            <a:off x="8478286" y="2124606"/>
            <a:ext cx="90110" cy="2573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666113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1576</TotalTime>
  <Words>3337</Words>
  <Application>Microsoft Macintosh PowerPoint</Application>
  <PresentationFormat>Custom</PresentationFormat>
  <Paragraphs>300</Paragraphs>
  <Slides>39</Slides>
  <Notes>35</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Advantage</vt:lpstr>
      <vt:lpstr>Risk Management and CLC Practice Changes</vt:lpstr>
      <vt:lpstr>RMG 2nd edition</vt:lpstr>
      <vt:lpstr>RMG – What is new in edition 2?</vt:lpstr>
      <vt:lpstr>CLSIS to CLASS – what is new</vt:lpstr>
      <vt:lpstr>NEW DATA STANDARDS MANUAL TERMINOLOGY </vt:lpstr>
      <vt:lpstr>CLASS TERMINOLOGY</vt:lpstr>
      <vt:lpstr>New Terminology for Casework</vt:lpstr>
      <vt:lpstr>Representation Services</vt:lpstr>
      <vt:lpstr>Representation Services</vt:lpstr>
      <vt:lpstr>Ongoing Non-legal Support Services</vt:lpstr>
      <vt:lpstr>Discrete Assistance Services</vt:lpstr>
      <vt:lpstr>Discrete Assistance Services</vt:lpstr>
      <vt:lpstr>Discrete Assistance Services</vt:lpstr>
      <vt:lpstr>Duty Lawyer Services</vt:lpstr>
      <vt:lpstr>Facilitated Resolution Process</vt:lpstr>
      <vt:lpstr>CLASS Terminology</vt:lpstr>
      <vt:lpstr>RISK MANAGEMENT GUIDE CHANGES</vt:lpstr>
      <vt:lpstr>RMG 3.5 Stakeholders and roles</vt:lpstr>
      <vt:lpstr>3.7 Mergers and Amalgamations</vt:lpstr>
      <vt:lpstr>3.8 Centre closures</vt:lpstr>
      <vt:lpstr>3.8 Centre closures</vt:lpstr>
      <vt:lpstr>Confidentiality - Rule 9  Australian Solicitors Conduct Rules 2012</vt:lpstr>
      <vt:lpstr>6.6.8 Confidentiality and Cloud Computing</vt:lpstr>
      <vt:lpstr>6.6.8 Confidentiality and Cloud Computing</vt:lpstr>
      <vt:lpstr>6.6.8 Confidentiality and Cloud Computing</vt:lpstr>
      <vt:lpstr>Conflict checking – 8.7</vt:lpstr>
      <vt:lpstr>Conflict Checking 8.7</vt:lpstr>
      <vt:lpstr>Conflict Checking 8.7</vt:lpstr>
      <vt:lpstr>8.15 Client legal privilege</vt:lpstr>
      <vt:lpstr>8.19 Privacy laws</vt:lpstr>
      <vt:lpstr>8.19 Privacy laws</vt:lpstr>
      <vt:lpstr>Privacy Policy – appendix H</vt:lpstr>
      <vt:lpstr>9. Crosschecking procedures and Appendix D Crosscheck questionnaire </vt:lpstr>
      <vt:lpstr>9. Crosschecking procedures and Appendix D Crosscheck questionnaire </vt:lpstr>
      <vt:lpstr> 9. Crosschecking procedures and Appendix D Crosscheck questionnaire </vt:lpstr>
      <vt:lpstr>9. Crosschecking procedures and Appendix D Crosscheck questionnaire</vt:lpstr>
      <vt:lpstr>9. Crosschecking procedures and Appendix D Crosscheck questionnaire</vt:lpstr>
      <vt:lpstr>9. Crosschecking procedures and Appendix D Crosscheck questionnaire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James Colvin</cp:lastModifiedBy>
  <cp:revision>93</cp:revision>
  <cp:lastPrinted>2017-03-23T07:58:05Z</cp:lastPrinted>
  <dcterms:created xsi:type="dcterms:W3CDTF">2017-03-02T01:22:54Z</dcterms:created>
  <dcterms:modified xsi:type="dcterms:W3CDTF">2017-05-08T05:55:57Z</dcterms:modified>
</cp:coreProperties>
</file>