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73D2"/>
    <a:srgbClr val="1050D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1E700B27-DE4C-4B9E-BB11-B9027034A00F}" type="datetimeFigureOut">
              <a:rPr lang="en-US" dirty="0"/>
              <a:pPr/>
              <a:t>5/5/2017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4739-9812-4A9F-890D-2AD6BA5F6EE8}" type="datetimeFigureOut">
              <a:rPr lang="en-US" dirty="0"/>
              <a:t>5/5/2017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5AC5-A3F8-44AA-BA8F-596CDCC976D3}" type="datetimeFigureOut">
              <a:rPr lang="en-US" dirty="0"/>
              <a:t>5/5/2017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183-A821-4095-A363-9EC968635539}" type="datetimeFigureOut">
              <a:rPr lang="en-US" dirty="0"/>
              <a:t>5/5/2017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01B4-0AA5-45E6-B2E6-5FA4078AEBCF}" type="datetimeFigureOut">
              <a:rPr lang="en-US" dirty="0"/>
              <a:t>5/5/2017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335C-0450-40D7-8612-B3203BED4F28}" type="datetimeFigureOut">
              <a:rPr lang="en-US" dirty="0"/>
              <a:t>5/5/2017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6A105-2A1C-4284-B4EA-07CF89B1A393}" type="datetimeFigureOut">
              <a:rPr lang="en-US" dirty="0"/>
              <a:t>5/5/2017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609-F3F2-45E6-BD6A-E03A8C86C1AE}" type="datetimeFigureOut">
              <a:rPr lang="en-US" dirty="0"/>
              <a:t>5/5/2017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AD68-089C-4467-A8F3-EA2BBCA6B44E}" type="datetimeFigureOut">
              <a:rPr lang="en-US" dirty="0"/>
              <a:t>5/5/2017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1FCE-E4BB-4680-8E50-3C0E348D2609}" type="datetimeFigureOut">
              <a:rPr lang="en-US" dirty="0"/>
              <a:t>5/5/2017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073D-A903-47F8-8D16-77642FB0DF1F}" type="datetimeFigureOut">
              <a:rPr lang="en-US" dirty="0"/>
              <a:t>5/5/2017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FA40-626B-4CA1-85D0-7A9016E395BA}" type="datetimeFigureOut">
              <a:rPr lang="en-US" dirty="0"/>
              <a:t>5/5/2017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25EA-B9DC-48A7-991E-9A82573B1B21}" type="datetimeFigureOut">
              <a:rPr lang="en-US" dirty="0"/>
              <a:t>5/5/2017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7F8-6CEB-469B-AFCC-889F2A2B1D5A}" type="datetimeFigureOut">
              <a:rPr lang="en-US" dirty="0"/>
              <a:t>5/5/2017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9179F-009E-4FA5-B091-7EBB82A185BD}" type="datetimeFigureOut">
              <a:rPr lang="en-US" dirty="0"/>
              <a:t>5/5/2017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5CEB-0076-4E37-B880-BCEA9784DE0A}" type="datetimeFigureOut">
              <a:rPr lang="en-US" dirty="0"/>
              <a:t>5/5/2017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9E5E-3896-4118-99A7-7B85668F1C5E}" type="datetimeFigureOut">
              <a:rPr lang="en-US" dirty="0"/>
              <a:t>5/5/2017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E0D914D-B099-4142-A885-11F276715148}" type="datetimeFigureOut">
              <a:rPr lang="en-US" dirty="0"/>
              <a:t>5/5/2017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cityfutures.be.unsw.edu.au/research/projects/queensland-rental-vulnerability-index/" TargetMode="Externa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826327"/>
            <a:ext cx="8321554" cy="1951054"/>
          </a:xfrm>
          <a:noFill/>
        </p:spPr>
        <p:txBody>
          <a:bodyPr/>
          <a:lstStyle/>
          <a:p>
            <a:r>
              <a:rPr lang="en-AU" dirty="0" smtClean="0"/>
              <a:t>The </a:t>
            </a:r>
            <a:br>
              <a:rPr lang="en-AU" dirty="0" smtClean="0"/>
            </a:br>
            <a:r>
              <a:rPr lang="en-AU" dirty="0" smtClean="0"/>
              <a:t>Rental Vulnerability Index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AU" sz="2000" dirty="0">
                <a:solidFill>
                  <a:schemeClr val="bg2">
                    <a:lumMod val="10000"/>
                  </a:schemeClr>
                </a:solidFill>
              </a:rPr>
              <a:t>CLCQ CONFERENCE, Gold Coast, May 2017</a:t>
            </a:r>
            <a:endParaRPr lang="en-AU" sz="20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1042" y="890896"/>
            <a:ext cx="2435962" cy="1208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66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tx1"/>
                </a:solidFill>
              </a:rPr>
              <a:t>The RVI – why and how?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54953" y="2126211"/>
            <a:ext cx="991326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AU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Prototype developed as a service planning tool for the QSTARS </a:t>
            </a:r>
            <a:r>
              <a:rPr lang="en-A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AU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TQ </a:t>
            </a:r>
            <a:r>
              <a:rPr lang="en-A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appointed City Futures Research Centre, UNSW, Sydney </a:t>
            </a:r>
            <a:r>
              <a:rPr lang="en-AU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our collaborator</a:t>
            </a:r>
            <a:endParaRPr lang="en-A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AU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Conceived as a service planning tool, has a lot more to offer in the future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AU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A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 advisory group was convened to a assist the product development.  RTA, CLCQ, DHPW, QSTARS providers.</a:t>
            </a:r>
          </a:p>
        </p:txBody>
      </p:sp>
    </p:spTree>
    <p:extLst>
      <p:ext uri="{BB962C8B-B14F-4D97-AF65-F5344CB8AC3E}">
        <p14:creationId xmlns:p14="http://schemas.microsoft.com/office/powerpoint/2010/main" val="295052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545" y="1011406"/>
            <a:ext cx="4503663" cy="592668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What is the RVI?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436" y="1890793"/>
            <a:ext cx="6123709" cy="3959817"/>
          </a:xfrm>
        </p:spPr>
        <p:txBody>
          <a:bodyPr>
            <a:norm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800" dirty="0" smtClean="0">
                <a:solidFill>
                  <a:schemeClr val="tx1"/>
                </a:solidFill>
              </a:rPr>
              <a:t>An online </a:t>
            </a:r>
            <a:r>
              <a:rPr lang="en-AU" sz="1800" dirty="0">
                <a:solidFill>
                  <a:schemeClr val="tx1"/>
                </a:solidFill>
              </a:rPr>
              <a:t>mapping </a:t>
            </a:r>
            <a:r>
              <a:rPr lang="en-AU" sz="1800" dirty="0" smtClean="0">
                <a:solidFill>
                  <a:schemeClr val="tx1"/>
                </a:solidFill>
              </a:rPr>
              <a:t>tool to help </a:t>
            </a:r>
            <a:r>
              <a:rPr lang="en-AU" sz="1800" dirty="0">
                <a:solidFill>
                  <a:schemeClr val="tx1"/>
                </a:solidFill>
              </a:rPr>
              <a:t>Tenants Queensland plan the delivery of tenant advisory services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chemeClr val="tx1"/>
                </a:solidFill>
              </a:rPr>
              <a:t>Thirteen indicators of rental vulnerability are </a:t>
            </a:r>
            <a:r>
              <a:rPr lang="en-AU" sz="1800" dirty="0" smtClean="0">
                <a:solidFill>
                  <a:schemeClr val="tx1"/>
                </a:solidFill>
              </a:rPr>
              <a:t>in </a:t>
            </a:r>
            <a:r>
              <a:rPr lang="en-AU" sz="1800" dirty="0">
                <a:solidFill>
                  <a:schemeClr val="tx1"/>
                </a:solidFill>
              </a:rPr>
              <a:t>two broad groups: 'housing indicators' and 'people indicators'. </a:t>
            </a:r>
            <a:endParaRPr lang="en-AU" sz="1800" dirty="0" smtClean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800" dirty="0" smtClean="0">
                <a:solidFill>
                  <a:schemeClr val="tx1"/>
                </a:solidFill>
              </a:rPr>
              <a:t>Mapped at postcode level to provide </a:t>
            </a:r>
            <a:r>
              <a:rPr lang="en-AU" sz="1800" dirty="0">
                <a:solidFill>
                  <a:schemeClr val="tx1"/>
                </a:solidFill>
              </a:rPr>
              <a:t>an insight into the nature of the rental housing </a:t>
            </a:r>
            <a:r>
              <a:rPr lang="en-AU" sz="1800" dirty="0" smtClean="0">
                <a:solidFill>
                  <a:schemeClr val="tx1"/>
                </a:solidFill>
              </a:rPr>
              <a:t>and people living in it.</a:t>
            </a:r>
            <a:endParaRPr lang="en-AU" sz="1800" dirty="0">
              <a:solidFill>
                <a:schemeClr val="tx1"/>
              </a:solidFill>
            </a:endParaRPr>
          </a:p>
          <a:p>
            <a:endParaRPr lang="en-AU" dirty="0"/>
          </a:p>
        </p:txBody>
      </p:sp>
      <p:pic>
        <p:nvPicPr>
          <p:cNvPr id="5" name="Picture Placeholder 4"/>
          <p:cNvPicPr>
            <a:picLocks noGrp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3" r="1173"/>
          <a:stretch>
            <a:fillRect/>
          </a:stretch>
        </p:blipFill>
        <p:spPr bwMode="auto">
          <a:xfrm>
            <a:off x="6547870" y="588936"/>
            <a:ext cx="4138211" cy="5649132"/>
          </a:xfrm>
          <a:prstGeom prst="rect">
            <a:avLst/>
          </a:prstGeom>
          <a:noFill/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400" b="0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About the </a:t>
            </a:r>
            <a:r>
              <a:rPr kumimoji="0" lang="en-AU" altLang="en-US" sz="1400" b="1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Queensland Rental Vulnerability Index</a:t>
            </a:r>
            <a:r>
              <a:rPr kumimoji="0" lang="en-AU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AU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200" b="1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Background</a:t>
            </a:r>
            <a:endParaRPr kumimoji="0" lang="en-AU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5" name="Picture 1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7200" y="1097067"/>
            <a:ext cx="1390650" cy="5962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408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is Rental Vulnerability?</a:t>
            </a:r>
            <a:endParaRPr lang="en-AU" dirty="0"/>
          </a:p>
        </p:txBody>
      </p:sp>
      <p:sp>
        <p:nvSpPr>
          <p:cNvPr id="3" name="Rectangle 2"/>
          <p:cNvSpPr/>
          <p:nvPr/>
        </p:nvSpPr>
        <p:spPr>
          <a:xfrm>
            <a:off x="1154953" y="2064411"/>
            <a:ext cx="7080143" cy="3541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AU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AU" sz="2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‘the vulnerability of persons to problems that may make </a:t>
            </a:r>
            <a:r>
              <a:rPr lang="en-AU" sz="22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	their rental housing unaffordable, inappropriate or 	insecure – and hence that may indicate a need for 	assistance from a tenants advice </a:t>
            </a:r>
            <a:r>
              <a:rPr lang="en-AU" sz="2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service.’</a:t>
            </a:r>
            <a:endParaRPr lang="en-A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AU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Similar to concept of ‘vulnerability to legal problems’ in legal needs research (</a:t>
            </a:r>
            <a:r>
              <a:rPr lang="en-AU" sz="2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Coumarelos</a:t>
            </a:r>
            <a:r>
              <a:rPr lang="en-AU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2012, for Law and Justice Foundation) (but not limited to ‘disadvantaged housing’ and ‘housing problem’ types in that research).</a:t>
            </a:r>
          </a:p>
        </p:txBody>
      </p:sp>
    </p:spTree>
    <p:extLst>
      <p:ext uri="{BB962C8B-B14F-4D97-AF65-F5344CB8AC3E}">
        <p14:creationId xmlns:p14="http://schemas.microsoft.com/office/powerpoint/2010/main" val="111844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734860"/>
              </p:ext>
            </p:extLst>
          </p:nvPr>
        </p:nvGraphicFramePr>
        <p:xfrm>
          <a:off x="805911" y="2162015"/>
          <a:ext cx="10097146" cy="4695985"/>
        </p:xfrm>
        <a:graphic>
          <a:graphicData uri="http://schemas.openxmlformats.org/drawingml/2006/table">
            <a:tbl>
              <a:tblPr firstRow="1" firstCol="1" bandRow="1">
                <a:tableStyleId>{1E171933-4619-4E11-9A3F-F7608DF75F80}</a:tableStyleId>
              </a:tblPr>
              <a:tblGrid>
                <a:gridCol w="1301191">
                  <a:extLst>
                    <a:ext uri="{9D8B030D-6E8A-4147-A177-3AD203B41FA5}">
                      <a16:colId xmlns:a16="http://schemas.microsoft.com/office/drawing/2014/main" val="1577972300"/>
                    </a:ext>
                  </a:extLst>
                </a:gridCol>
                <a:gridCol w="6948426">
                  <a:extLst>
                    <a:ext uri="{9D8B030D-6E8A-4147-A177-3AD203B41FA5}">
                      <a16:colId xmlns:a16="http://schemas.microsoft.com/office/drawing/2014/main" val="3009559207"/>
                    </a:ext>
                  </a:extLst>
                </a:gridCol>
                <a:gridCol w="1847529">
                  <a:extLst>
                    <a:ext uri="{9D8B030D-6E8A-4147-A177-3AD203B41FA5}">
                      <a16:colId xmlns:a16="http://schemas.microsoft.com/office/drawing/2014/main" val="39185419"/>
                    </a:ext>
                  </a:extLst>
                </a:gridCol>
              </a:tblGrid>
              <a:tr h="3191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</a:rPr>
                        <a:t>Group</a:t>
                      </a:r>
                      <a:endParaRPr lang="en-A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37" marR="48837" marT="678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</a:rPr>
                        <a:t>Indicator</a:t>
                      </a:r>
                      <a:endParaRPr lang="en-A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37" marR="48837" marT="678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</a:rPr>
                        <a:t>Data source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37" marR="48837" marT="6783" marB="0"/>
                </a:tc>
                <a:extLst>
                  <a:ext uri="{0D108BD9-81ED-4DB2-BD59-A6C34878D82A}">
                    <a16:rowId xmlns:a16="http://schemas.microsoft.com/office/drawing/2014/main" val="667119431"/>
                  </a:ext>
                </a:extLst>
              </a:tr>
              <a:tr h="320836">
                <a:tc rowSpan="7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</a:rPr>
                        <a:t>People indicators</a:t>
                      </a:r>
                      <a:endParaRPr lang="en-A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37" marR="48837" marT="678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</a:rPr>
                        <a:t>Tenants with disability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37" marR="48837" marT="678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</a:rPr>
                        <a:t>2011 Census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37" marR="48837" marT="6783" marB="0"/>
                </a:tc>
                <a:extLst>
                  <a:ext uri="{0D108BD9-81ED-4DB2-BD59-A6C34878D82A}">
                    <a16:rowId xmlns:a16="http://schemas.microsoft.com/office/drawing/2014/main" val="1340744140"/>
                  </a:ext>
                </a:extLst>
              </a:tr>
              <a:tr h="32083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</a:rPr>
                        <a:t>Unemployed tenants</a:t>
                      </a:r>
                      <a:endParaRPr lang="en-A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37" marR="48837" marT="678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</a:rPr>
                        <a:t>2011 Census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37" marR="48837" marT="6783" marB="0"/>
                </a:tc>
                <a:extLst>
                  <a:ext uri="{0D108BD9-81ED-4DB2-BD59-A6C34878D82A}">
                    <a16:rowId xmlns:a16="http://schemas.microsoft.com/office/drawing/2014/main" val="2095639093"/>
                  </a:ext>
                </a:extLst>
              </a:tr>
              <a:tr h="32083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</a:rPr>
                        <a:t>Single parent tenants</a:t>
                      </a:r>
                      <a:endParaRPr lang="en-A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37" marR="48837" marT="678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</a:rPr>
                        <a:t>2011 Census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37" marR="48837" marT="6783" marB="0"/>
                </a:tc>
                <a:extLst>
                  <a:ext uri="{0D108BD9-81ED-4DB2-BD59-A6C34878D82A}">
                    <a16:rowId xmlns:a16="http://schemas.microsoft.com/office/drawing/2014/main" val="605037784"/>
                  </a:ext>
                </a:extLst>
              </a:tr>
              <a:tr h="32083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</a:rPr>
                        <a:t>Indigenous tenants</a:t>
                      </a:r>
                      <a:endParaRPr lang="en-A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37" marR="48837" marT="678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</a:rPr>
                        <a:t>2011 Census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37" marR="48837" marT="6783" marB="0"/>
                </a:tc>
                <a:extLst>
                  <a:ext uri="{0D108BD9-81ED-4DB2-BD59-A6C34878D82A}">
                    <a16:rowId xmlns:a16="http://schemas.microsoft.com/office/drawing/2014/main" val="62605800"/>
                  </a:ext>
                </a:extLst>
              </a:tr>
              <a:tr h="32083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</a:rPr>
                        <a:t>Young tenants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37" marR="48837" marT="678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</a:rPr>
                        <a:t>2011 Census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37" marR="48837" marT="6783" marB="0"/>
                </a:tc>
                <a:extLst>
                  <a:ext uri="{0D108BD9-81ED-4DB2-BD59-A6C34878D82A}">
                    <a16:rowId xmlns:a16="http://schemas.microsoft.com/office/drawing/2014/main" val="2727736554"/>
                  </a:ext>
                </a:extLst>
              </a:tr>
              <a:tr h="32083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</a:rPr>
                        <a:t>Older tenants</a:t>
                      </a:r>
                      <a:endParaRPr lang="en-A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37" marR="48837" marT="678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</a:rPr>
                        <a:t>2011 Census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37" marR="48837" marT="6783" marB="0"/>
                </a:tc>
                <a:extLst>
                  <a:ext uri="{0D108BD9-81ED-4DB2-BD59-A6C34878D82A}">
                    <a16:rowId xmlns:a16="http://schemas.microsoft.com/office/drawing/2014/main" val="1260217851"/>
                  </a:ext>
                </a:extLst>
              </a:tr>
              <a:tr h="32083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</a:rPr>
                        <a:t>Low-education tenants</a:t>
                      </a:r>
                      <a:endParaRPr lang="en-A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37" marR="48837" marT="678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</a:rPr>
                        <a:t>2011 Census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37" marR="48837" marT="6783" marB="0"/>
                </a:tc>
                <a:extLst>
                  <a:ext uri="{0D108BD9-81ED-4DB2-BD59-A6C34878D82A}">
                    <a16:rowId xmlns:a16="http://schemas.microsoft.com/office/drawing/2014/main" val="977712953"/>
                  </a:ext>
                </a:extLst>
              </a:tr>
              <a:tr h="320836">
                <a:tc row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</a:rPr>
                        <a:t>Housing indicators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37" marR="48837" marT="678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</a:rPr>
                        <a:t>Rental stress</a:t>
                      </a:r>
                      <a:endParaRPr lang="en-A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37" marR="48837" marT="678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</a:rPr>
                        <a:t>2011 Census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37" marR="48837" marT="6783" marB="0"/>
                </a:tc>
                <a:extLst>
                  <a:ext uri="{0D108BD9-81ED-4DB2-BD59-A6C34878D82A}">
                    <a16:rowId xmlns:a16="http://schemas.microsoft.com/office/drawing/2014/main" val="3380856467"/>
                  </a:ext>
                </a:extLst>
              </a:tr>
              <a:tr h="40149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</a:rPr>
                        <a:t>New private tenancies affordable to low-income households </a:t>
                      </a:r>
                      <a:endParaRPr lang="en-A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37" marR="48837" marT="678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</a:rPr>
                        <a:t>RTA, 2011 Census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37" marR="48837" marT="6783" marB="0"/>
                </a:tc>
                <a:extLst>
                  <a:ext uri="{0D108BD9-81ED-4DB2-BD59-A6C34878D82A}">
                    <a16:rowId xmlns:a16="http://schemas.microsoft.com/office/drawing/2014/main" val="999677280"/>
                  </a:ext>
                </a:extLst>
              </a:tr>
              <a:tr h="20416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</a:rPr>
                        <a:t>Tenancy disputes (RTA)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37" marR="48837" marT="678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</a:rPr>
                        <a:t>RTA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37" marR="48837" marT="6783" marB="0"/>
                </a:tc>
                <a:extLst>
                  <a:ext uri="{0D108BD9-81ED-4DB2-BD59-A6C34878D82A}">
                    <a16:rowId xmlns:a16="http://schemas.microsoft.com/office/drawing/2014/main" val="1426182351"/>
                  </a:ext>
                </a:extLst>
              </a:tr>
              <a:tr h="40149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</a:rPr>
                        <a:t>Social housing (public housing and community housing) tenancies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37" marR="48837" marT="678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</a:rPr>
                        <a:t>Qld open data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37" marR="48837" marT="6783" marB="0"/>
                </a:tc>
                <a:extLst>
                  <a:ext uri="{0D108BD9-81ED-4DB2-BD59-A6C34878D82A}">
                    <a16:rowId xmlns:a16="http://schemas.microsoft.com/office/drawing/2014/main" val="1884604478"/>
                  </a:ext>
                </a:extLst>
              </a:tr>
              <a:tr h="40149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</a:rPr>
                        <a:t>Residential services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37" marR="48837" marT="678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</a:rPr>
                        <a:t>Qld open data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37" marR="48837" marT="6783" marB="0"/>
                </a:tc>
                <a:extLst>
                  <a:ext uri="{0D108BD9-81ED-4DB2-BD59-A6C34878D82A}">
                    <a16:rowId xmlns:a16="http://schemas.microsoft.com/office/drawing/2014/main" val="3265426734"/>
                  </a:ext>
                </a:extLst>
              </a:tr>
              <a:tr h="40149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</a:rPr>
                        <a:t>Manufactured home sites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37" marR="48837" marT="678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</a:rPr>
                        <a:t>Qld open data</a:t>
                      </a:r>
                      <a:endParaRPr lang="en-A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37" marR="48837" marT="6783" marB="0"/>
                </a:tc>
                <a:extLst>
                  <a:ext uri="{0D108BD9-81ED-4DB2-BD59-A6C34878D82A}">
                    <a16:rowId xmlns:a16="http://schemas.microsoft.com/office/drawing/2014/main" val="2846575410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550190" y="123986"/>
            <a:ext cx="9174996" cy="18783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A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index, between 0-1, is representative of a concept of vulnerability defined through the 13 input variables</a:t>
            </a:r>
          </a:p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A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Principal Component Analysis, Analysis is iterative, until most of the variance in the data can be explained by the first principle component</a:t>
            </a:r>
          </a:p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A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is a similar method used by the Australian Bureau of Statistics in compiling their SEIFA indices (ABS 2013).  </a:t>
            </a:r>
          </a:p>
        </p:txBody>
      </p:sp>
    </p:spTree>
    <p:extLst>
      <p:ext uri="{BB962C8B-B14F-4D97-AF65-F5344CB8AC3E}">
        <p14:creationId xmlns:p14="http://schemas.microsoft.com/office/powerpoint/2010/main" val="233994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500" y="1072653"/>
            <a:ext cx="11055518" cy="2492584"/>
          </a:xfrm>
        </p:spPr>
        <p:txBody>
          <a:bodyPr/>
          <a:lstStyle/>
          <a:p>
            <a:r>
              <a:rPr lang="en-AU" sz="2400" b="1" dirty="0" smtClean="0">
                <a:solidFill>
                  <a:schemeClr val="tx1">
                    <a:alpha val="0"/>
                  </a:schemeClr>
                </a:solidFill>
                <a:hlinkClick r:id="rId2"/>
              </a:rPr>
              <a:t>https</a:t>
            </a:r>
            <a:r>
              <a:rPr lang="en-AU" sz="2400" b="1" dirty="0">
                <a:solidFill>
                  <a:schemeClr val="tx1">
                    <a:alpha val="0"/>
                  </a:schemeClr>
                </a:solidFill>
                <a:hlinkClick r:id="rId2"/>
              </a:rPr>
              <a:t>://cityfutures.be.unsw.edu.au/research/projects/queensland-rental-vulnerability-index</a:t>
            </a:r>
            <a:r>
              <a:rPr lang="en-AU" sz="2400" b="1" dirty="0" smtClean="0">
                <a:solidFill>
                  <a:schemeClr val="tx1">
                    <a:alpha val="0"/>
                  </a:schemeClr>
                </a:solidFill>
                <a:hlinkClick r:id="rId2"/>
              </a:rPr>
              <a:t>/</a:t>
            </a:r>
            <a:r>
              <a:rPr lang="en-AU" sz="2400" b="1" dirty="0" smtClean="0">
                <a:solidFill>
                  <a:schemeClr val="tx1">
                    <a:alpha val="0"/>
                  </a:schemeClr>
                </a:solidFill>
              </a:rPr>
              <a:t> </a:t>
            </a:r>
            <a:endParaRPr lang="en-AU" sz="2400" b="1" dirty="0">
              <a:solidFill>
                <a:schemeClr val="tx1">
                  <a:alpha val="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83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1" y="0"/>
            <a:ext cx="11896436" cy="6936509"/>
          </a:xfrm>
          <a:noFill/>
        </p:spPr>
        <p:txBody>
          <a:bodyPr/>
          <a:lstStyle/>
          <a:p>
            <a:r>
              <a:rPr lang="en-AU" b="1" dirty="0" smtClean="0">
                <a:solidFill>
                  <a:schemeClr val="tx1"/>
                </a:solidFill>
              </a:rPr>
              <a:t>	Current use</a:t>
            </a:r>
            <a:r>
              <a:rPr lang="en-AU" dirty="0" smtClean="0">
                <a:solidFill>
                  <a:schemeClr val="tx1"/>
                </a:solidFill>
              </a:rPr>
              <a:t/>
            </a:r>
            <a:br>
              <a:rPr lang="en-AU" dirty="0" smtClean="0">
                <a:solidFill>
                  <a:schemeClr val="tx1"/>
                </a:solidFill>
              </a:rPr>
            </a:br>
            <a:r>
              <a:rPr lang="en-AU" dirty="0" smtClean="0">
                <a:solidFill>
                  <a:schemeClr val="tx1"/>
                </a:solidFill>
              </a:rPr>
              <a:t>	- Launching RVI, May 18</a:t>
            </a:r>
            <a:br>
              <a:rPr lang="en-AU" dirty="0" smtClean="0">
                <a:solidFill>
                  <a:schemeClr val="tx1"/>
                </a:solidFill>
              </a:rPr>
            </a:br>
            <a:r>
              <a:rPr lang="en-AU" dirty="0" smtClean="0">
                <a:solidFill>
                  <a:schemeClr val="tx1"/>
                </a:solidFill>
              </a:rPr>
              <a:t>	- service planning tool, particularly for Community 	Access Points</a:t>
            </a:r>
            <a:br>
              <a:rPr lang="en-AU" dirty="0" smtClean="0">
                <a:solidFill>
                  <a:schemeClr val="tx1"/>
                </a:solidFill>
              </a:rPr>
            </a:br>
            <a:r>
              <a:rPr lang="en-AU" dirty="0" smtClean="0">
                <a:solidFill>
                  <a:schemeClr val="tx1"/>
                </a:solidFill>
              </a:rPr>
              <a:t>	- Upgrades will occur as data sets are updated.</a:t>
            </a:r>
            <a:br>
              <a:rPr lang="en-AU" dirty="0" smtClean="0">
                <a:solidFill>
                  <a:schemeClr val="tx1"/>
                </a:solidFill>
              </a:rPr>
            </a:br>
            <a:r>
              <a:rPr lang="en-AU" dirty="0" smtClean="0">
                <a:solidFill>
                  <a:schemeClr val="tx1"/>
                </a:solidFill>
              </a:rPr>
              <a:t/>
            </a:r>
            <a:br>
              <a:rPr lang="en-AU" dirty="0" smtClean="0">
                <a:solidFill>
                  <a:schemeClr val="tx1"/>
                </a:solidFill>
              </a:rPr>
            </a:br>
            <a:r>
              <a:rPr lang="en-AU" dirty="0" smtClean="0">
                <a:solidFill>
                  <a:schemeClr val="tx1"/>
                </a:solidFill>
              </a:rPr>
              <a:t>	</a:t>
            </a:r>
            <a:r>
              <a:rPr lang="en-AU" b="1" dirty="0" smtClean="0">
                <a:solidFill>
                  <a:schemeClr val="tx1"/>
                </a:solidFill>
              </a:rPr>
              <a:t>Future Use</a:t>
            </a:r>
            <a:r>
              <a:rPr lang="en-AU" dirty="0">
                <a:solidFill>
                  <a:schemeClr val="tx1"/>
                </a:solidFill>
              </a:rPr>
              <a:t/>
            </a:r>
            <a:br>
              <a:rPr lang="en-AU" dirty="0">
                <a:solidFill>
                  <a:schemeClr val="tx1"/>
                </a:solidFill>
              </a:rPr>
            </a:br>
            <a:r>
              <a:rPr lang="en-AU" dirty="0" smtClean="0">
                <a:solidFill>
                  <a:schemeClr val="tx1"/>
                </a:solidFill>
              </a:rPr>
              <a:t>	- Overlay service delivery information to compare 	need, demand and delivery</a:t>
            </a:r>
            <a:r>
              <a:rPr lang="en-AU" dirty="0">
                <a:solidFill>
                  <a:schemeClr val="tx1"/>
                </a:solidFill>
              </a:rPr>
              <a:t/>
            </a:r>
            <a:br>
              <a:rPr lang="en-AU" dirty="0">
                <a:solidFill>
                  <a:schemeClr val="tx1"/>
                </a:solidFill>
              </a:rPr>
            </a:br>
            <a:r>
              <a:rPr lang="en-AU" dirty="0" smtClean="0">
                <a:solidFill>
                  <a:schemeClr val="tx1"/>
                </a:solidFill>
              </a:rPr>
              <a:t/>
            </a:r>
            <a:br>
              <a:rPr lang="en-AU" dirty="0" smtClean="0">
                <a:solidFill>
                  <a:schemeClr val="tx1"/>
                </a:solidFill>
              </a:rPr>
            </a:br>
            <a:endParaRPr lang="en-A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09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sz="4400" b="1" dirty="0" smtClean="0">
                <a:solidFill>
                  <a:schemeClr val="tx1"/>
                </a:solidFill>
              </a:rPr>
              <a:t>Thank you</a:t>
            </a:r>
            <a:endParaRPr lang="en-AU" sz="4400" b="1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2190" y="1921165"/>
            <a:ext cx="5171992" cy="2566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36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54</TotalTime>
  <Words>304</Words>
  <Application>Microsoft Office PowerPoint</Application>
  <PresentationFormat>Widescreen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 Gothic</vt:lpstr>
      <vt:lpstr>Symbol</vt:lpstr>
      <vt:lpstr>Times New Roman</vt:lpstr>
      <vt:lpstr>Wingdings 3</vt:lpstr>
      <vt:lpstr>Ion Boardroom</vt:lpstr>
      <vt:lpstr>The  Rental Vulnerability Index</vt:lpstr>
      <vt:lpstr>The RVI – why and how?</vt:lpstr>
      <vt:lpstr>What is the RVI?</vt:lpstr>
      <vt:lpstr>What is Rental Vulnerability?</vt:lpstr>
      <vt:lpstr>PowerPoint Presentation</vt:lpstr>
      <vt:lpstr>https://cityfutures.be.unsw.edu.au/research/projects/queensland-rental-vulnerability-index/ </vt:lpstr>
      <vt:lpstr> Current use  - Launching RVI, May 18  - service planning tool, particularly for Community  Access Points  - Upgrades will occur as data sets are updated.   Future Use  - Overlay service delivery information to compare  need, demand and delivery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 Rental Vulnerability Index</dc:title>
  <dc:creator>Penny Carr</dc:creator>
  <cp:lastModifiedBy>Penny Carr</cp:lastModifiedBy>
  <cp:revision>7</cp:revision>
  <dcterms:created xsi:type="dcterms:W3CDTF">2017-05-05T07:12:34Z</dcterms:created>
  <dcterms:modified xsi:type="dcterms:W3CDTF">2017-05-05T08:07:15Z</dcterms:modified>
</cp:coreProperties>
</file>