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257" r:id="rId3"/>
    <p:sldId id="283" r:id="rId4"/>
    <p:sldId id="282" r:id="rId5"/>
    <p:sldId id="258" r:id="rId6"/>
    <p:sldId id="281" r:id="rId7"/>
    <p:sldId id="284" r:id="rId8"/>
    <p:sldId id="286" r:id="rId9"/>
    <p:sldId id="278" r:id="rId10"/>
    <p:sldId id="262" r:id="rId11"/>
    <p:sldId id="274" r:id="rId12"/>
    <p:sldId id="260" r:id="rId13"/>
    <p:sldId id="272" r:id="rId14"/>
    <p:sldId id="275" r:id="rId15"/>
    <p:sldId id="270" r:id="rId16"/>
    <p:sldId id="279" r:id="rId17"/>
    <p:sldId id="285" r:id="rId18"/>
    <p:sldId id="263" r:id="rId19"/>
    <p:sldId id="268" r:id="rId20"/>
    <p:sldId id="269" r:id="rId21"/>
    <p:sldId id="265"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43"/>
  </p:normalViewPr>
  <p:slideViewPr>
    <p:cSldViewPr snapToGrid="0" snapToObjects="1">
      <p:cViewPr varScale="1">
        <p:scale>
          <a:sx n="90" d="100"/>
          <a:sy n="90"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28F69-3F0B-6444-BD96-513DE1A0ED4C}" type="datetimeFigureOut">
              <a:rPr lang="en-US" smtClean="0"/>
              <a:t>5/8/17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E1836-DE57-FE44-A1BF-175A1CCD48DB}" type="slidenum">
              <a:rPr lang="en-US" smtClean="0"/>
              <a:t>‹#›</a:t>
            </a:fld>
            <a:endParaRPr lang="en-US"/>
          </a:p>
        </p:txBody>
      </p:sp>
    </p:spTree>
    <p:extLst>
      <p:ext uri="{BB962C8B-B14F-4D97-AF65-F5344CB8AC3E}">
        <p14:creationId xmlns:p14="http://schemas.microsoft.com/office/powerpoint/2010/main" val="66993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Civil legal aid is a best-kept secret when it comes to ensuring fairness in the justice system and addressing some of our country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most serious problems. We know that Civil Legal Aid generates positive results for communities, but most people in those communities are not aware. </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Voices is working to change that.  </a:t>
            </a:r>
          </a:p>
          <a:p>
            <a:pPr eaLnBrk="1" hangingPunct="1"/>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A100C-8644-8D46-AE9F-C70E59337252}"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154598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Communications – about your organization, your issue, your lawsuit – will happen with or without you.</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Ready or not.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 (accurate or not) is shared. Messages (yours or someone else’s) are conveyed. Impressions (helpful or harmful) are made. Results (good or bad) occur.  </a:t>
            </a:r>
          </a:p>
          <a:p>
            <a:endParaRPr lang="en-US" dirty="0"/>
          </a:p>
        </p:txBody>
      </p:sp>
      <p:sp>
        <p:nvSpPr>
          <p:cNvPr id="4" name="Slide Number Placeholder 3"/>
          <p:cNvSpPr>
            <a:spLocks noGrp="1"/>
          </p:cNvSpPr>
          <p:nvPr>
            <p:ph type="sldNum" sz="quarter" idx="10"/>
          </p:nvPr>
        </p:nvSpPr>
        <p:spPr/>
        <p:txBody>
          <a:bodyPr/>
          <a:lstStyle/>
          <a:p>
            <a:fld id="{1B6C8E93-70D6-4EF5-8FC2-AF6F02860E96}" type="slidenum">
              <a:rPr lang="en-US" smtClean="0"/>
              <a:pPr/>
              <a:t>6</a:t>
            </a:fld>
            <a:endParaRPr lang="en-US"/>
          </a:p>
        </p:txBody>
      </p:sp>
    </p:spTree>
    <p:extLst>
      <p:ext uri="{BB962C8B-B14F-4D97-AF65-F5344CB8AC3E}">
        <p14:creationId xmlns:p14="http://schemas.microsoft.com/office/powerpoint/2010/main" val="102875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Communications – about your organization, your issue, your lawsuit – will happen with or without you.</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Ready or not.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 (accurate or not) is shared. Messages (yours or someone else’s) are conveyed. Impressions (helpful or harmful) are made. Results (good or bad) occur.  </a:t>
            </a:r>
          </a:p>
          <a:p>
            <a:endParaRPr lang="en-US" dirty="0"/>
          </a:p>
        </p:txBody>
      </p:sp>
      <p:sp>
        <p:nvSpPr>
          <p:cNvPr id="4" name="Slide Number Placeholder 3"/>
          <p:cNvSpPr>
            <a:spLocks noGrp="1"/>
          </p:cNvSpPr>
          <p:nvPr>
            <p:ph type="sldNum" sz="quarter" idx="10"/>
          </p:nvPr>
        </p:nvSpPr>
        <p:spPr/>
        <p:txBody>
          <a:bodyPr/>
          <a:lstStyle/>
          <a:p>
            <a:fld id="{1B6C8E93-70D6-4EF5-8FC2-AF6F02860E96}" type="slidenum">
              <a:rPr lang="en-US" smtClean="0"/>
              <a:pPr/>
              <a:t>15</a:t>
            </a:fld>
            <a:endParaRPr lang="en-US"/>
          </a:p>
        </p:txBody>
      </p:sp>
    </p:spTree>
    <p:extLst>
      <p:ext uri="{BB962C8B-B14F-4D97-AF65-F5344CB8AC3E}">
        <p14:creationId xmlns:p14="http://schemas.microsoft.com/office/powerpoint/2010/main" val="9343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Civil legal aid is a best-kept secret when it comes to ensuring fairness in the justice system and addressing some of our country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most serious problems. We know that Civil Legal Aid generates positive results for communities, but most people in those communities are not aware. </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Voices is working to change that.  </a:t>
            </a:r>
          </a:p>
          <a:p>
            <a:pPr eaLnBrk="1" hangingPunct="1"/>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A100C-8644-8D46-AE9F-C70E59337252}"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35357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Civil legal aid is a best-kept secret when it comes to ensuring fairness in the justice system and addressing some of our country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most serious problems. We know that Civil Legal Aid generates positive results for communities, but most people in those communities are not aware. </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Voices is working to change that.  </a:t>
            </a:r>
          </a:p>
          <a:p>
            <a:pPr eaLnBrk="1" hangingPunct="1"/>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A100C-8644-8D46-AE9F-C70E59337252}"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17185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how we got this story placed. We encourage reporters who are covering issues where civil legal aid is involved to include civil legal aid in their reporting.  We look for opportunities in current news topics, such as </a:t>
            </a:r>
            <a:r>
              <a:rPr lang="en-US" baseline="0" dirty="0" err="1" smtClean="0"/>
              <a:t>unnacompanied</a:t>
            </a:r>
            <a:r>
              <a:rPr lang="en-US" baseline="0" dirty="0" smtClean="0"/>
              <a:t> children at the border, or in this case, eviction. </a:t>
            </a:r>
            <a:endParaRPr lang="en-US" dirty="0"/>
          </a:p>
        </p:txBody>
      </p:sp>
      <p:sp>
        <p:nvSpPr>
          <p:cNvPr id="4" name="Slide Number Placeholder 3"/>
          <p:cNvSpPr>
            <a:spLocks noGrp="1"/>
          </p:cNvSpPr>
          <p:nvPr>
            <p:ph type="sldNum" sz="quarter" idx="10"/>
          </p:nvPr>
        </p:nvSpPr>
        <p:spPr/>
        <p:txBody>
          <a:bodyPr/>
          <a:lstStyle/>
          <a:p>
            <a:fld id="{1B6C8E93-70D6-4EF5-8FC2-AF6F02860E96}" type="slidenum">
              <a:rPr lang="en-US" smtClean="0"/>
              <a:pPr/>
              <a:t>22</a:t>
            </a:fld>
            <a:endParaRPr lang="en-US"/>
          </a:p>
        </p:txBody>
      </p:sp>
    </p:spTree>
    <p:extLst>
      <p:ext uri="{BB962C8B-B14F-4D97-AF65-F5344CB8AC3E}">
        <p14:creationId xmlns:p14="http://schemas.microsoft.com/office/powerpoint/2010/main" val="197884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3DBB3-E657-EA42-A347-F4AA213F195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199928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DBB3-E657-EA42-A347-F4AA213F195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93837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DBB3-E657-EA42-A347-F4AA213F195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1318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DBB3-E657-EA42-A347-F4AA213F195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23055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3DBB3-E657-EA42-A347-F4AA213F195A}"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86081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3DBB3-E657-EA42-A347-F4AA213F195A}"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10541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3DBB3-E657-EA42-A347-F4AA213F195A}"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6835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3DBB3-E657-EA42-A347-F4AA213F195A}"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201129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DBB3-E657-EA42-A347-F4AA213F195A}"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24280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3DBB3-E657-EA42-A347-F4AA213F195A}"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66596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3DBB3-E657-EA42-A347-F4AA213F195A}"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702C6-DED7-1344-92F6-7FB0805FBE0F}" type="slidenum">
              <a:rPr lang="en-US" smtClean="0"/>
              <a:t>‹#›</a:t>
            </a:fld>
            <a:endParaRPr lang="en-US"/>
          </a:p>
        </p:txBody>
      </p:sp>
    </p:spTree>
    <p:extLst>
      <p:ext uri="{BB962C8B-B14F-4D97-AF65-F5344CB8AC3E}">
        <p14:creationId xmlns:p14="http://schemas.microsoft.com/office/powerpoint/2010/main" val="2262143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3DBB3-E657-EA42-A347-F4AA213F195A}" type="datetimeFigureOut">
              <a:rPr lang="en-US" smtClean="0"/>
              <a:t>5/8/17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702C6-DED7-1344-92F6-7FB0805FBE0F}" type="slidenum">
              <a:rPr lang="en-US" smtClean="0"/>
              <a:t>‹#›</a:t>
            </a:fld>
            <a:endParaRPr lang="en-US"/>
          </a:p>
        </p:txBody>
      </p:sp>
    </p:spTree>
    <p:extLst>
      <p:ext uri="{BB962C8B-B14F-4D97-AF65-F5344CB8AC3E}">
        <p14:creationId xmlns:p14="http://schemas.microsoft.com/office/powerpoint/2010/main" val="112669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nytimes.com/2014/08/29/us/evictions-soar-in-hot-market-renters-suffer.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9563" y="365501"/>
            <a:ext cx="7543800" cy="1449386"/>
          </a:xfrm>
        </p:spPr>
        <p:txBody>
          <a:bodyPr wrap="square" numCol="1" anchorCtr="0" compatLnSpc="1">
            <a:prstTxWarp prst="textNoShape">
              <a:avLst/>
            </a:prstTxWarp>
            <a:normAutofit/>
          </a:bodyPr>
          <a:lstStyle/>
          <a:p>
            <a:pPr algn="ctr" eaLnBrk="1" hangingPunct="1"/>
            <a:r>
              <a:rPr lang="en-US" sz="3600" b="1" dirty="0">
                <a:latin typeface="Arial" charset="0"/>
                <a:ea typeface="ＭＳ Ｐゴシック" charset="0"/>
                <a:cs typeface="ＭＳ Ｐゴシック" charset="0"/>
              </a:rPr>
              <a:t>Civil Legal Aid is a Best-Kept Secret that Needs to be Told</a:t>
            </a:r>
            <a:endParaRPr lang="en-US" sz="3600" b="1" dirty="0">
              <a:latin typeface="Arial" charset="0"/>
              <a:ea typeface="ＭＳ Ｐゴシック" charset="0"/>
              <a:cs typeface="ＭＳ Ｐゴシック" charset="0"/>
            </a:endParaRPr>
          </a:p>
        </p:txBody>
      </p:sp>
      <p:sp>
        <p:nvSpPr>
          <p:cNvPr id="17411" name="Content Placeholder 2"/>
          <p:cNvSpPr>
            <a:spLocks noGrp="1"/>
          </p:cNvSpPr>
          <p:nvPr>
            <p:ph idx="4294967295"/>
          </p:nvPr>
        </p:nvSpPr>
        <p:spPr>
          <a:xfrm>
            <a:off x="2133600" y="1814888"/>
            <a:ext cx="7543800" cy="4022725"/>
          </a:xfrm>
        </p:spPr>
        <p:txBody>
          <a:bodyPr>
            <a:normAutofit/>
          </a:bodyPr>
          <a:lstStyle/>
          <a:p>
            <a:pPr marL="0" indent="0" algn="ctr">
              <a:buClr>
                <a:schemeClr val="tx1"/>
              </a:buClr>
              <a:buNone/>
            </a:pPr>
            <a:r>
              <a:rPr lang="en-US" dirty="0" smtClean="0"/>
              <a:t>____________</a:t>
            </a:r>
            <a:endParaRPr lang="en-US" dirty="0"/>
          </a:p>
          <a:p>
            <a:pPr marL="0" indent="0" algn="ctr">
              <a:buClr>
                <a:schemeClr val="tx1"/>
              </a:buClr>
              <a:buNone/>
            </a:pPr>
            <a:endParaRPr lang="en-US" dirty="0"/>
          </a:p>
          <a:p>
            <a:pPr marL="0" indent="0" algn="ctr">
              <a:buClr>
                <a:schemeClr val="tx1"/>
              </a:buClr>
              <a:buNone/>
            </a:pPr>
            <a:r>
              <a:rPr lang="en-US" dirty="0">
                <a:latin typeface="Arial" charset="0"/>
                <a:ea typeface="ＭＳ Ｐゴシック" charset="0"/>
                <a:cs typeface="ＭＳ Ｐゴシック" charset="0"/>
              </a:rPr>
              <a:t>Community Legal </a:t>
            </a:r>
            <a:r>
              <a:rPr lang="en-US" dirty="0" err="1">
                <a:latin typeface="Arial" charset="0"/>
                <a:ea typeface="ＭＳ Ｐゴシック" charset="0"/>
                <a:cs typeface="ＭＳ Ｐゴシック" charset="0"/>
              </a:rPr>
              <a:t>Centres</a:t>
            </a:r>
            <a:r>
              <a:rPr lang="en-US" dirty="0">
                <a:latin typeface="Arial" charset="0"/>
                <a:ea typeface="ＭＳ Ｐゴシック" charset="0"/>
                <a:cs typeface="ＭＳ Ｐゴシック" charset="0"/>
              </a:rPr>
              <a:t> Queensland Conference</a:t>
            </a:r>
          </a:p>
          <a:p>
            <a:pPr marL="0" indent="0" algn="ctr">
              <a:buClr>
                <a:schemeClr val="tx1"/>
              </a:buClr>
              <a:buNone/>
            </a:pPr>
            <a:endParaRPr lang="en-US" sz="2000" dirty="0" smtClean="0">
              <a:latin typeface="Arial" charset="0"/>
              <a:ea typeface="ＭＳ Ｐゴシック" charset="0"/>
              <a:cs typeface="ＭＳ Ｐゴシック" charset="0"/>
            </a:endParaRPr>
          </a:p>
          <a:p>
            <a:pPr marL="0" indent="0" algn="ctr">
              <a:buClr>
                <a:schemeClr val="tx1"/>
              </a:buClr>
              <a:buNone/>
            </a:pPr>
            <a:r>
              <a:rPr lang="en-US" sz="2000" dirty="0" smtClean="0">
                <a:latin typeface="Arial" charset="0"/>
                <a:ea typeface="ＭＳ Ｐゴシック" charset="0"/>
                <a:cs typeface="ＭＳ Ｐゴシック" charset="0"/>
              </a:rPr>
              <a:t>Elizabeth Arledge</a:t>
            </a:r>
          </a:p>
          <a:p>
            <a:pPr marL="0" indent="0" algn="ctr">
              <a:buClr>
                <a:schemeClr val="tx1"/>
              </a:buClr>
              <a:buNone/>
            </a:pPr>
            <a:r>
              <a:rPr lang="en-US" sz="2000" dirty="0" smtClean="0">
                <a:latin typeface="Arial" charset="0"/>
                <a:ea typeface="ＭＳ Ｐゴシック" charset="0"/>
                <a:cs typeface="ＭＳ Ｐゴシック" charset="0"/>
              </a:rPr>
              <a:t>May 8, 2017</a:t>
            </a:r>
            <a:endParaRPr lang="en-US" sz="2000" dirty="0" smtClean="0">
              <a:latin typeface="Arial" charset="0"/>
              <a:ea typeface="ＭＳ Ｐゴシック" charset="0"/>
              <a:cs typeface="ＭＳ Ｐゴシック" charset="0"/>
            </a:endParaRPr>
          </a:p>
          <a:p>
            <a:pPr marL="0" indent="0" algn="ctr">
              <a:buClr>
                <a:schemeClr val="tx1"/>
              </a:buClr>
              <a:buNone/>
            </a:pPr>
            <a:endParaRPr lang="en-US" dirty="0"/>
          </a:p>
          <a:p>
            <a:pPr marL="0" indent="0" algn="ctr">
              <a:buClr>
                <a:schemeClr val="tx1"/>
              </a:buClr>
              <a:buNone/>
            </a:pPr>
            <a:endParaRPr lang="en-US" dirty="0"/>
          </a:p>
          <a:p>
            <a:pPr marL="0" indent="0" algn="ctr">
              <a:buClr>
                <a:schemeClr val="tx1"/>
              </a:buClr>
              <a:buNone/>
            </a:pPr>
            <a:endParaRPr lang="en-US" dirty="0"/>
          </a:p>
          <a:p>
            <a:pPr algn="ctr" eaLnBrk="1" hangingPunct="1">
              <a:buFont typeface="Arial" charset="0"/>
              <a:buNone/>
            </a:pPr>
            <a:endParaRPr lang="en-US" dirty="0">
              <a:latin typeface="Arial" charset="0"/>
              <a:ea typeface="ＭＳ Ｐゴシック" charset="0"/>
              <a:cs typeface="ＭＳ Ｐゴシック" charset="0"/>
            </a:endParaRPr>
          </a:p>
          <a:p>
            <a:pPr algn="ctr" eaLnBrk="1" hangingPunct="1">
              <a:buFont typeface="Arial" charset="0"/>
              <a:buNone/>
            </a:pPr>
            <a:endParaRPr lang="en-US" dirty="0">
              <a:latin typeface="Arial" charset="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5105400" y="5410200"/>
            <a:ext cx="2476500" cy="800100"/>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84313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676400"/>
          </a:xfrm>
        </p:spPr>
        <p:txBody>
          <a:bodyPr>
            <a:noAutofit/>
          </a:bodyPr>
          <a:lstStyle/>
          <a:p>
            <a:r>
              <a:rPr lang="en-US" dirty="0" smtClean="0">
                <a:latin typeface="+mn-lt"/>
              </a:rPr>
              <a:t>Voices research found that when people learn what </a:t>
            </a:r>
            <a:r>
              <a:rPr lang="en-US" dirty="0">
                <a:latin typeface="+mn-lt"/>
              </a:rPr>
              <a:t>civil legal aid is, </a:t>
            </a:r>
            <a:r>
              <a:rPr lang="en-US" dirty="0" smtClean="0">
                <a:latin typeface="+mn-lt"/>
              </a:rPr>
              <a:t>they feel it is important.</a:t>
            </a:r>
            <a:endParaRPr lang="en-US" dirty="0">
              <a:latin typeface="+mn-lt"/>
            </a:endParaRPr>
          </a:p>
        </p:txBody>
      </p:sp>
      <p:sp>
        <p:nvSpPr>
          <p:cNvPr id="4" name="Footer Placeholder 3"/>
          <p:cNvSpPr>
            <a:spLocks noGrp="1"/>
          </p:cNvSpPr>
          <p:nvPr>
            <p:ph type="ftr" sz="quarter" idx="10"/>
          </p:nvPr>
        </p:nvSpPr>
        <p:spPr>
          <a:xfrm>
            <a:off x="1981200" y="18288"/>
            <a:ext cx="2895600" cy="329184"/>
          </a:xfrm>
        </p:spPr>
        <p:txBody>
          <a:bodyPr/>
          <a:lstStyle/>
          <a:p>
            <a:pPr>
              <a:defRPr/>
            </a:pPr>
            <a:fld id="{E78D3228-22F0-4848-A28F-905EF37A59D5}" type="slidenum">
              <a:rPr lang="en-US" smtClean="0">
                <a:solidFill>
                  <a:srgbClr val="000000"/>
                </a:solidFill>
              </a:rPr>
              <a:pPr>
                <a:defRPr/>
              </a:pPr>
              <a:t>10</a:t>
            </a:fld>
            <a:endParaRPr lang="en-US" dirty="0">
              <a:solidFill>
                <a:srgbClr val="000000"/>
              </a:solidFill>
            </a:endParaRPr>
          </a:p>
        </p:txBody>
      </p:sp>
      <p:grpSp>
        <p:nvGrpSpPr>
          <p:cNvPr id="10" name="Group 9"/>
          <p:cNvGrpSpPr/>
          <p:nvPr/>
        </p:nvGrpSpPr>
        <p:grpSpPr>
          <a:xfrm>
            <a:off x="925033" y="2626242"/>
            <a:ext cx="9285767" cy="2250558"/>
            <a:chOff x="381000" y="1752600"/>
            <a:chExt cx="8458200" cy="1600200"/>
          </a:xfrm>
        </p:grpSpPr>
        <p:sp>
          <p:nvSpPr>
            <p:cNvPr id="5" name="Rounded Rectangle 4"/>
            <p:cNvSpPr/>
            <p:nvPr/>
          </p:nvSpPr>
          <p:spPr>
            <a:xfrm>
              <a:off x="1905000" y="1905000"/>
              <a:ext cx="6934200" cy="1295400"/>
            </a:xfrm>
            <a:prstGeom prst="roundRect">
              <a:avLst/>
            </a:prstGeom>
            <a:solidFill>
              <a:srgbClr val="AF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Believe </a:t>
              </a:r>
              <a:r>
                <a:rPr lang="en-US" sz="2400" b="1" dirty="0">
                  <a:solidFill>
                    <a:schemeClr val="tx1"/>
                  </a:solidFill>
                </a:rPr>
                <a:t>it is important to ensure everyone has access to legal help or legal representation for civil matters</a:t>
              </a:r>
              <a:endParaRPr lang="en-US" sz="2400" b="1" dirty="0">
                <a:solidFill>
                  <a:schemeClr val="tx1"/>
                </a:solidFill>
              </a:endParaRPr>
            </a:p>
          </p:txBody>
        </p:sp>
        <p:sp>
          <p:nvSpPr>
            <p:cNvPr id="6" name="Oval 5"/>
            <p:cNvSpPr/>
            <p:nvPr/>
          </p:nvSpPr>
          <p:spPr>
            <a:xfrm>
              <a:off x="381000" y="1752600"/>
              <a:ext cx="1905000" cy="1600200"/>
            </a:xfrm>
            <a:prstGeom prst="ellipse">
              <a:avLst/>
            </a:prstGeom>
            <a:solidFill>
              <a:srgbClr val="0085B4"/>
            </a:solidFill>
            <a:ln>
              <a:solidFill>
                <a:schemeClr val="tx1"/>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567904" y="2242870"/>
              <a:ext cx="1524000" cy="615553"/>
            </a:xfrm>
            <a:prstGeom prst="rect">
              <a:avLst/>
            </a:prstGeom>
            <a:noFill/>
          </p:spPr>
          <p:txBody>
            <a:bodyPr wrap="square" lIns="0" tIns="0" rIns="0" bIns="0" rtlCol="0">
              <a:spAutoFit/>
            </a:bodyPr>
            <a:lstStyle/>
            <a:p>
              <a:pPr algn="ctr"/>
              <a:r>
                <a:rPr lang="en-US" sz="4000" b="1" dirty="0">
                  <a:solidFill>
                    <a:schemeClr val="bg1"/>
                  </a:solidFill>
                </a:rPr>
                <a:t>82%</a:t>
              </a:r>
              <a:endParaRPr lang="en-US" sz="4000" b="1" dirty="0">
                <a:solidFill>
                  <a:schemeClr val="bg1"/>
                </a:solidFill>
              </a:endParaRPr>
            </a:p>
          </p:txBody>
        </p:sp>
      </p:grpSp>
    </p:spTree>
    <p:extLst>
      <p:ext uri="{BB962C8B-B14F-4D97-AF65-F5344CB8AC3E}">
        <p14:creationId xmlns:p14="http://schemas.microsoft.com/office/powerpoint/2010/main" val="105792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400" dirty="0"/>
          </a:p>
        </p:txBody>
      </p:sp>
      <p:sp>
        <p:nvSpPr>
          <p:cNvPr id="4" name="Footer Placeholder 3"/>
          <p:cNvSpPr>
            <a:spLocks noGrp="1"/>
          </p:cNvSpPr>
          <p:nvPr>
            <p:ph type="ftr" sz="quarter" idx="10"/>
          </p:nvPr>
        </p:nvSpPr>
        <p:spPr>
          <a:xfrm>
            <a:off x="1981200" y="18288"/>
            <a:ext cx="2895600" cy="329184"/>
          </a:xfrm>
        </p:spPr>
        <p:txBody>
          <a:bodyPr/>
          <a:lstStyle/>
          <a:p>
            <a:pPr>
              <a:defRPr/>
            </a:pPr>
            <a:fld id="{E78D3228-22F0-4848-A28F-905EF37A59D5}" type="slidenum">
              <a:rPr lang="en-US" smtClean="0">
                <a:solidFill>
                  <a:srgbClr val="000000"/>
                </a:solidFill>
              </a:rPr>
              <a:pPr>
                <a:defRPr/>
              </a:pPr>
              <a:t>11</a:t>
            </a:fld>
            <a:endParaRPr lang="en-US" dirty="0">
              <a:solidFill>
                <a:srgbClr val="000000"/>
              </a:solidFill>
            </a:endParaRPr>
          </a:p>
        </p:txBody>
      </p:sp>
      <p:sp>
        <p:nvSpPr>
          <p:cNvPr id="5" name="Rounded Rectangle 4"/>
          <p:cNvSpPr/>
          <p:nvPr/>
        </p:nvSpPr>
        <p:spPr>
          <a:xfrm>
            <a:off x="3429000" y="1905000"/>
            <a:ext cx="6934200" cy="1295400"/>
          </a:xfrm>
          <a:prstGeom prst="roundRect">
            <a:avLst/>
          </a:prstGeom>
          <a:solidFill>
            <a:srgbClr val="AF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Believe it is important to ensure everyone has access to legal help or legal representation for civil matters</a:t>
            </a:r>
            <a:endParaRPr lang="en-US" sz="2400" b="1" dirty="0">
              <a:solidFill>
                <a:schemeClr val="tx1"/>
              </a:solidFill>
            </a:endParaRPr>
          </a:p>
        </p:txBody>
      </p:sp>
      <p:sp>
        <p:nvSpPr>
          <p:cNvPr id="6" name="Oval 5"/>
          <p:cNvSpPr/>
          <p:nvPr/>
        </p:nvSpPr>
        <p:spPr>
          <a:xfrm>
            <a:off x="1905000" y="1752600"/>
            <a:ext cx="1905000" cy="1600200"/>
          </a:xfrm>
          <a:prstGeom prst="ellipse">
            <a:avLst/>
          </a:prstGeom>
          <a:solidFill>
            <a:srgbClr val="0085B4"/>
          </a:solidFill>
          <a:ln>
            <a:solidFill>
              <a:schemeClr val="tx1"/>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2091904" y="2242871"/>
            <a:ext cx="1524000" cy="615553"/>
          </a:xfrm>
          <a:prstGeom prst="rect">
            <a:avLst/>
          </a:prstGeom>
          <a:noFill/>
        </p:spPr>
        <p:txBody>
          <a:bodyPr wrap="square" lIns="0" tIns="0" rIns="0" bIns="0" rtlCol="0">
            <a:spAutoFit/>
          </a:bodyPr>
          <a:lstStyle/>
          <a:p>
            <a:pPr algn="ctr"/>
            <a:r>
              <a:rPr lang="en-US" sz="4000" b="1" dirty="0">
                <a:solidFill>
                  <a:schemeClr val="bg1"/>
                </a:solidFill>
              </a:rPr>
              <a:t>82%</a:t>
            </a:r>
            <a:endParaRPr lang="en-US" sz="4000" b="1" dirty="0">
              <a:solidFill>
                <a:schemeClr val="bg1"/>
              </a:solidFill>
            </a:endParaRPr>
          </a:p>
        </p:txBody>
      </p:sp>
      <p:sp>
        <p:nvSpPr>
          <p:cNvPr id="8" name="Rounded Rectangle 7"/>
          <p:cNvSpPr/>
          <p:nvPr/>
        </p:nvSpPr>
        <p:spPr>
          <a:xfrm>
            <a:off x="2209800" y="3733800"/>
            <a:ext cx="3657600" cy="2667000"/>
          </a:xfrm>
          <a:prstGeom prst="roundRect">
            <a:avLst/>
          </a:prstGeom>
          <a:solidFill>
            <a:schemeClr val="bg1">
              <a:lumMod val="85000"/>
            </a:schemeClr>
          </a:solidFill>
          <a:ln>
            <a:solidFill>
              <a:schemeClr val="tx1"/>
            </a:solidFill>
          </a:ln>
          <a:effectLst>
            <a:outerShdw blurRad="63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85B4"/>
                </a:solidFill>
              </a:rPr>
              <a:t>60%</a:t>
            </a:r>
          </a:p>
          <a:p>
            <a:pPr algn="ctr"/>
            <a:r>
              <a:rPr lang="en-US" sz="3200" b="1" dirty="0">
                <a:solidFill>
                  <a:schemeClr val="tx1"/>
                </a:solidFill>
              </a:rPr>
              <a:t>Believe the </a:t>
            </a:r>
            <a:r>
              <a:rPr lang="en-US" sz="3200" b="1" dirty="0">
                <a:solidFill>
                  <a:srgbClr val="0085B4"/>
                </a:solidFill>
              </a:rPr>
              <a:t>POOR </a:t>
            </a:r>
          </a:p>
          <a:p>
            <a:pPr algn="ctr"/>
            <a:r>
              <a:rPr lang="en-US" sz="3200" b="1" dirty="0">
                <a:solidFill>
                  <a:schemeClr val="tx1"/>
                </a:solidFill>
              </a:rPr>
              <a:t>have a difficult time</a:t>
            </a:r>
            <a:endParaRPr lang="en-US" sz="3200" b="1" dirty="0">
              <a:solidFill>
                <a:schemeClr val="tx1"/>
              </a:solidFill>
            </a:endParaRPr>
          </a:p>
        </p:txBody>
      </p:sp>
      <p:sp>
        <p:nvSpPr>
          <p:cNvPr id="9" name="Rounded Rectangle 8"/>
          <p:cNvSpPr/>
          <p:nvPr/>
        </p:nvSpPr>
        <p:spPr>
          <a:xfrm>
            <a:off x="6781800" y="3733800"/>
            <a:ext cx="3657600" cy="2667000"/>
          </a:xfrm>
          <a:prstGeom prst="roundRect">
            <a:avLst/>
          </a:prstGeom>
          <a:solidFill>
            <a:schemeClr val="bg1">
              <a:lumMod val="85000"/>
            </a:schemeClr>
          </a:solidFill>
          <a:ln>
            <a:solidFill>
              <a:schemeClr val="tx1"/>
            </a:solidFill>
          </a:ln>
          <a:effectLst>
            <a:outerShdw blurRad="63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85B4"/>
                </a:solidFill>
              </a:rPr>
              <a:t>43%</a:t>
            </a:r>
          </a:p>
          <a:p>
            <a:pPr algn="ctr"/>
            <a:r>
              <a:rPr lang="en-US" sz="3200" b="1" dirty="0">
                <a:solidFill>
                  <a:schemeClr val="tx1"/>
                </a:solidFill>
              </a:rPr>
              <a:t>Believe the </a:t>
            </a:r>
            <a:r>
              <a:rPr lang="en-US" sz="3200" b="1" dirty="0">
                <a:solidFill>
                  <a:srgbClr val="0085B4"/>
                </a:solidFill>
              </a:rPr>
              <a:t>MIDDLE CLASS</a:t>
            </a:r>
            <a:r>
              <a:rPr lang="en-US" sz="3200" b="1" dirty="0">
                <a:solidFill>
                  <a:schemeClr val="tx1"/>
                </a:solidFill>
              </a:rPr>
              <a:t> have a difficult time</a:t>
            </a:r>
            <a:endParaRPr lang="en-US" sz="3200" b="1" dirty="0">
              <a:solidFill>
                <a:schemeClr val="tx1"/>
              </a:solidFill>
            </a:endParaRPr>
          </a:p>
        </p:txBody>
      </p:sp>
    </p:spTree>
    <p:extLst>
      <p:ext uri="{BB962C8B-B14F-4D97-AF65-F5344CB8AC3E}">
        <p14:creationId xmlns:p14="http://schemas.microsoft.com/office/powerpoint/2010/main" val="1696966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a:bodyPr>
          <a:lstStyle/>
          <a:p>
            <a:endParaRPr lang="en-US" dirty="0"/>
          </a:p>
        </p:txBody>
      </p:sp>
      <p:sp>
        <p:nvSpPr>
          <p:cNvPr id="3" name="Content Placeholder 2"/>
          <p:cNvSpPr>
            <a:spLocks noGrp="1"/>
          </p:cNvSpPr>
          <p:nvPr>
            <p:ph idx="1"/>
          </p:nvPr>
        </p:nvSpPr>
        <p:spPr>
          <a:xfrm>
            <a:off x="1981200" y="1828800"/>
            <a:ext cx="8229600" cy="4876800"/>
          </a:xfrm>
        </p:spPr>
        <p:txBody>
          <a:bodyPr/>
          <a:lstStyle/>
          <a:p>
            <a:pPr algn="ctr">
              <a:buNone/>
            </a:pPr>
            <a:endParaRPr lang="en-US" sz="3600" dirty="0" smtClean="0"/>
          </a:p>
          <a:p>
            <a:pPr algn="ctr">
              <a:buNone/>
            </a:pPr>
            <a:r>
              <a:rPr lang="en-US" sz="3600" dirty="0" smtClean="0"/>
              <a:t>Civil </a:t>
            </a:r>
            <a:r>
              <a:rPr lang="en-US" sz="3600" dirty="0"/>
              <a:t>legal aid is a best-kept secret when it comes to ensuring fairness in the justice system and addressing some of our country’s most serious problems</a:t>
            </a:r>
            <a:r>
              <a:rPr lang="en-US" sz="3600" dirty="0" smtClean="0"/>
              <a:t>.</a:t>
            </a:r>
          </a:p>
          <a:p>
            <a:pPr algn="ctr">
              <a:buNone/>
            </a:pPr>
            <a:endParaRPr lang="en-US" sz="3600" dirty="0"/>
          </a:p>
          <a:p>
            <a:pPr algn="ctr">
              <a:buNone/>
            </a:pPr>
            <a:r>
              <a:rPr lang="en-US" sz="3600" b="1" dirty="0" smtClean="0"/>
              <a:t>This gives us an opportunity to educate.</a:t>
            </a:r>
            <a:endParaRPr lang="en-US" sz="3600"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pic>
        <p:nvPicPr>
          <p:cNvPr id="6" name="Picture 5" descr="VCJ_TwitterI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081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13</a:t>
            </a:fld>
            <a:endParaRPr lang="en-US" dirty="0">
              <a:solidFill>
                <a:srgbClr val="000000"/>
              </a:solidFill>
            </a:endParaRPr>
          </a:p>
        </p:txBody>
      </p:sp>
      <p:sp>
        <p:nvSpPr>
          <p:cNvPr id="13" name="Title 12"/>
          <p:cNvSpPr>
            <a:spLocks noGrp="1"/>
          </p:cNvSpPr>
          <p:nvPr>
            <p:ph type="title"/>
          </p:nvPr>
        </p:nvSpPr>
        <p:spPr>
          <a:xfrm>
            <a:off x="1981200" y="533400"/>
            <a:ext cx="8229600" cy="762000"/>
          </a:xfrm>
          <a:prstGeom prst="roundRect">
            <a:avLst/>
          </a:prstGeom>
          <a:solidFill>
            <a:srgbClr val="0085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a:t>9 Second Sound Bite</a:t>
            </a:r>
            <a:endParaRPr lang="en-US" sz="2400" b="1" dirty="0"/>
          </a:p>
        </p:txBody>
      </p:sp>
      <p:sp>
        <p:nvSpPr>
          <p:cNvPr id="14" name="Curved Right Arrow 13"/>
          <p:cNvSpPr/>
          <p:nvPr/>
        </p:nvSpPr>
        <p:spPr>
          <a:xfrm>
            <a:off x="1905000" y="3493533"/>
            <a:ext cx="609600" cy="1580057"/>
          </a:xfrm>
          <a:prstGeom prst="curvedRightArrow">
            <a:avLst/>
          </a:prstGeom>
          <a:solidFill>
            <a:srgbClr val="FFCC00"/>
          </a:solidFill>
          <a:ln>
            <a:solidFill>
              <a:schemeClr val="tx1"/>
            </a:solidFill>
          </a:ln>
          <a:effectLst>
            <a:outerShdw blurRad="1397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2514600" y="2438400"/>
            <a:ext cx="1981200" cy="1688068"/>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2514600" y="4419600"/>
            <a:ext cx="1981200" cy="1688068"/>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p:cNvSpPr txBox="1"/>
          <p:nvPr/>
        </p:nvSpPr>
        <p:spPr>
          <a:xfrm>
            <a:off x="2733675" y="2686050"/>
            <a:ext cx="1524000" cy="923330"/>
          </a:xfrm>
          <a:prstGeom prst="rect">
            <a:avLst/>
          </a:prstGeom>
          <a:noFill/>
        </p:spPr>
        <p:txBody>
          <a:bodyPr wrap="square" lIns="0" tIns="0" rIns="0" bIns="0" rtlCol="0">
            <a:spAutoFit/>
          </a:bodyPr>
          <a:lstStyle/>
          <a:p>
            <a:pPr algn="ctr"/>
            <a:r>
              <a:rPr lang="en-US" sz="2000" b="1" dirty="0">
                <a:solidFill>
                  <a:schemeClr val="bg1"/>
                </a:solidFill>
              </a:rPr>
              <a:t>Our Program Is Civil Legal Aid</a:t>
            </a:r>
            <a:endParaRPr lang="en-US" sz="2000" b="1" dirty="0">
              <a:solidFill>
                <a:schemeClr val="bg1"/>
              </a:solidFill>
            </a:endParaRPr>
          </a:p>
        </p:txBody>
      </p:sp>
      <p:sp>
        <p:nvSpPr>
          <p:cNvPr id="20" name="TextBox 19"/>
          <p:cNvSpPr txBox="1"/>
          <p:nvPr/>
        </p:nvSpPr>
        <p:spPr>
          <a:xfrm>
            <a:off x="2514600" y="4712494"/>
            <a:ext cx="1981200" cy="923330"/>
          </a:xfrm>
          <a:prstGeom prst="rect">
            <a:avLst/>
          </a:prstGeom>
          <a:noFill/>
        </p:spPr>
        <p:txBody>
          <a:bodyPr wrap="square" lIns="0" tIns="0" rIns="0" bIns="0" rtlCol="0">
            <a:spAutoFit/>
          </a:bodyPr>
          <a:lstStyle/>
          <a:p>
            <a:pPr algn="ctr"/>
            <a:r>
              <a:rPr lang="en-US" sz="2000" b="1" dirty="0">
                <a:solidFill>
                  <a:schemeClr val="bg1"/>
                </a:solidFill>
              </a:rPr>
              <a:t>We Assure Fairness for all in the Justice System</a:t>
            </a:r>
            <a:endParaRPr lang="en-US" sz="2000" b="1" dirty="0">
              <a:solidFill>
                <a:schemeClr val="bg1"/>
              </a:solidFill>
            </a:endParaRPr>
          </a:p>
        </p:txBody>
      </p:sp>
      <p:sp>
        <p:nvSpPr>
          <p:cNvPr id="21" name="TextBox 20"/>
          <p:cNvSpPr txBox="1"/>
          <p:nvPr/>
        </p:nvSpPr>
        <p:spPr>
          <a:xfrm>
            <a:off x="2362200" y="1752600"/>
            <a:ext cx="2286000" cy="369332"/>
          </a:xfrm>
          <a:prstGeom prst="rect">
            <a:avLst/>
          </a:prstGeom>
          <a:solidFill>
            <a:srgbClr val="FFFF00"/>
          </a:solidFill>
          <a:ln>
            <a:solidFill>
              <a:schemeClr val="tx1"/>
            </a:solidFill>
          </a:ln>
          <a:effectLst>
            <a:outerShdw blurRad="190500" dist="50800" dir="5400000" algn="ctr" rotWithShape="0">
              <a:srgbClr val="000000">
                <a:alpha val="43137"/>
              </a:srgbClr>
            </a:outerShdw>
          </a:effectLst>
        </p:spPr>
        <p:txBody>
          <a:bodyPr wrap="square" rtlCol="0">
            <a:spAutoFit/>
          </a:bodyPr>
          <a:lstStyle/>
          <a:p>
            <a:pPr algn="ctr"/>
            <a:r>
              <a:rPr lang="en-US" b="1" i="1" dirty="0"/>
              <a:t>What to Highlight</a:t>
            </a:r>
            <a:endParaRPr lang="en-US" b="1" i="1" dirty="0"/>
          </a:p>
        </p:txBody>
      </p:sp>
      <p:sp>
        <p:nvSpPr>
          <p:cNvPr id="22" name="Rounded Rectangle 21"/>
          <p:cNvSpPr/>
          <p:nvPr/>
        </p:nvSpPr>
        <p:spPr>
          <a:xfrm>
            <a:off x="5486400" y="2834759"/>
            <a:ext cx="5029200" cy="2927866"/>
          </a:xfrm>
          <a:prstGeom prst="roundRect">
            <a:avLst/>
          </a:prstGeom>
          <a:solidFill>
            <a:srgbClr val="0085B4"/>
          </a:solidFill>
          <a:ln>
            <a:solidFill>
              <a:schemeClr val="tx1"/>
            </a:solidFill>
          </a:ln>
          <a:effectLst>
            <a:outerShdw blurRad="63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Civil Legal Aid assures fairness for all in the justice system, regardless of how much money you have.</a:t>
            </a:r>
          </a:p>
        </p:txBody>
      </p:sp>
      <p:sp>
        <p:nvSpPr>
          <p:cNvPr id="23" name="Right Brace 22"/>
          <p:cNvSpPr/>
          <p:nvPr/>
        </p:nvSpPr>
        <p:spPr>
          <a:xfrm>
            <a:off x="4419600" y="2514600"/>
            <a:ext cx="914400" cy="3429000"/>
          </a:xfrm>
          <a:prstGeom prst="rightBrace">
            <a:avLst>
              <a:gd name="adj1" fmla="val 52392"/>
              <a:gd name="adj2" fmla="val 50000"/>
            </a:avLst>
          </a:prstGeom>
          <a:ln w="25400">
            <a:solidFill>
              <a:schemeClr val="tx1"/>
            </a:solidFill>
          </a:ln>
          <a:effectLst>
            <a:outerShdw blurRad="152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12764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3141292" y="3505200"/>
            <a:ext cx="6002708" cy="0"/>
          </a:xfrm>
          <a:prstGeom prst="line">
            <a:avLst/>
          </a:prstGeom>
          <a:ln w="31750">
            <a:solidFill>
              <a:srgbClr val="FFFF00"/>
            </a:solidFill>
          </a:ln>
          <a:effectLst>
            <a:outerShdw blurRad="25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29600" y="3917262"/>
            <a:ext cx="914400" cy="1035738"/>
          </a:xfrm>
          <a:prstGeom prst="line">
            <a:avLst/>
          </a:prstGeom>
          <a:ln w="31750">
            <a:solidFill>
              <a:srgbClr val="FFFF00"/>
            </a:solidFill>
          </a:ln>
          <a:effectLst>
            <a:outerShdw blurRad="25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76800" y="4069662"/>
            <a:ext cx="914400" cy="1035738"/>
          </a:xfrm>
          <a:prstGeom prst="line">
            <a:avLst/>
          </a:prstGeom>
          <a:ln w="31750">
            <a:solidFill>
              <a:srgbClr val="FFFF00"/>
            </a:solidFill>
          </a:ln>
          <a:effectLst>
            <a:outerShdw blurRad="25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0" y="3810000"/>
            <a:ext cx="1066800" cy="1111938"/>
          </a:xfrm>
          <a:prstGeom prst="line">
            <a:avLst/>
          </a:prstGeom>
          <a:ln w="31750">
            <a:solidFill>
              <a:srgbClr val="FFFF00"/>
            </a:solidFill>
          </a:ln>
          <a:effectLst>
            <a:outerShdw blurRad="25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895600" y="3962400"/>
            <a:ext cx="1066800" cy="1111938"/>
          </a:xfrm>
          <a:prstGeom prst="line">
            <a:avLst/>
          </a:prstGeom>
          <a:ln w="31750">
            <a:solidFill>
              <a:srgbClr val="FFFF00"/>
            </a:solidFill>
          </a:ln>
          <a:effectLst>
            <a:outerShdw blurRad="254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14</a:t>
            </a:fld>
            <a:endParaRPr lang="en-US" dirty="0">
              <a:solidFill>
                <a:srgbClr val="000000"/>
              </a:solidFill>
            </a:endParaRPr>
          </a:p>
        </p:txBody>
      </p:sp>
      <p:sp>
        <p:nvSpPr>
          <p:cNvPr id="15" name="Oval 14"/>
          <p:cNvSpPr/>
          <p:nvPr/>
        </p:nvSpPr>
        <p:spPr>
          <a:xfrm>
            <a:off x="1981200" y="2819400"/>
            <a:ext cx="1676400" cy="1371600"/>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TextBox 15"/>
          <p:cNvSpPr txBox="1"/>
          <p:nvPr/>
        </p:nvSpPr>
        <p:spPr>
          <a:xfrm>
            <a:off x="2057400" y="3321738"/>
            <a:ext cx="1524000" cy="369332"/>
          </a:xfrm>
          <a:prstGeom prst="rect">
            <a:avLst/>
          </a:prstGeom>
          <a:noFill/>
        </p:spPr>
        <p:txBody>
          <a:bodyPr wrap="square" lIns="0" tIns="0" rIns="0" bIns="0" rtlCol="0">
            <a:spAutoFit/>
          </a:bodyPr>
          <a:lstStyle/>
          <a:p>
            <a:pPr algn="ctr"/>
            <a:r>
              <a:rPr lang="en-US" sz="2400" b="1" dirty="0">
                <a:solidFill>
                  <a:schemeClr val="bg1"/>
                </a:solidFill>
              </a:rPr>
              <a:t>Children</a:t>
            </a:r>
            <a:endParaRPr lang="en-US" sz="2400" b="1" dirty="0">
              <a:solidFill>
                <a:schemeClr val="bg1"/>
              </a:solidFill>
            </a:endParaRPr>
          </a:p>
        </p:txBody>
      </p:sp>
      <p:sp>
        <p:nvSpPr>
          <p:cNvPr id="17" name="Oval 16"/>
          <p:cNvSpPr/>
          <p:nvPr/>
        </p:nvSpPr>
        <p:spPr>
          <a:xfrm>
            <a:off x="5257800" y="2819400"/>
            <a:ext cx="1676400" cy="1371600"/>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p:cNvSpPr txBox="1"/>
          <p:nvPr/>
        </p:nvSpPr>
        <p:spPr>
          <a:xfrm>
            <a:off x="5334000" y="3321738"/>
            <a:ext cx="1524000" cy="369332"/>
          </a:xfrm>
          <a:prstGeom prst="rect">
            <a:avLst/>
          </a:prstGeom>
          <a:noFill/>
        </p:spPr>
        <p:txBody>
          <a:bodyPr wrap="square" lIns="0" tIns="0" rIns="0" bIns="0" rtlCol="0">
            <a:spAutoFit/>
          </a:bodyPr>
          <a:lstStyle/>
          <a:p>
            <a:pPr algn="ctr"/>
            <a:r>
              <a:rPr lang="en-US" sz="2400" b="1" dirty="0">
                <a:solidFill>
                  <a:schemeClr val="bg1"/>
                </a:solidFill>
              </a:rPr>
              <a:t>Veterans</a:t>
            </a:r>
            <a:endParaRPr lang="en-US" sz="2400" b="1" dirty="0">
              <a:solidFill>
                <a:schemeClr val="bg1"/>
              </a:solidFill>
            </a:endParaRPr>
          </a:p>
        </p:txBody>
      </p:sp>
      <p:sp>
        <p:nvSpPr>
          <p:cNvPr id="19" name="Oval 18"/>
          <p:cNvSpPr/>
          <p:nvPr/>
        </p:nvSpPr>
        <p:spPr>
          <a:xfrm>
            <a:off x="8534400" y="2819400"/>
            <a:ext cx="1676400" cy="1371600"/>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8610600" y="3040488"/>
            <a:ext cx="1524000" cy="1107996"/>
          </a:xfrm>
          <a:prstGeom prst="rect">
            <a:avLst/>
          </a:prstGeom>
          <a:noFill/>
        </p:spPr>
        <p:txBody>
          <a:bodyPr wrap="square" lIns="0" tIns="0" rIns="0" bIns="0" rtlCol="0">
            <a:spAutoFit/>
          </a:bodyPr>
          <a:lstStyle/>
          <a:p>
            <a:pPr algn="ctr"/>
            <a:r>
              <a:rPr lang="en-US" b="1" dirty="0">
                <a:solidFill>
                  <a:schemeClr val="bg1"/>
                </a:solidFill>
              </a:rPr>
              <a:t>Women who </a:t>
            </a:r>
          </a:p>
          <a:p>
            <a:pPr algn="ctr"/>
            <a:r>
              <a:rPr lang="en-US" b="1" dirty="0">
                <a:solidFill>
                  <a:schemeClr val="bg1"/>
                </a:solidFill>
              </a:rPr>
              <a:t>are victims of domestic  violence</a:t>
            </a:r>
            <a:endParaRPr lang="en-US" b="1" dirty="0">
              <a:solidFill>
                <a:schemeClr val="bg1"/>
              </a:solidFill>
            </a:endParaRPr>
          </a:p>
        </p:txBody>
      </p:sp>
      <p:sp>
        <p:nvSpPr>
          <p:cNvPr id="21" name="Oval 20"/>
          <p:cNvSpPr/>
          <p:nvPr/>
        </p:nvSpPr>
        <p:spPr>
          <a:xfrm>
            <a:off x="3598492" y="4572000"/>
            <a:ext cx="1676400" cy="1371600"/>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p:cNvSpPr txBox="1"/>
          <p:nvPr/>
        </p:nvSpPr>
        <p:spPr>
          <a:xfrm>
            <a:off x="3674692" y="5074338"/>
            <a:ext cx="1524000" cy="369332"/>
          </a:xfrm>
          <a:prstGeom prst="rect">
            <a:avLst/>
          </a:prstGeom>
          <a:noFill/>
        </p:spPr>
        <p:txBody>
          <a:bodyPr wrap="square" lIns="0" tIns="0" rIns="0" bIns="0" rtlCol="0">
            <a:spAutoFit/>
          </a:bodyPr>
          <a:lstStyle/>
          <a:p>
            <a:pPr algn="ctr"/>
            <a:r>
              <a:rPr lang="en-US" sz="2400" b="1" dirty="0">
                <a:solidFill>
                  <a:schemeClr val="bg1"/>
                </a:solidFill>
              </a:rPr>
              <a:t>Seniors</a:t>
            </a:r>
            <a:endParaRPr lang="en-US" sz="2400" b="1" dirty="0">
              <a:solidFill>
                <a:schemeClr val="bg1"/>
              </a:solidFill>
            </a:endParaRPr>
          </a:p>
        </p:txBody>
      </p:sp>
      <p:sp>
        <p:nvSpPr>
          <p:cNvPr id="23" name="Oval 22"/>
          <p:cNvSpPr/>
          <p:nvPr/>
        </p:nvSpPr>
        <p:spPr>
          <a:xfrm>
            <a:off x="6858000" y="4572000"/>
            <a:ext cx="1676400" cy="1371600"/>
          </a:xfrm>
          <a:prstGeom prst="ellipse">
            <a:avLst/>
          </a:prstGeom>
          <a:solidFill>
            <a:srgbClr val="577600"/>
          </a:solidFill>
          <a:ln>
            <a:solidFill>
              <a:srgbClr val="577600"/>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TextBox 23"/>
          <p:cNvSpPr txBox="1"/>
          <p:nvPr/>
        </p:nvSpPr>
        <p:spPr>
          <a:xfrm>
            <a:off x="6934200" y="4707308"/>
            <a:ext cx="1524000" cy="1107996"/>
          </a:xfrm>
          <a:prstGeom prst="rect">
            <a:avLst/>
          </a:prstGeom>
          <a:noFill/>
        </p:spPr>
        <p:txBody>
          <a:bodyPr wrap="square" lIns="0" tIns="0" rIns="0" bIns="0" rtlCol="0">
            <a:spAutoFit/>
          </a:bodyPr>
          <a:lstStyle/>
          <a:p>
            <a:pPr algn="ctr"/>
            <a:r>
              <a:rPr lang="en-US" sz="2400" b="1" dirty="0">
                <a:solidFill>
                  <a:schemeClr val="bg1"/>
                </a:solidFill>
              </a:rPr>
              <a:t>Ill or disabled people</a:t>
            </a:r>
            <a:endParaRPr lang="en-US" sz="2400" b="1" dirty="0">
              <a:solidFill>
                <a:schemeClr val="bg1"/>
              </a:solidFill>
            </a:endParaRPr>
          </a:p>
        </p:txBody>
      </p:sp>
      <p:sp>
        <p:nvSpPr>
          <p:cNvPr id="29" name="Title 28"/>
          <p:cNvSpPr>
            <a:spLocks noGrp="1"/>
          </p:cNvSpPr>
          <p:nvPr>
            <p:ph type="title"/>
          </p:nvPr>
        </p:nvSpPr>
        <p:spPr>
          <a:xfrm>
            <a:off x="1981200" y="1905000"/>
            <a:ext cx="8229600" cy="533400"/>
          </a:xfrm>
          <a:prstGeom prst="roundRect">
            <a:avLst/>
          </a:prstGeom>
          <a:solidFill>
            <a:srgbClr val="0085B4"/>
          </a:solidFill>
          <a:ln>
            <a:solidFill>
              <a:schemeClr val="tx1"/>
            </a:solidFill>
          </a:ln>
          <a:effectLst>
            <a:outerShdw blurRad="63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Groups That Should Receive Civil Legal Aid:</a:t>
            </a:r>
            <a:endParaRPr lang="en-US" sz="2000" b="1" dirty="0"/>
          </a:p>
        </p:txBody>
      </p:sp>
      <p:sp>
        <p:nvSpPr>
          <p:cNvPr id="30" name="Rectangle 3"/>
          <p:cNvSpPr txBox="1">
            <a:spLocks noChangeArrowheads="1"/>
          </p:cNvSpPr>
          <p:nvPr/>
        </p:nvSpPr>
        <p:spPr>
          <a:xfrm>
            <a:off x="1905001" y="473076"/>
            <a:ext cx="8468935" cy="9747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sz="2400" dirty="0"/>
          </a:p>
        </p:txBody>
      </p:sp>
    </p:spTree>
    <p:extLst>
      <p:ext uri="{BB962C8B-B14F-4D97-AF65-F5344CB8AC3E}">
        <p14:creationId xmlns:p14="http://schemas.microsoft.com/office/powerpoint/2010/main" val="18902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
            <a:ext cx="8229600" cy="1505712"/>
          </a:xfrm>
        </p:spPr>
        <p:txBody>
          <a:bodyPr>
            <a:noAutofit/>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marL="0" indent="0">
              <a:buNone/>
            </a:pPr>
            <a:endParaRPr lang="en-US" sz="3600" dirty="0">
              <a:solidFill>
                <a:schemeClr val="tx2"/>
              </a:solidFill>
            </a:endParaRPr>
          </a:p>
          <a:p>
            <a:pPr marL="0" indent="0">
              <a:buNone/>
            </a:pPr>
            <a:endParaRPr lang="en-US" sz="3600" dirty="0">
              <a:latin typeface="Lucida Handwriting" charset="0"/>
              <a:ea typeface="Lucida Handwriting" charset="0"/>
              <a:cs typeface="Lucida Handwriting" charset="0"/>
            </a:endParaRPr>
          </a:p>
          <a:p>
            <a:pPr marL="0" indent="0">
              <a:buNone/>
            </a:pPr>
            <a:endParaRPr lang="en-US" sz="3600" dirty="0">
              <a:latin typeface="Lucida Handwriting" charset="0"/>
              <a:ea typeface="Lucida Handwriting" charset="0"/>
              <a:cs typeface="Lucida Handwriting" charset="0"/>
            </a:endParaRPr>
          </a:p>
          <a:p>
            <a:pPr marL="0" indent="0" algn="ctr">
              <a:buNone/>
            </a:pPr>
            <a:r>
              <a:rPr lang="en-US" sz="5200" b="1" spc="-100" dirty="0">
                <a:solidFill>
                  <a:srgbClr val="D2533C"/>
                </a:solidFill>
                <a:latin typeface="+mj-lt"/>
              </a:rPr>
              <a:t>Communication </a:t>
            </a:r>
            <a:r>
              <a:rPr lang="en-US" sz="5200" b="1" spc="-100" dirty="0">
                <a:solidFill>
                  <a:srgbClr val="D2533C"/>
                </a:solidFill>
                <a:latin typeface="+mj-lt"/>
              </a:rPr>
              <a:t>happens – with or without you. </a:t>
            </a:r>
            <a:endParaRPr lang="en-US" sz="5200" b="1" dirty="0">
              <a:latin typeface="+mj-lt"/>
              <a:ea typeface="Lucida Handwriting" charset="0"/>
              <a:cs typeface="Lucida Handwriting"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r>
              <a:rPr lang="en-US" sz="3600" dirty="0">
                <a:latin typeface="Lucida Handwriting" charset="0"/>
                <a:ea typeface="Lucida Handwriting" charset="0"/>
                <a:cs typeface="Lucida Handwriting" charset="0"/>
              </a:rPr>
              <a:t/>
            </a:r>
            <a:br>
              <a:rPr lang="en-US" sz="3600" dirty="0">
                <a:latin typeface="Lucida Handwriting" charset="0"/>
                <a:ea typeface="Lucida Handwriting" charset="0"/>
                <a:cs typeface="Lucida Handwriting" charset="0"/>
              </a:rPr>
            </a:br>
            <a:endParaRPr lang="en-US" sz="3600" b="1" dirty="0">
              <a:latin typeface="Lucida Handwriting" charset="0"/>
              <a:ea typeface="Lucida Handwriting" charset="0"/>
              <a:cs typeface="Lucida Handwriting"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
        <p:nvSpPr>
          <p:cNvPr id="5" name="TextBox 4"/>
          <p:cNvSpPr txBox="1"/>
          <p:nvPr/>
        </p:nvSpPr>
        <p:spPr>
          <a:xfrm>
            <a:off x="8201248" y="1063256"/>
            <a:ext cx="184731" cy="369332"/>
          </a:xfrm>
          <a:prstGeom prst="rect">
            <a:avLst/>
          </a:prstGeom>
          <a:noFill/>
        </p:spPr>
        <p:txBody>
          <a:bodyPr wrap="none" rtlCol="0">
            <a:spAutoFit/>
          </a:bodyPr>
          <a:lstStyle/>
          <a:p>
            <a:endParaRPr lang="en-US" dirty="0"/>
          </a:p>
        </p:txBody>
      </p:sp>
      <p:sp>
        <p:nvSpPr>
          <p:cNvPr id="6" name="AutoShape 6" descr="mage result for conductor images"/>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ge result for conductor images"/>
          <p:cNvSpPr>
            <a:spLocks noChangeAspect="1" noChangeArrowheads="1"/>
          </p:cNvSpPr>
          <p:nvPr/>
        </p:nvSpPr>
        <p:spPr bwMode="auto">
          <a:xfrm>
            <a:off x="1676400" y="152400"/>
            <a:ext cx="4267200" cy="42672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ta:image/png;base64,iVBORw0KGgoAAAANSUhEUgAAAOIAAADfCAMAAADcKv+WAAAAxlBMVEX///8AAAD7+/vz8/N4eHgfHx8"/>
          <p:cNvSpPr>
            <a:spLocks noChangeAspect="1" noChangeArrowheads="1"/>
          </p:cNvSpPr>
          <p:nvPr/>
        </p:nvSpPr>
        <p:spPr bwMode="auto">
          <a:xfrm>
            <a:off x="1676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ta:image/png;base64,iVBORw0KGgoAAAANSUhEUgAAAOIAAADfCAMAAADcKv+WAAAAxlBMVEX///8AAAD7+/vz8/N4eHgfHx8"/>
          <p:cNvSpPr>
            <a:spLocks noChangeAspect="1" noChangeArrowheads="1"/>
          </p:cNvSpPr>
          <p:nvPr/>
        </p:nvSpPr>
        <p:spPr bwMode="auto">
          <a:xfrm>
            <a:off x="1828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860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11767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611757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r>
              <a:rPr lang="en-US" b="1" dirty="0" smtClean="0">
                <a:solidFill>
                  <a:srgbClr val="FF6600"/>
                </a:solidFill>
                <a:latin typeface="Arial" charset="0"/>
                <a:ea typeface="ＭＳ Ｐゴシック" charset="0"/>
                <a:cs typeface="ＭＳ Ｐゴシック" charset="0"/>
              </a:rPr>
              <a:t>               Words that Work</a:t>
            </a:r>
            <a:endParaRPr lang="en-US" b="1" dirty="0">
              <a:solidFill>
                <a:srgbClr val="FF6600"/>
              </a:solidFill>
              <a:latin typeface="Arial" charset="0"/>
              <a:ea typeface="ＭＳ Ｐゴシック" charset="0"/>
              <a:cs typeface="ＭＳ Ｐゴシック" charset="0"/>
            </a:endParaRPr>
          </a:p>
        </p:txBody>
      </p:sp>
      <p:sp>
        <p:nvSpPr>
          <p:cNvPr id="17411" name="Content Placeholder 2"/>
          <p:cNvSpPr>
            <a:spLocks noGrp="1"/>
          </p:cNvSpPr>
          <p:nvPr>
            <p:ph idx="1"/>
          </p:nvPr>
        </p:nvSpPr>
        <p:spPr>
          <a:xfrm>
            <a:off x="1981200" y="1752600"/>
            <a:ext cx="8229600" cy="4876800"/>
          </a:xfrm>
        </p:spPr>
        <p:txBody>
          <a:bodyPr>
            <a:normAutofit/>
          </a:bodyPr>
          <a:lstStyle/>
          <a:p>
            <a:pPr eaLnBrk="1" hangingPunct="1">
              <a:buFont typeface="Arial" charset="0"/>
              <a:buNone/>
            </a:pPr>
            <a:r>
              <a:rPr lang="en-US" dirty="0">
                <a:latin typeface="Arial" charset="0"/>
                <a:ea typeface="ＭＳ Ｐゴシック" charset="0"/>
                <a:cs typeface="ＭＳ Ｐゴシック" charset="0"/>
              </a:rPr>
              <a:t>	</a:t>
            </a:r>
          </a:p>
          <a:p>
            <a:pPr eaLnBrk="1" hangingPunct="1">
              <a:buFont typeface="Arial" charset="0"/>
              <a:buNone/>
            </a:pPr>
            <a:endParaRPr lang="en-US" dirty="0">
              <a:latin typeface="Arial" charset="0"/>
              <a:ea typeface="ＭＳ Ｐゴシック" charset="0"/>
              <a:cs typeface="ＭＳ Ｐゴシック" charset="0"/>
            </a:endParaRPr>
          </a:p>
          <a:p>
            <a:pPr lvl="2" algn="just">
              <a:spcBef>
                <a:spcPts val="1200"/>
              </a:spcBef>
              <a:buFont typeface="Wingdings" pitchFamily="2" charset="2"/>
              <a:buChar char="ü"/>
            </a:pPr>
            <a:r>
              <a:rPr lang="en-US" sz="4000" dirty="0"/>
              <a:t>Civil legal aid</a:t>
            </a:r>
          </a:p>
          <a:p>
            <a:pPr lvl="2" algn="just">
              <a:spcBef>
                <a:spcPts val="1200"/>
              </a:spcBef>
              <a:buFont typeface="Wingdings" pitchFamily="2" charset="2"/>
              <a:buChar char="ü"/>
            </a:pPr>
            <a:r>
              <a:rPr lang="en-US" sz="4000" dirty="0"/>
              <a:t>Fairness</a:t>
            </a:r>
            <a:endParaRPr lang="en-US" sz="4000" dirty="0"/>
          </a:p>
        </p:txBody>
      </p:sp>
      <p:sp>
        <p:nvSpPr>
          <p:cNvPr id="16388"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2344C-7669-6C4B-9512-ADD93CD7095E}" type="slidenum">
              <a:rPr lang="en-US" sz="1400">
                <a:solidFill>
                  <a:srgbClr val="FFFFFF"/>
                </a:solidFill>
              </a:rPr>
              <a:pPr eaLnBrk="1" hangingPunct="1"/>
              <a:t>18</a:t>
            </a:fld>
            <a:endParaRPr lang="en-US" sz="1400">
              <a:solidFill>
                <a:srgbClr val="FFFFFF"/>
              </a:solidFill>
            </a:endParaRPr>
          </a:p>
        </p:txBody>
      </p:sp>
      <p:pic>
        <p:nvPicPr>
          <p:cNvPr id="17413" name="Picture 4" descr="VCJ_Twitter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0883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Extending the story</a:t>
            </a:r>
            <a:endParaRPr lang="en-US" sz="3200" dirty="0"/>
          </a:p>
        </p:txBody>
      </p:sp>
      <p:pic>
        <p:nvPicPr>
          <p:cNvPr id="8" name="Content Placeholder 7" descr="Screen Shot 2014-09-18 at 4.47.23 PM 1.png"/>
          <p:cNvPicPr>
            <a:picLocks noGrp="1" noChangeAspect="1"/>
          </p:cNvPicPr>
          <p:nvPr>
            <p:ph idx="1"/>
          </p:nvPr>
        </p:nvPicPr>
        <p:blipFill>
          <a:blip r:embed="rId2"/>
          <a:srcRect l="-2734" r="-2734"/>
          <a:stretch>
            <a:fillRect/>
          </a:stretch>
        </p:blipFill>
        <p:spPr/>
      </p:pic>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1584820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111504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Innovation is newsworthy.</a:t>
            </a:r>
            <a:endParaRPr lang="en-US" sz="3200" dirty="0"/>
          </a:p>
        </p:txBody>
      </p:sp>
      <p:pic>
        <p:nvPicPr>
          <p:cNvPr id="11" name="Content Placeholder 10" descr="Screen Shot 2014-07-18 at 4.16.18 PM.png"/>
          <p:cNvPicPr>
            <a:picLocks noGrp="1" noChangeAspect="1"/>
          </p:cNvPicPr>
          <p:nvPr>
            <p:ph idx="1"/>
          </p:nvPr>
        </p:nvPicPr>
        <p:blipFill>
          <a:blip r:embed="rId2"/>
          <a:srcRect t="-2675" b="-2675"/>
          <a:stretch>
            <a:fillRect/>
          </a:stretch>
        </p:blipFill>
        <p:spPr>
          <a:xfrm>
            <a:off x="1981200" y="1524000"/>
            <a:ext cx="8229600" cy="4876800"/>
          </a:xfrm>
        </p:spPr>
      </p:pic>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834099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r>
              <a:rPr lang="en-US" b="1" dirty="0" smtClean="0">
                <a:solidFill>
                  <a:srgbClr val="FF6600"/>
                </a:solidFill>
                <a:latin typeface="Arial" charset="0"/>
                <a:ea typeface="ＭＳ Ｐゴシック" charset="0"/>
                <a:cs typeface="ＭＳ Ｐゴシック" charset="0"/>
              </a:rPr>
              <a:t>Civil Legal Aid is Innovative</a:t>
            </a:r>
            <a:endParaRPr lang="en-US" b="1" dirty="0">
              <a:solidFill>
                <a:srgbClr val="FF6600"/>
              </a:solidFill>
              <a:latin typeface="Arial" charset="0"/>
              <a:ea typeface="ＭＳ Ｐゴシック" charset="0"/>
              <a:cs typeface="ＭＳ Ｐゴシック" charset="0"/>
            </a:endParaRPr>
          </a:p>
        </p:txBody>
      </p:sp>
      <p:sp>
        <p:nvSpPr>
          <p:cNvPr id="17411" name="Content Placeholder 2"/>
          <p:cNvSpPr>
            <a:spLocks noGrp="1"/>
          </p:cNvSpPr>
          <p:nvPr>
            <p:ph idx="1"/>
          </p:nvPr>
        </p:nvSpPr>
        <p:spPr>
          <a:xfrm>
            <a:off x="1981200" y="1752600"/>
            <a:ext cx="8229600" cy="4876800"/>
          </a:xfrm>
        </p:spPr>
        <p:txBody>
          <a:bodyPr>
            <a:normAutofit/>
          </a:bodyPr>
          <a:lstStyle/>
          <a:p>
            <a:pPr eaLnBrk="1" hangingPunct="1">
              <a:buFont typeface="Arial" charset="0"/>
              <a:buNone/>
            </a:pPr>
            <a:r>
              <a:rPr lang="en-US" dirty="0">
                <a:latin typeface="Arial" charset="0"/>
                <a:ea typeface="ＭＳ Ｐゴシック" charset="0"/>
                <a:cs typeface="ＭＳ Ｐゴシック" charset="0"/>
              </a:rPr>
              <a:t>	</a:t>
            </a:r>
          </a:p>
        </p:txBody>
      </p:sp>
      <p:sp>
        <p:nvSpPr>
          <p:cNvPr id="16388"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2344C-7669-6C4B-9512-ADD93CD7095E}" type="slidenum">
              <a:rPr lang="en-US" sz="1400">
                <a:solidFill>
                  <a:srgbClr val="FFFFFF"/>
                </a:solidFill>
              </a:rPr>
              <a:pPr eaLnBrk="1" hangingPunct="1"/>
              <a:t>21</a:t>
            </a:fld>
            <a:endParaRPr lang="en-US" sz="140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2874"/>
            <a:ext cx="10515600" cy="6572250"/>
          </a:xfrm>
          <a:prstGeom prst="rect">
            <a:avLst/>
          </a:prstGeom>
        </p:spPr>
      </p:pic>
    </p:spTree>
    <p:extLst>
      <p:ext uri="{BB962C8B-B14F-4D97-AF65-F5344CB8AC3E}">
        <p14:creationId xmlns:p14="http://schemas.microsoft.com/office/powerpoint/2010/main" val="411184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legal aid - part of a bigger story</a:t>
            </a:r>
            <a:endParaRPr lang="en-US" dirty="0"/>
          </a:p>
        </p:txBody>
      </p:sp>
      <p:pic>
        <p:nvPicPr>
          <p:cNvPr id="6" name="Content Placeholder 5" descr="NYT Home Page Evictions Screen Shot 2014-08-29 at 7.00.04 AM.png"/>
          <p:cNvPicPr>
            <a:picLocks noGrp="1" noChangeAspect="1"/>
          </p:cNvPicPr>
          <p:nvPr>
            <p:ph idx="1"/>
          </p:nvPr>
        </p:nvPicPr>
        <p:blipFill>
          <a:blip r:embed="rId3"/>
          <a:srcRect l="-2734" r="-2734"/>
          <a:stretch>
            <a:fillRect/>
          </a:stretch>
        </p:blipFill>
        <p:spPr>
          <a:xfrm>
            <a:off x="1981200" y="1447800"/>
            <a:ext cx="8229600" cy="4876800"/>
          </a:xfrm>
        </p:spPr>
      </p:pic>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
        <p:nvSpPr>
          <p:cNvPr id="3" name="Down Arrow 2">
            <a:hlinkClick r:id="rId4"/>
            <a:hlinkHover r:id="" action="ppaction://noaction" highlightClick="1"/>
          </p:cNvPr>
          <p:cNvSpPr/>
          <p:nvPr/>
        </p:nvSpPr>
        <p:spPr>
          <a:xfrm rot="2883858">
            <a:off x="6180005" y="4489555"/>
            <a:ext cx="560832" cy="1295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84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a:bodyPr>
          <a:lstStyle/>
          <a:p>
            <a:endParaRPr lang="en-US" dirty="0"/>
          </a:p>
        </p:txBody>
      </p:sp>
      <p:sp>
        <p:nvSpPr>
          <p:cNvPr id="3" name="Content Placeholder 2"/>
          <p:cNvSpPr>
            <a:spLocks noGrp="1"/>
          </p:cNvSpPr>
          <p:nvPr>
            <p:ph idx="1"/>
          </p:nvPr>
        </p:nvSpPr>
        <p:spPr>
          <a:xfrm>
            <a:off x="1981200" y="1828800"/>
            <a:ext cx="8229600" cy="4876800"/>
          </a:xfrm>
        </p:spPr>
        <p:txBody>
          <a:bodyPr/>
          <a:lstStyle/>
          <a:p>
            <a:pPr algn="ctr">
              <a:buNone/>
            </a:pPr>
            <a:endParaRPr lang="en-US" sz="3600" dirty="0" smtClean="0"/>
          </a:p>
          <a:p>
            <a:pPr algn="ctr">
              <a:buNone/>
            </a:pPr>
            <a:r>
              <a:rPr lang="en-US" sz="3600" dirty="0" smtClean="0"/>
              <a:t>VALUES are the foundation of any successful messaging. 	</a:t>
            </a:r>
          </a:p>
          <a:p>
            <a:pPr algn="ctr">
              <a:buNone/>
            </a:pPr>
            <a:endParaRPr lang="en-US" sz="3600" dirty="0"/>
          </a:p>
          <a:p>
            <a:pPr algn="ctr">
              <a:buNone/>
            </a:pPr>
            <a:r>
              <a:rPr lang="en-US" sz="3600" dirty="0" smtClean="0"/>
              <a:t>Different people hold different values. </a:t>
            </a:r>
            <a:endParaRPr lang="en-US" sz="3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pic>
        <p:nvPicPr>
          <p:cNvPr id="6" name="Picture 5" descr="VCJ_TwitterI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41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a:bodyPr>
          <a:lstStyle/>
          <a:p>
            <a:endParaRPr lang="en-US" dirty="0"/>
          </a:p>
        </p:txBody>
      </p:sp>
      <p:sp>
        <p:nvSpPr>
          <p:cNvPr id="3" name="Content Placeholder 2"/>
          <p:cNvSpPr>
            <a:spLocks noGrp="1"/>
          </p:cNvSpPr>
          <p:nvPr>
            <p:ph idx="1"/>
          </p:nvPr>
        </p:nvSpPr>
        <p:spPr>
          <a:xfrm>
            <a:off x="1981200" y="1828800"/>
            <a:ext cx="8229600" cy="4876800"/>
          </a:xfrm>
        </p:spPr>
        <p:txBody>
          <a:bodyPr/>
          <a:lstStyle/>
          <a:p>
            <a:pPr algn="ctr">
              <a:buNone/>
            </a:pPr>
            <a:endParaRPr lang="en-US" sz="3600" dirty="0" smtClean="0"/>
          </a:p>
          <a:p>
            <a:pPr algn="ctr">
              <a:buNone/>
            </a:pPr>
            <a:endParaRPr lang="en-US" sz="3600" dirty="0" smtClean="0"/>
          </a:p>
          <a:p>
            <a:pPr algn="ctr">
              <a:buNone/>
            </a:pPr>
            <a:r>
              <a:rPr lang="en-US" sz="4000" dirty="0" smtClean="0"/>
              <a:t>Where civil legal aid is concerned, the value that resonates most strongly is FAIRNESS.</a:t>
            </a:r>
          </a:p>
          <a:p>
            <a:pPr algn="ctr">
              <a:buNone/>
            </a:pPr>
            <a:endParaRPr lang="en-US" sz="3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pic>
        <p:nvPicPr>
          <p:cNvPr id="6" name="Picture 5" descr="VCJ_TwitterI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244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8272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
            <a:ext cx="8229600" cy="1505712"/>
          </a:xfrm>
        </p:spPr>
        <p:txBody>
          <a:bodyPr>
            <a:noAutofit/>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marL="0" indent="0">
              <a:buNone/>
            </a:pPr>
            <a:endParaRPr lang="en-US" sz="3600" dirty="0">
              <a:solidFill>
                <a:schemeClr val="tx2"/>
              </a:solidFill>
            </a:endParaRPr>
          </a:p>
          <a:p>
            <a:pPr marL="0" indent="0">
              <a:buNone/>
            </a:pPr>
            <a:endParaRPr lang="en-US" sz="3600" dirty="0">
              <a:latin typeface="Lucida Handwriting" charset="0"/>
              <a:ea typeface="Lucida Handwriting" charset="0"/>
              <a:cs typeface="Lucida Handwriting" charset="0"/>
            </a:endParaRPr>
          </a:p>
          <a:p>
            <a:pPr marL="0" indent="0">
              <a:buNone/>
            </a:pPr>
            <a:endParaRPr lang="en-US" sz="3600" dirty="0">
              <a:latin typeface="Lucida Handwriting" charset="0"/>
              <a:ea typeface="Lucida Handwriting" charset="0"/>
              <a:cs typeface="Lucida Handwriting" charset="0"/>
            </a:endParaRPr>
          </a:p>
          <a:p>
            <a:pPr marL="0" indent="0" algn="ctr">
              <a:buNone/>
            </a:pPr>
            <a:r>
              <a:rPr lang="en-US" sz="5200" b="1" spc="-100" dirty="0">
                <a:solidFill>
                  <a:srgbClr val="D2533C"/>
                </a:solidFill>
                <a:latin typeface="+mj-lt"/>
              </a:rPr>
              <a:t>Communication </a:t>
            </a:r>
            <a:r>
              <a:rPr lang="en-US" sz="5200" b="1" spc="-100" dirty="0">
                <a:solidFill>
                  <a:srgbClr val="D2533C"/>
                </a:solidFill>
                <a:latin typeface="+mj-lt"/>
              </a:rPr>
              <a:t>happens – with or without you. </a:t>
            </a:r>
            <a:endParaRPr lang="en-US" sz="5200" b="1" dirty="0">
              <a:latin typeface="+mj-lt"/>
              <a:ea typeface="Lucida Handwriting" charset="0"/>
              <a:cs typeface="Lucida Handwriting"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endParaRPr lang="en-US" sz="3600" dirty="0">
              <a:latin typeface="Apple Chancery" charset="0"/>
              <a:ea typeface="Apple Chancery" charset="0"/>
              <a:cs typeface="Apple Chancery" charset="0"/>
            </a:endParaRPr>
          </a:p>
          <a:p>
            <a:pPr marL="0" indent="0">
              <a:buNone/>
            </a:pPr>
            <a:r>
              <a:rPr lang="en-US" sz="3600" dirty="0">
                <a:latin typeface="Lucida Handwriting" charset="0"/>
                <a:ea typeface="Lucida Handwriting" charset="0"/>
                <a:cs typeface="Lucida Handwriting" charset="0"/>
              </a:rPr>
              <a:t/>
            </a:r>
            <a:br>
              <a:rPr lang="en-US" sz="3600" dirty="0">
                <a:latin typeface="Lucida Handwriting" charset="0"/>
                <a:ea typeface="Lucida Handwriting" charset="0"/>
                <a:cs typeface="Lucida Handwriting" charset="0"/>
              </a:rPr>
            </a:br>
            <a:endParaRPr lang="en-US" sz="3600" b="1" dirty="0">
              <a:latin typeface="Lucida Handwriting" charset="0"/>
              <a:ea typeface="Lucida Handwriting" charset="0"/>
              <a:cs typeface="Lucida Handwriting"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5" name="TextBox 4"/>
          <p:cNvSpPr txBox="1"/>
          <p:nvPr/>
        </p:nvSpPr>
        <p:spPr>
          <a:xfrm>
            <a:off x="8201248" y="1063256"/>
            <a:ext cx="184731" cy="369332"/>
          </a:xfrm>
          <a:prstGeom prst="rect">
            <a:avLst/>
          </a:prstGeom>
          <a:noFill/>
        </p:spPr>
        <p:txBody>
          <a:bodyPr wrap="none" rtlCol="0">
            <a:spAutoFit/>
          </a:bodyPr>
          <a:lstStyle/>
          <a:p>
            <a:endParaRPr lang="en-US" dirty="0"/>
          </a:p>
        </p:txBody>
      </p:sp>
      <p:sp>
        <p:nvSpPr>
          <p:cNvPr id="6" name="AutoShape 6" descr="mage result for conductor images"/>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ge result for conductor images"/>
          <p:cNvSpPr>
            <a:spLocks noChangeAspect="1" noChangeArrowheads="1"/>
          </p:cNvSpPr>
          <p:nvPr/>
        </p:nvSpPr>
        <p:spPr bwMode="auto">
          <a:xfrm>
            <a:off x="1676400" y="152400"/>
            <a:ext cx="4267200" cy="42672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ta:image/png;base64,iVBORw0KGgoAAAANSUhEUgAAAOIAAADfCAMAAADcKv+WAAAAxlBMVEX///8AAAD7+/vz8/N4eHgfHx8"/>
          <p:cNvSpPr>
            <a:spLocks noChangeAspect="1" noChangeArrowheads="1"/>
          </p:cNvSpPr>
          <p:nvPr/>
        </p:nvSpPr>
        <p:spPr bwMode="auto">
          <a:xfrm>
            <a:off x="1676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ta:image/png;base64,iVBORw0KGgoAAAANSUhEUgAAAOIAAADfCAMAAADcKv+WAAAAxlBMVEX///8AAAD7+/vz8/N4eHgfHx8"/>
          <p:cNvSpPr>
            <a:spLocks noChangeAspect="1" noChangeArrowheads="1"/>
          </p:cNvSpPr>
          <p:nvPr/>
        </p:nvSpPr>
        <p:spPr bwMode="auto">
          <a:xfrm>
            <a:off x="1828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1376979" y="0"/>
            <a:ext cx="9438041" cy="6858000"/>
          </a:xfrm>
          <a:prstGeom prst="rect">
            <a:avLst/>
          </a:prstGeom>
        </p:spPr>
      </p:pic>
    </p:spTree>
    <p:extLst>
      <p:ext uri="{BB962C8B-B14F-4D97-AF65-F5344CB8AC3E}">
        <p14:creationId xmlns:p14="http://schemas.microsoft.com/office/powerpoint/2010/main" val="7365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a:bodyPr>
          <a:lstStyle/>
          <a:p>
            <a:endParaRPr lang="en-US" dirty="0"/>
          </a:p>
        </p:txBody>
      </p:sp>
      <p:sp>
        <p:nvSpPr>
          <p:cNvPr id="3" name="Content Placeholder 2"/>
          <p:cNvSpPr>
            <a:spLocks noGrp="1"/>
          </p:cNvSpPr>
          <p:nvPr>
            <p:ph idx="1"/>
          </p:nvPr>
        </p:nvSpPr>
        <p:spPr>
          <a:xfrm>
            <a:off x="1981200" y="1828800"/>
            <a:ext cx="8229600" cy="4876800"/>
          </a:xfrm>
        </p:spPr>
        <p:txBody>
          <a:bodyPr/>
          <a:lstStyle/>
          <a:p>
            <a:pPr algn="ctr">
              <a:buNone/>
            </a:pPr>
            <a:endParaRPr lang="en-US" sz="3600" dirty="0" smtClean="0"/>
          </a:p>
          <a:p>
            <a:pPr algn="ctr">
              <a:buNone/>
            </a:pPr>
            <a:endParaRPr lang="en-US" sz="3600" dirty="0" smtClean="0"/>
          </a:p>
          <a:p>
            <a:pPr algn="ctr">
              <a:buNone/>
            </a:pPr>
            <a:endParaRPr lang="en-US" sz="3600" dirty="0"/>
          </a:p>
          <a:p>
            <a:pPr algn="ctr">
              <a:buNone/>
            </a:pPr>
            <a:r>
              <a:rPr lang="en-US" sz="4400" dirty="0" smtClean="0"/>
              <a:t>What is Voices for Civil Justice? </a:t>
            </a:r>
            <a:endParaRPr lang="en-US" sz="44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pic>
        <p:nvPicPr>
          <p:cNvPr id="6" name="Picture 5" descr="VCJ_TwitterI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7633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a:bodyPr>
          <a:lstStyle/>
          <a:p>
            <a:r>
              <a:rPr lang="en-US" dirty="0" smtClean="0"/>
              <a:t>                   What </a:t>
            </a:r>
            <a:r>
              <a:rPr lang="en-US" dirty="0"/>
              <a:t>is Voices for Civil Justice? </a:t>
            </a:r>
            <a:br>
              <a:rPr lang="en-US" dirty="0"/>
            </a:br>
            <a:endParaRPr lang="en-US" dirty="0"/>
          </a:p>
        </p:txBody>
      </p:sp>
      <p:sp>
        <p:nvSpPr>
          <p:cNvPr id="3" name="Content Placeholder 2"/>
          <p:cNvSpPr>
            <a:spLocks noGrp="1"/>
          </p:cNvSpPr>
          <p:nvPr>
            <p:ph idx="1"/>
          </p:nvPr>
        </p:nvSpPr>
        <p:spPr>
          <a:xfrm>
            <a:off x="1981200" y="1828800"/>
            <a:ext cx="8229600" cy="4876800"/>
          </a:xfrm>
        </p:spPr>
        <p:txBody>
          <a:bodyPr>
            <a:normAutofit/>
          </a:bodyPr>
          <a:lstStyle/>
          <a:p>
            <a:pPr algn="ctr">
              <a:buNone/>
            </a:pPr>
            <a:endParaRPr lang="en-US" sz="3600" dirty="0"/>
          </a:p>
          <a:p>
            <a:pPr algn="ctr">
              <a:buNone/>
            </a:pPr>
            <a:r>
              <a:rPr lang="en-US" sz="4400" dirty="0" smtClean="0"/>
              <a:t>Voices mission is to use the awareness-raising power of the media to convey the vital role of civil legal aid in ensuring fairness in the civil justice system.</a:t>
            </a:r>
            <a:endParaRPr lang="en-US" sz="44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pic>
        <p:nvPicPr>
          <p:cNvPr id="6" name="Picture 5" descr="VCJ_TwitterI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030288"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815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581400" y="2133601"/>
            <a:ext cx="6553200" cy="714233"/>
          </a:xfrm>
          <a:prstGeom prst="roundRect">
            <a:avLst/>
          </a:prstGeom>
          <a:solidFill>
            <a:srgbClr val="FFD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  of </a:t>
            </a:r>
            <a:r>
              <a:rPr lang="en-US" sz="2000" b="1" dirty="0">
                <a:solidFill>
                  <a:schemeClr val="tx1"/>
                </a:solidFill>
              </a:rPr>
              <a:t>voters have never heard of or cannot give an opinion of Civil Legal Aid</a:t>
            </a:r>
          </a:p>
        </p:txBody>
      </p:sp>
      <p:sp>
        <p:nvSpPr>
          <p:cNvPr id="2" name="Title 1"/>
          <p:cNvSpPr>
            <a:spLocks noGrp="1"/>
          </p:cNvSpPr>
          <p:nvPr>
            <p:ph type="title"/>
          </p:nvPr>
        </p:nvSpPr>
        <p:spPr>
          <a:xfrm>
            <a:off x="2095500" y="465138"/>
            <a:ext cx="8191500" cy="1058863"/>
          </a:xfrm>
        </p:spPr>
        <p:txBody>
          <a:bodyPr>
            <a:noAutofit/>
          </a:bodyPr>
          <a:lstStyle/>
          <a:p>
            <a:r>
              <a:rPr lang="en-US" sz="2800" b="1" dirty="0" smtClean="0"/>
              <a:t>2013 RESEARCH RESULTS</a:t>
            </a:r>
            <a:endParaRPr lang="en-US" sz="2800" b="1" dirty="0"/>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9</a:t>
            </a:fld>
            <a:endParaRPr lang="en-US" dirty="0">
              <a:solidFill>
                <a:srgbClr val="000000"/>
              </a:solidFill>
            </a:endParaRPr>
          </a:p>
        </p:txBody>
      </p:sp>
      <p:sp>
        <p:nvSpPr>
          <p:cNvPr id="7" name="TextBox 6"/>
          <p:cNvSpPr txBox="1"/>
          <p:nvPr/>
        </p:nvSpPr>
        <p:spPr>
          <a:xfrm>
            <a:off x="1803162" y="5191780"/>
            <a:ext cx="990600" cy="523220"/>
          </a:xfrm>
          <a:prstGeom prst="rect">
            <a:avLst/>
          </a:prstGeom>
          <a:noFill/>
        </p:spPr>
        <p:txBody>
          <a:bodyPr wrap="square" rtlCol="0">
            <a:spAutoFit/>
          </a:bodyPr>
          <a:lstStyle/>
          <a:p>
            <a:pPr algn="ctr"/>
            <a:r>
              <a:rPr lang="en-US" sz="1400" b="1" i="1" dirty="0">
                <a:solidFill>
                  <a:schemeClr val="bg1"/>
                </a:solidFill>
              </a:rPr>
              <a:t>Very </a:t>
            </a:r>
          </a:p>
          <a:p>
            <a:pPr algn="ctr"/>
            <a:r>
              <a:rPr lang="en-US" sz="1400" b="1" i="1" dirty="0">
                <a:solidFill>
                  <a:schemeClr val="bg1"/>
                </a:solidFill>
              </a:rPr>
              <a:t>Favorable</a:t>
            </a:r>
            <a:endParaRPr lang="en-US" sz="1400" b="1" i="1" dirty="0">
              <a:solidFill>
                <a:schemeClr val="bg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704" y="4876801"/>
            <a:ext cx="1143000" cy="1596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ounded Rectangular Callout 11"/>
          <p:cNvSpPr/>
          <p:nvPr/>
        </p:nvSpPr>
        <p:spPr>
          <a:xfrm>
            <a:off x="4572000" y="4995645"/>
            <a:ext cx="5334000" cy="1447800"/>
          </a:xfrm>
          <a:prstGeom prst="wedgeRoundRectCallout">
            <a:avLst>
              <a:gd name="adj1" fmla="val -73107"/>
              <a:gd name="adj2" fmla="val -7975"/>
              <a:gd name="adj3" fmla="val 16667"/>
            </a:avLst>
          </a:prstGeom>
          <a:solidFill>
            <a:schemeClr val="bg1">
              <a:lumMod val="85000"/>
            </a:schemeClr>
          </a:solidFill>
          <a:ln>
            <a:solidFill>
              <a:srgbClr val="0085B4"/>
            </a:solidFill>
          </a:ln>
          <a:effectLst>
            <a:outerShdw blurRad="762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“How </a:t>
            </a:r>
            <a:r>
              <a:rPr lang="en-US" i="1" dirty="0">
                <a:solidFill>
                  <a:schemeClr val="tx1"/>
                </a:solidFill>
              </a:rPr>
              <a:t>would you find out about the </a:t>
            </a:r>
            <a:r>
              <a:rPr lang="en-US" i="1" dirty="0">
                <a:solidFill>
                  <a:schemeClr val="tx1"/>
                </a:solidFill>
              </a:rPr>
              <a:t>Civil </a:t>
            </a:r>
            <a:r>
              <a:rPr lang="en-US" i="1" dirty="0">
                <a:solidFill>
                  <a:schemeClr val="tx1"/>
                </a:solidFill>
              </a:rPr>
              <a:t>L</a:t>
            </a:r>
            <a:r>
              <a:rPr lang="en-US" i="1" dirty="0">
                <a:solidFill>
                  <a:schemeClr val="tx1"/>
                </a:solidFill>
              </a:rPr>
              <a:t>egal </a:t>
            </a:r>
            <a:r>
              <a:rPr lang="en-US" i="1" dirty="0">
                <a:solidFill>
                  <a:schemeClr val="tx1"/>
                </a:solidFill>
              </a:rPr>
              <a:t>A</a:t>
            </a:r>
            <a:r>
              <a:rPr lang="en-US" i="1" dirty="0">
                <a:solidFill>
                  <a:schemeClr val="tx1"/>
                </a:solidFill>
              </a:rPr>
              <a:t>id </a:t>
            </a:r>
            <a:r>
              <a:rPr lang="en-US" i="1" dirty="0">
                <a:solidFill>
                  <a:schemeClr val="tx1"/>
                </a:solidFill>
              </a:rPr>
              <a:t>if you didn’t even know about it</a:t>
            </a:r>
            <a:r>
              <a:rPr lang="en-US" i="1" dirty="0">
                <a:solidFill>
                  <a:schemeClr val="tx1"/>
                </a:solidFill>
              </a:rPr>
              <a:t>? </a:t>
            </a:r>
            <a:r>
              <a:rPr lang="en-US" i="1" dirty="0">
                <a:solidFill>
                  <a:schemeClr val="tx1"/>
                </a:solidFill>
              </a:rPr>
              <a:t>How do they know where it is and what it is</a:t>
            </a:r>
            <a:r>
              <a:rPr lang="en-US" i="1" dirty="0">
                <a:solidFill>
                  <a:schemeClr val="tx1"/>
                </a:solidFill>
              </a:rPr>
              <a:t>?” </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2895600"/>
            <a:ext cx="1181100" cy="1619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ounded Rectangular Callout 15"/>
          <p:cNvSpPr/>
          <p:nvPr/>
        </p:nvSpPr>
        <p:spPr>
          <a:xfrm>
            <a:off x="4572001" y="3352800"/>
            <a:ext cx="3193211" cy="1143000"/>
          </a:xfrm>
          <a:prstGeom prst="wedgeRoundRectCallout">
            <a:avLst>
              <a:gd name="adj1" fmla="val 97023"/>
              <a:gd name="adj2" fmla="val -15726"/>
              <a:gd name="adj3" fmla="val 16667"/>
            </a:avLst>
          </a:prstGeom>
          <a:solidFill>
            <a:schemeClr val="bg1">
              <a:lumMod val="85000"/>
            </a:schemeClr>
          </a:solidFill>
          <a:ln>
            <a:solidFill>
              <a:srgbClr val="0085B4"/>
            </a:solidFill>
          </a:ln>
          <a:effectLst>
            <a:outerShdw blurRad="762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a:t>
            </a:r>
            <a:r>
              <a:rPr lang="en-US" i="1" dirty="0">
                <a:solidFill>
                  <a:schemeClr val="tx1"/>
                </a:solidFill>
              </a:rPr>
              <a:t>didn’t even know it was </a:t>
            </a:r>
            <a:r>
              <a:rPr lang="en-US" i="1" dirty="0">
                <a:solidFill>
                  <a:schemeClr val="tx1"/>
                </a:solidFill>
              </a:rPr>
              <a:t>available”</a:t>
            </a:r>
          </a:p>
          <a:p>
            <a:pPr algn="ctr"/>
            <a:endParaRPr lang="en-US" sz="1600" dirty="0">
              <a:solidFill>
                <a:schemeClr val="tx1"/>
              </a:solidFill>
            </a:endParaRPr>
          </a:p>
        </p:txBody>
      </p:sp>
      <p:sp>
        <p:nvSpPr>
          <p:cNvPr id="17" name="Oval 16"/>
          <p:cNvSpPr/>
          <p:nvPr/>
        </p:nvSpPr>
        <p:spPr>
          <a:xfrm>
            <a:off x="1905000" y="1752600"/>
            <a:ext cx="1905000" cy="1600200"/>
          </a:xfrm>
          <a:prstGeom prst="ellipse">
            <a:avLst/>
          </a:prstGeom>
          <a:solidFill>
            <a:srgbClr val="DE8400"/>
          </a:solidFill>
          <a:ln>
            <a:solidFill>
              <a:schemeClr val="tx1"/>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p:cNvSpPr txBox="1"/>
          <p:nvPr/>
        </p:nvSpPr>
        <p:spPr>
          <a:xfrm>
            <a:off x="2091904" y="2242871"/>
            <a:ext cx="1524000" cy="615553"/>
          </a:xfrm>
          <a:prstGeom prst="rect">
            <a:avLst/>
          </a:prstGeom>
          <a:noFill/>
        </p:spPr>
        <p:txBody>
          <a:bodyPr wrap="square" lIns="0" tIns="0" rIns="0" bIns="0" rtlCol="0">
            <a:spAutoFit/>
          </a:bodyPr>
          <a:lstStyle/>
          <a:p>
            <a:pPr algn="ctr"/>
            <a:r>
              <a:rPr lang="en-US" sz="4000" b="1" dirty="0">
                <a:solidFill>
                  <a:schemeClr val="bg1"/>
                </a:solidFill>
              </a:rPr>
              <a:t>36%</a:t>
            </a:r>
            <a:endParaRPr lang="en-US" sz="4000" b="1" dirty="0">
              <a:solidFill>
                <a:schemeClr val="bg1"/>
              </a:solidFill>
            </a:endParaRPr>
          </a:p>
        </p:txBody>
      </p:sp>
    </p:spTree>
    <p:extLst>
      <p:ext uri="{BB962C8B-B14F-4D97-AF65-F5344CB8AC3E}">
        <p14:creationId xmlns:p14="http://schemas.microsoft.com/office/powerpoint/2010/main" val="1672725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746</Words>
  <Application>Microsoft Macintosh PowerPoint</Application>
  <PresentationFormat>Widescreen</PresentationFormat>
  <Paragraphs>123</Paragraphs>
  <Slides>22</Slides>
  <Notes>6</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 Chancery</vt:lpstr>
      <vt:lpstr>Calibri</vt:lpstr>
      <vt:lpstr>Calibri Light</vt:lpstr>
      <vt:lpstr>Lucida Handwriting</vt:lpstr>
      <vt:lpstr>ＭＳ Ｐゴシック</vt:lpstr>
      <vt:lpstr>Wingdings</vt:lpstr>
      <vt:lpstr>Arial</vt:lpstr>
      <vt:lpstr>Office Theme</vt:lpstr>
      <vt:lpstr>Civil Legal Aid is a Best-Kept Secret that Needs to be Told</vt:lpstr>
      <vt:lpstr>PowerPoint Presentation</vt:lpstr>
      <vt:lpstr>PowerPoint Presentation</vt:lpstr>
      <vt:lpstr>PowerPoint Presentation</vt:lpstr>
      <vt:lpstr>PowerPoint Presentation</vt:lpstr>
      <vt:lpstr>PowerPoint Presentation</vt:lpstr>
      <vt:lpstr>PowerPoint Presentation</vt:lpstr>
      <vt:lpstr>                   What is Voices for Civil Justice?  </vt:lpstr>
      <vt:lpstr>2013 RESEARCH RESULTS</vt:lpstr>
      <vt:lpstr>Voices research found that when people learn what civil legal aid is, they feel it is important.</vt:lpstr>
      <vt:lpstr>PowerPoint Presentation</vt:lpstr>
      <vt:lpstr>PowerPoint Presentation</vt:lpstr>
      <vt:lpstr>9 Second Sound Bite</vt:lpstr>
      <vt:lpstr>Groups That Should Receive Civil Legal Aid:</vt:lpstr>
      <vt:lpstr>PowerPoint Presentation</vt:lpstr>
      <vt:lpstr>PowerPoint Presentation</vt:lpstr>
      <vt:lpstr>PowerPoint Presentation</vt:lpstr>
      <vt:lpstr>               Words that Work</vt:lpstr>
      <vt:lpstr>Extending the story</vt:lpstr>
      <vt:lpstr>Innovation is newsworthy.</vt:lpstr>
      <vt:lpstr>Civil Legal Aid is Innovative</vt:lpstr>
      <vt:lpstr>Civil legal aid - part of a bigger story</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Arledge</dc:creator>
  <cp:lastModifiedBy>Elizabeth Arledge</cp:lastModifiedBy>
  <cp:revision>13</cp:revision>
  <dcterms:created xsi:type="dcterms:W3CDTF">2017-05-07T22:15:01Z</dcterms:created>
  <dcterms:modified xsi:type="dcterms:W3CDTF">2017-05-08T01:58:50Z</dcterms:modified>
</cp:coreProperties>
</file>