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 id="263" r:id="rId8"/>
    <p:sldId id="264" r:id="rId9"/>
    <p:sldId id="265" r:id="rId10"/>
    <p:sldId id="267"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202C"/>
    <a:srgbClr val="00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25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330370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193400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322337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324630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205110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38302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185839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286620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21402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3312848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98E29-BAA4-489F-9031-169180AE9375}" type="datetimeFigureOut">
              <a:rPr lang="en-AU" smtClean="0"/>
              <a:t>3/05/2017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5584F21-79A4-4365-8286-C114172C7CA7}" type="slidenum">
              <a:rPr lang="en-AU" smtClean="0"/>
              <a:t>‹#›</a:t>
            </a:fld>
            <a:endParaRPr lang="en-AU" dirty="0"/>
          </a:p>
        </p:txBody>
      </p:sp>
    </p:spTree>
    <p:extLst>
      <p:ext uri="{BB962C8B-B14F-4D97-AF65-F5344CB8AC3E}">
        <p14:creationId xmlns:p14="http://schemas.microsoft.com/office/powerpoint/2010/main" val="70054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98E29-BAA4-489F-9031-169180AE9375}" type="datetimeFigureOut">
              <a:rPr lang="en-AU" smtClean="0"/>
              <a:t>3/05/2017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84F21-79A4-4365-8286-C114172C7CA7}" type="slidenum">
              <a:rPr lang="en-AU" smtClean="0"/>
              <a:t>‹#›</a:t>
            </a:fld>
            <a:endParaRPr lang="en-AU" dirty="0"/>
          </a:p>
        </p:txBody>
      </p:sp>
    </p:spTree>
    <p:extLst>
      <p:ext uri="{BB962C8B-B14F-4D97-AF65-F5344CB8AC3E}">
        <p14:creationId xmlns:p14="http://schemas.microsoft.com/office/powerpoint/2010/main" val="81083786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1700808"/>
            <a:ext cx="3024336" cy="3312368"/>
          </a:xfrm>
          <a:prstGeom prst="rect">
            <a:avLst/>
          </a:prstGeom>
        </p:spPr>
      </p:pic>
    </p:spTree>
    <p:extLst>
      <p:ext uri="{BB962C8B-B14F-4D97-AF65-F5344CB8AC3E}">
        <p14:creationId xmlns:p14="http://schemas.microsoft.com/office/powerpoint/2010/main" val="1050664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PLSL </a:t>
            </a:r>
            <a:endParaRPr lang="en-AU" dirty="0"/>
          </a:p>
        </p:txBody>
      </p:sp>
      <p:sp>
        <p:nvSpPr>
          <p:cNvPr id="3" name="Content Placeholder 2"/>
          <p:cNvSpPr>
            <a:spLocks noGrp="1"/>
          </p:cNvSpPr>
          <p:nvPr>
            <p:ph idx="1"/>
          </p:nvPr>
        </p:nvSpPr>
        <p:spPr/>
        <p:txBody>
          <a:bodyPr>
            <a:normAutofit fontScale="77500" lnSpcReduction="20000"/>
          </a:bodyPr>
          <a:lstStyle/>
          <a:p>
            <a:r>
              <a:rPr lang="en-US" sz="2600" dirty="0"/>
              <a:t>The sector is expanding at a rapid rate.</a:t>
            </a:r>
          </a:p>
          <a:p>
            <a:r>
              <a:rPr lang="en-US" sz="2600" dirty="0"/>
              <a:t>Our members are skilled practitioners but there is no workforce plan to attract and retain the skilled workers required to support people in need.  We need to continue to build on union wins for the sector like our Qld and National pay equity decision. </a:t>
            </a:r>
          </a:p>
          <a:p>
            <a:r>
              <a:rPr lang="en-AU" sz="2600" dirty="0"/>
              <a:t>As part of our broader Investing in Quality Services Campaign, The Services Union is campaigning for a scheme where you can carry your Long Service Leave entitlements with you as you move from employer to employer, or job to job within the sector.</a:t>
            </a:r>
          </a:p>
          <a:p>
            <a:r>
              <a:rPr lang="en-AU" sz="2600" dirty="0"/>
              <a:t>We believe that the introduction of portable Long Service Leave will benefit you, your colleagues and the sector enormously.</a:t>
            </a:r>
          </a:p>
          <a:p>
            <a:r>
              <a:rPr lang="en-AU" sz="2600" dirty="0"/>
              <a:t>This scheme will provide a decent break for experienced and dedicated working people as well as help attract a new generation of workers to the sector. There are also significant economic benefits for organisations, as leave liabilities are removed from their balance sheets and managed by an independent scheme.</a:t>
            </a:r>
          </a:p>
          <a:p>
            <a:endParaRPr lang="en-US" sz="2600" dirty="0"/>
          </a:p>
          <a:p>
            <a:endParaRPr lang="en-AU" dirty="0"/>
          </a:p>
        </p:txBody>
      </p:sp>
      <p:sp>
        <p:nvSpPr>
          <p:cNvPr id="4" name="Title 1"/>
          <p:cNvSpPr txBox="1">
            <a:spLocks/>
          </p:cNvSpPr>
          <p:nvPr/>
        </p:nvSpPr>
        <p:spPr>
          <a:xfrm>
            <a:off x="609600" y="427038"/>
            <a:ext cx="8229600" cy="1143000"/>
          </a:xfrm>
          <a:prstGeom prst="rect">
            <a:avLst/>
          </a:prstGeom>
          <a:solidFill>
            <a:srgbClr val="00B29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latin typeface="Futura Std Medium" pitchFamily="34" charset="0"/>
              </a:rPr>
              <a:t>PLSL for SACS workers </a:t>
            </a:r>
            <a:endParaRPr lang="en-AU" sz="1800" dirty="0">
              <a:latin typeface="Futura Std Medium" pitchFamily="34"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a:prstGeom prst="rect">
            <a:avLst/>
          </a:prstGeom>
        </p:spPr>
      </p:pic>
    </p:spTree>
    <p:extLst>
      <p:ext uri="{BB962C8B-B14F-4D97-AF65-F5344CB8AC3E}">
        <p14:creationId xmlns:p14="http://schemas.microsoft.com/office/powerpoint/2010/main" val="22376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Actions for CLCs and staff</a:t>
            </a:r>
            <a:endParaRPr lang="en-AU" dirty="0"/>
          </a:p>
        </p:txBody>
      </p:sp>
      <p:sp>
        <p:nvSpPr>
          <p:cNvPr id="3" name="Content Placeholder 2"/>
          <p:cNvSpPr>
            <a:spLocks noGrp="1"/>
          </p:cNvSpPr>
          <p:nvPr>
            <p:ph idx="1"/>
          </p:nvPr>
        </p:nvSpPr>
        <p:spPr/>
        <p:txBody>
          <a:bodyPr/>
          <a:lstStyle/>
          <a:p>
            <a:r>
              <a:rPr lang="en-US" dirty="0"/>
              <a:t>Participate in our survey as an employee today</a:t>
            </a:r>
          </a:p>
          <a:p>
            <a:r>
              <a:rPr lang="en-US" dirty="0"/>
              <a:t>CLCs and CLCQ to provide public support for Portable Long Service Leave for SACS employees </a:t>
            </a:r>
            <a:endParaRPr lang="en-AU" dirty="0"/>
          </a:p>
        </p:txBody>
      </p:sp>
      <p:sp>
        <p:nvSpPr>
          <p:cNvPr id="4" name="Title 1"/>
          <p:cNvSpPr txBox="1">
            <a:spLocks/>
          </p:cNvSpPr>
          <p:nvPr/>
        </p:nvSpPr>
        <p:spPr>
          <a:xfrm>
            <a:off x="611560" y="457200"/>
            <a:ext cx="8229600" cy="1143000"/>
          </a:xfrm>
          <a:prstGeom prst="rect">
            <a:avLst/>
          </a:prstGeom>
          <a:solidFill>
            <a:srgbClr val="00B29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latin typeface="Futura Std Medium" pitchFamily="34" charset="0"/>
              </a:rPr>
              <a:t>Actions for PLSL Campaign </a:t>
            </a:r>
            <a:endParaRPr lang="en-AU" sz="2400" dirty="0">
              <a:latin typeface="Futura Std Medium" pitchFamily="34" charset="0"/>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a:prstGeom prst="rect">
            <a:avLst/>
          </a:prstGeom>
        </p:spPr>
      </p:pic>
    </p:spTree>
    <p:extLst>
      <p:ext uri="{BB962C8B-B14F-4D97-AF65-F5344CB8AC3E}">
        <p14:creationId xmlns:p14="http://schemas.microsoft.com/office/powerpoint/2010/main" val="9694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299"/>
          </a:solidFill>
        </p:spPr>
        <p:txBody>
          <a:bodyPr>
            <a:normAutofit/>
          </a:bodyPr>
          <a:lstStyle/>
          <a:p>
            <a:r>
              <a:rPr lang="en-US" sz="6000" dirty="0">
                <a:latin typeface="Futura Std Medium" pitchFamily="34" charset="0"/>
              </a:rPr>
              <a:t>Fund Equal Justice</a:t>
            </a:r>
            <a:endParaRPr lang="en-AU" sz="6000" dirty="0">
              <a:latin typeface="Futura Std Medium"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6" name="Rectangle 5"/>
          <p:cNvSpPr/>
          <p:nvPr/>
        </p:nvSpPr>
        <p:spPr>
          <a:xfrm>
            <a:off x="2483768" y="2274838"/>
            <a:ext cx="4374232" cy="2308324"/>
          </a:xfrm>
          <a:prstGeom prst="rect">
            <a:avLst/>
          </a:prstGeom>
        </p:spPr>
        <p:txBody>
          <a:bodyPr wrap="square">
            <a:spAutoFit/>
          </a:bodyPr>
          <a:lstStyle/>
          <a:p>
            <a:pPr algn="ctr"/>
            <a:r>
              <a:rPr lang="en-US" dirty="0">
                <a:latin typeface="Futura Std Medium" pitchFamily="34" charset="0"/>
                <a:ea typeface="Calibri" panose="020F0502020204030204" pitchFamily="34" charset="0"/>
                <a:cs typeface="Times New Roman" panose="02020603050405020304" pitchFamily="18" charset="0"/>
              </a:rPr>
              <a:t>Our Message - The CLC sector needs its funding reinstated and an increase in base funding in order to continue to do its work in a sustainable way which also provides better job security for our members working in these vital services.</a:t>
            </a:r>
          </a:p>
          <a:p>
            <a:pPr algn="ctr"/>
            <a:endParaRPr lang="en-US" dirty="0">
              <a:latin typeface="Futura Std Medium" pitchFamily="34" charset="0"/>
              <a:ea typeface="Calibri" panose="020F0502020204030204" pitchFamily="34" charset="0"/>
              <a:cs typeface="Times New Roman" panose="02020603050405020304" pitchFamily="18" charset="0"/>
            </a:endParaRPr>
          </a:p>
          <a:p>
            <a:pPr algn="ctr"/>
            <a:endParaRPr lang="en-US" dirty="0">
              <a:latin typeface="Futura Std Medium"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31840" y="4005064"/>
            <a:ext cx="3007883" cy="2255912"/>
          </a:xfrm>
          <a:prstGeom prst="rect">
            <a:avLst/>
          </a:prstGeom>
        </p:spPr>
      </p:pic>
    </p:spTree>
    <p:extLst>
      <p:ext uri="{BB962C8B-B14F-4D97-AF65-F5344CB8AC3E}">
        <p14:creationId xmlns:p14="http://schemas.microsoft.com/office/powerpoint/2010/main" val="18098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299"/>
          </a:solidFill>
        </p:spPr>
        <p:txBody>
          <a:bodyPr>
            <a:normAutofit/>
          </a:bodyPr>
          <a:lstStyle/>
          <a:p>
            <a:r>
              <a:rPr lang="en-US" sz="3600" dirty="0">
                <a:latin typeface="Futura Std Medium" pitchFamily="34" charset="0"/>
              </a:rPr>
              <a:t>Campaigning to Fund Equal Justice </a:t>
            </a:r>
            <a:endParaRPr lang="en-AU" sz="3600" dirty="0">
              <a:latin typeface="Futura Std Medium"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3539430"/>
          </a:xfrm>
          <a:prstGeom prst="rect">
            <a:avLst/>
          </a:prstGeom>
        </p:spPr>
        <p:txBody>
          <a:bodyPr wrap="square">
            <a:spAutoFit/>
          </a:bodyPr>
          <a:lstStyle/>
          <a:p>
            <a:pPr algn="ctr"/>
            <a:r>
              <a:rPr lang="en-US" sz="2800" dirty="0">
                <a:latin typeface="Futura Std Medium" pitchFamily="34" charset="0"/>
                <a:ea typeface="Calibri" panose="020F0502020204030204" pitchFamily="34" charset="0"/>
                <a:cs typeface="Times New Roman" panose="02020603050405020304" pitchFamily="18" charset="0"/>
              </a:rPr>
              <a:t>How it begins for our union – </a:t>
            </a:r>
          </a:p>
          <a:p>
            <a:pPr marL="457200" indent="-457200" algn="ctr">
              <a:buFont typeface="Arial" panose="020B0604020202020204" pitchFamily="34" charset="0"/>
              <a:buChar char="•"/>
            </a:pPr>
            <a:endParaRPr lang="en-US" sz="2800" dirty="0">
              <a:latin typeface="Futura Std Medium"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pPr>
            <a:r>
              <a:rPr lang="en-US" sz="2400" dirty="0">
                <a:latin typeface="Futura Std Medium" pitchFamily="34" charset="0"/>
                <a:ea typeface="Calibri" panose="020F0502020204030204" pitchFamily="34" charset="0"/>
                <a:cs typeface="Times New Roman" panose="02020603050405020304" pitchFamily="18" charset="0"/>
              </a:rPr>
              <a:t>Engage with our members</a:t>
            </a:r>
          </a:p>
          <a:p>
            <a:pPr marL="457200" indent="-457200" algn="ctr">
              <a:buFont typeface="Arial" panose="020B0604020202020204" pitchFamily="34" charset="0"/>
              <a:buChar char="•"/>
            </a:pPr>
            <a:r>
              <a:rPr lang="en-US" sz="2400" dirty="0">
                <a:latin typeface="Futura Std Medium" pitchFamily="34" charset="0"/>
                <a:ea typeface="Calibri" panose="020F0502020204030204" pitchFamily="34" charset="0"/>
                <a:cs typeface="Times New Roman" panose="02020603050405020304" pitchFamily="18" charset="0"/>
              </a:rPr>
              <a:t>Workplace visits or contact with you</a:t>
            </a:r>
          </a:p>
          <a:p>
            <a:pPr marL="457200" indent="-457200" algn="ctr">
              <a:buFont typeface="Arial" panose="020B0604020202020204" pitchFamily="34" charset="0"/>
              <a:buChar char="•"/>
            </a:pPr>
            <a:r>
              <a:rPr lang="en-US" sz="2400" dirty="0">
                <a:effectLst/>
                <a:latin typeface="Futura Std Medium" pitchFamily="34" charset="0"/>
                <a:ea typeface="Calibri" panose="020F0502020204030204" pitchFamily="34" charset="0"/>
                <a:cs typeface="Times New Roman" panose="02020603050405020304" pitchFamily="18" charset="0"/>
              </a:rPr>
              <a:t>Mapping the industry and each workplace</a:t>
            </a:r>
          </a:p>
          <a:p>
            <a:pPr marL="457200" indent="-457200" algn="ctr">
              <a:buFont typeface="Arial" panose="020B0604020202020204" pitchFamily="34" charset="0"/>
              <a:buChar char="•"/>
            </a:pPr>
            <a:r>
              <a:rPr lang="en-US" sz="2400" dirty="0">
                <a:effectLst/>
                <a:latin typeface="Futura Std Medium" pitchFamily="34" charset="0"/>
                <a:ea typeface="Calibri" panose="020F0502020204030204" pitchFamily="34" charset="0"/>
                <a:cs typeface="Times New Roman" panose="02020603050405020304" pitchFamily="18" charset="0"/>
              </a:rPr>
              <a:t>Asking you to join our union</a:t>
            </a:r>
          </a:p>
          <a:p>
            <a:pPr marL="457200" indent="-457200" algn="ctr">
              <a:buFont typeface="Arial" panose="020B0604020202020204" pitchFamily="34" charset="0"/>
              <a:buChar char="•"/>
            </a:pPr>
            <a:r>
              <a:rPr lang="en-US" sz="2400" dirty="0">
                <a:latin typeface="Futura Std Medium" pitchFamily="34" charset="0"/>
                <a:ea typeface="Calibri" panose="020F0502020204030204" pitchFamily="34" charset="0"/>
                <a:cs typeface="Times New Roman" panose="02020603050405020304" pitchFamily="18" charset="0"/>
              </a:rPr>
              <a:t>Working collaboratively with CLCQ support the campaign</a:t>
            </a:r>
            <a:endParaRPr lang="en-AU" sz="2400" dirty="0">
              <a:latin typeface="Futura Std Medium" pitchFamily="34" charset="0"/>
            </a:endParaRPr>
          </a:p>
        </p:txBody>
      </p:sp>
    </p:spTree>
    <p:extLst>
      <p:ext uri="{BB962C8B-B14F-4D97-AF65-F5344CB8AC3E}">
        <p14:creationId xmlns:p14="http://schemas.microsoft.com/office/powerpoint/2010/main" val="236353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299"/>
          </a:solidFill>
        </p:spPr>
        <p:txBody>
          <a:bodyPr>
            <a:normAutofit/>
          </a:bodyPr>
          <a:lstStyle/>
          <a:p>
            <a:r>
              <a:rPr lang="en-US" sz="4000" dirty="0">
                <a:latin typeface="Futura Std Medium" pitchFamily="34" charset="0"/>
              </a:rPr>
              <a:t>Actions</a:t>
            </a:r>
            <a:endParaRPr lang="en-AU" sz="4000" dirty="0">
              <a:latin typeface="Futura Std Medium"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3" name="Rectangle 2"/>
          <p:cNvSpPr/>
          <p:nvPr/>
        </p:nvSpPr>
        <p:spPr>
          <a:xfrm>
            <a:off x="1043608" y="1916832"/>
            <a:ext cx="6768752" cy="7171194"/>
          </a:xfrm>
          <a:prstGeom prst="rect">
            <a:avLst/>
          </a:prstGeom>
        </p:spPr>
        <p:txBody>
          <a:bodyPr wrap="square">
            <a:spAutoFit/>
          </a:bodyPr>
          <a:lstStyle/>
          <a:p>
            <a:r>
              <a:rPr lang="en-US" sz="1600" dirty="0">
                <a:latin typeface="Futura Std Medium" pitchFamily="34" charset="0"/>
              </a:rPr>
              <a:t>CLCs we have contacted or carried out visits in 2017:</a:t>
            </a:r>
          </a:p>
          <a:p>
            <a:endParaRPr lang="en-US" sz="1600" dirty="0">
              <a:latin typeface="Futura Std Medium" pitchFamily="34" charset="0"/>
            </a:endParaRPr>
          </a:p>
          <a:p>
            <a:pPr marL="285750" indent="-285750">
              <a:buFont typeface="Arial" panose="020B0604020202020204" pitchFamily="34" charset="0"/>
              <a:buChar char="•"/>
            </a:pPr>
            <a:r>
              <a:rPr lang="en-US" sz="1600" dirty="0">
                <a:latin typeface="Futura Std Medium" pitchFamily="34" charset="0"/>
              </a:rPr>
              <a:t>Aboriginal Family Legal Service Southern Qld Indigenous Corporation</a:t>
            </a:r>
          </a:p>
          <a:p>
            <a:pPr marL="285750" indent="-285750">
              <a:buFont typeface="Arial" panose="020B0604020202020204" pitchFamily="34" charset="0"/>
              <a:buChar char="•"/>
            </a:pPr>
            <a:r>
              <a:rPr lang="en-US" sz="1600" dirty="0">
                <a:latin typeface="Futura Std Medium" pitchFamily="34" charset="0"/>
              </a:rPr>
              <a:t>ATSIWLS – North Queensland</a:t>
            </a:r>
          </a:p>
          <a:p>
            <a:pPr marL="285750" indent="-285750">
              <a:buFont typeface="Arial" panose="020B0604020202020204" pitchFamily="34" charset="0"/>
              <a:buChar char="•"/>
            </a:pPr>
            <a:r>
              <a:rPr lang="en-US" sz="1600" dirty="0">
                <a:latin typeface="Futura Std Medium" pitchFamily="34" charset="0"/>
              </a:rPr>
              <a:t>Basic Rights Qld Inc</a:t>
            </a:r>
          </a:p>
          <a:p>
            <a:pPr marL="285750" indent="-285750">
              <a:buFont typeface="Arial" panose="020B0604020202020204" pitchFamily="34" charset="0"/>
              <a:buChar char="•"/>
            </a:pPr>
            <a:r>
              <a:rPr lang="en-US" sz="1600" dirty="0">
                <a:latin typeface="Futura Std Medium" pitchFamily="34" charset="0"/>
              </a:rPr>
              <a:t>Bayside Community Legal Centre</a:t>
            </a:r>
          </a:p>
          <a:p>
            <a:pPr marL="285750" indent="-285750">
              <a:buFont typeface="Arial" panose="020B0604020202020204" pitchFamily="34" charset="0"/>
              <a:buChar char="•"/>
            </a:pPr>
            <a:r>
              <a:rPr lang="en-US" sz="1600" dirty="0">
                <a:latin typeface="Futura Std Medium" pitchFamily="34" charset="0"/>
              </a:rPr>
              <a:t>Cairns Community Legal Centre</a:t>
            </a:r>
          </a:p>
          <a:p>
            <a:pPr marL="285750" indent="-285750">
              <a:buFont typeface="Arial" panose="020B0604020202020204" pitchFamily="34" charset="0"/>
              <a:buChar char="•"/>
            </a:pPr>
            <a:r>
              <a:rPr lang="en-US" sz="1600" dirty="0">
                <a:latin typeface="Futura Std Medium" pitchFamily="34" charset="0"/>
              </a:rPr>
              <a:t>Caxton Legal Centre Inc</a:t>
            </a:r>
          </a:p>
          <a:p>
            <a:pPr marL="285750" indent="-285750">
              <a:buFont typeface="Arial" panose="020B0604020202020204" pitchFamily="34" charset="0"/>
              <a:buChar char="•"/>
            </a:pPr>
            <a:r>
              <a:rPr lang="en-US" sz="1600" dirty="0">
                <a:latin typeface="Futura Std Medium" pitchFamily="34" charset="0"/>
              </a:rPr>
              <a:t>EDO Northern Qld Inc</a:t>
            </a:r>
          </a:p>
          <a:p>
            <a:pPr marL="285750" indent="-285750">
              <a:buFont typeface="Arial" panose="020B0604020202020204" pitchFamily="34" charset="0"/>
              <a:buChar char="•"/>
            </a:pPr>
            <a:r>
              <a:rPr lang="en-US" sz="1600" dirty="0">
                <a:latin typeface="Futura Std Medium" pitchFamily="34" charset="0"/>
              </a:rPr>
              <a:t>Environmental Defenders Office (Qld) Inc</a:t>
            </a:r>
          </a:p>
          <a:p>
            <a:pPr marL="285750" indent="-285750">
              <a:buFont typeface="Arial" panose="020B0604020202020204" pitchFamily="34" charset="0"/>
              <a:buChar char="•"/>
            </a:pPr>
            <a:r>
              <a:rPr lang="en-US" sz="1600" dirty="0">
                <a:latin typeface="Futura Std Medium" pitchFamily="34" charset="0"/>
              </a:rPr>
              <a:t>Gold Coast Community Legal Centre</a:t>
            </a:r>
          </a:p>
          <a:p>
            <a:pPr marL="285750" indent="-285750">
              <a:buFont typeface="Arial" panose="020B0604020202020204" pitchFamily="34" charset="0"/>
              <a:buChar char="•"/>
            </a:pPr>
            <a:r>
              <a:rPr lang="en-US" sz="1600" dirty="0">
                <a:latin typeface="Futura Std Medium" pitchFamily="34" charset="0"/>
              </a:rPr>
              <a:t>Goondiwindi CLC (Care Goondiwindi Association Inc)</a:t>
            </a:r>
          </a:p>
          <a:p>
            <a:pPr marL="285750" indent="-285750">
              <a:buFont typeface="Arial" panose="020B0604020202020204" pitchFamily="34" charset="0"/>
              <a:buChar char="•"/>
            </a:pPr>
            <a:r>
              <a:rPr lang="en-US" sz="1600" dirty="0">
                <a:latin typeface="Futura Std Medium" pitchFamily="34" charset="0"/>
              </a:rPr>
              <a:t>Junkuri Laka Community Legal Centre Aboriginal Corporation, trading as Mornington Island Community Legal Centre</a:t>
            </a:r>
          </a:p>
          <a:p>
            <a:pPr marL="285750" indent="-285750">
              <a:buFont typeface="Arial" panose="020B0604020202020204" pitchFamily="34" charset="0"/>
              <a:buChar char="•"/>
            </a:pPr>
            <a:r>
              <a:rPr lang="en-US" sz="1600" dirty="0">
                <a:latin typeface="Futura Std Medium" pitchFamily="34" charset="0"/>
              </a:rPr>
              <a:t>NQ Women’s Legal Service Inc (TSV Office)</a:t>
            </a:r>
          </a:p>
          <a:p>
            <a:pPr marL="285750" indent="-285750">
              <a:buFont typeface="Arial" panose="020B0604020202020204" pitchFamily="34" charset="0"/>
              <a:buChar char="•"/>
            </a:pPr>
            <a:r>
              <a:rPr lang="en-US" sz="1600" dirty="0">
                <a:latin typeface="Futura Std Medium" pitchFamily="34" charset="0"/>
              </a:rPr>
              <a:t>Nundah Community Support Group Inc </a:t>
            </a:r>
          </a:p>
          <a:p>
            <a:pPr marL="285750" indent="-285750">
              <a:buFont typeface="Arial" panose="020B0604020202020204" pitchFamily="34" charset="0"/>
              <a:buChar char="•"/>
            </a:pPr>
            <a:r>
              <a:rPr lang="en-US" sz="1600" dirty="0">
                <a:latin typeface="Futura Std Medium" pitchFamily="34" charset="0"/>
              </a:rPr>
              <a:t>QAI – Qld Advocacy Inc</a:t>
            </a:r>
          </a:p>
          <a:p>
            <a:pPr marL="285750" indent="-285750">
              <a:buFont typeface="Arial" panose="020B0604020202020204" pitchFamily="34" charset="0"/>
              <a:buChar char="•"/>
            </a:pPr>
            <a:r>
              <a:rPr lang="en-US" sz="1600" dirty="0">
                <a:latin typeface="Futura Std Medium" pitchFamily="34" charset="0"/>
              </a:rPr>
              <a:t>Refugee and Immigration Legal Service Inc (RAILS)</a:t>
            </a:r>
          </a:p>
          <a:p>
            <a:pPr marL="285750" indent="-285750">
              <a:buFont typeface="Arial" panose="020B0604020202020204" pitchFamily="34" charset="0"/>
              <a:buChar char="•"/>
            </a:pPr>
            <a:r>
              <a:rPr lang="en-US" sz="1600" dirty="0">
                <a:latin typeface="Futura Std Medium" pitchFamily="34" charset="0"/>
              </a:rPr>
              <a:t>Robina CLC</a:t>
            </a:r>
          </a:p>
          <a:p>
            <a:pPr marL="285750" indent="-285750">
              <a:buFont typeface="Arial" panose="020B0604020202020204" pitchFamily="34" charset="0"/>
              <a:buChar char="•"/>
            </a:pPr>
            <a:r>
              <a:rPr lang="en-US" sz="1600" dirty="0">
                <a:latin typeface="Futura Std Medium" pitchFamily="34" charset="0"/>
              </a:rPr>
              <a:t>South West Brisbane Community Legal Centre Inc</a:t>
            </a:r>
          </a:p>
          <a:p>
            <a:pPr marL="285750" indent="-285750">
              <a:buFont typeface="Arial" panose="020B0604020202020204" pitchFamily="34" charset="0"/>
              <a:buChar char="•"/>
            </a:pPr>
            <a:endParaRPr lang="en-US" sz="1600" dirty="0">
              <a:latin typeface="Futura Std Medium" pitchFamily="34" charset="0"/>
            </a:endParaRPr>
          </a:p>
          <a:p>
            <a:pPr marL="285750" indent="-285750">
              <a:buFont typeface="Arial" panose="020B0604020202020204" pitchFamily="34" charset="0"/>
              <a:buChar char="•"/>
            </a:pPr>
            <a:endParaRPr lang="en-US" sz="1600" dirty="0">
              <a:latin typeface="Futura Std Medium" pitchFamily="34" charset="0"/>
            </a:endParaRPr>
          </a:p>
          <a:p>
            <a:endParaRPr lang="en-AU" sz="3600" dirty="0">
              <a:latin typeface="Futura Std Medium" pitchFamily="34" charset="0"/>
            </a:endParaRPr>
          </a:p>
          <a:p>
            <a:endParaRPr lang="en-US" sz="3600" dirty="0">
              <a:latin typeface="Futura Std Medium" pitchFamily="34" charset="0"/>
            </a:endParaRPr>
          </a:p>
          <a:p>
            <a:endParaRPr lang="en-AU" sz="3600" dirty="0">
              <a:latin typeface="Futura Std Medium" pitchFamily="34" charset="0"/>
            </a:endParaRPr>
          </a:p>
        </p:txBody>
      </p:sp>
    </p:spTree>
    <p:extLst>
      <p:ext uri="{BB962C8B-B14F-4D97-AF65-F5344CB8AC3E}">
        <p14:creationId xmlns:p14="http://schemas.microsoft.com/office/powerpoint/2010/main" val="141698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299"/>
          </a:solidFill>
        </p:spPr>
        <p:txBody>
          <a:bodyPr>
            <a:normAutofit/>
          </a:bodyPr>
          <a:lstStyle/>
          <a:p>
            <a:r>
              <a:rPr lang="en-US" sz="3200" dirty="0">
                <a:latin typeface="Futura Std Medium" pitchFamily="34" charset="0"/>
              </a:rPr>
              <a:t>Visits continued</a:t>
            </a:r>
            <a:endParaRPr lang="en-AU" sz="3200" dirty="0">
              <a:latin typeface="Futura Std Medium"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3" name="Rectangle 2"/>
          <p:cNvSpPr/>
          <p:nvPr/>
        </p:nvSpPr>
        <p:spPr>
          <a:xfrm>
            <a:off x="1043608" y="1916832"/>
            <a:ext cx="6768752" cy="646331"/>
          </a:xfrm>
          <a:prstGeom prst="rect">
            <a:avLst/>
          </a:prstGeom>
        </p:spPr>
        <p:txBody>
          <a:bodyPr wrap="square">
            <a:spAutoFit/>
          </a:bodyPr>
          <a:lstStyle/>
          <a:p>
            <a:endParaRPr lang="en-AU" sz="3600" dirty="0">
              <a:latin typeface="Futura Std Medium" pitchFamily="34" charset="0"/>
            </a:endParaRPr>
          </a:p>
        </p:txBody>
      </p:sp>
      <p:sp>
        <p:nvSpPr>
          <p:cNvPr id="6" name="Rectangle 5"/>
          <p:cNvSpPr/>
          <p:nvPr/>
        </p:nvSpPr>
        <p:spPr>
          <a:xfrm>
            <a:off x="709801" y="1556792"/>
            <a:ext cx="6984776" cy="4801314"/>
          </a:xfrm>
          <a:prstGeom prst="rect">
            <a:avLst/>
          </a:prstGeom>
        </p:spPr>
        <p:txBody>
          <a:bodyPr wrap="square">
            <a:spAutoFit/>
          </a:bodyPr>
          <a:lstStyle/>
          <a:p>
            <a:pPr marL="285750" indent="-285750">
              <a:buFont typeface="Arial" panose="020B0604020202020204" pitchFamily="34" charset="0"/>
              <a:buChar char="•"/>
            </a:pPr>
            <a:r>
              <a:rPr lang="en-US" sz="1600" dirty="0">
                <a:latin typeface="Futura Std Medium" pitchFamily="34" charset="0"/>
              </a:rPr>
              <a:t>Suncoast Community Legal Service</a:t>
            </a:r>
          </a:p>
          <a:p>
            <a:pPr marL="285750" indent="-285750">
              <a:buFont typeface="Arial" panose="020B0604020202020204" pitchFamily="34" charset="0"/>
              <a:buChar char="•"/>
            </a:pPr>
            <a:r>
              <a:rPr lang="en-US" sz="1600" dirty="0">
                <a:latin typeface="Futura Std Medium" pitchFamily="34" charset="0"/>
              </a:rPr>
              <a:t>The Advocacy and Support Centre</a:t>
            </a:r>
          </a:p>
          <a:p>
            <a:pPr marL="285750" indent="-285750">
              <a:buFont typeface="Arial" panose="020B0604020202020204" pitchFamily="34" charset="0"/>
              <a:buChar char="•"/>
            </a:pPr>
            <a:r>
              <a:rPr lang="en-US" sz="1600" dirty="0">
                <a:latin typeface="Futura Std Medium" pitchFamily="34" charset="0"/>
              </a:rPr>
              <a:t>Tenants Qld</a:t>
            </a:r>
          </a:p>
          <a:p>
            <a:pPr marL="285750" indent="-285750">
              <a:buFont typeface="Arial" panose="020B0604020202020204" pitchFamily="34" charset="0"/>
              <a:buChar char="•"/>
            </a:pPr>
            <a:r>
              <a:rPr lang="en-US" sz="1600" dirty="0">
                <a:latin typeface="Futura Std Medium" pitchFamily="34" charset="0"/>
              </a:rPr>
              <a:t>Townsville Community Legal Service Inc</a:t>
            </a:r>
          </a:p>
          <a:p>
            <a:pPr marL="285750" indent="-285750">
              <a:buFont typeface="Arial" panose="020B0604020202020204" pitchFamily="34" charset="0"/>
              <a:buChar char="•"/>
            </a:pPr>
            <a:r>
              <a:rPr lang="en-US" sz="1600" dirty="0">
                <a:latin typeface="Futura Std Medium" pitchFamily="34" charset="0"/>
              </a:rPr>
              <a:t>Women’s Legal Service</a:t>
            </a:r>
          </a:p>
          <a:p>
            <a:pPr marL="285750" indent="-285750">
              <a:buFont typeface="Arial" panose="020B0604020202020204" pitchFamily="34" charset="0"/>
              <a:buChar char="•"/>
            </a:pPr>
            <a:r>
              <a:rPr lang="en-US" sz="1600" dirty="0">
                <a:latin typeface="Futura Std Medium" pitchFamily="34" charset="0"/>
              </a:rPr>
              <a:t>YFS Legal</a:t>
            </a:r>
          </a:p>
          <a:p>
            <a:pPr marL="285750" indent="-285750">
              <a:buFont typeface="Arial" panose="020B0604020202020204" pitchFamily="34" charset="0"/>
              <a:buChar char="•"/>
            </a:pPr>
            <a:r>
              <a:rPr lang="en-US" sz="1600" dirty="0">
                <a:latin typeface="Futura Std Medium" pitchFamily="34" charset="0"/>
              </a:rPr>
              <a:t>Youth Advocacy Centre</a:t>
            </a:r>
          </a:p>
          <a:p>
            <a:pPr marL="285750" indent="-285750">
              <a:buFont typeface="Arial" panose="020B0604020202020204" pitchFamily="34" charset="0"/>
              <a:buChar char="•"/>
            </a:pPr>
            <a:r>
              <a:rPr lang="en-US" sz="1600" dirty="0">
                <a:latin typeface="Futura Std Medium" pitchFamily="34" charset="0"/>
              </a:rPr>
              <a:t>Community Legal Centres Qld</a:t>
            </a:r>
          </a:p>
          <a:p>
            <a:endParaRPr lang="en-US" sz="1600" dirty="0">
              <a:latin typeface="Futura Std Medium" pitchFamily="34" charset="0"/>
            </a:endParaRPr>
          </a:p>
          <a:p>
            <a:r>
              <a:rPr lang="en-US" sz="1600" dirty="0">
                <a:latin typeface="Futura Std Medium" pitchFamily="34" charset="0"/>
              </a:rPr>
              <a:t>Yet to see:</a:t>
            </a:r>
          </a:p>
          <a:p>
            <a:pPr marL="285750" indent="-285750">
              <a:buFont typeface="Arial" panose="020B0604020202020204" pitchFamily="34" charset="0"/>
              <a:buChar char="•"/>
            </a:pPr>
            <a:r>
              <a:rPr lang="en-US" sz="1600" dirty="0">
                <a:latin typeface="Futura Std Medium" pitchFamily="34" charset="0"/>
              </a:rPr>
              <a:t>Encircle Ltd (Pine Rivers Community Legal Service)</a:t>
            </a:r>
          </a:p>
          <a:p>
            <a:pPr marL="285750" indent="-285750">
              <a:buFont typeface="Arial" panose="020B0604020202020204" pitchFamily="34" charset="0"/>
              <a:buChar char="•"/>
            </a:pPr>
            <a:r>
              <a:rPr lang="en-US" sz="1600" dirty="0">
                <a:latin typeface="Futura Std Medium" pitchFamily="34" charset="0"/>
              </a:rPr>
              <a:t>Prisioners Legal Service Inc</a:t>
            </a:r>
          </a:p>
          <a:p>
            <a:pPr marL="285750" indent="-285750">
              <a:buFont typeface="Arial" panose="020B0604020202020204" pitchFamily="34" charset="0"/>
              <a:buChar char="•"/>
            </a:pPr>
            <a:r>
              <a:rPr lang="en-US" sz="1600" dirty="0">
                <a:latin typeface="Futura Std Medium" pitchFamily="34" charset="0"/>
              </a:rPr>
              <a:t>QIFVLS – Qld Indigenous Family Violence Legal Service</a:t>
            </a:r>
          </a:p>
          <a:p>
            <a:pPr marL="285750" indent="-285750">
              <a:buFont typeface="Arial" panose="020B0604020202020204" pitchFamily="34" charset="0"/>
              <a:buChar char="•"/>
            </a:pPr>
            <a:r>
              <a:rPr lang="en-US" sz="1600" dirty="0">
                <a:latin typeface="Futura Std Medium" pitchFamily="34" charset="0"/>
              </a:rPr>
              <a:t>QPILCH – Old Public Interest Legal Clearing House</a:t>
            </a:r>
          </a:p>
          <a:p>
            <a:pPr marL="285750" indent="-285750">
              <a:buFont typeface="Arial" panose="020B0604020202020204" pitchFamily="34" charset="0"/>
              <a:buChar char="•"/>
            </a:pPr>
            <a:r>
              <a:rPr lang="en-US" sz="1600" dirty="0">
                <a:latin typeface="Futura Std Medium" pitchFamily="34" charset="0"/>
              </a:rPr>
              <a:t>LGBTI Legal Service</a:t>
            </a:r>
          </a:p>
          <a:p>
            <a:pPr marL="285750" indent="-285750">
              <a:buFont typeface="Arial" panose="020B0604020202020204" pitchFamily="34" charset="0"/>
              <a:buChar char="•"/>
            </a:pPr>
            <a:r>
              <a:rPr lang="en-US" sz="1600" dirty="0">
                <a:latin typeface="Futura Std Medium" pitchFamily="34" charset="0"/>
              </a:rPr>
              <a:t>Mackay Regional Community Legal Centre Inc</a:t>
            </a:r>
          </a:p>
          <a:p>
            <a:pPr marL="285750" indent="-285750">
              <a:buFont typeface="Arial" panose="020B0604020202020204" pitchFamily="34" charset="0"/>
              <a:buChar char="•"/>
            </a:pPr>
            <a:r>
              <a:rPr lang="en-US" sz="1600" dirty="0">
                <a:latin typeface="Futura Std Medium" pitchFamily="34" charset="0"/>
              </a:rPr>
              <a:t>Moreton Bay Regional CLS (as Peninsula)</a:t>
            </a:r>
          </a:p>
          <a:p>
            <a:pPr marL="285750" indent="-285750">
              <a:buFont typeface="Arial" panose="020B0604020202020204" pitchFamily="34" charset="0"/>
              <a:buChar char="•"/>
            </a:pPr>
            <a:r>
              <a:rPr lang="en-US" sz="1600" dirty="0">
                <a:latin typeface="Futura Std Medium" pitchFamily="34" charset="0"/>
              </a:rPr>
              <a:t>Hervey Bay Neighbourhood Centre Inc (Taylor St Community Legal Centre and Seniors legal and support services) </a:t>
            </a:r>
            <a:r>
              <a:rPr lang="en-AU" dirty="0"/>
              <a:t> </a:t>
            </a:r>
          </a:p>
        </p:txBody>
      </p:sp>
    </p:spTree>
    <p:extLst>
      <p:ext uri="{BB962C8B-B14F-4D97-AF65-F5344CB8AC3E}">
        <p14:creationId xmlns:p14="http://schemas.microsoft.com/office/powerpoint/2010/main" val="422291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299"/>
          </a:solidFill>
        </p:spPr>
        <p:txBody>
          <a:bodyPr>
            <a:normAutofit/>
          </a:bodyPr>
          <a:lstStyle/>
          <a:p>
            <a:r>
              <a:rPr lang="en-US" sz="1800" dirty="0">
                <a:latin typeface="Futura Std Medium" pitchFamily="34" charset="0"/>
              </a:rPr>
              <a:t>Membership and Mapping</a:t>
            </a:r>
            <a:endParaRPr lang="en-AU" sz="1800" dirty="0">
              <a:latin typeface="Futura Std Medium"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3" name="Rectangle 2"/>
          <p:cNvSpPr/>
          <p:nvPr/>
        </p:nvSpPr>
        <p:spPr>
          <a:xfrm>
            <a:off x="1043608" y="1916832"/>
            <a:ext cx="6768752" cy="646331"/>
          </a:xfrm>
          <a:prstGeom prst="rect">
            <a:avLst/>
          </a:prstGeom>
        </p:spPr>
        <p:txBody>
          <a:bodyPr wrap="square">
            <a:spAutoFit/>
          </a:bodyPr>
          <a:lstStyle/>
          <a:p>
            <a:endParaRPr lang="en-AU" sz="3600" dirty="0">
              <a:latin typeface="Futura Std Medium" pitchFamily="34" charset="0"/>
            </a:endParaRPr>
          </a:p>
        </p:txBody>
      </p:sp>
      <p:sp>
        <p:nvSpPr>
          <p:cNvPr id="6" name="Rectangle 5"/>
          <p:cNvSpPr/>
          <p:nvPr/>
        </p:nvSpPr>
        <p:spPr>
          <a:xfrm>
            <a:off x="709801" y="1556792"/>
            <a:ext cx="6984776" cy="369332"/>
          </a:xfrm>
          <a:prstGeom prst="rect">
            <a:avLst/>
          </a:prstGeom>
        </p:spPr>
        <p:txBody>
          <a:bodyPr wrap="square">
            <a:spAutoFit/>
          </a:bodyPr>
          <a:lstStyle/>
          <a:p>
            <a:endParaRPr lang="en-AU" dirty="0"/>
          </a:p>
        </p:txBody>
      </p:sp>
      <p:sp>
        <p:nvSpPr>
          <p:cNvPr id="7" name="Rectangle 6"/>
          <p:cNvSpPr/>
          <p:nvPr/>
        </p:nvSpPr>
        <p:spPr>
          <a:xfrm>
            <a:off x="467544" y="1556792"/>
            <a:ext cx="8219255" cy="4016484"/>
          </a:xfrm>
          <a:prstGeom prst="rect">
            <a:avLst/>
          </a:prstGeom>
        </p:spPr>
        <p:txBody>
          <a:bodyPr wrap="square">
            <a:spAutoFit/>
          </a:bodyPr>
          <a:lstStyle/>
          <a:p>
            <a:endParaRPr lang="en-US" sz="1700" dirty="0">
              <a:latin typeface="Futura Std Medium" pitchFamily="34" charset="0"/>
            </a:endParaRPr>
          </a:p>
          <a:p>
            <a:r>
              <a:rPr lang="en-US" sz="1700" dirty="0">
                <a:latin typeface="Futura Std Medium" pitchFamily="34" charset="0"/>
              </a:rPr>
              <a:t>Membership </a:t>
            </a:r>
          </a:p>
          <a:p>
            <a:endParaRPr lang="en-US" sz="1700" dirty="0">
              <a:latin typeface="Futura Std Medium" pitchFamily="34" charset="0"/>
            </a:endParaRPr>
          </a:p>
          <a:p>
            <a:pPr marL="285750" indent="-285750">
              <a:buFont typeface="Arial" panose="020B0604020202020204" pitchFamily="34" charset="0"/>
              <a:buChar char="•"/>
            </a:pPr>
            <a:r>
              <a:rPr lang="en-US" sz="1700" dirty="0">
                <a:latin typeface="Futura Std Medium" pitchFamily="34" charset="0"/>
              </a:rPr>
              <a:t>90 members out of 330 staff</a:t>
            </a:r>
          </a:p>
          <a:p>
            <a:pPr marL="285750" indent="-285750">
              <a:buFont typeface="Arial" panose="020B0604020202020204" pitchFamily="34" charset="0"/>
              <a:buChar char="•"/>
            </a:pPr>
            <a:r>
              <a:rPr lang="en-US" sz="1700" dirty="0">
                <a:latin typeface="Futura Std Medium" pitchFamily="34" charset="0"/>
              </a:rPr>
              <a:t>Action – Join our union today, remember your fees are tax deductible </a:t>
            </a:r>
          </a:p>
          <a:p>
            <a:endParaRPr lang="en-US" sz="1700" dirty="0">
              <a:latin typeface="Futura Std Medium" pitchFamily="34" charset="0"/>
            </a:endParaRPr>
          </a:p>
          <a:p>
            <a:endParaRPr lang="en-US" sz="1700" dirty="0">
              <a:latin typeface="Futura Std Medium" pitchFamily="34" charset="0"/>
            </a:endParaRPr>
          </a:p>
          <a:p>
            <a:r>
              <a:rPr lang="en-US" sz="1700" dirty="0">
                <a:latin typeface="Futura Std Medium" pitchFamily="34" charset="0"/>
              </a:rPr>
              <a:t>Mapping</a:t>
            </a:r>
          </a:p>
          <a:p>
            <a:endParaRPr lang="en-US" sz="1700" dirty="0">
              <a:latin typeface="Futura Std Medium" pitchFamily="34" charset="0"/>
            </a:endParaRPr>
          </a:p>
          <a:p>
            <a:pPr marL="285750" indent="-285750">
              <a:buFont typeface="Arial" panose="020B0604020202020204" pitchFamily="34" charset="0"/>
              <a:buChar char="•"/>
            </a:pPr>
            <a:r>
              <a:rPr lang="en-US" sz="1700" dirty="0">
                <a:latin typeface="Futura Std Medium" pitchFamily="34" charset="0"/>
              </a:rPr>
              <a:t>Mapping of sites and sector – we are half way there</a:t>
            </a:r>
          </a:p>
          <a:p>
            <a:pPr marL="285750" indent="-285750">
              <a:buFont typeface="Arial" panose="020B0604020202020204" pitchFamily="34" charset="0"/>
              <a:buChar char="•"/>
            </a:pPr>
            <a:r>
              <a:rPr lang="en-US" sz="1700" dirty="0">
                <a:latin typeface="Futura Std Medium" pitchFamily="34" charset="0"/>
              </a:rPr>
              <a:t>Action – Assist with a workplace visit and/or a phone call, distribution of information  </a:t>
            </a:r>
          </a:p>
          <a:p>
            <a:endParaRPr lang="en-US" sz="1700" dirty="0">
              <a:latin typeface="Futura Std Medium" pitchFamily="34" charset="0"/>
            </a:endParaRPr>
          </a:p>
          <a:p>
            <a:endParaRPr lang="en-US" sz="1700" dirty="0">
              <a:latin typeface="Futura Std Medium" pitchFamily="34" charset="0"/>
            </a:endParaRPr>
          </a:p>
          <a:p>
            <a:endParaRPr lang="en-AU" sz="1700" dirty="0">
              <a:latin typeface="Futura Std Medium" pitchFamily="34" charset="0"/>
            </a:endParaRPr>
          </a:p>
        </p:txBody>
      </p:sp>
    </p:spTree>
    <p:extLst>
      <p:ext uri="{BB962C8B-B14F-4D97-AF65-F5344CB8AC3E}">
        <p14:creationId xmlns:p14="http://schemas.microsoft.com/office/powerpoint/2010/main" val="68180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3" name="Rectangle 2"/>
          <p:cNvSpPr/>
          <p:nvPr/>
        </p:nvSpPr>
        <p:spPr>
          <a:xfrm>
            <a:off x="1043608" y="1916832"/>
            <a:ext cx="6768752" cy="646331"/>
          </a:xfrm>
          <a:prstGeom prst="rect">
            <a:avLst/>
          </a:prstGeom>
        </p:spPr>
        <p:txBody>
          <a:bodyPr wrap="square">
            <a:spAutoFit/>
          </a:bodyPr>
          <a:lstStyle/>
          <a:p>
            <a:endParaRPr lang="en-AU" sz="3600" dirty="0">
              <a:latin typeface="Futura Std Medium" pitchFamily="34" charset="0"/>
            </a:endParaRPr>
          </a:p>
        </p:txBody>
      </p:sp>
      <p:sp>
        <p:nvSpPr>
          <p:cNvPr id="7" name="Rectangle 6"/>
          <p:cNvSpPr/>
          <p:nvPr/>
        </p:nvSpPr>
        <p:spPr>
          <a:xfrm>
            <a:off x="536795" y="404664"/>
            <a:ext cx="7635605" cy="1446550"/>
          </a:xfrm>
          <a:prstGeom prst="rect">
            <a:avLst/>
          </a:prstGeom>
        </p:spPr>
        <p:txBody>
          <a:bodyPr wrap="square">
            <a:spAutoFit/>
          </a:bodyPr>
          <a:lstStyle/>
          <a:p>
            <a:r>
              <a:rPr lang="en-US" b="1" dirty="0">
                <a:latin typeface="Futura Std Medium" pitchFamily="34" charset="0"/>
              </a:rPr>
              <a:t>Actions to Fund Equal Justice</a:t>
            </a:r>
          </a:p>
          <a:p>
            <a:endParaRPr lang="en-US" b="1" dirty="0">
              <a:latin typeface="Futura Std Medium" pitchFamily="34" charset="0"/>
            </a:endParaRPr>
          </a:p>
          <a:p>
            <a:r>
              <a:rPr lang="en-US" b="1" dirty="0">
                <a:latin typeface="Futura Std Medium" pitchFamily="34" charset="0"/>
              </a:rPr>
              <a:t>Visits at CLCs</a:t>
            </a:r>
          </a:p>
          <a:p>
            <a:endParaRPr lang="en-AU" dirty="0">
              <a:latin typeface="Futura Std Medium" pitchFamily="34" charset="0"/>
            </a:endParaRPr>
          </a:p>
          <a:p>
            <a:endParaRPr lang="en-AU" sz="1600" dirty="0">
              <a:latin typeface="Futura Std Medium"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95" y="1497257"/>
            <a:ext cx="2090989" cy="1559920"/>
          </a:xfrm>
          <a:prstGeom prst="rect">
            <a:avLst/>
          </a:prstGeom>
        </p:spPr>
      </p:pic>
      <p:sp>
        <p:nvSpPr>
          <p:cNvPr id="8" name="TextBox 7"/>
          <p:cNvSpPr txBox="1"/>
          <p:nvPr/>
        </p:nvSpPr>
        <p:spPr>
          <a:xfrm>
            <a:off x="1569882" y="7410514"/>
            <a:ext cx="2726533" cy="1754326"/>
          </a:xfrm>
          <a:prstGeom prst="rect">
            <a:avLst/>
          </a:prstGeom>
          <a:noFill/>
        </p:spPr>
        <p:txBody>
          <a:bodyPr wrap="square" rtlCol="0">
            <a:spAutoFit/>
          </a:bodyPr>
          <a:lstStyle/>
          <a:p>
            <a:endParaRPr lang="en-US" dirty="0"/>
          </a:p>
          <a:p>
            <a:endParaRPr lang="en-US" dirty="0"/>
          </a:p>
          <a:p>
            <a:endParaRPr lang="en-US" dirty="0"/>
          </a:p>
          <a:p>
            <a:r>
              <a:rPr lang="en-US" dirty="0"/>
              <a:t> </a:t>
            </a:r>
          </a:p>
          <a:p>
            <a:endParaRPr lang="en-US" dirty="0"/>
          </a:p>
          <a:p>
            <a:endParaRPr lang="en-AU" dirty="0"/>
          </a:p>
        </p:txBody>
      </p:sp>
      <p:pic>
        <p:nvPicPr>
          <p:cNvPr id="2050" name="0644B667870C444D984C78F9599AF192@apcprd04.prod.outlook.com"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03" y="3717032"/>
            <a:ext cx="6096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3148" y="1502361"/>
            <a:ext cx="2174794" cy="1554816"/>
          </a:xfrm>
          <a:prstGeom prst="rect">
            <a:avLst/>
          </a:prstGeom>
        </p:spPr>
      </p:pic>
      <p:sp>
        <p:nvSpPr>
          <p:cNvPr id="13" name="TextBox 12"/>
          <p:cNvSpPr txBox="1"/>
          <p:nvPr/>
        </p:nvSpPr>
        <p:spPr>
          <a:xfrm>
            <a:off x="467544" y="3284984"/>
            <a:ext cx="2084611" cy="369332"/>
          </a:xfrm>
          <a:prstGeom prst="rect">
            <a:avLst/>
          </a:prstGeom>
          <a:noFill/>
        </p:spPr>
        <p:txBody>
          <a:bodyPr wrap="square" rtlCol="0">
            <a:spAutoFit/>
          </a:bodyPr>
          <a:lstStyle/>
          <a:p>
            <a:r>
              <a:rPr lang="en-US" dirty="0"/>
              <a:t>Billboard - Brisbane</a:t>
            </a:r>
            <a:endParaRPr lang="en-AU" dirty="0"/>
          </a:p>
        </p:txBody>
      </p:sp>
      <p:sp>
        <p:nvSpPr>
          <p:cNvPr id="9" name="Rectangle 8"/>
          <p:cNvSpPr/>
          <p:nvPr/>
        </p:nvSpPr>
        <p:spPr>
          <a:xfrm>
            <a:off x="5364088" y="404664"/>
            <a:ext cx="1493912" cy="2585323"/>
          </a:xfrm>
          <a:prstGeom prst="rect">
            <a:avLst/>
          </a:prstGeom>
        </p:spPr>
        <p:txBody>
          <a:bodyPr wrap="square">
            <a:spAutoFit/>
          </a:bodyPr>
          <a:lstStyle/>
          <a:p>
            <a:endParaRPr lang="en-US" dirty="0"/>
          </a:p>
          <a:p>
            <a:endParaRPr lang="en-US" dirty="0"/>
          </a:p>
          <a:p>
            <a:endParaRPr lang="en-US" dirty="0"/>
          </a:p>
          <a:p>
            <a:endParaRPr lang="en-US" dirty="0"/>
          </a:p>
          <a:p>
            <a:r>
              <a:rPr lang="en-US" dirty="0"/>
              <a:t>Taking our message and the Frontline to Canberra</a:t>
            </a:r>
          </a:p>
          <a:p>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0" y="2014463"/>
            <a:ext cx="2076152" cy="145518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6858000" y="412941"/>
            <a:ext cx="2089610" cy="1535831"/>
          </a:xfrm>
          <a:prstGeom prst="rect">
            <a:avLst/>
          </a:prstGeom>
        </p:spPr>
      </p:pic>
    </p:spTree>
    <p:extLst>
      <p:ext uri="{BB962C8B-B14F-4D97-AF65-F5344CB8AC3E}">
        <p14:creationId xmlns:p14="http://schemas.microsoft.com/office/powerpoint/2010/main" val="371046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6" name="Rectangle 5"/>
          <p:cNvSpPr/>
          <p:nvPr/>
        </p:nvSpPr>
        <p:spPr>
          <a:xfrm>
            <a:off x="709801" y="1556792"/>
            <a:ext cx="6984776" cy="369332"/>
          </a:xfrm>
          <a:prstGeom prst="rect">
            <a:avLst/>
          </a:prstGeom>
        </p:spPr>
        <p:txBody>
          <a:bodyPr wrap="square">
            <a:spAutoFit/>
          </a:bodyPr>
          <a:lstStyle/>
          <a:p>
            <a:endParaRPr lang="en-AU" dirty="0"/>
          </a:p>
        </p:txBody>
      </p:sp>
      <p:sp>
        <p:nvSpPr>
          <p:cNvPr id="7" name="Rectangle 6"/>
          <p:cNvSpPr/>
          <p:nvPr/>
        </p:nvSpPr>
        <p:spPr>
          <a:xfrm>
            <a:off x="467545" y="692696"/>
            <a:ext cx="7704856" cy="584775"/>
          </a:xfrm>
          <a:prstGeom prst="rect">
            <a:avLst/>
          </a:prstGeom>
        </p:spPr>
        <p:txBody>
          <a:bodyPr wrap="square">
            <a:spAutoFit/>
          </a:bodyPr>
          <a:lstStyle/>
          <a:p>
            <a:r>
              <a:rPr lang="en-US" sz="1600" b="1" dirty="0">
                <a:latin typeface="Futura Std Medium" pitchFamily="34" charset="0"/>
              </a:rPr>
              <a:t>Sending our message our to our membership and across the union movement</a:t>
            </a:r>
            <a:endParaRPr lang="en-AU" dirty="0">
              <a:latin typeface="Futura Std Medium"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421" y="1926124"/>
            <a:ext cx="2339752" cy="17548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440" y="3789040"/>
            <a:ext cx="2027648" cy="277155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1" y="1926123"/>
            <a:ext cx="2339754" cy="175481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7" y="3789040"/>
            <a:ext cx="1656183" cy="266429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128" y="3789040"/>
            <a:ext cx="2078669" cy="277155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7956" y="1926124"/>
            <a:ext cx="2339752" cy="1754814"/>
          </a:xfrm>
          <a:prstGeom prst="rect">
            <a:avLst/>
          </a:prstGeom>
        </p:spPr>
      </p:pic>
    </p:spTree>
    <p:extLst>
      <p:ext uri="{BB962C8B-B14F-4D97-AF65-F5344CB8AC3E}">
        <p14:creationId xmlns:p14="http://schemas.microsoft.com/office/powerpoint/2010/main" val="199576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0392" y="5549133"/>
            <a:ext cx="793037" cy="1120228"/>
          </a:xfrm>
        </p:spPr>
      </p:pic>
      <p:sp>
        <p:nvSpPr>
          <p:cNvPr id="5" name="Rectangle 4"/>
          <p:cNvSpPr/>
          <p:nvPr/>
        </p:nvSpPr>
        <p:spPr>
          <a:xfrm>
            <a:off x="1715878" y="1844824"/>
            <a:ext cx="6233798" cy="523220"/>
          </a:xfrm>
          <a:prstGeom prst="rect">
            <a:avLst/>
          </a:prstGeom>
        </p:spPr>
        <p:txBody>
          <a:bodyPr wrap="square">
            <a:spAutoFit/>
          </a:bodyPr>
          <a:lstStyle/>
          <a:p>
            <a:endParaRPr lang="en-AU" sz="2800" dirty="0">
              <a:latin typeface="Futura Std Medium" pitchFamily="34" charset="0"/>
            </a:endParaRPr>
          </a:p>
        </p:txBody>
      </p:sp>
      <p:sp>
        <p:nvSpPr>
          <p:cNvPr id="3" name="Rectangle 2"/>
          <p:cNvSpPr/>
          <p:nvPr/>
        </p:nvSpPr>
        <p:spPr>
          <a:xfrm>
            <a:off x="1043608" y="1916832"/>
            <a:ext cx="6768752" cy="646331"/>
          </a:xfrm>
          <a:prstGeom prst="rect">
            <a:avLst/>
          </a:prstGeom>
        </p:spPr>
        <p:txBody>
          <a:bodyPr wrap="square">
            <a:spAutoFit/>
          </a:bodyPr>
          <a:lstStyle/>
          <a:p>
            <a:endParaRPr lang="en-AU" sz="3600" dirty="0">
              <a:latin typeface="Futura Std Medium" pitchFamily="34" charset="0"/>
            </a:endParaRPr>
          </a:p>
        </p:txBody>
      </p:sp>
      <p:sp>
        <p:nvSpPr>
          <p:cNvPr id="6" name="Rectangle 5"/>
          <p:cNvSpPr/>
          <p:nvPr/>
        </p:nvSpPr>
        <p:spPr>
          <a:xfrm>
            <a:off x="709801" y="1556792"/>
            <a:ext cx="6984776" cy="369332"/>
          </a:xfrm>
          <a:prstGeom prst="rect">
            <a:avLst/>
          </a:prstGeom>
        </p:spPr>
        <p:txBody>
          <a:bodyPr wrap="square">
            <a:spAutoFit/>
          </a:bodyPr>
          <a:lstStyle/>
          <a:p>
            <a:endParaRPr lang="en-AU" dirty="0"/>
          </a:p>
        </p:txBody>
      </p:sp>
      <p:sp>
        <p:nvSpPr>
          <p:cNvPr id="7" name="Rectangle 6"/>
          <p:cNvSpPr/>
          <p:nvPr/>
        </p:nvSpPr>
        <p:spPr>
          <a:xfrm>
            <a:off x="467544" y="1556792"/>
            <a:ext cx="7782377" cy="369332"/>
          </a:xfrm>
          <a:prstGeom prst="rect">
            <a:avLst/>
          </a:prstGeom>
        </p:spPr>
        <p:txBody>
          <a:bodyPr wrap="square">
            <a:spAutoFit/>
          </a:bodyPr>
          <a:lstStyle/>
          <a:p>
            <a:endParaRPr lang="en-AU" dirty="0">
              <a:latin typeface="Futura Std Medium" pitchFamily="34" charset="0"/>
            </a:endParaRPr>
          </a:p>
        </p:txBody>
      </p:sp>
      <p:sp>
        <p:nvSpPr>
          <p:cNvPr id="8" name="Rectangle 7"/>
          <p:cNvSpPr/>
          <p:nvPr/>
        </p:nvSpPr>
        <p:spPr>
          <a:xfrm>
            <a:off x="709801" y="404664"/>
            <a:ext cx="6790558" cy="3785652"/>
          </a:xfrm>
          <a:prstGeom prst="rect">
            <a:avLst/>
          </a:prstGeom>
        </p:spPr>
        <p:txBody>
          <a:bodyPr wrap="square">
            <a:spAutoFit/>
          </a:bodyPr>
          <a:lstStyle/>
          <a:p>
            <a:r>
              <a:rPr lang="en-US" sz="1600" b="1" dirty="0">
                <a:latin typeface="Futura Std Medium" pitchFamily="34" charset="0"/>
              </a:rPr>
              <a:t>Our Next Steps</a:t>
            </a:r>
          </a:p>
          <a:p>
            <a:endParaRPr lang="en-US" sz="1600" b="1" dirty="0">
              <a:latin typeface="Futura Std Medium" pitchFamily="34" charset="0"/>
            </a:endParaRPr>
          </a:p>
          <a:p>
            <a:pPr marL="285750" indent="-285750">
              <a:buFontTx/>
              <a:buChar char="-"/>
            </a:pPr>
            <a:r>
              <a:rPr lang="en-US" sz="1600" b="1" dirty="0">
                <a:latin typeface="Futura Std Medium" pitchFamily="34" charset="0"/>
              </a:rPr>
              <a:t>Continue to lobby and work in partnership with CLCs to ensure Qld gets its fair share of funding and that funding is reinstated as quickly as possible to minimize disruption to service and to protect workers jobs</a:t>
            </a:r>
          </a:p>
          <a:p>
            <a:pPr marL="285750" indent="-285750">
              <a:buFontTx/>
              <a:buChar char="-"/>
            </a:pPr>
            <a:r>
              <a:rPr lang="en-US" sz="1600" b="1" dirty="0">
                <a:latin typeface="Futura Std Medium" pitchFamily="34" charset="0"/>
              </a:rPr>
              <a:t>Continue to organize in CLC’s</a:t>
            </a:r>
          </a:p>
          <a:p>
            <a:pPr marL="285750" indent="-285750">
              <a:buFontTx/>
              <a:buChar char="-"/>
            </a:pPr>
            <a:r>
              <a:rPr lang="en-US" sz="1600" b="1" dirty="0">
                <a:latin typeface="Futura Std Medium" pitchFamily="34" charset="0"/>
              </a:rPr>
              <a:t>Continue to work together to make the case for increased State and National investment in CLC’s work</a:t>
            </a:r>
          </a:p>
          <a:p>
            <a:pPr marL="285750" indent="-285750">
              <a:buFontTx/>
              <a:buChar char="-"/>
            </a:pPr>
            <a:r>
              <a:rPr lang="en-US" sz="1600" b="1" dirty="0">
                <a:latin typeface="Futura Std Medium" pitchFamily="34" charset="0"/>
              </a:rPr>
              <a:t>Campaign for Quality Community Services including establishing Portable Long Service Leave for community sector and disability workers in Queensland </a:t>
            </a:r>
          </a:p>
          <a:p>
            <a:pPr marL="285750" indent="-285750">
              <a:buFontTx/>
              <a:buChar char="-"/>
            </a:pPr>
            <a:endParaRPr lang="en-US" sz="1600" b="1" dirty="0">
              <a:latin typeface="Futura Std Medium" pitchFamily="34" charset="0"/>
            </a:endParaRPr>
          </a:p>
          <a:p>
            <a:pPr marL="285750" indent="-285750">
              <a:buFontTx/>
              <a:buChar char="-"/>
            </a:pPr>
            <a:endParaRPr lang="en-US" sz="1600" b="1" dirty="0">
              <a:latin typeface="Futura Std Medium" pitchFamily="34" charset="0"/>
            </a:endParaRPr>
          </a:p>
          <a:p>
            <a:pPr marL="285750" indent="-285750">
              <a:buFontTx/>
              <a:buChar char="-"/>
            </a:pPr>
            <a:endParaRPr lang="en-US" sz="1600" b="1" dirty="0">
              <a:latin typeface="Futura Std Medium"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3861048"/>
            <a:ext cx="6600767" cy="2523752"/>
          </a:xfrm>
          <a:prstGeom prst="rect">
            <a:avLst/>
          </a:prstGeom>
        </p:spPr>
      </p:pic>
    </p:spTree>
    <p:extLst>
      <p:ext uri="{BB962C8B-B14F-4D97-AF65-F5344CB8AC3E}">
        <p14:creationId xmlns:p14="http://schemas.microsoft.com/office/powerpoint/2010/main" val="362087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675</Words>
  <Application>Microsoft Office PowerPoint</Application>
  <PresentationFormat>On-screen Show (4:3)</PresentationFormat>
  <Paragraphs>97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Futura Std Medium</vt:lpstr>
      <vt:lpstr>Times New Roman</vt:lpstr>
      <vt:lpstr>Office Theme</vt:lpstr>
      <vt:lpstr>PowerPoint Presentation</vt:lpstr>
      <vt:lpstr>Fund Equal Justice</vt:lpstr>
      <vt:lpstr>Campaigning to Fund Equal Justice </vt:lpstr>
      <vt:lpstr>Actions</vt:lpstr>
      <vt:lpstr>Visits continued</vt:lpstr>
      <vt:lpstr>Membership and Mapping</vt:lpstr>
      <vt:lpstr>PowerPoint Presentation</vt:lpstr>
      <vt:lpstr>PowerPoint Presentation</vt:lpstr>
      <vt:lpstr>PowerPoint Presentation</vt:lpstr>
      <vt:lpstr>PLSL </vt:lpstr>
      <vt:lpstr>Actions for CLCs and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Hogan-Collis</dc:creator>
  <cp:lastModifiedBy>Jennifer Thomas</cp:lastModifiedBy>
  <cp:revision>32</cp:revision>
  <dcterms:created xsi:type="dcterms:W3CDTF">2016-08-26T00:41:36Z</dcterms:created>
  <dcterms:modified xsi:type="dcterms:W3CDTF">2017-05-03T06:06:56Z</dcterms:modified>
</cp:coreProperties>
</file>