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6"/>
  </p:notesMasterIdLst>
  <p:sldIdLst>
    <p:sldId id="275" r:id="rId3"/>
    <p:sldId id="258" r:id="rId4"/>
    <p:sldId id="265" r:id="rId5"/>
    <p:sldId id="260" r:id="rId6"/>
    <p:sldId id="268" r:id="rId7"/>
    <p:sldId id="263" r:id="rId8"/>
    <p:sldId id="269" r:id="rId9"/>
    <p:sldId id="270" r:id="rId10"/>
    <p:sldId id="273" r:id="rId11"/>
    <p:sldId id="274" r:id="rId12"/>
    <p:sldId id="271" r:id="rId13"/>
    <p:sldId id="272" r:id="rId14"/>
    <p:sldId id="267" r:id="rId15"/>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89" d="100"/>
          <a:sy n="89" d="100"/>
        </p:scale>
        <p:origin x="41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C262F34-2D06-4DC4-86BF-DD7A6D2FA255}" type="datetimeFigureOut">
              <a:rPr lang="en-AU" smtClean="0"/>
              <a:t>2/05/2017</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D94DC49B-9BDF-48A6-A17B-A00C1F82E39D}" type="slidenum">
              <a:rPr lang="en-AU" smtClean="0"/>
              <a:t>‹#›</a:t>
            </a:fld>
            <a:endParaRPr lang="en-AU"/>
          </a:p>
        </p:txBody>
      </p:sp>
    </p:spTree>
    <p:extLst>
      <p:ext uri="{BB962C8B-B14F-4D97-AF65-F5344CB8AC3E}">
        <p14:creationId xmlns:p14="http://schemas.microsoft.com/office/powerpoint/2010/main" val="3028524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AE877D1-2AE0-4DA7-B82C-DF7B8906C6FB}" type="slidenum">
              <a:rPr lang="en-US" altLang="en-US" smtClean="0">
                <a:solidFill>
                  <a:srgbClr val="000000"/>
                </a:solidFill>
              </a:rPr>
              <a:pPr/>
              <a:t>2</a:t>
            </a:fld>
            <a:endParaRPr lang="en-US" altLang="en-US" smtClean="0">
              <a:solidFill>
                <a:srgbClr val="000000"/>
              </a:solidFill>
            </a:endParaRPr>
          </a:p>
        </p:txBody>
      </p:sp>
      <p:sp>
        <p:nvSpPr>
          <p:cNvPr id="40963" name="Rectangle 2"/>
          <p:cNvSpPr>
            <a:spLocks noGrp="1" noRot="1" noChangeAspect="1" noChangeArrowheads="1" noTextEdit="1"/>
          </p:cNvSpPr>
          <p:nvPr>
            <p:ph type="sldImg"/>
          </p:nvPr>
        </p:nvSpPr>
        <p:spPr>
          <a:xfrm>
            <a:off x="-581025" y="836613"/>
            <a:ext cx="7423150" cy="4176712"/>
          </a:xfrm>
          <a:ln/>
        </p:spPr>
      </p:sp>
      <p:sp>
        <p:nvSpPr>
          <p:cNvPr id="40964" name="Rectangle 3"/>
          <p:cNvSpPr>
            <a:spLocks noGrp="1" noChangeArrowheads="1"/>
          </p:cNvSpPr>
          <p:nvPr>
            <p:ph type="body" idx="1"/>
          </p:nvPr>
        </p:nvSpPr>
        <p:spPr>
          <a:noFill/>
        </p:spPr>
        <p:txBody>
          <a:bodyPr/>
          <a:lstStyle/>
          <a:p>
            <a:endParaRPr lang="en-AU"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846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540406-DFFA-4638-B304-4B6D3B0AD92D}" type="slidenum">
              <a:rPr lang="en-US" altLang="en-US" smtClean="0">
                <a:solidFill>
                  <a:srgbClr val="000000"/>
                </a:solidFill>
              </a:rPr>
              <a:pPr/>
              <a:t>4</a:t>
            </a:fld>
            <a:endParaRPr lang="en-US" altLang="en-US" smtClean="0">
              <a:solidFill>
                <a:srgbClr val="000000"/>
              </a:solidFill>
            </a:endParaRPr>
          </a:p>
        </p:txBody>
      </p:sp>
      <p:sp>
        <p:nvSpPr>
          <p:cNvPr id="47107" name="Rectangle 2"/>
          <p:cNvSpPr>
            <a:spLocks noGrp="1" noRot="1" noChangeAspect="1" noChangeArrowheads="1" noTextEdit="1"/>
          </p:cNvSpPr>
          <p:nvPr>
            <p:ph type="sldImg"/>
          </p:nvPr>
        </p:nvSpPr>
        <p:spPr>
          <a:xfrm>
            <a:off x="-581025" y="836613"/>
            <a:ext cx="7423150" cy="4176712"/>
          </a:xfrm>
          <a:ln/>
        </p:spPr>
      </p:sp>
      <p:sp>
        <p:nvSpPr>
          <p:cNvPr id="47108" name="Rectangle 3"/>
          <p:cNvSpPr>
            <a:spLocks noGrp="1" noChangeArrowheads="1"/>
          </p:cNvSpPr>
          <p:nvPr>
            <p:ph type="body" idx="1"/>
          </p:nvPr>
        </p:nvSpPr>
        <p:spPr>
          <a:noFill/>
        </p:spPr>
        <p:txBody>
          <a:bodyPr/>
          <a:lstStyle/>
          <a:p>
            <a:endParaRPr lang="en-AU"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118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123505" y="808393"/>
            <a:ext cx="4490871" cy="4041959"/>
          </a:xfrm>
          <a:prstGeom prst="rect">
            <a:avLst/>
          </a:prstGeom>
          <a:solidFill>
            <a:srgbClr val="FFFFFF"/>
          </a:solidFill>
          <a:ln w="9360">
            <a:solidFill>
              <a:srgbClr val="0000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AU" altLang="en-US"/>
          </a:p>
        </p:txBody>
      </p:sp>
      <p:sp>
        <p:nvSpPr>
          <p:cNvPr id="61443" name="Rectangle 3"/>
          <p:cNvSpPr>
            <a:spLocks noGrp="1" noChangeArrowheads="1"/>
          </p:cNvSpPr>
          <p:nvPr>
            <p:ph type="body"/>
          </p:nvPr>
        </p:nvSpPr>
        <p:spPr>
          <a:xfrm>
            <a:off x="673473" y="5119241"/>
            <a:ext cx="5389361" cy="48503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116602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69D5C1-2FC9-4AB1-897D-9CEED35AD5DA}" type="slidenum">
              <a:rPr lang="en-US" altLang="en-US" smtClean="0">
                <a:solidFill>
                  <a:srgbClr val="000000"/>
                </a:solidFill>
              </a:rPr>
              <a:pPr/>
              <a:t>6</a:t>
            </a:fld>
            <a:endParaRPr lang="en-US" altLang="en-US" smtClean="0">
              <a:solidFill>
                <a:srgbClr val="000000"/>
              </a:solidFill>
            </a:endParaRPr>
          </a:p>
        </p:txBody>
      </p:sp>
      <p:sp>
        <p:nvSpPr>
          <p:cNvPr id="67587" name="Rectangle 2"/>
          <p:cNvSpPr>
            <a:spLocks noGrp="1" noRot="1" noChangeAspect="1" noChangeArrowheads="1" noTextEdit="1"/>
          </p:cNvSpPr>
          <p:nvPr>
            <p:ph type="sldImg"/>
          </p:nvPr>
        </p:nvSpPr>
        <p:spPr>
          <a:xfrm>
            <a:off x="-581025" y="836613"/>
            <a:ext cx="7423150" cy="4176712"/>
          </a:xfrm>
          <a:ln/>
        </p:spPr>
      </p:sp>
      <p:sp>
        <p:nvSpPr>
          <p:cNvPr id="67588" name="Rectangle 3"/>
          <p:cNvSpPr>
            <a:spLocks noGrp="1" noChangeArrowheads="1"/>
          </p:cNvSpPr>
          <p:nvPr>
            <p:ph type="body" idx="1"/>
          </p:nvPr>
        </p:nvSpPr>
        <p:spPr>
          <a:noFill/>
        </p:spPr>
        <p:txBody>
          <a:bodyPr/>
          <a:lstStyle/>
          <a:p>
            <a:endParaRPr lang="en-AU"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2296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AE877D1-2AE0-4DA7-B82C-DF7B8906C6FB}" type="slidenum">
              <a:rPr lang="en-US" altLang="en-US" smtClean="0">
                <a:solidFill>
                  <a:srgbClr val="000000"/>
                </a:solidFill>
              </a:rPr>
              <a:pPr/>
              <a:t>7</a:t>
            </a:fld>
            <a:endParaRPr lang="en-US" altLang="en-US" smtClean="0">
              <a:solidFill>
                <a:srgbClr val="000000"/>
              </a:solidFill>
            </a:endParaRPr>
          </a:p>
        </p:txBody>
      </p:sp>
      <p:sp>
        <p:nvSpPr>
          <p:cNvPr id="40963" name="Rectangle 2"/>
          <p:cNvSpPr>
            <a:spLocks noGrp="1" noRot="1" noChangeAspect="1" noChangeArrowheads="1" noTextEdit="1"/>
          </p:cNvSpPr>
          <p:nvPr>
            <p:ph type="sldImg"/>
          </p:nvPr>
        </p:nvSpPr>
        <p:spPr>
          <a:xfrm>
            <a:off x="-581025" y="836613"/>
            <a:ext cx="7423150" cy="4176712"/>
          </a:xfrm>
          <a:ln/>
        </p:spPr>
      </p:sp>
      <p:sp>
        <p:nvSpPr>
          <p:cNvPr id="40964" name="Rectangle 3"/>
          <p:cNvSpPr>
            <a:spLocks noGrp="1" noChangeArrowheads="1"/>
          </p:cNvSpPr>
          <p:nvPr>
            <p:ph type="body" idx="1"/>
          </p:nvPr>
        </p:nvSpPr>
        <p:spPr>
          <a:noFill/>
        </p:spPr>
        <p:txBody>
          <a:bodyPr/>
          <a:lstStyle/>
          <a:p>
            <a:endParaRPr lang="en-AU"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0052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AE877D1-2AE0-4DA7-B82C-DF7B8906C6FB}" type="slidenum">
              <a:rPr lang="en-US" altLang="en-US" smtClean="0">
                <a:solidFill>
                  <a:srgbClr val="000000"/>
                </a:solidFill>
              </a:rPr>
              <a:pPr/>
              <a:t>8</a:t>
            </a:fld>
            <a:endParaRPr lang="en-US" altLang="en-US" smtClean="0">
              <a:solidFill>
                <a:srgbClr val="000000"/>
              </a:solidFill>
            </a:endParaRPr>
          </a:p>
        </p:txBody>
      </p:sp>
      <p:sp>
        <p:nvSpPr>
          <p:cNvPr id="40963" name="Rectangle 2"/>
          <p:cNvSpPr>
            <a:spLocks noGrp="1" noRot="1" noChangeAspect="1" noChangeArrowheads="1" noTextEdit="1"/>
          </p:cNvSpPr>
          <p:nvPr>
            <p:ph type="sldImg"/>
          </p:nvPr>
        </p:nvSpPr>
        <p:spPr>
          <a:xfrm>
            <a:off x="-581025" y="836613"/>
            <a:ext cx="7423150" cy="4176712"/>
          </a:xfrm>
          <a:ln/>
        </p:spPr>
      </p:sp>
      <p:sp>
        <p:nvSpPr>
          <p:cNvPr id="40964" name="Rectangle 3"/>
          <p:cNvSpPr>
            <a:spLocks noGrp="1" noChangeArrowheads="1"/>
          </p:cNvSpPr>
          <p:nvPr>
            <p:ph type="body" idx="1"/>
          </p:nvPr>
        </p:nvSpPr>
        <p:spPr>
          <a:noFill/>
        </p:spPr>
        <p:txBody>
          <a:bodyPr/>
          <a:lstStyle/>
          <a:p>
            <a:endParaRPr lang="en-AU"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6575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1123505" y="808393"/>
            <a:ext cx="4490871" cy="4041959"/>
          </a:xfrm>
          <a:prstGeom prst="rect">
            <a:avLst/>
          </a:prstGeom>
          <a:solidFill>
            <a:srgbClr val="FFFFFF"/>
          </a:solidFill>
          <a:ln w="9360">
            <a:solidFill>
              <a:srgbClr val="0000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AU" altLang="en-US"/>
          </a:p>
        </p:txBody>
      </p:sp>
      <p:sp>
        <p:nvSpPr>
          <p:cNvPr id="75779" name="Rectangle 3"/>
          <p:cNvSpPr>
            <a:spLocks noGrp="1" noChangeArrowheads="1"/>
          </p:cNvSpPr>
          <p:nvPr>
            <p:ph type="body"/>
          </p:nvPr>
        </p:nvSpPr>
        <p:spPr>
          <a:xfrm>
            <a:off x="673473" y="5119241"/>
            <a:ext cx="5389361" cy="48503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en-US" smtClean="0"/>
          </a:p>
        </p:txBody>
      </p:sp>
    </p:spTree>
    <p:extLst>
      <p:ext uri="{BB962C8B-B14F-4D97-AF65-F5344CB8AC3E}">
        <p14:creationId xmlns:p14="http://schemas.microsoft.com/office/powerpoint/2010/main" val="2000175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22FD3FE-BC14-4A8C-8E0E-F5AB1EBDE3A2}" type="datetimeFigureOut">
              <a:rPr lang="en-AU" smtClean="0"/>
              <a:t>2/05/2017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3329545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22FD3FE-BC14-4A8C-8E0E-F5AB1EBDE3A2}" type="datetimeFigureOut">
              <a:rPr lang="en-AU" smtClean="0"/>
              <a:t>2/05/2017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139187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22FD3FE-BC14-4A8C-8E0E-F5AB1EBDE3A2}" type="datetimeFigureOut">
              <a:rPr lang="en-AU" smtClean="0"/>
              <a:t>2/05/2017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479549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35360" y="836614"/>
            <a:ext cx="10566400" cy="650875"/>
          </a:xfrm>
        </p:spPr>
        <p:txBody>
          <a:bodyPr/>
          <a:lstStyle>
            <a:lvl1pPr>
              <a:defRPr>
                <a:solidFill>
                  <a:schemeClr val="tx1"/>
                </a:solidFill>
              </a:defRPr>
            </a:lvl1pPr>
          </a:lstStyle>
          <a:p>
            <a:r>
              <a:rPr lang="en-US" dirty="0" smtClean="0"/>
              <a:t>Click to edit Master title style</a:t>
            </a:r>
            <a:endParaRPr lang="en-AU" dirty="0"/>
          </a:p>
        </p:txBody>
      </p:sp>
      <p:sp>
        <p:nvSpPr>
          <p:cNvPr id="3" name="ClipArt Placeholder 2"/>
          <p:cNvSpPr>
            <a:spLocks noGrp="1"/>
          </p:cNvSpPr>
          <p:nvPr>
            <p:ph type="clipArt" sz="half" idx="1"/>
          </p:nvPr>
        </p:nvSpPr>
        <p:spPr>
          <a:xfrm>
            <a:off x="396842" y="1916113"/>
            <a:ext cx="5315116" cy="4170362"/>
          </a:xfrm>
        </p:spPr>
        <p:txBody>
          <a:bodyPr/>
          <a:lstStyle/>
          <a:p>
            <a:pPr lvl="0"/>
            <a:endParaRPr lang="en-AU" noProof="0" dirty="0" smtClean="0"/>
          </a:p>
        </p:txBody>
      </p:sp>
      <p:sp>
        <p:nvSpPr>
          <p:cNvPr id="4" name="Text Placeholder 3"/>
          <p:cNvSpPr>
            <a:spLocks noGrp="1"/>
          </p:cNvSpPr>
          <p:nvPr>
            <p:ph type="body" sz="half" idx="2"/>
          </p:nvPr>
        </p:nvSpPr>
        <p:spPr>
          <a:xfrm>
            <a:off x="6096000" y="1916113"/>
            <a:ext cx="5472608" cy="4170362"/>
          </a:xfr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88038A85-6AA5-46C7-A7DB-D74223EBC4B9}" type="slidenum">
              <a:rPr lang="en-US" altLang="en-US"/>
              <a:pPr>
                <a:defRPr/>
              </a:pPr>
              <a:t>‹#›</a:t>
            </a:fld>
            <a:endParaRPr lang="en-US" altLang="en-US"/>
          </a:p>
        </p:txBody>
      </p:sp>
    </p:spTree>
    <p:extLst>
      <p:ext uri="{BB962C8B-B14F-4D97-AF65-F5344CB8AC3E}">
        <p14:creationId xmlns:p14="http://schemas.microsoft.com/office/powerpoint/2010/main" val="3647822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0"/>
            <a:ext cx="6096000" cy="6858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defRPr/>
            </a:pPr>
            <a:endParaRPr kumimoji="1" lang="en-US" altLang="en-US" sz="2400" smtClean="0">
              <a:solidFill>
                <a:srgbClr val="003366"/>
              </a:solidFill>
              <a:latin typeface="Times New Roman" pitchFamily="18" charset="0"/>
            </a:endParaRPr>
          </a:p>
        </p:txBody>
      </p:sp>
      <p:sp>
        <p:nvSpPr>
          <p:cNvPr id="5" name="AutoShape 4"/>
          <p:cNvSpPr>
            <a:spLocks noChangeArrowheads="1"/>
          </p:cNvSpPr>
          <p:nvPr/>
        </p:nvSpPr>
        <p:spPr bwMode="white">
          <a:xfrm>
            <a:off x="914400" y="990600"/>
            <a:ext cx="6908800" cy="1905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defRPr/>
            </a:pPr>
            <a:endParaRPr kumimoji="1" lang="en-US" altLang="en-US" sz="2400" smtClean="0">
              <a:solidFill>
                <a:srgbClr val="003366"/>
              </a:solidFill>
              <a:latin typeface="Times New Roman" pitchFamily="18" charset="0"/>
            </a:endParaRPr>
          </a:p>
        </p:txBody>
      </p:sp>
      <p:pic>
        <p:nvPicPr>
          <p:cNvPr id="6" name="Picture 13" descr="OfficeInfoComm_Logo_CMYK_STACK_H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08434" y="115889"/>
            <a:ext cx="3839633"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Rectangle 8"/>
          <p:cNvSpPr>
            <a:spLocks noGrp="1" noChangeArrowheads="1"/>
          </p:cNvSpPr>
          <p:nvPr>
            <p:ph type="subTitle" idx="1"/>
          </p:nvPr>
        </p:nvSpPr>
        <p:spPr>
          <a:xfrm>
            <a:off x="6231467" y="2927350"/>
            <a:ext cx="5350933" cy="1822450"/>
          </a:xfrm>
        </p:spPr>
        <p:txBody>
          <a:bodyPr anchor="b"/>
          <a:lstStyle>
            <a:lvl1pPr marL="0" indent="0">
              <a:buFont typeface="Wingdings" pitchFamily="2" charset="2"/>
              <a:buNone/>
              <a:defRPr b="1"/>
            </a:lvl1pPr>
          </a:lstStyle>
          <a:p>
            <a:pPr lvl="0"/>
            <a:r>
              <a:rPr lang="en-US" noProof="0" dirty="0" smtClean="0"/>
              <a:t>Click to edit Master subtitle style</a:t>
            </a:r>
          </a:p>
        </p:txBody>
      </p:sp>
      <p:sp>
        <p:nvSpPr>
          <p:cNvPr id="9228" name="AutoShape 12"/>
          <p:cNvSpPr>
            <a:spLocks noGrp="1" noChangeArrowheads="1"/>
          </p:cNvSpPr>
          <p:nvPr>
            <p:ph type="ctrTitle" sz="quarter"/>
          </p:nvPr>
        </p:nvSpPr>
        <p:spPr>
          <a:xfrm>
            <a:off x="912284" y="981075"/>
            <a:ext cx="10972800" cy="1905000"/>
          </a:xfrm>
          <a:prstGeom prst="roundRect">
            <a:avLst>
              <a:gd name="adj" fmla="val 50000"/>
            </a:avLst>
          </a:prstGeom>
        </p:spPr>
        <p:txBody>
          <a:bodyPr anchor="ctr"/>
          <a:lstStyle>
            <a:lvl1pPr algn="ctr">
              <a:defRPr>
                <a:solidFill>
                  <a:schemeClr val="tx1"/>
                </a:solidFill>
              </a:defRPr>
            </a:lvl1pPr>
          </a:lstStyle>
          <a:p>
            <a:pPr lvl="0"/>
            <a:r>
              <a:rPr lang="en-US" noProof="0" dirty="0" smtClean="0"/>
              <a:t>Click to edit Master title style</a:t>
            </a:r>
          </a:p>
        </p:txBody>
      </p:sp>
      <p:sp>
        <p:nvSpPr>
          <p:cNvPr id="7" name="Rectangle 6"/>
          <p:cNvSpPr>
            <a:spLocks noGrp="1" noChangeArrowheads="1"/>
          </p:cNvSpPr>
          <p:nvPr>
            <p:ph type="dt" sz="quarter" idx="10"/>
          </p:nvPr>
        </p:nvSpPr>
        <p:spPr/>
        <p:txBody>
          <a:bodyPr/>
          <a:lstStyle>
            <a:lvl1pPr>
              <a:defRPr>
                <a:solidFill>
                  <a:srgbClr val="FFFFFF"/>
                </a:solidFill>
              </a:defRPr>
            </a:lvl1pPr>
          </a:lstStyle>
          <a:p>
            <a:pPr>
              <a:defRPr/>
            </a:pPr>
            <a:endParaRPr lang="en-US"/>
          </a:p>
        </p:txBody>
      </p:sp>
      <p:sp>
        <p:nvSpPr>
          <p:cNvPr id="8" name="Rectangle 7"/>
          <p:cNvSpPr>
            <a:spLocks noGrp="1" noChangeArrowheads="1"/>
          </p:cNvSpPr>
          <p:nvPr>
            <p:ph type="ftr" sz="quarter" idx="11"/>
          </p:nvPr>
        </p:nvSpPr>
        <p:spPr/>
        <p:txBody>
          <a:bodyPr/>
          <a:lstStyle>
            <a:lvl1pPr algn="r">
              <a:defRPr/>
            </a:lvl1pPr>
          </a:lstStyle>
          <a:p>
            <a:pPr>
              <a:defRPr/>
            </a:pPr>
            <a:endParaRPr lang="en-US"/>
          </a:p>
        </p:txBody>
      </p:sp>
      <p:sp>
        <p:nvSpPr>
          <p:cNvPr id="9" name="Rectangle 8"/>
          <p:cNvSpPr>
            <a:spLocks noGrp="1" noChangeArrowheads="1"/>
          </p:cNvSpPr>
          <p:nvPr>
            <p:ph type="sldNum" sz="quarter" idx="12"/>
          </p:nvPr>
        </p:nvSpPr>
        <p:spPr>
          <a:xfrm>
            <a:off x="101601" y="6248400"/>
            <a:ext cx="783167" cy="488950"/>
          </a:xfrm>
        </p:spPr>
        <p:txBody>
          <a:bodyPr anchorCtr="0"/>
          <a:lstStyle>
            <a:lvl1pPr>
              <a:defRPr/>
            </a:lvl1pPr>
          </a:lstStyle>
          <a:p>
            <a:pPr>
              <a:defRPr/>
            </a:pPr>
            <a:fld id="{F83DB944-15BB-4A15-8412-F4CED0DEAFE9}" type="slidenum">
              <a:rPr lang="en-US" altLang="en-US"/>
              <a:pPr>
                <a:defRPr/>
              </a:pPr>
              <a:t>‹#›</a:t>
            </a:fld>
            <a:endParaRPr lang="en-US" altLang="en-US"/>
          </a:p>
        </p:txBody>
      </p:sp>
    </p:spTree>
    <p:extLst>
      <p:ext uri="{BB962C8B-B14F-4D97-AF65-F5344CB8AC3E}">
        <p14:creationId xmlns:p14="http://schemas.microsoft.com/office/powerpoint/2010/main" val="1815834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5360" y="836614"/>
            <a:ext cx="10566400" cy="650875"/>
          </a:xfrm>
        </p:spPr>
        <p:txBody>
          <a:bodyPr/>
          <a:lstStyle>
            <a:lvl1pPr>
              <a:defRPr>
                <a:solidFill>
                  <a:schemeClr val="tx1"/>
                </a:solidFill>
              </a:defRPr>
            </a:lvl1pPr>
          </a:lstStyle>
          <a:p>
            <a:r>
              <a:rPr lang="en-US" dirty="0" smtClean="0"/>
              <a:t>Click to edit Master title style</a:t>
            </a:r>
            <a:endParaRPr lang="en-AU" dirty="0"/>
          </a:p>
        </p:txBody>
      </p:sp>
      <p:sp>
        <p:nvSpPr>
          <p:cNvPr id="3" name="Content Placeholder 2"/>
          <p:cNvSpPr>
            <a:spLocks noGrp="1"/>
          </p:cNvSpPr>
          <p:nvPr>
            <p:ph idx="1"/>
          </p:nvPr>
        </p:nvSpPr>
        <p:spPr>
          <a:xfrm>
            <a:off x="335361" y="1916113"/>
            <a:ext cx="10257367" cy="417036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38FB880-1A01-479D-8B62-B0868F86A3D1}" type="slidenum">
              <a:rPr lang="en-US" altLang="en-US"/>
              <a:pPr>
                <a:defRPr/>
              </a:pPr>
              <a:t>‹#›</a:t>
            </a:fld>
            <a:endParaRPr lang="en-US" altLang="en-US"/>
          </a:p>
        </p:txBody>
      </p:sp>
    </p:spTree>
    <p:extLst>
      <p:ext uri="{BB962C8B-B14F-4D97-AF65-F5344CB8AC3E}">
        <p14:creationId xmlns:p14="http://schemas.microsoft.com/office/powerpoint/2010/main" val="3989686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35360" y="836614"/>
            <a:ext cx="10566400" cy="650875"/>
          </a:xfrm>
        </p:spPr>
        <p:txBody>
          <a:bodyPr/>
          <a:lstStyle>
            <a:lvl1pPr>
              <a:defRPr>
                <a:solidFill>
                  <a:schemeClr val="tx1"/>
                </a:solidFill>
              </a:defRPr>
            </a:lvl1pPr>
          </a:lstStyle>
          <a:p>
            <a:r>
              <a:rPr lang="en-US" dirty="0" smtClean="0"/>
              <a:t>Click to edit Master title style</a:t>
            </a:r>
            <a:endParaRPr lang="en-AU" dirty="0"/>
          </a:p>
        </p:txBody>
      </p:sp>
      <p:sp>
        <p:nvSpPr>
          <p:cNvPr id="3" name="Content Placeholder 2"/>
          <p:cNvSpPr>
            <a:spLocks noGrp="1"/>
          </p:cNvSpPr>
          <p:nvPr>
            <p:ph sz="half" idx="1"/>
          </p:nvPr>
        </p:nvSpPr>
        <p:spPr>
          <a:xfrm>
            <a:off x="335360" y="1916113"/>
            <a:ext cx="5280587" cy="4170362"/>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6096001" y="1916113"/>
            <a:ext cx="5316735" cy="4170362"/>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03871EB1-6CF0-4C1C-8342-4FF56A492741}" type="slidenum">
              <a:rPr lang="en-US" altLang="en-US"/>
              <a:pPr>
                <a:defRPr/>
              </a:pPr>
              <a:t>‹#›</a:t>
            </a:fld>
            <a:endParaRPr lang="en-US" altLang="en-US"/>
          </a:p>
        </p:txBody>
      </p:sp>
    </p:spTree>
    <p:extLst>
      <p:ext uri="{BB962C8B-B14F-4D97-AF65-F5344CB8AC3E}">
        <p14:creationId xmlns:p14="http://schemas.microsoft.com/office/powerpoint/2010/main" val="393863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35360" y="836614"/>
            <a:ext cx="10566400" cy="650875"/>
          </a:xfrm>
        </p:spPr>
        <p:txBody>
          <a:bodyPr/>
          <a:lstStyle>
            <a:lvl1pPr>
              <a:defRPr>
                <a:solidFill>
                  <a:schemeClr val="tx1"/>
                </a:solidFill>
              </a:defRPr>
            </a:lvl1pPr>
          </a:lstStyle>
          <a:p>
            <a:r>
              <a:rPr lang="en-US" dirty="0" smtClean="0"/>
              <a:t>Click to edit Master title style</a:t>
            </a:r>
            <a:endParaRPr lang="en-AU" dirty="0"/>
          </a:p>
        </p:txBody>
      </p:sp>
      <p:sp>
        <p:nvSpPr>
          <p:cNvPr id="3" name="ClipArt Placeholder 2"/>
          <p:cNvSpPr>
            <a:spLocks noGrp="1"/>
          </p:cNvSpPr>
          <p:nvPr>
            <p:ph type="clipArt" sz="half" idx="1"/>
          </p:nvPr>
        </p:nvSpPr>
        <p:spPr>
          <a:xfrm>
            <a:off x="396842" y="1916113"/>
            <a:ext cx="5315116" cy="4170362"/>
          </a:xfrm>
        </p:spPr>
        <p:txBody>
          <a:bodyPr/>
          <a:lstStyle/>
          <a:p>
            <a:pPr lvl="0"/>
            <a:endParaRPr lang="en-AU" noProof="0" dirty="0" smtClean="0"/>
          </a:p>
        </p:txBody>
      </p:sp>
      <p:sp>
        <p:nvSpPr>
          <p:cNvPr id="4" name="Text Placeholder 3"/>
          <p:cNvSpPr>
            <a:spLocks noGrp="1"/>
          </p:cNvSpPr>
          <p:nvPr>
            <p:ph type="body" sz="half" idx="2"/>
          </p:nvPr>
        </p:nvSpPr>
        <p:spPr>
          <a:xfrm>
            <a:off x="6096000" y="1916113"/>
            <a:ext cx="5472608" cy="4170362"/>
          </a:xfr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0D73FBF5-048F-47DC-A466-3DA68ECE57B9}" type="slidenum">
              <a:rPr lang="en-US" altLang="en-US"/>
              <a:pPr>
                <a:defRPr/>
              </a:pPr>
              <a:t>‹#›</a:t>
            </a:fld>
            <a:endParaRPr lang="en-US" altLang="en-US"/>
          </a:p>
        </p:txBody>
      </p:sp>
    </p:spTree>
    <p:extLst>
      <p:ext uri="{BB962C8B-B14F-4D97-AF65-F5344CB8AC3E}">
        <p14:creationId xmlns:p14="http://schemas.microsoft.com/office/powerpoint/2010/main" val="3963310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22FD3FE-BC14-4A8C-8E0E-F5AB1EBDE3A2}" type="datetimeFigureOut">
              <a:rPr lang="en-AU" smtClean="0"/>
              <a:t>2/05/2017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394444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2FD3FE-BC14-4A8C-8E0E-F5AB1EBDE3A2}" type="datetimeFigureOut">
              <a:rPr lang="en-AU" smtClean="0"/>
              <a:t>2/05/2017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2169979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22FD3FE-BC14-4A8C-8E0E-F5AB1EBDE3A2}" type="datetimeFigureOut">
              <a:rPr lang="en-AU" smtClean="0"/>
              <a:t>2/05/2017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2483177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22FD3FE-BC14-4A8C-8E0E-F5AB1EBDE3A2}" type="datetimeFigureOut">
              <a:rPr lang="en-AU" smtClean="0"/>
              <a:t>2/05/2017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354357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22FD3FE-BC14-4A8C-8E0E-F5AB1EBDE3A2}" type="datetimeFigureOut">
              <a:rPr lang="en-AU" smtClean="0"/>
              <a:t>2/05/2017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2103732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FD3FE-BC14-4A8C-8E0E-F5AB1EBDE3A2}" type="datetimeFigureOut">
              <a:rPr lang="en-AU" smtClean="0"/>
              <a:t>2/05/2017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383424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2FD3FE-BC14-4A8C-8E0E-F5AB1EBDE3A2}" type="datetimeFigureOut">
              <a:rPr lang="en-AU" smtClean="0"/>
              <a:t>2/05/2017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3974617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2FD3FE-BC14-4A8C-8E0E-F5AB1EBDE3A2}" type="datetimeFigureOut">
              <a:rPr lang="en-AU" smtClean="0"/>
              <a:t>2/05/2017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46CA720-9C0E-49C1-A3CA-0CF3E07F8A16}" type="slidenum">
              <a:rPr lang="en-AU" smtClean="0"/>
              <a:t>‹#›</a:t>
            </a:fld>
            <a:endParaRPr lang="en-AU"/>
          </a:p>
        </p:txBody>
      </p:sp>
    </p:spTree>
    <p:extLst>
      <p:ext uri="{BB962C8B-B14F-4D97-AF65-F5344CB8AC3E}">
        <p14:creationId xmlns:p14="http://schemas.microsoft.com/office/powerpoint/2010/main" val="370618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2FD3FE-BC14-4A8C-8E0E-F5AB1EBDE3A2}" type="datetimeFigureOut">
              <a:rPr lang="en-AU" smtClean="0"/>
              <a:t>2/05/2017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CA720-9C0E-49C1-A3CA-0CF3E07F8A16}" type="slidenum">
              <a:rPr lang="en-AU" smtClean="0"/>
              <a:t>‹#›</a:t>
            </a:fld>
            <a:endParaRPr lang="en-AU"/>
          </a:p>
        </p:txBody>
      </p:sp>
    </p:spTree>
    <p:extLst>
      <p:ext uri="{BB962C8B-B14F-4D97-AF65-F5344CB8AC3E}">
        <p14:creationId xmlns:p14="http://schemas.microsoft.com/office/powerpoint/2010/main" val="369097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AutoShape 9"/>
          <p:cNvSpPr>
            <a:spLocks noGrp="1" noChangeArrowheads="1"/>
          </p:cNvSpPr>
          <p:nvPr>
            <p:ph type="title"/>
          </p:nvPr>
        </p:nvSpPr>
        <p:spPr bwMode="auto">
          <a:xfrm>
            <a:off x="334433" y="836614"/>
            <a:ext cx="10566400" cy="65087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1" name="Rectangle 10"/>
          <p:cNvSpPr>
            <a:spLocks noGrp="1" noChangeArrowheads="1"/>
          </p:cNvSpPr>
          <p:nvPr>
            <p:ph type="body" idx="1"/>
          </p:nvPr>
        </p:nvSpPr>
        <p:spPr bwMode="auto">
          <a:xfrm>
            <a:off x="334434" y="1916113"/>
            <a:ext cx="10257367" cy="417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203" name="Rectangle 11"/>
          <p:cNvSpPr>
            <a:spLocks noGrp="1" noChangeArrowheads="1"/>
          </p:cNvSpPr>
          <p:nvPr>
            <p:ph type="dt" sz="half" idx="2"/>
          </p:nvPr>
        </p:nvSpPr>
        <p:spPr bwMode="auto">
          <a:xfrm>
            <a:off x="3251201" y="6248401"/>
            <a:ext cx="2840567"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003366"/>
                </a:solidFill>
                <a:latin typeface="Arial" charset="0"/>
                <a:cs typeface="Arial" charset="0"/>
              </a:defRPr>
            </a:lvl1pPr>
          </a:lstStyle>
          <a:p>
            <a:pPr fontAlgn="base">
              <a:spcBef>
                <a:spcPct val="0"/>
              </a:spcBef>
              <a:spcAft>
                <a:spcPct val="0"/>
              </a:spcAft>
              <a:defRPr/>
            </a:pPr>
            <a:endParaRPr lang="en-US"/>
          </a:p>
        </p:txBody>
      </p:sp>
      <p:sp>
        <p:nvSpPr>
          <p:cNvPr id="8204" name="Rectangle 12"/>
          <p:cNvSpPr>
            <a:spLocks noGrp="1" noChangeArrowheads="1"/>
          </p:cNvSpPr>
          <p:nvPr>
            <p:ph type="ftr" sz="quarter" idx="3"/>
          </p:nvPr>
        </p:nvSpPr>
        <p:spPr bwMode="auto">
          <a:xfrm>
            <a:off x="7721600" y="6248401"/>
            <a:ext cx="3862917"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003366"/>
                </a:solidFill>
                <a:latin typeface="Arial" charset="0"/>
                <a:cs typeface="Arial" charset="0"/>
              </a:defRPr>
            </a:lvl1pPr>
          </a:lstStyle>
          <a:p>
            <a:pPr fontAlgn="base">
              <a:spcBef>
                <a:spcPct val="0"/>
              </a:spcBef>
              <a:spcAft>
                <a:spcPct val="0"/>
              </a:spcAft>
              <a:defRPr/>
            </a:pPr>
            <a:endParaRPr lang="en-US"/>
          </a:p>
        </p:txBody>
      </p:sp>
      <p:sp>
        <p:nvSpPr>
          <p:cNvPr id="8205" name="Rectangle 13"/>
          <p:cNvSpPr>
            <a:spLocks noGrp="1" noChangeArrowheads="1"/>
          </p:cNvSpPr>
          <p:nvPr>
            <p:ph type="sldNum" sz="quarter" idx="4"/>
          </p:nvPr>
        </p:nvSpPr>
        <p:spPr bwMode="auto">
          <a:xfrm>
            <a:off x="112184" y="6242050"/>
            <a:ext cx="783167"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a:solidFill>
                  <a:srgbClr val="FFFFFF"/>
                </a:solidFill>
              </a:defRPr>
            </a:lvl1pPr>
          </a:lstStyle>
          <a:p>
            <a:pPr fontAlgn="base">
              <a:spcBef>
                <a:spcPct val="0"/>
              </a:spcBef>
              <a:spcAft>
                <a:spcPct val="0"/>
              </a:spcAft>
              <a:defRPr/>
            </a:pPr>
            <a:fld id="{557514D8-04BA-4343-9BAF-5CFAC00C8CCC}" type="slidenum">
              <a:rPr lang="en-US" altLang="en-US"/>
              <a:pPr fontAlgn="base">
                <a:spcBef>
                  <a:spcPct val="0"/>
                </a:spcBef>
                <a:spcAft>
                  <a:spcPct val="0"/>
                </a:spcAft>
                <a:defRPr/>
              </a:pPr>
              <a:t>‹#›</a:t>
            </a:fld>
            <a:endParaRPr lang="en-US" altLang="en-US"/>
          </a:p>
        </p:txBody>
      </p:sp>
      <p:pic>
        <p:nvPicPr>
          <p:cNvPr id="2055" name="Picture 14" descr="OfficeInfoComm_Logo_CMYK_STACK_H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9457267" y="115888"/>
            <a:ext cx="2400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880852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3200" b="1">
          <a:solidFill>
            <a:schemeClr val="tx1"/>
          </a:solidFill>
          <a:latin typeface="+mj-lt"/>
          <a:ea typeface="+mj-ea"/>
          <a:cs typeface="+mj-cs"/>
        </a:defRPr>
      </a:lvl1pPr>
      <a:lvl2pPr algn="l" rtl="0" eaLnBrk="0" fontAlgn="base" hangingPunct="0">
        <a:lnSpc>
          <a:spcPct val="90000"/>
        </a:lnSpc>
        <a:spcBef>
          <a:spcPct val="0"/>
        </a:spcBef>
        <a:spcAft>
          <a:spcPct val="0"/>
        </a:spcAft>
        <a:defRPr sz="3200" b="1">
          <a:solidFill>
            <a:schemeClr val="tx1"/>
          </a:solidFill>
          <a:latin typeface="Arial" charset="0"/>
          <a:cs typeface="Arial" charset="0"/>
        </a:defRPr>
      </a:lvl2pPr>
      <a:lvl3pPr algn="l" rtl="0" eaLnBrk="0" fontAlgn="base" hangingPunct="0">
        <a:lnSpc>
          <a:spcPct val="90000"/>
        </a:lnSpc>
        <a:spcBef>
          <a:spcPct val="0"/>
        </a:spcBef>
        <a:spcAft>
          <a:spcPct val="0"/>
        </a:spcAft>
        <a:defRPr sz="3200" b="1">
          <a:solidFill>
            <a:schemeClr val="tx1"/>
          </a:solidFill>
          <a:latin typeface="Arial" charset="0"/>
          <a:cs typeface="Arial" charset="0"/>
        </a:defRPr>
      </a:lvl3pPr>
      <a:lvl4pPr algn="l" rtl="0" eaLnBrk="0" fontAlgn="base" hangingPunct="0">
        <a:lnSpc>
          <a:spcPct val="90000"/>
        </a:lnSpc>
        <a:spcBef>
          <a:spcPct val="0"/>
        </a:spcBef>
        <a:spcAft>
          <a:spcPct val="0"/>
        </a:spcAft>
        <a:defRPr sz="3200" b="1">
          <a:solidFill>
            <a:schemeClr val="tx1"/>
          </a:solidFill>
          <a:latin typeface="Arial" charset="0"/>
          <a:cs typeface="Arial" charset="0"/>
        </a:defRPr>
      </a:lvl4pPr>
      <a:lvl5pPr algn="l" rtl="0" eaLnBrk="0" fontAlgn="base" hangingPunct="0">
        <a:lnSpc>
          <a:spcPct val="90000"/>
        </a:lnSpc>
        <a:spcBef>
          <a:spcPct val="0"/>
        </a:spcBef>
        <a:spcAft>
          <a:spcPct val="0"/>
        </a:spcAft>
        <a:defRPr sz="3200" b="1">
          <a:solidFill>
            <a:schemeClr val="tx1"/>
          </a:solidFill>
          <a:latin typeface="Arial" charset="0"/>
          <a:cs typeface="Arial" charset="0"/>
        </a:defRPr>
      </a:lvl5pPr>
      <a:lvl6pPr marL="457200" algn="l" rtl="0" fontAlgn="base">
        <a:lnSpc>
          <a:spcPct val="90000"/>
        </a:lnSpc>
        <a:spcBef>
          <a:spcPct val="0"/>
        </a:spcBef>
        <a:spcAft>
          <a:spcPct val="0"/>
        </a:spcAft>
        <a:defRPr sz="3600" b="1">
          <a:solidFill>
            <a:srgbClr val="006666"/>
          </a:solidFill>
          <a:latin typeface="Arial" charset="0"/>
          <a:cs typeface="Arial" charset="0"/>
        </a:defRPr>
      </a:lvl6pPr>
      <a:lvl7pPr marL="914400" algn="l" rtl="0" fontAlgn="base">
        <a:lnSpc>
          <a:spcPct val="90000"/>
        </a:lnSpc>
        <a:spcBef>
          <a:spcPct val="0"/>
        </a:spcBef>
        <a:spcAft>
          <a:spcPct val="0"/>
        </a:spcAft>
        <a:defRPr sz="3600" b="1">
          <a:solidFill>
            <a:srgbClr val="006666"/>
          </a:solidFill>
          <a:latin typeface="Arial" charset="0"/>
          <a:cs typeface="Arial" charset="0"/>
        </a:defRPr>
      </a:lvl7pPr>
      <a:lvl8pPr marL="1371600" algn="l" rtl="0" fontAlgn="base">
        <a:lnSpc>
          <a:spcPct val="90000"/>
        </a:lnSpc>
        <a:spcBef>
          <a:spcPct val="0"/>
        </a:spcBef>
        <a:spcAft>
          <a:spcPct val="0"/>
        </a:spcAft>
        <a:defRPr sz="3600" b="1">
          <a:solidFill>
            <a:srgbClr val="006666"/>
          </a:solidFill>
          <a:latin typeface="Arial" charset="0"/>
          <a:cs typeface="Arial" charset="0"/>
        </a:defRPr>
      </a:lvl8pPr>
      <a:lvl9pPr marL="1828800" algn="l" rtl="0" fontAlgn="base">
        <a:lnSpc>
          <a:spcPct val="90000"/>
        </a:lnSpc>
        <a:spcBef>
          <a:spcPct val="0"/>
        </a:spcBef>
        <a:spcAft>
          <a:spcPct val="0"/>
        </a:spcAft>
        <a:defRPr sz="3600" b="1">
          <a:solidFill>
            <a:srgbClr val="006666"/>
          </a:solidFill>
          <a:latin typeface="Arial"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l"/>
        <a:defRPr sz="2400">
          <a:solidFill>
            <a:schemeClr val="hlink"/>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000">
          <a:solidFill>
            <a:schemeClr val="hlink"/>
          </a:solidFill>
          <a:latin typeface="+mn-lt"/>
          <a:cs typeface="+mn-cs"/>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l"/>
        <a:defRPr>
          <a:solidFill>
            <a:schemeClr val="hlink"/>
          </a:solidFill>
          <a:latin typeface="+mn-lt"/>
          <a:cs typeface="+mn-cs"/>
        </a:defRPr>
      </a:lvl3pPr>
      <a:lvl4pPr marL="1600200" indent="-228600" algn="l" rtl="0" eaLnBrk="0" fontAlgn="base" hangingPunct="0">
        <a:spcBef>
          <a:spcPct val="20000"/>
        </a:spcBef>
        <a:spcAft>
          <a:spcPct val="0"/>
        </a:spcAft>
        <a:buClr>
          <a:schemeClr val="hlink"/>
        </a:buClr>
        <a:buChar char="–"/>
        <a:defRPr sz="1600">
          <a:solidFill>
            <a:schemeClr val="hlink"/>
          </a:solidFill>
          <a:latin typeface="+mn-lt"/>
          <a:cs typeface="+mn-cs"/>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l"/>
        <a:defRPr sz="1400">
          <a:solidFill>
            <a:schemeClr val="hlink"/>
          </a:solidFill>
          <a:latin typeface="+mn-lt"/>
          <a:cs typeface="+mn-cs"/>
        </a:defRPr>
      </a:lvl5pPr>
      <a:lvl6pPr marL="2514600" indent="-228600" algn="l" rtl="0" fontAlgn="base">
        <a:spcBef>
          <a:spcPct val="20000"/>
        </a:spcBef>
        <a:spcAft>
          <a:spcPct val="0"/>
        </a:spcAft>
        <a:buClr>
          <a:schemeClr val="hlink"/>
        </a:buClr>
        <a:buFont typeface="Wingdings" pitchFamily="2" charset="2"/>
        <a:buChar char="l"/>
        <a:defRPr>
          <a:solidFill>
            <a:schemeClr val="hlink"/>
          </a:solidFill>
          <a:latin typeface="+mn-lt"/>
          <a:cs typeface="+mn-cs"/>
        </a:defRPr>
      </a:lvl6pPr>
      <a:lvl7pPr marL="2971800" indent="-228600" algn="l" rtl="0" fontAlgn="base">
        <a:spcBef>
          <a:spcPct val="20000"/>
        </a:spcBef>
        <a:spcAft>
          <a:spcPct val="0"/>
        </a:spcAft>
        <a:buClr>
          <a:schemeClr val="hlink"/>
        </a:buClr>
        <a:buFont typeface="Wingdings" pitchFamily="2" charset="2"/>
        <a:buChar char="l"/>
        <a:defRPr>
          <a:solidFill>
            <a:schemeClr val="hlink"/>
          </a:solidFill>
          <a:latin typeface="+mn-lt"/>
          <a:cs typeface="+mn-cs"/>
        </a:defRPr>
      </a:lvl7pPr>
      <a:lvl8pPr marL="3429000" indent="-228600" algn="l" rtl="0" fontAlgn="base">
        <a:spcBef>
          <a:spcPct val="20000"/>
        </a:spcBef>
        <a:spcAft>
          <a:spcPct val="0"/>
        </a:spcAft>
        <a:buClr>
          <a:schemeClr val="hlink"/>
        </a:buClr>
        <a:buFont typeface="Wingdings" pitchFamily="2" charset="2"/>
        <a:buChar char="l"/>
        <a:defRPr>
          <a:solidFill>
            <a:schemeClr val="hlink"/>
          </a:solidFill>
          <a:latin typeface="+mn-lt"/>
          <a:cs typeface="+mn-cs"/>
        </a:defRPr>
      </a:lvl8pPr>
      <a:lvl9pPr marL="3886200" indent="-228600" algn="l" rtl="0" fontAlgn="base">
        <a:spcBef>
          <a:spcPct val="20000"/>
        </a:spcBef>
        <a:spcAft>
          <a:spcPct val="0"/>
        </a:spcAft>
        <a:buClr>
          <a:schemeClr val="hlink"/>
        </a:buClr>
        <a:buFont typeface="Wingdings" pitchFamily="2" charset="2"/>
        <a:buChar char="l"/>
        <a:defRPr>
          <a:solidFill>
            <a:schemeClr val="hlink"/>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enquiries@oic.qld.gov.a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3.png"/><Relationship Id="rId2" Type="http://schemas.openxmlformats.org/officeDocument/2006/relationships/hyperlink" Target="http://www.rti.qld.gov.au/"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btitle 1"/>
          <p:cNvSpPr>
            <a:spLocks noGrp="1"/>
          </p:cNvSpPr>
          <p:nvPr>
            <p:ph type="subTitle" idx="1"/>
          </p:nvPr>
        </p:nvSpPr>
        <p:spPr>
          <a:xfrm>
            <a:off x="6197600" y="2927351"/>
            <a:ext cx="4146550" cy="3381375"/>
          </a:xfrm>
        </p:spPr>
        <p:txBody>
          <a:bodyPr/>
          <a:lstStyle/>
          <a:p>
            <a:r>
              <a:rPr lang="en-AU" altLang="en-US" sz="1600"/>
              <a:t>Phil Green, Privacy Commissioner Queensland</a:t>
            </a:r>
          </a:p>
          <a:p>
            <a:endParaRPr lang="en-AU" altLang="en-US" sz="1600"/>
          </a:p>
          <a:p>
            <a:endParaRPr lang="en-AU" altLang="en-US" sz="1600"/>
          </a:p>
          <a:p>
            <a:endParaRPr lang="en-AU" altLang="en-US" sz="1600"/>
          </a:p>
          <a:p>
            <a:endParaRPr lang="en-AU" altLang="en-US" sz="1600"/>
          </a:p>
          <a:p>
            <a:endParaRPr lang="en-AU" altLang="en-US" sz="1600"/>
          </a:p>
          <a:p>
            <a:endParaRPr lang="en-AU" altLang="en-US" sz="1600"/>
          </a:p>
        </p:txBody>
      </p:sp>
      <p:sp>
        <p:nvSpPr>
          <p:cNvPr id="7171" name="Title 2"/>
          <p:cNvSpPr>
            <a:spLocks noGrp="1"/>
          </p:cNvSpPr>
          <p:nvPr>
            <p:ph type="ctrTitle" sz="quarter"/>
          </p:nvPr>
        </p:nvSpPr>
        <p:spPr>
          <a:xfrm>
            <a:off x="2424113" y="981075"/>
            <a:ext cx="8013700" cy="1905000"/>
          </a:xfrm>
        </p:spPr>
        <p:txBody>
          <a:bodyPr/>
          <a:lstStyle/>
          <a:p>
            <a:pPr algn="l"/>
            <a:r>
              <a:rPr lang="en-AU" altLang="en-US" dirty="0" smtClean="0"/>
              <a:t>Privacy and </a:t>
            </a:r>
            <a:r>
              <a:rPr lang="en-AU" altLang="en-US" dirty="0" smtClean="0"/>
              <a:t>RTI – Update and emerging issues </a:t>
            </a:r>
            <a:r>
              <a:rPr lang="en-AU" altLang="en-US" dirty="0" smtClean="0"/>
              <a:t>for </a:t>
            </a:r>
            <a:r>
              <a:rPr lang="en-AU" altLang="en-US" dirty="0" smtClean="0"/>
              <a:t>CLCs - May </a:t>
            </a:r>
            <a:r>
              <a:rPr lang="en-AU" altLang="en-US" dirty="0" smtClean="0"/>
              <a:t>2017</a:t>
            </a:r>
            <a:endParaRPr lang="en-AU" altLang="en-US" i="1" dirty="0" smtClean="0"/>
          </a:p>
        </p:txBody>
      </p:sp>
    </p:spTree>
    <p:extLst>
      <p:ext uri="{BB962C8B-B14F-4D97-AF65-F5344CB8AC3E}">
        <p14:creationId xmlns:p14="http://schemas.microsoft.com/office/powerpoint/2010/main" val="3647789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274638"/>
            <a:ext cx="8229600" cy="778098"/>
          </a:xfrm>
        </p:spPr>
        <p:txBody>
          <a:bodyPr/>
          <a:lstStyle/>
          <a:p>
            <a:r>
              <a:rPr lang="en-AU" altLang="en-US" sz="2000" dirty="0" err="1"/>
              <a:t>Cont</a:t>
            </a:r>
            <a:endParaRPr lang="en-AU" altLang="en-US" sz="2000" dirty="0"/>
          </a:p>
        </p:txBody>
      </p:sp>
      <p:sp>
        <p:nvSpPr>
          <p:cNvPr id="11267" name="Content Placeholder 2"/>
          <p:cNvSpPr>
            <a:spLocks noGrp="1"/>
          </p:cNvSpPr>
          <p:nvPr>
            <p:ph idx="1"/>
          </p:nvPr>
        </p:nvSpPr>
        <p:spPr>
          <a:xfrm>
            <a:off x="2003425" y="836713"/>
            <a:ext cx="8229600" cy="4886226"/>
          </a:xfrm>
        </p:spPr>
        <p:txBody>
          <a:bodyPr/>
          <a:lstStyle/>
          <a:p>
            <a:r>
              <a:rPr lang="en-AU" altLang="en-US" dirty="0" smtClean="0"/>
              <a:t>Drones</a:t>
            </a:r>
          </a:p>
          <a:p>
            <a:r>
              <a:rPr lang="en-AU" altLang="en-US" dirty="0" smtClean="0"/>
              <a:t>Facial Recognition/Identification</a:t>
            </a:r>
          </a:p>
          <a:p>
            <a:r>
              <a:rPr lang="en-AU" altLang="en-US" dirty="0" smtClean="0"/>
              <a:t>Commonwealth Games – cyber readiness and coordination</a:t>
            </a:r>
          </a:p>
          <a:p>
            <a:r>
              <a:rPr lang="en-AU" altLang="en-US" dirty="0" smtClean="0"/>
              <a:t>Artificial Intelligence/</a:t>
            </a:r>
            <a:r>
              <a:rPr lang="en-AU" altLang="en-US" dirty="0" err="1" smtClean="0"/>
              <a:t>Robodebt</a:t>
            </a:r>
            <a:endParaRPr lang="en-AU" altLang="en-US" dirty="0" smtClean="0"/>
          </a:p>
          <a:p>
            <a:r>
              <a:rPr lang="en-AU" altLang="en-US" dirty="0" smtClean="0"/>
              <a:t>Recent cases /RG, Grubb, </a:t>
            </a:r>
            <a:r>
              <a:rPr lang="en-AU" altLang="en-US" dirty="0" err="1" smtClean="0"/>
              <a:t>Marigliano</a:t>
            </a:r>
            <a:r>
              <a:rPr lang="en-AU" altLang="en-US" dirty="0" smtClean="0"/>
              <a:t>, </a:t>
            </a:r>
            <a:r>
              <a:rPr lang="en-AU" altLang="en-US" dirty="0" err="1" smtClean="0"/>
              <a:t>Jurecek</a:t>
            </a:r>
            <a:r>
              <a:rPr lang="en-AU" altLang="en-US" dirty="0" smtClean="0"/>
              <a:t> V Transport Safety Vic</a:t>
            </a:r>
            <a:endParaRPr lang="en-AU" altLang="en-US" dirty="0" smtClean="0"/>
          </a:p>
          <a:p>
            <a:r>
              <a:rPr lang="en-AU" altLang="en-US" dirty="0" smtClean="0"/>
              <a:t>Cyber security unit and Qld based Federal centre</a:t>
            </a:r>
          </a:p>
          <a:p>
            <a:r>
              <a:rPr lang="en-AU" altLang="en-US" dirty="0" smtClean="0"/>
              <a:t>Cyber protection insurance – readiness assessment</a:t>
            </a:r>
          </a:p>
          <a:p>
            <a:endParaRPr lang="en-AU" altLang="en-US" dirty="0" smtClean="0"/>
          </a:p>
        </p:txBody>
      </p:sp>
    </p:spTree>
    <p:extLst>
      <p:ext uri="{BB962C8B-B14F-4D97-AF65-F5344CB8AC3E}">
        <p14:creationId xmlns:p14="http://schemas.microsoft.com/office/powerpoint/2010/main" val="2467648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60650"/>
            <a:ext cx="7924800" cy="792087"/>
          </a:xfrm>
        </p:spPr>
        <p:txBody>
          <a:bodyPr/>
          <a:lstStyle/>
          <a:p>
            <a:r>
              <a:rPr lang="en-AU" sz="2400" dirty="0"/>
              <a:t>Recent legislative sharing amendments</a:t>
            </a:r>
            <a:endParaRPr lang="en-AU" sz="2400" dirty="0"/>
          </a:p>
        </p:txBody>
      </p:sp>
      <p:sp>
        <p:nvSpPr>
          <p:cNvPr id="3" name="Content Placeholder 2"/>
          <p:cNvSpPr>
            <a:spLocks noGrp="1"/>
          </p:cNvSpPr>
          <p:nvPr>
            <p:ph sz="half" idx="1"/>
          </p:nvPr>
        </p:nvSpPr>
        <p:spPr>
          <a:xfrm>
            <a:off x="1919537" y="951722"/>
            <a:ext cx="8308031" cy="5645630"/>
          </a:xfrm>
        </p:spPr>
        <p:txBody>
          <a:bodyPr>
            <a:normAutofit lnSpcReduction="10000"/>
          </a:bodyPr>
          <a:lstStyle/>
          <a:p>
            <a:pPr marL="0" indent="0">
              <a:buNone/>
            </a:pPr>
            <a:r>
              <a:rPr lang="en-AU" sz="1400" b="1" dirty="0"/>
              <a:t>Counter-Terrorism </a:t>
            </a:r>
            <a:r>
              <a:rPr lang="en-AU" sz="1400" b="1" dirty="0"/>
              <a:t>and Other </a:t>
            </a:r>
            <a:r>
              <a:rPr lang="en-AU" sz="1400" b="1" dirty="0"/>
              <a:t>Leg. </a:t>
            </a:r>
            <a:r>
              <a:rPr lang="en-AU" sz="1400" b="1" dirty="0" err="1"/>
              <a:t>Amdnt</a:t>
            </a:r>
            <a:r>
              <a:rPr lang="en-AU" sz="1400" b="1" dirty="0"/>
              <a:t> Bill 2016 </a:t>
            </a:r>
            <a:r>
              <a:rPr lang="en-AU" sz="1400" b="1" dirty="0"/>
              <a:t> - </a:t>
            </a:r>
            <a:r>
              <a:rPr lang="en-AU" sz="1400" b="1" dirty="0"/>
              <a:t>Passed</a:t>
            </a:r>
            <a:endParaRPr lang="en-AU" sz="1400" dirty="0"/>
          </a:p>
          <a:p>
            <a:pPr lvl="0"/>
            <a:r>
              <a:rPr lang="en-AU" sz="1400" dirty="0"/>
              <a:t>Provides QPS with a significant enhancement of existing powers to compel any person, including government agencies, to provide information, a document or answer questions during a declared emergency </a:t>
            </a:r>
            <a:r>
              <a:rPr lang="en-AU" sz="1400" dirty="0"/>
              <a:t>situation.</a:t>
            </a:r>
            <a:r>
              <a:rPr lang="en-AU" sz="1600" b="1" dirty="0"/>
              <a:t> </a:t>
            </a:r>
            <a:endParaRPr lang="en-AU" sz="1600" b="1" dirty="0"/>
          </a:p>
          <a:p>
            <a:pPr marL="0" indent="0">
              <a:buNone/>
            </a:pPr>
            <a:r>
              <a:rPr lang="en-AU" sz="1400" b="1" dirty="0"/>
              <a:t>Domestic and Family Violence Protection and Other </a:t>
            </a:r>
            <a:r>
              <a:rPr lang="en-AU" sz="1400" b="1" dirty="0"/>
              <a:t>Leg </a:t>
            </a:r>
            <a:r>
              <a:rPr lang="en-AU" sz="1400" b="1" dirty="0" err="1"/>
              <a:t>Amdnt</a:t>
            </a:r>
            <a:r>
              <a:rPr lang="en-AU" sz="1400" b="1" dirty="0"/>
              <a:t> </a:t>
            </a:r>
            <a:r>
              <a:rPr lang="en-AU" sz="1400" b="1" dirty="0"/>
              <a:t>Bill 2016 </a:t>
            </a:r>
            <a:r>
              <a:rPr lang="en-AU" sz="1400" b="1" dirty="0"/>
              <a:t>– Passed – </a:t>
            </a:r>
            <a:r>
              <a:rPr lang="en-AU" sz="1400" b="1" dirty="0"/>
              <a:t>OIC consulted</a:t>
            </a:r>
            <a:endParaRPr lang="en-AU" sz="1400" dirty="0"/>
          </a:p>
          <a:p>
            <a:pPr lvl="0"/>
            <a:r>
              <a:rPr lang="en-AU" sz="1400" dirty="0"/>
              <a:t>Makes a number of amendments to the </a:t>
            </a:r>
            <a:r>
              <a:rPr lang="en-AU" sz="1400" i="1" dirty="0"/>
              <a:t>Domestic and Family Violence Protection Act 2012 </a:t>
            </a:r>
            <a:r>
              <a:rPr lang="en-AU" sz="1400" dirty="0"/>
              <a:t>including  legislated information sharing scheme</a:t>
            </a:r>
            <a:r>
              <a:rPr lang="en-AU" sz="1600" dirty="0"/>
              <a:t>.</a:t>
            </a:r>
          </a:p>
          <a:p>
            <a:pPr marL="0" indent="0">
              <a:buNone/>
            </a:pPr>
            <a:r>
              <a:rPr lang="en-AU" sz="1400" b="1" dirty="0"/>
              <a:t>Health and Other </a:t>
            </a:r>
            <a:r>
              <a:rPr lang="en-AU" sz="1400" b="1" dirty="0"/>
              <a:t>Leg. </a:t>
            </a:r>
            <a:r>
              <a:rPr lang="en-AU" sz="1400" b="1" dirty="0" err="1"/>
              <a:t>Amdnt</a:t>
            </a:r>
            <a:r>
              <a:rPr lang="en-AU" sz="1400" b="1" dirty="0"/>
              <a:t> </a:t>
            </a:r>
            <a:r>
              <a:rPr lang="en-AU" sz="1400" b="1" dirty="0"/>
              <a:t>Bill </a:t>
            </a:r>
            <a:r>
              <a:rPr lang="en-AU" sz="1400" b="1" dirty="0"/>
              <a:t>2016 – Passed – OIC consulted</a:t>
            </a:r>
          </a:p>
          <a:p>
            <a:r>
              <a:rPr lang="en-AU" sz="1400" i="1" dirty="0"/>
              <a:t>Hospital </a:t>
            </a:r>
            <a:r>
              <a:rPr lang="en-AU" sz="1400" i="1" dirty="0"/>
              <a:t>and Health Boards </a:t>
            </a:r>
            <a:r>
              <a:rPr lang="en-AU" sz="1400" i="1" dirty="0"/>
              <a:t>to GPS, Research, Immunisation Sharing,  Deceased </a:t>
            </a:r>
            <a:r>
              <a:rPr lang="en-AU" sz="1400" i="1" dirty="0" err="1"/>
              <a:t>etc</a:t>
            </a:r>
            <a:endParaRPr lang="en-AU" sz="1400" i="1" dirty="0"/>
          </a:p>
          <a:p>
            <a:pPr>
              <a:buFont typeface="Wingdings" panose="05000000000000000000" pitchFamily="2" charset="2"/>
              <a:buChar char="Ø"/>
            </a:pPr>
            <a:r>
              <a:rPr lang="en-AU" sz="1400" dirty="0">
                <a:solidFill>
                  <a:srgbClr val="FF0000"/>
                </a:solidFill>
              </a:rPr>
              <a:t>Further amendments? – Broader access to other databases </a:t>
            </a:r>
          </a:p>
          <a:p>
            <a:pPr marL="0" indent="0">
              <a:buNone/>
            </a:pPr>
            <a:r>
              <a:rPr lang="en-AU" sz="1400" b="1" dirty="0"/>
              <a:t>Victims of Crime Assistance and Other Legislation Amendment Bill 2016 – passed – OIC consulted</a:t>
            </a:r>
          </a:p>
          <a:p>
            <a:r>
              <a:rPr lang="en-AU" sz="1400" dirty="0"/>
              <a:t>legislative amendments to provide VAQ with greater powers to obtain information to decide applications or start recovery action e.g. from TMR, Courts, SPER</a:t>
            </a:r>
          </a:p>
          <a:p>
            <a:pPr marL="0" indent="0">
              <a:buClr>
                <a:srgbClr val="003366"/>
              </a:buClr>
              <a:buNone/>
            </a:pPr>
            <a:r>
              <a:rPr lang="en-AU" sz="1400" b="1" dirty="0">
                <a:solidFill>
                  <a:srgbClr val="003366"/>
                </a:solidFill>
              </a:rPr>
              <a:t>State Penalties Enforcement Amendment Bill 2017 – OIC consulted</a:t>
            </a:r>
          </a:p>
          <a:p>
            <a:pPr lvl="0">
              <a:buClr>
                <a:srgbClr val="003366"/>
              </a:buClr>
            </a:pPr>
            <a:r>
              <a:rPr lang="en-AU" sz="1400" dirty="0">
                <a:solidFill>
                  <a:srgbClr val="003366"/>
                </a:solidFill>
              </a:rPr>
              <a:t>p</a:t>
            </a:r>
            <a:r>
              <a:rPr lang="en-AU" sz="1400" dirty="0">
                <a:solidFill>
                  <a:srgbClr val="003366"/>
                </a:solidFill>
              </a:rPr>
              <a:t>ermit broader </a:t>
            </a:r>
            <a:r>
              <a:rPr lang="en-AU" sz="1400" dirty="0">
                <a:solidFill>
                  <a:srgbClr val="003366"/>
                </a:solidFill>
              </a:rPr>
              <a:t>information sharing to assist debtor compliance and debt recovery</a:t>
            </a:r>
          </a:p>
          <a:p>
            <a:pPr marL="0" indent="0">
              <a:buNone/>
            </a:pPr>
            <a:r>
              <a:rPr lang="en-AU" sz="1400" b="1" dirty="0"/>
              <a:t>Court and Civil Legislation Amendment Bill 2017 – OIC consulted</a:t>
            </a:r>
          </a:p>
          <a:p>
            <a:r>
              <a:rPr lang="en-AU" sz="1400" dirty="0"/>
              <a:t>ASIO exception to </a:t>
            </a:r>
            <a:r>
              <a:rPr lang="en-AU" sz="1400" dirty="0" smtClean="0"/>
              <a:t>IPP11, Emergency Services Open Mike Amendment to </a:t>
            </a:r>
            <a:r>
              <a:rPr lang="en-AU" sz="1400" i="1" dirty="0" smtClean="0"/>
              <a:t>Invasion of Privacy Act 1971</a:t>
            </a:r>
            <a:endParaRPr lang="en-AU" sz="1400" i="1" dirty="0"/>
          </a:p>
          <a:p>
            <a:pPr marL="0" indent="0">
              <a:buNone/>
            </a:pPr>
            <a:r>
              <a:rPr lang="en-AU" sz="1400" b="1" dirty="0"/>
              <a:t>Police Powers and Responsibilities (Commonwealth Games) Amendment Bill 2017</a:t>
            </a:r>
          </a:p>
          <a:p>
            <a:r>
              <a:rPr lang="en-AU" sz="1400" dirty="0"/>
              <a:t>Enhanced police powers to search persons, vehicles and premises in ‘protective security zone’; exempt recording of searches by police officers under the </a:t>
            </a:r>
            <a:r>
              <a:rPr lang="en-AU" sz="1400" i="1" dirty="0"/>
              <a:t>Major Events Act 2014 – </a:t>
            </a:r>
            <a:r>
              <a:rPr lang="en-AU" sz="1400" dirty="0"/>
              <a:t>to continue for all future major events prescribed under the MEA</a:t>
            </a:r>
            <a:endParaRPr lang="en-AU" sz="1400" i="1" dirty="0"/>
          </a:p>
          <a:p>
            <a:endParaRPr lang="en-AU" sz="1800" dirty="0"/>
          </a:p>
          <a:p>
            <a:endParaRPr lang="en-AU" sz="1800" dirty="0"/>
          </a:p>
        </p:txBody>
      </p:sp>
    </p:spTree>
    <p:extLst>
      <p:ext uri="{BB962C8B-B14F-4D97-AF65-F5344CB8AC3E}">
        <p14:creationId xmlns:p14="http://schemas.microsoft.com/office/powerpoint/2010/main" val="4289652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74825" y="908051"/>
            <a:ext cx="7924800" cy="650875"/>
          </a:xfrm>
        </p:spPr>
        <p:txBody>
          <a:bodyPr>
            <a:normAutofit fontScale="90000"/>
          </a:bodyPr>
          <a:lstStyle/>
          <a:p>
            <a:r>
              <a:rPr lang="en-AU" altLang="en-US" smtClean="0"/>
              <a:t>Privacy Awareness Week 2017 theme</a:t>
            </a:r>
          </a:p>
        </p:txBody>
      </p:sp>
      <p:sp>
        <p:nvSpPr>
          <p:cNvPr id="5123" name="Text Placeholder 3"/>
          <p:cNvSpPr>
            <a:spLocks noGrp="1"/>
          </p:cNvSpPr>
          <p:nvPr>
            <p:ph type="body" sz="half" idx="2"/>
          </p:nvPr>
        </p:nvSpPr>
        <p:spPr>
          <a:xfrm>
            <a:off x="5519738" y="1916113"/>
            <a:ext cx="4679950" cy="4170362"/>
          </a:xfrm>
        </p:spPr>
        <p:txBody>
          <a:bodyPr/>
          <a:lstStyle/>
          <a:p>
            <a:r>
              <a:rPr lang="en-AU" altLang="en-US" smtClean="0">
                <a:solidFill>
                  <a:schemeClr val="tx1"/>
                </a:solidFill>
              </a:rPr>
              <a:t>The theme of PAW 2017 is </a:t>
            </a:r>
            <a:r>
              <a:rPr lang="en-AU" altLang="en-US" i="1" smtClean="0">
                <a:solidFill>
                  <a:schemeClr val="tx1"/>
                </a:solidFill>
              </a:rPr>
              <a:t>Care when you share</a:t>
            </a:r>
            <a:r>
              <a:rPr lang="en-AU" altLang="en-US" smtClean="0">
                <a:solidFill>
                  <a:schemeClr val="tx1"/>
                </a:solidFill>
              </a:rPr>
              <a:t>.</a:t>
            </a:r>
          </a:p>
          <a:p>
            <a:r>
              <a:rPr lang="en-AU" altLang="en-US" smtClean="0"/>
              <a:t>This year’s theme encourages individuals to better inform themselves of what will happen to their personal information before they share it and reminds public servants to take care and understand their responsibilities before sharing information.</a:t>
            </a:r>
          </a:p>
          <a:p>
            <a:endParaRPr lang="en-AU" altLang="en-US" smtClean="0"/>
          </a:p>
        </p:txBody>
      </p:sp>
      <p:pic>
        <p:nvPicPr>
          <p:cNvPr id="512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19289" y="1628775"/>
            <a:ext cx="3240087" cy="455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7164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919288" y="765176"/>
            <a:ext cx="8229600" cy="796925"/>
          </a:xfrm>
        </p:spPr>
        <p:txBody>
          <a:bodyPr vert="horz" lIns="90000" tIns="46800" rIns="90000" bIns="46800" rtlCol="0" anchor="ctr">
            <a:normAutofit/>
          </a:bodyPr>
          <a:lstStyle/>
          <a:p>
            <a:pPr defTabSz="449263">
              <a:buClr>
                <a:srgbClr val="0000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4000">
                <a:solidFill>
                  <a:srgbClr val="000066"/>
                </a:solidFill>
              </a:rPr>
              <a:t>OIC Enquiries Service</a:t>
            </a:r>
          </a:p>
        </p:txBody>
      </p:sp>
      <p:sp>
        <p:nvSpPr>
          <p:cNvPr id="74755" name="Rectangle 3"/>
          <p:cNvSpPr>
            <a:spLocks noGrp="1" noChangeArrowheads="1"/>
          </p:cNvSpPr>
          <p:nvPr>
            <p:ph idx="1"/>
          </p:nvPr>
        </p:nvSpPr>
        <p:spPr>
          <a:xfrm>
            <a:off x="2148242" y="1706564"/>
            <a:ext cx="8362950" cy="4880330"/>
          </a:xfrm>
        </p:spPr>
        <p:txBody>
          <a:bodyPr vert="horz" lIns="90000" tIns="46800" rIns="90000" bIns="46800" rtlCol="0">
            <a:normAutofit/>
          </a:bodyPr>
          <a:lstStyle/>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dirty="0" smtClean="0">
                <a:solidFill>
                  <a:srgbClr val="333399"/>
                </a:solidFill>
              </a:rPr>
              <a:t>Information Sheets about the legislation are available on</a:t>
            </a: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dirty="0" smtClean="0">
                <a:solidFill>
                  <a:srgbClr val="333399"/>
                </a:solidFill>
              </a:rPr>
              <a:t>our website under Guidelines for community members. </a:t>
            </a: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dirty="0" smtClean="0">
                <a:solidFill>
                  <a:srgbClr val="333399"/>
                </a:solidFill>
              </a:rPr>
              <a:t>Phone: </a:t>
            </a:r>
            <a:r>
              <a:rPr lang="en-GB" altLang="en-US" b="1" dirty="0" smtClean="0">
                <a:solidFill>
                  <a:srgbClr val="333399"/>
                </a:solidFill>
              </a:rPr>
              <a:t>07 3234 7373 </a:t>
            </a:r>
            <a:r>
              <a:rPr lang="en-GB" altLang="en-US" dirty="0" smtClean="0">
                <a:solidFill>
                  <a:srgbClr val="333399"/>
                </a:solidFill>
              </a:rPr>
              <a:t>(8:30am – 4:30pm)</a:t>
            </a: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dirty="0" smtClean="0">
                <a:solidFill>
                  <a:srgbClr val="333399"/>
                </a:solidFill>
              </a:rPr>
              <a:t>Email: </a:t>
            </a:r>
            <a:r>
              <a:rPr lang="en-GB" altLang="en-US" dirty="0" smtClean="0">
                <a:solidFill>
                  <a:srgbClr val="0000CC"/>
                </a:solidFill>
                <a:hlinkClick r:id="rId3"/>
              </a:rPr>
              <a:t>enquiries@oic.qld.gov.au</a:t>
            </a:r>
            <a:r>
              <a:rPr lang="en-GB" altLang="en-US" dirty="0" smtClean="0">
                <a:solidFill>
                  <a:srgbClr val="0000CC"/>
                </a:solidFill>
              </a:rPr>
              <a:t>	</a:t>
            </a:r>
            <a:r>
              <a:rPr lang="en-GB" altLang="en-US" dirty="0" smtClean="0">
                <a:solidFill>
                  <a:srgbClr val="333399"/>
                </a:solidFill>
              </a:rPr>
              <a:t>				</a:t>
            </a: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a:p>
            <a:pPr marL="339725" indent="-339725"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a:p>
            <a:pPr marL="339725" indent="-339725" algn="ctr" defTabSz="449263">
              <a:buClr>
                <a:srgbClr val="333399"/>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n-US" dirty="0" smtClean="0">
              <a:solidFill>
                <a:srgbClr val="333399"/>
              </a:solidFill>
            </a:endParaRPr>
          </a:p>
        </p:txBody>
      </p:sp>
      <p:pic>
        <p:nvPicPr>
          <p:cNvPr id="7475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74757"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680681" y="2938408"/>
            <a:ext cx="1649036" cy="2060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98169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774825" y="620713"/>
            <a:ext cx="8447088" cy="1079500"/>
          </a:xfrm>
        </p:spPr>
        <p:txBody>
          <a:bodyPr>
            <a:normAutofit fontScale="90000"/>
          </a:bodyPr>
          <a:lstStyle/>
          <a:p>
            <a:pPr eaLnBrk="1" hangingPunct="1"/>
            <a:r>
              <a:rPr lang="en-US" altLang="en-US" dirty="0" smtClean="0">
                <a:solidFill>
                  <a:srgbClr val="000066"/>
                </a:solidFill>
              </a:rPr>
              <a:t>How can you use RTI &amp; </a:t>
            </a:r>
            <a:r>
              <a:rPr lang="en-US" altLang="en-US" dirty="0" smtClean="0">
                <a:solidFill>
                  <a:srgbClr val="000066"/>
                </a:solidFill>
              </a:rPr>
              <a:t>Information Privacy and what about client info? </a:t>
            </a:r>
            <a:endParaRPr lang="en-US" altLang="en-US" dirty="0" smtClean="0">
              <a:solidFill>
                <a:srgbClr val="000066"/>
              </a:solidFill>
            </a:endParaRPr>
          </a:p>
        </p:txBody>
      </p:sp>
      <p:sp>
        <p:nvSpPr>
          <p:cNvPr id="39939" name="Rectangle 3"/>
          <p:cNvSpPr>
            <a:spLocks noGrp="1" noChangeArrowheads="1"/>
          </p:cNvSpPr>
          <p:nvPr>
            <p:ph type="body" idx="1"/>
          </p:nvPr>
        </p:nvSpPr>
        <p:spPr>
          <a:xfrm>
            <a:off x="1524000" y="1989138"/>
            <a:ext cx="8820151" cy="4679950"/>
          </a:xfrm>
        </p:spPr>
        <p:txBody>
          <a:bodyPr>
            <a:normAutofit/>
          </a:bodyPr>
          <a:lstStyle/>
          <a:p>
            <a:pPr marL="0" lvl="1" indent="0" algn="ctr">
              <a:spcBef>
                <a:spcPts val="1200"/>
              </a:spcBef>
              <a:spcAft>
                <a:spcPts val="1200"/>
              </a:spcAft>
              <a:buNone/>
            </a:pPr>
            <a:r>
              <a:rPr lang="en-US" altLang="en-US" i="1" dirty="0" smtClean="0"/>
              <a:t>The RTI Act and IP Act only</a:t>
            </a:r>
            <a:r>
              <a:rPr lang="en-US" altLang="en-US" b="1" i="1" dirty="0" smtClean="0"/>
              <a:t> </a:t>
            </a:r>
            <a:r>
              <a:rPr lang="en-US" altLang="en-US" i="1" dirty="0" smtClean="0"/>
              <a:t>apply to Queensland government agencies</a:t>
            </a:r>
          </a:p>
          <a:p>
            <a:pPr marL="0" indent="0">
              <a:spcBef>
                <a:spcPts val="1200"/>
              </a:spcBef>
              <a:spcAft>
                <a:spcPts val="1200"/>
              </a:spcAft>
              <a:buNone/>
            </a:pPr>
            <a:r>
              <a:rPr lang="en-US" altLang="en-US" dirty="0" smtClean="0"/>
              <a:t>Help </a:t>
            </a:r>
            <a:r>
              <a:rPr lang="en-US" altLang="en-US" dirty="0"/>
              <a:t>your clients:</a:t>
            </a:r>
          </a:p>
          <a:p>
            <a:pPr lvl="1">
              <a:spcBef>
                <a:spcPts val="1200"/>
              </a:spcBef>
              <a:spcAft>
                <a:spcPts val="1200"/>
              </a:spcAft>
            </a:pPr>
            <a:r>
              <a:rPr lang="en-US" altLang="en-US" dirty="0"/>
              <a:t>Access their own information (IP Act)</a:t>
            </a:r>
          </a:p>
          <a:p>
            <a:pPr lvl="1">
              <a:spcBef>
                <a:spcPts val="1200"/>
              </a:spcBef>
              <a:spcAft>
                <a:spcPts val="1200"/>
              </a:spcAft>
            </a:pPr>
            <a:r>
              <a:rPr lang="en-US" altLang="en-US" dirty="0"/>
              <a:t>Amend their </a:t>
            </a:r>
            <a:r>
              <a:rPr lang="en-US" altLang="en-US" dirty="0" smtClean="0"/>
              <a:t>personal information </a:t>
            </a:r>
            <a:r>
              <a:rPr lang="en-US" altLang="en-US" dirty="0"/>
              <a:t>if inaccurate, out of date, misleading or incomplete (IP Act)</a:t>
            </a:r>
          </a:p>
          <a:p>
            <a:pPr lvl="1">
              <a:spcBef>
                <a:spcPts val="1200"/>
              </a:spcBef>
              <a:spcAft>
                <a:spcPts val="1200"/>
              </a:spcAft>
            </a:pPr>
            <a:r>
              <a:rPr lang="en-US" altLang="en-US" dirty="0"/>
              <a:t>Access other information from government (RTI Act)</a:t>
            </a:r>
          </a:p>
          <a:p>
            <a:pPr lvl="1">
              <a:spcBef>
                <a:spcPts val="1200"/>
              </a:spcBef>
              <a:spcAft>
                <a:spcPts val="1200"/>
              </a:spcAft>
            </a:pPr>
            <a:r>
              <a:rPr lang="en-US" altLang="en-US" dirty="0"/>
              <a:t>Make a privacy complaint </a:t>
            </a:r>
            <a:r>
              <a:rPr lang="en-US" altLang="en-US" dirty="0" smtClean="0"/>
              <a:t>(</a:t>
            </a:r>
            <a:r>
              <a:rPr lang="en-US" altLang="en-US" dirty="0"/>
              <a:t>IP Act</a:t>
            </a:r>
            <a:r>
              <a:rPr lang="en-US" altLang="en-US" dirty="0" smtClean="0"/>
              <a:t>)</a:t>
            </a:r>
          </a:p>
          <a:p>
            <a:pPr marL="457200" lvl="1" indent="0">
              <a:spcBef>
                <a:spcPts val="1200"/>
              </a:spcBef>
              <a:spcAft>
                <a:spcPts val="1200"/>
              </a:spcAft>
              <a:buNone/>
            </a:pPr>
            <a:endParaRPr lang="en-US" altLang="en-US" dirty="0"/>
          </a:p>
        </p:txBody>
      </p:sp>
      <p:pic>
        <p:nvPicPr>
          <p:cNvPr id="399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5320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58925" y="588964"/>
            <a:ext cx="7924800" cy="650875"/>
          </a:xfrm>
        </p:spPr>
        <p:txBody>
          <a:bodyPr>
            <a:normAutofit fontScale="90000"/>
          </a:bodyPr>
          <a:lstStyle/>
          <a:p>
            <a:r>
              <a:rPr lang="en-US" altLang="en-US" dirty="0" smtClean="0">
                <a:solidFill>
                  <a:srgbClr val="000066"/>
                </a:solidFill>
              </a:rPr>
              <a:t/>
            </a:r>
            <a:br>
              <a:rPr lang="en-US" altLang="en-US" dirty="0" smtClean="0">
                <a:solidFill>
                  <a:srgbClr val="000066"/>
                </a:solidFill>
              </a:rPr>
            </a:br>
            <a:r>
              <a:rPr lang="en-US" altLang="en-US" dirty="0" smtClean="0">
                <a:solidFill>
                  <a:srgbClr val="000066"/>
                </a:solidFill>
              </a:rPr>
              <a:t>Making an application</a:t>
            </a:r>
            <a:endParaRPr lang="en-AU" altLang="en-US" dirty="0" smtClean="0"/>
          </a:p>
        </p:txBody>
      </p:sp>
      <p:sp>
        <p:nvSpPr>
          <p:cNvPr id="7171" name="Content Placeholder 2"/>
          <p:cNvSpPr>
            <a:spLocks noGrp="1"/>
          </p:cNvSpPr>
          <p:nvPr>
            <p:ph idx="1"/>
          </p:nvPr>
        </p:nvSpPr>
        <p:spPr>
          <a:xfrm>
            <a:off x="1308893" y="1702379"/>
            <a:ext cx="8424863" cy="4608513"/>
          </a:xfrm>
        </p:spPr>
        <p:txBody>
          <a:bodyPr>
            <a:normAutofit fontScale="92500"/>
          </a:bodyPr>
          <a:lstStyle/>
          <a:p>
            <a:pPr>
              <a:buFont typeface="Arial" panose="020B0604020202020204" pitchFamily="34" charset="0"/>
              <a:buChar char="•"/>
              <a:defRPr/>
            </a:pPr>
            <a:r>
              <a:rPr lang="en-AU" altLang="en-US" dirty="0" smtClean="0"/>
              <a:t>RTI/IP application form: </a:t>
            </a:r>
            <a:r>
              <a:rPr lang="en-AU" altLang="en-US" b="1" dirty="0" smtClean="0">
                <a:hlinkClick r:id="rId2"/>
              </a:rPr>
              <a:t>www.rti.qld.gov.au</a:t>
            </a:r>
            <a:r>
              <a:rPr lang="en-AU" altLang="en-US" b="1" dirty="0" smtClean="0"/>
              <a:t> </a:t>
            </a:r>
          </a:p>
          <a:p>
            <a:pPr marL="0" indent="0">
              <a:buNone/>
              <a:defRPr/>
            </a:pPr>
            <a:endParaRPr lang="en-AU" altLang="en-US" b="1" dirty="0" smtClean="0"/>
          </a:p>
          <a:p>
            <a:pPr marL="0" indent="0">
              <a:buNone/>
              <a:defRPr/>
            </a:pPr>
            <a:r>
              <a:rPr lang="en-AU" altLang="en-US" b="1" dirty="0"/>
              <a:t>	</a:t>
            </a:r>
            <a:r>
              <a:rPr lang="en-AU" altLang="en-US" b="1" dirty="0" smtClean="0"/>
              <a:t>	$46.40 </a:t>
            </a:r>
            <a:r>
              <a:rPr lang="en-AU" altLang="en-US" dirty="0" smtClean="0"/>
              <a:t>application fee and possible 				processing charges for RTI applications</a:t>
            </a:r>
          </a:p>
          <a:p>
            <a:pPr>
              <a:buFont typeface="Arial" panose="020B0604020202020204" pitchFamily="34" charset="0"/>
              <a:buChar char="•"/>
              <a:defRPr/>
            </a:pPr>
            <a:endParaRPr lang="en-AU" altLang="en-US" dirty="0" smtClean="0"/>
          </a:p>
          <a:p>
            <a:pPr marL="0" indent="0">
              <a:buNone/>
              <a:defRPr/>
            </a:pPr>
            <a:r>
              <a:rPr lang="en-AU" altLang="en-US" dirty="0" smtClean="0"/>
              <a:t>		No application fee or processing charges for 			IP applications</a:t>
            </a:r>
          </a:p>
          <a:p>
            <a:pPr marL="0" indent="0">
              <a:buNone/>
              <a:defRPr/>
            </a:pPr>
            <a:endParaRPr lang="en-AU" altLang="en-US" dirty="0" smtClean="0"/>
          </a:p>
          <a:p>
            <a:pPr marL="0" indent="0">
              <a:buNone/>
              <a:defRPr/>
            </a:pPr>
            <a:endParaRPr lang="en-AU" altLang="en-US" dirty="0" smtClean="0"/>
          </a:p>
          <a:p>
            <a:pPr marL="0" indent="0" algn="ctr">
              <a:buNone/>
              <a:defRPr/>
            </a:pPr>
            <a:r>
              <a:rPr lang="en-AU" altLang="en-US" dirty="0" smtClean="0"/>
              <a:t>$0.25 per page for photocopies; free for electronic copies</a:t>
            </a:r>
          </a:p>
          <a:p>
            <a:pPr>
              <a:buFont typeface="Arial" panose="020B0604020202020204" pitchFamily="34" charset="0"/>
              <a:buChar char="•"/>
              <a:defRPr/>
            </a:pPr>
            <a:endParaRPr lang="en-AU" altLang="en-US" dirty="0" smtClean="0"/>
          </a:p>
          <a:p>
            <a:pPr marL="0" indent="0">
              <a:buNone/>
              <a:defRPr/>
            </a:pPr>
            <a:endParaRPr lang="en-AU" altLang="en-US" dirty="0" smtClean="0"/>
          </a:p>
        </p:txBody>
      </p:sp>
      <p:pic>
        <p:nvPicPr>
          <p:cNvPr id="1024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80424" y="1096721"/>
            <a:ext cx="2576513"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17637" y="2419464"/>
            <a:ext cx="1240715" cy="1240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12"/>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80122" y="3747698"/>
            <a:ext cx="1399777" cy="139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1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17637" y="3909637"/>
            <a:ext cx="1254410" cy="1075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140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92313" y="620713"/>
            <a:ext cx="8229600" cy="1079500"/>
          </a:xfrm>
        </p:spPr>
        <p:txBody>
          <a:bodyPr>
            <a:normAutofit/>
          </a:bodyPr>
          <a:lstStyle/>
          <a:p>
            <a:pPr eaLnBrk="1" hangingPunct="1"/>
            <a:r>
              <a:rPr lang="en-US" altLang="en-US" dirty="0" smtClean="0">
                <a:solidFill>
                  <a:srgbClr val="000066"/>
                </a:solidFill>
              </a:rPr>
              <a:t>Making an application</a:t>
            </a:r>
          </a:p>
        </p:txBody>
      </p:sp>
      <p:sp>
        <p:nvSpPr>
          <p:cNvPr id="140291" name="Rectangle 3"/>
          <p:cNvSpPr>
            <a:spLocks noGrp="1" noChangeArrowheads="1"/>
          </p:cNvSpPr>
          <p:nvPr>
            <p:ph type="body" idx="1"/>
          </p:nvPr>
        </p:nvSpPr>
        <p:spPr>
          <a:xfrm>
            <a:off x="1992314" y="1700213"/>
            <a:ext cx="8351837" cy="4679950"/>
          </a:xfrm>
        </p:spPr>
        <p:txBody>
          <a:bodyPr>
            <a:normAutofit/>
          </a:bodyPr>
          <a:lstStyle/>
          <a:p>
            <a:pPr>
              <a:spcBef>
                <a:spcPts val="0"/>
              </a:spcBef>
              <a:spcAft>
                <a:spcPts val="600"/>
              </a:spcAft>
              <a:defRPr/>
            </a:pPr>
            <a:r>
              <a:rPr lang="en-US" altLang="en-US" sz="2600" dirty="0" smtClean="0"/>
              <a:t>Give sufficient information concerning the document to enable agency to identify them </a:t>
            </a:r>
          </a:p>
          <a:p>
            <a:pPr>
              <a:spcBef>
                <a:spcPts val="0"/>
              </a:spcBef>
              <a:spcAft>
                <a:spcPts val="600"/>
              </a:spcAft>
              <a:defRPr/>
            </a:pPr>
            <a:endParaRPr lang="en-US" altLang="en-US" sz="2600" dirty="0" smtClean="0"/>
          </a:p>
          <a:p>
            <a:pPr>
              <a:spcBef>
                <a:spcPts val="0"/>
              </a:spcBef>
              <a:spcAft>
                <a:spcPts val="600"/>
              </a:spcAft>
              <a:defRPr/>
            </a:pPr>
            <a:r>
              <a:rPr lang="en-US" altLang="en-US" sz="2600" dirty="0" smtClean="0"/>
              <a:t>If applicant’s personal information in documents:</a:t>
            </a:r>
          </a:p>
          <a:p>
            <a:pPr lvl="1">
              <a:spcBef>
                <a:spcPts val="0"/>
              </a:spcBef>
              <a:spcAft>
                <a:spcPts val="600"/>
              </a:spcAft>
              <a:defRPr/>
            </a:pPr>
            <a:r>
              <a:rPr lang="en-US" altLang="en-US" sz="2200" dirty="0" smtClean="0"/>
              <a:t>need certified identification for applicant</a:t>
            </a:r>
          </a:p>
          <a:p>
            <a:pPr lvl="1">
              <a:spcBef>
                <a:spcPts val="0"/>
              </a:spcBef>
              <a:spcAft>
                <a:spcPts val="600"/>
              </a:spcAft>
              <a:defRPr/>
            </a:pPr>
            <a:r>
              <a:rPr lang="en-US" altLang="en-US" sz="2200" dirty="0" smtClean="0"/>
              <a:t>if you are acting as agent = evidence of </a:t>
            </a:r>
            <a:r>
              <a:rPr lang="en-US" altLang="en-US" sz="2200" dirty="0" err="1" smtClean="0"/>
              <a:t>authorisation</a:t>
            </a:r>
            <a:r>
              <a:rPr lang="en-US" altLang="en-US" sz="2200" dirty="0" smtClean="0"/>
              <a:t> and certified evidence of identity for agent</a:t>
            </a:r>
          </a:p>
          <a:p>
            <a:pPr lvl="1">
              <a:spcBef>
                <a:spcPts val="0"/>
              </a:spcBef>
              <a:spcAft>
                <a:spcPts val="600"/>
              </a:spcAft>
              <a:defRPr/>
            </a:pPr>
            <a:endParaRPr lang="en-US" altLang="en-US" sz="2200" dirty="0" smtClean="0"/>
          </a:p>
          <a:p>
            <a:pPr>
              <a:spcBef>
                <a:spcPts val="0"/>
              </a:spcBef>
              <a:spcAft>
                <a:spcPts val="600"/>
              </a:spcAft>
              <a:defRPr/>
            </a:pPr>
            <a:r>
              <a:rPr lang="en-US" altLang="en-US" sz="2600" dirty="0" smtClean="0"/>
              <a:t>A separate application needs to be made to each agency.</a:t>
            </a:r>
          </a:p>
        </p:txBody>
      </p:sp>
      <p:pic>
        <p:nvPicPr>
          <p:cNvPr id="460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7642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a:xfrm>
            <a:off x="1333948" y="1844676"/>
            <a:ext cx="8895902" cy="4608513"/>
          </a:xfrm>
          <a:extLst/>
        </p:spPr>
        <p:txBody>
          <a:bodyPr vert="horz" lIns="90000" tIns="46800" rIns="90000" bIns="46800" rtlCol="0">
            <a:normAutofit fontScale="92500" lnSpcReduction="10000"/>
          </a:bodyPr>
          <a:lstStyle/>
          <a:p>
            <a:pPr marL="606425" indent="-606425" defTabSz="449263">
              <a:buClr>
                <a:srgbClr val="003399"/>
              </a:buClr>
              <a:buNone/>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AU" altLang="en-US" dirty="0" smtClean="0"/>
              <a:t>Access may be refused if it is exempt information or contrary to </a:t>
            </a:r>
          </a:p>
          <a:p>
            <a:pPr marL="606425" indent="-606425" defTabSz="449263">
              <a:buClr>
                <a:srgbClr val="003399"/>
              </a:buClr>
              <a:buNone/>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AU" altLang="en-US" dirty="0"/>
              <a:t>t</a:t>
            </a:r>
            <a:r>
              <a:rPr lang="en-AU" altLang="en-US" dirty="0" smtClean="0"/>
              <a:t>he public interest. </a:t>
            </a:r>
          </a:p>
          <a:p>
            <a:pPr marL="606425" indent="-606425" defTabSz="449263">
              <a:buClr>
                <a:srgbClr val="003399"/>
              </a:buClr>
              <a:buNone/>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AU" altLang="en-US" dirty="0"/>
          </a:p>
          <a:p>
            <a:pPr marL="606425" indent="-606425" defTabSz="449263">
              <a:buClr>
                <a:srgbClr val="003399"/>
              </a:buClr>
              <a:buNone/>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n-US" dirty="0" smtClean="0"/>
              <a:t>Examples of exempt information:</a:t>
            </a:r>
            <a:endParaRPr lang="en-GB" altLang="en-US" sz="1200" dirty="0"/>
          </a:p>
          <a:p>
            <a:pPr marL="606425" indent="-606425" defTabSz="449263">
              <a:spcBef>
                <a:spcPts val="700"/>
              </a:spcBef>
              <a:buClr>
                <a:srgbClr val="003399"/>
              </a:buClr>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n-US" sz="2600" dirty="0"/>
              <a:t>Public safety information</a:t>
            </a:r>
          </a:p>
          <a:p>
            <a:pPr marL="606425" indent="-606425" defTabSz="449263">
              <a:spcBef>
                <a:spcPts val="700"/>
              </a:spcBef>
              <a:buClr>
                <a:srgbClr val="003399"/>
              </a:buClr>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n-US" sz="2600" dirty="0"/>
              <a:t>Legal professional privilege </a:t>
            </a:r>
          </a:p>
          <a:p>
            <a:pPr marL="606425" indent="-606425" defTabSz="449263">
              <a:spcBef>
                <a:spcPts val="700"/>
              </a:spcBef>
              <a:buClr>
                <a:srgbClr val="003399"/>
              </a:buClr>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n-US" sz="2600" dirty="0"/>
              <a:t>Breach of confidence </a:t>
            </a:r>
          </a:p>
          <a:p>
            <a:pPr marL="0" indent="0" defTabSz="449263">
              <a:buClr>
                <a:srgbClr val="003399"/>
              </a:buClr>
              <a:buNone/>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n-US" sz="2600" dirty="0" smtClean="0"/>
              <a:t> </a:t>
            </a:r>
            <a:endParaRPr lang="en-GB" altLang="en-US" sz="2600" dirty="0"/>
          </a:p>
          <a:p>
            <a:pPr marL="0" indent="0" defTabSz="449263">
              <a:buClr>
                <a:srgbClr val="003399"/>
              </a:buClr>
              <a:buNone/>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n-US" dirty="0"/>
              <a:t>Examples of contrary to public interest information:</a:t>
            </a:r>
            <a:endParaRPr lang="en-GB" altLang="en-US" sz="1100" dirty="0"/>
          </a:p>
          <a:p>
            <a:pPr defTabSz="449263">
              <a:buClr>
                <a:srgbClr val="003399"/>
              </a:buClr>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n-US" sz="2600" dirty="0"/>
              <a:t>Disclosure would prejudice the protection of an individual’s right to privacy (</a:t>
            </a:r>
            <a:r>
              <a:rPr lang="en-GB" altLang="en-US" sz="2600" dirty="0" err="1"/>
              <a:t>ie</a:t>
            </a:r>
            <a:r>
              <a:rPr lang="en-GB" altLang="en-US" sz="2600" dirty="0"/>
              <a:t>, other people’s PI)</a:t>
            </a:r>
          </a:p>
          <a:p>
            <a:pPr marL="0" indent="0" defTabSz="449263">
              <a:buClr>
                <a:srgbClr val="003399"/>
              </a:buClr>
              <a:buNone/>
              <a:tabLst>
                <a:tab pos="6064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altLang="en-US" sz="2600" dirty="0">
              <a:solidFill>
                <a:srgbClr val="003399"/>
              </a:solidFill>
            </a:endParaRPr>
          </a:p>
        </p:txBody>
      </p:sp>
      <p:pic>
        <p:nvPicPr>
          <p:cNvPr id="6041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60420"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64906" y="2836621"/>
            <a:ext cx="2179637"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0421" name="Title 1"/>
          <p:cNvSpPr>
            <a:spLocks noGrp="1"/>
          </p:cNvSpPr>
          <p:nvPr>
            <p:ph type="title"/>
          </p:nvPr>
        </p:nvSpPr>
        <p:spPr>
          <a:xfrm>
            <a:off x="1981200" y="620713"/>
            <a:ext cx="8229600" cy="1143000"/>
          </a:xfrm>
        </p:spPr>
        <p:txBody>
          <a:bodyPr/>
          <a:lstStyle/>
          <a:p>
            <a:r>
              <a:rPr lang="en-AU" altLang="en-US" sz="4000">
                <a:solidFill>
                  <a:srgbClr val="000066"/>
                </a:solidFill>
              </a:rPr>
              <a:t>RTI &amp; IP – what can be released?</a:t>
            </a:r>
            <a:endParaRPr lang="en-AU" altLang="en-US" smtClean="0"/>
          </a:p>
        </p:txBody>
      </p:sp>
    </p:spTree>
    <p:extLst>
      <p:ext uri="{BB962C8B-B14F-4D97-AF65-F5344CB8AC3E}">
        <p14:creationId xmlns:p14="http://schemas.microsoft.com/office/powerpoint/2010/main" val="30719270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965325" y="404813"/>
            <a:ext cx="8229600" cy="1079500"/>
          </a:xfrm>
        </p:spPr>
        <p:txBody>
          <a:bodyPr>
            <a:normAutofit fontScale="90000"/>
          </a:bodyPr>
          <a:lstStyle/>
          <a:p>
            <a:pPr eaLnBrk="1" hangingPunct="1"/>
            <a:r>
              <a:rPr lang="en-US" altLang="en-US" dirty="0" smtClean="0">
                <a:solidFill>
                  <a:srgbClr val="000066"/>
                </a:solidFill>
              </a:rPr>
              <a:t/>
            </a:r>
            <a:br>
              <a:rPr lang="en-US" altLang="en-US" dirty="0" smtClean="0">
                <a:solidFill>
                  <a:srgbClr val="000066"/>
                </a:solidFill>
              </a:rPr>
            </a:br>
            <a:r>
              <a:rPr lang="en-US" altLang="en-US" dirty="0" smtClean="0">
                <a:solidFill>
                  <a:srgbClr val="000066"/>
                </a:solidFill>
              </a:rPr>
              <a:t>Review rights</a:t>
            </a:r>
          </a:p>
        </p:txBody>
      </p:sp>
      <p:sp>
        <p:nvSpPr>
          <p:cNvPr id="40963" name="Rectangle 3"/>
          <p:cNvSpPr>
            <a:spLocks noGrp="1" noChangeArrowheads="1"/>
          </p:cNvSpPr>
          <p:nvPr>
            <p:ph type="body" idx="1"/>
          </p:nvPr>
        </p:nvSpPr>
        <p:spPr>
          <a:xfrm>
            <a:off x="1903414" y="1341439"/>
            <a:ext cx="8351837" cy="5183187"/>
          </a:xfrm>
        </p:spPr>
        <p:txBody>
          <a:bodyPr>
            <a:normAutofit fontScale="92500" lnSpcReduction="10000"/>
          </a:bodyPr>
          <a:lstStyle/>
          <a:p>
            <a:pPr marL="0" indent="0">
              <a:spcBef>
                <a:spcPts val="0"/>
              </a:spcBef>
              <a:buNone/>
              <a:defRPr/>
            </a:pPr>
            <a:endParaRPr lang="en-US" altLang="en-US" b="1" dirty="0" smtClean="0"/>
          </a:p>
          <a:p>
            <a:pPr marL="0" indent="0">
              <a:spcBef>
                <a:spcPts val="0"/>
              </a:spcBef>
              <a:buNone/>
              <a:defRPr/>
            </a:pPr>
            <a:r>
              <a:rPr lang="en-US" altLang="en-US" b="1" dirty="0" smtClean="0"/>
              <a:t>Internal review</a:t>
            </a:r>
          </a:p>
          <a:p>
            <a:pPr marL="0" indent="0">
              <a:spcBef>
                <a:spcPts val="0"/>
              </a:spcBef>
              <a:buNone/>
              <a:defRPr/>
            </a:pPr>
            <a:endParaRPr lang="en-US" altLang="en-US" dirty="0"/>
          </a:p>
          <a:p>
            <a:pPr lvl="1">
              <a:spcBef>
                <a:spcPts val="0"/>
              </a:spcBef>
              <a:defRPr/>
            </a:pPr>
            <a:r>
              <a:rPr lang="en-US" altLang="en-US" dirty="0"/>
              <a:t>Another officer within the agency who is no less senior than the original decision-maker considers the application and relevant </a:t>
            </a:r>
            <a:r>
              <a:rPr lang="en-US" altLang="en-US" dirty="0" smtClean="0"/>
              <a:t>documents</a:t>
            </a:r>
          </a:p>
          <a:p>
            <a:pPr marL="457200" lvl="1" indent="0">
              <a:spcBef>
                <a:spcPts val="0"/>
              </a:spcBef>
              <a:buNone/>
              <a:defRPr/>
            </a:pPr>
            <a:endParaRPr lang="en-US" altLang="en-US" dirty="0"/>
          </a:p>
          <a:p>
            <a:pPr lvl="1">
              <a:spcBef>
                <a:spcPts val="0"/>
              </a:spcBef>
              <a:defRPr/>
            </a:pPr>
            <a:r>
              <a:rPr lang="en-US" altLang="en-US" dirty="0"/>
              <a:t>Makes a new decision as if the original decision had not been made</a:t>
            </a:r>
          </a:p>
          <a:p>
            <a:pPr marL="0" indent="0">
              <a:spcBef>
                <a:spcPts val="0"/>
              </a:spcBef>
              <a:buNone/>
              <a:defRPr/>
            </a:pPr>
            <a:endParaRPr lang="en-US" altLang="en-US" dirty="0"/>
          </a:p>
          <a:p>
            <a:pPr marL="0" indent="0">
              <a:spcBef>
                <a:spcPts val="0"/>
              </a:spcBef>
              <a:buNone/>
              <a:defRPr/>
            </a:pPr>
            <a:r>
              <a:rPr lang="en-US" altLang="en-US" b="1" dirty="0"/>
              <a:t>External </a:t>
            </a:r>
            <a:r>
              <a:rPr lang="en-US" altLang="en-US" b="1" dirty="0" smtClean="0"/>
              <a:t>review</a:t>
            </a:r>
          </a:p>
          <a:p>
            <a:pPr marL="0" indent="0">
              <a:spcBef>
                <a:spcPts val="0"/>
              </a:spcBef>
              <a:buNone/>
              <a:defRPr/>
            </a:pPr>
            <a:endParaRPr lang="en-US" altLang="en-US" dirty="0"/>
          </a:p>
          <a:p>
            <a:pPr lvl="1">
              <a:spcBef>
                <a:spcPts val="0"/>
              </a:spcBef>
              <a:defRPr/>
            </a:pPr>
            <a:r>
              <a:rPr lang="en-US" altLang="en-US" dirty="0" smtClean="0"/>
              <a:t>OIC </a:t>
            </a:r>
            <a:r>
              <a:rPr lang="en-US" altLang="en-US" dirty="0"/>
              <a:t>independently reviews certain decisions made by </a:t>
            </a:r>
            <a:r>
              <a:rPr lang="en-US" altLang="en-US" dirty="0" smtClean="0"/>
              <a:t>agencies.  </a:t>
            </a:r>
            <a:endParaRPr lang="en-US" altLang="en-US" dirty="0"/>
          </a:p>
          <a:p>
            <a:pPr marL="457200" lvl="1" indent="0">
              <a:spcBef>
                <a:spcPts val="0"/>
              </a:spcBef>
              <a:buNone/>
              <a:defRPr/>
            </a:pPr>
            <a:endParaRPr lang="en-US" altLang="en-US" dirty="0">
              <a:solidFill>
                <a:schemeClr val="accent2"/>
              </a:solidFill>
            </a:endParaRPr>
          </a:p>
          <a:p>
            <a:pPr marL="457200" lvl="1" indent="0" algn="ctr">
              <a:spcBef>
                <a:spcPts val="0"/>
              </a:spcBef>
              <a:buNone/>
              <a:defRPr/>
            </a:pPr>
            <a:r>
              <a:rPr lang="en-US" altLang="en-US" i="1" dirty="0">
                <a:solidFill>
                  <a:srgbClr val="00B0F0"/>
                </a:solidFill>
              </a:rPr>
              <a:t>Not necessary to have an internal review before applying for external review</a:t>
            </a:r>
          </a:p>
        </p:txBody>
      </p:sp>
      <p:pic>
        <p:nvPicPr>
          <p:cNvPr id="665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5405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774825" y="620713"/>
            <a:ext cx="8447088" cy="1079500"/>
          </a:xfrm>
        </p:spPr>
        <p:txBody>
          <a:bodyPr>
            <a:normAutofit/>
          </a:bodyPr>
          <a:lstStyle/>
          <a:p>
            <a:pPr eaLnBrk="1" hangingPunct="1"/>
            <a:r>
              <a:rPr lang="en-US" altLang="en-US" dirty="0" smtClean="0">
                <a:solidFill>
                  <a:srgbClr val="000066"/>
                </a:solidFill>
              </a:rPr>
              <a:t>Interesting OIC decisions</a:t>
            </a:r>
          </a:p>
        </p:txBody>
      </p:sp>
      <p:sp>
        <p:nvSpPr>
          <p:cNvPr id="39939" name="Rectangle 3"/>
          <p:cNvSpPr>
            <a:spLocks noGrp="1" noChangeArrowheads="1"/>
          </p:cNvSpPr>
          <p:nvPr>
            <p:ph type="body" idx="1"/>
          </p:nvPr>
        </p:nvSpPr>
        <p:spPr>
          <a:xfrm>
            <a:off x="898771" y="1629873"/>
            <a:ext cx="9593874" cy="6638804"/>
          </a:xfrm>
        </p:spPr>
        <p:txBody>
          <a:bodyPr>
            <a:normAutofit fontScale="77500" lnSpcReduction="20000"/>
          </a:bodyPr>
          <a:lstStyle/>
          <a:p>
            <a:pPr marL="851400" lvl="1" indent="0">
              <a:lnSpc>
                <a:spcPct val="100000"/>
              </a:lnSpc>
              <a:spcBef>
                <a:spcPts val="600"/>
              </a:spcBef>
              <a:spcAft>
                <a:spcPts val="600"/>
              </a:spcAft>
              <a:buNone/>
            </a:pPr>
            <a:r>
              <a:rPr lang="en-AU" sz="2600" b="1" dirty="0"/>
              <a:t>Australian Workers’ Union and Queensland Treasury; Ardent Leisure Limited (Third Party) </a:t>
            </a:r>
            <a:r>
              <a:rPr lang="en-AU" sz="2000" dirty="0"/>
              <a:t>[2016] </a:t>
            </a:r>
            <a:r>
              <a:rPr lang="en-AU" sz="2000" dirty="0" err="1"/>
              <a:t>QICmr</a:t>
            </a:r>
            <a:r>
              <a:rPr lang="en-AU" sz="2000" dirty="0"/>
              <a:t> 28 (28 July 2016</a:t>
            </a:r>
            <a:r>
              <a:rPr lang="en-AU" sz="2000" dirty="0" smtClean="0"/>
              <a:t>)</a:t>
            </a:r>
          </a:p>
          <a:p>
            <a:pPr marL="1080000" lvl="1">
              <a:lnSpc>
                <a:spcPct val="100000"/>
              </a:lnSpc>
              <a:spcBef>
                <a:spcPts val="600"/>
              </a:spcBef>
              <a:spcAft>
                <a:spcPts val="600"/>
              </a:spcAft>
            </a:pPr>
            <a:r>
              <a:rPr lang="en-AU" altLang="en-US" sz="2300" dirty="0" smtClean="0">
                <a:solidFill>
                  <a:prstClr val="black"/>
                </a:solidFill>
              </a:rPr>
              <a:t>AWU applied to </a:t>
            </a:r>
            <a:r>
              <a:rPr lang="en-AU" altLang="en-US" sz="2300" dirty="0" err="1" smtClean="0">
                <a:solidFill>
                  <a:prstClr val="black"/>
                </a:solidFill>
              </a:rPr>
              <a:t>Dept</a:t>
            </a:r>
            <a:r>
              <a:rPr lang="en-AU" altLang="en-US" sz="2300" dirty="0" smtClean="0">
                <a:solidFill>
                  <a:prstClr val="black"/>
                </a:solidFill>
              </a:rPr>
              <a:t> of Justice and Attorney-General under the RTI Act for access to all documents relating to the safety of persons and workers at Dreamworld in relation to amusement rides and ride-related plant and machinery</a:t>
            </a:r>
          </a:p>
          <a:p>
            <a:pPr marL="1080000" lvl="1">
              <a:lnSpc>
                <a:spcPct val="100000"/>
              </a:lnSpc>
              <a:spcBef>
                <a:spcPts val="600"/>
              </a:spcBef>
              <a:spcAft>
                <a:spcPts val="600"/>
              </a:spcAft>
            </a:pPr>
            <a:r>
              <a:rPr lang="en-AU" altLang="en-US" sz="2300" dirty="0" smtClean="0">
                <a:solidFill>
                  <a:prstClr val="black"/>
                </a:solidFill>
              </a:rPr>
              <a:t>As part of the decision-making process, DJAG consulted Ardent Leisure Ltd (operator of Dreamworld) about disclosing information. Ardent strongly objected to disclosure of any documents in relation to the application</a:t>
            </a:r>
          </a:p>
          <a:p>
            <a:pPr marL="1080000" lvl="1">
              <a:lnSpc>
                <a:spcPct val="100000"/>
              </a:lnSpc>
              <a:spcBef>
                <a:spcPts val="600"/>
              </a:spcBef>
              <a:spcAft>
                <a:spcPts val="600"/>
              </a:spcAft>
            </a:pPr>
            <a:r>
              <a:rPr lang="en-AU" altLang="en-US" sz="2300" dirty="0" smtClean="0">
                <a:solidFill>
                  <a:prstClr val="black"/>
                </a:solidFill>
              </a:rPr>
              <a:t>Access to some information was refused on the ground that it was exempt. Public interest grounds were also raised</a:t>
            </a:r>
          </a:p>
          <a:p>
            <a:pPr marL="1080000" lvl="1">
              <a:lnSpc>
                <a:spcPct val="100000"/>
              </a:lnSpc>
              <a:spcBef>
                <a:spcPts val="600"/>
              </a:spcBef>
              <a:spcAft>
                <a:spcPts val="600"/>
              </a:spcAft>
            </a:pPr>
            <a:r>
              <a:rPr lang="en-AU" altLang="en-US" sz="2300" dirty="0" smtClean="0">
                <a:solidFill>
                  <a:prstClr val="black"/>
                </a:solidFill>
              </a:rPr>
              <a:t>AWU applied for external review</a:t>
            </a:r>
          </a:p>
          <a:p>
            <a:pPr marL="1080000" lvl="1">
              <a:lnSpc>
                <a:spcPct val="100000"/>
              </a:lnSpc>
              <a:spcBef>
                <a:spcPts val="600"/>
              </a:spcBef>
              <a:spcAft>
                <a:spcPts val="600"/>
              </a:spcAft>
            </a:pPr>
            <a:r>
              <a:rPr lang="en-AU" altLang="en-US" sz="2300" dirty="0" smtClean="0">
                <a:solidFill>
                  <a:prstClr val="black"/>
                </a:solidFill>
              </a:rPr>
              <a:t>OIC set aside the decision to refuse access to information and decided instead that the information was not exempt nor would its disclosure be contrary to the public interest</a:t>
            </a:r>
          </a:p>
          <a:p>
            <a:pPr marL="1080000" lvl="1">
              <a:lnSpc>
                <a:spcPct val="100000"/>
              </a:lnSpc>
              <a:spcBef>
                <a:spcPts val="600"/>
              </a:spcBef>
              <a:spcAft>
                <a:spcPts val="600"/>
              </a:spcAft>
            </a:pPr>
            <a:r>
              <a:rPr lang="en-AU" altLang="en-US" sz="2300" dirty="0" smtClean="0">
                <a:solidFill>
                  <a:prstClr val="black"/>
                </a:solidFill>
              </a:rPr>
              <a:t>Rather, several factors strongly favoured disclosure: reveal measures relating to public health and safety; promote open discussion of public affairs and enhance the government’s accountability and transparency; inform the public about the government’s operations</a:t>
            </a:r>
          </a:p>
          <a:p>
            <a:pPr marL="1080000" lvl="1">
              <a:lnSpc>
                <a:spcPct val="100000"/>
              </a:lnSpc>
              <a:spcBef>
                <a:spcPts val="600"/>
              </a:spcBef>
              <a:spcAft>
                <a:spcPts val="600"/>
              </a:spcAft>
            </a:pPr>
            <a:endParaRPr lang="en-AU" altLang="en-US" sz="1900" dirty="0" smtClean="0">
              <a:solidFill>
                <a:prstClr val="black"/>
              </a:solidFill>
            </a:endParaRPr>
          </a:p>
          <a:p>
            <a:pPr marL="1080000" lvl="1">
              <a:lnSpc>
                <a:spcPct val="100000"/>
              </a:lnSpc>
              <a:spcBef>
                <a:spcPts val="600"/>
              </a:spcBef>
              <a:spcAft>
                <a:spcPts val="600"/>
              </a:spcAft>
            </a:pPr>
            <a:endParaRPr lang="en-AU" altLang="en-US" sz="1900" dirty="0" smtClean="0">
              <a:solidFill>
                <a:prstClr val="black"/>
              </a:solidFill>
            </a:endParaRPr>
          </a:p>
          <a:p>
            <a:pPr marL="1080000" lvl="1">
              <a:lnSpc>
                <a:spcPct val="100000"/>
              </a:lnSpc>
              <a:spcBef>
                <a:spcPts val="600"/>
              </a:spcBef>
              <a:spcAft>
                <a:spcPts val="600"/>
              </a:spcAft>
            </a:pPr>
            <a:endParaRPr lang="en-AU" altLang="en-US" sz="1900" dirty="0">
              <a:solidFill>
                <a:prstClr val="black"/>
              </a:solidFill>
            </a:endParaRPr>
          </a:p>
          <a:p>
            <a:pPr marL="851400" lvl="1" indent="0">
              <a:lnSpc>
                <a:spcPct val="100000"/>
              </a:lnSpc>
              <a:spcBef>
                <a:spcPts val="600"/>
              </a:spcBef>
              <a:spcAft>
                <a:spcPts val="600"/>
              </a:spcAft>
              <a:buNone/>
            </a:pPr>
            <a:endParaRPr lang="en-AU" altLang="en-US" sz="2000" dirty="0" smtClean="0"/>
          </a:p>
          <a:p>
            <a:pPr marL="851400" lvl="1" indent="0">
              <a:lnSpc>
                <a:spcPct val="100000"/>
              </a:lnSpc>
              <a:spcBef>
                <a:spcPts val="600"/>
              </a:spcBef>
              <a:spcAft>
                <a:spcPts val="600"/>
              </a:spcAft>
              <a:buNone/>
            </a:pPr>
            <a:r>
              <a:rPr lang="en-AU" altLang="en-US" sz="2000" i="1" dirty="0" smtClean="0"/>
              <a:t>		</a:t>
            </a:r>
            <a:endParaRPr lang="en-AU" altLang="en-US" dirty="0" smtClean="0"/>
          </a:p>
          <a:p>
            <a:pPr marL="457200" lvl="1" indent="0">
              <a:spcBef>
                <a:spcPts val="1200"/>
              </a:spcBef>
              <a:spcAft>
                <a:spcPts val="1200"/>
              </a:spcAft>
              <a:buNone/>
            </a:pPr>
            <a:endParaRPr lang="en-US" altLang="en-US" dirty="0"/>
          </a:p>
        </p:txBody>
      </p:sp>
      <p:pic>
        <p:nvPicPr>
          <p:cNvPr id="399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6981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774825" y="620713"/>
            <a:ext cx="8447088" cy="1079500"/>
          </a:xfrm>
        </p:spPr>
        <p:txBody>
          <a:bodyPr>
            <a:normAutofit/>
          </a:bodyPr>
          <a:lstStyle/>
          <a:p>
            <a:pPr eaLnBrk="1" hangingPunct="1"/>
            <a:r>
              <a:rPr lang="en-US" altLang="en-US" dirty="0" smtClean="0">
                <a:solidFill>
                  <a:srgbClr val="000066"/>
                </a:solidFill>
              </a:rPr>
              <a:t>Interesting OIC decisions </a:t>
            </a:r>
          </a:p>
        </p:txBody>
      </p:sp>
      <p:sp>
        <p:nvSpPr>
          <p:cNvPr id="39939" name="Rectangle 3"/>
          <p:cNvSpPr>
            <a:spLocks noGrp="1" noChangeArrowheads="1"/>
          </p:cNvSpPr>
          <p:nvPr>
            <p:ph type="body" idx="1"/>
          </p:nvPr>
        </p:nvSpPr>
        <p:spPr>
          <a:xfrm>
            <a:off x="898771" y="1629874"/>
            <a:ext cx="9593874" cy="4942863"/>
          </a:xfrm>
        </p:spPr>
        <p:txBody>
          <a:bodyPr>
            <a:normAutofit fontScale="92500" lnSpcReduction="10000"/>
          </a:bodyPr>
          <a:lstStyle/>
          <a:p>
            <a:pPr marL="457200" lvl="1" indent="0">
              <a:spcBef>
                <a:spcPts val="1200"/>
              </a:spcBef>
              <a:spcAft>
                <a:spcPts val="1200"/>
              </a:spcAft>
              <a:buNone/>
            </a:pPr>
            <a:r>
              <a:rPr lang="en-AU" altLang="en-US" b="1" dirty="0" smtClean="0"/>
              <a:t>Glass </a:t>
            </a:r>
            <a:r>
              <a:rPr lang="en-AU" altLang="en-US" b="1" dirty="0"/>
              <a:t>Media Pty Ltd and Department of the Premier and Cabinet; Screen Queensland Pty Ltd (Third Party); The Walt Disney Company (Australia) Pty Ltd (Fourth Party) </a:t>
            </a:r>
            <a:r>
              <a:rPr lang="en-AU" altLang="en-US" dirty="0"/>
              <a:t>[2016] </a:t>
            </a:r>
            <a:r>
              <a:rPr lang="en-AU" altLang="en-US" dirty="0" err="1"/>
              <a:t>QICmr</a:t>
            </a:r>
            <a:r>
              <a:rPr lang="en-AU" altLang="en-US" dirty="0"/>
              <a:t> 30 (18 August 2016</a:t>
            </a:r>
            <a:r>
              <a:rPr lang="en-AU" altLang="en-US" dirty="0" smtClean="0"/>
              <a:t>)</a:t>
            </a:r>
          </a:p>
          <a:p>
            <a:pPr marL="1080000" lvl="1">
              <a:lnSpc>
                <a:spcPct val="100000"/>
              </a:lnSpc>
              <a:spcBef>
                <a:spcPts val="600"/>
              </a:spcBef>
              <a:spcAft>
                <a:spcPts val="600"/>
              </a:spcAft>
            </a:pPr>
            <a:r>
              <a:rPr lang="en-AU" altLang="en-US" sz="2000" dirty="0" smtClean="0"/>
              <a:t>Qld </a:t>
            </a:r>
            <a:r>
              <a:rPr lang="en-AU" altLang="en-US" sz="2000" dirty="0" err="1" smtClean="0"/>
              <a:t>govt</a:t>
            </a:r>
            <a:r>
              <a:rPr lang="en-AU" altLang="en-US" sz="2000" dirty="0" smtClean="0"/>
              <a:t> agreed to provide undisclosed financial assistance to Disney to secure production in Qld of ‘Pirates of the Caribbean 5’ </a:t>
            </a:r>
          </a:p>
          <a:p>
            <a:pPr marL="1080000" lvl="1">
              <a:lnSpc>
                <a:spcPct val="100000"/>
              </a:lnSpc>
              <a:spcBef>
                <a:spcPts val="600"/>
              </a:spcBef>
              <a:spcAft>
                <a:spcPts val="600"/>
              </a:spcAft>
            </a:pPr>
            <a:r>
              <a:rPr lang="en-AU" altLang="en-US" sz="2000" dirty="0" smtClean="0"/>
              <a:t>Applicant applied to the Department under RTI for access to documents disclosing the amount of the incentive payment</a:t>
            </a:r>
          </a:p>
          <a:p>
            <a:pPr marL="1080000" lvl="1">
              <a:lnSpc>
                <a:spcPct val="100000"/>
              </a:lnSpc>
              <a:spcBef>
                <a:spcPts val="600"/>
              </a:spcBef>
              <a:spcAft>
                <a:spcPts val="600"/>
              </a:spcAft>
            </a:pPr>
            <a:r>
              <a:rPr lang="en-AU" altLang="en-US" sz="2000" dirty="0" smtClean="0"/>
              <a:t>Access was refused on the ground that it comprised exempt information as information disclosure of which would found an action for breach of confidence</a:t>
            </a:r>
          </a:p>
          <a:p>
            <a:pPr marL="1080000" lvl="1">
              <a:lnSpc>
                <a:spcPct val="100000"/>
              </a:lnSpc>
              <a:spcBef>
                <a:spcPts val="600"/>
              </a:spcBef>
              <a:spcAft>
                <a:spcPts val="600"/>
              </a:spcAft>
            </a:pPr>
            <a:r>
              <a:rPr lang="en-AU" altLang="en-US" sz="2000" dirty="0" smtClean="0"/>
              <a:t>Applicant applied to OIC for external review</a:t>
            </a:r>
          </a:p>
          <a:p>
            <a:pPr marL="1080000" lvl="1">
              <a:lnSpc>
                <a:spcPct val="100000"/>
              </a:lnSpc>
              <a:spcBef>
                <a:spcPts val="600"/>
              </a:spcBef>
              <a:spcAft>
                <a:spcPts val="600"/>
              </a:spcAft>
            </a:pPr>
            <a:r>
              <a:rPr lang="en-AU" altLang="en-US" sz="2000" dirty="0" smtClean="0"/>
              <a:t>RTI Commissioner set aside the Department’s decision and decided that there were no grounds upon which access to the information should be refused.</a:t>
            </a:r>
          </a:p>
          <a:p>
            <a:pPr marL="851400" lvl="1" indent="0">
              <a:lnSpc>
                <a:spcPct val="100000"/>
              </a:lnSpc>
              <a:spcBef>
                <a:spcPts val="600"/>
              </a:spcBef>
              <a:spcAft>
                <a:spcPts val="600"/>
              </a:spcAft>
              <a:buNone/>
            </a:pPr>
            <a:r>
              <a:rPr lang="en-AU" altLang="en-US" sz="2000" i="1" dirty="0" smtClean="0"/>
              <a:t>		</a:t>
            </a:r>
            <a:r>
              <a:rPr lang="en-AU" altLang="en-US" sz="1900" i="1" dirty="0" smtClean="0"/>
              <a:t>Currently on appeal to Qld Civil and Administrative Tribunal</a:t>
            </a:r>
          </a:p>
          <a:p>
            <a:pPr lvl="1">
              <a:spcBef>
                <a:spcPts val="1200"/>
              </a:spcBef>
              <a:spcAft>
                <a:spcPts val="1200"/>
              </a:spcAft>
            </a:pPr>
            <a:endParaRPr lang="en-AU" altLang="en-US" dirty="0" smtClean="0"/>
          </a:p>
          <a:p>
            <a:pPr marL="457200" lvl="1" indent="0">
              <a:spcBef>
                <a:spcPts val="1200"/>
              </a:spcBef>
              <a:spcAft>
                <a:spcPts val="1200"/>
              </a:spcAft>
              <a:buNone/>
            </a:pPr>
            <a:endParaRPr lang="en-US" altLang="en-US" dirty="0"/>
          </a:p>
        </p:txBody>
      </p:sp>
      <p:pic>
        <p:nvPicPr>
          <p:cNvPr id="399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5994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Emerging Issues</a:t>
            </a:r>
            <a:endParaRPr lang="en-AU" altLang="en-US" smtClean="0"/>
          </a:p>
        </p:txBody>
      </p:sp>
      <p:sp>
        <p:nvSpPr>
          <p:cNvPr id="10243" name="Content Placeholder 2"/>
          <p:cNvSpPr>
            <a:spLocks noGrp="1"/>
          </p:cNvSpPr>
          <p:nvPr>
            <p:ph idx="1"/>
          </p:nvPr>
        </p:nvSpPr>
        <p:spPr/>
        <p:txBody>
          <a:bodyPr/>
          <a:lstStyle/>
          <a:p>
            <a:r>
              <a:rPr lang="en-US" altLang="en-US" dirty="0" smtClean="0"/>
              <a:t>OIC Strategic and legislative Reviews</a:t>
            </a:r>
          </a:p>
          <a:p>
            <a:r>
              <a:rPr lang="en-US" altLang="en-US" dirty="0" smtClean="0"/>
              <a:t>Mandatory data breach</a:t>
            </a:r>
          </a:p>
          <a:p>
            <a:r>
              <a:rPr lang="en-US" altLang="en-US" dirty="0" smtClean="0"/>
              <a:t>Internet of Things – Information Security in itself part of disaster scenario –Business as Usual</a:t>
            </a:r>
          </a:p>
          <a:p>
            <a:r>
              <a:rPr lang="en-US" altLang="en-US" dirty="0" smtClean="0"/>
              <a:t>Artificial intelligence – Transparency of Decision Making </a:t>
            </a:r>
            <a:r>
              <a:rPr lang="en-US" altLang="en-US" dirty="0" smtClean="0"/>
              <a:t>process - </a:t>
            </a:r>
            <a:r>
              <a:rPr lang="en-US" altLang="en-US" dirty="0" err="1" smtClean="0"/>
              <a:t>Centrelink</a:t>
            </a:r>
            <a:endParaRPr lang="en-US" altLang="en-US" dirty="0" smtClean="0"/>
          </a:p>
          <a:p>
            <a:r>
              <a:rPr lang="en-US" altLang="en-US" dirty="0" smtClean="0"/>
              <a:t>Audio recording – body worn</a:t>
            </a:r>
          </a:p>
          <a:p>
            <a:r>
              <a:rPr lang="en-US" altLang="en-US" dirty="0" smtClean="0"/>
              <a:t>General Data Protection Regulation - EU</a:t>
            </a:r>
          </a:p>
          <a:p>
            <a:endParaRPr lang="en-AU" altLang="en-US" dirty="0" smtClean="0"/>
          </a:p>
        </p:txBody>
      </p:sp>
    </p:spTree>
    <p:extLst>
      <p:ext uri="{BB962C8B-B14F-4D97-AF65-F5344CB8AC3E}">
        <p14:creationId xmlns:p14="http://schemas.microsoft.com/office/powerpoint/2010/main" val="1347334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8797</TotalTime>
  <Words>798</Words>
  <Application>Microsoft Office PowerPoint</Application>
  <PresentationFormat>Widescreen</PresentationFormat>
  <Paragraphs>127</Paragraphs>
  <Slides>13</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Office Theme</vt:lpstr>
      <vt:lpstr>Capsules</vt:lpstr>
      <vt:lpstr>Privacy and RTI – Update and emerging issues for CLCs - May 2017</vt:lpstr>
      <vt:lpstr>How can you use RTI &amp; Information Privacy and what about client info? </vt:lpstr>
      <vt:lpstr> Making an application</vt:lpstr>
      <vt:lpstr>Making an application</vt:lpstr>
      <vt:lpstr>RTI &amp; IP – what can be released?</vt:lpstr>
      <vt:lpstr> Review rights</vt:lpstr>
      <vt:lpstr>Interesting OIC decisions</vt:lpstr>
      <vt:lpstr>Interesting OIC decisions </vt:lpstr>
      <vt:lpstr>Emerging Issues</vt:lpstr>
      <vt:lpstr>Cont</vt:lpstr>
      <vt:lpstr>Recent legislative sharing amendments</vt:lpstr>
      <vt:lpstr>Privacy Awareness Week 2017 theme</vt:lpstr>
      <vt:lpstr>OIC Enquiries Service</vt:lpstr>
    </vt:vector>
  </TitlesOfParts>
  <Company>Queensland Parliamentary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RTI &amp; Privacy: what do they do?</dc:title>
  <dc:creator>Anne Gill</dc:creator>
  <cp:lastModifiedBy>Philip Green</cp:lastModifiedBy>
  <cp:revision>12</cp:revision>
  <cp:lastPrinted>2017-05-08T02:40:30Z</cp:lastPrinted>
  <dcterms:created xsi:type="dcterms:W3CDTF">2017-04-09T23:15:53Z</dcterms:created>
  <dcterms:modified xsi:type="dcterms:W3CDTF">2017-05-08T02:44:04Z</dcterms:modified>
</cp:coreProperties>
</file>