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7" r:id="rId7"/>
    <p:sldId id="264" r:id="rId8"/>
    <p:sldId id="265" r:id="rId9"/>
    <p:sldId id="266" r:id="rId10"/>
    <p:sldId id="269" r:id="rId11"/>
    <p:sldId id="270" r:id="rId12"/>
    <p:sldId id="26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7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rveymonkey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403"/>
            <a:ext cx="9144000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Q1: We'd like to understand who is answering this survey. Please choose the option that best describes you. Are you:</a:t>
            </a:r>
          </a:p>
        </p:txBody>
      </p:sp>
      <p:pic>
        <p:nvPicPr>
          <p:cNvPr id="4" name="Picture 3" descr="chart986441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86" y="1199640"/>
            <a:ext cx="5388428" cy="37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Q2: Please consider the following seven (7) statements, and respond on a scale between "strongly disagree" and "strongly agree"</a:t>
            </a:r>
            <a:r>
              <a:rPr lang="en-US" sz="2000" dirty="0" smtClean="0"/>
              <a:t>. Some </a:t>
            </a:r>
            <a:r>
              <a:rPr lang="en-US" sz="2000" dirty="0"/>
              <a:t>questions have blue hyperlinks for further reading if you are unfamiliar with a reference.</a:t>
            </a:r>
          </a:p>
        </p:txBody>
      </p:sp>
      <p:pic>
        <p:nvPicPr>
          <p:cNvPr id="6" name="Picture 5" descr="table986447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96" y="1391080"/>
            <a:ext cx="2166169" cy="3373243"/>
          </a:xfrm>
          <a:prstGeom prst="rect">
            <a:avLst/>
          </a:prstGeom>
        </p:spPr>
      </p:pic>
      <p:pic>
        <p:nvPicPr>
          <p:cNvPr id="7" name="Picture 6" descr="chart9864472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403" y="1253430"/>
            <a:ext cx="5388428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ying monkey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56" r="-39956"/>
          <a:stretch>
            <a:fillRect/>
          </a:stretch>
        </p:blipFill>
        <p:spPr>
          <a:xfrm>
            <a:off x="457200" y="1200150"/>
            <a:ext cx="8229600" cy="3394075"/>
          </a:xfrm>
        </p:spPr>
      </p:pic>
      <p:sp>
        <p:nvSpPr>
          <p:cNvPr id="2" name="Oval Callout 1"/>
          <p:cNvSpPr/>
          <p:nvPr/>
        </p:nvSpPr>
        <p:spPr>
          <a:xfrm>
            <a:off x="155305" y="218596"/>
            <a:ext cx="3409823" cy="2621886"/>
          </a:xfrm>
          <a:prstGeom prst="wedgeEllipseCallout">
            <a:avLst>
              <a:gd name="adj1" fmla="val 63496"/>
              <a:gd name="adj2" fmla="val 249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000" dirty="0" smtClean="0"/>
              <a:t>Fly, my pretty Survey Monkeys! </a:t>
            </a:r>
          </a:p>
          <a:p>
            <a:pPr algn="ctr"/>
            <a:r>
              <a:rPr lang="en-AU" sz="3000" dirty="0" smtClean="0"/>
              <a:t>Fly!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356673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5400"/>
            <a:ext cx="5080000" cy="50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212522" y="102704"/>
            <a:ext cx="3798956" cy="2856948"/>
          </a:xfrm>
          <a:prstGeom prst="wedgeEllipseCallout">
            <a:avLst>
              <a:gd name="adj1" fmla="val -54360"/>
              <a:gd name="adj2" fmla="val 29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CLCs don’t have a constituency.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112000" y="4049720"/>
            <a:ext cx="20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Productivity Commissioner Warren Mundy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2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67" y="238708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3634659" cy="51435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10435" y="441739"/>
            <a:ext cx="2537791" cy="1540300"/>
          </a:xfrm>
          <a:prstGeom prst="wedgeEllipseCallout">
            <a:avLst>
              <a:gd name="adj1" fmla="val 38349"/>
              <a:gd name="adj2" fmla="val 63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awareness of Legal Aid (88%)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132522" y="2387084"/>
            <a:ext cx="2515704" cy="1700695"/>
          </a:xfrm>
          <a:prstGeom prst="wedgeEllipseCallout">
            <a:avLst>
              <a:gd name="adj1" fmla="val 50721"/>
              <a:gd name="adj2" fmla="val 34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Moderate recognition of Aboriginal Legal Services (67%)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6615043" y="2595217"/>
            <a:ext cx="2385391" cy="1645478"/>
          </a:xfrm>
          <a:prstGeom prst="wedgeEllipseCallout">
            <a:avLst>
              <a:gd name="adj1" fmla="val -54166"/>
              <a:gd name="adj2" fmla="val 410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recognition of CLCs (36%)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65" y="0"/>
            <a:ext cx="6858000" cy="51435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395365" y="274624"/>
            <a:ext cx="2413993" cy="1908647"/>
          </a:xfrm>
          <a:prstGeom prst="wedgeEllipseCallout">
            <a:avLst>
              <a:gd name="adj1" fmla="val -50006"/>
              <a:gd name="adj2" fmla="val 57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Aaron works at Legal Aid.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8032681" y="4369851"/>
            <a:ext cx="102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Aaron’s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Mum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0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"/>
            <a:ext cx="7620000" cy="5067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339769" y="156139"/>
            <a:ext cx="2435972" cy="2113091"/>
          </a:xfrm>
          <a:prstGeom prst="wedgeEllipse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Did you hear that Carolyn? Aaron’s Legal Aid hasn’t lost any funding.</a:t>
            </a:r>
            <a:endParaRPr lang="en-AU" dirty="0"/>
          </a:p>
        </p:txBody>
      </p:sp>
      <p:sp>
        <p:nvSpPr>
          <p:cNvPr id="7" name="Oval Callout 6"/>
          <p:cNvSpPr/>
          <p:nvPr/>
        </p:nvSpPr>
        <p:spPr>
          <a:xfrm>
            <a:off x="2817393" y="156139"/>
            <a:ext cx="3366226" cy="222759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Oh, actually Christine, I work for the Townsville Community Legal Service. We were fortunate with the CLC funding allocations.</a:t>
            </a:r>
            <a:endParaRPr lang="en-AU" dirty="0"/>
          </a:p>
        </p:txBody>
      </p:sp>
      <p:sp>
        <p:nvSpPr>
          <p:cNvPr id="8" name="Oval Callout 7"/>
          <p:cNvSpPr/>
          <p:nvPr/>
        </p:nvSpPr>
        <p:spPr>
          <a:xfrm>
            <a:off x="310610" y="270641"/>
            <a:ext cx="2435972" cy="2113091"/>
          </a:xfrm>
          <a:prstGeom prst="wedgeEllipse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Aaron, how did your Legal Aid office go with this Legal Aid funding cuts?</a:t>
            </a:r>
            <a:endParaRPr lang="en-AU" dirty="0"/>
          </a:p>
        </p:txBody>
      </p:sp>
      <p:sp>
        <p:nvSpPr>
          <p:cNvPr id="9" name="Oval Callout 8"/>
          <p:cNvSpPr/>
          <p:nvPr/>
        </p:nvSpPr>
        <p:spPr>
          <a:xfrm>
            <a:off x="310609" y="2650635"/>
            <a:ext cx="2593817" cy="2113091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Oh, that’s good Aaron! I was just wondering if the Legal Aid funding cuts would affect you!</a:t>
            </a:r>
            <a:endParaRPr lang="en-AU" dirty="0"/>
          </a:p>
        </p:txBody>
      </p:sp>
      <p:sp>
        <p:nvSpPr>
          <p:cNvPr id="10" name="Oval Callout 9"/>
          <p:cNvSpPr/>
          <p:nvPr/>
        </p:nvSpPr>
        <p:spPr>
          <a:xfrm>
            <a:off x="3133448" y="2650635"/>
            <a:ext cx="2664996" cy="211309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…</a:t>
            </a:r>
            <a:endParaRPr lang="en-AU" dirty="0"/>
          </a:p>
        </p:txBody>
      </p:sp>
      <p:sp>
        <p:nvSpPr>
          <p:cNvPr id="12" name="Oval Callout 11"/>
          <p:cNvSpPr/>
          <p:nvPr/>
        </p:nvSpPr>
        <p:spPr>
          <a:xfrm>
            <a:off x="6339769" y="2650635"/>
            <a:ext cx="2435972" cy="211309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Yes, those Legal Aid funding cuts have been tough.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731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monkey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413"/>
            <a:ext cx="6573782" cy="303708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303846" y="504310"/>
            <a:ext cx="3380269" cy="2685925"/>
          </a:xfrm>
          <a:prstGeom prst="wedgeEllipseCallout">
            <a:avLst>
              <a:gd name="adj1" fmla="val -44590"/>
              <a:gd name="adj2" fmla="val 478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9600" dirty="0" smtClean="0"/>
              <a:t>86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90493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ig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8" y="220855"/>
            <a:ext cx="8422645" cy="478591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893808" y="579744"/>
            <a:ext cx="2250192" cy="12147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Design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6352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c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1" y="138035"/>
            <a:ext cx="7317438" cy="485695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957654" y="510726"/>
            <a:ext cx="2186346" cy="128371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Collect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01334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" y="538333"/>
            <a:ext cx="3458958" cy="4338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872" y="1063228"/>
            <a:ext cx="5053244" cy="381357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798045" y="262265"/>
            <a:ext cx="2393419" cy="971537"/>
          </a:xfrm>
          <a:prstGeom prst="wedgeEllipseCallout">
            <a:avLst>
              <a:gd name="adj1" fmla="val 34538"/>
              <a:gd name="adj2" fmla="val 696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Analyse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418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1597</TotalTime>
  <Words>171</Words>
  <Application>Microsoft Macintosh PowerPoint</Application>
  <PresentationFormat>On-screen Show (16:9)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Q1: We'd like to understand who is answering this survey. Please choose the option that best describes you. Are you:</vt:lpstr>
      <vt:lpstr>Q2: Please consider the following seven (7) statements, and respond on a scale between "strongly disagree" and "strongly agree". Some questions have blue hyperlinks for further reading if you are unfamiliar with a reference.</vt:lpstr>
      <vt:lpstr>PowerPoint Presentation</vt:lpstr>
    </vt:vector>
  </TitlesOfParts>
  <Company>Townsville Community Legal Service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SurveyMonkey</dc:title>
  <dc:creator>Aaron Finn</dc:creator>
  <cp:lastModifiedBy>Aaron Finn</cp:lastModifiedBy>
  <cp:revision>33</cp:revision>
  <dcterms:created xsi:type="dcterms:W3CDTF">2017-04-20T11:32:57Z</dcterms:created>
  <dcterms:modified xsi:type="dcterms:W3CDTF">2017-05-07T03:30:07Z</dcterms:modified>
</cp:coreProperties>
</file>