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0"/>
  </p:notesMasterIdLst>
  <p:sldIdLst>
    <p:sldId id="312" r:id="rId5"/>
    <p:sldId id="315" r:id="rId6"/>
    <p:sldId id="305" r:id="rId7"/>
    <p:sldId id="306" r:id="rId8"/>
    <p:sldId id="308" r:id="rId9"/>
    <p:sldId id="310" r:id="rId10"/>
    <p:sldId id="316" r:id="rId11"/>
    <p:sldId id="311" r:id="rId12"/>
    <p:sldId id="301" r:id="rId13"/>
    <p:sldId id="317" r:id="rId14"/>
    <p:sldId id="320" r:id="rId15"/>
    <p:sldId id="300" r:id="rId16"/>
    <p:sldId id="323" r:id="rId17"/>
    <p:sldId id="326" r:id="rId18"/>
    <p:sldId id="327" r:id="rId19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9640" autoAdjust="0"/>
  </p:normalViewPr>
  <p:slideViewPr>
    <p:cSldViewPr snapToGrid="0">
      <p:cViewPr>
        <p:scale>
          <a:sx n="90" d="100"/>
          <a:sy n="90" d="100"/>
        </p:scale>
        <p:origin x="-816" y="52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138"/>
    </p:cViewPr>
  </p:sorterViewPr>
  <p:gridSpacing cx="75895" cy="7589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A47366-5FE3-4042-8E6C-06EA7DA9FC0E}" type="datetimeFigureOut">
              <a:rPr lang="en-AU" smtClean="0"/>
              <a:t>26/04/2017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967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984986-9F99-4723-A24F-883C06D3C77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903798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984986-9F99-4723-A24F-883C06D3C778}" type="slidenum">
              <a:rPr lang="en-AU" smtClean="0"/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447672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984986-9F99-4723-A24F-883C06D3C778}" type="slidenum">
              <a:rPr lang="en-AU" smtClean="0"/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447672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984986-9F99-4723-A24F-883C06D3C778}" type="slidenum">
              <a:rPr lang="en-AU" smtClean="0"/>
              <a:t>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933928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984986-9F99-4723-A24F-883C06D3C778}" type="slidenum">
              <a:rPr lang="en-AU" smtClean="0"/>
              <a:t>10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447672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984986-9F99-4723-A24F-883C06D3C778}" type="slidenum">
              <a:rPr lang="en-AU" smtClean="0"/>
              <a:t>13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447672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-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7" descr="AYP1315129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75" r="3770" b="56549"/>
          <a:stretch>
            <a:fillRect/>
          </a:stretch>
        </p:blipFill>
        <p:spPr bwMode="auto">
          <a:xfrm>
            <a:off x="0" y="1235075"/>
            <a:ext cx="9144000" cy="3773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16000" y="5295900"/>
            <a:ext cx="7772400" cy="704850"/>
          </a:xfrm>
        </p:spPr>
        <p:txBody>
          <a:bodyPr>
            <a:normAutofit/>
          </a:bodyPr>
          <a:lstStyle>
            <a:lvl1pPr algn="l">
              <a:defRPr sz="2000"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16000" y="6083300"/>
            <a:ext cx="7772400" cy="546100"/>
          </a:xfrm>
        </p:spPr>
        <p:txBody>
          <a:bodyPr>
            <a:normAutofit/>
          </a:bodyPr>
          <a:lstStyle>
            <a:lvl1pPr marL="0" indent="0" algn="l">
              <a:spcAft>
                <a:spcPts val="300"/>
              </a:spcAft>
              <a:buNone/>
              <a:defRPr sz="1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pic>
        <p:nvPicPr>
          <p:cNvPr id="8" name="Picture 11" descr="Optum_ColorBand-02"/>
          <p:cNvPicPr preferRelativeResize="0">
            <a:picLocks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08563"/>
            <a:ext cx="9144000" cy="109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3" descr="Optum_RGB_PPT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778" y="309509"/>
            <a:ext cx="1596656" cy="502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44547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6675"/>
            <a:ext cx="8226425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493838"/>
            <a:ext cx="8226425" cy="4662487"/>
          </a:xfrm>
        </p:spPr>
        <p:txBody>
          <a:bodyPr/>
          <a:lstStyle/>
          <a:p>
            <a:r>
              <a:rPr lang="en-US" smtClean="0"/>
              <a:t>Click icon to add table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209550" y="6453188"/>
            <a:ext cx="33528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© Ingenix, Inc. 2011  </a:t>
            </a:r>
            <a:r>
              <a:rPr lang="en-US">
                <a:solidFill>
                  <a:schemeClr val="folHlink"/>
                </a:solidFill>
              </a:rPr>
              <a:t>|</a:t>
            </a:r>
            <a:r>
              <a:rPr lang="en-US"/>
              <a:t>  </a:t>
            </a:r>
            <a:fld id="{88165FEA-493F-47A2-BD76-8EA1FC45925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2325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5010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4023360" cy="51206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4663440" y="1143000"/>
            <a:ext cx="4023360" cy="51206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457200" y="190500"/>
            <a:ext cx="8229600" cy="76993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3430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5620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4023360" cy="24688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4663440" y="1143000"/>
            <a:ext cx="4023360" cy="24688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Content Placeholder 2"/>
          <p:cNvSpPr>
            <a:spLocks noGrp="1"/>
          </p:cNvSpPr>
          <p:nvPr>
            <p:ph idx="14"/>
          </p:nvPr>
        </p:nvSpPr>
        <p:spPr>
          <a:xfrm>
            <a:off x="457200" y="3808475"/>
            <a:ext cx="4023360" cy="24688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63440" y="3808475"/>
            <a:ext cx="4023360" cy="24688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457200" y="190500"/>
            <a:ext cx="8229600" cy="76993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9985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vider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16000" y="2456434"/>
            <a:ext cx="7772400" cy="1150366"/>
          </a:xfrm>
        </p:spPr>
        <p:txBody>
          <a:bodyPr anchor="ctr">
            <a:noAutofit/>
          </a:bodyPr>
          <a:lstStyle>
            <a:lvl1pPr algn="l">
              <a:defRPr sz="2400"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16000" y="5270500"/>
            <a:ext cx="7772400" cy="546100"/>
          </a:xfrm>
        </p:spPr>
        <p:txBody>
          <a:bodyPr>
            <a:normAutofit/>
          </a:bodyPr>
          <a:lstStyle>
            <a:lvl1pPr marL="0" indent="0" algn="l">
              <a:spcAft>
                <a:spcPts val="300"/>
              </a:spcAft>
              <a:buNone/>
              <a:defRPr sz="1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pic>
        <p:nvPicPr>
          <p:cNvPr id="8" name="Picture 11" descr="Optum_ColorBand-02"/>
          <p:cNvPicPr preferRelativeResize="0">
            <a:picLocks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08563"/>
            <a:ext cx="9144000" cy="109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4291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16000" y="5270500"/>
            <a:ext cx="7772400" cy="546100"/>
          </a:xfrm>
        </p:spPr>
        <p:txBody>
          <a:bodyPr>
            <a:normAutofit/>
          </a:bodyPr>
          <a:lstStyle>
            <a:lvl1pPr marL="0" indent="0" algn="l">
              <a:spcAft>
                <a:spcPts val="300"/>
              </a:spcAft>
              <a:buNone/>
              <a:defRPr sz="1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7" name="Picture 13" descr="Optum_RGB_PPT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8600"/>
            <a:ext cx="2157413" cy="679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1" descr="Optum_ColorBand-02"/>
          <p:cNvPicPr preferRelativeResize="0">
            <a:picLocks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08563"/>
            <a:ext cx="9144000" cy="109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1016000" y="2456434"/>
            <a:ext cx="7772400" cy="1150366"/>
          </a:xfrm>
        </p:spPr>
        <p:txBody>
          <a:bodyPr anchor="ctr">
            <a:noAutofit/>
          </a:bodyPr>
          <a:lstStyle>
            <a:lvl1pPr algn="l">
              <a:defRPr sz="24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59087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0"/>
          <p:cNvSpPr>
            <a:spLocks noChangeArrowheads="1"/>
          </p:cNvSpPr>
          <p:nvPr userDrawn="1"/>
        </p:nvSpPr>
        <p:spPr bwMode="auto">
          <a:xfrm>
            <a:off x="0" y="5097463"/>
            <a:ext cx="9144000" cy="1760537"/>
          </a:xfrm>
          <a:prstGeom prst="rect">
            <a:avLst/>
          </a:prstGeom>
          <a:solidFill>
            <a:srgbClr val="E8772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1" name="Picture 11" descr="Optum_ColorBand-02"/>
          <p:cNvPicPr preferRelativeResize="0">
            <a:picLocks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08563"/>
            <a:ext cx="9144000" cy="109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le 1"/>
          <p:cNvSpPr>
            <a:spLocks noGrp="1"/>
          </p:cNvSpPr>
          <p:nvPr>
            <p:ph type="ctrTitle"/>
          </p:nvPr>
        </p:nvSpPr>
        <p:spPr>
          <a:xfrm>
            <a:off x="1016000" y="2456434"/>
            <a:ext cx="7772400" cy="1150366"/>
          </a:xfrm>
        </p:spPr>
        <p:txBody>
          <a:bodyPr anchor="ctr">
            <a:noAutofit/>
          </a:bodyPr>
          <a:lstStyle>
            <a:lvl1pPr algn="l">
              <a:defRPr sz="2400"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1016000" y="5270500"/>
            <a:ext cx="7772400" cy="1384300"/>
          </a:xfrm>
        </p:spPr>
        <p:txBody>
          <a:bodyPr>
            <a:normAutofit/>
          </a:bodyPr>
          <a:lstStyle>
            <a:lvl1pPr marL="0" indent="0" algn="l">
              <a:spcAft>
                <a:spcPts val="300"/>
              </a:spcAft>
              <a:buNone/>
              <a:defRPr sz="1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83888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349412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90500"/>
            <a:ext cx="8229600" cy="76993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43000"/>
            <a:ext cx="8229600" cy="512064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Line 9"/>
          <p:cNvSpPr>
            <a:spLocks noChangeShapeType="1"/>
          </p:cNvSpPr>
          <p:nvPr/>
        </p:nvSpPr>
        <p:spPr bwMode="auto">
          <a:xfrm>
            <a:off x="457200" y="1051719"/>
            <a:ext cx="8229600" cy="0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12" descr="Optum_ColorBand-02"/>
          <p:cNvPicPr preferRelativeResize="0">
            <a:picLocks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00"/>
          <a:stretch>
            <a:fillRect/>
          </a:stretch>
        </p:blipFill>
        <p:spPr bwMode="auto">
          <a:xfrm>
            <a:off x="1484313" y="6475413"/>
            <a:ext cx="7200900" cy="46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Slide Number Placeholder 5"/>
          <p:cNvSpPr txBox="1">
            <a:spLocks/>
          </p:cNvSpPr>
          <p:nvPr/>
        </p:nvSpPr>
        <p:spPr>
          <a:xfrm>
            <a:off x="3048000" y="6572250"/>
            <a:ext cx="5131910" cy="209550"/>
          </a:xfrm>
          <a:prstGeom prst="rect">
            <a:avLst/>
          </a:prstGeom>
        </p:spPr>
        <p:txBody>
          <a:bodyPr vert="horz" lIns="0" tIns="0" rIns="0" bIns="0" rtlCol="0" anchor="t"/>
          <a:lstStyle>
            <a:defPPr>
              <a:defRPr lang="en-US"/>
            </a:defPPr>
            <a:lvl1pPr marL="0" algn="r" defTabSz="914400" rtl="0" eaLnBrk="1" latinLnBrk="0" hangingPunct="1">
              <a:defRPr sz="800" b="1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00" b="0" dirty="0" smtClean="0">
                <a:solidFill>
                  <a:schemeClr val="tx1"/>
                </a:solidFill>
              </a:rPr>
              <a:t>Confidential property of OPTUM.</a:t>
            </a:r>
            <a:r>
              <a:rPr lang="en-US" sz="700" b="0" baseline="0" dirty="0" smtClean="0">
                <a:solidFill>
                  <a:schemeClr val="tx1"/>
                </a:solidFill>
              </a:rPr>
              <a:t> </a:t>
            </a:r>
            <a:r>
              <a:rPr lang="en-US" sz="700" b="0" dirty="0" smtClean="0">
                <a:solidFill>
                  <a:schemeClr val="tx1"/>
                </a:solidFill>
              </a:rPr>
              <a:t>Do not distribute or reproduce without express permission</a:t>
            </a:r>
            <a:r>
              <a:rPr lang="en-US" sz="700" b="0" baseline="0" dirty="0" smtClean="0">
                <a:solidFill>
                  <a:schemeClr val="tx1"/>
                </a:solidFill>
              </a:rPr>
              <a:t> </a:t>
            </a:r>
            <a:r>
              <a:rPr lang="en-US" sz="700" b="0" dirty="0" smtClean="0">
                <a:solidFill>
                  <a:schemeClr val="tx1"/>
                </a:solidFill>
              </a:rPr>
              <a:t>from OPTUM</a:t>
            </a:r>
            <a:endParaRPr lang="en-US" dirty="0"/>
          </a:p>
        </p:txBody>
      </p:sp>
      <p:sp>
        <p:nvSpPr>
          <p:cNvPr id="11" name="Slide Number Placeholder 5"/>
          <p:cNvSpPr txBox="1">
            <a:spLocks/>
          </p:cNvSpPr>
          <p:nvPr/>
        </p:nvSpPr>
        <p:spPr>
          <a:xfrm>
            <a:off x="8178800" y="6572250"/>
            <a:ext cx="457200" cy="209550"/>
          </a:xfrm>
          <a:prstGeom prst="rect">
            <a:avLst/>
          </a:prstGeom>
        </p:spPr>
        <p:txBody>
          <a:bodyPr vert="horz" lIns="0" tIns="0" rIns="0" bIns="0" rtlCol="0" anchor="t"/>
          <a:lstStyle>
            <a:defPPr>
              <a:defRPr lang="en-US"/>
            </a:defPPr>
            <a:lvl1pPr marL="0" algn="r" defTabSz="914400" rtl="0" eaLnBrk="1" latinLnBrk="0" hangingPunct="1">
              <a:defRPr sz="800" b="1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EE22CD0-11F5-4647-B802-77FC0A9339C4}" type="slidenum">
              <a:rPr lang="en-US" sz="800" b="1" smtClean="0">
                <a:solidFill>
                  <a:schemeClr val="tx1"/>
                </a:solidFill>
              </a:rPr>
              <a:t>‹#›</a:t>
            </a:fld>
            <a:endParaRPr lang="en-US" sz="900" b="1" dirty="0">
              <a:solidFill>
                <a:schemeClr val="tx1"/>
              </a:solidFill>
            </a:endParaRPr>
          </a:p>
        </p:txBody>
      </p:sp>
      <p:pic>
        <p:nvPicPr>
          <p:cNvPr id="12" name="Picture 13" descr="Optum_RGB_PPT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875" y="6336693"/>
            <a:ext cx="1027113" cy="323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3714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0" r:id="rId2"/>
    <p:sldLayoutId id="2147483658" r:id="rId3"/>
    <p:sldLayoutId id="2147483661" r:id="rId4"/>
    <p:sldLayoutId id="2147483660" r:id="rId5"/>
    <p:sldLayoutId id="2147483662" r:id="rId6"/>
    <p:sldLayoutId id="2147483649" r:id="rId7"/>
    <p:sldLayoutId id="2147483657" r:id="rId8"/>
    <p:sldLayoutId id="2147483659" r:id="rId9"/>
    <p:sldLayoutId id="2147483663" r:id="rId10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4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Font typeface="Arial" pitchFamily="34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itchFamily="34" charset="0"/>
        <a:buChar char="–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itchFamily="34" charset="0"/>
        <a:buChar char="–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mailto:contactus@optum-au.com" TargetMode="Externa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952205" y="5307345"/>
            <a:ext cx="7772400" cy="370441"/>
          </a:xfrm>
        </p:spPr>
        <p:txBody>
          <a:bodyPr anchor="t"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Employee Assistance Program</a:t>
            </a:r>
            <a:endParaRPr lang="en-US" b="1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967563" y="5621151"/>
            <a:ext cx="7778307" cy="546100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Presented by Cathy Donovan </a:t>
            </a:r>
          </a:p>
        </p:txBody>
      </p:sp>
      <p:sp>
        <p:nvSpPr>
          <p:cNvPr id="2" name="Rectangle 1"/>
          <p:cNvSpPr/>
          <p:nvPr/>
        </p:nvSpPr>
        <p:spPr>
          <a:xfrm>
            <a:off x="0" y="2339163"/>
            <a:ext cx="584790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dirty="0" smtClean="0">
                <a:solidFill>
                  <a:schemeClr val="bg1"/>
                </a:solidFill>
              </a:rPr>
              <a:t>Community Legal </a:t>
            </a:r>
            <a:r>
              <a:rPr lang="en-US" sz="4800" dirty="0" err="1" smtClean="0">
                <a:solidFill>
                  <a:schemeClr val="bg1"/>
                </a:solidFill>
              </a:rPr>
              <a:t>Centres</a:t>
            </a:r>
            <a:r>
              <a:rPr lang="en-US" sz="4800" dirty="0" smtClean="0">
                <a:solidFill>
                  <a:schemeClr val="bg1"/>
                </a:solidFill>
              </a:rPr>
              <a:t> Queensland</a:t>
            </a:r>
            <a:endParaRPr lang="en-US" sz="4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6262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Manager Hotline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5613" y="1119823"/>
            <a:ext cx="8229600" cy="5120640"/>
          </a:xfrm>
        </p:spPr>
        <p:txBody>
          <a:bodyPr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en-US" b="1" dirty="0" smtClean="0"/>
              <a:t>Telephone support service for Managers, Supervisors and Team Leaders to assist them in dealing with employee related difficulties..</a:t>
            </a:r>
            <a:endParaRPr lang="en-US" b="1" dirty="0"/>
          </a:p>
          <a:p>
            <a:pPr marL="0" indent="0">
              <a:lnSpc>
                <a:spcPct val="150000"/>
              </a:lnSpc>
              <a:buNone/>
            </a:pPr>
            <a:r>
              <a:rPr lang="en-US" dirty="0" smtClean="0"/>
              <a:t>    Examples of issues raised by Managers 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Responding to employee grief and trauma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Information on issues such as depression, anxiety &amp; stress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Difficult employee behavioral issues (absenteeism, workplace conflict,   anger management)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Change management issues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Difficult conversations and EAP referrals</a:t>
            </a:r>
            <a:endParaRPr lang="en-US" dirty="0"/>
          </a:p>
          <a:p>
            <a:pPr marL="0" indent="0">
              <a:lnSpc>
                <a:spcPct val="95000"/>
              </a:lnSpc>
              <a:buNone/>
            </a:pPr>
            <a:endParaRPr lang="en-US" sz="1500" dirty="0" smtClean="0"/>
          </a:p>
          <a:p>
            <a:pPr marL="0" indent="0">
              <a:lnSpc>
                <a:spcPct val="95000"/>
              </a:lnSpc>
              <a:buNone/>
            </a:pPr>
            <a:r>
              <a:rPr lang="en-US" b="1" dirty="0" smtClean="0"/>
              <a:t>This service is not intended to take the place of HR advice.  It is an additional resource and support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5" name="Text Box 21"/>
          <p:cNvSpPr txBox="1">
            <a:spLocks noChangeArrowheads="1"/>
          </p:cNvSpPr>
          <p:nvPr/>
        </p:nvSpPr>
        <p:spPr bwMode="auto">
          <a:xfrm>
            <a:off x="1484313" y="6240463"/>
            <a:ext cx="7200900" cy="16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algn="l"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37931725" indent="-37474525" algn="l"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700" dirty="0" smtClean="0"/>
              <a:t>*.</a:t>
            </a:r>
            <a:endParaRPr lang="en-US" sz="700" dirty="0"/>
          </a:p>
        </p:txBody>
      </p:sp>
    </p:spTree>
    <p:extLst>
      <p:ext uri="{BB962C8B-B14F-4D97-AF65-F5344CB8AC3E}">
        <p14:creationId xmlns:p14="http://schemas.microsoft.com/office/powerpoint/2010/main" val="29445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Member portal: </a:t>
            </a:r>
            <a:r>
              <a:rPr lang="en-US" dirty="0" err="1" smtClean="0"/>
              <a:t>Livewell</a:t>
            </a:r>
            <a:endParaRPr lang="en-US" dirty="0"/>
          </a:p>
        </p:txBody>
      </p:sp>
      <p:sp>
        <p:nvSpPr>
          <p:cNvPr id="10" name="Rectangle 11"/>
          <p:cNvSpPr>
            <a:spLocks noChangeArrowheads="1"/>
          </p:cNvSpPr>
          <p:nvPr/>
        </p:nvSpPr>
        <p:spPr bwMode="auto">
          <a:xfrm>
            <a:off x="4722813" y="2279650"/>
            <a:ext cx="1828800" cy="385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marL="111125" marR="0" lvl="0" indent="-111125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ct val="35000"/>
              </a:spcAft>
              <a:buClr>
                <a:srgbClr val="D45D00"/>
              </a:buClr>
              <a:buSzTx/>
              <a:buFontTx/>
              <a:buChar char="•"/>
              <a:tabLst/>
              <a:defRPr/>
            </a:pPr>
            <a:endParaRPr kumimoji="0" lang="en-US" sz="12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2"/>
          <p:cNvSpPr>
            <a:spLocks noChangeArrowheads="1"/>
          </p:cNvSpPr>
          <p:nvPr/>
        </p:nvSpPr>
        <p:spPr bwMode="auto">
          <a:xfrm>
            <a:off x="6856413" y="2279650"/>
            <a:ext cx="1828800" cy="385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marL="111125" marR="0" lvl="0" indent="-111125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ct val="35000"/>
              </a:spcAft>
              <a:buClr>
                <a:srgbClr val="D45D00"/>
              </a:buClr>
              <a:buSzTx/>
              <a:buFontTx/>
              <a:buChar char="•"/>
              <a:tabLst/>
              <a:defRPr/>
            </a:pPr>
            <a:endParaRPr kumimoji="0" lang="en-US" sz="12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537269" y="3694814"/>
            <a:ext cx="3629025" cy="2247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/>
          <a:lstStyle/>
          <a:p>
            <a:pPr algn="ctr"/>
            <a:endParaRPr lang="en-AU" sz="1600" dirty="0"/>
          </a:p>
        </p:txBody>
      </p:sp>
      <p:sp>
        <p:nvSpPr>
          <p:cNvPr id="15" name="Rectangle 14"/>
          <p:cNvSpPr/>
          <p:nvPr/>
        </p:nvSpPr>
        <p:spPr>
          <a:xfrm>
            <a:off x="6351781" y="4625163"/>
            <a:ext cx="9144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/>
          <a:lstStyle/>
          <a:p>
            <a:pPr algn="ctr"/>
            <a:endParaRPr lang="en-AU" sz="1600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763" y="1133475"/>
            <a:ext cx="6343650" cy="459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Arrow Connector 7"/>
          <p:cNvCxnSpPr/>
          <p:nvPr/>
        </p:nvCxnSpPr>
        <p:spPr>
          <a:xfrm flipH="1">
            <a:off x="2764465" y="1626781"/>
            <a:ext cx="2073349" cy="382772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6762" y="1148390"/>
            <a:ext cx="2987749" cy="4391173"/>
          </a:xfrm>
          <a:prstGeom prst="rect">
            <a:avLst/>
          </a:prstGeom>
          <a:noFill/>
          <a:ln w="9525">
            <a:solidFill>
              <a:schemeClr val="accent1">
                <a:alpha val="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V="1">
            <a:off x="3200400" y="4359349"/>
            <a:ext cx="2796362" cy="91440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5996762" y="1148390"/>
            <a:ext cx="2828261" cy="449749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/>
          <a:lstStyle/>
          <a:p>
            <a:pPr algn="ctr"/>
            <a:endParaRPr lang="en-AU" sz="1600" dirty="0"/>
          </a:p>
        </p:txBody>
      </p:sp>
    </p:spTree>
    <p:extLst>
      <p:ext uri="{BB962C8B-B14F-4D97-AF65-F5344CB8AC3E}">
        <p14:creationId xmlns:p14="http://schemas.microsoft.com/office/powerpoint/2010/main" val="3976601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283" y="2666963"/>
            <a:ext cx="3046615" cy="2286000"/>
          </a:xfrm>
        </p:spPr>
      </p:pic>
      <p:sp>
        <p:nvSpPr>
          <p:cNvPr id="6" name="Content Placeholder 5"/>
          <p:cNvSpPr>
            <a:spLocks noGrp="1"/>
          </p:cNvSpPr>
          <p:nvPr>
            <p:ph idx="13"/>
          </p:nvPr>
        </p:nvSpPr>
        <p:spPr>
          <a:xfrm>
            <a:off x="3557654" y="2105246"/>
            <a:ext cx="4023360" cy="350980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Authorised </a:t>
            </a:r>
            <a:r>
              <a:rPr lang="en-US" dirty="0"/>
              <a:t>managers can arrange counselling and/or support sessions</a:t>
            </a:r>
          </a:p>
          <a:p>
            <a:pPr lvl="1"/>
            <a:r>
              <a:rPr lang="en-AU" sz="2000" dirty="0"/>
              <a:t>Workplace accident</a:t>
            </a:r>
          </a:p>
          <a:p>
            <a:pPr lvl="1"/>
            <a:r>
              <a:rPr lang="en-AU" sz="2000" dirty="0"/>
              <a:t>Death of an employee</a:t>
            </a:r>
          </a:p>
          <a:p>
            <a:pPr lvl="1"/>
            <a:r>
              <a:rPr lang="en-AU" sz="2000" dirty="0"/>
              <a:t>Sick employee</a:t>
            </a:r>
          </a:p>
          <a:p>
            <a:pPr lvl="1"/>
            <a:r>
              <a:rPr lang="en-AU" sz="2000" dirty="0"/>
              <a:t>Threats and harassment from public</a:t>
            </a:r>
          </a:p>
          <a:p>
            <a:endParaRPr lang="en-AU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Trauma Services</a:t>
            </a:r>
            <a:endParaRPr lang="en-AU" dirty="0"/>
          </a:p>
        </p:txBody>
      </p:sp>
      <p:sp>
        <p:nvSpPr>
          <p:cNvPr id="7" name="TextBox 6"/>
          <p:cNvSpPr txBox="1"/>
          <p:nvPr/>
        </p:nvSpPr>
        <p:spPr>
          <a:xfrm>
            <a:off x="489098" y="1307805"/>
            <a:ext cx="7761767" cy="112705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2000" dirty="0"/>
              <a:t>If a sudden, traumatic event (critical incident) has occurred immediate support can be provided for those staff involved</a:t>
            </a:r>
            <a:endParaRPr lang="en-AU" sz="2000" dirty="0" err="1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4920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EAP + Services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742950" lvl="1" indent="-285750">
              <a:spcBef>
                <a:spcPct val="20000"/>
              </a:spcBef>
              <a:spcAft>
                <a:spcPts val="0"/>
              </a:spcAft>
              <a:buClr>
                <a:srgbClr val="E8961F"/>
              </a:buClr>
              <a:buFont typeface="Wingdings" panose="05000000000000000000" pitchFamily="2" charset="2"/>
              <a:buChar char="§"/>
              <a:defRPr/>
            </a:pPr>
            <a:r>
              <a:rPr lang="en-US" sz="2400" dirty="0" smtClean="0"/>
              <a:t>Mediation</a:t>
            </a:r>
          </a:p>
          <a:p>
            <a:pPr marL="742950" lvl="1" indent="-285750">
              <a:spcBef>
                <a:spcPct val="20000"/>
              </a:spcBef>
              <a:spcAft>
                <a:spcPts val="0"/>
              </a:spcAft>
              <a:buClr>
                <a:srgbClr val="E8961F"/>
              </a:buClr>
              <a:buFont typeface="Wingdings" panose="05000000000000000000" pitchFamily="2" charset="2"/>
              <a:buChar char="§"/>
              <a:defRPr/>
            </a:pPr>
            <a:r>
              <a:rPr lang="en-US" sz="2400" dirty="0" smtClean="0"/>
              <a:t>Springboard sessions</a:t>
            </a:r>
          </a:p>
          <a:p>
            <a:pPr marL="742950" lvl="1" indent="-285750">
              <a:spcBef>
                <a:spcPct val="20000"/>
              </a:spcBef>
              <a:spcAft>
                <a:spcPts val="0"/>
              </a:spcAft>
              <a:buClr>
                <a:srgbClr val="E8961F"/>
              </a:buClr>
              <a:buFont typeface="Wingdings" panose="05000000000000000000" pitchFamily="2" charset="2"/>
              <a:buChar char="§"/>
              <a:defRPr/>
            </a:pPr>
            <a:r>
              <a:rPr lang="en-US" sz="2400" dirty="0" smtClean="0"/>
              <a:t>Workplace Support Services</a:t>
            </a:r>
          </a:p>
          <a:p>
            <a:pPr marL="742950" lvl="1" indent="-285750">
              <a:spcBef>
                <a:spcPct val="20000"/>
              </a:spcBef>
              <a:spcAft>
                <a:spcPts val="0"/>
              </a:spcAft>
              <a:buClr>
                <a:srgbClr val="E8961F"/>
              </a:buClr>
              <a:buFont typeface="Wingdings" panose="05000000000000000000" pitchFamily="2" charset="2"/>
              <a:buChar char="§"/>
              <a:defRPr/>
            </a:pPr>
            <a:endParaRPr lang="en-US" sz="2400" dirty="0" smtClean="0"/>
          </a:p>
          <a:p>
            <a:pPr marL="742950" lvl="1" indent="-285750">
              <a:spcBef>
                <a:spcPct val="20000"/>
              </a:spcBef>
              <a:spcAft>
                <a:spcPts val="0"/>
              </a:spcAft>
              <a:buClr>
                <a:srgbClr val="E8961F"/>
              </a:buClr>
              <a:buFont typeface="Wingdings" panose="05000000000000000000" pitchFamily="2" charset="2"/>
              <a:buChar char="§"/>
              <a:defRPr/>
            </a:pPr>
            <a:r>
              <a:rPr lang="en-US" sz="2400" dirty="0" smtClean="0"/>
              <a:t>Training Packages:</a:t>
            </a:r>
          </a:p>
          <a:p>
            <a:pPr marL="800100" lvl="1" indent="-342900">
              <a:spcBef>
                <a:spcPct val="20000"/>
              </a:spcBef>
              <a:spcAft>
                <a:spcPts val="0"/>
              </a:spcAft>
              <a:buClr>
                <a:srgbClr val="E8961F"/>
              </a:buClr>
              <a:buFont typeface="Wingdings" panose="05000000000000000000" pitchFamily="2" charset="2"/>
              <a:buChar char="§"/>
              <a:defRPr/>
            </a:pPr>
            <a:r>
              <a:rPr lang="en-US" sz="2000" dirty="0"/>
              <a:t>	</a:t>
            </a:r>
            <a:r>
              <a:rPr lang="en-US" sz="2000" dirty="0" smtClean="0"/>
              <a:t>DV Awareness Training</a:t>
            </a:r>
          </a:p>
          <a:p>
            <a:pPr lvl="4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dirty="0" smtClean="0"/>
              <a:t>Building Resilience</a:t>
            </a:r>
          </a:p>
          <a:p>
            <a:pPr lvl="4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dirty="0" smtClean="0"/>
              <a:t>Navigating Change</a:t>
            </a:r>
          </a:p>
          <a:p>
            <a:pPr lvl="4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dirty="0" smtClean="0"/>
              <a:t>Mental Health Training for Managers</a:t>
            </a:r>
            <a:endParaRPr lang="en-US" sz="2000" dirty="0"/>
          </a:p>
          <a:p>
            <a:pPr marL="914400" lvl="4" indent="0">
              <a:lnSpc>
                <a:spcPct val="150000"/>
              </a:lnSpc>
              <a:buNone/>
            </a:pPr>
            <a:r>
              <a:rPr lang="en-US" b="1" dirty="0" smtClean="0">
                <a:solidFill>
                  <a:schemeClr val="accent6"/>
                </a:solidFill>
              </a:rPr>
              <a:t>	</a:t>
            </a:r>
            <a:endParaRPr lang="en-US" b="1" dirty="0">
              <a:solidFill>
                <a:schemeClr val="accent6"/>
              </a:solidFill>
            </a:endParaRPr>
          </a:p>
          <a:p>
            <a:pPr marL="914400" lvl="4" indent="0">
              <a:lnSpc>
                <a:spcPct val="150000"/>
              </a:lnSpc>
              <a:buNone/>
            </a:pPr>
            <a:endParaRPr lang="en-US" dirty="0" smtClean="0"/>
          </a:p>
          <a:p>
            <a:pPr lvl="4">
              <a:lnSpc>
                <a:spcPct val="150000"/>
              </a:lnSpc>
            </a:pPr>
            <a:endParaRPr lang="en-US" dirty="0" smtClean="0"/>
          </a:p>
          <a:p>
            <a:pPr lvl="3">
              <a:lnSpc>
                <a:spcPct val="95000"/>
              </a:lnSpc>
            </a:pPr>
            <a:endParaRPr lang="en-US" dirty="0"/>
          </a:p>
          <a:p>
            <a:pPr>
              <a:lnSpc>
                <a:spcPct val="95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5949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EAP tips to remember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71463" indent="-271463"/>
            <a:endParaRPr lang="en-US" dirty="0" smtClean="0"/>
          </a:p>
          <a:p>
            <a:pPr marL="0" indent="0">
              <a:buNone/>
            </a:pPr>
            <a:endParaRPr lang="en-AU" dirty="0" smtClean="0"/>
          </a:p>
          <a:p>
            <a:pPr marL="271463" indent="-271463"/>
            <a:r>
              <a:rPr lang="en-AU" dirty="0" smtClean="0"/>
              <a:t>You </a:t>
            </a:r>
            <a:r>
              <a:rPr lang="en-AU" dirty="0"/>
              <a:t>can always keep the same counsellor</a:t>
            </a:r>
          </a:p>
          <a:p>
            <a:pPr marL="271463" indent="-271463"/>
            <a:r>
              <a:rPr lang="en-US" dirty="0"/>
              <a:t>You can always change </a:t>
            </a:r>
            <a:r>
              <a:rPr lang="en-US" dirty="0" err="1"/>
              <a:t>counsellor</a:t>
            </a:r>
            <a:endParaRPr lang="en-US" dirty="0"/>
          </a:p>
          <a:p>
            <a:pPr marL="271463" indent="-271463"/>
            <a:r>
              <a:rPr lang="en-US" i="1" dirty="0"/>
              <a:t>Use the EAP early – don’t wait till crisis</a:t>
            </a:r>
          </a:p>
          <a:p>
            <a:pPr marL="271463" indent="-271463"/>
            <a:r>
              <a:rPr lang="en-US" dirty="0" smtClean="0"/>
              <a:t>Let </a:t>
            </a:r>
            <a:r>
              <a:rPr lang="en-US" dirty="0"/>
              <a:t>Call Centre know if children are </a:t>
            </a:r>
            <a:r>
              <a:rPr lang="en-US" dirty="0" smtClean="0"/>
              <a:t>involved </a:t>
            </a:r>
          </a:p>
          <a:p>
            <a:pPr marL="271463" indent="-271463"/>
            <a:r>
              <a:rPr lang="en-US" dirty="0" smtClean="0"/>
              <a:t>Remind family members what support services are available for them</a:t>
            </a:r>
          </a:p>
          <a:p>
            <a:pPr marL="271463" indent="-271463"/>
            <a:r>
              <a:rPr lang="en-US" dirty="0" smtClean="0"/>
              <a:t>Use the EAP as a preventative</a:t>
            </a:r>
          </a:p>
          <a:p>
            <a:pPr marL="271463" indent="-271463"/>
            <a:endParaRPr lang="en-US" dirty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148942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EAP…. Helping all of us with life’s challenges!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189615" y="5270500"/>
            <a:ext cx="8598785" cy="1384300"/>
          </a:xfrm>
        </p:spPr>
        <p:txBody>
          <a:bodyPr/>
          <a:lstStyle/>
          <a:p>
            <a:r>
              <a:rPr lang="en-US" dirty="0"/>
              <a:t>Contact information</a:t>
            </a:r>
          </a:p>
          <a:p>
            <a:r>
              <a:rPr lang="en-US" dirty="0"/>
              <a:t>Optum Health and Technology (Australia) Pty Ltd</a:t>
            </a:r>
          </a:p>
          <a:p>
            <a:r>
              <a:rPr lang="en-US" dirty="0" smtClean="0"/>
              <a:t>1800 604 640</a:t>
            </a:r>
            <a:endParaRPr lang="en-US" dirty="0"/>
          </a:p>
          <a:p>
            <a:r>
              <a:rPr lang="en-US" dirty="0">
                <a:hlinkClick r:id="rId2"/>
              </a:rPr>
              <a:t>contactus@optum-au.com</a:t>
            </a:r>
            <a:endParaRPr lang="en-US" dirty="0"/>
          </a:p>
          <a:p>
            <a:endParaRPr lang="en-AU" dirty="0"/>
          </a:p>
        </p:txBody>
      </p:sp>
      <p:pic>
        <p:nvPicPr>
          <p:cNvPr id="5" name="Picture 13" descr="Optum_RGB_PP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615" y="228598"/>
            <a:ext cx="1809308" cy="569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1943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Core Elements of EAP Service</a:t>
            </a:r>
            <a:endParaRPr lang="en-US" dirty="0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817563" y="1154113"/>
            <a:ext cx="3508375" cy="2468562"/>
          </a:xfrm>
          <a:prstGeom prst="rect">
            <a:avLst/>
          </a:prstGeom>
          <a:noFill/>
          <a:ln w="12700">
            <a:solidFill>
              <a:srgbClr val="D45D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tIns="822960"/>
          <a:lstStyle/>
          <a:p>
            <a:pPr marR="0" lvl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ct val="35000"/>
              </a:spcAft>
              <a:buClr>
                <a:srgbClr val="D45D00"/>
              </a:buClr>
              <a:buSzTx/>
              <a:tabLst/>
              <a:defRPr/>
            </a:pP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865187" y="1209675"/>
            <a:ext cx="3413125" cy="2357438"/>
          </a:xfrm>
          <a:prstGeom prst="rect">
            <a:avLst/>
          </a:prstGeom>
          <a:gradFill rotWithShape="1">
            <a:gsLst>
              <a:gs pos="0">
                <a:srgbClr val="D45D00">
                  <a:gamma/>
                  <a:tint val="80000"/>
                  <a:invGamma/>
                </a:srgbClr>
              </a:gs>
              <a:gs pos="100000">
                <a:srgbClr val="D45D0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algn="ctr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/>
          <a:p>
            <a:pPr lvl="0" algn="ctr">
              <a:spcAft>
                <a:spcPct val="35000"/>
              </a:spcAft>
              <a:buClr>
                <a:srgbClr val="D45D00"/>
              </a:buClr>
              <a:defRPr/>
            </a:pPr>
            <a:r>
              <a:rPr lang="en-US" sz="2400" b="1" kern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Employee Assistance </a:t>
            </a:r>
            <a:endParaRPr lang="en-US" sz="2400" b="1" kern="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0" algn="ctr">
              <a:spcAft>
                <a:spcPct val="35000"/>
              </a:spcAft>
              <a:buClr>
                <a:srgbClr val="D45D00"/>
              </a:buClr>
              <a:defRPr/>
            </a:pPr>
            <a:r>
              <a:rPr lang="en-US" sz="2400" b="1" kern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Program (</a:t>
            </a:r>
            <a:r>
              <a:rPr lang="en-US" sz="2400" b="1" kern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EAP)</a:t>
            </a:r>
          </a:p>
        </p:txBody>
      </p:sp>
      <p:sp>
        <p:nvSpPr>
          <p:cNvPr id="6" name="Rectangle 10"/>
          <p:cNvSpPr>
            <a:spLocks noChangeArrowheads="1"/>
          </p:cNvSpPr>
          <p:nvPr/>
        </p:nvSpPr>
        <p:spPr bwMode="auto">
          <a:xfrm>
            <a:off x="4814888" y="1154113"/>
            <a:ext cx="3508375" cy="2468562"/>
          </a:xfrm>
          <a:prstGeom prst="rect">
            <a:avLst/>
          </a:prstGeom>
          <a:noFill/>
          <a:ln w="12700">
            <a:solidFill>
              <a:srgbClr val="D19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tIns="822960"/>
          <a:lstStyle/>
          <a:p>
            <a:pPr>
              <a:spcAft>
                <a:spcPct val="35000"/>
              </a:spcAft>
              <a:buClr>
                <a:srgbClr val="D45D00"/>
              </a:buClr>
            </a:pPr>
            <a:endParaRPr lang="en-US" sz="2400" b="1" kern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4862512" y="1209675"/>
            <a:ext cx="3413125" cy="2357438"/>
          </a:xfrm>
          <a:prstGeom prst="rect">
            <a:avLst/>
          </a:prstGeom>
          <a:gradFill rotWithShape="1">
            <a:gsLst>
              <a:gs pos="0">
                <a:srgbClr val="0D776E">
                  <a:gamma/>
                  <a:tint val="80000"/>
                  <a:invGamma/>
                </a:srgbClr>
              </a:gs>
              <a:gs pos="100000">
                <a:srgbClr val="0D776E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algn="ctr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defPPr>
              <a:defRPr lang="en-US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 kumimoji="0" sz="1600" b="1" i="0" u="none" strike="noStrike" kern="0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defRPr>
            </a:lvl1pPr>
          </a:lstStyle>
          <a:p>
            <a:pPr>
              <a:buClr>
                <a:srgbClr val="D45D00"/>
              </a:buClr>
            </a:pPr>
            <a:r>
              <a:rPr lang="en-US" sz="2400" dirty="0"/>
              <a:t>Manager Hotline</a:t>
            </a: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817563" y="3778006"/>
            <a:ext cx="3508375" cy="2468562"/>
          </a:xfrm>
          <a:prstGeom prst="rect">
            <a:avLst/>
          </a:prstGeom>
          <a:noFill/>
          <a:ln w="12700">
            <a:solidFill>
              <a:srgbClr val="D45D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tIns="822960"/>
          <a:lstStyle/>
          <a:p>
            <a:pPr marR="0" lvl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ct val="35000"/>
              </a:spcAft>
              <a:buClr>
                <a:srgbClr val="D45D00"/>
              </a:buClr>
              <a:buSzTx/>
              <a:tabLst/>
              <a:defRPr/>
            </a:pP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865187" y="3823938"/>
            <a:ext cx="3413125" cy="2321681"/>
          </a:xfrm>
          <a:prstGeom prst="rect">
            <a:avLst/>
          </a:prstGeom>
          <a:gradFill rotWithShape="1">
            <a:gsLst>
              <a:gs pos="0">
                <a:srgbClr val="8E9300">
                  <a:gamma/>
                  <a:tint val="80000"/>
                  <a:invGamma/>
                </a:srgbClr>
              </a:gs>
              <a:gs pos="100000">
                <a:srgbClr val="8E930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algn="ctr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defPPr>
              <a:defRPr lang="en-US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 kumimoji="0" sz="1600" b="1" i="0" u="none" strike="noStrike" kern="0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defRPr>
            </a:lvl1pPr>
          </a:lstStyle>
          <a:p>
            <a:pPr lvl="0">
              <a:buClr>
                <a:srgbClr val="D45D00"/>
              </a:buClr>
              <a:defRPr/>
            </a:pPr>
            <a:r>
              <a:rPr lang="en-US" sz="2400" dirty="0"/>
              <a:t>Critical Incident </a:t>
            </a:r>
            <a:endParaRPr lang="en-US" sz="2400" dirty="0" smtClean="0"/>
          </a:p>
          <a:p>
            <a:pPr lvl="0">
              <a:buClr>
                <a:srgbClr val="D45D00"/>
              </a:buClr>
              <a:defRPr/>
            </a:pPr>
            <a:r>
              <a:rPr lang="en-US" sz="2400" dirty="0" smtClean="0"/>
              <a:t>Management </a:t>
            </a:r>
            <a:r>
              <a:rPr lang="en-US" sz="2400" dirty="0"/>
              <a:t>Support</a:t>
            </a:r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4814888" y="3752913"/>
            <a:ext cx="3508375" cy="2468562"/>
          </a:xfrm>
          <a:prstGeom prst="rect">
            <a:avLst/>
          </a:prstGeom>
          <a:noFill/>
          <a:ln w="12700">
            <a:solidFill>
              <a:srgbClr val="D19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tIns="822960"/>
          <a:lstStyle/>
          <a:p>
            <a:pPr>
              <a:spcAft>
                <a:spcPct val="35000"/>
              </a:spcAft>
              <a:buClr>
                <a:srgbClr val="D45D00"/>
              </a:buClr>
            </a:pPr>
            <a:endParaRPr lang="en-US" sz="2400" b="1" kern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4862513" y="3808475"/>
            <a:ext cx="3413125" cy="2337144"/>
          </a:xfrm>
          <a:prstGeom prst="rect">
            <a:avLst/>
          </a:prstGeom>
          <a:gradFill rotWithShape="1">
            <a:gsLst>
              <a:gs pos="0">
                <a:srgbClr val="D19000">
                  <a:gamma/>
                  <a:tint val="80000"/>
                  <a:invGamma/>
                </a:srgbClr>
              </a:gs>
              <a:gs pos="100000">
                <a:srgbClr val="D1900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algn="ctr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/>
          <a:p>
            <a:pPr algn="ctr">
              <a:spcAft>
                <a:spcPct val="35000"/>
              </a:spcAft>
              <a:buClr>
                <a:srgbClr val="D45D00"/>
              </a:buClr>
            </a:pPr>
            <a:r>
              <a:rPr lang="en-US" sz="2400" b="1" kern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EAP+</a:t>
            </a:r>
            <a:endParaRPr lang="en-US" sz="2400" b="1" kern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0702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Features of the EAP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208315"/>
            <a:ext cx="4386943" cy="5279571"/>
          </a:xfrm>
        </p:spPr>
        <p:txBody>
          <a:bodyPr>
            <a:normAutofit fontScale="85000" lnSpcReduction="20000"/>
          </a:bodyPr>
          <a:lstStyle/>
          <a:p>
            <a:pPr defTabSz="533400" eaLnBrk="0" hangingPunct="0">
              <a:lnSpc>
                <a:spcPct val="110000"/>
              </a:lnSpc>
              <a:spcAft>
                <a:spcPct val="35000"/>
              </a:spcAft>
              <a:defRPr/>
            </a:pPr>
            <a:r>
              <a:rPr lang="en-AU" sz="2200" dirty="0" smtClean="0"/>
              <a:t>A </a:t>
            </a:r>
            <a:r>
              <a:rPr lang="en-AU" sz="2200" b="1" dirty="0" smtClean="0">
                <a:solidFill>
                  <a:schemeClr val="accent1"/>
                </a:solidFill>
              </a:rPr>
              <a:t>free </a:t>
            </a:r>
            <a:r>
              <a:rPr lang="en-AU" sz="2200" dirty="0" smtClean="0"/>
              <a:t>and a</a:t>
            </a:r>
            <a:r>
              <a:rPr lang="en-AU" sz="2200" b="1" dirty="0" smtClean="0"/>
              <a:t> </a:t>
            </a:r>
            <a:r>
              <a:rPr lang="en-AU" sz="2200" b="1" dirty="0">
                <a:solidFill>
                  <a:schemeClr val="accent1"/>
                </a:solidFill>
              </a:rPr>
              <a:t>voluntary</a:t>
            </a:r>
            <a:r>
              <a:rPr lang="en-AU" sz="2200" dirty="0">
                <a:solidFill>
                  <a:schemeClr val="accent1"/>
                </a:solidFill>
              </a:rPr>
              <a:t> </a:t>
            </a:r>
            <a:r>
              <a:rPr lang="en-AU" sz="2200" dirty="0" smtClean="0"/>
              <a:t>service. </a:t>
            </a:r>
            <a:endParaRPr lang="en-US" sz="2200" dirty="0"/>
          </a:p>
          <a:p>
            <a:pPr defTabSz="666750" eaLnBrk="0" hangingPunct="0">
              <a:lnSpc>
                <a:spcPct val="110000"/>
              </a:lnSpc>
              <a:spcAft>
                <a:spcPct val="35000"/>
              </a:spcAft>
              <a:defRPr/>
            </a:pPr>
            <a:r>
              <a:rPr lang="en-AU" sz="2200" dirty="0"/>
              <a:t>Short term counselling/coaching (face to face, telephone, online</a:t>
            </a:r>
            <a:r>
              <a:rPr lang="en-AU" sz="2200" dirty="0" smtClean="0"/>
              <a:t>).</a:t>
            </a:r>
          </a:p>
          <a:p>
            <a:pPr defTabSz="666750" eaLnBrk="0" hangingPunct="0">
              <a:lnSpc>
                <a:spcPct val="110000"/>
              </a:lnSpc>
              <a:spcAft>
                <a:spcPct val="35000"/>
              </a:spcAft>
              <a:defRPr/>
            </a:pPr>
            <a:r>
              <a:rPr lang="en-US" sz="2200" b="1" dirty="0" smtClean="0">
                <a:solidFill>
                  <a:schemeClr val="accent1"/>
                </a:solidFill>
              </a:rPr>
              <a:t>After hours </a:t>
            </a:r>
            <a:r>
              <a:rPr lang="en-US" sz="2200" dirty="0" smtClean="0"/>
              <a:t>phone support available for urgent/emergency issues.</a:t>
            </a:r>
            <a:endParaRPr lang="en-AU" sz="2200" dirty="0"/>
          </a:p>
          <a:p>
            <a:pPr defTabSz="666750" eaLnBrk="0" hangingPunct="0">
              <a:lnSpc>
                <a:spcPct val="110000"/>
              </a:lnSpc>
              <a:spcAft>
                <a:spcPct val="35000"/>
              </a:spcAft>
              <a:defRPr/>
            </a:pPr>
            <a:r>
              <a:rPr lang="en-AU" sz="2200" dirty="0" smtClean="0"/>
              <a:t>For </a:t>
            </a:r>
            <a:r>
              <a:rPr lang="en-AU" sz="2200" dirty="0"/>
              <a:t>all employees </a:t>
            </a:r>
            <a:r>
              <a:rPr lang="en-AU" sz="2200" dirty="0" smtClean="0"/>
              <a:t>and </a:t>
            </a:r>
            <a:r>
              <a:rPr lang="en-AU" sz="2200" dirty="0"/>
              <a:t>your</a:t>
            </a:r>
            <a:r>
              <a:rPr lang="en-AU" sz="2200" b="1" dirty="0"/>
              <a:t> </a:t>
            </a:r>
            <a:r>
              <a:rPr lang="en-AU" sz="2200" b="1" dirty="0">
                <a:solidFill>
                  <a:schemeClr val="accent1"/>
                </a:solidFill>
              </a:rPr>
              <a:t>immediate </a:t>
            </a:r>
            <a:r>
              <a:rPr lang="en-AU" sz="2200" b="1" dirty="0" smtClean="0">
                <a:solidFill>
                  <a:schemeClr val="accent1"/>
                </a:solidFill>
              </a:rPr>
              <a:t>family</a:t>
            </a:r>
            <a:r>
              <a:rPr lang="en-AU" sz="2200" dirty="0" smtClean="0"/>
              <a:t>.</a:t>
            </a:r>
            <a:endParaRPr lang="en-US" sz="2200" dirty="0" smtClean="0"/>
          </a:p>
          <a:p>
            <a:pPr defTabSz="666750" eaLnBrk="0" hangingPunct="0">
              <a:lnSpc>
                <a:spcPct val="110000"/>
              </a:lnSpc>
              <a:spcAft>
                <a:spcPct val="35000"/>
              </a:spcAft>
              <a:defRPr/>
            </a:pPr>
            <a:r>
              <a:rPr lang="en-AU" sz="2200" dirty="0" smtClean="0"/>
              <a:t>4 </a:t>
            </a:r>
            <a:r>
              <a:rPr lang="en-AU" sz="2200" dirty="0" smtClean="0"/>
              <a:t>sessions/hours per year.</a:t>
            </a:r>
            <a:endParaRPr lang="en-US" sz="2200" dirty="0"/>
          </a:p>
          <a:p>
            <a:pPr defTabSz="666750" eaLnBrk="0" hangingPunct="0">
              <a:lnSpc>
                <a:spcPct val="110000"/>
              </a:lnSpc>
              <a:spcAft>
                <a:spcPct val="35000"/>
              </a:spcAft>
              <a:defRPr/>
            </a:pPr>
            <a:r>
              <a:rPr lang="en-AU" sz="2200" dirty="0" smtClean="0"/>
              <a:t>A </a:t>
            </a:r>
            <a:r>
              <a:rPr lang="en-AU" sz="2200" dirty="0"/>
              <a:t>strictly confidential service which includes:</a:t>
            </a:r>
            <a:endParaRPr lang="en-US" sz="2200" dirty="0"/>
          </a:p>
          <a:p>
            <a:pPr marL="571500" lvl="2" indent="-342900" defTabSz="666750" eaLnBrk="0" hangingPunct="0">
              <a:lnSpc>
                <a:spcPct val="110000"/>
              </a:lnSpc>
              <a:spcAft>
                <a:spcPct val="35000"/>
              </a:spcAft>
              <a:buClr>
                <a:schemeClr val="tx1"/>
              </a:buClr>
              <a:buFont typeface="Arial" pitchFamily="34" charset="0"/>
              <a:buChar char="−"/>
              <a:defRPr/>
            </a:pPr>
            <a:r>
              <a:rPr lang="en-AU" sz="1900" dirty="0" smtClean="0"/>
              <a:t>No </a:t>
            </a:r>
            <a:r>
              <a:rPr lang="en-AU" sz="1900" dirty="0"/>
              <a:t>names on reports and invoices</a:t>
            </a:r>
            <a:endParaRPr lang="en-US" sz="1900" dirty="0"/>
          </a:p>
          <a:p>
            <a:pPr marL="571500" lvl="2" indent="-342900" defTabSz="666750" eaLnBrk="0" hangingPunct="0">
              <a:lnSpc>
                <a:spcPct val="110000"/>
              </a:lnSpc>
              <a:spcAft>
                <a:spcPct val="35000"/>
              </a:spcAft>
              <a:buClr>
                <a:schemeClr val="tx1"/>
              </a:buClr>
              <a:buFont typeface="Arial" pitchFamily="34" charset="0"/>
              <a:buChar char="−"/>
              <a:defRPr/>
            </a:pPr>
            <a:r>
              <a:rPr lang="en-AU" sz="1900" dirty="0" smtClean="0"/>
              <a:t>All OPTUM staff </a:t>
            </a:r>
            <a:r>
              <a:rPr lang="en-AU" sz="1900" dirty="0"/>
              <a:t>are bound by code of </a:t>
            </a:r>
            <a:r>
              <a:rPr lang="en-AU" sz="1900" dirty="0" smtClean="0"/>
              <a:t>conduct</a:t>
            </a:r>
          </a:p>
          <a:p>
            <a:pPr marL="571500" lvl="2" indent="-342900" defTabSz="666750" eaLnBrk="0" hangingPunct="0">
              <a:lnSpc>
                <a:spcPct val="110000"/>
              </a:lnSpc>
              <a:spcAft>
                <a:spcPct val="35000"/>
              </a:spcAft>
              <a:buClr>
                <a:schemeClr val="tx1"/>
              </a:buClr>
              <a:buFont typeface="Arial" pitchFamily="34" charset="0"/>
              <a:buChar char="−"/>
              <a:defRPr/>
            </a:pPr>
            <a:r>
              <a:rPr lang="en-AU" sz="1900" dirty="0"/>
              <a:t>W</a:t>
            </a:r>
            <a:r>
              <a:rPr lang="en-AU" sz="1900" dirty="0" smtClean="0"/>
              <a:t>ritten </a:t>
            </a:r>
            <a:r>
              <a:rPr lang="en-AU" sz="1900" dirty="0"/>
              <a:t>consent is required to release information</a:t>
            </a:r>
            <a:endParaRPr lang="en-US" sz="1900" dirty="0"/>
          </a:p>
          <a:p>
            <a:pPr marL="571500" lvl="2" indent="-342900" defTabSz="666750" eaLnBrk="0" hangingPunct="0">
              <a:lnSpc>
                <a:spcPct val="110000"/>
              </a:lnSpc>
              <a:spcAft>
                <a:spcPct val="35000"/>
              </a:spcAft>
              <a:buClr>
                <a:schemeClr val="tx1"/>
              </a:buClr>
              <a:buFont typeface="Arial" pitchFamily="34" charset="0"/>
              <a:buChar char="−"/>
              <a:defRPr/>
            </a:pPr>
            <a:r>
              <a:rPr lang="en-AU" sz="1900" dirty="0" smtClean="0"/>
              <a:t>Never </a:t>
            </a:r>
            <a:r>
              <a:rPr lang="en-AU" sz="1900" dirty="0"/>
              <a:t>booked in same location/same time as work colleague </a:t>
            </a:r>
            <a:endParaRPr lang="en-US" sz="1900" dirty="0"/>
          </a:p>
          <a:p>
            <a:pPr algn="ctr" defTabSz="666750" eaLnBrk="0" hangingPunct="0">
              <a:lnSpc>
                <a:spcPct val="110000"/>
              </a:lnSpc>
              <a:spcAft>
                <a:spcPct val="35000"/>
              </a:spcAft>
              <a:defRPr/>
            </a:pPr>
            <a:endParaRPr lang="en-AU" dirty="0"/>
          </a:p>
          <a:p>
            <a:pPr>
              <a:lnSpc>
                <a:spcPct val="110000"/>
              </a:lnSpc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2" r="3845"/>
          <a:stretch/>
        </p:blipFill>
        <p:spPr>
          <a:xfrm>
            <a:off x="5083629" y="2482946"/>
            <a:ext cx="3648101" cy="2637097"/>
          </a:xfrm>
          <a:prstGeom prst="rect">
            <a:avLst/>
          </a:prstGeom>
        </p:spPr>
      </p:pic>
      <p:pic>
        <p:nvPicPr>
          <p:cNvPr id="5" name="Picture 4" title="Euro_Call_Center_011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83629" y="1197901"/>
            <a:ext cx="3648101" cy="5062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879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 txBox="1">
            <a:spLocks noChangeArrowheads="1"/>
          </p:cNvSpPr>
          <p:nvPr/>
        </p:nvSpPr>
        <p:spPr>
          <a:xfrm>
            <a:off x="376219" y="1128830"/>
            <a:ext cx="8497887" cy="458903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marL="342900" indent="-342900">
              <a:buClr>
                <a:schemeClr val="accent1"/>
              </a:buClr>
              <a:buFont typeface="Arial" pitchFamily="34" charset="0"/>
              <a:buChar char="•"/>
            </a:pPr>
            <a:r>
              <a:rPr lang="en-AU" sz="2000" b="0" dirty="0" smtClean="0"/>
              <a:t>Support </a:t>
            </a:r>
            <a:r>
              <a:rPr lang="en-US" sz="2000" b="0" dirty="0" smtClean="0"/>
              <a:t>you and your family through life’s milestones.</a:t>
            </a:r>
            <a:endParaRPr lang="en-US" sz="2000" b="0" i="1" dirty="0" smtClean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190500"/>
            <a:ext cx="8229600" cy="769938"/>
          </a:xfrm>
        </p:spPr>
        <p:txBody>
          <a:bodyPr/>
          <a:lstStyle/>
          <a:p>
            <a:r>
              <a:rPr lang="en-US" dirty="0" smtClean="0"/>
              <a:t>Why would I use the EAP?</a:t>
            </a:r>
            <a:endParaRPr lang="en-US" dirty="0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817563" y="2055812"/>
            <a:ext cx="3508375" cy="2973388"/>
          </a:xfrm>
          <a:prstGeom prst="rect">
            <a:avLst/>
          </a:prstGeom>
          <a:noFill/>
          <a:ln w="12700">
            <a:solidFill>
              <a:srgbClr val="D45D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tIns="822960"/>
          <a:lstStyle/>
          <a:p>
            <a:pPr marL="111125" indent="-111125">
              <a:spcAft>
                <a:spcPct val="35000"/>
              </a:spcAft>
              <a:buClr>
                <a:schemeClr val="accent1"/>
              </a:buClr>
              <a:buFontTx/>
              <a:buChar char="•"/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Relationships/marital problems</a:t>
            </a:r>
            <a:endParaRPr lang="en-US" sz="1400" dirty="0">
              <a:latin typeface="Arial" pitchFamily="34" charset="0"/>
              <a:cs typeface="Arial" pitchFamily="34" charset="0"/>
            </a:endParaRPr>
          </a:p>
          <a:p>
            <a:pPr marL="111125" indent="-111125">
              <a:spcAft>
                <a:spcPct val="35000"/>
              </a:spcAft>
              <a:buClr>
                <a:schemeClr val="accent1"/>
              </a:buClr>
              <a:buFontTx/>
              <a:buChar char="•"/>
            </a:pPr>
            <a:r>
              <a:rPr lang="en-US" sz="1400" dirty="0">
                <a:latin typeface="Arial" pitchFamily="34" charset="0"/>
                <a:cs typeface="Arial" pitchFamily="34" charset="0"/>
              </a:rPr>
              <a:t>Dealing with terminal 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illness/grief </a:t>
            </a:r>
            <a:endParaRPr lang="en-US" sz="1400" dirty="0">
              <a:latin typeface="Arial" pitchFamily="34" charset="0"/>
              <a:cs typeface="Arial" pitchFamily="34" charset="0"/>
            </a:endParaRPr>
          </a:p>
          <a:p>
            <a:pPr marL="111125" indent="-111125">
              <a:spcAft>
                <a:spcPct val="35000"/>
              </a:spcAft>
              <a:buClr>
                <a:schemeClr val="accent1"/>
              </a:buClr>
              <a:buFontTx/>
              <a:buChar char="•"/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Troubled teens/elder care</a:t>
            </a:r>
            <a:endParaRPr lang="en-US" sz="1400" dirty="0">
              <a:latin typeface="Arial" pitchFamily="34" charset="0"/>
              <a:cs typeface="Arial" pitchFamily="34" charset="0"/>
            </a:endParaRPr>
          </a:p>
          <a:p>
            <a:pPr marL="111125" indent="-111125">
              <a:spcAft>
                <a:spcPct val="35000"/>
              </a:spcAft>
              <a:buClr>
                <a:schemeClr val="accent1"/>
              </a:buClr>
              <a:buFontTx/>
              <a:buChar char="•"/>
            </a:pPr>
            <a:r>
              <a:rPr lang="en-US" sz="1400" dirty="0">
                <a:latin typeface="Arial" pitchFamily="34" charset="0"/>
                <a:cs typeface="Arial" pitchFamily="34" charset="0"/>
              </a:rPr>
              <a:t>Substance 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abuse/addiction/eating 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disorders	</a:t>
            </a:r>
          </a:p>
          <a:p>
            <a:pPr marL="111125" indent="-111125">
              <a:spcAft>
                <a:spcPct val="35000"/>
              </a:spcAft>
              <a:buClr>
                <a:schemeClr val="accent1"/>
              </a:buClr>
              <a:buFontTx/>
              <a:buChar char="•"/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Depression/anxiety/stress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865188" y="2111375"/>
            <a:ext cx="3413125" cy="639763"/>
          </a:xfrm>
          <a:prstGeom prst="rect">
            <a:avLst/>
          </a:prstGeom>
          <a:gradFill rotWithShape="1">
            <a:gsLst>
              <a:gs pos="0">
                <a:srgbClr val="D45D00">
                  <a:gamma/>
                  <a:tint val="80000"/>
                  <a:invGamma/>
                </a:srgbClr>
              </a:gs>
              <a:gs pos="100000">
                <a:srgbClr val="D45D0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algn="ctr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Personal</a:t>
            </a:r>
          </a:p>
        </p:txBody>
      </p:sp>
      <p:sp>
        <p:nvSpPr>
          <p:cNvPr id="9" name="Rectangle 8"/>
          <p:cNvSpPr/>
          <p:nvPr/>
        </p:nvSpPr>
        <p:spPr>
          <a:xfrm>
            <a:off x="4681446" y="2111375"/>
            <a:ext cx="3502504" cy="639763"/>
          </a:xfrm>
          <a:prstGeom prst="rect">
            <a:avLst/>
          </a:prstGeom>
          <a:gradFill>
            <a:gsLst>
              <a:gs pos="0">
                <a:schemeClr val="accent2">
                  <a:gamma/>
                  <a:tint val="80000"/>
                  <a:invGamma/>
                </a:schemeClr>
              </a:gs>
              <a:gs pos="100000">
                <a:schemeClr val="accent2"/>
              </a:gs>
            </a:gsLst>
            <a:lin ang="5400000" scaled="1"/>
          </a:gradFill>
        </p:spPr>
        <p:txBody>
          <a:bodyPr wrap="none" anchor="ctr" anchorCtr="0">
            <a:noAutofit/>
          </a:bodyPr>
          <a:lstStyle/>
          <a:p>
            <a:pPr algn="ctr"/>
            <a:r>
              <a:rPr lang="en-US" sz="1600" b="1" dirty="0" smtClean="0">
                <a:solidFill>
                  <a:srgbClr val="FFFFFF"/>
                </a:solidFill>
              </a:rPr>
              <a:t>Work</a:t>
            </a:r>
            <a:r>
              <a:rPr lang="en-US" sz="1600" dirty="0" smtClean="0">
                <a:solidFill>
                  <a:srgbClr val="FFFFFF"/>
                </a:solidFill>
              </a:rPr>
              <a:t> </a:t>
            </a:r>
            <a:endParaRPr lang="en-US" sz="1600" dirty="0">
              <a:solidFill>
                <a:srgbClr val="FFFFFF"/>
              </a:solidFill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4625163" y="2055812"/>
            <a:ext cx="3615071" cy="2973388"/>
          </a:xfrm>
          <a:prstGeom prst="rect">
            <a:avLst/>
          </a:prstGeom>
          <a:ln w="12700">
            <a:solidFill>
              <a:srgbClr val="0D776E"/>
            </a:solidFill>
          </a:ln>
        </p:spPr>
        <p:txBody>
          <a:bodyPr vert="horz" lIns="182880" tIns="822960" rIns="182880" bIns="45720" rtlCol="0">
            <a:noAutofit/>
          </a:bodyPr>
          <a:lstStyle>
            <a:lvl1pPr marL="171450" indent="-171450" algn="l" defTabSz="914400" rtl="0" eaLnBrk="1" latinLnBrk="0" hangingPunct="1">
              <a:lnSpc>
                <a:spcPct val="95000"/>
              </a:lnSpc>
              <a:spcBef>
                <a:spcPts val="600"/>
              </a:spcBef>
              <a:spcAft>
                <a:spcPts val="300"/>
              </a:spcAft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00050" indent="-171450" algn="l" defTabSz="914400" rtl="0" eaLnBrk="1" latinLnBrk="0" hangingPunct="1">
              <a:lnSpc>
                <a:spcPct val="95000"/>
              </a:lnSpc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571500" indent="-114300" algn="l" defTabSz="914400" rtl="0" eaLnBrk="1" latinLnBrk="0" hangingPunct="1">
              <a:lnSpc>
                <a:spcPct val="95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857250" indent="-171450" algn="l" defTabSz="914400" rtl="0" eaLnBrk="1" latinLnBrk="0" hangingPunct="1">
              <a:lnSpc>
                <a:spcPct val="95000"/>
              </a:lnSpc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028700" indent="-114300" algn="l" defTabSz="914400" rtl="0" eaLnBrk="1" latinLnBrk="0" hangingPunct="1">
              <a:lnSpc>
                <a:spcPct val="95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Arial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-114300">
              <a:buClrTx/>
            </a:pPr>
            <a:r>
              <a:rPr lang="en-US" sz="1400" dirty="0" smtClean="0"/>
              <a:t>Work life balance</a:t>
            </a:r>
          </a:p>
          <a:p>
            <a:pPr marL="114300" indent="-114300">
              <a:buClrTx/>
            </a:pPr>
            <a:r>
              <a:rPr lang="en-US" sz="1400" dirty="0" smtClean="0"/>
              <a:t>Workplace conflict/Communication </a:t>
            </a:r>
          </a:p>
          <a:p>
            <a:pPr marL="114300" indent="-114300">
              <a:buClrTx/>
            </a:pPr>
            <a:r>
              <a:rPr lang="en-US" sz="1400" dirty="0" smtClean="0"/>
              <a:t>Retirement/Career path </a:t>
            </a:r>
          </a:p>
          <a:p>
            <a:pPr marL="114300" indent="-114300">
              <a:buClrTx/>
            </a:pPr>
            <a:r>
              <a:rPr lang="en-US" sz="1400" dirty="0" smtClean="0"/>
              <a:t>Stressors with work</a:t>
            </a:r>
          </a:p>
          <a:p>
            <a:pPr marL="114300" indent="-114300">
              <a:buClrTx/>
            </a:pPr>
            <a:r>
              <a:rPr lang="en-US" sz="1400" dirty="0" smtClean="0"/>
              <a:t>Starting a new job/Returning to work </a:t>
            </a:r>
          </a:p>
          <a:p>
            <a:pPr marL="114300" indent="-114300">
              <a:buClrTx/>
            </a:pPr>
            <a:r>
              <a:rPr lang="en-US" sz="1400" dirty="0" smtClean="0"/>
              <a:t>Organisational change</a:t>
            </a:r>
          </a:p>
          <a:p>
            <a:pPr marL="114300" indent="-114300">
              <a:buClrTx/>
            </a:pPr>
            <a:r>
              <a:rPr lang="en-US" sz="1400" dirty="0" smtClean="0"/>
              <a:t>Relationships/Responsibility at work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883640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Introducing: </a:t>
            </a:r>
            <a:r>
              <a:rPr lang="en-US" dirty="0" err="1" smtClean="0"/>
              <a:t>Livewell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369332"/>
          </a:xfrm>
        </p:spPr>
        <p:txBody>
          <a:bodyPr>
            <a:spAutoFit/>
          </a:bodyPr>
          <a:lstStyle/>
          <a:p>
            <a:pPr marL="2286000" lvl="5" indent="0">
              <a:buNone/>
            </a:pPr>
            <a:r>
              <a:rPr lang="en-US" sz="2400" b="1" dirty="0" smtClean="0"/>
              <a:t>www.livewell.optum.com</a:t>
            </a:r>
          </a:p>
        </p:txBody>
      </p:sp>
      <p:sp>
        <p:nvSpPr>
          <p:cNvPr id="21" name="Rectangle 4"/>
          <p:cNvSpPr>
            <a:spLocks noChangeArrowheads="1"/>
          </p:cNvSpPr>
          <p:nvPr/>
        </p:nvSpPr>
        <p:spPr bwMode="auto">
          <a:xfrm>
            <a:off x="4049490" y="1651776"/>
            <a:ext cx="3508375" cy="639763"/>
          </a:xfrm>
          <a:prstGeom prst="rect">
            <a:avLst/>
          </a:prstGeom>
          <a:noFill/>
          <a:ln w="12700">
            <a:solidFill>
              <a:srgbClr val="D45D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tIns="822960"/>
          <a:lstStyle/>
          <a:p>
            <a:pPr>
              <a:spcAft>
                <a:spcPct val="35000"/>
              </a:spcAft>
              <a:buClr>
                <a:srgbClr val="D45D00"/>
              </a:buClr>
              <a:defRPr/>
            </a:pPr>
            <a:r>
              <a:rPr lang="en-US" sz="2400" b="1" kern="0" dirty="0" smtClean="0">
                <a:latin typeface="Arial" pitchFamily="34" charset="0"/>
                <a:cs typeface="Arial" pitchFamily="34" charset="0"/>
              </a:rPr>
              <a:t>	</a:t>
            </a: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 Box 7"/>
          <p:cNvSpPr txBox="1">
            <a:spLocks noChangeArrowheads="1"/>
          </p:cNvSpPr>
          <p:nvPr/>
        </p:nvSpPr>
        <p:spPr bwMode="auto">
          <a:xfrm>
            <a:off x="636366" y="1651776"/>
            <a:ext cx="3413125" cy="639763"/>
          </a:xfrm>
          <a:prstGeom prst="rect">
            <a:avLst/>
          </a:prstGeom>
          <a:gradFill rotWithShape="1">
            <a:gsLst>
              <a:gs pos="0">
                <a:srgbClr val="D45D00">
                  <a:gamma/>
                  <a:tint val="80000"/>
                  <a:invGamma/>
                </a:srgbClr>
              </a:gs>
              <a:gs pos="100000">
                <a:srgbClr val="D45D0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algn="ctr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lang="en-US" sz="2400" b="1" kern="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Access Code</a:t>
            </a: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004" y="2372086"/>
            <a:ext cx="6993805" cy="3921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890001" y="1765004"/>
            <a:ext cx="3409959" cy="36150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AU" dirty="0"/>
              <a:t>	</a:t>
            </a:r>
            <a:r>
              <a:rPr lang="en-AU" dirty="0" smtClean="0"/>
              <a:t>community1</a:t>
            </a:r>
            <a:endParaRPr lang="en-AU" sz="2000" b="1" dirty="0"/>
          </a:p>
        </p:txBody>
      </p:sp>
    </p:spTree>
    <p:extLst>
      <p:ext uri="{BB962C8B-B14F-4D97-AF65-F5344CB8AC3E}">
        <p14:creationId xmlns:p14="http://schemas.microsoft.com/office/powerpoint/2010/main" val="2018235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Member portal: </a:t>
            </a:r>
            <a:r>
              <a:rPr lang="en-US" dirty="0" err="1" smtClean="0"/>
              <a:t>Livewell</a:t>
            </a:r>
            <a:endParaRPr lang="en-US" dirty="0"/>
          </a:p>
        </p:txBody>
      </p:sp>
      <p:sp>
        <p:nvSpPr>
          <p:cNvPr id="10" name="Rectangle 11"/>
          <p:cNvSpPr>
            <a:spLocks noChangeArrowheads="1"/>
          </p:cNvSpPr>
          <p:nvPr/>
        </p:nvSpPr>
        <p:spPr bwMode="auto">
          <a:xfrm>
            <a:off x="4722813" y="2279650"/>
            <a:ext cx="1828800" cy="385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marL="111125" marR="0" lvl="0" indent="-111125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ct val="35000"/>
              </a:spcAft>
              <a:buClr>
                <a:srgbClr val="D45D00"/>
              </a:buClr>
              <a:buSzTx/>
              <a:buFontTx/>
              <a:buChar char="•"/>
              <a:tabLst/>
              <a:defRPr/>
            </a:pPr>
            <a:endParaRPr kumimoji="0" lang="en-US" sz="12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2"/>
          <p:cNvSpPr>
            <a:spLocks noChangeArrowheads="1"/>
          </p:cNvSpPr>
          <p:nvPr/>
        </p:nvSpPr>
        <p:spPr bwMode="auto">
          <a:xfrm>
            <a:off x="6856413" y="2279650"/>
            <a:ext cx="1828800" cy="385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marL="111125" marR="0" lvl="0" indent="-111125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ct val="35000"/>
              </a:spcAft>
              <a:buClr>
                <a:srgbClr val="D45D00"/>
              </a:buClr>
              <a:buSzTx/>
              <a:buFontTx/>
              <a:buChar char="•"/>
              <a:tabLst/>
              <a:defRPr/>
            </a:pPr>
            <a:endParaRPr kumimoji="0" lang="en-US" sz="12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03"/>
          <a:stretch/>
        </p:blipFill>
        <p:spPr bwMode="auto">
          <a:xfrm>
            <a:off x="170121" y="1145357"/>
            <a:ext cx="7884000" cy="40452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5498" y="2818958"/>
            <a:ext cx="5400675" cy="21145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>
            <a:off x="2769782" y="2194590"/>
            <a:ext cx="457200" cy="53930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4348716" y="2194590"/>
            <a:ext cx="1212112" cy="1415164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4537269" y="3694814"/>
            <a:ext cx="3629025" cy="2247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/>
          <a:lstStyle/>
          <a:p>
            <a:pPr algn="ctr"/>
            <a:endParaRPr lang="en-AU" sz="1600" dirty="0"/>
          </a:p>
        </p:txBody>
      </p:sp>
      <p:sp>
        <p:nvSpPr>
          <p:cNvPr id="14" name="Rectangle 13"/>
          <p:cNvSpPr/>
          <p:nvPr/>
        </p:nvSpPr>
        <p:spPr>
          <a:xfrm>
            <a:off x="2595498" y="2818958"/>
            <a:ext cx="5400675" cy="211455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/>
          <a:lstStyle/>
          <a:p>
            <a:pPr algn="ctr"/>
            <a:endParaRPr lang="en-AU" sz="1600" dirty="0"/>
          </a:p>
        </p:txBody>
      </p:sp>
      <p:sp>
        <p:nvSpPr>
          <p:cNvPr id="15" name="Rectangle 14"/>
          <p:cNvSpPr/>
          <p:nvPr/>
        </p:nvSpPr>
        <p:spPr>
          <a:xfrm>
            <a:off x="6351781" y="4625163"/>
            <a:ext cx="9144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/>
          <a:lstStyle/>
          <a:p>
            <a:pPr algn="ctr"/>
            <a:endParaRPr lang="en-AU" sz="1600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7269" y="3694814"/>
            <a:ext cx="3629025" cy="22479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0275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Member portal: </a:t>
            </a:r>
            <a:r>
              <a:rPr lang="en-US" dirty="0" err="1" smtClean="0"/>
              <a:t>Livewell</a:t>
            </a:r>
            <a:endParaRPr lang="en-US" dirty="0"/>
          </a:p>
        </p:txBody>
      </p:sp>
      <p:sp>
        <p:nvSpPr>
          <p:cNvPr id="11" name="Rectangle 12"/>
          <p:cNvSpPr>
            <a:spLocks noChangeArrowheads="1"/>
          </p:cNvSpPr>
          <p:nvPr/>
        </p:nvSpPr>
        <p:spPr bwMode="auto">
          <a:xfrm>
            <a:off x="6856413" y="2279650"/>
            <a:ext cx="1828800" cy="385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marL="111125" marR="0" lvl="0" indent="-111125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ct val="35000"/>
              </a:spcAft>
              <a:buClr>
                <a:srgbClr val="D45D00"/>
              </a:buClr>
              <a:buSzTx/>
              <a:buFontTx/>
              <a:buChar char="•"/>
              <a:tabLst/>
              <a:defRPr/>
            </a:pPr>
            <a:endParaRPr kumimoji="0" lang="en-US" sz="12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7528341" y="1365250"/>
            <a:ext cx="457200" cy="53930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4537269" y="3694814"/>
            <a:ext cx="3629025" cy="2247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/>
          <a:lstStyle/>
          <a:p>
            <a:pPr algn="ctr"/>
            <a:endParaRPr lang="en-AU" sz="1600" dirty="0"/>
          </a:p>
        </p:txBody>
      </p:sp>
      <p:sp>
        <p:nvSpPr>
          <p:cNvPr id="15" name="Rectangle 14"/>
          <p:cNvSpPr/>
          <p:nvPr/>
        </p:nvSpPr>
        <p:spPr>
          <a:xfrm>
            <a:off x="6351781" y="4625163"/>
            <a:ext cx="9144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/>
          <a:lstStyle/>
          <a:p>
            <a:pPr algn="ctr"/>
            <a:endParaRPr lang="en-AU" sz="16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952" y="1196976"/>
            <a:ext cx="7457589" cy="439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Straight Arrow Connector 3"/>
          <p:cNvCxnSpPr/>
          <p:nvPr/>
        </p:nvCxnSpPr>
        <p:spPr>
          <a:xfrm flipH="1">
            <a:off x="2509284" y="1569264"/>
            <a:ext cx="4756897" cy="710386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3788" y="2035175"/>
            <a:ext cx="299085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5493788" y="2035175"/>
            <a:ext cx="2799607" cy="421676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/>
          <a:lstStyle/>
          <a:p>
            <a:pPr algn="ctr"/>
            <a:endParaRPr lang="en-AU" sz="1600" dirty="0"/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3327991" y="4818764"/>
            <a:ext cx="2165797" cy="454985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7881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Member portal: </a:t>
            </a:r>
            <a:r>
              <a:rPr lang="en-US" dirty="0" err="1" smtClean="0"/>
              <a:t>Livewell</a:t>
            </a:r>
            <a:endParaRPr lang="en-US" dirty="0"/>
          </a:p>
        </p:txBody>
      </p:sp>
      <p:sp>
        <p:nvSpPr>
          <p:cNvPr id="10" name="Rectangle 11"/>
          <p:cNvSpPr>
            <a:spLocks noChangeArrowheads="1"/>
          </p:cNvSpPr>
          <p:nvPr/>
        </p:nvSpPr>
        <p:spPr bwMode="auto">
          <a:xfrm>
            <a:off x="4722813" y="2279650"/>
            <a:ext cx="1828800" cy="385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marL="111125" marR="0" lvl="0" indent="-111125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ct val="35000"/>
              </a:spcAft>
              <a:buClr>
                <a:srgbClr val="D45D00"/>
              </a:buClr>
              <a:buSzTx/>
              <a:buFontTx/>
              <a:buChar char="•"/>
              <a:tabLst/>
              <a:defRPr/>
            </a:pPr>
            <a:endParaRPr kumimoji="0" lang="en-US" sz="12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2"/>
          <p:cNvSpPr>
            <a:spLocks noChangeArrowheads="1"/>
          </p:cNvSpPr>
          <p:nvPr/>
        </p:nvSpPr>
        <p:spPr bwMode="auto">
          <a:xfrm>
            <a:off x="6856413" y="2279650"/>
            <a:ext cx="1828800" cy="385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marL="111125" marR="0" lvl="0" indent="-111125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ct val="35000"/>
              </a:spcAft>
              <a:buClr>
                <a:srgbClr val="D45D00"/>
              </a:buClr>
              <a:buSzTx/>
              <a:buFontTx/>
              <a:buChar char="•"/>
              <a:tabLst/>
              <a:defRPr/>
            </a:pPr>
            <a:endParaRPr kumimoji="0" lang="en-US" sz="12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458" y="1263341"/>
            <a:ext cx="2859750" cy="442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833" y="1778824"/>
            <a:ext cx="3295650" cy="140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682" y="3188524"/>
            <a:ext cx="3057525" cy="315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018"/>
          <a:stretch/>
        </p:blipFill>
        <p:spPr bwMode="auto">
          <a:xfrm>
            <a:off x="3570600" y="1628063"/>
            <a:ext cx="5508000" cy="4504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1559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AYP1315129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75" r="3770" b="56549"/>
          <a:stretch>
            <a:fillRect/>
          </a:stretch>
        </p:blipFill>
        <p:spPr bwMode="auto">
          <a:xfrm>
            <a:off x="0" y="1235075"/>
            <a:ext cx="9144000" cy="3773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202019" y="5401652"/>
            <a:ext cx="8511953" cy="1150366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Manager Hotline and Additional </a:t>
            </a:r>
            <a:r>
              <a:rPr lang="en-US" dirty="0" smtClean="0">
                <a:solidFill>
                  <a:schemeClr val="tx1"/>
                </a:solidFill>
              </a:rPr>
              <a:t>Services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039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PTUM_2010_Full">
  <a:themeElements>
    <a:clrScheme name="Optum">
      <a:dk1>
        <a:srgbClr val="53565A"/>
      </a:dk1>
      <a:lt1>
        <a:sysClr val="window" lastClr="FFFFFF"/>
      </a:lt1>
      <a:dk2>
        <a:srgbClr val="D19000"/>
      </a:dk2>
      <a:lt2>
        <a:srgbClr val="B1B3B3"/>
      </a:lt2>
      <a:accent1>
        <a:srgbClr val="D45D00"/>
      </a:accent1>
      <a:accent2>
        <a:srgbClr val="0D776E"/>
      </a:accent2>
      <a:accent3>
        <a:srgbClr val="96172E"/>
      </a:accent3>
      <a:accent4>
        <a:srgbClr val="888B8D"/>
      </a:accent4>
      <a:accent5>
        <a:srgbClr val="8E9300"/>
      </a:accent5>
      <a:accent6>
        <a:srgbClr val="E87722"/>
      </a:accent6>
      <a:hlink>
        <a:srgbClr val="F2A900"/>
      </a:hlink>
      <a:folHlink>
        <a:srgbClr val="9E7722"/>
      </a:folHlink>
    </a:clrScheme>
    <a:fontScheme name="Optum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lIns="45720" rIns="45720" rtlCol="0" anchor="ctr"/>
      <a:lstStyle>
        <a:defPPr algn="ctr">
          <a:defRPr sz="1600"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>
          <a:defRPr dirty="0" err="1" smtClean="0">
            <a:latin typeface="Arial" pitchFamily="34" charset="0"/>
            <a:cs typeface="Arial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3C687EC5248394D930298825A1A6998" ma:contentTypeVersion="0" ma:contentTypeDescription="Create a new document." ma:contentTypeScope="" ma:versionID="d55a0a8195cf48bf1c889e03881d85f7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D4D7173-4223-4646-9A30-A30E53E927A0}">
  <ds:schemaRefs>
    <ds:schemaRef ds:uri="http://purl.org/dc/terms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  <ds:schemaRef ds:uri="http://purl.org/dc/dcmitype/"/>
    <ds:schemaRef ds:uri="http://purl.org/dc/elements/1.1/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FF4BCA37-A51B-46D8-841F-70A02913B0C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7A94BF2-AC13-4EC6-8D02-948EE19F6C6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OPTUM_2010_Full</Template>
  <TotalTime>6129</TotalTime>
  <Words>412</Words>
  <Application>Microsoft Office PowerPoint</Application>
  <PresentationFormat>On-screen Show (4:3)</PresentationFormat>
  <Paragraphs>99</Paragraphs>
  <Slides>15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OPTUM_2010_Full</vt:lpstr>
      <vt:lpstr> Employee Assistance Program</vt:lpstr>
      <vt:lpstr>Core Elements of EAP Service</vt:lpstr>
      <vt:lpstr>Features of the EAP</vt:lpstr>
      <vt:lpstr>Why would I use the EAP?</vt:lpstr>
      <vt:lpstr>Introducing: Livewell</vt:lpstr>
      <vt:lpstr>Member portal: Livewell</vt:lpstr>
      <vt:lpstr>Member portal: Livewell</vt:lpstr>
      <vt:lpstr>Member portal: Livewell</vt:lpstr>
      <vt:lpstr>Manager Hotline and Additional Services</vt:lpstr>
      <vt:lpstr>Manager Hotline</vt:lpstr>
      <vt:lpstr>Member portal: Livewell</vt:lpstr>
      <vt:lpstr>Trauma Services</vt:lpstr>
      <vt:lpstr>EAP + Services</vt:lpstr>
      <vt:lpstr>Some EAP tips to remember</vt:lpstr>
      <vt:lpstr>EAP…. Helping all of us with life’s challenges!</vt:lpstr>
    </vt:vector>
  </TitlesOfParts>
  <Company>UnitedHealth Group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page with lifestyle image</dc:title>
  <dc:creator>Jesper Wrangle</dc:creator>
  <cp:lastModifiedBy>cathy.donovan</cp:lastModifiedBy>
  <cp:revision>91</cp:revision>
  <cp:lastPrinted>2015-06-24T05:26:56Z</cp:lastPrinted>
  <dcterms:created xsi:type="dcterms:W3CDTF">2011-07-28T18:05:12Z</dcterms:created>
  <dcterms:modified xsi:type="dcterms:W3CDTF">2017-04-26T03:23:42Z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0x01010093C687EC5248394D930298825A1A6998</vt:lpwstr>
  </property>
</Properties>
</file>