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 ContentType="image/tiff"/>
  <Override PartName="/ppt/presentation.xml" ContentType="application/vnd.openxmlformats-officedocument.presentationml.presentation.main+xml"/>
  <Override PartName="/ppt/slides/slide7.xml" ContentType="application/vnd.openxmlformats-officedocument.presentationml.slide+xml"/>
  <Override PartName="/ppt/slides/slide8.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8.xml" ContentType="application/vnd.openxmlformats-officedocument.presentationml.notesSlide+xml"/>
  <Override PartName="/ppt/slideMasters/slideMaster2.xml" ContentType="application/vnd.openxmlformats-officedocument.presentationml.slideMaster+xml"/>
  <Override PartName="/ppt/notesSlides/notesSlide5.xml" ContentType="application/vnd.openxmlformats-officedocument.presentationml.notesSlide+xml"/>
  <Override PartName="/ppt/notesSlides/notesSlide7.xml" ContentType="application/vnd.openxmlformats-officedocument.presentationml.notes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notesSlides/notesSlide4.xml" ContentType="application/vnd.openxmlformats-officedocument.presentationml.notesSlide+xml"/>
  <Override PartName="/ppt/slideLayouts/slideLayout21.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22.xml" ContentType="application/vnd.openxmlformats-officedocument.presentationml.slideLayout+xml"/>
  <Override PartName="/ppt/slideLayouts/slideLayout20.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1.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heme/theme4.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handoutMasterIdLst>
    <p:handoutMasterId r:id="rId13"/>
  </p:handoutMasterIdLst>
  <p:sldIdLst>
    <p:sldId id="256" r:id="rId3"/>
    <p:sldId id="260" r:id="rId4"/>
    <p:sldId id="269" r:id="rId5"/>
    <p:sldId id="267" r:id="rId6"/>
    <p:sldId id="264" r:id="rId7"/>
    <p:sldId id="265" r:id="rId8"/>
    <p:sldId id="270" r:id="rId9"/>
    <p:sldId id="266" r:id="rId10"/>
    <p:sldId id="262"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4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049" autoAdjust="0"/>
  </p:normalViewPr>
  <p:slideViewPr>
    <p:cSldViewPr snapToGrid="0">
      <p:cViewPr varScale="1">
        <p:scale>
          <a:sx n="106" d="100"/>
          <a:sy n="106" d="100"/>
        </p:scale>
        <p:origin x="180" y="7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00" d="100"/>
          <a:sy n="100" d="100"/>
        </p:scale>
        <p:origin x="-3488" y="24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AU" dirty="0"/>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20ADD7D-8FC3-4E0F-A822-CB83A92DD9F1}" type="datetimeFigureOut">
              <a:rPr lang="en-AU" smtClean="0"/>
              <a:t>5/05/2017</a:t>
            </a:fld>
            <a:endParaRPr lang="en-AU" dirty="0"/>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AU" dirty="0"/>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32216731-85AF-4287-87EA-3B9FFCC4DBC9}" type="slidenum">
              <a:rPr lang="en-AU" smtClean="0"/>
              <a:t>‹#›</a:t>
            </a:fld>
            <a:endParaRPr lang="en-AU" dirty="0"/>
          </a:p>
        </p:txBody>
      </p:sp>
    </p:spTree>
    <p:extLst>
      <p:ext uri="{BB962C8B-B14F-4D97-AF65-F5344CB8AC3E}">
        <p14:creationId xmlns:p14="http://schemas.microsoft.com/office/powerpoint/2010/main" val="53608794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AU"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BFD689E-7634-4709-B4EC-EA59B5B44D60}" type="datetimeFigureOut">
              <a:rPr lang="en-AU" smtClean="0"/>
              <a:t>5/05/2017</a:t>
            </a:fld>
            <a:endParaRPr lang="en-AU"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AU"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AU"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B433BAF-C467-4D01-84CA-C6117E4E5C8C}" type="slidenum">
              <a:rPr lang="en-AU" smtClean="0"/>
              <a:t>‹#›</a:t>
            </a:fld>
            <a:endParaRPr lang="en-AU" dirty="0"/>
          </a:p>
        </p:txBody>
      </p:sp>
    </p:spTree>
    <p:extLst>
      <p:ext uri="{BB962C8B-B14F-4D97-AF65-F5344CB8AC3E}">
        <p14:creationId xmlns:p14="http://schemas.microsoft.com/office/powerpoint/2010/main" val="319073431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qlaf.org.au/regional-forums.php"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b="1" baseline="0" dirty="0" smtClean="0"/>
              <a:t>Introduction:</a:t>
            </a:r>
            <a:r>
              <a:rPr lang="en-AU" b="1" dirty="0" smtClean="0"/>
              <a:t> </a:t>
            </a:r>
            <a:r>
              <a:rPr lang="en-AU" dirty="0" smtClean="0"/>
              <a:t>Monica Roberts, QLAF Project Officer </a:t>
            </a:r>
          </a:p>
          <a:p>
            <a:endParaRPr lang="en-AU" sz="600" baseline="0" dirty="0" smtClean="0"/>
          </a:p>
          <a:p>
            <a:r>
              <a:rPr lang="en-AU" b="1" dirty="0" smtClean="0"/>
              <a:t>Acknowledgment of country</a:t>
            </a:r>
          </a:p>
          <a:p>
            <a:r>
              <a:rPr lang="en-AU" i="1" dirty="0" smtClean="0"/>
              <a:t>I </a:t>
            </a:r>
            <a:r>
              <a:rPr lang="en-AU" i="1" dirty="0"/>
              <a:t>would like to acknowledge the Traditional Custodians of the Land </a:t>
            </a:r>
            <a:r>
              <a:rPr lang="en-AU" i="1" dirty="0" smtClean="0"/>
              <a:t>on which we are gathered (the </a:t>
            </a:r>
            <a:r>
              <a:rPr lang="en-US" i="1" dirty="0" smtClean="0"/>
              <a:t>Yugambeh people) </a:t>
            </a:r>
            <a:r>
              <a:rPr lang="en-AU" i="1" dirty="0" smtClean="0"/>
              <a:t>and pay </a:t>
            </a:r>
            <a:r>
              <a:rPr lang="en-AU" i="1" dirty="0"/>
              <a:t>respect to the Elders, past and present, and </a:t>
            </a:r>
            <a:r>
              <a:rPr lang="en-AU" i="1" dirty="0" smtClean="0"/>
              <a:t>extend </a:t>
            </a:r>
            <a:r>
              <a:rPr lang="en-AU" i="1" dirty="0"/>
              <a:t>that respect to other Aboriginal and Torres Strait Islander </a:t>
            </a:r>
            <a:r>
              <a:rPr lang="en-AU" i="1" dirty="0" smtClean="0"/>
              <a:t>peoples present here today. </a:t>
            </a:r>
          </a:p>
          <a:p>
            <a:endParaRPr lang="en-AU" sz="600" i="1" baseline="0" dirty="0"/>
          </a:p>
          <a:p>
            <a:r>
              <a:rPr lang="en-AU" b="1" baseline="0" dirty="0" smtClean="0"/>
              <a:t>Brief outline of QLAF </a:t>
            </a:r>
            <a:r>
              <a:rPr lang="en-AU" b="1" dirty="0" smtClean="0"/>
              <a:t>Development Projects/project role:</a:t>
            </a:r>
          </a:p>
          <a:p>
            <a:pPr marL="171450" indent="-171450">
              <a:buFont typeface="Arial" panose="020B0604020202020204" pitchFamily="34" charset="0"/>
              <a:buChar char="•"/>
            </a:pPr>
            <a:r>
              <a:rPr lang="en-AU" dirty="0"/>
              <a:t>QLAF development project/role was funded for the 2016/17 </a:t>
            </a:r>
            <a:r>
              <a:rPr lang="en-AU" dirty="0" smtClean="0"/>
              <a:t>year </a:t>
            </a:r>
            <a:r>
              <a:rPr lang="en-AU" dirty="0"/>
              <a:t>t</a:t>
            </a:r>
            <a:r>
              <a:rPr lang="en-AU" baseline="0" dirty="0" smtClean="0"/>
              <a:t>o</a:t>
            </a:r>
            <a:r>
              <a:rPr lang="en-AU" dirty="0" smtClean="0"/>
              <a:t> </a:t>
            </a:r>
            <a:r>
              <a:rPr lang="en-AU" baseline="0" dirty="0" smtClean="0"/>
              <a:t>support the </a:t>
            </a:r>
            <a:r>
              <a:rPr lang="en-AU" dirty="0" smtClean="0"/>
              <a:t>QLAFs enhanced role of driving Qld’s collaborative service planning obligations under the NPA (</a:t>
            </a:r>
            <a:r>
              <a:rPr lang="en-AU" i="1" dirty="0" smtClean="0"/>
              <a:t>Jessica Lisec will expand on later</a:t>
            </a:r>
            <a:r>
              <a:rPr lang="en-AU" dirty="0" smtClean="0"/>
              <a:t>).</a:t>
            </a:r>
          </a:p>
          <a:p>
            <a:pPr marL="171450" indent="-171450">
              <a:buFont typeface="Arial" panose="020B0604020202020204" pitchFamily="34" charset="0"/>
              <a:buChar char="•"/>
            </a:pPr>
            <a:r>
              <a:rPr lang="en-AU" dirty="0" smtClean="0"/>
              <a:t>Since Sept 2016 this role has involved </a:t>
            </a:r>
            <a:r>
              <a:rPr lang="en-US" dirty="0" smtClean="0"/>
              <a:t>providing support and coordination to QLAF to assist it to plan for and deliver on its agreed </a:t>
            </a:r>
            <a:r>
              <a:rPr lang="en-US" dirty="0"/>
              <a:t>Collaborative Service Planning priority initiatives, </a:t>
            </a:r>
            <a:r>
              <a:rPr lang="en-US" dirty="0" smtClean="0"/>
              <a:t>including: </a:t>
            </a:r>
          </a:p>
          <a:p>
            <a:pPr marL="628650" lvl="1" indent="-171450">
              <a:buFont typeface="Arial" panose="020B0604020202020204" pitchFamily="34" charset="0"/>
              <a:buChar char="•"/>
            </a:pPr>
            <a:r>
              <a:rPr lang="en-US" dirty="0" smtClean="0"/>
              <a:t>Initiating and supporting 3 new </a:t>
            </a:r>
            <a:r>
              <a:rPr lang="en-US" dirty="0"/>
              <a:t>working </a:t>
            </a:r>
            <a:r>
              <a:rPr lang="en-US" dirty="0" smtClean="0"/>
              <a:t>groups,</a:t>
            </a:r>
          </a:p>
          <a:p>
            <a:pPr marL="628650" lvl="1" indent="-171450">
              <a:buFont typeface="Arial" panose="020B0604020202020204" pitchFamily="34" charset="0"/>
              <a:buChar char="•"/>
            </a:pPr>
            <a:r>
              <a:rPr lang="en-US" dirty="0" smtClean="0"/>
              <a:t>Enhance </a:t>
            </a:r>
            <a:r>
              <a:rPr lang="en-US" dirty="0"/>
              <a:t>communication between the QLAF its sub-forums and stakeholders</a:t>
            </a:r>
            <a:endParaRPr lang="en-AU" dirty="0"/>
          </a:p>
          <a:p>
            <a:r>
              <a:rPr lang="en-AU" dirty="0" smtClean="0"/>
              <a:t> </a:t>
            </a:r>
            <a:endParaRPr lang="en-AU" baseline="0" dirty="0" smtClean="0"/>
          </a:p>
        </p:txBody>
      </p:sp>
      <p:sp>
        <p:nvSpPr>
          <p:cNvPr id="4" name="Slide Number Placeholder 3"/>
          <p:cNvSpPr>
            <a:spLocks noGrp="1"/>
          </p:cNvSpPr>
          <p:nvPr>
            <p:ph type="sldNum" sz="quarter" idx="10"/>
          </p:nvPr>
        </p:nvSpPr>
        <p:spPr/>
        <p:txBody>
          <a:bodyPr/>
          <a:lstStyle/>
          <a:p>
            <a:fld id="{FB433BAF-C467-4D01-84CA-C6117E4E5C8C}" type="slidenum">
              <a:rPr lang="en-AU" smtClean="0"/>
              <a:t>1</a:t>
            </a:fld>
            <a:endParaRPr lang="en-AU" dirty="0"/>
          </a:p>
        </p:txBody>
      </p:sp>
    </p:spTree>
    <p:extLst>
      <p:ext uri="{BB962C8B-B14F-4D97-AF65-F5344CB8AC3E}">
        <p14:creationId xmlns:p14="http://schemas.microsoft.com/office/powerpoint/2010/main" val="7650663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85762" y="4298950"/>
            <a:ext cx="6238875" cy="3660458"/>
          </a:xfrm>
        </p:spPr>
        <p:txBody>
          <a:bodyPr/>
          <a:lstStyle/>
          <a:p>
            <a:r>
              <a:rPr lang="en-US" sz="1100" b="1" dirty="0"/>
              <a:t>What is the QLAF and its WG/LAFs, their purpose, recent achievements and </a:t>
            </a:r>
            <a:r>
              <a:rPr lang="en-US" sz="1100" b="1" dirty="0" smtClean="0"/>
              <a:t>priorities?</a:t>
            </a:r>
          </a:p>
          <a:p>
            <a:endParaRPr lang="en-US" sz="400" b="1" dirty="0"/>
          </a:p>
          <a:p>
            <a:r>
              <a:rPr lang="en-US" sz="1100" b="1" dirty="0" smtClean="0"/>
              <a:t>Background/QLAF History</a:t>
            </a:r>
          </a:p>
          <a:p>
            <a:endParaRPr lang="en-US" sz="400" b="1" dirty="0"/>
          </a:p>
          <a:p>
            <a:pPr marL="171450" indent="-171450">
              <a:buFont typeface="Arial" panose="020B0604020202020204" pitchFamily="34" charset="0"/>
              <a:buChar char="•"/>
            </a:pPr>
            <a:r>
              <a:rPr lang="en-AU" sz="1100" dirty="0" smtClean="0"/>
              <a:t>QLAF </a:t>
            </a:r>
            <a:r>
              <a:rPr lang="en-AU" sz="1100" dirty="0"/>
              <a:t>was established </a:t>
            </a:r>
            <a:r>
              <a:rPr lang="en-AU" sz="1100" dirty="0" smtClean="0"/>
              <a:t>in 2006 as result of a recommendation of a national Legal Aid forum that legal assistance forums should be established in each state to provide a greater </a:t>
            </a:r>
            <a:r>
              <a:rPr lang="en-AU" sz="1100" dirty="0"/>
              <a:t>coordination role in strategic planning for legal aid service </a:t>
            </a:r>
            <a:r>
              <a:rPr lang="en-AU" sz="1100" dirty="0" smtClean="0"/>
              <a:t>delivery; and to enable member organisations to address legal assistance issues in a cooperative and coordinated manner. </a:t>
            </a:r>
          </a:p>
          <a:p>
            <a:endParaRPr lang="en-AU" sz="400" dirty="0"/>
          </a:p>
          <a:p>
            <a:pPr marL="171450" indent="-171450">
              <a:buFont typeface="Arial" panose="020B0604020202020204" pitchFamily="34" charset="0"/>
              <a:buChar char="•"/>
            </a:pPr>
            <a:r>
              <a:rPr lang="en-AU" sz="1100" dirty="0" smtClean="0"/>
              <a:t>The </a:t>
            </a:r>
            <a:r>
              <a:rPr lang="en-AU" sz="1100" dirty="0"/>
              <a:t>Queensland Legal Assistance Forum’s (QLAF’s) terms of reference </a:t>
            </a:r>
            <a:r>
              <a:rPr lang="en-AU" sz="1100" dirty="0" smtClean="0"/>
              <a:t>were revised in 2016 to reflect </a:t>
            </a:r>
            <a:r>
              <a:rPr lang="en-AU" sz="1100" dirty="0"/>
              <a:t>its central role in driving collaborative service planning under the National Partnership Agreement on Legal Assistance Services </a:t>
            </a:r>
            <a:r>
              <a:rPr lang="en-AU" sz="1100" dirty="0" smtClean="0"/>
              <a:t>2015–20 0 - this will be expanded upon by Jessica Lisec from the Department of Justice and Attorney General</a:t>
            </a:r>
          </a:p>
          <a:p>
            <a:pPr marL="171450" indent="-171450">
              <a:buFont typeface="Arial" panose="020B0604020202020204" pitchFamily="34" charset="0"/>
              <a:buChar char="•"/>
            </a:pPr>
            <a:endParaRPr lang="en-AU" sz="400" dirty="0"/>
          </a:p>
          <a:p>
            <a:r>
              <a:rPr lang="en-AU" sz="1100" b="1" dirty="0" smtClean="0"/>
              <a:t>QLAF’s role, purpose and membership</a:t>
            </a:r>
          </a:p>
          <a:p>
            <a:endParaRPr lang="en-AU" sz="400" b="1" dirty="0"/>
          </a:p>
          <a:p>
            <a:pPr marL="171450" indent="-171450">
              <a:buFont typeface="Arial" panose="020B0604020202020204" pitchFamily="34" charset="0"/>
              <a:buChar char="•"/>
            </a:pPr>
            <a:r>
              <a:rPr lang="en-AU" sz="1100" dirty="0"/>
              <a:t>QLAF plays a central role in driving, implementing and overseeing collaborative service planning in Queensland, particularly through its specialist legal assistance forums (LAFs) and working groups</a:t>
            </a:r>
          </a:p>
          <a:p>
            <a:pPr marL="171450" indent="-171450">
              <a:buFont typeface="Arial" panose="020B0604020202020204" pitchFamily="34" charset="0"/>
              <a:buChar char="•"/>
            </a:pPr>
            <a:endParaRPr lang="en-AU" sz="400" dirty="0"/>
          </a:p>
          <a:p>
            <a:pPr marL="171450" indent="-171450">
              <a:buFont typeface="Arial" panose="020B0604020202020204" pitchFamily="34" charset="0"/>
              <a:buChar char="•"/>
            </a:pPr>
            <a:r>
              <a:rPr lang="en-AU" sz="1100" dirty="0"/>
              <a:t>QLAF Working groups, LAFs and Regional Legal Assistance Forums (RLAFs) promote collaboration and cooperation between legal and non-legal service providers and play a key role in identifying and implementing collaborative service planning initiatives and projects</a:t>
            </a:r>
          </a:p>
          <a:p>
            <a:pPr lvl="1" fontAlgn="base"/>
            <a:r>
              <a:rPr lang="en-AU" sz="400" dirty="0"/>
              <a:t>	</a:t>
            </a:r>
          </a:p>
          <a:p>
            <a:pPr marL="171450" indent="-171450">
              <a:buFont typeface="Arial" panose="020B0604020202020204" pitchFamily="34" charset="0"/>
              <a:buChar char="•"/>
            </a:pPr>
            <a:r>
              <a:rPr lang="en-US" sz="1100" dirty="0"/>
              <a:t>QLAF Members include senior representatives of legal and non-legal service providers delivering services to </a:t>
            </a:r>
            <a:r>
              <a:rPr lang="en-AU" sz="1100" dirty="0"/>
              <a:t>vulnerable people who access legal assistance services in </a:t>
            </a:r>
            <a:r>
              <a:rPr lang="en-AU" sz="1100" dirty="0" smtClean="0"/>
              <a:t>Queensland </a:t>
            </a:r>
          </a:p>
          <a:p>
            <a:pPr marL="628650" lvl="1" indent="-171450">
              <a:buFont typeface="Arial" panose="020B0604020202020204" pitchFamily="34" charset="0"/>
              <a:buChar char="•"/>
            </a:pPr>
            <a:r>
              <a:rPr lang="en-AU" sz="1100" dirty="0" smtClean="0"/>
              <a:t>Commonwealth </a:t>
            </a:r>
            <a:r>
              <a:rPr lang="en-AU" sz="1100" dirty="0"/>
              <a:t>Attourney Generals Department also attends to provide updates on matters related to national legal assistance strategies, service planning and </a:t>
            </a:r>
            <a:r>
              <a:rPr lang="en-AU" sz="1100" dirty="0" smtClean="0"/>
              <a:t>funding</a:t>
            </a:r>
            <a:endParaRPr lang="en-AU" sz="1100" dirty="0"/>
          </a:p>
          <a:p>
            <a:pPr marL="628650" lvl="1" indent="-171450">
              <a:buFont typeface="Arial" panose="020B0604020202020204" pitchFamily="34" charset="0"/>
              <a:buChar char="•"/>
            </a:pPr>
            <a:r>
              <a:rPr lang="en-AU" sz="1100" dirty="0" smtClean="0"/>
              <a:t>QLAF </a:t>
            </a:r>
            <a:r>
              <a:rPr lang="en-AU" sz="1100" dirty="0"/>
              <a:t>members are listed on the qlaf website at ww.qlaf.org.au and include Community Legal Centres </a:t>
            </a:r>
            <a:r>
              <a:rPr lang="en-AU" sz="1100" dirty="0" smtClean="0"/>
              <a:t>Queensland, </a:t>
            </a:r>
            <a:r>
              <a:rPr lang="en-AU" sz="1100" dirty="0"/>
              <a:t>Bar Association of Qld, Legal Aid Qld, ATSILS, QCOSS  and the Queensland Department of Justice and Attorney General</a:t>
            </a:r>
          </a:p>
          <a:p>
            <a:pPr marL="628650" lvl="1" indent="-171450">
              <a:buFont typeface="Arial" panose="020B0604020202020204" pitchFamily="34" charset="0"/>
              <a:buChar char="•"/>
            </a:pPr>
            <a:r>
              <a:rPr lang="en-AU" sz="1100" dirty="0"/>
              <a:t>The Qld legal assistance sector and community legal centres are also well represented on QLAF’s working groups and specialist LAFs, with CLCQ and/or relevant specialist CLCs represented on </a:t>
            </a:r>
            <a:r>
              <a:rPr lang="en-AU" sz="1100" dirty="0" smtClean="0"/>
              <a:t>specialist </a:t>
            </a:r>
            <a:r>
              <a:rPr lang="en-AU" sz="1100" dirty="0"/>
              <a:t>working groups/LAFs and CLC staff with communications/CLE roles attending the CLELAF</a:t>
            </a:r>
          </a:p>
          <a:p>
            <a:endParaRPr lang="en-US" sz="1100" b="1" dirty="0"/>
          </a:p>
        </p:txBody>
      </p:sp>
      <p:sp>
        <p:nvSpPr>
          <p:cNvPr id="4" name="Slide Number Placeholder 3"/>
          <p:cNvSpPr>
            <a:spLocks noGrp="1"/>
          </p:cNvSpPr>
          <p:nvPr>
            <p:ph type="sldNum" sz="quarter" idx="10"/>
          </p:nvPr>
        </p:nvSpPr>
        <p:spPr/>
        <p:txBody>
          <a:bodyPr/>
          <a:lstStyle/>
          <a:p>
            <a:fld id="{FB433BAF-C467-4D01-84CA-C6117E4E5C8C}" type="slidenum">
              <a:rPr lang="en-AU" smtClean="0"/>
              <a:t>2</a:t>
            </a:fld>
            <a:endParaRPr lang="en-AU" dirty="0"/>
          </a:p>
        </p:txBody>
      </p:sp>
    </p:spTree>
    <p:extLst>
      <p:ext uri="{BB962C8B-B14F-4D97-AF65-F5344CB8AC3E}">
        <p14:creationId xmlns:p14="http://schemas.microsoft.com/office/powerpoint/2010/main" val="2744535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Insert </a:t>
            </a:r>
            <a:r>
              <a:rPr lang="en-US" sz="1200" b="1" dirty="0" smtClean="0">
                <a:solidFill>
                  <a:srgbClr val="002060"/>
                </a:solidFill>
                <a:latin typeface="Arial" panose="020B0604020202020204" pitchFamily="34" charset="0"/>
                <a:cs typeface="Arial" panose="020B0604020202020204" pitchFamily="34" charset="0"/>
              </a:rPr>
              <a:t>Queensland’s state-wide, regional and specialist legal assistance forums diagram –</a:t>
            </a:r>
            <a:r>
              <a:rPr lang="en-US" sz="1200" b="1" baseline="0" dirty="0" smtClean="0">
                <a:solidFill>
                  <a:srgbClr val="002060"/>
                </a:solidFill>
                <a:latin typeface="Arial" panose="020B0604020202020204" pitchFamily="34" charset="0"/>
                <a:cs typeface="Arial" panose="020B0604020202020204" pitchFamily="34" charset="0"/>
              </a:rPr>
              <a:t> as updated from the </a:t>
            </a:r>
            <a:r>
              <a:rPr lang="en-AU" b="1" i="1" dirty="0" smtClean="0"/>
              <a:t>Collaborative Service Planning Project plan: 2016 (Attachment</a:t>
            </a:r>
            <a:r>
              <a:rPr lang="en-AU" b="1" i="1" baseline="0" dirty="0" smtClean="0"/>
              <a:t> 2 at pg 15)</a:t>
            </a:r>
            <a:endParaRPr lang="en-US" b="1" i="1" dirty="0"/>
          </a:p>
        </p:txBody>
      </p:sp>
      <p:sp>
        <p:nvSpPr>
          <p:cNvPr id="4" name="Slide Number Placeholder 3"/>
          <p:cNvSpPr>
            <a:spLocks noGrp="1"/>
          </p:cNvSpPr>
          <p:nvPr>
            <p:ph type="sldNum" sz="quarter" idx="10"/>
          </p:nvPr>
        </p:nvSpPr>
        <p:spPr/>
        <p:txBody>
          <a:bodyPr/>
          <a:lstStyle/>
          <a:p>
            <a:fld id="{FB433BAF-C467-4D01-84CA-C6117E4E5C8C}" type="slidenum">
              <a:rPr lang="en-AU" smtClean="0"/>
              <a:t>3</a:t>
            </a:fld>
            <a:endParaRPr lang="en-AU" dirty="0"/>
          </a:p>
        </p:txBody>
      </p:sp>
    </p:spTree>
    <p:extLst>
      <p:ext uri="{BB962C8B-B14F-4D97-AF65-F5344CB8AC3E}">
        <p14:creationId xmlns:p14="http://schemas.microsoft.com/office/powerpoint/2010/main" val="1454790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61949" y="4388167"/>
            <a:ext cx="6181725" cy="6117908"/>
          </a:xfrm>
        </p:spPr>
        <p:txBody>
          <a:bodyPr/>
          <a:lstStyle/>
          <a:p>
            <a:r>
              <a:rPr lang="en-AU" sz="1100" b="1" dirty="0" smtClean="0"/>
              <a:t>QLAF and WG/LAFs – Recent Achievements </a:t>
            </a:r>
          </a:p>
          <a:p>
            <a:endParaRPr lang="en-AU" sz="1100" b="1" dirty="0">
              <a:latin typeface="+mj-lt"/>
            </a:endParaRPr>
          </a:p>
          <a:p>
            <a:pPr marL="228600" lvl="0" indent="-228600">
              <a:buFont typeface="+mj-lt"/>
              <a:buAutoNum type="arabicParenR"/>
            </a:pPr>
            <a:r>
              <a:rPr lang="en-US" sz="1100" b="1" dirty="0">
                <a:latin typeface="+mj-lt"/>
                <a:cs typeface="Arial" panose="020B0604020202020204" pitchFamily="34" charset="0"/>
              </a:rPr>
              <a:t>Sponsored and endorsed Queensland’s evidence base, </a:t>
            </a:r>
            <a:r>
              <a:rPr lang="en-US" sz="1100" dirty="0">
                <a:latin typeface="+mj-lt"/>
                <a:cs typeface="Arial" panose="020B0604020202020204" pitchFamily="34" charset="0"/>
              </a:rPr>
              <a:t>the </a:t>
            </a:r>
            <a:r>
              <a:rPr lang="en-US" sz="1100" i="1" dirty="0">
                <a:latin typeface="+mj-lt"/>
                <a:cs typeface="Arial" panose="020B0604020202020204" pitchFamily="34" charset="0"/>
              </a:rPr>
              <a:t>Updated evidence and analysis of legal </a:t>
            </a:r>
            <a:r>
              <a:rPr lang="en-US" sz="1100" dirty="0">
                <a:latin typeface="+mj-lt"/>
                <a:cs typeface="Arial" panose="020B0604020202020204" pitchFamily="34" charset="0"/>
              </a:rPr>
              <a:t>need which drawn on by many CLCS to support their applications by service </a:t>
            </a:r>
            <a:r>
              <a:rPr lang="en-US" sz="1100" dirty="0" smtClean="0">
                <a:latin typeface="+mj-lt"/>
                <a:cs typeface="Arial" panose="020B0604020202020204" pitchFamily="34" charset="0"/>
              </a:rPr>
              <a:t>funding.	</a:t>
            </a:r>
          </a:p>
          <a:p>
            <a:pPr marL="685800" lvl="1" indent="-228600">
              <a:buFont typeface="Arial"/>
              <a:buChar char="•"/>
            </a:pPr>
            <a:r>
              <a:rPr lang="en-US" sz="1100" b="1" i="1" dirty="0" smtClean="0">
                <a:latin typeface="+mj-lt"/>
                <a:cs typeface="Arial" panose="020B0604020202020204" pitchFamily="34" charset="0"/>
              </a:rPr>
              <a:t>Will be expanded on by Jessica Lisec, Dept of Justice and Attourny General next. </a:t>
            </a:r>
            <a:endParaRPr lang="en-US" sz="1100" b="1" i="1" dirty="0">
              <a:latin typeface="+mj-lt"/>
              <a:cs typeface="Arial" panose="020B0604020202020204" pitchFamily="34" charset="0"/>
            </a:endParaRPr>
          </a:p>
          <a:p>
            <a:endParaRPr lang="en-AU" sz="400" b="1" dirty="0" smtClean="0"/>
          </a:p>
          <a:p>
            <a:endParaRPr lang="en-AU" sz="400" dirty="0" smtClean="0"/>
          </a:p>
          <a:p>
            <a:pPr marL="228600" indent="-228600">
              <a:buFont typeface="+mj-lt"/>
              <a:buAutoNum type="arabicParenR"/>
            </a:pPr>
            <a:r>
              <a:rPr lang="en-AU" sz="1100" b="1" dirty="0" smtClean="0"/>
              <a:t>Establishment </a:t>
            </a:r>
            <a:r>
              <a:rPr lang="en-AU" sz="1100" b="1" dirty="0"/>
              <a:t>of 3 new specialist working groups </a:t>
            </a:r>
            <a:r>
              <a:rPr lang="en-AU" sz="1100" dirty="0"/>
              <a:t>to inform service planning for high priority vulnerable groups and other </a:t>
            </a:r>
            <a:r>
              <a:rPr lang="en-AU" sz="1100" dirty="0" smtClean="0"/>
              <a:t>collaborative </a:t>
            </a:r>
            <a:r>
              <a:rPr lang="en-AU" sz="1100" dirty="0"/>
              <a:t>service planning priority </a:t>
            </a:r>
            <a:r>
              <a:rPr lang="en-AU" sz="1100" dirty="0" smtClean="0"/>
              <a:t>initiatives </a:t>
            </a:r>
          </a:p>
          <a:p>
            <a:pPr marL="228600" indent="-228600">
              <a:buFont typeface="+mj-lt"/>
              <a:buAutoNum type="arabicParenR"/>
            </a:pPr>
            <a:endParaRPr lang="en-AU" sz="400" dirty="0" smtClean="0"/>
          </a:p>
          <a:p>
            <a:pPr marL="171450" indent="-171450">
              <a:buFont typeface="Arial" panose="020B0604020202020204" pitchFamily="34" charset="0"/>
              <a:buChar char="•"/>
            </a:pPr>
            <a:endParaRPr lang="en-AU" sz="200" dirty="0"/>
          </a:p>
          <a:p>
            <a:r>
              <a:rPr lang="en-AU" sz="1100" b="1" dirty="0"/>
              <a:t>Aboriginal and Torres Strait Islander Working Group – </a:t>
            </a:r>
            <a:r>
              <a:rPr lang="en-AU" sz="1100" b="1" dirty="0" smtClean="0"/>
              <a:t>ATSISPWG</a:t>
            </a:r>
          </a:p>
          <a:p>
            <a:endParaRPr lang="en-AU" sz="400" b="1" dirty="0"/>
          </a:p>
          <a:p>
            <a:pPr marL="171450" indent="-171450">
              <a:buFont typeface="Wingdings" panose="05000000000000000000" pitchFamily="2" charset="2"/>
              <a:buChar char="§"/>
            </a:pPr>
            <a:r>
              <a:rPr lang="en-AU" sz="1100" dirty="0"/>
              <a:t>Considers service planning and best practice in service design to maximise the reach of legal assistance services available for Aboriginal and Torres Strait Islander people </a:t>
            </a:r>
          </a:p>
          <a:p>
            <a:pPr marL="171450" indent="-171450">
              <a:buFont typeface="Wingdings" panose="05000000000000000000" pitchFamily="2" charset="2"/>
              <a:buChar char="§"/>
            </a:pPr>
            <a:r>
              <a:rPr lang="en-AU" sz="1100" dirty="0"/>
              <a:t>CLCQ/Director James Farrell represents the CLCQ as a peak body on a strategic basis, including representing member centres providing services to Aboriginal and Torres Strait Islander people </a:t>
            </a:r>
          </a:p>
          <a:p>
            <a:pPr lvl="1"/>
            <a:r>
              <a:rPr lang="en-AU" sz="1100" u="sng" dirty="0"/>
              <a:t>Achievements:</a:t>
            </a:r>
          </a:p>
          <a:p>
            <a:pPr marL="628650" lvl="1" indent="-171450">
              <a:buFont typeface="Arial" panose="020B0604020202020204" pitchFamily="34" charset="0"/>
              <a:buChar char="•"/>
            </a:pPr>
            <a:r>
              <a:rPr lang="en-AU" sz="1100" dirty="0"/>
              <a:t>Proposal developed and </a:t>
            </a:r>
            <a:r>
              <a:rPr lang="en-AU" sz="1100" dirty="0" smtClean="0"/>
              <a:t>recommended for </a:t>
            </a:r>
            <a:r>
              <a:rPr lang="en-AU" sz="1100" dirty="0"/>
              <a:t>the QLAF </a:t>
            </a:r>
            <a:r>
              <a:rPr lang="en-AU" sz="1100" dirty="0" smtClean="0"/>
              <a:t>work plan </a:t>
            </a:r>
            <a:r>
              <a:rPr lang="en-AU" sz="1100" dirty="0"/>
              <a:t>for the development of am Indigenous Legal Health Check (LHC) and collaborative, cross-sector legal service delivery in a Health Justice Partnership (HJP) model for 3 Indigenous communities for two years. </a:t>
            </a:r>
            <a:endParaRPr lang="en-AU" sz="1100" dirty="0" smtClean="0"/>
          </a:p>
          <a:p>
            <a:pPr marL="628650" lvl="1" indent="-171450">
              <a:buFont typeface="Arial" panose="020B0604020202020204" pitchFamily="34" charset="0"/>
              <a:buChar char="•"/>
            </a:pPr>
            <a:endParaRPr lang="en-AU" sz="400" dirty="0" smtClean="0"/>
          </a:p>
          <a:p>
            <a:pPr lvl="2"/>
            <a:endParaRPr lang="en-AU" sz="200" dirty="0"/>
          </a:p>
          <a:p>
            <a:r>
              <a:rPr lang="en-AU" sz="1100" b="1" dirty="0"/>
              <a:t>Mental Health </a:t>
            </a:r>
            <a:r>
              <a:rPr lang="en-AU" sz="1100" b="1" dirty="0" smtClean="0"/>
              <a:t>Service MHSPWG</a:t>
            </a:r>
          </a:p>
          <a:p>
            <a:pPr marL="171450" indent="-171450">
              <a:buFont typeface="Arial" panose="020B0604020202020204" pitchFamily="34" charset="0"/>
              <a:buChar char="•"/>
            </a:pPr>
            <a:endParaRPr lang="en-AU" sz="400" b="1" dirty="0"/>
          </a:p>
          <a:p>
            <a:pPr marL="171450" indent="-171450">
              <a:buFont typeface="Wingdings" panose="05000000000000000000" pitchFamily="2" charset="2"/>
              <a:buChar char="§"/>
            </a:pPr>
            <a:r>
              <a:rPr lang="en-AU" sz="1100" dirty="0"/>
              <a:t>Considers service planning and best practice in service design maximise the reach of legal assistance services available for people with mental health issues, intellectual disability, or cognitive impairment.</a:t>
            </a:r>
          </a:p>
          <a:p>
            <a:pPr lvl="1"/>
            <a:r>
              <a:rPr lang="en-AU" sz="1100" u="sng" dirty="0"/>
              <a:t>Achievements</a:t>
            </a:r>
          </a:p>
          <a:p>
            <a:pPr marL="628650" lvl="1" indent="-171450">
              <a:buFont typeface="Arial" panose="020B0604020202020204" pitchFamily="34" charset="0"/>
              <a:buChar char="•"/>
            </a:pPr>
            <a:r>
              <a:rPr lang="en-AU" sz="1100" dirty="0"/>
              <a:t>Broad membership established and meetings attended by representatives from the legal assistance, justice, community service and health sectors </a:t>
            </a:r>
            <a:r>
              <a:rPr lang="en-AU" sz="1100" dirty="0" smtClean="0"/>
              <a:t>incl. </a:t>
            </a:r>
            <a:r>
              <a:rPr lang="en-AU" sz="1100" dirty="0"/>
              <a:t>specialist CLCS, ADA Australia, Mental </a:t>
            </a:r>
            <a:r>
              <a:rPr lang="en-AU" sz="1100" dirty="0" smtClean="0"/>
              <a:t>Illness Fellowship Queensland, </a:t>
            </a:r>
            <a:r>
              <a:rPr lang="en-AU" sz="1100" dirty="0"/>
              <a:t>Qld Police Service </a:t>
            </a:r>
            <a:r>
              <a:rPr lang="en-AU" sz="1100" dirty="0" smtClean="0"/>
              <a:t>DFV and Vulnerable </a:t>
            </a:r>
            <a:r>
              <a:rPr lang="en-AU" sz="1100" dirty="0"/>
              <a:t>Persons Unit </a:t>
            </a:r>
            <a:r>
              <a:rPr lang="en-AU" sz="1100" dirty="0" smtClean="0"/>
              <a:t>, Office of the Public Guardian. </a:t>
            </a:r>
          </a:p>
          <a:p>
            <a:pPr marL="628650" lvl="1" indent="-171450">
              <a:buFont typeface="Arial" panose="020B0604020202020204" pitchFamily="34" charset="0"/>
              <a:buChar char="•"/>
            </a:pPr>
            <a:r>
              <a:rPr lang="en-AU" sz="1100" dirty="0" smtClean="0"/>
              <a:t>Queensland Advocacy Inc. (QAI), </a:t>
            </a:r>
            <a:r>
              <a:rPr lang="en-AU" sz="1100" dirty="0"/>
              <a:t>LawRight and Aged and Disability Australia </a:t>
            </a:r>
            <a:r>
              <a:rPr lang="en-AU" sz="1100" dirty="0" smtClean="0"/>
              <a:t>(ADA Australia) have </a:t>
            </a:r>
            <a:r>
              <a:rPr lang="en-AU" sz="1100" dirty="0"/>
              <a:t>been delivering training to the new </a:t>
            </a:r>
            <a:r>
              <a:rPr lang="en-AU" sz="1100" dirty="0" smtClean="0"/>
              <a:t>Independent </a:t>
            </a:r>
            <a:r>
              <a:rPr lang="en-AU" sz="1100" dirty="0"/>
              <a:t>Patient Rights Advisors  </a:t>
            </a:r>
            <a:r>
              <a:rPr lang="en-AU" sz="1100" dirty="0" smtClean="0"/>
              <a:t>(IPRAs) established </a:t>
            </a:r>
            <a:r>
              <a:rPr lang="en-AU" sz="1100" dirty="0"/>
              <a:t>under the new Mental Health Act 2016 in collaboration with Queensland </a:t>
            </a:r>
            <a:r>
              <a:rPr lang="en-AU" sz="1100" dirty="0" smtClean="0"/>
              <a:t>Health,</a:t>
            </a:r>
          </a:p>
          <a:p>
            <a:pPr marL="628650" lvl="1" indent="-171450">
              <a:buFont typeface="Arial" panose="020B0604020202020204" pitchFamily="34" charset="0"/>
              <a:buChar char="•"/>
            </a:pPr>
            <a:r>
              <a:rPr lang="en-AU" sz="1100" dirty="0" smtClean="0"/>
              <a:t>QAI and ADA Australia are delivering </a:t>
            </a:r>
            <a:r>
              <a:rPr lang="en-AU" sz="1100" dirty="0"/>
              <a:t>guidelines and training for consumers, carers and family on Advanced Health Directives in partnership with Queensland Health </a:t>
            </a:r>
            <a:endParaRPr lang="en-AU" sz="1100" dirty="0" smtClean="0"/>
          </a:p>
          <a:p>
            <a:pPr marL="628650" lvl="1" indent="-171450">
              <a:buFont typeface="Arial" panose="020B0604020202020204" pitchFamily="34" charset="0"/>
              <a:buChar char="•"/>
            </a:pPr>
            <a:endParaRPr lang="en-AU" sz="400" dirty="0"/>
          </a:p>
          <a:p>
            <a:r>
              <a:rPr lang="en-AU" sz="1100" b="1" dirty="0"/>
              <a:t>Best Practices and Evidence Base Working group </a:t>
            </a:r>
            <a:endParaRPr lang="en-AU" sz="1100" b="1" dirty="0" smtClean="0"/>
          </a:p>
          <a:p>
            <a:endParaRPr lang="en-AU" sz="400" b="1" dirty="0" smtClean="0"/>
          </a:p>
          <a:p>
            <a:pPr marL="171450" indent="-171450">
              <a:buFont typeface="Wingdings" panose="05000000000000000000" pitchFamily="2" charset="2"/>
              <a:buChar char="§"/>
            </a:pPr>
            <a:r>
              <a:rPr lang="en-AU" sz="1100" dirty="0" smtClean="0"/>
              <a:t>re-established from the Best Practices LAF</a:t>
            </a:r>
          </a:p>
          <a:p>
            <a:pPr marL="171450" indent="-171450">
              <a:buFont typeface="Wingdings" panose="05000000000000000000" pitchFamily="2" charset="2"/>
              <a:buChar char="§"/>
            </a:pPr>
            <a:r>
              <a:rPr lang="en-AU" sz="1100" dirty="0" smtClean="0"/>
              <a:t>considers </a:t>
            </a:r>
            <a:r>
              <a:rPr lang="en-AU" sz="1100" dirty="0"/>
              <a:t>best practice in service </a:t>
            </a:r>
            <a:r>
              <a:rPr lang="en-AU" sz="1100" dirty="0" smtClean="0"/>
              <a:t>design and will also </a:t>
            </a:r>
            <a:r>
              <a:rPr lang="en-AU" sz="1100" dirty="0"/>
              <a:t>build on the evidence and analysis of legal need  in  Qld to inform service planning and support increased collaboration and coordination of training and workforce development </a:t>
            </a:r>
            <a:r>
              <a:rPr lang="en-AU" sz="1100" dirty="0" smtClean="0"/>
              <a:t>initiatives</a:t>
            </a:r>
          </a:p>
          <a:p>
            <a:pPr lvl="1"/>
            <a:endParaRPr lang="en-AU" sz="1100" dirty="0"/>
          </a:p>
          <a:p>
            <a:pPr marL="228600" indent="-228600">
              <a:buFont typeface="+mj-lt"/>
              <a:buAutoNum type="arabicParenR" startAt="3"/>
            </a:pPr>
            <a:r>
              <a:rPr lang="en-AU" sz="1100" dirty="0" smtClean="0"/>
              <a:t>Members Legal Aid Queensland, Bar Association of Queensland, and the Queensland Law Society have been </a:t>
            </a:r>
            <a:r>
              <a:rPr lang="en-AU" sz="1100" b="1" dirty="0" smtClean="0"/>
              <a:t>working collaboratively </a:t>
            </a:r>
            <a:r>
              <a:rPr lang="en-AU" sz="1100" dirty="0" smtClean="0"/>
              <a:t>to assist the Refugee and Immigration Legal Service (RAILS) provide support to 3500 Queensland asylum seekers invited to apply for residency by the Department of Immigration with no additional funding available</a:t>
            </a:r>
          </a:p>
          <a:p>
            <a:pPr marL="171450" indent="-171450">
              <a:buFont typeface="Arial" panose="020B0604020202020204" pitchFamily="34" charset="0"/>
              <a:buChar char="•"/>
            </a:pPr>
            <a:endParaRPr lang="en-AU" sz="1100" dirty="0" smtClean="0"/>
          </a:p>
          <a:p>
            <a:pPr marL="171450" indent="-171450">
              <a:buFont typeface="Arial" panose="020B0604020202020204" pitchFamily="34" charset="0"/>
              <a:buChar char="•"/>
            </a:pPr>
            <a:endParaRPr lang="en-AU" sz="400" dirty="0"/>
          </a:p>
          <a:p>
            <a:pPr marL="228600" indent="-228600">
              <a:buFont typeface="+mj-lt"/>
              <a:buAutoNum type="arabicParenR" startAt="4"/>
            </a:pPr>
            <a:r>
              <a:rPr lang="en-AU" sz="1100" dirty="0"/>
              <a:t>QLAF’s specialist working groups and LAFS  identified and developed proposals addressing priority </a:t>
            </a:r>
            <a:r>
              <a:rPr lang="en-AU" sz="1100" dirty="0" smtClean="0"/>
              <a:t>initiatives </a:t>
            </a:r>
            <a:r>
              <a:rPr lang="en-AU" sz="1100" dirty="0"/>
              <a:t>for consideration for the </a:t>
            </a:r>
            <a:r>
              <a:rPr lang="en-AU" sz="1100" b="1" dirty="0"/>
              <a:t>QLAF work plan </a:t>
            </a:r>
            <a:r>
              <a:rPr lang="en-AU" sz="1100" dirty="0"/>
              <a:t>for 2017-19 </a:t>
            </a:r>
          </a:p>
          <a:p>
            <a:pPr marL="628650" lvl="1" indent="-171450">
              <a:buFont typeface="Arial" panose="020B0604020202020204" pitchFamily="34" charset="0"/>
              <a:buChar char="•"/>
            </a:pPr>
            <a:r>
              <a:rPr lang="en-AU" sz="1100" dirty="0"/>
              <a:t>The QLAF work plan was signed off in March 2016 and can be found at www.qlaf.org.au under Latest News and events</a:t>
            </a:r>
          </a:p>
          <a:p>
            <a:pPr marL="628650" lvl="1" indent="-171450">
              <a:buFont typeface="Arial" panose="020B0604020202020204" pitchFamily="34" charset="0"/>
              <a:buChar char="•"/>
            </a:pPr>
            <a:r>
              <a:rPr lang="en-AU" sz="1100" dirty="0" smtClean="0"/>
              <a:t>The work plan will be used to inform the Queensland government project funding allocation process for legal assistance services – </a:t>
            </a:r>
            <a:r>
              <a:rPr lang="en-AU" sz="1100" b="1" i="1" dirty="0" smtClean="0"/>
              <a:t>to be expanded upon by Jessica Lisec from Department of Justice and Attorney General</a:t>
            </a:r>
            <a:endParaRPr lang="en-AU" sz="1100" b="1" i="1" dirty="0"/>
          </a:p>
        </p:txBody>
      </p:sp>
      <p:sp>
        <p:nvSpPr>
          <p:cNvPr id="4" name="Slide Number Placeholder 3"/>
          <p:cNvSpPr>
            <a:spLocks noGrp="1"/>
          </p:cNvSpPr>
          <p:nvPr>
            <p:ph type="sldNum" sz="quarter" idx="10"/>
          </p:nvPr>
        </p:nvSpPr>
        <p:spPr>
          <a:xfrm>
            <a:off x="8409588" y="7667917"/>
            <a:ext cx="3037840" cy="466433"/>
          </a:xfrm>
        </p:spPr>
        <p:txBody>
          <a:bodyPr/>
          <a:lstStyle/>
          <a:p>
            <a:fld id="{FB433BAF-C467-4D01-84CA-C6117E4E5C8C}" type="slidenum">
              <a:rPr lang="en-AU" smtClean="0"/>
              <a:t>4</a:t>
            </a:fld>
            <a:endParaRPr lang="en-AU" dirty="0"/>
          </a:p>
        </p:txBody>
      </p:sp>
    </p:spTree>
    <p:extLst>
      <p:ext uri="{BB962C8B-B14F-4D97-AF65-F5344CB8AC3E}">
        <p14:creationId xmlns:p14="http://schemas.microsoft.com/office/powerpoint/2010/main" val="269999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What are our Collaborative Service Planning obligations under the NPA  and how are the QLAF and its working groups and LAFS driving this in Qld </a:t>
            </a:r>
            <a:r>
              <a:rPr lang="en-US" b="1" dirty="0" smtClean="0"/>
              <a:t>?</a:t>
            </a:r>
          </a:p>
          <a:p>
            <a:endParaRPr lang="en-US" b="1" dirty="0"/>
          </a:p>
          <a:p>
            <a:r>
              <a:rPr lang="en-US" b="1" i="1" dirty="0" smtClean="0"/>
              <a:t>Jessica Lisec providing </a:t>
            </a:r>
            <a:r>
              <a:rPr lang="en-US" b="1" i="1" dirty="0"/>
              <a:t>further slides/content/handouts from DJAG</a:t>
            </a:r>
            <a:endParaRPr lang="en-US" i="1" dirty="0"/>
          </a:p>
          <a:p>
            <a:endParaRPr lang="en-US" dirty="0"/>
          </a:p>
        </p:txBody>
      </p:sp>
      <p:sp>
        <p:nvSpPr>
          <p:cNvPr id="4" name="Slide Number Placeholder 3"/>
          <p:cNvSpPr>
            <a:spLocks noGrp="1"/>
          </p:cNvSpPr>
          <p:nvPr>
            <p:ph type="sldNum" sz="quarter" idx="10"/>
          </p:nvPr>
        </p:nvSpPr>
        <p:spPr/>
        <p:txBody>
          <a:bodyPr/>
          <a:lstStyle/>
          <a:p>
            <a:fld id="{FB433BAF-C467-4D01-84CA-C6117E4E5C8C}" type="slidenum">
              <a:rPr lang="en-AU" smtClean="0"/>
              <a:t>5</a:t>
            </a:fld>
            <a:endParaRPr lang="en-AU" dirty="0"/>
          </a:p>
        </p:txBody>
      </p:sp>
    </p:spTree>
    <p:extLst>
      <p:ext uri="{BB962C8B-B14F-4D97-AF65-F5344CB8AC3E}">
        <p14:creationId xmlns:p14="http://schemas.microsoft.com/office/powerpoint/2010/main" val="2801780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Outline QLAF Work </a:t>
            </a:r>
            <a:r>
              <a:rPr lang="en-US" b="1" dirty="0" smtClean="0"/>
              <a:t>plan,</a:t>
            </a:r>
            <a:r>
              <a:rPr lang="en-US" b="1" baseline="0" dirty="0" smtClean="0"/>
              <a:t> </a:t>
            </a:r>
            <a:r>
              <a:rPr lang="en-US" b="1" dirty="0" smtClean="0"/>
              <a:t>how </a:t>
            </a:r>
            <a:r>
              <a:rPr lang="en-US" b="1" dirty="0"/>
              <a:t>has this been developed and how </a:t>
            </a:r>
            <a:r>
              <a:rPr lang="en-US" b="1" dirty="0" smtClean="0"/>
              <a:t>this will inform</a:t>
            </a:r>
            <a:r>
              <a:rPr lang="en-US" b="1" baseline="0" dirty="0" smtClean="0"/>
              <a:t> </a:t>
            </a:r>
            <a:r>
              <a:rPr lang="en-US" b="1" dirty="0" smtClean="0"/>
              <a:t>the </a:t>
            </a:r>
            <a:r>
              <a:rPr lang="en-US" b="1" dirty="0"/>
              <a:t>Qld Govt project </a:t>
            </a:r>
            <a:r>
              <a:rPr lang="en-US" b="1" dirty="0" smtClean="0"/>
              <a:t>funding procurement and allocation process</a:t>
            </a:r>
            <a:r>
              <a:rPr lang="en-US" b="1" dirty="0"/>
              <a:t>? </a:t>
            </a:r>
            <a:r>
              <a:rPr lang="en-US" dirty="0"/>
              <a:t> </a:t>
            </a:r>
            <a:endParaRPr lang="en-US" dirty="0" smtClean="0"/>
          </a:p>
          <a:p>
            <a:endParaRPr lang="en-US" b="1" i="1" dirty="0" smtClean="0"/>
          </a:p>
          <a:p>
            <a:r>
              <a:rPr lang="en-US" b="1" i="1" dirty="0" smtClean="0"/>
              <a:t>Jessica Lisec providing </a:t>
            </a:r>
            <a:r>
              <a:rPr lang="en-US" b="1" i="1" dirty="0"/>
              <a:t>further slides/content handout from DJAG </a:t>
            </a:r>
            <a:endParaRPr lang="en-US" i="1" dirty="0"/>
          </a:p>
          <a:p>
            <a:endParaRPr lang="en-US" dirty="0"/>
          </a:p>
        </p:txBody>
      </p:sp>
      <p:sp>
        <p:nvSpPr>
          <p:cNvPr id="4" name="Slide Number Placeholder 3"/>
          <p:cNvSpPr>
            <a:spLocks noGrp="1"/>
          </p:cNvSpPr>
          <p:nvPr>
            <p:ph type="sldNum" sz="quarter" idx="10"/>
          </p:nvPr>
        </p:nvSpPr>
        <p:spPr/>
        <p:txBody>
          <a:bodyPr/>
          <a:lstStyle/>
          <a:p>
            <a:fld id="{FB433BAF-C467-4D01-84CA-C6117E4E5C8C}" type="slidenum">
              <a:rPr lang="en-AU" smtClean="0"/>
              <a:t>6</a:t>
            </a:fld>
            <a:endParaRPr lang="en-AU" dirty="0"/>
          </a:p>
        </p:txBody>
      </p:sp>
    </p:spTree>
    <p:extLst>
      <p:ext uri="{BB962C8B-B14F-4D97-AF65-F5344CB8AC3E}">
        <p14:creationId xmlns:p14="http://schemas.microsoft.com/office/powerpoint/2010/main" val="3562082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85775" y="4388167"/>
            <a:ext cx="6019800" cy="366045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smtClean="0"/>
              <a:t>How can you (conference</a:t>
            </a:r>
            <a:r>
              <a:rPr lang="en-US" sz="1100" b="1" baseline="0" dirty="0" smtClean="0"/>
              <a:t> attendees and wider QLAF stakeholders) </a:t>
            </a:r>
            <a:r>
              <a:rPr lang="en-US" sz="1100" b="1" dirty="0" smtClean="0"/>
              <a:t>be involved with the QLAF and collaborative service planning and find out more about what the QLAF and its working groups and legal assistance forums do?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600" b="1" dirty="0" smtClean="0"/>
          </a:p>
          <a:p>
            <a:pPr marL="171450" indent="-171450">
              <a:buFont typeface="Arial" panose="020B0604020202020204" pitchFamily="34" charset="0"/>
              <a:buChar char="•"/>
            </a:pPr>
            <a:r>
              <a:rPr lang="en-US" sz="1100" dirty="0" smtClean="0">
                <a:cs typeface="Arial" panose="020B0604020202020204" pitchFamily="34" charset="0"/>
              </a:rPr>
              <a:t>Via </a:t>
            </a:r>
            <a:r>
              <a:rPr lang="en-US" sz="1100" dirty="0">
                <a:cs typeface="Arial" panose="020B0604020202020204" pitchFamily="34" charset="0"/>
              </a:rPr>
              <a:t>working group or LAF membership or engaging with members on collaborative service planning initiatives and projects</a:t>
            </a:r>
          </a:p>
          <a:p>
            <a:pPr marL="628650" lvl="1" indent="-171450">
              <a:buFont typeface="Arial" panose="020B0604020202020204" pitchFamily="34" charset="0"/>
              <a:buChar char="•"/>
            </a:pPr>
            <a:r>
              <a:rPr lang="en-US" sz="1100" dirty="0">
                <a:cs typeface="Arial" panose="020B0604020202020204" pitchFamily="34" charset="0"/>
              </a:rPr>
              <a:t>Community Legal Centres Qld is a member or involved in all QLAF working groups and </a:t>
            </a:r>
            <a:r>
              <a:rPr lang="en-US" sz="1100" dirty="0" smtClean="0">
                <a:cs typeface="Arial" panose="020B0604020202020204" pitchFamily="34" charset="0"/>
              </a:rPr>
              <a:t>LAFs and represents the peak and all CLCS in these forums, and communicates via the Director with its members about key initiatives e.g. the QLAF work plan proposals process. </a:t>
            </a:r>
          </a:p>
          <a:p>
            <a:pPr marL="628650" lvl="1" indent="-171450">
              <a:buFont typeface="Arial" panose="020B0604020202020204" pitchFamily="34" charset="0"/>
              <a:buChar char="•"/>
            </a:pPr>
            <a:r>
              <a:rPr lang="en-US" sz="1100" dirty="0" smtClean="0">
                <a:cs typeface="Arial" panose="020B0604020202020204" pitchFamily="34" charset="0"/>
              </a:rPr>
              <a:t>CLCQ members are members of QLAF working groups and LAFs</a:t>
            </a:r>
          </a:p>
          <a:p>
            <a:pPr marL="628650" lvl="1" indent="-171450">
              <a:buFont typeface="Arial" panose="020B0604020202020204" pitchFamily="34" charset="0"/>
              <a:buChar char="•"/>
            </a:pPr>
            <a:endParaRPr lang="en-US" sz="600" dirty="0">
              <a:cs typeface="Arial" panose="020B0604020202020204" pitchFamily="34" charset="0"/>
            </a:endParaRPr>
          </a:p>
          <a:p>
            <a:pPr marL="171450" indent="-171450">
              <a:buFont typeface="Arial" panose="020B0604020202020204" pitchFamily="34" charset="0"/>
              <a:buChar char="•"/>
            </a:pPr>
            <a:r>
              <a:rPr lang="en-US" sz="1100" dirty="0" smtClean="0"/>
              <a:t>Attend </a:t>
            </a:r>
            <a:r>
              <a:rPr lang="en-US" sz="1100" dirty="0"/>
              <a:t>and engage with your local </a:t>
            </a:r>
            <a:r>
              <a:rPr lang="en-US" sz="1100" dirty="0" smtClean="0"/>
              <a:t>RLAF</a:t>
            </a:r>
          </a:p>
          <a:p>
            <a:pPr marL="628650" lvl="1" indent="-171450">
              <a:buFont typeface="Arial" panose="020B0604020202020204" pitchFamily="34" charset="0"/>
              <a:buChar char="•"/>
            </a:pPr>
            <a:r>
              <a:rPr lang="en-AU" sz="1100" dirty="0" smtClean="0"/>
              <a:t>RLAFS are established </a:t>
            </a:r>
            <a:r>
              <a:rPr lang="en-AU" sz="1100" dirty="0"/>
              <a:t>in all areas where Legal Aid Queensland has a regional office – see </a:t>
            </a:r>
            <a:r>
              <a:rPr lang="en-AU" sz="1100" dirty="0">
                <a:hlinkClick r:id="rId3"/>
              </a:rPr>
              <a:t>http://</a:t>
            </a:r>
            <a:r>
              <a:rPr lang="en-AU" sz="1100" dirty="0" smtClean="0">
                <a:hlinkClick r:id="rId3"/>
              </a:rPr>
              <a:t>qlaf.org.au/regional-forums.php</a:t>
            </a:r>
            <a:r>
              <a:rPr lang="en-AU" sz="1100" dirty="0" smtClean="0"/>
              <a:t> for details of current RLAF regions, membership and meeting frequency</a:t>
            </a:r>
          </a:p>
          <a:p>
            <a:pPr marL="628650" lvl="1" indent="-171450">
              <a:buFont typeface="Arial" panose="020B0604020202020204" pitchFamily="34" charset="0"/>
              <a:buChar char="•"/>
            </a:pPr>
            <a:r>
              <a:rPr lang="en-AU" sz="1100" dirty="0" smtClean="0"/>
              <a:t>Core membership includes ATSILS, CLCQ and LAQ and may also include community service providers such as family relationship centres</a:t>
            </a:r>
          </a:p>
          <a:p>
            <a:pPr marL="628650" lvl="1" indent="-171450">
              <a:buFont typeface="Arial" panose="020B0604020202020204" pitchFamily="34" charset="0"/>
              <a:buChar char="•"/>
            </a:pPr>
            <a:r>
              <a:rPr lang="en-US" sz="1100" dirty="0" smtClean="0"/>
              <a:t>RLAFs are coordinated by the Legal Aid Qld Regional Service Delivery Coordinator </a:t>
            </a:r>
          </a:p>
          <a:p>
            <a:pPr marL="628650" lvl="1" indent="-171450">
              <a:buFont typeface="Arial" panose="020B0604020202020204" pitchFamily="34" charset="0"/>
              <a:buChar char="•"/>
            </a:pPr>
            <a:endParaRPr lang="en-US" sz="600" dirty="0" smtClean="0"/>
          </a:p>
          <a:p>
            <a:pPr marL="171450" indent="-171450">
              <a:buFont typeface="Arial" panose="020B0604020202020204" pitchFamily="34" charset="0"/>
              <a:buChar char="•"/>
            </a:pPr>
            <a:r>
              <a:rPr lang="en-US" sz="1100" dirty="0" smtClean="0"/>
              <a:t>QLAF </a:t>
            </a:r>
            <a:r>
              <a:rPr lang="en-US" sz="1100" dirty="0"/>
              <a:t>website  	</a:t>
            </a:r>
            <a:r>
              <a:rPr lang="en-US" sz="1100" b="1" dirty="0">
                <a:solidFill>
                  <a:srgbClr val="002060"/>
                </a:solidFill>
              </a:rPr>
              <a:t>www.qlaf.org.au </a:t>
            </a:r>
            <a:endParaRPr lang="en-US" sz="1100" b="1" dirty="0" smtClean="0">
              <a:solidFill>
                <a:srgbClr val="002060"/>
              </a:solidFill>
            </a:endParaRPr>
          </a:p>
          <a:p>
            <a:pPr marL="628650" lvl="1" indent="-171450">
              <a:buFont typeface="Arial" panose="020B0604020202020204" pitchFamily="34" charset="0"/>
              <a:buChar char="•"/>
            </a:pPr>
            <a:r>
              <a:rPr lang="en-US" sz="1100" dirty="0" smtClean="0"/>
              <a:t>QLAF </a:t>
            </a:r>
            <a:r>
              <a:rPr lang="en-US" sz="1100" dirty="0"/>
              <a:t>meeting minutes and news items are published </a:t>
            </a:r>
            <a:r>
              <a:rPr lang="en-US" sz="1100" dirty="0" smtClean="0"/>
              <a:t>regularly</a:t>
            </a:r>
          </a:p>
          <a:p>
            <a:pPr marL="628650" lvl="1" indent="-171450">
              <a:buFont typeface="Arial" panose="020B0604020202020204" pitchFamily="34" charset="0"/>
              <a:buChar char="•"/>
            </a:pPr>
            <a:r>
              <a:rPr lang="en-US" sz="1100" dirty="0" smtClean="0"/>
              <a:t>Is being redeveloped by Legal Aid to match new/upgraded Legal Aid website so address/links may change to LAQ sub address</a:t>
            </a:r>
            <a:endParaRPr lang="en-US" sz="1100" dirty="0"/>
          </a:p>
          <a:p>
            <a:pPr lvl="1"/>
            <a:endParaRPr lang="en-US" sz="600" i="1" dirty="0"/>
          </a:p>
          <a:p>
            <a:pPr marL="171450" indent="-171450">
              <a:buFont typeface="Arial" panose="020B0604020202020204" pitchFamily="34" charset="0"/>
              <a:buChar char="•"/>
            </a:pPr>
            <a:r>
              <a:rPr lang="en-US" sz="1100" i="1" dirty="0"/>
              <a:t> </a:t>
            </a:r>
            <a:r>
              <a:rPr lang="en-US" sz="1100" dirty="0"/>
              <a:t>The QLAF newsletter </a:t>
            </a:r>
            <a:r>
              <a:rPr lang="en-US" sz="1100" i="1" dirty="0"/>
              <a:t>– soon to be released!</a:t>
            </a:r>
            <a:endParaRPr lang="en-US" sz="1100" dirty="0"/>
          </a:p>
          <a:p>
            <a:pPr marL="628650" lvl="1" indent="-171450">
              <a:buFont typeface="Arial" panose="020B0604020202020204" pitchFamily="34" charset="0"/>
              <a:buChar char="•"/>
            </a:pPr>
            <a:r>
              <a:rPr lang="en-US" sz="1100" dirty="0" smtClean="0"/>
              <a:t>Will be distributed to/by QLAF/WG/LAF members for further distribution to their stakeholders, members/employees/volunteers</a:t>
            </a:r>
          </a:p>
          <a:p>
            <a:pPr marL="628650" lvl="1" indent="-171450">
              <a:buFont typeface="Arial" panose="020B0604020202020204" pitchFamily="34" charset="0"/>
              <a:buChar char="•"/>
            </a:pPr>
            <a:r>
              <a:rPr lang="en-US" sz="1100" dirty="0" smtClean="0"/>
              <a:t>CLCQ members will receive as members/from CLCQ Director as QLAF member and have the opportunity to subscribe on an ongoing basis</a:t>
            </a:r>
            <a:endParaRPr lang="en-US" sz="1100" dirty="0"/>
          </a:p>
        </p:txBody>
      </p:sp>
      <p:sp>
        <p:nvSpPr>
          <p:cNvPr id="4" name="Slide Number Placeholder 3"/>
          <p:cNvSpPr>
            <a:spLocks noGrp="1"/>
          </p:cNvSpPr>
          <p:nvPr>
            <p:ph type="sldNum" sz="quarter" idx="10"/>
          </p:nvPr>
        </p:nvSpPr>
        <p:spPr/>
        <p:txBody>
          <a:bodyPr/>
          <a:lstStyle/>
          <a:p>
            <a:fld id="{FB433BAF-C467-4D01-84CA-C6117E4E5C8C}" type="slidenum">
              <a:rPr lang="en-AU" smtClean="0"/>
              <a:t>8</a:t>
            </a:fld>
            <a:endParaRPr lang="en-AU" dirty="0"/>
          </a:p>
        </p:txBody>
      </p:sp>
    </p:spTree>
    <p:extLst>
      <p:ext uri="{BB962C8B-B14F-4D97-AF65-F5344CB8AC3E}">
        <p14:creationId xmlns:p14="http://schemas.microsoft.com/office/powerpoint/2010/main" val="4280112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B433BAF-C467-4D01-84CA-C6117E4E5C8C}" type="slidenum">
              <a:rPr lang="en-AU" smtClean="0"/>
              <a:t>9</a:t>
            </a:fld>
            <a:endParaRPr lang="en-AU" dirty="0"/>
          </a:p>
        </p:txBody>
      </p:sp>
    </p:spTree>
    <p:extLst>
      <p:ext uri="{BB962C8B-B14F-4D97-AF65-F5344CB8AC3E}">
        <p14:creationId xmlns:p14="http://schemas.microsoft.com/office/powerpoint/2010/main" val="2160430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ti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F302AF0-AAD8-4AB6-92E7-0DEB45285F17}" type="datetime1">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D5E0B3-5860-4AE6-AA9E-7CB079CA5B53}"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3525"/>
            <a:ext cx="12297100" cy="7046976"/>
          </a:xfrm>
          <a:prstGeom prst="rect">
            <a:avLst/>
          </a:prstGeom>
        </p:spPr>
      </p:pic>
    </p:spTree>
    <p:extLst>
      <p:ext uri="{BB962C8B-B14F-4D97-AF65-F5344CB8AC3E}">
        <p14:creationId xmlns:p14="http://schemas.microsoft.com/office/powerpoint/2010/main" val="924933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0408AE-BB3B-4051-B8D7-C426D4335937}" type="datetime1">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28661848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FA99266-6EE4-490C-A9D5-44D1DB64DCBC}" type="datetime1">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19403968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29041194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1571127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14860202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15902530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27937212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2070968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1947608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3846073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1675EA-3AD8-4A72-B3E5-D26AE6807DA8}" type="datetime1">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D5E0B3-5860-4AE6-AA9E-7CB079CA5B53}" type="slidenum">
              <a:rPr lang="en-US" smtClean="0"/>
              <a:t>‹#›</a:t>
            </a:fld>
            <a:endParaRPr lang="en-US"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flipH="1" flipV="1">
            <a:off x="0" y="0"/>
            <a:ext cx="12297100" cy="7046976"/>
          </a:xfrm>
          <a:prstGeom prst="rect">
            <a:avLst/>
          </a:prstGeom>
        </p:spPr>
      </p:pic>
    </p:spTree>
    <p:extLst>
      <p:ext uri="{BB962C8B-B14F-4D97-AF65-F5344CB8AC3E}">
        <p14:creationId xmlns:p14="http://schemas.microsoft.com/office/powerpoint/2010/main" val="18017167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20820272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1829193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BB4F739-7EA1-4509-9E8C-27344A1AD569}" type="datetimeFigureOut">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CA8C165-13CA-478B-A158-61E52DA47D6E}" type="slidenum">
              <a:rPr lang="en-US" smtClean="0"/>
              <a:t>‹#›</a:t>
            </a:fld>
            <a:endParaRPr lang="en-US" dirty="0"/>
          </a:p>
        </p:txBody>
      </p:sp>
    </p:spTree>
    <p:extLst>
      <p:ext uri="{BB962C8B-B14F-4D97-AF65-F5344CB8AC3E}">
        <p14:creationId xmlns:p14="http://schemas.microsoft.com/office/powerpoint/2010/main" val="2287863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263A99-FB72-4847-9CB3-43F3F77EFCB2}" type="datetime1">
              <a:rPr lang="en-US" smtClean="0"/>
              <a:t>5/5/2017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5879301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81EB14-A816-4AE4-B1A1-75FF5A4C20EF}" type="datetime1">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9202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74C94EE-1442-47E6-9AA2-60F209ED7F26}" type="datetime1">
              <a:rPr lang="en-US" smtClean="0"/>
              <a:t>5/5/2017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27686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B688675-B1F6-431C-8C89-15884033D719}" type="datetime1">
              <a:rPr lang="en-US" smtClean="0"/>
              <a:t>5/5/2017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3410555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688D9-BD98-46D5-A15D-2B6F491DB3A5}" type="datetime1">
              <a:rPr lang="en-US" smtClean="0"/>
              <a:t>5/5/2017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3368025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3DB2D0C-EC44-4BD4-9688-4CDEDE27D1BC}" type="datetime1">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18178498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8AD813-DE8E-4C9F-87FB-B34E6A80DB5A}" type="datetime1">
              <a:rPr lang="en-US" smtClean="0"/>
              <a:t>5/5/2017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D5E0B3-5860-4AE6-AA9E-7CB079CA5B53}" type="slidenum">
              <a:rPr lang="en-US" smtClean="0"/>
              <a:t>‹#›</a:t>
            </a:fld>
            <a:endParaRPr lang="en-US" dirty="0"/>
          </a:p>
        </p:txBody>
      </p:sp>
    </p:spTree>
    <p:extLst>
      <p:ext uri="{BB962C8B-B14F-4D97-AF65-F5344CB8AC3E}">
        <p14:creationId xmlns:p14="http://schemas.microsoft.com/office/powerpoint/2010/main" val="4015418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B2DC50-87FE-4B08-9A88-5FC8780397DF}" type="datetime1">
              <a:rPr lang="en-US" smtClean="0"/>
              <a:t>5/5/2017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5E0B3-5860-4AE6-AA9E-7CB079CA5B53}" type="slidenum">
              <a:rPr lang="en-US" smtClean="0"/>
              <a:t>‹#›</a:t>
            </a:fld>
            <a:endParaRPr lang="en-US" dirty="0"/>
          </a:p>
        </p:txBody>
      </p:sp>
    </p:spTree>
    <p:extLst>
      <p:ext uri="{BB962C8B-B14F-4D97-AF65-F5344CB8AC3E}">
        <p14:creationId xmlns:p14="http://schemas.microsoft.com/office/powerpoint/2010/main" val="1875469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B4F739-7EA1-4509-9E8C-27344A1AD569}" type="datetimeFigureOut">
              <a:rPr lang="en-US" smtClean="0"/>
              <a:t>5/5/2017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8C165-13CA-478B-A158-61E52DA47D6E}" type="slidenum">
              <a:rPr lang="en-US" smtClean="0"/>
              <a:t>‹#›</a:t>
            </a:fld>
            <a:endParaRPr lang="en-US" dirty="0"/>
          </a:p>
        </p:txBody>
      </p:sp>
    </p:spTree>
    <p:extLst>
      <p:ext uri="{BB962C8B-B14F-4D97-AF65-F5344CB8AC3E}">
        <p14:creationId xmlns:p14="http://schemas.microsoft.com/office/powerpoint/2010/main" val="363047869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3.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publications.qld.gov.au/dataset/collaborative-service-plannin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mailto:qlaf@communitylegalqld.org.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346578" y="0"/>
            <a:ext cx="11489167" cy="1615476"/>
          </a:xfrm>
          <a:prstGeom prst="rect">
            <a:avLst/>
          </a:prstGeom>
        </p:spPr>
      </p:pic>
      <p:sp>
        <p:nvSpPr>
          <p:cNvPr id="13" name="TextBox 12"/>
          <p:cNvSpPr txBox="1"/>
          <p:nvPr/>
        </p:nvSpPr>
        <p:spPr>
          <a:xfrm>
            <a:off x="1118796" y="925158"/>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sp>
        <p:nvSpPr>
          <p:cNvPr id="16" name="TextBox 15"/>
          <p:cNvSpPr txBox="1"/>
          <p:nvPr/>
        </p:nvSpPr>
        <p:spPr>
          <a:xfrm>
            <a:off x="661127" y="2287746"/>
            <a:ext cx="9719086" cy="2215991"/>
          </a:xfrm>
          <a:prstGeom prst="rect">
            <a:avLst/>
          </a:prstGeom>
          <a:noFill/>
        </p:spPr>
        <p:txBody>
          <a:bodyPr wrap="square" rtlCol="0">
            <a:spAutoFit/>
          </a:bodyPr>
          <a:lstStyle/>
          <a:p>
            <a:r>
              <a:rPr lang="en-AU" sz="3800" dirty="0" smtClean="0">
                <a:latin typeface="Arial" panose="020B0604020202020204" pitchFamily="34" charset="0"/>
                <a:cs typeface="Arial" panose="020B0604020202020204" pitchFamily="34" charset="0"/>
              </a:rPr>
              <a:t>Queensland Legal Assistance Forum and</a:t>
            </a:r>
          </a:p>
          <a:p>
            <a:r>
              <a:rPr lang="en-AU" sz="600" dirty="0" smtClean="0">
                <a:latin typeface="Arial" panose="020B0604020202020204" pitchFamily="34" charset="0"/>
                <a:cs typeface="Arial" panose="020B0604020202020204" pitchFamily="34" charset="0"/>
              </a:rPr>
              <a:t> </a:t>
            </a:r>
          </a:p>
          <a:p>
            <a:r>
              <a:rPr lang="en-AU" sz="3800" dirty="0" smtClean="0">
                <a:latin typeface="Arial" panose="020B0604020202020204" pitchFamily="34" charset="0"/>
                <a:cs typeface="Arial" panose="020B0604020202020204" pitchFamily="34" charset="0"/>
              </a:rPr>
              <a:t>Collaborative service planning within the legal assistance sector in Queensland.</a:t>
            </a:r>
          </a:p>
          <a:p>
            <a:endParaRPr lang="en-AU" dirty="0">
              <a:latin typeface="Lucida Sans" panose="020B0602040502020204" pitchFamily="34" charset="0"/>
            </a:endParaRPr>
          </a:p>
        </p:txBody>
      </p:sp>
      <p:sp>
        <p:nvSpPr>
          <p:cNvPr id="17" name="Slide Number Placeholder 16"/>
          <p:cNvSpPr>
            <a:spLocks noGrp="1"/>
          </p:cNvSpPr>
          <p:nvPr>
            <p:ph type="sldNum" sz="quarter" idx="12"/>
          </p:nvPr>
        </p:nvSpPr>
        <p:spPr/>
        <p:txBody>
          <a:bodyPr/>
          <a:lstStyle/>
          <a:p>
            <a:fld id="{5DD5E0B3-5860-4AE6-AA9E-7CB079CA5B53}" type="slidenum">
              <a:rPr lang="en-US" smtClean="0"/>
              <a:t>1</a:t>
            </a:fld>
            <a:endParaRPr lang="en-US" dirty="0"/>
          </a:p>
        </p:txBody>
      </p:sp>
      <p:sp>
        <p:nvSpPr>
          <p:cNvPr id="7" name="Rectangle 3"/>
          <p:cNvSpPr>
            <a:spLocks noGrp="1" noChangeArrowheads="1"/>
          </p:cNvSpPr>
          <p:nvPr>
            <p:ph type="subTitle" idx="1"/>
          </p:nvPr>
        </p:nvSpPr>
        <p:spPr>
          <a:xfrm>
            <a:off x="5434945" y="5121275"/>
            <a:ext cx="6400800" cy="1600200"/>
          </a:xfrm>
        </p:spPr>
        <p:txBody>
          <a:bodyPr>
            <a:normAutofit fontScale="62500" lnSpcReduction="20000"/>
          </a:bodyPr>
          <a:lstStyle/>
          <a:p>
            <a:pPr algn="r" eaLnBrk="1" hangingPunct="1"/>
            <a:endParaRPr lang="en-US" altLang="en-US" dirty="0" smtClean="0"/>
          </a:p>
          <a:p>
            <a:pPr algn="r"/>
            <a:r>
              <a:rPr lang="en-AU" sz="2900" b="1" dirty="0">
                <a:latin typeface="Arial" panose="020B0604020202020204" pitchFamily="34" charset="0"/>
                <a:cs typeface="Arial" panose="020B0604020202020204" pitchFamily="34" charset="0"/>
              </a:rPr>
              <a:t>Monica </a:t>
            </a:r>
            <a:r>
              <a:rPr lang="en-AU" sz="2900" b="1" dirty="0" smtClean="0">
                <a:latin typeface="Arial" panose="020B0604020202020204" pitchFamily="34" charset="0"/>
                <a:cs typeface="Arial" panose="020B0604020202020204" pitchFamily="34" charset="0"/>
              </a:rPr>
              <a:t>Roberts </a:t>
            </a:r>
            <a:r>
              <a:rPr lang="en-AU" sz="2900" dirty="0" smtClean="0">
                <a:latin typeface="Arial" panose="020B0604020202020204" pitchFamily="34" charset="0"/>
                <a:cs typeface="Arial" panose="020B0604020202020204" pitchFamily="34" charset="0"/>
              </a:rPr>
              <a:t>QLAF </a:t>
            </a:r>
            <a:r>
              <a:rPr lang="en-AU" sz="2900" dirty="0">
                <a:latin typeface="Arial" panose="020B0604020202020204" pitchFamily="34" charset="0"/>
                <a:cs typeface="Arial" panose="020B0604020202020204" pitchFamily="34" charset="0"/>
              </a:rPr>
              <a:t>Project </a:t>
            </a:r>
            <a:r>
              <a:rPr lang="en-AU" sz="2900" dirty="0" smtClean="0">
                <a:latin typeface="Arial" panose="020B0604020202020204" pitchFamily="34" charset="0"/>
                <a:cs typeface="Arial" panose="020B0604020202020204" pitchFamily="34" charset="0"/>
              </a:rPr>
              <a:t>Officer </a:t>
            </a:r>
            <a:endParaRPr lang="en-AU" sz="2900" dirty="0">
              <a:latin typeface="Arial" panose="020B0604020202020204" pitchFamily="34" charset="0"/>
              <a:cs typeface="Arial" panose="020B0604020202020204" pitchFamily="34" charset="0"/>
            </a:endParaRPr>
          </a:p>
          <a:p>
            <a:pPr algn="r"/>
            <a:r>
              <a:rPr lang="en-AU" sz="2900" b="1" dirty="0">
                <a:latin typeface="Arial" panose="020B0604020202020204" pitchFamily="34" charset="0"/>
                <a:cs typeface="Arial" panose="020B0604020202020204" pitchFamily="34" charset="0"/>
              </a:rPr>
              <a:t>Matthew Jones </a:t>
            </a:r>
            <a:r>
              <a:rPr lang="en-AU" sz="2900" dirty="0" smtClean="0">
                <a:latin typeface="Arial" panose="020B0604020202020204" pitchFamily="34" charset="0"/>
                <a:cs typeface="Arial" panose="020B0604020202020204" pitchFamily="34" charset="0"/>
              </a:rPr>
              <a:t>QLAF Chair, Barrister</a:t>
            </a:r>
            <a:endParaRPr lang="en-AU" sz="2900" dirty="0">
              <a:latin typeface="Arial" panose="020B0604020202020204" pitchFamily="34" charset="0"/>
              <a:cs typeface="Arial" panose="020B0604020202020204" pitchFamily="34" charset="0"/>
            </a:endParaRPr>
          </a:p>
          <a:p>
            <a:pPr algn="r"/>
            <a:r>
              <a:rPr lang="en-AU" sz="2900" b="1" dirty="0">
                <a:latin typeface="Arial" panose="020B0604020202020204" pitchFamily="34" charset="0"/>
                <a:cs typeface="Arial" panose="020B0604020202020204" pitchFamily="34" charset="0"/>
              </a:rPr>
              <a:t>Jessica Lisec </a:t>
            </a:r>
            <a:r>
              <a:rPr lang="en-AU" sz="2900" dirty="0" smtClean="0">
                <a:latin typeface="Arial" panose="020B0604020202020204" pitchFamily="34" charset="0"/>
                <a:cs typeface="Arial" panose="020B0604020202020204" pitchFamily="34" charset="0"/>
              </a:rPr>
              <a:t>Dept. </a:t>
            </a:r>
            <a:r>
              <a:rPr lang="en-AU" sz="2900" dirty="0">
                <a:latin typeface="Arial" panose="020B0604020202020204" pitchFamily="34" charset="0"/>
                <a:cs typeface="Arial" panose="020B0604020202020204" pitchFamily="34" charset="0"/>
              </a:rPr>
              <a:t>of Justice and Attorney </a:t>
            </a:r>
            <a:r>
              <a:rPr lang="en-AU" sz="2900" dirty="0" smtClean="0">
                <a:latin typeface="Arial" panose="020B0604020202020204" pitchFamily="34" charset="0"/>
                <a:cs typeface="Arial" panose="020B0604020202020204" pitchFamily="34" charset="0"/>
              </a:rPr>
              <a:t>General</a:t>
            </a:r>
          </a:p>
          <a:p>
            <a:pPr algn="r"/>
            <a:r>
              <a:rPr lang="en-AU" sz="2900" dirty="0" smtClean="0">
                <a:latin typeface="Arial" panose="020B0604020202020204" pitchFamily="34" charset="0"/>
                <a:cs typeface="Arial" panose="020B0604020202020204" pitchFamily="34" charset="0"/>
              </a:rPr>
              <a:t>Legal </a:t>
            </a:r>
            <a:r>
              <a:rPr lang="en-AU" sz="2900" dirty="0">
                <a:latin typeface="Arial" panose="020B0604020202020204" pitchFamily="34" charset="0"/>
                <a:cs typeface="Arial" panose="020B0604020202020204" pitchFamily="34" charset="0"/>
              </a:rPr>
              <a:t>Assistance Strategy and </a:t>
            </a:r>
            <a:r>
              <a:rPr lang="en-AU" sz="2900" dirty="0" smtClean="0">
                <a:latin typeface="Arial" panose="020B0604020202020204" pitchFamily="34" charset="0"/>
                <a:cs typeface="Arial" panose="020B0604020202020204" pitchFamily="34" charset="0"/>
              </a:rPr>
              <a:t>Funding </a:t>
            </a:r>
            <a:endParaRPr lang="en-AU" sz="2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2596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88591"/>
            <a:ext cx="9305925" cy="644860"/>
          </a:xfrm>
        </p:spPr>
        <p:txBody>
          <a:bodyPr>
            <a:normAutofit/>
          </a:bodyPr>
          <a:lstStyle/>
          <a:p>
            <a:r>
              <a:rPr lang="en-AU" sz="3200" dirty="0" smtClean="0">
                <a:solidFill>
                  <a:srgbClr val="002060"/>
                </a:solidFill>
                <a:latin typeface="Arial" panose="020B0604020202020204" pitchFamily="34" charset="0"/>
                <a:cs typeface="Arial" panose="020B0604020202020204" pitchFamily="34" charset="0"/>
              </a:rPr>
              <a:t>What is the role of the QLAF in 2017?</a:t>
            </a:r>
            <a:endParaRPr lang="en-AU" sz="32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42021" y="1126990"/>
            <a:ext cx="10740528" cy="4879975"/>
          </a:xfrm>
        </p:spPr>
        <p:txBody>
          <a:bodyPr anchor="ctr">
            <a:normAutofit fontScale="25000" lnSpcReduction="20000"/>
          </a:bodyPr>
          <a:lstStyle/>
          <a:p>
            <a:pPr>
              <a:lnSpc>
                <a:spcPct val="120000"/>
              </a:lnSpc>
            </a:pPr>
            <a:r>
              <a:rPr lang="en-AU" sz="8000" dirty="0" smtClean="0">
                <a:latin typeface="Arial" panose="020B0604020202020204" pitchFamily="34" charset="0"/>
                <a:cs typeface="Arial" panose="020B0604020202020204" pitchFamily="34" charset="0"/>
              </a:rPr>
              <a:t>The purpose of the QLAF is to consider opportunities to coordinate and maximise the reach of legal assistance services in Queensland and to provide feedback to the Queensland Government and other relevant bodies on legal assistance strategies</a:t>
            </a:r>
          </a:p>
          <a:p>
            <a:pPr>
              <a:lnSpc>
                <a:spcPct val="120000"/>
              </a:lnSpc>
              <a:spcBef>
                <a:spcPts val="0"/>
              </a:spcBef>
            </a:pPr>
            <a:endParaRPr lang="en-AU" sz="5600" dirty="0" smtClean="0">
              <a:latin typeface="Arial" panose="020B0604020202020204" pitchFamily="34" charset="0"/>
              <a:cs typeface="Arial" panose="020B0604020202020204" pitchFamily="34" charset="0"/>
            </a:endParaRPr>
          </a:p>
          <a:p>
            <a:pPr fontAlgn="base">
              <a:lnSpc>
                <a:spcPct val="120000"/>
              </a:lnSpc>
            </a:pPr>
            <a:r>
              <a:rPr lang="en-AU" sz="8000" dirty="0" smtClean="0">
                <a:latin typeface="Arial" panose="020B0604020202020204" pitchFamily="34" charset="0"/>
                <a:cs typeface="Arial" panose="020B0604020202020204" pitchFamily="34" charset="0"/>
              </a:rPr>
              <a:t>QLAF plays a central role in driving, implementing and overseeing collaborative service planning in Queensland, particularly </a:t>
            </a:r>
            <a:r>
              <a:rPr lang="en-AU" sz="8000" dirty="0">
                <a:latin typeface="Arial" panose="020B0604020202020204" pitchFamily="34" charset="0"/>
                <a:cs typeface="Arial" panose="020B0604020202020204" pitchFamily="34" charset="0"/>
              </a:rPr>
              <a:t>through its specialist legal assistance forums (LAFs) and working </a:t>
            </a:r>
            <a:r>
              <a:rPr lang="en-AU" sz="8000" dirty="0" smtClean="0">
                <a:latin typeface="Arial" panose="020B0604020202020204" pitchFamily="34" charset="0"/>
                <a:cs typeface="Arial" panose="020B0604020202020204" pitchFamily="34" charset="0"/>
              </a:rPr>
              <a:t>groups</a:t>
            </a:r>
          </a:p>
          <a:p>
            <a:pPr fontAlgn="base">
              <a:lnSpc>
                <a:spcPct val="120000"/>
              </a:lnSpc>
            </a:pPr>
            <a:endParaRPr lang="en-AU" sz="5600" dirty="0">
              <a:latin typeface="Arial" panose="020B0604020202020204" pitchFamily="34" charset="0"/>
              <a:cs typeface="Arial" panose="020B0604020202020204" pitchFamily="34" charset="0"/>
            </a:endParaRPr>
          </a:p>
          <a:p>
            <a:pPr fontAlgn="base">
              <a:lnSpc>
                <a:spcPct val="120000"/>
              </a:lnSpc>
              <a:spcBef>
                <a:spcPts val="0"/>
              </a:spcBef>
            </a:pPr>
            <a:r>
              <a:rPr lang="en-AU" sz="8000" dirty="0" smtClean="0">
                <a:latin typeface="Arial" panose="020B0604020202020204" pitchFamily="34" charset="0"/>
                <a:cs typeface="Arial" panose="020B0604020202020204" pitchFamily="34" charset="0"/>
              </a:rPr>
              <a:t>QLAF Working groups, LAFs and Regional Legal Assistance Forums (RLAFs) promote collaboration and cooperation between legal and non-legal service providers and play a key role in identifying and implementing collaborative </a:t>
            </a:r>
            <a:r>
              <a:rPr lang="en-AU" sz="8000" dirty="0">
                <a:latin typeface="Arial" panose="020B0604020202020204" pitchFamily="34" charset="0"/>
                <a:cs typeface="Arial" panose="020B0604020202020204" pitchFamily="34" charset="0"/>
              </a:rPr>
              <a:t>service planning </a:t>
            </a:r>
            <a:r>
              <a:rPr lang="en-AU" sz="8000" dirty="0" smtClean="0">
                <a:latin typeface="Arial" panose="020B0604020202020204" pitchFamily="34" charset="0"/>
                <a:cs typeface="Arial" panose="020B0604020202020204" pitchFamily="34" charset="0"/>
              </a:rPr>
              <a:t>initiatives and projects</a:t>
            </a:r>
            <a:endParaRPr lang="en-AU" sz="8000" dirty="0">
              <a:latin typeface="Arial" panose="020B0604020202020204" pitchFamily="34" charset="0"/>
              <a:cs typeface="Arial" panose="020B0604020202020204" pitchFamily="34" charset="0"/>
            </a:endParaRPr>
          </a:p>
          <a:p>
            <a:pPr marL="0" indent="0" fontAlgn="base">
              <a:lnSpc>
                <a:spcPct val="120000"/>
              </a:lnSpc>
              <a:spcBef>
                <a:spcPts val="0"/>
              </a:spcBef>
              <a:buNone/>
            </a:pPr>
            <a:r>
              <a:rPr lang="en-AU" sz="4800" dirty="0" smtClean="0">
                <a:latin typeface="Arial" panose="020B0604020202020204" pitchFamily="34" charset="0"/>
                <a:cs typeface="Arial" panose="020B0604020202020204" pitchFamily="34" charset="0"/>
              </a:rPr>
              <a:t> </a:t>
            </a:r>
            <a:r>
              <a:rPr lang="en-AU" sz="5600" dirty="0" smtClean="0">
                <a:latin typeface="Arial" panose="020B0604020202020204" pitchFamily="34" charset="0"/>
                <a:cs typeface="Arial" panose="020B0604020202020204" pitchFamily="34" charset="0"/>
              </a:rPr>
              <a:t>	</a:t>
            </a:r>
            <a:endParaRPr lang="en-AU" sz="5600" dirty="0">
              <a:latin typeface="Arial" panose="020B0604020202020204" pitchFamily="34" charset="0"/>
              <a:cs typeface="Arial" panose="020B0604020202020204" pitchFamily="34" charset="0"/>
            </a:endParaRPr>
          </a:p>
          <a:p>
            <a:pPr>
              <a:lnSpc>
                <a:spcPct val="120000"/>
              </a:lnSpc>
            </a:pPr>
            <a:r>
              <a:rPr lang="en-US" sz="8000" dirty="0" smtClean="0">
                <a:latin typeface="Arial" panose="020B0604020202020204" pitchFamily="34" charset="0"/>
                <a:cs typeface="Arial" panose="020B0604020202020204" pitchFamily="34" charset="0"/>
              </a:rPr>
              <a:t>QLAF members </a:t>
            </a:r>
            <a:r>
              <a:rPr lang="en-US" sz="8000" dirty="0">
                <a:latin typeface="Arial" panose="020B0604020202020204" pitchFamily="34" charset="0"/>
                <a:cs typeface="Arial" panose="020B0604020202020204" pitchFamily="34" charset="0"/>
              </a:rPr>
              <a:t>include senior representatives of </a:t>
            </a:r>
            <a:r>
              <a:rPr lang="en-US" sz="8000" dirty="0" smtClean="0">
                <a:latin typeface="Arial" panose="020B0604020202020204" pitchFamily="34" charset="0"/>
                <a:cs typeface="Arial" panose="020B0604020202020204" pitchFamily="34" charset="0"/>
              </a:rPr>
              <a:t>both legal </a:t>
            </a:r>
            <a:r>
              <a:rPr lang="en-US" sz="8000" dirty="0">
                <a:latin typeface="Arial" panose="020B0604020202020204" pitchFamily="34" charset="0"/>
                <a:cs typeface="Arial" panose="020B0604020202020204" pitchFamily="34" charset="0"/>
              </a:rPr>
              <a:t>and non-legal service providers delivering services to </a:t>
            </a:r>
            <a:r>
              <a:rPr lang="en-AU" sz="8000" dirty="0">
                <a:latin typeface="Arial" panose="020B0604020202020204" pitchFamily="34" charset="0"/>
                <a:cs typeface="Arial" panose="020B0604020202020204" pitchFamily="34" charset="0"/>
              </a:rPr>
              <a:t>vulnerable people </a:t>
            </a:r>
            <a:r>
              <a:rPr lang="en-AU" sz="8000" dirty="0" smtClean="0">
                <a:latin typeface="Arial" panose="020B0604020202020204" pitchFamily="34" charset="0"/>
                <a:cs typeface="Arial" panose="020B0604020202020204" pitchFamily="34" charset="0"/>
              </a:rPr>
              <a:t>accessing </a:t>
            </a:r>
            <a:r>
              <a:rPr lang="en-AU" sz="8000" dirty="0">
                <a:latin typeface="Arial" panose="020B0604020202020204" pitchFamily="34" charset="0"/>
                <a:cs typeface="Arial" panose="020B0604020202020204" pitchFamily="34" charset="0"/>
              </a:rPr>
              <a:t>legal assistance services in </a:t>
            </a:r>
            <a:r>
              <a:rPr lang="en-AU" sz="8000" dirty="0" smtClean="0">
                <a:latin typeface="Arial" panose="020B0604020202020204" pitchFamily="34" charset="0"/>
                <a:cs typeface="Arial" panose="020B0604020202020204" pitchFamily="34" charset="0"/>
              </a:rPr>
              <a:t>Queensland</a:t>
            </a:r>
            <a:endParaRPr lang="en-AU" sz="8000" dirty="0">
              <a:latin typeface="Arial" panose="020B0604020202020204" pitchFamily="34" charset="0"/>
              <a:cs typeface="Arial" panose="020B0604020202020204" pitchFamily="34" charset="0"/>
            </a:endParaRPr>
          </a:p>
        </p:txBody>
      </p:sp>
      <p:sp>
        <p:nvSpPr>
          <p:cNvPr id="8" name="Slide Number Placeholder 7"/>
          <p:cNvSpPr>
            <a:spLocks noGrp="1"/>
          </p:cNvSpPr>
          <p:nvPr>
            <p:ph type="sldNum" sz="quarter" idx="12"/>
          </p:nvPr>
        </p:nvSpPr>
        <p:spPr/>
        <p:txBody>
          <a:bodyPr/>
          <a:lstStyle/>
          <a:p>
            <a:fld id="{5DD5E0B3-5860-4AE6-AA9E-7CB079CA5B53}" type="slidenum">
              <a:rPr lang="en-US" smtClean="0"/>
              <a:t>2</a:t>
            </a:fld>
            <a:endParaRPr lang="en-US" dirty="0"/>
          </a:p>
        </p:txBody>
      </p:sp>
      <p:grpSp>
        <p:nvGrpSpPr>
          <p:cNvPr id="5" name="Group 4"/>
          <p:cNvGrpSpPr/>
          <p:nvPr/>
        </p:nvGrpSpPr>
        <p:grpSpPr>
          <a:xfrm>
            <a:off x="520764" y="6273818"/>
            <a:ext cx="2874547" cy="509569"/>
            <a:chOff x="520764" y="6273818"/>
            <a:chExt cx="2874547" cy="509569"/>
          </a:xfrm>
        </p:grpSpPr>
        <p:sp>
          <p:nvSpPr>
            <p:cNvPr id="9" name="TextBox 8"/>
            <p:cNvSpPr txBox="1"/>
            <p:nvPr/>
          </p:nvSpPr>
          <p:spPr>
            <a:xfrm>
              <a:off x="742021" y="6521777"/>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10" name="Picture 9"/>
            <p:cNvPicPr>
              <a:picLocks noChangeAspect="1"/>
            </p:cNvPicPr>
            <p:nvPr/>
          </p:nvPicPr>
          <p:blipFill rotWithShape="1">
            <a:blip r:embed="rId3"/>
            <a:srcRect r="31597" b="29834"/>
            <a:stretch/>
          </p:blipFill>
          <p:spPr>
            <a:xfrm>
              <a:off x="520764" y="6273818"/>
              <a:ext cx="783706" cy="352456"/>
            </a:xfrm>
            <a:prstGeom prst="rect">
              <a:avLst/>
            </a:prstGeom>
          </p:spPr>
        </p:pic>
      </p:grpSp>
    </p:spTree>
    <p:extLst>
      <p:ext uri="{BB962C8B-B14F-4D97-AF65-F5344CB8AC3E}">
        <p14:creationId xmlns:p14="http://schemas.microsoft.com/office/powerpoint/2010/main" val="11386833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917" y="257482"/>
            <a:ext cx="10515600" cy="437525"/>
          </a:xfrm>
        </p:spPr>
        <p:txBody>
          <a:bodyPr>
            <a:normAutofit/>
          </a:bodyPr>
          <a:lstStyle/>
          <a:p>
            <a:r>
              <a:rPr lang="en-US" sz="1400" b="1" dirty="0" smtClean="0">
                <a:solidFill>
                  <a:srgbClr val="002060"/>
                </a:solidFill>
                <a:latin typeface="Arial" panose="020B0604020202020204" pitchFamily="34" charset="0"/>
                <a:cs typeface="Arial" panose="020B0604020202020204" pitchFamily="34" charset="0"/>
              </a:rPr>
              <a:t>QLAF and Queensland’s state-wide, regional and specialist legal assistance forums</a:t>
            </a:r>
            <a:endParaRPr lang="en-US" sz="1400" b="1" dirty="0">
              <a:solidFill>
                <a:srgbClr val="00206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DD5E0B3-5860-4AE6-AA9E-7CB079CA5B53}" type="slidenum">
              <a:rPr lang="en-US" smtClean="0"/>
              <a:t>3</a:t>
            </a:fld>
            <a:endParaRPr lang="en-US" dirty="0"/>
          </a:p>
        </p:txBody>
      </p:sp>
      <p:grpSp>
        <p:nvGrpSpPr>
          <p:cNvPr id="5" name="Group 4"/>
          <p:cNvGrpSpPr>
            <a:grpSpLocks/>
          </p:cNvGrpSpPr>
          <p:nvPr/>
        </p:nvGrpSpPr>
        <p:grpSpPr bwMode="auto">
          <a:xfrm>
            <a:off x="1050448" y="1138873"/>
            <a:ext cx="9982200" cy="4064000"/>
            <a:chOff x="432" y="280"/>
            <a:chExt cx="15720" cy="6400"/>
          </a:xfrm>
        </p:grpSpPr>
        <p:cxnSp>
          <p:nvCxnSpPr>
            <p:cNvPr id="6" name="Line 3"/>
            <p:cNvCxnSpPr>
              <a:cxnSpLocks noChangeShapeType="1"/>
            </p:cNvCxnSpPr>
            <p:nvPr/>
          </p:nvCxnSpPr>
          <p:spPr bwMode="auto">
            <a:xfrm>
              <a:off x="1368" y="4998"/>
              <a:ext cx="13863" cy="0"/>
            </a:xfrm>
            <a:prstGeom prst="line">
              <a:avLst/>
            </a:prstGeom>
            <a:noFill/>
            <a:ln w="9144">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7" name="Freeform 6"/>
            <p:cNvSpPr>
              <a:spLocks/>
            </p:cNvSpPr>
            <p:nvPr/>
          </p:nvSpPr>
          <p:spPr bwMode="auto">
            <a:xfrm>
              <a:off x="9821" y="5401"/>
              <a:ext cx="1872" cy="1244"/>
            </a:xfrm>
            <a:custGeom>
              <a:avLst/>
              <a:gdLst>
                <a:gd name="T0" fmla="+- 0 10036 8371"/>
                <a:gd name="T1" fmla="*/ T0 w 1872"/>
                <a:gd name="T2" fmla="+- 0 5351 5351"/>
                <a:gd name="T3" fmla="*/ 5351 h 1244"/>
                <a:gd name="T4" fmla="+- 0 8578 8371"/>
                <a:gd name="T5" fmla="*/ T4 w 1872"/>
                <a:gd name="T6" fmla="+- 0 5351 5351"/>
                <a:gd name="T7" fmla="*/ 5351 h 1244"/>
                <a:gd name="T8" fmla="+- 0 8513 8371"/>
                <a:gd name="T9" fmla="*/ T8 w 1872"/>
                <a:gd name="T10" fmla="+- 0 5362 5351"/>
                <a:gd name="T11" fmla="*/ 5362 h 1244"/>
                <a:gd name="T12" fmla="+- 0 8456 8371"/>
                <a:gd name="T13" fmla="*/ T12 w 1872"/>
                <a:gd name="T14" fmla="+- 0 5391 5351"/>
                <a:gd name="T15" fmla="*/ 5391 h 1244"/>
                <a:gd name="T16" fmla="+- 0 8411 8371"/>
                <a:gd name="T17" fmla="*/ T16 w 1872"/>
                <a:gd name="T18" fmla="+- 0 5436 5351"/>
                <a:gd name="T19" fmla="*/ 5436 h 1244"/>
                <a:gd name="T20" fmla="+- 0 8382 8371"/>
                <a:gd name="T21" fmla="*/ T20 w 1872"/>
                <a:gd name="T22" fmla="+- 0 5493 5351"/>
                <a:gd name="T23" fmla="*/ 5493 h 1244"/>
                <a:gd name="T24" fmla="+- 0 8371 8371"/>
                <a:gd name="T25" fmla="*/ T24 w 1872"/>
                <a:gd name="T26" fmla="+- 0 5559 5351"/>
                <a:gd name="T27" fmla="*/ 5559 h 1244"/>
                <a:gd name="T28" fmla="+- 0 8371 8371"/>
                <a:gd name="T29" fmla="*/ T28 w 1872"/>
                <a:gd name="T30" fmla="+- 0 6387 5351"/>
                <a:gd name="T31" fmla="*/ 6387 h 1244"/>
                <a:gd name="T32" fmla="+- 0 8382 8371"/>
                <a:gd name="T33" fmla="*/ T32 w 1872"/>
                <a:gd name="T34" fmla="+- 0 6453 5351"/>
                <a:gd name="T35" fmla="*/ 6453 h 1244"/>
                <a:gd name="T36" fmla="+- 0 8411 8371"/>
                <a:gd name="T37" fmla="*/ T36 w 1872"/>
                <a:gd name="T38" fmla="+- 0 6510 5351"/>
                <a:gd name="T39" fmla="*/ 6510 h 1244"/>
                <a:gd name="T40" fmla="+- 0 8456 8371"/>
                <a:gd name="T41" fmla="*/ T40 w 1872"/>
                <a:gd name="T42" fmla="+- 0 6555 5351"/>
                <a:gd name="T43" fmla="*/ 6555 h 1244"/>
                <a:gd name="T44" fmla="+- 0 8513 8371"/>
                <a:gd name="T45" fmla="*/ T44 w 1872"/>
                <a:gd name="T46" fmla="+- 0 6584 5351"/>
                <a:gd name="T47" fmla="*/ 6584 h 1244"/>
                <a:gd name="T48" fmla="+- 0 8578 8371"/>
                <a:gd name="T49" fmla="*/ T48 w 1872"/>
                <a:gd name="T50" fmla="+- 0 6595 5351"/>
                <a:gd name="T51" fmla="*/ 6595 h 1244"/>
                <a:gd name="T52" fmla="+- 0 10036 8371"/>
                <a:gd name="T53" fmla="*/ T52 w 1872"/>
                <a:gd name="T54" fmla="+- 0 6595 5351"/>
                <a:gd name="T55" fmla="*/ 6595 h 1244"/>
                <a:gd name="T56" fmla="+- 0 10101 8371"/>
                <a:gd name="T57" fmla="*/ T56 w 1872"/>
                <a:gd name="T58" fmla="+- 0 6584 5351"/>
                <a:gd name="T59" fmla="*/ 6584 h 1244"/>
                <a:gd name="T60" fmla="+- 0 10158 8371"/>
                <a:gd name="T61" fmla="*/ T60 w 1872"/>
                <a:gd name="T62" fmla="+- 0 6555 5351"/>
                <a:gd name="T63" fmla="*/ 6555 h 1244"/>
                <a:gd name="T64" fmla="+- 0 10203 8371"/>
                <a:gd name="T65" fmla="*/ T64 w 1872"/>
                <a:gd name="T66" fmla="+- 0 6510 5351"/>
                <a:gd name="T67" fmla="*/ 6510 h 1244"/>
                <a:gd name="T68" fmla="+- 0 10233 8371"/>
                <a:gd name="T69" fmla="*/ T68 w 1872"/>
                <a:gd name="T70" fmla="+- 0 6453 5351"/>
                <a:gd name="T71" fmla="*/ 6453 h 1244"/>
                <a:gd name="T72" fmla="+- 0 10243 8371"/>
                <a:gd name="T73" fmla="*/ T72 w 1872"/>
                <a:gd name="T74" fmla="+- 0 6387 5351"/>
                <a:gd name="T75" fmla="*/ 6387 h 1244"/>
                <a:gd name="T76" fmla="+- 0 10243 8371"/>
                <a:gd name="T77" fmla="*/ T76 w 1872"/>
                <a:gd name="T78" fmla="+- 0 5559 5351"/>
                <a:gd name="T79" fmla="*/ 5559 h 1244"/>
                <a:gd name="T80" fmla="+- 0 10233 8371"/>
                <a:gd name="T81" fmla="*/ T80 w 1872"/>
                <a:gd name="T82" fmla="+- 0 5493 5351"/>
                <a:gd name="T83" fmla="*/ 5493 h 1244"/>
                <a:gd name="T84" fmla="+- 0 10203 8371"/>
                <a:gd name="T85" fmla="*/ T84 w 1872"/>
                <a:gd name="T86" fmla="+- 0 5436 5351"/>
                <a:gd name="T87" fmla="*/ 5436 h 1244"/>
                <a:gd name="T88" fmla="+- 0 10158 8371"/>
                <a:gd name="T89" fmla="*/ T88 w 1872"/>
                <a:gd name="T90" fmla="+- 0 5391 5351"/>
                <a:gd name="T91" fmla="*/ 5391 h 1244"/>
                <a:gd name="T92" fmla="+- 0 10101 8371"/>
                <a:gd name="T93" fmla="*/ T92 w 1872"/>
                <a:gd name="T94" fmla="+- 0 5362 5351"/>
                <a:gd name="T95" fmla="*/ 5362 h 1244"/>
                <a:gd name="T96" fmla="+- 0 10036 8371"/>
                <a:gd name="T97" fmla="*/ T96 w 1872"/>
                <a:gd name="T98" fmla="+- 0 5351 5351"/>
                <a:gd name="T99" fmla="*/ 5351 h 124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2" h="1244">
                  <a:moveTo>
                    <a:pt x="1665" y="0"/>
                  </a:moveTo>
                  <a:lnTo>
                    <a:pt x="207" y="0"/>
                  </a:lnTo>
                  <a:lnTo>
                    <a:pt x="142" y="11"/>
                  </a:lnTo>
                  <a:lnTo>
                    <a:pt x="85" y="40"/>
                  </a:lnTo>
                  <a:lnTo>
                    <a:pt x="40" y="85"/>
                  </a:lnTo>
                  <a:lnTo>
                    <a:pt x="11" y="142"/>
                  </a:lnTo>
                  <a:lnTo>
                    <a:pt x="0" y="208"/>
                  </a:lnTo>
                  <a:lnTo>
                    <a:pt x="0" y="1036"/>
                  </a:lnTo>
                  <a:lnTo>
                    <a:pt x="11" y="1102"/>
                  </a:lnTo>
                  <a:lnTo>
                    <a:pt x="40" y="1159"/>
                  </a:lnTo>
                  <a:lnTo>
                    <a:pt x="85" y="1204"/>
                  </a:lnTo>
                  <a:lnTo>
                    <a:pt x="142" y="1233"/>
                  </a:lnTo>
                  <a:lnTo>
                    <a:pt x="207" y="1244"/>
                  </a:lnTo>
                  <a:lnTo>
                    <a:pt x="1665" y="1244"/>
                  </a:lnTo>
                  <a:lnTo>
                    <a:pt x="1730" y="1233"/>
                  </a:lnTo>
                  <a:lnTo>
                    <a:pt x="1787" y="1204"/>
                  </a:lnTo>
                  <a:lnTo>
                    <a:pt x="1832" y="1159"/>
                  </a:lnTo>
                  <a:lnTo>
                    <a:pt x="1862" y="1102"/>
                  </a:lnTo>
                  <a:lnTo>
                    <a:pt x="1872" y="1036"/>
                  </a:lnTo>
                  <a:lnTo>
                    <a:pt x="1872" y="208"/>
                  </a:lnTo>
                  <a:lnTo>
                    <a:pt x="1862" y="142"/>
                  </a:lnTo>
                  <a:lnTo>
                    <a:pt x="1832" y="85"/>
                  </a:lnTo>
                  <a:lnTo>
                    <a:pt x="1787" y="40"/>
                  </a:lnTo>
                  <a:lnTo>
                    <a:pt x="1730" y="11"/>
                  </a:lnTo>
                  <a:lnTo>
                    <a:pt x="1665"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p:cNvSpPr>
              <a:spLocks/>
            </p:cNvSpPr>
            <p:nvPr/>
          </p:nvSpPr>
          <p:spPr bwMode="auto">
            <a:xfrm>
              <a:off x="9821" y="5388"/>
              <a:ext cx="1872" cy="1244"/>
            </a:xfrm>
            <a:custGeom>
              <a:avLst/>
              <a:gdLst>
                <a:gd name="T0" fmla="+- 0 8371 8371"/>
                <a:gd name="T1" fmla="*/ T0 w 1872"/>
                <a:gd name="T2" fmla="+- 0 5559 5351"/>
                <a:gd name="T3" fmla="*/ 5559 h 1244"/>
                <a:gd name="T4" fmla="+- 0 8382 8371"/>
                <a:gd name="T5" fmla="*/ T4 w 1872"/>
                <a:gd name="T6" fmla="+- 0 5493 5351"/>
                <a:gd name="T7" fmla="*/ 5493 h 1244"/>
                <a:gd name="T8" fmla="+- 0 8411 8371"/>
                <a:gd name="T9" fmla="*/ T8 w 1872"/>
                <a:gd name="T10" fmla="+- 0 5436 5351"/>
                <a:gd name="T11" fmla="*/ 5436 h 1244"/>
                <a:gd name="T12" fmla="+- 0 8456 8371"/>
                <a:gd name="T13" fmla="*/ T12 w 1872"/>
                <a:gd name="T14" fmla="+- 0 5391 5351"/>
                <a:gd name="T15" fmla="*/ 5391 h 1244"/>
                <a:gd name="T16" fmla="+- 0 8513 8371"/>
                <a:gd name="T17" fmla="*/ T16 w 1872"/>
                <a:gd name="T18" fmla="+- 0 5362 5351"/>
                <a:gd name="T19" fmla="*/ 5362 h 1244"/>
                <a:gd name="T20" fmla="+- 0 8578 8371"/>
                <a:gd name="T21" fmla="*/ T20 w 1872"/>
                <a:gd name="T22" fmla="+- 0 5351 5351"/>
                <a:gd name="T23" fmla="*/ 5351 h 1244"/>
                <a:gd name="T24" fmla="+- 0 10036 8371"/>
                <a:gd name="T25" fmla="*/ T24 w 1872"/>
                <a:gd name="T26" fmla="+- 0 5351 5351"/>
                <a:gd name="T27" fmla="*/ 5351 h 1244"/>
                <a:gd name="T28" fmla="+- 0 10101 8371"/>
                <a:gd name="T29" fmla="*/ T28 w 1872"/>
                <a:gd name="T30" fmla="+- 0 5362 5351"/>
                <a:gd name="T31" fmla="*/ 5362 h 1244"/>
                <a:gd name="T32" fmla="+- 0 10158 8371"/>
                <a:gd name="T33" fmla="*/ T32 w 1872"/>
                <a:gd name="T34" fmla="+- 0 5391 5351"/>
                <a:gd name="T35" fmla="*/ 5391 h 1244"/>
                <a:gd name="T36" fmla="+- 0 10203 8371"/>
                <a:gd name="T37" fmla="*/ T36 w 1872"/>
                <a:gd name="T38" fmla="+- 0 5436 5351"/>
                <a:gd name="T39" fmla="*/ 5436 h 1244"/>
                <a:gd name="T40" fmla="+- 0 10233 8371"/>
                <a:gd name="T41" fmla="*/ T40 w 1872"/>
                <a:gd name="T42" fmla="+- 0 5493 5351"/>
                <a:gd name="T43" fmla="*/ 5493 h 1244"/>
                <a:gd name="T44" fmla="+- 0 10243 8371"/>
                <a:gd name="T45" fmla="*/ T44 w 1872"/>
                <a:gd name="T46" fmla="+- 0 5559 5351"/>
                <a:gd name="T47" fmla="*/ 5559 h 1244"/>
                <a:gd name="T48" fmla="+- 0 10243 8371"/>
                <a:gd name="T49" fmla="*/ T48 w 1872"/>
                <a:gd name="T50" fmla="+- 0 6387 5351"/>
                <a:gd name="T51" fmla="*/ 6387 h 1244"/>
                <a:gd name="T52" fmla="+- 0 10233 8371"/>
                <a:gd name="T53" fmla="*/ T52 w 1872"/>
                <a:gd name="T54" fmla="+- 0 6453 5351"/>
                <a:gd name="T55" fmla="*/ 6453 h 1244"/>
                <a:gd name="T56" fmla="+- 0 10203 8371"/>
                <a:gd name="T57" fmla="*/ T56 w 1872"/>
                <a:gd name="T58" fmla="+- 0 6510 5351"/>
                <a:gd name="T59" fmla="*/ 6510 h 1244"/>
                <a:gd name="T60" fmla="+- 0 10158 8371"/>
                <a:gd name="T61" fmla="*/ T60 w 1872"/>
                <a:gd name="T62" fmla="+- 0 6555 5351"/>
                <a:gd name="T63" fmla="*/ 6555 h 1244"/>
                <a:gd name="T64" fmla="+- 0 10101 8371"/>
                <a:gd name="T65" fmla="*/ T64 w 1872"/>
                <a:gd name="T66" fmla="+- 0 6584 5351"/>
                <a:gd name="T67" fmla="*/ 6584 h 1244"/>
                <a:gd name="T68" fmla="+- 0 10036 8371"/>
                <a:gd name="T69" fmla="*/ T68 w 1872"/>
                <a:gd name="T70" fmla="+- 0 6595 5351"/>
                <a:gd name="T71" fmla="*/ 6595 h 1244"/>
                <a:gd name="T72" fmla="+- 0 8578 8371"/>
                <a:gd name="T73" fmla="*/ T72 w 1872"/>
                <a:gd name="T74" fmla="+- 0 6595 5351"/>
                <a:gd name="T75" fmla="*/ 6595 h 1244"/>
                <a:gd name="T76" fmla="+- 0 8513 8371"/>
                <a:gd name="T77" fmla="*/ T76 w 1872"/>
                <a:gd name="T78" fmla="+- 0 6584 5351"/>
                <a:gd name="T79" fmla="*/ 6584 h 1244"/>
                <a:gd name="T80" fmla="+- 0 8456 8371"/>
                <a:gd name="T81" fmla="*/ T80 w 1872"/>
                <a:gd name="T82" fmla="+- 0 6555 5351"/>
                <a:gd name="T83" fmla="*/ 6555 h 1244"/>
                <a:gd name="T84" fmla="+- 0 8411 8371"/>
                <a:gd name="T85" fmla="*/ T84 w 1872"/>
                <a:gd name="T86" fmla="+- 0 6510 5351"/>
                <a:gd name="T87" fmla="*/ 6510 h 1244"/>
                <a:gd name="T88" fmla="+- 0 8382 8371"/>
                <a:gd name="T89" fmla="*/ T88 w 1872"/>
                <a:gd name="T90" fmla="+- 0 6453 5351"/>
                <a:gd name="T91" fmla="*/ 6453 h 1244"/>
                <a:gd name="T92" fmla="+- 0 8371 8371"/>
                <a:gd name="T93" fmla="*/ T92 w 1872"/>
                <a:gd name="T94" fmla="+- 0 6387 5351"/>
                <a:gd name="T95" fmla="*/ 6387 h 1244"/>
                <a:gd name="T96" fmla="+- 0 8371 8371"/>
                <a:gd name="T97" fmla="*/ T96 w 1872"/>
                <a:gd name="T98" fmla="+- 0 5559 5351"/>
                <a:gd name="T99" fmla="*/ 5559 h 124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2" h="1244">
                  <a:moveTo>
                    <a:pt x="0" y="208"/>
                  </a:moveTo>
                  <a:lnTo>
                    <a:pt x="11" y="142"/>
                  </a:lnTo>
                  <a:lnTo>
                    <a:pt x="40" y="85"/>
                  </a:lnTo>
                  <a:lnTo>
                    <a:pt x="85" y="40"/>
                  </a:lnTo>
                  <a:lnTo>
                    <a:pt x="142" y="11"/>
                  </a:lnTo>
                  <a:lnTo>
                    <a:pt x="207" y="0"/>
                  </a:lnTo>
                  <a:lnTo>
                    <a:pt x="1665" y="0"/>
                  </a:lnTo>
                  <a:lnTo>
                    <a:pt x="1730" y="11"/>
                  </a:lnTo>
                  <a:lnTo>
                    <a:pt x="1787" y="40"/>
                  </a:lnTo>
                  <a:lnTo>
                    <a:pt x="1832" y="85"/>
                  </a:lnTo>
                  <a:lnTo>
                    <a:pt x="1862" y="142"/>
                  </a:lnTo>
                  <a:lnTo>
                    <a:pt x="1872" y="208"/>
                  </a:lnTo>
                  <a:lnTo>
                    <a:pt x="1872" y="1036"/>
                  </a:lnTo>
                  <a:lnTo>
                    <a:pt x="1862" y="1102"/>
                  </a:lnTo>
                  <a:lnTo>
                    <a:pt x="1832" y="1159"/>
                  </a:lnTo>
                  <a:lnTo>
                    <a:pt x="1787" y="1204"/>
                  </a:lnTo>
                  <a:lnTo>
                    <a:pt x="1730" y="1233"/>
                  </a:lnTo>
                  <a:lnTo>
                    <a:pt x="1665" y="1244"/>
                  </a:lnTo>
                  <a:lnTo>
                    <a:pt x="207" y="1244"/>
                  </a:lnTo>
                  <a:lnTo>
                    <a:pt x="142" y="1233"/>
                  </a:lnTo>
                  <a:lnTo>
                    <a:pt x="85" y="1204"/>
                  </a:lnTo>
                  <a:lnTo>
                    <a:pt x="40" y="1159"/>
                  </a:lnTo>
                  <a:lnTo>
                    <a:pt x="11" y="1102"/>
                  </a:lnTo>
                  <a:lnTo>
                    <a:pt x="0" y="1036"/>
                  </a:lnTo>
                  <a:lnTo>
                    <a:pt x="0" y="208"/>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9" name="Line 6"/>
            <p:cNvCxnSpPr>
              <a:cxnSpLocks noChangeShapeType="1"/>
            </p:cNvCxnSpPr>
            <p:nvPr/>
          </p:nvCxnSpPr>
          <p:spPr bwMode="auto">
            <a:xfrm>
              <a:off x="10786" y="5011"/>
              <a:ext cx="0" cy="333"/>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10" name="Freeform 9"/>
            <p:cNvSpPr>
              <a:spLocks/>
            </p:cNvSpPr>
            <p:nvPr/>
          </p:nvSpPr>
          <p:spPr bwMode="auto">
            <a:xfrm>
              <a:off x="672" y="5346"/>
              <a:ext cx="1870" cy="1265"/>
            </a:xfrm>
            <a:custGeom>
              <a:avLst/>
              <a:gdLst>
                <a:gd name="T0" fmla="+- 0 2091 432"/>
                <a:gd name="T1" fmla="*/ T0 w 1870"/>
                <a:gd name="T2" fmla="+- 0 5347 5347"/>
                <a:gd name="T3" fmla="*/ 5347 h 1265"/>
                <a:gd name="T4" fmla="+- 0 643 432"/>
                <a:gd name="T5" fmla="*/ T4 w 1870"/>
                <a:gd name="T6" fmla="+- 0 5347 5347"/>
                <a:gd name="T7" fmla="*/ 5347 h 1265"/>
                <a:gd name="T8" fmla="+- 0 576 432"/>
                <a:gd name="T9" fmla="*/ T8 w 1870"/>
                <a:gd name="T10" fmla="+- 0 5357 5347"/>
                <a:gd name="T11" fmla="*/ 5357 h 1265"/>
                <a:gd name="T12" fmla="+- 0 518 432"/>
                <a:gd name="T13" fmla="*/ T12 w 1870"/>
                <a:gd name="T14" fmla="+- 0 5387 5347"/>
                <a:gd name="T15" fmla="*/ 5387 h 1265"/>
                <a:gd name="T16" fmla="+- 0 473 432"/>
                <a:gd name="T17" fmla="*/ T16 w 1870"/>
                <a:gd name="T18" fmla="+- 0 5433 5347"/>
                <a:gd name="T19" fmla="*/ 5433 h 1265"/>
                <a:gd name="T20" fmla="+- 0 443 432"/>
                <a:gd name="T21" fmla="*/ T20 w 1870"/>
                <a:gd name="T22" fmla="+- 0 5491 5347"/>
                <a:gd name="T23" fmla="*/ 5491 h 1265"/>
                <a:gd name="T24" fmla="+- 0 432 432"/>
                <a:gd name="T25" fmla="*/ T24 w 1870"/>
                <a:gd name="T26" fmla="+- 0 5557 5347"/>
                <a:gd name="T27" fmla="*/ 5557 h 1265"/>
                <a:gd name="T28" fmla="+- 0 432 432"/>
                <a:gd name="T29" fmla="*/ T28 w 1870"/>
                <a:gd name="T30" fmla="+- 0 6401 5347"/>
                <a:gd name="T31" fmla="*/ 6401 h 1265"/>
                <a:gd name="T32" fmla="+- 0 443 432"/>
                <a:gd name="T33" fmla="*/ T32 w 1870"/>
                <a:gd name="T34" fmla="+- 0 6467 5347"/>
                <a:gd name="T35" fmla="*/ 6467 h 1265"/>
                <a:gd name="T36" fmla="+- 0 473 432"/>
                <a:gd name="T37" fmla="*/ T36 w 1870"/>
                <a:gd name="T38" fmla="+- 0 6525 5347"/>
                <a:gd name="T39" fmla="*/ 6525 h 1265"/>
                <a:gd name="T40" fmla="+- 0 518 432"/>
                <a:gd name="T41" fmla="*/ T40 w 1870"/>
                <a:gd name="T42" fmla="+- 0 6571 5347"/>
                <a:gd name="T43" fmla="*/ 6571 h 1265"/>
                <a:gd name="T44" fmla="+- 0 576 432"/>
                <a:gd name="T45" fmla="*/ T44 w 1870"/>
                <a:gd name="T46" fmla="+- 0 6601 5347"/>
                <a:gd name="T47" fmla="*/ 6601 h 1265"/>
                <a:gd name="T48" fmla="+- 0 643 432"/>
                <a:gd name="T49" fmla="*/ T48 w 1870"/>
                <a:gd name="T50" fmla="+- 0 6611 5347"/>
                <a:gd name="T51" fmla="*/ 6611 h 1265"/>
                <a:gd name="T52" fmla="+- 0 2091 432"/>
                <a:gd name="T53" fmla="*/ T52 w 1870"/>
                <a:gd name="T54" fmla="+- 0 6611 5347"/>
                <a:gd name="T55" fmla="*/ 6611 h 1265"/>
                <a:gd name="T56" fmla="+- 0 2157 432"/>
                <a:gd name="T57" fmla="*/ T56 w 1870"/>
                <a:gd name="T58" fmla="+- 0 6601 5347"/>
                <a:gd name="T59" fmla="*/ 6601 h 1265"/>
                <a:gd name="T60" fmla="+- 0 2215 432"/>
                <a:gd name="T61" fmla="*/ T60 w 1870"/>
                <a:gd name="T62" fmla="+- 0 6571 5347"/>
                <a:gd name="T63" fmla="*/ 6571 h 1265"/>
                <a:gd name="T64" fmla="+- 0 2261 432"/>
                <a:gd name="T65" fmla="*/ T64 w 1870"/>
                <a:gd name="T66" fmla="+- 0 6525 5347"/>
                <a:gd name="T67" fmla="*/ 6525 h 1265"/>
                <a:gd name="T68" fmla="+- 0 2291 432"/>
                <a:gd name="T69" fmla="*/ T68 w 1870"/>
                <a:gd name="T70" fmla="+- 0 6467 5347"/>
                <a:gd name="T71" fmla="*/ 6467 h 1265"/>
                <a:gd name="T72" fmla="+- 0 2302 432"/>
                <a:gd name="T73" fmla="*/ T72 w 1870"/>
                <a:gd name="T74" fmla="+- 0 6401 5347"/>
                <a:gd name="T75" fmla="*/ 6401 h 1265"/>
                <a:gd name="T76" fmla="+- 0 2302 432"/>
                <a:gd name="T77" fmla="*/ T76 w 1870"/>
                <a:gd name="T78" fmla="+- 0 5557 5347"/>
                <a:gd name="T79" fmla="*/ 5557 h 1265"/>
                <a:gd name="T80" fmla="+- 0 2291 432"/>
                <a:gd name="T81" fmla="*/ T80 w 1870"/>
                <a:gd name="T82" fmla="+- 0 5491 5347"/>
                <a:gd name="T83" fmla="*/ 5491 h 1265"/>
                <a:gd name="T84" fmla="+- 0 2261 432"/>
                <a:gd name="T85" fmla="*/ T84 w 1870"/>
                <a:gd name="T86" fmla="+- 0 5433 5347"/>
                <a:gd name="T87" fmla="*/ 5433 h 1265"/>
                <a:gd name="T88" fmla="+- 0 2215 432"/>
                <a:gd name="T89" fmla="*/ T88 w 1870"/>
                <a:gd name="T90" fmla="+- 0 5387 5347"/>
                <a:gd name="T91" fmla="*/ 5387 h 1265"/>
                <a:gd name="T92" fmla="+- 0 2157 432"/>
                <a:gd name="T93" fmla="*/ T92 w 1870"/>
                <a:gd name="T94" fmla="+- 0 5357 5347"/>
                <a:gd name="T95" fmla="*/ 5357 h 1265"/>
                <a:gd name="T96" fmla="+- 0 2091 432"/>
                <a:gd name="T97" fmla="*/ T96 w 1870"/>
                <a:gd name="T98" fmla="+- 0 5347 5347"/>
                <a:gd name="T99" fmla="*/ 5347 h 126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65">
                  <a:moveTo>
                    <a:pt x="1659" y="0"/>
                  </a:moveTo>
                  <a:lnTo>
                    <a:pt x="211" y="0"/>
                  </a:lnTo>
                  <a:lnTo>
                    <a:pt x="144" y="10"/>
                  </a:lnTo>
                  <a:lnTo>
                    <a:pt x="86" y="40"/>
                  </a:lnTo>
                  <a:lnTo>
                    <a:pt x="41" y="86"/>
                  </a:lnTo>
                  <a:lnTo>
                    <a:pt x="11" y="144"/>
                  </a:lnTo>
                  <a:lnTo>
                    <a:pt x="0" y="210"/>
                  </a:lnTo>
                  <a:lnTo>
                    <a:pt x="0" y="1054"/>
                  </a:lnTo>
                  <a:lnTo>
                    <a:pt x="11" y="1120"/>
                  </a:lnTo>
                  <a:lnTo>
                    <a:pt x="41" y="1178"/>
                  </a:lnTo>
                  <a:lnTo>
                    <a:pt x="86" y="1224"/>
                  </a:lnTo>
                  <a:lnTo>
                    <a:pt x="144" y="1254"/>
                  </a:lnTo>
                  <a:lnTo>
                    <a:pt x="211" y="1264"/>
                  </a:lnTo>
                  <a:lnTo>
                    <a:pt x="1659" y="1264"/>
                  </a:lnTo>
                  <a:lnTo>
                    <a:pt x="1725" y="1254"/>
                  </a:lnTo>
                  <a:lnTo>
                    <a:pt x="1783" y="1224"/>
                  </a:lnTo>
                  <a:lnTo>
                    <a:pt x="1829" y="1178"/>
                  </a:lnTo>
                  <a:lnTo>
                    <a:pt x="1859" y="1120"/>
                  </a:lnTo>
                  <a:lnTo>
                    <a:pt x="1870" y="1054"/>
                  </a:lnTo>
                  <a:lnTo>
                    <a:pt x="1870" y="210"/>
                  </a:lnTo>
                  <a:lnTo>
                    <a:pt x="1859" y="144"/>
                  </a:lnTo>
                  <a:lnTo>
                    <a:pt x="1829" y="86"/>
                  </a:lnTo>
                  <a:lnTo>
                    <a:pt x="1783" y="40"/>
                  </a:lnTo>
                  <a:lnTo>
                    <a:pt x="1725" y="10"/>
                  </a:lnTo>
                  <a:lnTo>
                    <a:pt x="1659"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p:cNvSpPr>
              <a:spLocks/>
            </p:cNvSpPr>
            <p:nvPr/>
          </p:nvSpPr>
          <p:spPr bwMode="auto">
            <a:xfrm>
              <a:off x="645" y="5346"/>
              <a:ext cx="1870" cy="1265"/>
            </a:xfrm>
            <a:custGeom>
              <a:avLst/>
              <a:gdLst>
                <a:gd name="T0" fmla="+- 0 432 432"/>
                <a:gd name="T1" fmla="*/ T0 w 1870"/>
                <a:gd name="T2" fmla="+- 0 5557 5347"/>
                <a:gd name="T3" fmla="*/ 5557 h 1265"/>
                <a:gd name="T4" fmla="+- 0 443 432"/>
                <a:gd name="T5" fmla="*/ T4 w 1870"/>
                <a:gd name="T6" fmla="+- 0 5491 5347"/>
                <a:gd name="T7" fmla="*/ 5491 h 1265"/>
                <a:gd name="T8" fmla="+- 0 473 432"/>
                <a:gd name="T9" fmla="*/ T8 w 1870"/>
                <a:gd name="T10" fmla="+- 0 5433 5347"/>
                <a:gd name="T11" fmla="*/ 5433 h 1265"/>
                <a:gd name="T12" fmla="+- 0 518 432"/>
                <a:gd name="T13" fmla="*/ T12 w 1870"/>
                <a:gd name="T14" fmla="+- 0 5387 5347"/>
                <a:gd name="T15" fmla="*/ 5387 h 1265"/>
                <a:gd name="T16" fmla="+- 0 576 432"/>
                <a:gd name="T17" fmla="*/ T16 w 1870"/>
                <a:gd name="T18" fmla="+- 0 5357 5347"/>
                <a:gd name="T19" fmla="*/ 5357 h 1265"/>
                <a:gd name="T20" fmla="+- 0 643 432"/>
                <a:gd name="T21" fmla="*/ T20 w 1870"/>
                <a:gd name="T22" fmla="+- 0 5347 5347"/>
                <a:gd name="T23" fmla="*/ 5347 h 1265"/>
                <a:gd name="T24" fmla="+- 0 2091 432"/>
                <a:gd name="T25" fmla="*/ T24 w 1870"/>
                <a:gd name="T26" fmla="+- 0 5347 5347"/>
                <a:gd name="T27" fmla="*/ 5347 h 1265"/>
                <a:gd name="T28" fmla="+- 0 2157 432"/>
                <a:gd name="T29" fmla="*/ T28 w 1870"/>
                <a:gd name="T30" fmla="+- 0 5357 5347"/>
                <a:gd name="T31" fmla="*/ 5357 h 1265"/>
                <a:gd name="T32" fmla="+- 0 2215 432"/>
                <a:gd name="T33" fmla="*/ T32 w 1870"/>
                <a:gd name="T34" fmla="+- 0 5387 5347"/>
                <a:gd name="T35" fmla="*/ 5387 h 1265"/>
                <a:gd name="T36" fmla="+- 0 2261 432"/>
                <a:gd name="T37" fmla="*/ T36 w 1870"/>
                <a:gd name="T38" fmla="+- 0 5433 5347"/>
                <a:gd name="T39" fmla="*/ 5433 h 1265"/>
                <a:gd name="T40" fmla="+- 0 2291 432"/>
                <a:gd name="T41" fmla="*/ T40 w 1870"/>
                <a:gd name="T42" fmla="+- 0 5491 5347"/>
                <a:gd name="T43" fmla="*/ 5491 h 1265"/>
                <a:gd name="T44" fmla="+- 0 2302 432"/>
                <a:gd name="T45" fmla="*/ T44 w 1870"/>
                <a:gd name="T46" fmla="+- 0 5557 5347"/>
                <a:gd name="T47" fmla="*/ 5557 h 1265"/>
                <a:gd name="T48" fmla="+- 0 2302 432"/>
                <a:gd name="T49" fmla="*/ T48 w 1870"/>
                <a:gd name="T50" fmla="+- 0 6401 5347"/>
                <a:gd name="T51" fmla="*/ 6401 h 1265"/>
                <a:gd name="T52" fmla="+- 0 2291 432"/>
                <a:gd name="T53" fmla="*/ T52 w 1870"/>
                <a:gd name="T54" fmla="+- 0 6467 5347"/>
                <a:gd name="T55" fmla="*/ 6467 h 1265"/>
                <a:gd name="T56" fmla="+- 0 2261 432"/>
                <a:gd name="T57" fmla="*/ T56 w 1870"/>
                <a:gd name="T58" fmla="+- 0 6525 5347"/>
                <a:gd name="T59" fmla="*/ 6525 h 1265"/>
                <a:gd name="T60" fmla="+- 0 2215 432"/>
                <a:gd name="T61" fmla="*/ T60 w 1870"/>
                <a:gd name="T62" fmla="+- 0 6571 5347"/>
                <a:gd name="T63" fmla="*/ 6571 h 1265"/>
                <a:gd name="T64" fmla="+- 0 2157 432"/>
                <a:gd name="T65" fmla="*/ T64 w 1870"/>
                <a:gd name="T66" fmla="+- 0 6601 5347"/>
                <a:gd name="T67" fmla="*/ 6601 h 1265"/>
                <a:gd name="T68" fmla="+- 0 2091 432"/>
                <a:gd name="T69" fmla="*/ T68 w 1870"/>
                <a:gd name="T70" fmla="+- 0 6611 5347"/>
                <a:gd name="T71" fmla="*/ 6611 h 1265"/>
                <a:gd name="T72" fmla="+- 0 643 432"/>
                <a:gd name="T73" fmla="*/ T72 w 1870"/>
                <a:gd name="T74" fmla="+- 0 6611 5347"/>
                <a:gd name="T75" fmla="*/ 6611 h 1265"/>
                <a:gd name="T76" fmla="+- 0 576 432"/>
                <a:gd name="T77" fmla="*/ T76 w 1870"/>
                <a:gd name="T78" fmla="+- 0 6601 5347"/>
                <a:gd name="T79" fmla="*/ 6601 h 1265"/>
                <a:gd name="T80" fmla="+- 0 518 432"/>
                <a:gd name="T81" fmla="*/ T80 w 1870"/>
                <a:gd name="T82" fmla="+- 0 6571 5347"/>
                <a:gd name="T83" fmla="*/ 6571 h 1265"/>
                <a:gd name="T84" fmla="+- 0 473 432"/>
                <a:gd name="T85" fmla="*/ T84 w 1870"/>
                <a:gd name="T86" fmla="+- 0 6525 5347"/>
                <a:gd name="T87" fmla="*/ 6525 h 1265"/>
                <a:gd name="T88" fmla="+- 0 443 432"/>
                <a:gd name="T89" fmla="*/ T88 w 1870"/>
                <a:gd name="T90" fmla="+- 0 6467 5347"/>
                <a:gd name="T91" fmla="*/ 6467 h 1265"/>
                <a:gd name="T92" fmla="+- 0 432 432"/>
                <a:gd name="T93" fmla="*/ T92 w 1870"/>
                <a:gd name="T94" fmla="+- 0 6401 5347"/>
                <a:gd name="T95" fmla="*/ 6401 h 1265"/>
                <a:gd name="T96" fmla="+- 0 432 432"/>
                <a:gd name="T97" fmla="*/ T96 w 1870"/>
                <a:gd name="T98" fmla="+- 0 5557 5347"/>
                <a:gd name="T99" fmla="*/ 5557 h 126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65">
                  <a:moveTo>
                    <a:pt x="0" y="210"/>
                  </a:moveTo>
                  <a:lnTo>
                    <a:pt x="11" y="144"/>
                  </a:lnTo>
                  <a:lnTo>
                    <a:pt x="41" y="86"/>
                  </a:lnTo>
                  <a:lnTo>
                    <a:pt x="86" y="40"/>
                  </a:lnTo>
                  <a:lnTo>
                    <a:pt x="144" y="10"/>
                  </a:lnTo>
                  <a:lnTo>
                    <a:pt x="211" y="0"/>
                  </a:lnTo>
                  <a:lnTo>
                    <a:pt x="1659" y="0"/>
                  </a:lnTo>
                  <a:lnTo>
                    <a:pt x="1725" y="10"/>
                  </a:lnTo>
                  <a:lnTo>
                    <a:pt x="1783" y="40"/>
                  </a:lnTo>
                  <a:lnTo>
                    <a:pt x="1829" y="86"/>
                  </a:lnTo>
                  <a:lnTo>
                    <a:pt x="1859" y="144"/>
                  </a:lnTo>
                  <a:lnTo>
                    <a:pt x="1870" y="210"/>
                  </a:lnTo>
                  <a:lnTo>
                    <a:pt x="1870" y="1054"/>
                  </a:lnTo>
                  <a:lnTo>
                    <a:pt x="1859" y="1120"/>
                  </a:lnTo>
                  <a:lnTo>
                    <a:pt x="1829" y="1178"/>
                  </a:lnTo>
                  <a:lnTo>
                    <a:pt x="1783" y="1224"/>
                  </a:lnTo>
                  <a:lnTo>
                    <a:pt x="1725" y="1254"/>
                  </a:lnTo>
                  <a:lnTo>
                    <a:pt x="1659" y="1264"/>
                  </a:lnTo>
                  <a:lnTo>
                    <a:pt x="211" y="1264"/>
                  </a:lnTo>
                  <a:lnTo>
                    <a:pt x="144" y="1254"/>
                  </a:lnTo>
                  <a:lnTo>
                    <a:pt x="86" y="1224"/>
                  </a:lnTo>
                  <a:lnTo>
                    <a:pt x="41" y="1178"/>
                  </a:lnTo>
                  <a:lnTo>
                    <a:pt x="11" y="1120"/>
                  </a:lnTo>
                  <a:lnTo>
                    <a:pt x="0" y="1054"/>
                  </a:lnTo>
                  <a:lnTo>
                    <a:pt x="0" y="210"/>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12" name="Line 9"/>
            <p:cNvCxnSpPr>
              <a:cxnSpLocks noChangeShapeType="1"/>
            </p:cNvCxnSpPr>
            <p:nvPr/>
          </p:nvCxnSpPr>
          <p:spPr bwMode="auto">
            <a:xfrm>
              <a:off x="1368" y="5003"/>
              <a:ext cx="0" cy="333"/>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13" name="Freeform 12"/>
            <p:cNvSpPr>
              <a:spLocks/>
            </p:cNvSpPr>
            <p:nvPr/>
          </p:nvSpPr>
          <p:spPr bwMode="auto">
            <a:xfrm>
              <a:off x="2885" y="5366"/>
              <a:ext cx="1870" cy="1246"/>
            </a:xfrm>
            <a:custGeom>
              <a:avLst/>
              <a:gdLst>
                <a:gd name="T0" fmla="+- 0 4076 2414"/>
                <a:gd name="T1" fmla="*/ T0 w 1870"/>
                <a:gd name="T2" fmla="+- 0 5349 5349"/>
                <a:gd name="T3" fmla="*/ 5349 h 1246"/>
                <a:gd name="T4" fmla="+- 0 2622 2414"/>
                <a:gd name="T5" fmla="*/ T4 w 1870"/>
                <a:gd name="T6" fmla="+- 0 5349 5349"/>
                <a:gd name="T7" fmla="*/ 5349 h 1246"/>
                <a:gd name="T8" fmla="+- 0 2556 2414"/>
                <a:gd name="T9" fmla="*/ T8 w 1870"/>
                <a:gd name="T10" fmla="+- 0 5360 5349"/>
                <a:gd name="T11" fmla="*/ 5360 h 1246"/>
                <a:gd name="T12" fmla="+- 0 2499 2414"/>
                <a:gd name="T13" fmla="*/ T12 w 1870"/>
                <a:gd name="T14" fmla="+- 0 5389 5349"/>
                <a:gd name="T15" fmla="*/ 5389 h 1246"/>
                <a:gd name="T16" fmla="+- 0 2454 2414"/>
                <a:gd name="T17" fmla="*/ T16 w 1870"/>
                <a:gd name="T18" fmla="+- 0 5434 5349"/>
                <a:gd name="T19" fmla="*/ 5434 h 1246"/>
                <a:gd name="T20" fmla="+- 0 2425 2414"/>
                <a:gd name="T21" fmla="*/ T20 w 1870"/>
                <a:gd name="T22" fmla="+- 0 5491 5349"/>
                <a:gd name="T23" fmla="*/ 5491 h 1246"/>
                <a:gd name="T24" fmla="+- 0 2414 2414"/>
                <a:gd name="T25" fmla="*/ T24 w 1870"/>
                <a:gd name="T26" fmla="+- 0 5557 5349"/>
                <a:gd name="T27" fmla="*/ 5557 h 1246"/>
                <a:gd name="T28" fmla="+- 0 2414 2414"/>
                <a:gd name="T29" fmla="*/ T28 w 1870"/>
                <a:gd name="T30" fmla="+- 0 6387 5349"/>
                <a:gd name="T31" fmla="*/ 6387 h 1246"/>
                <a:gd name="T32" fmla="+- 0 2425 2414"/>
                <a:gd name="T33" fmla="*/ T32 w 1870"/>
                <a:gd name="T34" fmla="+- 0 6453 5349"/>
                <a:gd name="T35" fmla="*/ 6453 h 1246"/>
                <a:gd name="T36" fmla="+- 0 2454 2414"/>
                <a:gd name="T37" fmla="*/ T36 w 1870"/>
                <a:gd name="T38" fmla="+- 0 6510 5349"/>
                <a:gd name="T39" fmla="*/ 6510 h 1246"/>
                <a:gd name="T40" fmla="+- 0 2499 2414"/>
                <a:gd name="T41" fmla="*/ T40 w 1870"/>
                <a:gd name="T42" fmla="+- 0 6554 5349"/>
                <a:gd name="T43" fmla="*/ 6554 h 1246"/>
                <a:gd name="T44" fmla="+- 0 2556 2414"/>
                <a:gd name="T45" fmla="*/ T44 w 1870"/>
                <a:gd name="T46" fmla="+- 0 6584 5349"/>
                <a:gd name="T47" fmla="*/ 6584 h 1246"/>
                <a:gd name="T48" fmla="+- 0 2622 2414"/>
                <a:gd name="T49" fmla="*/ T48 w 1870"/>
                <a:gd name="T50" fmla="+- 0 6595 5349"/>
                <a:gd name="T51" fmla="*/ 6595 h 1246"/>
                <a:gd name="T52" fmla="+- 0 4076 2414"/>
                <a:gd name="T53" fmla="*/ T52 w 1870"/>
                <a:gd name="T54" fmla="+- 0 6595 5349"/>
                <a:gd name="T55" fmla="*/ 6595 h 1246"/>
                <a:gd name="T56" fmla="+- 0 4142 2414"/>
                <a:gd name="T57" fmla="*/ T56 w 1870"/>
                <a:gd name="T58" fmla="+- 0 6584 5349"/>
                <a:gd name="T59" fmla="*/ 6584 h 1246"/>
                <a:gd name="T60" fmla="+- 0 4199 2414"/>
                <a:gd name="T61" fmla="*/ T60 w 1870"/>
                <a:gd name="T62" fmla="+- 0 6554 5349"/>
                <a:gd name="T63" fmla="*/ 6554 h 1246"/>
                <a:gd name="T64" fmla="+- 0 4244 2414"/>
                <a:gd name="T65" fmla="*/ T64 w 1870"/>
                <a:gd name="T66" fmla="+- 0 6510 5349"/>
                <a:gd name="T67" fmla="*/ 6510 h 1246"/>
                <a:gd name="T68" fmla="+- 0 4273 2414"/>
                <a:gd name="T69" fmla="*/ T68 w 1870"/>
                <a:gd name="T70" fmla="+- 0 6453 5349"/>
                <a:gd name="T71" fmla="*/ 6453 h 1246"/>
                <a:gd name="T72" fmla="+- 0 4284 2414"/>
                <a:gd name="T73" fmla="*/ T72 w 1870"/>
                <a:gd name="T74" fmla="+- 0 6387 5349"/>
                <a:gd name="T75" fmla="*/ 6387 h 1246"/>
                <a:gd name="T76" fmla="+- 0 4284 2414"/>
                <a:gd name="T77" fmla="*/ T76 w 1870"/>
                <a:gd name="T78" fmla="+- 0 5557 5349"/>
                <a:gd name="T79" fmla="*/ 5557 h 1246"/>
                <a:gd name="T80" fmla="+- 0 4273 2414"/>
                <a:gd name="T81" fmla="*/ T80 w 1870"/>
                <a:gd name="T82" fmla="+- 0 5491 5349"/>
                <a:gd name="T83" fmla="*/ 5491 h 1246"/>
                <a:gd name="T84" fmla="+- 0 4244 2414"/>
                <a:gd name="T85" fmla="*/ T84 w 1870"/>
                <a:gd name="T86" fmla="+- 0 5434 5349"/>
                <a:gd name="T87" fmla="*/ 5434 h 1246"/>
                <a:gd name="T88" fmla="+- 0 4199 2414"/>
                <a:gd name="T89" fmla="*/ T88 w 1870"/>
                <a:gd name="T90" fmla="+- 0 5389 5349"/>
                <a:gd name="T91" fmla="*/ 5389 h 1246"/>
                <a:gd name="T92" fmla="+- 0 4142 2414"/>
                <a:gd name="T93" fmla="*/ T92 w 1870"/>
                <a:gd name="T94" fmla="+- 0 5360 5349"/>
                <a:gd name="T95" fmla="*/ 5360 h 1246"/>
                <a:gd name="T96" fmla="+- 0 4076 2414"/>
                <a:gd name="T97" fmla="*/ T96 w 1870"/>
                <a:gd name="T98" fmla="+- 0 5349 5349"/>
                <a:gd name="T99" fmla="*/ 5349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1662" y="0"/>
                  </a:moveTo>
                  <a:lnTo>
                    <a:pt x="208" y="0"/>
                  </a:lnTo>
                  <a:lnTo>
                    <a:pt x="142" y="11"/>
                  </a:lnTo>
                  <a:lnTo>
                    <a:pt x="85" y="40"/>
                  </a:lnTo>
                  <a:lnTo>
                    <a:pt x="40" y="85"/>
                  </a:lnTo>
                  <a:lnTo>
                    <a:pt x="11" y="142"/>
                  </a:lnTo>
                  <a:lnTo>
                    <a:pt x="0" y="208"/>
                  </a:lnTo>
                  <a:lnTo>
                    <a:pt x="0" y="1038"/>
                  </a:lnTo>
                  <a:lnTo>
                    <a:pt x="11" y="1104"/>
                  </a:lnTo>
                  <a:lnTo>
                    <a:pt x="40" y="1161"/>
                  </a:lnTo>
                  <a:lnTo>
                    <a:pt x="85" y="1205"/>
                  </a:lnTo>
                  <a:lnTo>
                    <a:pt x="142" y="1235"/>
                  </a:lnTo>
                  <a:lnTo>
                    <a:pt x="208" y="1246"/>
                  </a:lnTo>
                  <a:lnTo>
                    <a:pt x="1662" y="1246"/>
                  </a:lnTo>
                  <a:lnTo>
                    <a:pt x="1728" y="1235"/>
                  </a:lnTo>
                  <a:lnTo>
                    <a:pt x="1785" y="1205"/>
                  </a:lnTo>
                  <a:lnTo>
                    <a:pt x="1830" y="1161"/>
                  </a:lnTo>
                  <a:lnTo>
                    <a:pt x="1859" y="1104"/>
                  </a:lnTo>
                  <a:lnTo>
                    <a:pt x="1870" y="1038"/>
                  </a:lnTo>
                  <a:lnTo>
                    <a:pt x="1870" y="208"/>
                  </a:lnTo>
                  <a:lnTo>
                    <a:pt x="1859" y="142"/>
                  </a:lnTo>
                  <a:lnTo>
                    <a:pt x="1830" y="85"/>
                  </a:lnTo>
                  <a:lnTo>
                    <a:pt x="1785" y="40"/>
                  </a:lnTo>
                  <a:lnTo>
                    <a:pt x="1728" y="11"/>
                  </a:lnTo>
                  <a:lnTo>
                    <a:pt x="1662"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13"/>
            <p:cNvSpPr>
              <a:spLocks/>
            </p:cNvSpPr>
            <p:nvPr/>
          </p:nvSpPr>
          <p:spPr bwMode="auto">
            <a:xfrm>
              <a:off x="2853" y="5363"/>
              <a:ext cx="1870" cy="1246"/>
            </a:xfrm>
            <a:custGeom>
              <a:avLst/>
              <a:gdLst>
                <a:gd name="T0" fmla="+- 0 2414 2414"/>
                <a:gd name="T1" fmla="*/ T0 w 1870"/>
                <a:gd name="T2" fmla="+- 0 5557 5349"/>
                <a:gd name="T3" fmla="*/ 5557 h 1246"/>
                <a:gd name="T4" fmla="+- 0 2425 2414"/>
                <a:gd name="T5" fmla="*/ T4 w 1870"/>
                <a:gd name="T6" fmla="+- 0 5491 5349"/>
                <a:gd name="T7" fmla="*/ 5491 h 1246"/>
                <a:gd name="T8" fmla="+- 0 2454 2414"/>
                <a:gd name="T9" fmla="*/ T8 w 1870"/>
                <a:gd name="T10" fmla="+- 0 5434 5349"/>
                <a:gd name="T11" fmla="*/ 5434 h 1246"/>
                <a:gd name="T12" fmla="+- 0 2499 2414"/>
                <a:gd name="T13" fmla="*/ T12 w 1870"/>
                <a:gd name="T14" fmla="+- 0 5389 5349"/>
                <a:gd name="T15" fmla="*/ 5389 h 1246"/>
                <a:gd name="T16" fmla="+- 0 2556 2414"/>
                <a:gd name="T17" fmla="*/ T16 w 1870"/>
                <a:gd name="T18" fmla="+- 0 5360 5349"/>
                <a:gd name="T19" fmla="*/ 5360 h 1246"/>
                <a:gd name="T20" fmla="+- 0 2622 2414"/>
                <a:gd name="T21" fmla="*/ T20 w 1870"/>
                <a:gd name="T22" fmla="+- 0 5349 5349"/>
                <a:gd name="T23" fmla="*/ 5349 h 1246"/>
                <a:gd name="T24" fmla="+- 0 4076 2414"/>
                <a:gd name="T25" fmla="*/ T24 w 1870"/>
                <a:gd name="T26" fmla="+- 0 5349 5349"/>
                <a:gd name="T27" fmla="*/ 5349 h 1246"/>
                <a:gd name="T28" fmla="+- 0 4142 2414"/>
                <a:gd name="T29" fmla="*/ T28 w 1870"/>
                <a:gd name="T30" fmla="+- 0 5360 5349"/>
                <a:gd name="T31" fmla="*/ 5360 h 1246"/>
                <a:gd name="T32" fmla="+- 0 4199 2414"/>
                <a:gd name="T33" fmla="*/ T32 w 1870"/>
                <a:gd name="T34" fmla="+- 0 5389 5349"/>
                <a:gd name="T35" fmla="*/ 5389 h 1246"/>
                <a:gd name="T36" fmla="+- 0 4244 2414"/>
                <a:gd name="T37" fmla="*/ T36 w 1870"/>
                <a:gd name="T38" fmla="+- 0 5434 5349"/>
                <a:gd name="T39" fmla="*/ 5434 h 1246"/>
                <a:gd name="T40" fmla="+- 0 4273 2414"/>
                <a:gd name="T41" fmla="*/ T40 w 1870"/>
                <a:gd name="T42" fmla="+- 0 5491 5349"/>
                <a:gd name="T43" fmla="*/ 5491 h 1246"/>
                <a:gd name="T44" fmla="+- 0 4284 2414"/>
                <a:gd name="T45" fmla="*/ T44 w 1870"/>
                <a:gd name="T46" fmla="+- 0 5557 5349"/>
                <a:gd name="T47" fmla="*/ 5557 h 1246"/>
                <a:gd name="T48" fmla="+- 0 4284 2414"/>
                <a:gd name="T49" fmla="*/ T48 w 1870"/>
                <a:gd name="T50" fmla="+- 0 6387 5349"/>
                <a:gd name="T51" fmla="*/ 6387 h 1246"/>
                <a:gd name="T52" fmla="+- 0 4273 2414"/>
                <a:gd name="T53" fmla="*/ T52 w 1870"/>
                <a:gd name="T54" fmla="+- 0 6453 5349"/>
                <a:gd name="T55" fmla="*/ 6453 h 1246"/>
                <a:gd name="T56" fmla="+- 0 4244 2414"/>
                <a:gd name="T57" fmla="*/ T56 w 1870"/>
                <a:gd name="T58" fmla="+- 0 6510 5349"/>
                <a:gd name="T59" fmla="*/ 6510 h 1246"/>
                <a:gd name="T60" fmla="+- 0 4199 2414"/>
                <a:gd name="T61" fmla="*/ T60 w 1870"/>
                <a:gd name="T62" fmla="+- 0 6554 5349"/>
                <a:gd name="T63" fmla="*/ 6554 h 1246"/>
                <a:gd name="T64" fmla="+- 0 4142 2414"/>
                <a:gd name="T65" fmla="*/ T64 w 1870"/>
                <a:gd name="T66" fmla="+- 0 6584 5349"/>
                <a:gd name="T67" fmla="*/ 6584 h 1246"/>
                <a:gd name="T68" fmla="+- 0 4076 2414"/>
                <a:gd name="T69" fmla="*/ T68 w 1870"/>
                <a:gd name="T70" fmla="+- 0 6595 5349"/>
                <a:gd name="T71" fmla="*/ 6595 h 1246"/>
                <a:gd name="T72" fmla="+- 0 2622 2414"/>
                <a:gd name="T73" fmla="*/ T72 w 1870"/>
                <a:gd name="T74" fmla="+- 0 6595 5349"/>
                <a:gd name="T75" fmla="*/ 6595 h 1246"/>
                <a:gd name="T76" fmla="+- 0 2556 2414"/>
                <a:gd name="T77" fmla="*/ T76 w 1870"/>
                <a:gd name="T78" fmla="+- 0 6584 5349"/>
                <a:gd name="T79" fmla="*/ 6584 h 1246"/>
                <a:gd name="T80" fmla="+- 0 2499 2414"/>
                <a:gd name="T81" fmla="*/ T80 w 1870"/>
                <a:gd name="T82" fmla="+- 0 6554 5349"/>
                <a:gd name="T83" fmla="*/ 6554 h 1246"/>
                <a:gd name="T84" fmla="+- 0 2454 2414"/>
                <a:gd name="T85" fmla="*/ T84 w 1870"/>
                <a:gd name="T86" fmla="+- 0 6510 5349"/>
                <a:gd name="T87" fmla="*/ 6510 h 1246"/>
                <a:gd name="T88" fmla="+- 0 2425 2414"/>
                <a:gd name="T89" fmla="*/ T88 w 1870"/>
                <a:gd name="T90" fmla="+- 0 6453 5349"/>
                <a:gd name="T91" fmla="*/ 6453 h 1246"/>
                <a:gd name="T92" fmla="+- 0 2414 2414"/>
                <a:gd name="T93" fmla="*/ T92 w 1870"/>
                <a:gd name="T94" fmla="+- 0 6387 5349"/>
                <a:gd name="T95" fmla="*/ 6387 h 1246"/>
                <a:gd name="T96" fmla="+- 0 2414 2414"/>
                <a:gd name="T97" fmla="*/ T96 w 1870"/>
                <a:gd name="T98" fmla="+- 0 5557 5349"/>
                <a:gd name="T99" fmla="*/ 5557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0" y="208"/>
                  </a:moveTo>
                  <a:lnTo>
                    <a:pt x="11" y="142"/>
                  </a:lnTo>
                  <a:lnTo>
                    <a:pt x="40" y="85"/>
                  </a:lnTo>
                  <a:lnTo>
                    <a:pt x="85" y="40"/>
                  </a:lnTo>
                  <a:lnTo>
                    <a:pt x="142" y="11"/>
                  </a:lnTo>
                  <a:lnTo>
                    <a:pt x="208" y="0"/>
                  </a:lnTo>
                  <a:lnTo>
                    <a:pt x="1662" y="0"/>
                  </a:lnTo>
                  <a:lnTo>
                    <a:pt x="1728" y="11"/>
                  </a:lnTo>
                  <a:lnTo>
                    <a:pt x="1785" y="40"/>
                  </a:lnTo>
                  <a:lnTo>
                    <a:pt x="1830" y="85"/>
                  </a:lnTo>
                  <a:lnTo>
                    <a:pt x="1859" y="142"/>
                  </a:lnTo>
                  <a:lnTo>
                    <a:pt x="1870" y="208"/>
                  </a:lnTo>
                  <a:lnTo>
                    <a:pt x="1870" y="1038"/>
                  </a:lnTo>
                  <a:lnTo>
                    <a:pt x="1859" y="1104"/>
                  </a:lnTo>
                  <a:lnTo>
                    <a:pt x="1830" y="1161"/>
                  </a:lnTo>
                  <a:lnTo>
                    <a:pt x="1785" y="1205"/>
                  </a:lnTo>
                  <a:lnTo>
                    <a:pt x="1728" y="1235"/>
                  </a:lnTo>
                  <a:lnTo>
                    <a:pt x="1662" y="1246"/>
                  </a:lnTo>
                  <a:lnTo>
                    <a:pt x="208" y="1246"/>
                  </a:lnTo>
                  <a:lnTo>
                    <a:pt x="142" y="1235"/>
                  </a:lnTo>
                  <a:lnTo>
                    <a:pt x="85" y="1205"/>
                  </a:lnTo>
                  <a:lnTo>
                    <a:pt x="40" y="1161"/>
                  </a:lnTo>
                  <a:lnTo>
                    <a:pt x="11" y="1104"/>
                  </a:lnTo>
                  <a:lnTo>
                    <a:pt x="0" y="1038"/>
                  </a:lnTo>
                  <a:lnTo>
                    <a:pt x="0" y="208"/>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15"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68" y="5476"/>
              <a:ext cx="1731" cy="9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16" name="Line 13"/>
            <p:cNvCxnSpPr>
              <a:cxnSpLocks noChangeShapeType="1"/>
            </p:cNvCxnSpPr>
            <p:nvPr/>
          </p:nvCxnSpPr>
          <p:spPr bwMode="auto">
            <a:xfrm>
              <a:off x="3631" y="5003"/>
              <a:ext cx="0" cy="333"/>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17" name="Freeform 16"/>
            <p:cNvSpPr>
              <a:spLocks/>
            </p:cNvSpPr>
            <p:nvPr/>
          </p:nvSpPr>
          <p:spPr bwMode="auto">
            <a:xfrm>
              <a:off x="5254" y="5397"/>
              <a:ext cx="1870" cy="1246"/>
            </a:xfrm>
            <a:custGeom>
              <a:avLst/>
              <a:gdLst>
                <a:gd name="T0" fmla="+- 0 6059 4397"/>
                <a:gd name="T1" fmla="*/ T0 w 1870"/>
                <a:gd name="T2" fmla="+- 0 5351 5351"/>
                <a:gd name="T3" fmla="*/ 5351 h 1246"/>
                <a:gd name="T4" fmla="+- 0 4604 4397"/>
                <a:gd name="T5" fmla="*/ T4 w 1870"/>
                <a:gd name="T6" fmla="+- 0 5351 5351"/>
                <a:gd name="T7" fmla="*/ 5351 h 1246"/>
                <a:gd name="T8" fmla="+- 0 4539 4397"/>
                <a:gd name="T9" fmla="*/ T8 w 1870"/>
                <a:gd name="T10" fmla="+- 0 5362 5351"/>
                <a:gd name="T11" fmla="*/ 5362 h 1246"/>
                <a:gd name="T12" fmla="+- 0 4482 4397"/>
                <a:gd name="T13" fmla="*/ T12 w 1870"/>
                <a:gd name="T14" fmla="+- 0 5391 5351"/>
                <a:gd name="T15" fmla="*/ 5391 h 1246"/>
                <a:gd name="T16" fmla="+- 0 4437 4397"/>
                <a:gd name="T17" fmla="*/ T16 w 1870"/>
                <a:gd name="T18" fmla="+- 0 5436 5351"/>
                <a:gd name="T19" fmla="*/ 5436 h 1246"/>
                <a:gd name="T20" fmla="+- 0 4407 4397"/>
                <a:gd name="T21" fmla="*/ T20 w 1870"/>
                <a:gd name="T22" fmla="+- 0 5493 5351"/>
                <a:gd name="T23" fmla="*/ 5493 h 1246"/>
                <a:gd name="T24" fmla="+- 0 4397 4397"/>
                <a:gd name="T25" fmla="*/ T24 w 1870"/>
                <a:gd name="T26" fmla="+- 0 5559 5351"/>
                <a:gd name="T27" fmla="*/ 5559 h 1246"/>
                <a:gd name="T28" fmla="+- 0 4397 4397"/>
                <a:gd name="T29" fmla="*/ T28 w 1870"/>
                <a:gd name="T30" fmla="+- 0 6389 5351"/>
                <a:gd name="T31" fmla="*/ 6389 h 1246"/>
                <a:gd name="T32" fmla="+- 0 4407 4397"/>
                <a:gd name="T33" fmla="*/ T32 w 1870"/>
                <a:gd name="T34" fmla="+- 0 6455 5351"/>
                <a:gd name="T35" fmla="*/ 6455 h 1246"/>
                <a:gd name="T36" fmla="+- 0 4437 4397"/>
                <a:gd name="T37" fmla="*/ T36 w 1870"/>
                <a:gd name="T38" fmla="+- 0 6512 5351"/>
                <a:gd name="T39" fmla="*/ 6512 h 1246"/>
                <a:gd name="T40" fmla="+- 0 4482 4397"/>
                <a:gd name="T41" fmla="*/ T40 w 1870"/>
                <a:gd name="T42" fmla="+- 0 6557 5351"/>
                <a:gd name="T43" fmla="*/ 6557 h 1246"/>
                <a:gd name="T44" fmla="+- 0 4539 4397"/>
                <a:gd name="T45" fmla="*/ T44 w 1870"/>
                <a:gd name="T46" fmla="+- 0 6586 5351"/>
                <a:gd name="T47" fmla="*/ 6586 h 1246"/>
                <a:gd name="T48" fmla="+- 0 4604 4397"/>
                <a:gd name="T49" fmla="*/ T48 w 1870"/>
                <a:gd name="T50" fmla="+- 0 6597 5351"/>
                <a:gd name="T51" fmla="*/ 6597 h 1246"/>
                <a:gd name="T52" fmla="+- 0 6059 4397"/>
                <a:gd name="T53" fmla="*/ T52 w 1870"/>
                <a:gd name="T54" fmla="+- 0 6597 5351"/>
                <a:gd name="T55" fmla="*/ 6597 h 1246"/>
                <a:gd name="T56" fmla="+- 0 6124 4397"/>
                <a:gd name="T57" fmla="*/ T56 w 1870"/>
                <a:gd name="T58" fmla="+- 0 6586 5351"/>
                <a:gd name="T59" fmla="*/ 6586 h 1246"/>
                <a:gd name="T60" fmla="+- 0 6181 4397"/>
                <a:gd name="T61" fmla="*/ T60 w 1870"/>
                <a:gd name="T62" fmla="+- 0 6557 5351"/>
                <a:gd name="T63" fmla="*/ 6557 h 1246"/>
                <a:gd name="T64" fmla="+- 0 6226 4397"/>
                <a:gd name="T65" fmla="*/ T64 w 1870"/>
                <a:gd name="T66" fmla="+- 0 6512 5351"/>
                <a:gd name="T67" fmla="*/ 6512 h 1246"/>
                <a:gd name="T68" fmla="+- 0 6256 4397"/>
                <a:gd name="T69" fmla="*/ T68 w 1870"/>
                <a:gd name="T70" fmla="+- 0 6455 5351"/>
                <a:gd name="T71" fmla="*/ 6455 h 1246"/>
                <a:gd name="T72" fmla="+- 0 6266 4397"/>
                <a:gd name="T73" fmla="*/ T72 w 1870"/>
                <a:gd name="T74" fmla="+- 0 6389 5351"/>
                <a:gd name="T75" fmla="*/ 6389 h 1246"/>
                <a:gd name="T76" fmla="+- 0 6266 4397"/>
                <a:gd name="T77" fmla="*/ T76 w 1870"/>
                <a:gd name="T78" fmla="+- 0 5559 5351"/>
                <a:gd name="T79" fmla="*/ 5559 h 1246"/>
                <a:gd name="T80" fmla="+- 0 6256 4397"/>
                <a:gd name="T81" fmla="*/ T80 w 1870"/>
                <a:gd name="T82" fmla="+- 0 5493 5351"/>
                <a:gd name="T83" fmla="*/ 5493 h 1246"/>
                <a:gd name="T84" fmla="+- 0 6226 4397"/>
                <a:gd name="T85" fmla="*/ T84 w 1870"/>
                <a:gd name="T86" fmla="+- 0 5436 5351"/>
                <a:gd name="T87" fmla="*/ 5436 h 1246"/>
                <a:gd name="T88" fmla="+- 0 6181 4397"/>
                <a:gd name="T89" fmla="*/ T88 w 1870"/>
                <a:gd name="T90" fmla="+- 0 5391 5351"/>
                <a:gd name="T91" fmla="*/ 5391 h 1246"/>
                <a:gd name="T92" fmla="+- 0 6124 4397"/>
                <a:gd name="T93" fmla="*/ T92 w 1870"/>
                <a:gd name="T94" fmla="+- 0 5362 5351"/>
                <a:gd name="T95" fmla="*/ 5362 h 1246"/>
                <a:gd name="T96" fmla="+- 0 6059 4397"/>
                <a:gd name="T97" fmla="*/ T96 w 1870"/>
                <a:gd name="T98" fmla="+- 0 5351 5351"/>
                <a:gd name="T99" fmla="*/ 5351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1662" y="0"/>
                  </a:moveTo>
                  <a:lnTo>
                    <a:pt x="207" y="0"/>
                  </a:lnTo>
                  <a:lnTo>
                    <a:pt x="142" y="11"/>
                  </a:lnTo>
                  <a:lnTo>
                    <a:pt x="85" y="40"/>
                  </a:lnTo>
                  <a:lnTo>
                    <a:pt x="40" y="85"/>
                  </a:lnTo>
                  <a:lnTo>
                    <a:pt x="10" y="142"/>
                  </a:lnTo>
                  <a:lnTo>
                    <a:pt x="0" y="208"/>
                  </a:lnTo>
                  <a:lnTo>
                    <a:pt x="0" y="1038"/>
                  </a:lnTo>
                  <a:lnTo>
                    <a:pt x="10" y="1104"/>
                  </a:lnTo>
                  <a:lnTo>
                    <a:pt x="40" y="1161"/>
                  </a:lnTo>
                  <a:lnTo>
                    <a:pt x="85" y="1206"/>
                  </a:lnTo>
                  <a:lnTo>
                    <a:pt x="142" y="1235"/>
                  </a:lnTo>
                  <a:lnTo>
                    <a:pt x="207" y="1246"/>
                  </a:lnTo>
                  <a:lnTo>
                    <a:pt x="1662" y="1246"/>
                  </a:lnTo>
                  <a:lnTo>
                    <a:pt x="1727" y="1235"/>
                  </a:lnTo>
                  <a:lnTo>
                    <a:pt x="1784" y="1206"/>
                  </a:lnTo>
                  <a:lnTo>
                    <a:pt x="1829" y="1161"/>
                  </a:lnTo>
                  <a:lnTo>
                    <a:pt x="1859" y="1104"/>
                  </a:lnTo>
                  <a:lnTo>
                    <a:pt x="1869" y="1038"/>
                  </a:lnTo>
                  <a:lnTo>
                    <a:pt x="1869" y="208"/>
                  </a:lnTo>
                  <a:lnTo>
                    <a:pt x="1859" y="142"/>
                  </a:lnTo>
                  <a:lnTo>
                    <a:pt x="1829" y="85"/>
                  </a:lnTo>
                  <a:lnTo>
                    <a:pt x="1784" y="40"/>
                  </a:lnTo>
                  <a:lnTo>
                    <a:pt x="1727" y="11"/>
                  </a:lnTo>
                  <a:lnTo>
                    <a:pt x="1662"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p:cNvSpPr>
              <a:spLocks/>
            </p:cNvSpPr>
            <p:nvPr/>
          </p:nvSpPr>
          <p:spPr bwMode="auto">
            <a:xfrm>
              <a:off x="5195" y="5366"/>
              <a:ext cx="1870" cy="1246"/>
            </a:xfrm>
            <a:custGeom>
              <a:avLst/>
              <a:gdLst>
                <a:gd name="T0" fmla="+- 0 4397 4397"/>
                <a:gd name="T1" fmla="*/ T0 w 1870"/>
                <a:gd name="T2" fmla="+- 0 5559 5351"/>
                <a:gd name="T3" fmla="*/ 5559 h 1246"/>
                <a:gd name="T4" fmla="+- 0 4407 4397"/>
                <a:gd name="T5" fmla="*/ T4 w 1870"/>
                <a:gd name="T6" fmla="+- 0 5493 5351"/>
                <a:gd name="T7" fmla="*/ 5493 h 1246"/>
                <a:gd name="T8" fmla="+- 0 4437 4397"/>
                <a:gd name="T9" fmla="*/ T8 w 1870"/>
                <a:gd name="T10" fmla="+- 0 5436 5351"/>
                <a:gd name="T11" fmla="*/ 5436 h 1246"/>
                <a:gd name="T12" fmla="+- 0 4482 4397"/>
                <a:gd name="T13" fmla="*/ T12 w 1870"/>
                <a:gd name="T14" fmla="+- 0 5391 5351"/>
                <a:gd name="T15" fmla="*/ 5391 h 1246"/>
                <a:gd name="T16" fmla="+- 0 4539 4397"/>
                <a:gd name="T17" fmla="*/ T16 w 1870"/>
                <a:gd name="T18" fmla="+- 0 5362 5351"/>
                <a:gd name="T19" fmla="*/ 5362 h 1246"/>
                <a:gd name="T20" fmla="+- 0 4604 4397"/>
                <a:gd name="T21" fmla="*/ T20 w 1870"/>
                <a:gd name="T22" fmla="+- 0 5351 5351"/>
                <a:gd name="T23" fmla="*/ 5351 h 1246"/>
                <a:gd name="T24" fmla="+- 0 6059 4397"/>
                <a:gd name="T25" fmla="*/ T24 w 1870"/>
                <a:gd name="T26" fmla="+- 0 5351 5351"/>
                <a:gd name="T27" fmla="*/ 5351 h 1246"/>
                <a:gd name="T28" fmla="+- 0 6124 4397"/>
                <a:gd name="T29" fmla="*/ T28 w 1870"/>
                <a:gd name="T30" fmla="+- 0 5362 5351"/>
                <a:gd name="T31" fmla="*/ 5362 h 1246"/>
                <a:gd name="T32" fmla="+- 0 6181 4397"/>
                <a:gd name="T33" fmla="*/ T32 w 1870"/>
                <a:gd name="T34" fmla="+- 0 5391 5351"/>
                <a:gd name="T35" fmla="*/ 5391 h 1246"/>
                <a:gd name="T36" fmla="+- 0 6226 4397"/>
                <a:gd name="T37" fmla="*/ T36 w 1870"/>
                <a:gd name="T38" fmla="+- 0 5436 5351"/>
                <a:gd name="T39" fmla="*/ 5436 h 1246"/>
                <a:gd name="T40" fmla="+- 0 6256 4397"/>
                <a:gd name="T41" fmla="*/ T40 w 1870"/>
                <a:gd name="T42" fmla="+- 0 5493 5351"/>
                <a:gd name="T43" fmla="*/ 5493 h 1246"/>
                <a:gd name="T44" fmla="+- 0 6266 4397"/>
                <a:gd name="T45" fmla="*/ T44 w 1870"/>
                <a:gd name="T46" fmla="+- 0 5559 5351"/>
                <a:gd name="T47" fmla="*/ 5559 h 1246"/>
                <a:gd name="T48" fmla="+- 0 6266 4397"/>
                <a:gd name="T49" fmla="*/ T48 w 1870"/>
                <a:gd name="T50" fmla="+- 0 6389 5351"/>
                <a:gd name="T51" fmla="*/ 6389 h 1246"/>
                <a:gd name="T52" fmla="+- 0 6256 4397"/>
                <a:gd name="T53" fmla="*/ T52 w 1870"/>
                <a:gd name="T54" fmla="+- 0 6455 5351"/>
                <a:gd name="T55" fmla="*/ 6455 h 1246"/>
                <a:gd name="T56" fmla="+- 0 6226 4397"/>
                <a:gd name="T57" fmla="*/ T56 w 1870"/>
                <a:gd name="T58" fmla="+- 0 6512 5351"/>
                <a:gd name="T59" fmla="*/ 6512 h 1246"/>
                <a:gd name="T60" fmla="+- 0 6181 4397"/>
                <a:gd name="T61" fmla="*/ T60 w 1870"/>
                <a:gd name="T62" fmla="+- 0 6557 5351"/>
                <a:gd name="T63" fmla="*/ 6557 h 1246"/>
                <a:gd name="T64" fmla="+- 0 6124 4397"/>
                <a:gd name="T65" fmla="*/ T64 w 1870"/>
                <a:gd name="T66" fmla="+- 0 6586 5351"/>
                <a:gd name="T67" fmla="*/ 6586 h 1246"/>
                <a:gd name="T68" fmla="+- 0 6059 4397"/>
                <a:gd name="T69" fmla="*/ T68 w 1870"/>
                <a:gd name="T70" fmla="+- 0 6597 5351"/>
                <a:gd name="T71" fmla="*/ 6597 h 1246"/>
                <a:gd name="T72" fmla="+- 0 4604 4397"/>
                <a:gd name="T73" fmla="*/ T72 w 1870"/>
                <a:gd name="T74" fmla="+- 0 6597 5351"/>
                <a:gd name="T75" fmla="*/ 6597 h 1246"/>
                <a:gd name="T76" fmla="+- 0 4539 4397"/>
                <a:gd name="T77" fmla="*/ T76 w 1870"/>
                <a:gd name="T78" fmla="+- 0 6586 5351"/>
                <a:gd name="T79" fmla="*/ 6586 h 1246"/>
                <a:gd name="T80" fmla="+- 0 4482 4397"/>
                <a:gd name="T81" fmla="*/ T80 w 1870"/>
                <a:gd name="T82" fmla="+- 0 6557 5351"/>
                <a:gd name="T83" fmla="*/ 6557 h 1246"/>
                <a:gd name="T84" fmla="+- 0 4437 4397"/>
                <a:gd name="T85" fmla="*/ T84 w 1870"/>
                <a:gd name="T86" fmla="+- 0 6512 5351"/>
                <a:gd name="T87" fmla="*/ 6512 h 1246"/>
                <a:gd name="T88" fmla="+- 0 4407 4397"/>
                <a:gd name="T89" fmla="*/ T88 w 1870"/>
                <a:gd name="T90" fmla="+- 0 6455 5351"/>
                <a:gd name="T91" fmla="*/ 6455 h 1246"/>
                <a:gd name="T92" fmla="+- 0 4397 4397"/>
                <a:gd name="T93" fmla="*/ T92 w 1870"/>
                <a:gd name="T94" fmla="+- 0 6389 5351"/>
                <a:gd name="T95" fmla="*/ 6389 h 1246"/>
                <a:gd name="T96" fmla="+- 0 4397 4397"/>
                <a:gd name="T97" fmla="*/ T96 w 1870"/>
                <a:gd name="T98" fmla="+- 0 5559 5351"/>
                <a:gd name="T99" fmla="*/ 5559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0" y="208"/>
                  </a:moveTo>
                  <a:lnTo>
                    <a:pt x="10" y="142"/>
                  </a:lnTo>
                  <a:lnTo>
                    <a:pt x="40" y="85"/>
                  </a:lnTo>
                  <a:lnTo>
                    <a:pt x="85" y="40"/>
                  </a:lnTo>
                  <a:lnTo>
                    <a:pt x="142" y="11"/>
                  </a:lnTo>
                  <a:lnTo>
                    <a:pt x="207" y="0"/>
                  </a:lnTo>
                  <a:lnTo>
                    <a:pt x="1662" y="0"/>
                  </a:lnTo>
                  <a:lnTo>
                    <a:pt x="1727" y="11"/>
                  </a:lnTo>
                  <a:lnTo>
                    <a:pt x="1784" y="40"/>
                  </a:lnTo>
                  <a:lnTo>
                    <a:pt x="1829" y="85"/>
                  </a:lnTo>
                  <a:lnTo>
                    <a:pt x="1859" y="142"/>
                  </a:lnTo>
                  <a:lnTo>
                    <a:pt x="1869" y="208"/>
                  </a:lnTo>
                  <a:lnTo>
                    <a:pt x="1869" y="1038"/>
                  </a:lnTo>
                  <a:lnTo>
                    <a:pt x="1859" y="1104"/>
                  </a:lnTo>
                  <a:lnTo>
                    <a:pt x="1829" y="1161"/>
                  </a:lnTo>
                  <a:lnTo>
                    <a:pt x="1784" y="1206"/>
                  </a:lnTo>
                  <a:lnTo>
                    <a:pt x="1727" y="1235"/>
                  </a:lnTo>
                  <a:lnTo>
                    <a:pt x="1662" y="1246"/>
                  </a:lnTo>
                  <a:lnTo>
                    <a:pt x="207" y="1246"/>
                  </a:lnTo>
                  <a:lnTo>
                    <a:pt x="142" y="1235"/>
                  </a:lnTo>
                  <a:lnTo>
                    <a:pt x="85" y="1206"/>
                  </a:lnTo>
                  <a:lnTo>
                    <a:pt x="40" y="1161"/>
                  </a:lnTo>
                  <a:lnTo>
                    <a:pt x="10" y="1104"/>
                  </a:lnTo>
                  <a:lnTo>
                    <a:pt x="0" y="1038"/>
                  </a:lnTo>
                  <a:lnTo>
                    <a:pt x="0" y="208"/>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19" name="Line 16"/>
            <p:cNvCxnSpPr>
              <a:cxnSpLocks noChangeShapeType="1"/>
            </p:cNvCxnSpPr>
            <p:nvPr/>
          </p:nvCxnSpPr>
          <p:spPr bwMode="auto">
            <a:xfrm>
              <a:off x="6130" y="4998"/>
              <a:ext cx="0" cy="386"/>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20" name="Freeform 19"/>
            <p:cNvSpPr>
              <a:spLocks/>
            </p:cNvSpPr>
            <p:nvPr/>
          </p:nvSpPr>
          <p:spPr bwMode="auto">
            <a:xfrm>
              <a:off x="12224" y="5397"/>
              <a:ext cx="1870" cy="1246"/>
            </a:xfrm>
            <a:custGeom>
              <a:avLst/>
              <a:gdLst>
                <a:gd name="T0" fmla="+- 0 12028 10366"/>
                <a:gd name="T1" fmla="*/ T0 w 1870"/>
                <a:gd name="T2" fmla="+- 0 5344 5344"/>
                <a:gd name="T3" fmla="*/ 5344 h 1246"/>
                <a:gd name="T4" fmla="+- 0 10573 10366"/>
                <a:gd name="T5" fmla="*/ T4 w 1870"/>
                <a:gd name="T6" fmla="+- 0 5344 5344"/>
                <a:gd name="T7" fmla="*/ 5344 h 1246"/>
                <a:gd name="T8" fmla="+- 0 10508 10366"/>
                <a:gd name="T9" fmla="*/ T8 w 1870"/>
                <a:gd name="T10" fmla="+- 0 5355 5344"/>
                <a:gd name="T11" fmla="*/ 5355 h 1246"/>
                <a:gd name="T12" fmla="+- 0 10451 10366"/>
                <a:gd name="T13" fmla="*/ T12 w 1870"/>
                <a:gd name="T14" fmla="+- 0 5384 5344"/>
                <a:gd name="T15" fmla="*/ 5384 h 1246"/>
                <a:gd name="T16" fmla="+- 0 10406 10366"/>
                <a:gd name="T17" fmla="*/ T16 w 1870"/>
                <a:gd name="T18" fmla="+- 0 5429 5344"/>
                <a:gd name="T19" fmla="*/ 5429 h 1246"/>
                <a:gd name="T20" fmla="+- 0 10376 10366"/>
                <a:gd name="T21" fmla="*/ T20 w 1870"/>
                <a:gd name="T22" fmla="+- 0 5486 5344"/>
                <a:gd name="T23" fmla="*/ 5486 h 1246"/>
                <a:gd name="T24" fmla="+- 0 10366 10366"/>
                <a:gd name="T25" fmla="*/ T24 w 1870"/>
                <a:gd name="T26" fmla="+- 0 5552 5344"/>
                <a:gd name="T27" fmla="*/ 5552 h 1246"/>
                <a:gd name="T28" fmla="+- 0 10366 10366"/>
                <a:gd name="T29" fmla="*/ T28 w 1870"/>
                <a:gd name="T30" fmla="+- 0 6382 5344"/>
                <a:gd name="T31" fmla="*/ 6382 h 1246"/>
                <a:gd name="T32" fmla="+- 0 10376 10366"/>
                <a:gd name="T33" fmla="*/ T32 w 1870"/>
                <a:gd name="T34" fmla="+- 0 6448 5344"/>
                <a:gd name="T35" fmla="*/ 6448 h 1246"/>
                <a:gd name="T36" fmla="+- 0 10406 10366"/>
                <a:gd name="T37" fmla="*/ T36 w 1870"/>
                <a:gd name="T38" fmla="+- 0 6505 5344"/>
                <a:gd name="T39" fmla="*/ 6505 h 1246"/>
                <a:gd name="T40" fmla="+- 0 10451 10366"/>
                <a:gd name="T41" fmla="*/ T40 w 1870"/>
                <a:gd name="T42" fmla="+- 0 6550 5344"/>
                <a:gd name="T43" fmla="*/ 6550 h 1246"/>
                <a:gd name="T44" fmla="+- 0 10508 10366"/>
                <a:gd name="T45" fmla="*/ T44 w 1870"/>
                <a:gd name="T46" fmla="+- 0 6579 5344"/>
                <a:gd name="T47" fmla="*/ 6579 h 1246"/>
                <a:gd name="T48" fmla="+- 0 10573 10366"/>
                <a:gd name="T49" fmla="*/ T48 w 1870"/>
                <a:gd name="T50" fmla="+- 0 6590 5344"/>
                <a:gd name="T51" fmla="*/ 6590 h 1246"/>
                <a:gd name="T52" fmla="+- 0 12028 10366"/>
                <a:gd name="T53" fmla="*/ T52 w 1870"/>
                <a:gd name="T54" fmla="+- 0 6590 5344"/>
                <a:gd name="T55" fmla="*/ 6590 h 1246"/>
                <a:gd name="T56" fmla="+- 0 12093 10366"/>
                <a:gd name="T57" fmla="*/ T56 w 1870"/>
                <a:gd name="T58" fmla="+- 0 6579 5344"/>
                <a:gd name="T59" fmla="*/ 6579 h 1246"/>
                <a:gd name="T60" fmla="+- 0 12150 10366"/>
                <a:gd name="T61" fmla="*/ T60 w 1870"/>
                <a:gd name="T62" fmla="+- 0 6550 5344"/>
                <a:gd name="T63" fmla="*/ 6550 h 1246"/>
                <a:gd name="T64" fmla="+- 0 12195 10366"/>
                <a:gd name="T65" fmla="*/ T64 w 1870"/>
                <a:gd name="T66" fmla="+- 0 6505 5344"/>
                <a:gd name="T67" fmla="*/ 6505 h 1246"/>
                <a:gd name="T68" fmla="+- 0 12225 10366"/>
                <a:gd name="T69" fmla="*/ T68 w 1870"/>
                <a:gd name="T70" fmla="+- 0 6448 5344"/>
                <a:gd name="T71" fmla="*/ 6448 h 1246"/>
                <a:gd name="T72" fmla="+- 0 12235 10366"/>
                <a:gd name="T73" fmla="*/ T72 w 1870"/>
                <a:gd name="T74" fmla="+- 0 6382 5344"/>
                <a:gd name="T75" fmla="*/ 6382 h 1246"/>
                <a:gd name="T76" fmla="+- 0 12235 10366"/>
                <a:gd name="T77" fmla="*/ T76 w 1870"/>
                <a:gd name="T78" fmla="+- 0 5552 5344"/>
                <a:gd name="T79" fmla="*/ 5552 h 1246"/>
                <a:gd name="T80" fmla="+- 0 12225 10366"/>
                <a:gd name="T81" fmla="*/ T80 w 1870"/>
                <a:gd name="T82" fmla="+- 0 5486 5344"/>
                <a:gd name="T83" fmla="*/ 5486 h 1246"/>
                <a:gd name="T84" fmla="+- 0 12195 10366"/>
                <a:gd name="T85" fmla="*/ T84 w 1870"/>
                <a:gd name="T86" fmla="+- 0 5429 5344"/>
                <a:gd name="T87" fmla="*/ 5429 h 1246"/>
                <a:gd name="T88" fmla="+- 0 12150 10366"/>
                <a:gd name="T89" fmla="*/ T88 w 1870"/>
                <a:gd name="T90" fmla="+- 0 5384 5344"/>
                <a:gd name="T91" fmla="*/ 5384 h 1246"/>
                <a:gd name="T92" fmla="+- 0 12093 10366"/>
                <a:gd name="T93" fmla="*/ T92 w 1870"/>
                <a:gd name="T94" fmla="+- 0 5355 5344"/>
                <a:gd name="T95" fmla="*/ 5355 h 1246"/>
                <a:gd name="T96" fmla="+- 0 12028 10366"/>
                <a:gd name="T97" fmla="*/ T96 w 1870"/>
                <a:gd name="T98" fmla="+- 0 5344 5344"/>
                <a:gd name="T99" fmla="*/ 5344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1662" y="0"/>
                  </a:moveTo>
                  <a:lnTo>
                    <a:pt x="207" y="0"/>
                  </a:lnTo>
                  <a:lnTo>
                    <a:pt x="142" y="11"/>
                  </a:lnTo>
                  <a:lnTo>
                    <a:pt x="85" y="40"/>
                  </a:lnTo>
                  <a:lnTo>
                    <a:pt x="40" y="85"/>
                  </a:lnTo>
                  <a:lnTo>
                    <a:pt x="10" y="142"/>
                  </a:lnTo>
                  <a:lnTo>
                    <a:pt x="0" y="208"/>
                  </a:lnTo>
                  <a:lnTo>
                    <a:pt x="0" y="1038"/>
                  </a:lnTo>
                  <a:lnTo>
                    <a:pt x="10" y="1104"/>
                  </a:lnTo>
                  <a:lnTo>
                    <a:pt x="40" y="1161"/>
                  </a:lnTo>
                  <a:lnTo>
                    <a:pt x="85" y="1206"/>
                  </a:lnTo>
                  <a:lnTo>
                    <a:pt x="142" y="1235"/>
                  </a:lnTo>
                  <a:lnTo>
                    <a:pt x="207" y="1246"/>
                  </a:lnTo>
                  <a:lnTo>
                    <a:pt x="1662" y="1246"/>
                  </a:lnTo>
                  <a:lnTo>
                    <a:pt x="1727" y="1235"/>
                  </a:lnTo>
                  <a:lnTo>
                    <a:pt x="1784" y="1206"/>
                  </a:lnTo>
                  <a:lnTo>
                    <a:pt x="1829" y="1161"/>
                  </a:lnTo>
                  <a:lnTo>
                    <a:pt x="1859" y="1104"/>
                  </a:lnTo>
                  <a:lnTo>
                    <a:pt x="1869" y="1038"/>
                  </a:lnTo>
                  <a:lnTo>
                    <a:pt x="1869" y="208"/>
                  </a:lnTo>
                  <a:lnTo>
                    <a:pt x="1859" y="142"/>
                  </a:lnTo>
                  <a:lnTo>
                    <a:pt x="1829" y="85"/>
                  </a:lnTo>
                  <a:lnTo>
                    <a:pt x="1784" y="40"/>
                  </a:lnTo>
                  <a:lnTo>
                    <a:pt x="1727" y="11"/>
                  </a:lnTo>
                  <a:lnTo>
                    <a:pt x="1662"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p:cNvSpPr>
              <a:spLocks/>
            </p:cNvSpPr>
            <p:nvPr/>
          </p:nvSpPr>
          <p:spPr bwMode="auto">
            <a:xfrm>
              <a:off x="12168" y="5411"/>
              <a:ext cx="1870" cy="1246"/>
            </a:xfrm>
            <a:custGeom>
              <a:avLst/>
              <a:gdLst>
                <a:gd name="T0" fmla="+- 0 10366 10366"/>
                <a:gd name="T1" fmla="*/ T0 w 1870"/>
                <a:gd name="T2" fmla="+- 0 5552 5344"/>
                <a:gd name="T3" fmla="*/ 5552 h 1246"/>
                <a:gd name="T4" fmla="+- 0 10376 10366"/>
                <a:gd name="T5" fmla="*/ T4 w 1870"/>
                <a:gd name="T6" fmla="+- 0 5486 5344"/>
                <a:gd name="T7" fmla="*/ 5486 h 1246"/>
                <a:gd name="T8" fmla="+- 0 10406 10366"/>
                <a:gd name="T9" fmla="*/ T8 w 1870"/>
                <a:gd name="T10" fmla="+- 0 5429 5344"/>
                <a:gd name="T11" fmla="*/ 5429 h 1246"/>
                <a:gd name="T12" fmla="+- 0 10451 10366"/>
                <a:gd name="T13" fmla="*/ T12 w 1870"/>
                <a:gd name="T14" fmla="+- 0 5384 5344"/>
                <a:gd name="T15" fmla="*/ 5384 h 1246"/>
                <a:gd name="T16" fmla="+- 0 10508 10366"/>
                <a:gd name="T17" fmla="*/ T16 w 1870"/>
                <a:gd name="T18" fmla="+- 0 5355 5344"/>
                <a:gd name="T19" fmla="*/ 5355 h 1246"/>
                <a:gd name="T20" fmla="+- 0 10573 10366"/>
                <a:gd name="T21" fmla="*/ T20 w 1870"/>
                <a:gd name="T22" fmla="+- 0 5344 5344"/>
                <a:gd name="T23" fmla="*/ 5344 h 1246"/>
                <a:gd name="T24" fmla="+- 0 12028 10366"/>
                <a:gd name="T25" fmla="*/ T24 w 1870"/>
                <a:gd name="T26" fmla="+- 0 5344 5344"/>
                <a:gd name="T27" fmla="*/ 5344 h 1246"/>
                <a:gd name="T28" fmla="+- 0 12093 10366"/>
                <a:gd name="T29" fmla="*/ T28 w 1870"/>
                <a:gd name="T30" fmla="+- 0 5355 5344"/>
                <a:gd name="T31" fmla="*/ 5355 h 1246"/>
                <a:gd name="T32" fmla="+- 0 12150 10366"/>
                <a:gd name="T33" fmla="*/ T32 w 1870"/>
                <a:gd name="T34" fmla="+- 0 5384 5344"/>
                <a:gd name="T35" fmla="*/ 5384 h 1246"/>
                <a:gd name="T36" fmla="+- 0 12195 10366"/>
                <a:gd name="T37" fmla="*/ T36 w 1870"/>
                <a:gd name="T38" fmla="+- 0 5429 5344"/>
                <a:gd name="T39" fmla="*/ 5429 h 1246"/>
                <a:gd name="T40" fmla="+- 0 12225 10366"/>
                <a:gd name="T41" fmla="*/ T40 w 1870"/>
                <a:gd name="T42" fmla="+- 0 5486 5344"/>
                <a:gd name="T43" fmla="*/ 5486 h 1246"/>
                <a:gd name="T44" fmla="+- 0 12235 10366"/>
                <a:gd name="T45" fmla="*/ T44 w 1870"/>
                <a:gd name="T46" fmla="+- 0 5552 5344"/>
                <a:gd name="T47" fmla="*/ 5552 h 1246"/>
                <a:gd name="T48" fmla="+- 0 12235 10366"/>
                <a:gd name="T49" fmla="*/ T48 w 1870"/>
                <a:gd name="T50" fmla="+- 0 6382 5344"/>
                <a:gd name="T51" fmla="*/ 6382 h 1246"/>
                <a:gd name="T52" fmla="+- 0 12225 10366"/>
                <a:gd name="T53" fmla="*/ T52 w 1870"/>
                <a:gd name="T54" fmla="+- 0 6448 5344"/>
                <a:gd name="T55" fmla="*/ 6448 h 1246"/>
                <a:gd name="T56" fmla="+- 0 12195 10366"/>
                <a:gd name="T57" fmla="*/ T56 w 1870"/>
                <a:gd name="T58" fmla="+- 0 6505 5344"/>
                <a:gd name="T59" fmla="*/ 6505 h 1246"/>
                <a:gd name="T60" fmla="+- 0 12150 10366"/>
                <a:gd name="T61" fmla="*/ T60 w 1870"/>
                <a:gd name="T62" fmla="+- 0 6550 5344"/>
                <a:gd name="T63" fmla="*/ 6550 h 1246"/>
                <a:gd name="T64" fmla="+- 0 12093 10366"/>
                <a:gd name="T65" fmla="*/ T64 w 1870"/>
                <a:gd name="T66" fmla="+- 0 6579 5344"/>
                <a:gd name="T67" fmla="*/ 6579 h 1246"/>
                <a:gd name="T68" fmla="+- 0 12028 10366"/>
                <a:gd name="T69" fmla="*/ T68 w 1870"/>
                <a:gd name="T70" fmla="+- 0 6590 5344"/>
                <a:gd name="T71" fmla="*/ 6590 h 1246"/>
                <a:gd name="T72" fmla="+- 0 10573 10366"/>
                <a:gd name="T73" fmla="*/ T72 w 1870"/>
                <a:gd name="T74" fmla="+- 0 6590 5344"/>
                <a:gd name="T75" fmla="*/ 6590 h 1246"/>
                <a:gd name="T76" fmla="+- 0 10508 10366"/>
                <a:gd name="T77" fmla="*/ T76 w 1870"/>
                <a:gd name="T78" fmla="+- 0 6579 5344"/>
                <a:gd name="T79" fmla="*/ 6579 h 1246"/>
                <a:gd name="T80" fmla="+- 0 10451 10366"/>
                <a:gd name="T81" fmla="*/ T80 w 1870"/>
                <a:gd name="T82" fmla="+- 0 6550 5344"/>
                <a:gd name="T83" fmla="*/ 6550 h 1246"/>
                <a:gd name="T84" fmla="+- 0 10406 10366"/>
                <a:gd name="T85" fmla="*/ T84 w 1870"/>
                <a:gd name="T86" fmla="+- 0 6505 5344"/>
                <a:gd name="T87" fmla="*/ 6505 h 1246"/>
                <a:gd name="T88" fmla="+- 0 10376 10366"/>
                <a:gd name="T89" fmla="*/ T88 w 1870"/>
                <a:gd name="T90" fmla="+- 0 6448 5344"/>
                <a:gd name="T91" fmla="*/ 6448 h 1246"/>
                <a:gd name="T92" fmla="+- 0 10366 10366"/>
                <a:gd name="T93" fmla="*/ T92 w 1870"/>
                <a:gd name="T94" fmla="+- 0 6382 5344"/>
                <a:gd name="T95" fmla="*/ 6382 h 1246"/>
                <a:gd name="T96" fmla="+- 0 10366 10366"/>
                <a:gd name="T97" fmla="*/ T96 w 1870"/>
                <a:gd name="T98" fmla="+- 0 5552 5344"/>
                <a:gd name="T99" fmla="*/ 5552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0" y="208"/>
                  </a:moveTo>
                  <a:lnTo>
                    <a:pt x="10" y="142"/>
                  </a:lnTo>
                  <a:lnTo>
                    <a:pt x="40" y="85"/>
                  </a:lnTo>
                  <a:lnTo>
                    <a:pt x="85" y="40"/>
                  </a:lnTo>
                  <a:lnTo>
                    <a:pt x="142" y="11"/>
                  </a:lnTo>
                  <a:lnTo>
                    <a:pt x="207" y="0"/>
                  </a:lnTo>
                  <a:lnTo>
                    <a:pt x="1662" y="0"/>
                  </a:lnTo>
                  <a:lnTo>
                    <a:pt x="1727" y="11"/>
                  </a:lnTo>
                  <a:lnTo>
                    <a:pt x="1784" y="40"/>
                  </a:lnTo>
                  <a:lnTo>
                    <a:pt x="1829" y="85"/>
                  </a:lnTo>
                  <a:lnTo>
                    <a:pt x="1859" y="142"/>
                  </a:lnTo>
                  <a:lnTo>
                    <a:pt x="1869" y="208"/>
                  </a:lnTo>
                  <a:lnTo>
                    <a:pt x="1869" y="1038"/>
                  </a:lnTo>
                  <a:lnTo>
                    <a:pt x="1859" y="1104"/>
                  </a:lnTo>
                  <a:lnTo>
                    <a:pt x="1829" y="1161"/>
                  </a:lnTo>
                  <a:lnTo>
                    <a:pt x="1784" y="1206"/>
                  </a:lnTo>
                  <a:lnTo>
                    <a:pt x="1727" y="1235"/>
                  </a:lnTo>
                  <a:lnTo>
                    <a:pt x="1662" y="1246"/>
                  </a:lnTo>
                  <a:lnTo>
                    <a:pt x="207" y="1246"/>
                  </a:lnTo>
                  <a:lnTo>
                    <a:pt x="142" y="1235"/>
                  </a:lnTo>
                  <a:lnTo>
                    <a:pt x="85" y="1206"/>
                  </a:lnTo>
                  <a:lnTo>
                    <a:pt x="40" y="1161"/>
                  </a:lnTo>
                  <a:lnTo>
                    <a:pt x="10" y="1104"/>
                  </a:lnTo>
                  <a:lnTo>
                    <a:pt x="0" y="1038"/>
                  </a:lnTo>
                  <a:lnTo>
                    <a:pt x="0" y="208"/>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22" name="Line 19"/>
            <p:cNvCxnSpPr>
              <a:cxnSpLocks noChangeShapeType="1"/>
            </p:cNvCxnSpPr>
            <p:nvPr/>
          </p:nvCxnSpPr>
          <p:spPr bwMode="auto">
            <a:xfrm>
              <a:off x="13097" y="5033"/>
              <a:ext cx="0" cy="33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23" name="Freeform 22"/>
            <p:cNvSpPr>
              <a:spLocks/>
            </p:cNvSpPr>
            <p:nvPr/>
          </p:nvSpPr>
          <p:spPr bwMode="auto">
            <a:xfrm>
              <a:off x="14467" y="5456"/>
              <a:ext cx="1685" cy="1224"/>
            </a:xfrm>
            <a:custGeom>
              <a:avLst/>
              <a:gdLst>
                <a:gd name="T0" fmla="+- 0 14402 14402"/>
                <a:gd name="T1" fmla="*/ T0 w 1685"/>
                <a:gd name="T2" fmla="+- 0 5536 5332"/>
                <a:gd name="T3" fmla="*/ 5536 h 1224"/>
                <a:gd name="T4" fmla="+- 0 14418 14402"/>
                <a:gd name="T5" fmla="*/ T4 w 1685"/>
                <a:gd name="T6" fmla="+- 0 5457 5332"/>
                <a:gd name="T7" fmla="*/ 5457 h 1224"/>
                <a:gd name="T8" fmla="+- 0 14462 14402"/>
                <a:gd name="T9" fmla="*/ T8 w 1685"/>
                <a:gd name="T10" fmla="+- 0 5392 5332"/>
                <a:gd name="T11" fmla="*/ 5392 h 1224"/>
                <a:gd name="T12" fmla="+- 0 14527 14402"/>
                <a:gd name="T13" fmla="*/ T12 w 1685"/>
                <a:gd name="T14" fmla="+- 0 5348 5332"/>
                <a:gd name="T15" fmla="*/ 5348 h 1224"/>
                <a:gd name="T16" fmla="+- 0 14606 14402"/>
                <a:gd name="T17" fmla="*/ T16 w 1685"/>
                <a:gd name="T18" fmla="+- 0 5332 5332"/>
                <a:gd name="T19" fmla="*/ 5332 h 1224"/>
                <a:gd name="T20" fmla="+- 0 15883 14402"/>
                <a:gd name="T21" fmla="*/ T20 w 1685"/>
                <a:gd name="T22" fmla="+- 0 5332 5332"/>
                <a:gd name="T23" fmla="*/ 5332 h 1224"/>
                <a:gd name="T24" fmla="+- 0 15963 14402"/>
                <a:gd name="T25" fmla="*/ T24 w 1685"/>
                <a:gd name="T26" fmla="+- 0 5348 5332"/>
                <a:gd name="T27" fmla="*/ 5348 h 1224"/>
                <a:gd name="T28" fmla="+- 0 16027 14402"/>
                <a:gd name="T29" fmla="*/ T28 w 1685"/>
                <a:gd name="T30" fmla="+- 0 5392 5332"/>
                <a:gd name="T31" fmla="*/ 5392 h 1224"/>
                <a:gd name="T32" fmla="+- 0 16071 14402"/>
                <a:gd name="T33" fmla="*/ T32 w 1685"/>
                <a:gd name="T34" fmla="+- 0 5457 5332"/>
                <a:gd name="T35" fmla="*/ 5457 h 1224"/>
                <a:gd name="T36" fmla="+- 0 16087 14402"/>
                <a:gd name="T37" fmla="*/ T36 w 1685"/>
                <a:gd name="T38" fmla="+- 0 5536 5332"/>
                <a:gd name="T39" fmla="*/ 5536 h 1224"/>
                <a:gd name="T40" fmla="+- 0 16087 14402"/>
                <a:gd name="T41" fmla="*/ T40 w 1685"/>
                <a:gd name="T42" fmla="+- 0 6352 5332"/>
                <a:gd name="T43" fmla="*/ 6352 h 1224"/>
                <a:gd name="T44" fmla="+- 0 16071 14402"/>
                <a:gd name="T45" fmla="*/ T44 w 1685"/>
                <a:gd name="T46" fmla="+- 0 6432 5332"/>
                <a:gd name="T47" fmla="*/ 6432 h 1224"/>
                <a:gd name="T48" fmla="+- 0 16027 14402"/>
                <a:gd name="T49" fmla="*/ T48 w 1685"/>
                <a:gd name="T50" fmla="+- 0 6496 5332"/>
                <a:gd name="T51" fmla="*/ 6496 h 1224"/>
                <a:gd name="T52" fmla="+- 0 15963 14402"/>
                <a:gd name="T53" fmla="*/ T52 w 1685"/>
                <a:gd name="T54" fmla="+- 0 6540 5332"/>
                <a:gd name="T55" fmla="*/ 6540 h 1224"/>
                <a:gd name="T56" fmla="+- 0 15883 14402"/>
                <a:gd name="T57" fmla="*/ T56 w 1685"/>
                <a:gd name="T58" fmla="+- 0 6556 5332"/>
                <a:gd name="T59" fmla="*/ 6556 h 1224"/>
                <a:gd name="T60" fmla="+- 0 14606 14402"/>
                <a:gd name="T61" fmla="*/ T60 w 1685"/>
                <a:gd name="T62" fmla="+- 0 6556 5332"/>
                <a:gd name="T63" fmla="*/ 6556 h 1224"/>
                <a:gd name="T64" fmla="+- 0 14527 14402"/>
                <a:gd name="T65" fmla="*/ T64 w 1685"/>
                <a:gd name="T66" fmla="+- 0 6540 5332"/>
                <a:gd name="T67" fmla="*/ 6540 h 1224"/>
                <a:gd name="T68" fmla="+- 0 14462 14402"/>
                <a:gd name="T69" fmla="*/ T68 w 1685"/>
                <a:gd name="T70" fmla="+- 0 6496 5332"/>
                <a:gd name="T71" fmla="*/ 6496 h 1224"/>
                <a:gd name="T72" fmla="+- 0 14418 14402"/>
                <a:gd name="T73" fmla="*/ T72 w 1685"/>
                <a:gd name="T74" fmla="+- 0 6432 5332"/>
                <a:gd name="T75" fmla="*/ 6432 h 1224"/>
                <a:gd name="T76" fmla="+- 0 14402 14402"/>
                <a:gd name="T77" fmla="*/ T76 w 1685"/>
                <a:gd name="T78" fmla="+- 0 6352 5332"/>
                <a:gd name="T79" fmla="*/ 6352 h 1224"/>
                <a:gd name="T80" fmla="+- 0 14402 14402"/>
                <a:gd name="T81" fmla="*/ T80 w 1685"/>
                <a:gd name="T82" fmla="+- 0 5536 5332"/>
                <a:gd name="T83" fmla="*/ 5536 h 122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685" h="1224">
                  <a:moveTo>
                    <a:pt x="0" y="204"/>
                  </a:moveTo>
                  <a:lnTo>
                    <a:pt x="16" y="125"/>
                  </a:lnTo>
                  <a:lnTo>
                    <a:pt x="60" y="60"/>
                  </a:lnTo>
                  <a:lnTo>
                    <a:pt x="125" y="16"/>
                  </a:lnTo>
                  <a:lnTo>
                    <a:pt x="204" y="0"/>
                  </a:lnTo>
                  <a:lnTo>
                    <a:pt x="1481" y="0"/>
                  </a:lnTo>
                  <a:lnTo>
                    <a:pt x="1561" y="16"/>
                  </a:lnTo>
                  <a:lnTo>
                    <a:pt x="1625" y="60"/>
                  </a:lnTo>
                  <a:lnTo>
                    <a:pt x="1669" y="125"/>
                  </a:lnTo>
                  <a:lnTo>
                    <a:pt x="1685" y="204"/>
                  </a:lnTo>
                  <a:lnTo>
                    <a:pt x="1685" y="1020"/>
                  </a:lnTo>
                  <a:lnTo>
                    <a:pt x="1669" y="1100"/>
                  </a:lnTo>
                  <a:lnTo>
                    <a:pt x="1625" y="1164"/>
                  </a:lnTo>
                  <a:lnTo>
                    <a:pt x="1561" y="1208"/>
                  </a:lnTo>
                  <a:lnTo>
                    <a:pt x="1481" y="1224"/>
                  </a:lnTo>
                  <a:lnTo>
                    <a:pt x="204" y="1224"/>
                  </a:lnTo>
                  <a:lnTo>
                    <a:pt x="125" y="1208"/>
                  </a:lnTo>
                  <a:lnTo>
                    <a:pt x="60" y="1164"/>
                  </a:lnTo>
                  <a:lnTo>
                    <a:pt x="16" y="1100"/>
                  </a:lnTo>
                  <a:lnTo>
                    <a:pt x="0" y="1020"/>
                  </a:lnTo>
                  <a:lnTo>
                    <a:pt x="0" y="204"/>
                  </a:lnTo>
                  <a:close/>
                </a:path>
              </a:pathLst>
            </a:custGeom>
            <a:noFill/>
            <a:ln w="12192">
              <a:solidFill>
                <a:srgbClr val="4471C4"/>
              </a:solidFill>
              <a:prstDash val="sysDash"/>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24" name="Picture 2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2" y="5456"/>
              <a:ext cx="1546" cy="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25" name="Line 25"/>
            <p:cNvCxnSpPr>
              <a:cxnSpLocks noChangeShapeType="1"/>
            </p:cNvCxnSpPr>
            <p:nvPr/>
          </p:nvCxnSpPr>
          <p:spPr bwMode="auto">
            <a:xfrm>
              <a:off x="15228" y="5003"/>
              <a:ext cx="0" cy="453"/>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26" name="Freeform 25"/>
            <p:cNvSpPr>
              <a:spLocks/>
            </p:cNvSpPr>
            <p:nvPr/>
          </p:nvSpPr>
          <p:spPr bwMode="auto">
            <a:xfrm>
              <a:off x="7449" y="5397"/>
              <a:ext cx="1870" cy="1246"/>
            </a:xfrm>
            <a:custGeom>
              <a:avLst/>
              <a:gdLst>
                <a:gd name="T0" fmla="+- 0 8044 6382"/>
                <a:gd name="T1" fmla="*/ T0 w 1870"/>
                <a:gd name="T2" fmla="+- 0 5344 5344"/>
                <a:gd name="T3" fmla="*/ 5344 h 1246"/>
                <a:gd name="T4" fmla="+- 0 6589 6382"/>
                <a:gd name="T5" fmla="*/ T4 w 1870"/>
                <a:gd name="T6" fmla="+- 0 5344 5344"/>
                <a:gd name="T7" fmla="*/ 5344 h 1246"/>
                <a:gd name="T8" fmla="+- 0 6524 6382"/>
                <a:gd name="T9" fmla="*/ T8 w 1870"/>
                <a:gd name="T10" fmla="+- 0 5355 5344"/>
                <a:gd name="T11" fmla="*/ 5355 h 1246"/>
                <a:gd name="T12" fmla="+- 0 6467 6382"/>
                <a:gd name="T13" fmla="*/ T12 w 1870"/>
                <a:gd name="T14" fmla="+- 0 5384 5344"/>
                <a:gd name="T15" fmla="*/ 5384 h 1246"/>
                <a:gd name="T16" fmla="+- 0 6422 6382"/>
                <a:gd name="T17" fmla="*/ T16 w 1870"/>
                <a:gd name="T18" fmla="+- 0 5429 5344"/>
                <a:gd name="T19" fmla="*/ 5429 h 1246"/>
                <a:gd name="T20" fmla="+- 0 6392 6382"/>
                <a:gd name="T21" fmla="*/ T20 w 1870"/>
                <a:gd name="T22" fmla="+- 0 5486 5344"/>
                <a:gd name="T23" fmla="*/ 5486 h 1246"/>
                <a:gd name="T24" fmla="+- 0 6382 6382"/>
                <a:gd name="T25" fmla="*/ T24 w 1870"/>
                <a:gd name="T26" fmla="+- 0 5552 5344"/>
                <a:gd name="T27" fmla="*/ 5552 h 1246"/>
                <a:gd name="T28" fmla="+- 0 6382 6382"/>
                <a:gd name="T29" fmla="*/ T28 w 1870"/>
                <a:gd name="T30" fmla="+- 0 6382 5344"/>
                <a:gd name="T31" fmla="*/ 6382 h 1246"/>
                <a:gd name="T32" fmla="+- 0 6392 6382"/>
                <a:gd name="T33" fmla="*/ T32 w 1870"/>
                <a:gd name="T34" fmla="+- 0 6448 5344"/>
                <a:gd name="T35" fmla="*/ 6448 h 1246"/>
                <a:gd name="T36" fmla="+- 0 6422 6382"/>
                <a:gd name="T37" fmla="*/ T36 w 1870"/>
                <a:gd name="T38" fmla="+- 0 6505 5344"/>
                <a:gd name="T39" fmla="*/ 6505 h 1246"/>
                <a:gd name="T40" fmla="+- 0 6467 6382"/>
                <a:gd name="T41" fmla="*/ T40 w 1870"/>
                <a:gd name="T42" fmla="+- 0 6550 5344"/>
                <a:gd name="T43" fmla="*/ 6550 h 1246"/>
                <a:gd name="T44" fmla="+- 0 6524 6382"/>
                <a:gd name="T45" fmla="*/ T44 w 1870"/>
                <a:gd name="T46" fmla="+- 0 6579 5344"/>
                <a:gd name="T47" fmla="*/ 6579 h 1246"/>
                <a:gd name="T48" fmla="+- 0 6589 6382"/>
                <a:gd name="T49" fmla="*/ T48 w 1870"/>
                <a:gd name="T50" fmla="+- 0 6590 5344"/>
                <a:gd name="T51" fmla="*/ 6590 h 1246"/>
                <a:gd name="T52" fmla="+- 0 8044 6382"/>
                <a:gd name="T53" fmla="*/ T52 w 1870"/>
                <a:gd name="T54" fmla="+- 0 6590 5344"/>
                <a:gd name="T55" fmla="*/ 6590 h 1246"/>
                <a:gd name="T56" fmla="+- 0 8109 6382"/>
                <a:gd name="T57" fmla="*/ T56 w 1870"/>
                <a:gd name="T58" fmla="+- 0 6579 5344"/>
                <a:gd name="T59" fmla="*/ 6579 h 1246"/>
                <a:gd name="T60" fmla="+- 0 8166 6382"/>
                <a:gd name="T61" fmla="*/ T60 w 1870"/>
                <a:gd name="T62" fmla="+- 0 6550 5344"/>
                <a:gd name="T63" fmla="*/ 6550 h 1246"/>
                <a:gd name="T64" fmla="+- 0 8211 6382"/>
                <a:gd name="T65" fmla="*/ T64 w 1870"/>
                <a:gd name="T66" fmla="+- 0 6505 5344"/>
                <a:gd name="T67" fmla="*/ 6505 h 1246"/>
                <a:gd name="T68" fmla="+- 0 8241 6382"/>
                <a:gd name="T69" fmla="*/ T68 w 1870"/>
                <a:gd name="T70" fmla="+- 0 6448 5344"/>
                <a:gd name="T71" fmla="*/ 6448 h 1246"/>
                <a:gd name="T72" fmla="+- 0 8251 6382"/>
                <a:gd name="T73" fmla="*/ T72 w 1870"/>
                <a:gd name="T74" fmla="+- 0 6382 5344"/>
                <a:gd name="T75" fmla="*/ 6382 h 1246"/>
                <a:gd name="T76" fmla="+- 0 8251 6382"/>
                <a:gd name="T77" fmla="*/ T76 w 1870"/>
                <a:gd name="T78" fmla="+- 0 5552 5344"/>
                <a:gd name="T79" fmla="*/ 5552 h 1246"/>
                <a:gd name="T80" fmla="+- 0 8241 6382"/>
                <a:gd name="T81" fmla="*/ T80 w 1870"/>
                <a:gd name="T82" fmla="+- 0 5486 5344"/>
                <a:gd name="T83" fmla="*/ 5486 h 1246"/>
                <a:gd name="T84" fmla="+- 0 8211 6382"/>
                <a:gd name="T85" fmla="*/ T84 w 1870"/>
                <a:gd name="T86" fmla="+- 0 5429 5344"/>
                <a:gd name="T87" fmla="*/ 5429 h 1246"/>
                <a:gd name="T88" fmla="+- 0 8166 6382"/>
                <a:gd name="T89" fmla="*/ T88 w 1870"/>
                <a:gd name="T90" fmla="+- 0 5384 5344"/>
                <a:gd name="T91" fmla="*/ 5384 h 1246"/>
                <a:gd name="T92" fmla="+- 0 8109 6382"/>
                <a:gd name="T93" fmla="*/ T92 w 1870"/>
                <a:gd name="T94" fmla="+- 0 5355 5344"/>
                <a:gd name="T95" fmla="*/ 5355 h 1246"/>
                <a:gd name="T96" fmla="+- 0 8044 6382"/>
                <a:gd name="T97" fmla="*/ T96 w 1870"/>
                <a:gd name="T98" fmla="+- 0 5344 5344"/>
                <a:gd name="T99" fmla="*/ 5344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1662" y="0"/>
                  </a:moveTo>
                  <a:lnTo>
                    <a:pt x="207" y="0"/>
                  </a:lnTo>
                  <a:lnTo>
                    <a:pt x="142" y="11"/>
                  </a:lnTo>
                  <a:lnTo>
                    <a:pt x="85" y="40"/>
                  </a:lnTo>
                  <a:lnTo>
                    <a:pt x="40" y="85"/>
                  </a:lnTo>
                  <a:lnTo>
                    <a:pt x="10" y="142"/>
                  </a:lnTo>
                  <a:lnTo>
                    <a:pt x="0" y="208"/>
                  </a:lnTo>
                  <a:lnTo>
                    <a:pt x="0" y="1038"/>
                  </a:lnTo>
                  <a:lnTo>
                    <a:pt x="10" y="1104"/>
                  </a:lnTo>
                  <a:lnTo>
                    <a:pt x="40" y="1161"/>
                  </a:lnTo>
                  <a:lnTo>
                    <a:pt x="85" y="1206"/>
                  </a:lnTo>
                  <a:lnTo>
                    <a:pt x="142" y="1235"/>
                  </a:lnTo>
                  <a:lnTo>
                    <a:pt x="207" y="1246"/>
                  </a:lnTo>
                  <a:lnTo>
                    <a:pt x="1662" y="1246"/>
                  </a:lnTo>
                  <a:lnTo>
                    <a:pt x="1727" y="1235"/>
                  </a:lnTo>
                  <a:lnTo>
                    <a:pt x="1784" y="1206"/>
                  </a:lnTo>
                  <a:lnTo>
                    <a:pt x="1829" y="1161"/>
                  </a:lnTo>
                  <a:lnTo>
                    <a:pt x="1859" y="1104"/>
                  </a:lnTo>
                  <a:lnTo>
                    <a:pt x="1869" y="1038"/>
                  </a:lnTo>
                  <a:lnTo>
                    <a:pt x="1869" y="208"/>
                  </a:lnTo>
                  <a:lnTo>
                    <a:pt x="1859" y="142"/>
                  </a:lnTo>
                  <a:lnTo>
                    <a:pt x="1829" y="85"/>
                  </a:lnTo>
                  <a:lnTo>
                    <a:pt x="1784" y="40"/>
                  </a:lnTo>
                  <a:lnTo>
                    <a:pt x="1727" y="11"/>
                  </a:lnTo>
                  <a:lnTo>
                    <a:pt x="1662" y="0"/>
                  </a:lnTo>
                  <a:close/>
                </a:path>
              </a:pathLst>
            </a:custGeom>
            <a:solidFill>
              <a:srgbClr val="E9E7E7"/>
            </a:solidFill>
            <a:ln>
              <a:noFill/>
            </a:ln>
            <a:extLst>
              <a:ext uri="{91240B29-F687-4f45-9708-019B960494DF}">
                <a14:hiddenLine xmlns:a14="http://schemas.microsoft.com/office/drawing/2010/main" xmlns=""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p:cNvSpPr>
              <a:spLocks/>
            </p:cNvSpPr>
            <p:nvPr/>
          </p:nvSpPr>
          <p:spPr bwMode="auto">
            <a:xfrm>
              <a:off x="7449" y="5398"/>
              <a:ext cx="1870" cy="1246"/>
            </a:xfrm>
            <a:custGeom>
              <a:avLst/>
              <a:gdLst>
                <a:gd name="T0" fmla="+- 0 6382 6382"/>
                <a:gd name="T1" fmla="*/ T0 w 1870"/>
                <a:gd name="T2" fmla="+- 0 5552 5344"/>
                <a:gd name="T3" fmla="*/ 5552 h 1246"/>
                <a:gd name="T4" fmla="+- 0 6392 6382"/>
                <a:gd name="T5" fmla="*/ T4 w 1870"/>
                <a:gd name="T6" fmla="+- 0 5486 5344"/>
                <a:gd name="T7" fmla="*/ 5486 h 1246"/>
                <a:gd name="T8" fmla="+- 0 6422 6382"/>
                <a:gd name="T9" fmla="*/ T8 w 1870"/>
                <a:gd name="T10" fmla="+- 0 5429 5344"/>
                <a:gd name="T11" fmla="*/ 5429 h 1246"/>
                <a:gd name="T12" fmla="+- 0 6467 6382"/>
                <a:gd name="T13" fmla="*/ T12 w 1870"/>
                <a:gd name="T14" fmla="+- 0 5384 5344"/>
                <a:gd name="T15" fmla="*/ 5384 h 1246"/>
                <a:gd name="T16" fmla="+- 0 6524 6382"/>
                <a:gd name="T17" fmla="*/ T16 w 1870"/>
                <a:gd name="T18" fmla="+- 0 5355 5344"/>
                <a:gd name="T19" fmla="*/ 5355 h 1246"/>
                <a:gd name="T20" fmla="+- 0 6589 6382"/>
                <a:gd name="T21" fmla="*/ T20 w 1870"/>
                <a:gd name="T22" fmla="+- 0 5344 5344"/>
                <a:gd name="T23" fmla="*/ 5344 h 1246"/>
                <a:gd name="T24" fmla="+- 0 8044 6382"/>
                <a:gd name="T25" fmla="*/ T24 w 1870"/>
                <a:gd name="T26" fmla="+- 0 5344 5344"/>
                <a:gd name="T27" fmla="*/ 5344 h 1246"/>
                <a:gd name="T28" fmla="+- 0 8109 6382"/>
                <a:gd name="T29" fmla="*/ T28 w 1870"/>
                <a:gd name="T30" fmla="+- 0 5355 5344"/>
                <a:gd name="T31" fmla="*/ 5355 h 1246"/>
                <a:gd name="T32" fmla="+- 0 8166 6382"/>
                <a:gd name="T33" fmla="*/ T32 w 1870"/>
                <a:gd name="T34" fmla="+- 0 5384 5344"/>
                <a:gd name="T35" fmla="*/ 5384 h 1246"/>
                <a:gd name="T36" fmla="+- 0 8211 6382"/>
                <a:gd name="T37" fmla="*/ T36 w 1870"/>
                <a:gd name="T38" fmla="+- 0 5429 5344"/>
                <a:gd name="T39" fmla="*/ 5429 h 1246"/>
                <a:gd name="T40" fmla="+- 0 8241 6382"/>
                <a:gd name="T41" fmla="*/ T40 w 1870"/>
                <a:gd name="T42" fmla="+- 0 5486 5344"/>
                <a:gd name="T43" fmla="*/ 5486 h 1246"/>
                <a:gd name="T44" fmla="+- 0 8251 6382"/>
                <a:gd name="T45" fmla="*/ T44 w 1870"/>
                <a:gd name="T46" fmla="+- 0 5552 5344"/>
                <a:gd name="T47" fmla="*/ 5552 h 1246"/>
                <a:gd name="T48" fmla="+- 0 8251 6382"/>
                <a:gd name="T49" fmla="*/ T48 w 1870"/>
                <a:gd name="T50" fmla="+- 0 6382 5344"/>
                <a:gd name="T51" fmla="*/ 6382 h 1246"/>
                <a:gd name="T52" fmla="+- 0 8241 6382"/>
                <a:gd name="T53" fmla="*/ T52 w 1870"/>
                <a:gd name="T54" fmla="+- 0 6448 5344"/>
                <a:gd name="T55" fmla="*/ 6448 h 1246"/>
                <a:gd name="T56" fmla="+- 0 8211 6382"/>
                <a:gd name="T57" fmla="*/ T56 w 1870"/>
                <a:gd name="T58" fmla="+- 0 6505 5344"/>
                <a:gd name="T59" fmla="*/ 6505 h 1246"/>
                <a:gd name="T60" fmla="+- 0 8166 6382"/>
                <a:gd name="T61" fmla="*/ T60 w 1870"/>
                <a:gd name="T62" fmla="+- 0 6550 5344"/>
                <a:gd name="T63" fmla="*/ 6550 h 1246"/>
                <a:gd name="T64" fmla="+- 0 8109 6382"/>
                <a:gd name="T65" fmla="*/ T64 w 1870"/>
                <a:gd name="T66" fmla="+- 0 6579 5344"/>
                <a:gd name="T67" fmla="*/ 6579 h 1246"/>
                <a:gd name="T68" fmla="+- 0 8044 6382"/>
                <a:gd name="T69" fmla="*/ T68 w 1870"/>
                <a:gd name="T70" fmla="+- 0 6590 5344"/>
                <a:gd name="T71" fmla="*/ 6590 h 1246"/>
                <a:gd name="T72" fmla="+- 0 6589 6382"/>
                <a:gd name="T73" fmla="*/ T72 w 1870"/>
                <a:gd name="T74" fmla="+- 0 6590 5344"/>
                <a:gd name="T75" fmla="*/ 6590 h 1246"/>
                <a:gd name="T76" fmla="+- 0 6524 6382"/>
                <a:gd name="T77" fmla="*/ T76 w 1870"/>
                <a:gd name="T78" fmla="+- 0 6579 5344"/>
                <a:gd name="T79" fmla="*/ 6579 h 1246"/>
                <a:gd name="T80" fmla="+- 0 6467 6382"/>
                <a:gd name="T81" fmla="*/ T80 w 1870"/>
                <a:gd name="T82" fmla="+- 0 6550 5344"/>
                <a:gd name="T83" fmla="*/ 6550 h 1246"/>
                <a:gd name="T84" fmla="+- 0 6422 6382"/>
                <a:gd name="T85" fmla="*/ T84 w 1870"/>
                <a:gd name="T86" fmla="+- 0 6505 5344"/>
                <a:gd name="T87" fmla="*/ 6505 h 1246"/>
                <a:gd name="T88" fmla="+- 0 6392 6382"/>
                <a:gd name="T89" fmla="*/ T88 w 1870"/>
                <a:gd name="T90" fmla="+- 0 6448 5344"/>
                <a:gd name="T91" fmla="*/ 6448 h 1246"/>
                <a:gd name="T92" fmla="+- 0 6382 6382"/>
                <a:gd name="T93" fmla="*/ T92 w 1870"/>
                <a:gd name="T94" fmla="+- 0 6382 5344"/>
                <a:gd name="T95" fmla="*/ 6382 h 1246"/>
                <a:gd name="T96" fmla="+- 0 6382 6382"/>
                <a:gd name="T97" fmla="*/ T96 w 1870"/>
                <a:gd name="T98" fmla="+- 0 5552 5344"/>
                <a:gd name="T99" fmla="*/ 5552 h 124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 ang="0">
                  <a:pos x="T85" y="T87"/>
                </a:cxn>
                <a:cxn ang="0">
                  <a:pos x="T89" y="T91"/>
                </a:cxn>
                <a:cxn ang="0">
                  <a:pos x="T93" y="T95"/>
                </a:cxn>
                <a:cxn ang="0">
                  <a:pos x="T97" y="T99"/>
                </a:cxn>
              </a:cxnLst>
              <a:rect l="0" t="0" r="r" b="b"/>
              <a:pathLst>
                <a:path w="1870" h="1246">
                  <a:moveTo>
                    <a:pt x="0" y="208"/>
                  </a:moveTo>
                  <a:lnTo>
                    <a:pt x="10" y="142"/>
                  </a:lnTo>
                  <a:lnTo>
                    <a:pt x="40" y="85"/>
                  </a:lnTo>
                  <a:lnTo>
                    <a:pt x="85" y="40"/>
                  </a:lnTo>
                  <a:lnTo>
                    <a:pt x="142" y="11"/>
                  </a:lnTo>
                  <a:lnTo>
                    <a:pt x="207" y="0"/>
                  </a:lnTo>
                  <a:lnTo>
                    <a:pt x="1662" y="0"/>
                  </a:lnTo>
                  <a:lnTo>
                    <a:pt x="1727" y="11"/>
                  </a:lnTo>
                  <a:lnTo>
                    <a:pt x="1784" y="40"/>
                  </a:lnTo>
                  <a:lnTo>
                    <a:pt x="1829" y="85"/>
                  </a:lnTo>
                  <a:lnTo>
                    <a:pt x="1859" y="142"/>
                  </a:lnTo>
                  <a:lnTo>
                    <a:pt x="1869" y="208"/>
                  </a:lnTo>
                  <a:lnTo>
                    <a:pt x="1869" y="1038"/>
                  </a:lnTo>
                  <a:lnTo>
                    <a:pt x="1859" y="1104"/>
                  </a:lnTo>
                  <a:lnTo>
                    <a:pt x="1829" y="1161"/>
                  </a:lnTo>
                  <a:lnTo>
                    <a:pt x="1784" y="1206"/>
                  </a:lnTo>
                  <a:lnTo>
                    <a:pt x="1727" y="1235"/>
                  </a:lnTo>
                  <a:lnTo>
                    <a:pt x="1662" y="1246"/>
                  </a:lnTo>
                  <a:lnTo>
                    <a:pt x="207" y="1246"/>
                  </a:lnTo>
                  <a:lnTo>
                    <a:pt x="142" y="1235"/>
                  </a:lnTo>
                  <a:lnTo>
                    <a:pt x="85" y="1206"/>
                  </a:lnTo>
                  <a:lnTo>
                    <a:pt x="40" y="1161"/>
                  </a:lnTo>
                  <a:lnTo>
                    <a:pt x="10" y="1104"/>
                  </a:lnTo>
                  <a:lnTo>
                    <a:pt x="0" y="1038"/>
                  </a:lnTo>
                  <a:lnTo>
                    <a:pt x="0" y="208"/>
                  </a:lnTo>
                  <a:close/>
                </a:path>
              </a:pathLst>
            </a:custGeom>
            <a:noFill/>
            <a:ln w="12192">
              <a:solidFill>
                <a:srgbClr val="41709C"/>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28" name="Line 28"/>
            <p:cNvCxnSpPr>
              <a:cxnSpLocks noChangeShapeType="1"/>
            </p:cNvCxnSpPr>
            <p:nvPr/>
          </p:nvCxnSpPr>
          <p:spPr bwMode="auto">
            <a:xfrm>
              <a:off x="8410" y="5019"/>
              <a:ext cx="5" cy="329"/>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29" name="Picture 2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2"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 name="Freeform 29"/>
            <p:cNvSpPr>
              <a:spLocks/>
            </p:cNvSpPr>
            <p:nvPr/>
          </p:nvSpPr>
          <p:spPr bwMode="auto">
            <a:xfrm>
              <a:off x="432" y="1928"/>
              <a:ext cx="1335" cy="1184"/>
            </a:xfrm>
            <a:custGeom>
              <a:avLst/>
              <a:gdLst>
                <a:gd name="T0" fmla="+- 0 432 432"/>
                <a:gd name="T1" fmla="*/ T0 w 1335"/>
                <a:gd name="T2" fmla="+- 0 2126 1929"/>
                <a:gd name="T3" fmla="*/ 2126 h 1184"/>
                <a:gd name="T4" fmla="+- 0 447 432"/>
                <a:gd name="T5" fmla="*/ T4 w 1335"/>
                <a:gd name="T6" fmla="+- 0 2049 1929"/>
                <a:gd name="T7" fmla="*/ 2049 h 1184"/>
                <a:gd name="T8" fmla="+- 0 490 432"/>
                <a:gd name="T9" fmla="*/ T8 w 1335"/>
                <a:gd name="T10" fmla="+- 0 1987 1929"/>
                <a:gd name="T11" fmla="*/ 1987 h 1184"/>
                <a:gd name="T12" fmla="+- 0 552 432"/>
                <a:gd name="T13" fmla="*/ T12 w 1335"/>
                <a:gd name="T14" fmla="+- 0 1944 1929"/>
                <a:gd name="T15" fmla="*/ 1944 h 1184"/>
                <a:gd name="T16" fmla="+- 0 629 432"/>
                <a:gd name="T17" fmla="*/ T16 w 1335"/>
                <a:gd name="T18" fmla="+- 0 1929 1929"/>
                <a:gd name="T19" fmla="*/ 1929 h 1184"/>
                <a:gd name="T20" fmla="+- 0 1569 432"/>
                <a:gd name="T21" fmla="*/ T20 w 1335"/>
                <a:gd name="T22" fmla="+- 0 1929 1929"/>
                <a:gd name="T23" fmla="*/ 1929 h 1184"/>
                <a:gd name="T24" fmla="+- 0 1646 432"/>
                <a:gd name="T25" fmla="*/ T24 w 1335"/>
                <a:gd name="T26" fmla="+- 0 1944 1929"/>
                <a:gd name="T27" fmla="*/ 1944 h 1184"/>
                <a:gd name="T28" fmla="+- 0 1709 432"/>
                <a:gd name="T29" fmla="*/ T28 w 1335"/>
                <a:gd name="T30" fmla="+- 0 1987 1929"/>
                <a:gd name="T31" fmla="*/ 1987 h 1184"/>
                <a:gd name="T32" fmla="+- 0 1751 432"/>
                <a:gd name="T33" fmla="*/ T32 w 1335"/>
                <a:gd name="T34" fmla="+- 0 2049 1929"/>
                <a:gd name="T35" fmla="*/ 2049 h 1184"/>
                <a:gd name="T36" fmla="+- 0 1766 432"/>
                <a:gd name="T37" fmla="*/ T36 w 1335"/>
                <a:gd name="T38" fmla="+- 0 2126 1929"/>
                <a:gd name="T39" fmla="*/ 2126 h 1184"/>
                <a:gd name="T40" fmla="+- 0 1766 432"/>
                <a:gd name="T41" fmla="*/ T40 w 1335"/>
                <a:gd name="T42" fmla="+- 0 2915 1929"/>
                <a:gd name="T43" fmla="*/ 2915 h 1184"/>
                <a:gd name="T44" fmla="+- 0 1751 432"/>
                <a:gd name="T45" fmla="*/ T44 w 1335"/>
                <a:gd name="T46" fmla="+- 0 2992 1929"/>
                <a:gd name="T47" fmla="*/ 2992 h 1184"/>
                <a:gd name="T48" fmla="+- 0 1709 432"/>
                <a:gd name="T49" fmla="*/ T48 w 1335"/>
                <a:gd name="T50" fmla="+- 0 3054 1929"/>
                <a:gd name="T51" fmla="*/ 3054 h 1184"/>
                <a:gd name="T52" fmla="+- 0 1646 432"/>
                <a:gd name="T53" fmla="*/ T52 w 1335"/>
                <a:gd name="T54" fmla="+- 0 3097 1929"/>
                <a:gd name="T55" fmla="*/ 3097 h 1184"/>
                <a:gd name="T56" fmla="+- 0 1569 432"/>
                <a:gd name="T57" fmla="*/ T56 w 1335"/>
                <a:gd name="T58" fmla="+- 0 3112 1929"/>
                <a:gd name="T59" fmla="*/ 3112 h 1184"/>
                <a:gd name="T60" fmla="+- 0 629 432"/>
                <a:gd name="T61" fmla="*/ T60 w 1335"/>
                <a:gd name="T62" fmla="+- 0 3112 1929"/>
                <a:gd name="T63" fmla="*/ 3112 h 1184"/>
                <a:gd name="T64" fmla="+- 0 552 432"/>
                <a:gd name="T65" fmla="*/ T64 w 1335"/>
                <a:gd name="T66" fmla="+- 0 3097 1929"/>
                <a:gd name="T67" fmla="*/ 3097 h 1184"/>
                <a:gd name="T68" fmla="+- 0 490 432"/>
                <a:gd name="T69" fmla="*/ T68 w 1335"/>
                <a:gd name="T70" fmla="+- 0 3054 1929"/>
                <a:gd name="T71" fmla="*/ 3054 h 1184"/>
                <a:gd name="T72" fmla="+- 0 447 432"/>
                <a:gd name="T73" fmla="*/ T72 w 1335"/>
                <a:gd name="T74" fmla="+- 0 2992 1929"/>
                <a:gd name="T75" fmla="*/ 2992 h 1184"/>
                <a:gd name="T76" fmla="+- 0 432 432"/>
                <a:gd name="T77" fmla="*/ T76 w 1335"/>
                <a:gd name="T78" fmla="+- 0 2915 1929"/>
                <a:gd name="T79" fmla="*/ 2915 h 1184"/>
                <a:gd name="T80" fmla="+- 0 432 432"/>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5" y="120"/>
                  </a:lnTo>
                  <a:lnTo>
                    <a:pt x="58" y="58"/>
                  </a:lnTo>
                  <a:lnTo>
                    <a:pt x="120" y="15"/>
                  </a:lnTo>
                  <a:lnTo>
                    <a:pt x="197" y="0"/>
                  </a:lnTo>
                  <a:lnTo>
                    <a:pt x="1137" y="0"/>
                  </a:lnTo>
                  <a:lnTo>
                    <a:pt x="1214" y="15"/>
                  </a:lnTo>
                  <a:lnTo>
                    <a:pt x="1277" y="58"/>
                  </a:lnTo>
                  <a:lnTo>
                    <a:pt x="1319" y="120"/>
                  </a:lnTo>
                  <a:lnTo>
                    <a:pt x="1334" y="197"/>
                  </a:lnTo>
                  <a:lnTo>
                    <a:pt x="1334" y="986"/>
                  </a:lnTo>
                  <a:lnTo>
                    <a:pt x="1319" y="1063"/>
                  </a:lnTo>
                  <a:lnTo>
                    <a:pt x="1277" y="1125"/>
                  </a:lnTo>
                  <a:lnTo>
                    <a:pt x="1214" y="1168"/>
                  </a:lnTo>
                  <a:lnTo>
                    <a:pt x="1137" y="1183"/>
                  </a:lnTo>
                  <a:lnTo>
                    <a:pt x="197" y="1183"/>
                  </a:lnTo>
                  <a:lnTo>
                    <a:pt x="120" y="1168"/>
                  </a:lnTo>
                  <a:lnTo>
                    <a:pt x="58"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31"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4"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2" name="Picture 3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628" y="3786"/>
              <a:ext cx="3048" cy="84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3" name="Freeform 32"/>
            <p:cNvSpPr>
              <a:spLocks/>
            </p:cNvSpPr>
            <p:nvPr/>
          </p:nvSpPr>
          <p:spPr bwMode="auto">
            <a:xfrm>
              <a:off x="6628" y="3786"/>
              <a:ext cx="3048" cy="845"/>
            </a:xfrm>
            <a:custGeom>
              <a:avLst/>
              <a:gdLst>
                <a:gd name="T0" fmla="+- 0 6629 6629"/>
                <a:gd name="T1" fmla="*/ T0 w 3048"/>
                <a:gd name="T2" fmla="+- 0 3927 3787"/>
                <a:gd name="T3" fmla="*/ 3927 h 845"/>
                <a:gd name="T4" fmla="+- 0 6640 6629"/>
                <a:gd name="T5" fmla="*/ T4 w 3048"/>
                <a:gd name="T6" fmla="+- 0 3873 3787"/>
                <a:gd name="T7" fmla="*/ 3873 h 845"/>
                <a:gd name="T8" fmla="+- 0 6670 6629"/>
                <a:gd name="T9" fmla="*/ T8 w 3048"/>
                <a:gd name="T10" fmla="+- 0 3828 3787"/>
                <a:gd name="T11" fmla="*/ 3828 h 845"/>
                <a:gd name="T12" fmla="+- 0 6715 6629"/>
                <a:gd name="T13" fmla="*/ T12 w 3048"/>
                <a:gd name="T14" fmla="+- 0 3798 3787"/>
                <a:gd name="T15" fmla="*/ 3798 h 845"/>
                <a:gd name="T16" fmla="+- 0 6770 6629"/>
                <a:gd name="T17" fmla="*/ T16 w 3048"/>
                <a:gd name="T18" fmla="+- 0 3787 3787"/>
                <a:gd name="T19" fmla="*/ 3787 h 845"/>
                <a:gd name="T20" fmla="+- 0 9536 6629"/>
                <a:gd name="T21" fmla="*/ T20 w 3048"/>
                <a:gd name="T22" fmla="+- 0 3787 3787"/>
                <a:gd name="T23" fmla="*/ 3787 h 845"/>
                <a:gd name="T24" fmla="+- 0 9591 6629"/>
                <a:gd name="T25" fmla="*/ T24 w 3048"/>
                <a:gd name="T26" fmla="+- 0 3798 3787"/>
                <a:gd name="T27" fmla="*/ 3798 h 845"/>
                <a:gd name="T28" fmla="+- 0 9636 6629"/>
                <a:gd name="T29" fmla="*/ T28 w 3048"/>
                <a:gd name="T30" fmla="+- 0 3828 3787"/>
                <a:gd name="T31" fmla="*/ 3828 h 845"/>
                <a:gd name="T32" fmla="+- 0 9666 6629"/>
                <a:gd name="T33" fmla="*/ T32 w 3048"/>
                <a:gd name="T34" fmla="+- 0 3873 3787"/>
                <a:gd name="T35" fmla="*/ 3873 h 845"/>
                <a:gd name="T36" fmla="+- 0 9677 6629"/>
                <a:gd name="T37" fmla="*/ T36 w 3048"/>
                <a:gd name="T38" fmla="+- 0 3927 3787"/>
                <a:gd name="T39" fmla="*/ 3927 h 845"/>
                <a:gd name="T40" fmla="+- 0 9677 6629"/>
                <a:gd name="T41" fmla="*/ T40 w 3048"/>
                <a:gd name="T42" fmla="+- 0 4491 3787"/>
                <a:gd name="T43" fmla="*/ 4491 h 845"/>
                <a:gd name="T44" fmla="+- 0 9666 6629"/>
                <a:gd name="T45" fmla="*/ T44 w 3048"/>
                <a:gd name="T46" fmla="+- 0 4545 3787"/>
                <a:gd name="T47" fmla="*/ 4545 h 845"/>
                <a:gd name="T48" fmla="+- 0 9636 6629"/>
                <a:gd name="T49" fmla="*/ T48 w 3048"/>
                <a:gd name="T50" fmla="+- 0 4590 3787"/>
                <a:gd name="T51" fmla="*/ 4590 h 845"/>
                <a:gd name="T52" fmla="+- 0 9591 6629"/>
                <a:gd name="T53" fmla="*/ T52 w 3048"/>
                <a:gd name="T54" fmla="+- 0 4620 3787"/>
                <a:gd name="T55" fmla="*/ 4620 h 845"/>
                <a:gd name="T56" fmla="+- 0 9536 6629"/>
                <a:gd name="T57" fmla="*/ T56 w 3048"/>
                <a:gd name="T58" fmla="+- 0 4631 3787"/>
                <a:gd name="T59" fmla="*/ 4631 h 845"/>
                <a:gd name="T60" fmla="+- 0 6770 6629"/>
                <a:gd name="T61" fmla="*/ T60 w 3048"/>
                <a:gd name="T62" fmla="+- 0 4631 3787"/>
                <a:gd name="T63" fmla="*/ 4631 h 845"/>
                <a:gd name="T64" fmla="+- 0 6715 6629"/>
                <a:gd name="T65" fmla="*/ T64 w 3048"/>
                <a:gd name="T66" fmla="+- 0 4620 3787"/>
                <a:gd name="T67" fmla="*/ 4620 h 845"/>
                <a:gd name="T68" fmla="+- 0 6670 6629"/>
                <a:gd name="T69" fmla="*/ T68 w 3048"/>
                <a:gd name="T70" fmla="+- 0 4590 3787"/>
                <a:gd name="T71" fmla="*/ 4590 h 845"/>
                <a:gd name="T72" fmla="+- 0 6640 6629"/>
                <a:gd name="T73" fmla="*/ T72 w 3048"/>
                <a:gd name="T74" fmla="+- 0 4545 3787"/>
                <a:gd name="T75" fmla="*/ 4545 h 845"/>
                <a:gd name="T76" fmla="+- 0 6629 6629"/>
                <a:gd name="T77" fmla="*/ T76 w 3048"/>
                <a:gd name="T78" fmla="+- 0 4491 3787"/>
                <a:gd name="T79" fmla="*/ 4491 h 845"/>
                <a:gd name="T80" fmla="+- 0 6629 6629"/>
                <a:gd name="T81" fmla="*/ T80 w 3048"/>
                <a:gd name="T82" fmla="+- 0 3927 3787"/>
                <a:gd name="T83" fmla="*/ 3927 h 84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3048" h="845">
                  <a:moveTo>
                    <a:pt x="0" y="140"/>
                  </a:moveTo>
                  <a:lnTo>
                    <a:pt x="11" y="86"/>
                  </a:lnTo>
                  <a:lnTo>
                    <a:pt x="41" y="41"/>
                  </a:lnTo>
                  <a:lnTo>
                    <a:pt x="86" y="11"/>
                  </a:lnTo>
                  <a:lnTo>
                    <a:pt x="141" y="0"/>
                  </a:lnTo>
                  <a:lnTo>
                    <a:pt x="2907" y="0"/>
                  </a:lnTo>
                  <a:lnTo>
                    <a:pt x="2962" y="11"/>
                  </a:lnTo>
                  <a:lnTo>
                    <a:pt x="3007" y="41"/>
                  </a:lnTo>
                  <a:lnTo>
                    <a:pt x="3037" y="86"/>
                  </a:lnTo>
                  <a:lnTo>
                    <a:pt x="3048" y="140"/>
                  </a:lnTo>
                  <a:lnTo>
                    <a:pt x="3048" y="704"/>
                  </a:lnTo>
                  <a:lnTo>
                    <a:pt x="3037" y="758"/>
                  </a:lnTo>
                  <a:lnTo>
                    <a:pt x="3007" y="803"/>
                  </a:lnTo>
                  <a:lnTo>
                    <a:pt x="2962" y="833"/>
                  </a:lnTo>
                  <a:lnTo>
                    <a:pt x="2907" y="844"/>
                  </a:lnTo>
                  <a:lnTo>
                    <a:pt x="141" y="844"/>
                  </a:lnTo>
                  <a:lnTo>
                    <a:pt x="86" y="833"/>
                  </a:lnTo>
                  <a:lnTo>
                    <a:pt x="41" y="803"/>
                  </a:lnTo>
                  <a:lnTo>
                    <a:pt x="11" y="758"/>
                  </a:lnTo>
                  <a:lnTo>
                    <a:pt x="0" y="704"/>
                  </a:lnTo>
                  <a:lnTo>
                    <a:pt x="0" y="140"/>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34" name="Picture 3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674" y="3973"/>
              <a:ext cx="2957" cy="4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35" name="Line 35"/>
            <p:cNvCxnSpPr>
              <a:cxnSpLocks noChangeShapeType="1"/>
            </p:cNvCxnSpPr>
            <p:nvPr/>
          </p:nvCxnSpPr>
          <p:spPr bwMode="auto">
            <a:xfrm>
              <a:off x="8146" y="3785"/>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36" name="Line 36"/>
            <p:cNvCxnSpPr>
              <a:cxnSpLocks noChangeShapeType="1"/>
            </p:cNvCxnSpPr>
            <p:nvPr/>
          </p:nvCxnSpPr>
          <p:spPr bwMode="auto">
            <a:xfrm>
              <a:off x="1042" y="3443"/>
              <a:ext cx="14508" cy="16"/>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37" name="Line 37"/>
            <p:cNvCxnSpPr>
              <a:cxnSpLocks noChangeShapeType="1"/>
            </p:cNvCxnSpPr>
            <p:nvPr/>
          </p:nvCxnSpPr>
          <p:spPr bwMode="auto">
            <a:xfrm>
              <a:off x="1042"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38" name="Picture 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74"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9" name="Freeform 38"/>
            <p:cNvSpPr>
              <a:spLocks/>
            </p:cNvSpPr>
            <p:nvPr/>
          </p:nvSpPr>
          <p:spPr bwMode="auto">
            <a:xfrm>
              <a:off x="1874" y="1928"/>
              <a:ext cx="1335" cy="1184"/>
            </a:xfrm>
            <a:custGeom>
              <a:avLst/>
              <a:gdLst>
                <a:gd name="T0" fmla="+- 0 1874 1874"/>
                <a:gd name="T1" fmla="*/ T0 w 1335"/>
                <a:gd name="T2" fmla="+- 0 2126 1929"/>
                <a:gd name="T3" fmla="*/ 2126 h 1184"/>
                <a:gd name="T4" fmla="+- 0 1890 1874"/>
                <a:gd name="T5" fmla="*/ T4 w 1335"/>
                <a:gd name="T6" fmla="+- 0 2049 1929"/>
                <a:gd name="T7" fmla="*/ 2049 h 1184"/>
                <a:gd name="T8" fmla="+- 0 1932 1874"/>
                <a:gd name="T9" fmla="*/ T8 w 1335"/>
                <a:gd name="T10" fmla="+- 0 1987 1929"/>
                <a:gd name="T11" fmla="*/ 1987 h 1184"/>
                <a:gd name="T12" fmla="+- 0 1995 1874"/>
                <a:gd name="T13" fmla="*/ T12 w 1335"/>
                <a:gd name="T14" fmla="+- 0 1944 1929"/>
                <a:gd name="T15" fmla="*/ 1944 h 1184"/>
                <a:gd name="T16" fmla="+- 0 2072 1874"/>
                <a:gd name="T17" fmla="*/ T16 w 1335"/>
                <a:gd name="T18" fmla="+- 0 1929 1929"/>
                <a:gd name="T19" fmla="*/ 1929 h 1184"/>
                <a:gd name="T20" fmla="+- 0 3012 1874"/>
                <a:gd name="T21" fmla="*/ T20 w 1335"/>
                <a:gd name="T22" fmla="+- 0 1929 1929"/>
                <a:gd name="T23" fmla="*/ 1929 h 1184"/>
                <a:gd name="T24" fmla="+- 0 3088 1874"/>
                <a:gd name="T25" fmla="*/ T24 w 1335"/>
                <a:gd name="T26" fmla="+- 0 1944 1929"/>
                <a:gd name="T27" fmla="*/ 1944 h 1184"/>
                <a:gd name="T28" fmla="+- 0 3151 1874"/>
                <a:gd name="T29" fmla="*/ T28 w 1335"/>
                <a:gd name="T30" fmla="+- 0 1987 1929"/>
                <a:gd name="T31" fmla="*/ 1987 h 1184"/>
                <a:gd name="T32" fmla="+- 0 3193 1874"/>
                <a:gd name="T33" fmla="*/ T32 w 1335"/>
                <a:gd name="T34" fmla="+- 0 2049 1929"/>
                <a:gd name="T35" fmla="*/ 2049 h 1184"/>
                <a:gd name="T36" fmla="+- 0 3209 1874"/>
                <a:gd name="T37" fmla="*/ T36 w 1335"/>
                <a:gd name="T38" fmla="+- 0 2126 1929"/>
                <a:gd name="T39" fmla="*/ 2126 h 1184"/>
                <a:gd name="T40" fmla="+- 0 3209 1874"/>
                <a:gd name="T41" fmla="*/ T40 w 1335"/>
                <a:gd name="T42" fmla="+- 0 2915 1929"/>
                <a:gd name="T43" fmla="*/ 2915 h 1184"/>
                <a:gd name="T44" fmla="+- 0 3193 1874"/>
                <a:gd name="T45" fmla="*/ T44 w 1335"/>
                <a:gd name="T46" fmla="+- 0 2992 1929"/>
                <a:gd name="T47" fmla="*/ 2992 h 1184"/>
                <a:gd name="T48" fmla="+- 0 3151 1874"/>
                <a:gd name="T49" fmla="*/ T48 w 1335"/>
                <a:gd name="T50" fmla="+- 0 3054 1929"/>
                <a:gd name="T51" fmla="*/ 3054 h 1184"/>
                <a:gd name="T52" fmla="+- 0 3088 1874"/>
                <a:gd name="T53" fmla="*/ T52 w 1335"/>
                <a:gd name="T54" fmla="+- 0 3097 1929"/>
                <a:gd name="T55" fmla="*/ 3097 h 1184"/>
                <a:gd name="T56" fmla="+- 0 3012 1874"/>
                <a:gd name="T57" fmla="*/ T56 w 1335"/>
                <a:gd name="T58" fmla="+- 0 3112 1929"/>
                <a:gd name="T59" fmla="*/ 3112 h 1184"/>
                <a:gd name="T60" fmla="+- 0 2072 1874"/>
                <a:gd name="T61" fmla="*/ T60 w 1335"/>
                <a:gd name="T62" fmla="+- 0 3112 1929"/>
                <a:gd name="T63" fmla="*/ 3112 h 1184"/>
                <a:gd name="T64" fmla="+- 0 1995 1874"/>
                <a:gd name="T65" fmla="*/ T64 w 1335"/>
                <a:gd name="T66" fmla="+- 0 3097 1929"/>
                <a:gd name="T67" fmla="*/ 3097 h 1184"/>
                <a:gd name="T68" fmla="+- 0 1932 1874"/>
                <a:gd name="T69" fmla="*/ T68 w 1335"/>
                <a:gd name="T70" fmla="+- 0 3054 1929"/>
                <a:gd name="T71" fmla="*/ 3054 h 1184"/>
                <a:gd name="T72" fmla="+- 0 1890 1874"/>
                <a:gd name="T73" fmla="*/ T72 w 1335"/>
                <a:gd name="T74" fmla="+- 0 2992 1929"/>
                <a:gd name="T75" fmla="*/ 2992 h 1184"/>
                <a:gd name="T76" fmla="+- 0 1874 1874"/>
                <a:gd name="T77" fmla="*/ T76 w 1335"/>
                <a:gd name="T78" fmla="+- 0 2915 1929"/>
                <a:gd name="T79" fmla="*/ 2915 h 1184"/>
                <a:gd name="T80" fmla="+- 0 1874 1874"/>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6" y="120"/>
                  </a:lnTo>
                  <a:lnTo>
                    <a:pt x="58" y="58"/>
                  </a:lnTo>
                  <a:lnTo>
                    <a:pt x="121" y="15"/>
                  </a:lnTo>
                  <a:lnTo>
                    <a:pt x="198" y="0"/>
                  </a:lnTo>
                  <a:lnTo>
                    <a:pt x="1138" y="0"/>
                  </a:lnTo>
                  <a:lnTo>
                    <a:pt x="1214" y="15"/>
                  </a:lnTo>
                  <a:lnTo>
                    <a:pt x="1277" y="58"/>
                  </a:lnTo>
                  <a:lnTo>
                    <a:pt x="1319" y="120"/>
                  </a:lnTo>
                  <a:lnTo>
                    <a:pt x="1335" y="197"/>
                  </a:lnTo>
                  <a:lnTo>
                    <a:pt x="1335" y="986"/>
                  </a:lnTo>
                  <a:lnTo>
                    <a:pt x="1319" y="1063"/>
                  </a:lnTo>
                  <a:lnTo>
                    <a:pt x="1277" y="1125"/>
                  </a:lnTo>
                  <a:lnTo>
                    <a:pt x="1214" y="1168"/>
                  </a:lnTo>
                  <a:lnTo>
                    <a:pt x="1138" y="1183"/>
                  </a:lnTo>
                  <a:lnTo>
                    <a:pt x="198" y="1183"/>
                  </a:lnTo>
                  <a:lnTo>
                    <a:pt x="121" y="1168"/>
                  </a:lnTo>
                  <a:lnTo>
                    <a:pt x="58" y="1125"/>
                  </a:lnTo>
                  <a:lnTo>
                    <a:pt x="16"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40"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36"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41" name="Line 41"/>
            <p:cNvCxnSpPr>
              <a:cxnSpLocks noChangeShapeType="1"/>
            </p:cNvCxnSpPr>
            <p:nvPr/>
          </p:nvCxnSpPr>
          <p:spPr bwMode="auto">
            <a:xfrm>
              <a:off x="2503" y="3459"/>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42" name="Picture 4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00"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3" name="Freeform 42"/>
            <p:cNvSpPr>
              <a:spLocks/>
            </p:cNvSpPr>
            <p:nvPr/>
          </p:nvSpPr>
          <p:spPr bwMode="auto">
            <a:xfrm>
              <a:off x="3300" y="1928"/>
              <a:ext cx="1335" cy="1184"/>
            </a:xfrm>
            <a:custGeom>
              <a:avLst/>
              <a:gdLst>
                <a:gd name="T0" fmla="+- 0 3300 3300"/>
                <a:gd name="T1" fmla="*/ T0 w 1335"/>
                <a:gd name="T2" fmla="+- 0 2126 1929"/>
                <a:gd name="T3" fmla="*/ 2126 h 1184"/>
                <a:gd name="T4" fmla="+- 0 3315 3300"/>
                <a:gd name="T5" fmla="*/ T4 w 1335"/>
                <a:gd name="T6" fmla="+- 0 2049 1929"/>
                <a:gd name="T7" fmla="*/ 2049 h 1184"/>
                <a:gd name="T8" fmla="+- 0 3358 3300"/>
                <a:gd name="T9" fmla="*/ T8 w 1335"/>
                <a:gd name="T10" fmla="+- 0 1987 1929"/>
                <a:gd name="T11" fmla="*/ 1987 h 1184"/>
                <a:gd name="T12" fmla="+- 0 3420 3300"/>
                <a:gd name="T13" fmla="*/ T12 w 1335"/>
                <a:gd name="T14" fmla="+- 0 1944 1929"/>
                <a:gd name="T15" fmla="*/ 1944 h 1184"/>
                <a:gd name="T16" fmla="+- 0 3497 3300"/>
                <a:gd name="T17" fmla="*/ T16 w 1335"/>
                <a:gd name="T18" fmla="+- 0 1929 1929"/>
                <a:gd name="T19" fmla="*/ 1929 h 1184"/>
                <a:gd name="T20" fmla="+- 0 4437 3300"/>
                <a:gd name="T21" fmla="*/ T20 w 1335"/>
                <a:gd name="T22" fmla="+- 0 1929 1929"/>
                <a:gd name="T23" fmla="*/ 1929 h 1184"/>
                <a:gd name="T24" fmla="+- 0 4514 3300"/>
                <a:gd name="T25" fmla="*/ T24 w 1335"/>
                <a:gd name="T26" fmla="+- 0 1944 1929"/>
                <a:gd name="T27" fmla="*/ 1944 h 1184"/>
                <a:gd name="T28" fmla="+- 0 4577 3300"/>
                <a:gd name="T29" fmla="*/ T28 w 1335"/>
                <a:gd name="T30" fmla="+- 0 1987 1929"/>
                <a:gd name="T31" fmla="*/ 1987 h 1184"/>
                <a:gd name="T32" fmla="+- 0 4619 3300"/>
                <a:gd name="T33" fmla="*/ T32 w 1335"/>
                <a:gd name="T34" fmla="+- 0 2049 1929"/>
                <a:gd name="T35" fmla="*/ 2049 h 1184"/>
                <a:gd name="T36" fmla="+- 0 4634 3300"/>
                <a:gd name="T37" fmla="*/ T36 w 1335"/>
                <a:gd name="T38" fmla="+- 0 2126 1929"/>
                <a:gd name="T39" fmla="*/ 2126 h 1184"/>
                <a:gd name="T40" fmla="+- 0 4634 3300"/>
                <a:gd name="T41" fmla="*/ T40 w 1335"/>
                <a:gd name="T42" fmla="+- 0 2915 1929"/>
                <a:gd name="T43" fmla="*/ 2915 h 1184"/>
                <a:gd name="T44" fmla="+- 0 4619 3300"/>
                <a:gd name="T45" fmla="*/ T44 w 1335"/>
                <a:gd name="T46" fmla="+- 0 2992 1929"/>
                <a:gd name="T47" fmla="*/ 2992 h 1184"/>
                <a:gd name="T48" fmla="+- 0 4577 3300"/>
                <a:gd name="T49" fmla="*/ T48 w 1335"/>
                <a:gd name="T50" fmla="+- 0 3054 1929"/>
                <a:gd name="T51" fmla="*/ 3054 h 1184"/>
                <a:gd name="T52" fmla="+- 0 4514 3300"/>
                <a:gd name="T53" fmla="*/ T52 w 1335"/>
                <a:gd name="T54" fmla="+- 0 3097 1929"/>
                <a:gd name="T55" fmla="*/ 3097 h 1184"/>
                <a:gd name="T56" fmla="+- 0 4437 3300"/>
                <a:gd name="T57" fmla="*/ T56 w 1335"/>
                <a:gd name="T58" fmla="+- 0 3112 1929"/>
                <a:gd name="T59" fmla="*/ 3112 h 1184"/>
                <a:gd name="T60" fmla="+- 0 3497 3300"/>
                <a:gd name="T61" fmla="*/ T60 w 1335"/>
                <a:gd name="T62" fmla="+- 0 3112 1929"/>
                <a:gd name="T63" fmla="*/ 3112 h 1184"/>
                <a:gd name="T64" fmla="+- 0 3420 3300"/>
                <a:gd name="T65" fmla="*/ T64 w 1335"/>
                <a:gd name="T66" fmla="+- 0 3097 1929"/>
                <a:gd name="T67" fmla="*/ 3097 h 1184"/>
                <a:gd name="T68" fmla="+- 0 3358 3300"/>
                <a:gd name="T69" fmla="*/ T68 w 1335"/>
                <a:gd name="T70" fmla="+- 0 3054 1929"/>
                <a:gd name="T71" fmla="*/ 3054 h 1184"/>
                <a:gd name="T72" fmla="+- 0 3315 3300"/>
                <a:gd name="T73" fmla="*/ T72 w 1335"/>
                <a:gd name="T74" fmla="+- 0 2992 1929"/>
                <a:gd name="T75" fmla="*/ 2992 h 1184"/>
                <a:gd name="T76" fmla="+- 0 3300 3300"/>
                <a:gd name="T77" fmla="*/ T76 w 1335"/>
                <a:gd name="T78" fmla="+- 0 2915 1929"/>
                <a:gd name="T79" fmla="*/ 2915 h 1184"/>
                <a:gd name="T80" fmla="+- 0 3300 3300"/>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5" y="120"/>
                  </a:lnTo>
                  <a:lnTo>
                    <a:pt x="58" y="58"/>
                  </a:lnTo>
                  <a:lnTo>
                    <a:pt x="120" y="15"/>
                  </a:lnTo>
                  <a:lnTo>
                    <a:pt x="197" y="0"/>
                  </a:lnTo>
                  <a:lnTo>
                    <a:pt x="1137" y="0"/>
                  </a:lnTo>
                  <a:lnTo>
                    <a:pt x="1214" y="15"/>
                  </a:lnTo>
                  <a:lnTo>
                    <a:pt x="1277" y="58"/>
                  </a:lnTo>
                  <a:lnTo>
                    <a:pt x="1319" y="120"/>
                  </a:lnTo>
                  <a:lnTo>
                    <a:pt x="1334" y="197"/>
                  </a:lnTo>
                  <a:lnTo>
                    <a:pt x="1334" y="986"/>
                  </a:lnTo>
                  <a:lnTo>
                    <a:pt x="1319" y="1063"/>
                  </a:lnTo>
                  <a:lnTo>
                    <a:pt x="1277" y="1125"/>
                  </a:lnTo>
                  <a:lnTo>
                    <a:pt x="1214" y="1168"/>
                  </a:lnTo>
                  <a:lnTo>
                    <a:pt x="1137" y="1183"/>
                  </a:lnTo>
                  <a:lnTo>
                    <a:pt x="197" y="1183"/>
                  </a:lnTo>
                  <a:lnTo>
                    <a:pt x="120" y="1168"/>
                  </a:lnTo>
                  <a:lnTo>
                    <a:pt x="58"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44" name="Picture 4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60"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45" name="Line 45"/>
            <p:cNvCxnSpPr>
              <a:cxnSpLocks noChangeShapeType="1"/>
            </p:cNvCxnSpPr>
            <p:nvPr/>
          </p:nvCxnSpPr>
          <p:spPr bwMode="auto">
            <a:xfrm>
              <a:off x="3965"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46" name="Picture 4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23"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7" name="Freeform 46"/>
            <p:cNvSpPr>
              <a:spLocks/>
            </p:cNvSpPr>
            <p:nvPr/>
          </p:nvSpPr>
          <p:spPr bwMode="auto">
            <a:xfrm>
              <a:off x="4723" y="1928"/>
              <a:ext cx="1335" cy="1184"/>
            </a:xfrm>
            <a:custGeom>
              <a:avLst/>
              <a:gdLst>
                <a:gd name="T0" fmla="+- 0 4723 4723"/>
                <a:gd name="T1" fmla="*/ T0 w 1335"/>
                <a:gd name="T2" fmla="+- 0 2126 1929"/>
                <a:gd name="T3" fmla="*/ 2126 h 1184"/>
                <a:gd name="T4" fmla="+- 0 4739 4723"/>
                <a:gd name="T5" fmla="*/ T4 w 1335"/>
                <a:gd name="T6" fmla="+- 0 2049 1929"/>
                <a:gd name="T7" fmla="*/ 2049 h 1184"/>
                <a:gd name="T8" fmla="+- 0 4781 4723"/>
                <a:gd name="T9" fmla="*/ T8 w 1335"/>
                <a:gd name="T10" fmla="+- 0 1987 1929"/>
                <a:gd name="T11" fmla="*/ 1987 h 1184"/>
                <a:gd name="T12" fmla="+- 0 4844 4723"/>
                <a:gd name="T13" fmla="*/ T12 w 1335"/>
                <a:gd name="T14" fmla="+- 0 1944 1929"/>
                <a:gd name="T15" fmla="*/ 1944 h 1184"/>
                <a:gd name="T16" fmla="+- 0 4920 4723"/>
                <a:gd name="T17" fmla="*/ T16 w 1335"/>
                <a:gd name="T18" fmla="+- 0 1929 1929"/>
                <a:gd name="T19" fmla="*/ 1929 h 1184"/>
                <a:gd name="T20" fmla="+- 0 5860 4723"/>
                <a:gd name="T21" fmla="*/ T20 w 1335"/>
                <a:gd name="T22" fmla="+- 0 1929 1929"/>
                <a:gd name="T23" fmla="*/ 1929 h 1184"/>
                <a:gd name="T24" fmla="+- 0 5937 4723"/>
                <a:gd name="T25" fmla="*/ T24 w 1335"/>
                <a:gd name="T26" fmla="+- 0 1944 1929"/>
                <a:gd name="T27" fmla="*/ 1944 h 1184"/>
                <a:gd name="T28" fmla="+- 0 6000 4723"/>
                <a:gd name="T29" fmla="*/ T28 w 1335"/>
                <a:gd name="T30" fmla="+- 0 1987 1929"/>
                <a:gd name="T31" fmla="*/ 1987 h 1184"/>
                <a:gd name="T32" fmla="+- 0 6042 4723"/>
                <a:gd name="T33" fmla="*/ T32 w 1335"/>
                <a:gd name="T34" fmla="+- 0 2049 1929"/>
                <a:gd name="T35" fmla="*/ 2049 h 1184"/>
                <a:gd name="T36" fmla="+- 0 6058 4723"/>
                <a:gd name="T37" fmla="*/ T36 w 1335"/>
                <a:gd name="T38" fmla="+- 0 2126 1929"/>
                <a:gd name="T39" fmla="*/ 2126 h 1184"/>
                <a:gd name="T40" fmla="+- 0 6058 4723"/>
                <a:gd name="T41" fmla="*/ T40 w 1335"/>
                <a:gd name="T42" fmla="+- 0 2915 1929"/>
                <a:gd name="T43" fmla="*/ 2915 h 1184"/>
                <a:gd name="T44" fmla="+- 0 6042 4723"/>
                <a:gd name="T45" fmla="*/ T44 w 1335"/>
                <a:gd name="T46" fmla="+- 0 2992 1929"/>
                <a:gd name="T47" fmla="*/ 2992 h 1184"/>
                <a:gd name="T48" fmla="+- 0 6000 4723"/>
                <a:gd name="T49" fmla="*/ T48 w 1335"/>
                <a:gd name="T50" fmla="+- 0 3054 1929"/>
                <a:gd name="T51" fmla="*/ 3054 h 1184"/>
                <a:gd name="T52" fmla="+- 0 5937 4723"/>
                <a:gd name="T53" fmla="*/ T52 w 1335"/>
                <a:gd name="T54" fmla="+- 0 3097 1929"/>
                <a:gd name="T55" fmla="*/ 3097 h 1184"/>
                <a:gd name="T56" fmla="+- 0 5860 4723"/>
                <a:gd name="T57" fmla="*/ T56 w 1335"/>
                <a:gd name="T58" fmla="+- 0 3112 1929"/>
                <a:gd name="T59" fmla="*/ 3112 h 1184"/>
                <a:gd name="T60" fmla="+- 0 4920 4723"/>
                <a:gd name="T61" fmla="*/ T60 w 1335"/>
                <a:gd name="T62" fmla="+- 0 3112 1929"/>
                <a:gd name="T63" fmla="*/ 3112 h 1184"/>
                <a:gd name="T64" fmla="+- 0 4844 4723"/>
                <a:gd name="T65" fmla="*/ T64 w 1335"/>
                <a:gd name="T66" fmla="+- 0 3097 1929"/>
                <a:gd name="T67" fmla="*/ 3097 h 1184"/>
                <a:gd name="T68" fmla="+- 0 4781 4723"/>
                <a:gd name="T69" fmla="*/ T68 w 1335"/>
                <a:gd name="T70" fmla="+- 0 3054 1929"/>
                <a:gd name="T71" fmla="*/ 3054 h 1184"/>
                <a:gd name="T72" fmla="+- 0 4739 4723"/>
                <a:gd name="T73" fmla="*/ T72 w 1335"/>
                <a:gd name="T74" fmla="+- 0 2992 1929"/>
                <a:gd name="T75" fmla="*/ 2992 h 1184"/>
                <a:gd name="T76" fmla="+- 0 4723 4723"/>
                <a:gd name="T77" fmla="*/ T76 w 1335"/>
                <a:gd name="T78" fmla="+- 0 2915 1929"/>
                <a:gd name="T79" fmla="*/ 2915 h 1184"/>
                <a:gd name="T80" fmla="+- 0 4723 4723"/>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6" y="120"/>
                  </a:lnTo>
                  <a:lnTo>
                    <a:pt x="58" y="58"/>
                  </a:lnTo>
                  <a:lnTo>
                    <a:pt x="121" y="15"/>
                  </a:lnTo>
                  <a:lnTo>
                    <a:pt x="197" y="0"/>
                  </a:lnTo>
                  <a:lnTo>
                    <a:pt x="1137" y="0"/>
                  </a:lnTo>
                  <a:lnTo>
                    <a:pt x="1214" y="15"/>
                  </a:lnTo>
                  <a:lnTo>
                    <a:pt x="1277" y="58"/>
                  </a:lnTo>
                  <a:lnTo>
                    <a:pt x="1319" y="120"/>
                  </a:lnTo>
                  <a:lnTo>
                    <a:pt x="1335" y="197"/>
                  </a:lnTo>
                  <a:lnTo>
                    <a:pt x="1335" y="986"/>
                  </a:lnTo>
                  <a:lnTo>
                    <a:pt x="1319" y="1063"/>
                  </a:lnTo>
                  <a:lnTo>
                    <a:pt x="1277" y="1125"/>
                  </a:lnTo>
                  <a:lnTo>
                    <a:pt x="1214" y="1168"/>
                  </a:lnTo>
                  <a:lnTo>
                    <a:pt x="1137" y="1183"/>
                  </a:lnTo>
                  <a:lnTo>
                    <a:pt x="197" y="1183"/>
                  </a:lnTo>
                  <a:lnTo>
                    <a:pt x="121" y="1168"/>
                  </a:lnTo>
                  <a:lnTo>
                    <a:pt x="58" y="1125"/>
                  </a:lnTo>
                  <a:lnTo>
                    <a:pt x="16"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48" name="Picture 4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85"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49" name="Line 49"/>
            <p:cNvCxnSpPr>
              <a:cxnSpLocks noChangeShapeType="1"/>
            </p:cNvCxnSpPr>
            <p:nvPr/>
          </p:nvCxnSpPr>
          <p:spPr bwMode="auto">
            <a:xfrm>
              <a:off x="5426" y="3459"/>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50" name="Picture 4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146" y="1928"/>
              <a:ext cx="1337"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 name="Freeform 50"/>
            <p:cNvSpPr>
              <a:spLocks/>
            </p:cNvSpPr>
            <p:nvPr/>
          </p:nvSpPr>
          <p:spPr bwMode="auto">
            <a:xfrm>
              <a:off x="6146" y="1928"/>
              <a:ext cx="1337" cy="1184"/>
            </a:xfrm>
            <a:custGeom>
              <a:avLst/>
              <a:gdLst>
                <a:gd name="T0" fmla="+- 0 6146 6146"/>
                <a:gd name="T1" fmla="*/ T0 w 1337"/>
                <a:gd name="T2" fmla="+- 0 2126 1929"/>
                <a:gd name="T3" fmla="*/ 2126 h 1184"/>
                <a:gd name="T4" fmla="+- 0 6162 6146"/>
                <a:gd name="T5" fmla="*/ T4 w 1337"/>
                <a:gd name="T6" fmla="+- 0 2049 1929"/>
                <a:gd name="T7" fmla="*/ 2049 h 1184"/>
                <a:gd name="T8" fmla="+- 0 6204 6146"/>
                <a:gd name="T9" fmla="*/ T8 w 1337"/>
                <a:gd name="T10" fmla="+- 0 1987 1929"/>
                <a:gd name="T11" fmla="*/ 1987 h 1184"/>
                <a:gd name="T12" fmla="+- 0 6267 6146"/>
                <a:gd name="T13" fmla="*/ T12 w 1337"/>
                <a:gd name="T14" fmla="+- 0 1944 1929"/>
                <a:gd name="T15" fmla="*/ 1944 h 1184"/>
                <a:gd name="T16" fmla="+- 0 6344 6146"/>
                <a:gd name="T17" fmla="*/ T16 w 1337"/>
                <a:gd name="T18" fmla="+- 0 1929 1929"/>
                <a:gd name="T19" fmla="*/ 1929 h 1184"/>
                <a:gd name="T20" fmla="+- 0 7286 6146"/>
                <a:gd name="T21" fmla="*/ T20 w 1337"/>
                <a:gd name="T22" fmla="+- 0 1929 1929"/>
                <a:gd name="T23" fmla="*/ 1929 h 1184"/>
                <a:gd name="T24" fmla="+- 0 7363 6146"/>
                <a:gd name="T25" fmla="*/ T24 w 1337"/>
                <a:gd name="T26" fmla="+- 0 1944 1929"/>
                <a:gd name="T27" fmla="*/ 1944 h 1184"/>
                <a:gd name="T28" fmla="+- 0 7425 6146"/>
                <a:gd name="T29" fmla="*/ T28 w 1337"/>
                <a:gd name="T30" fmla="+- 0 1987 1929"/>
                <a:gd name="T31" fmla="*/ 1987 h 1184"/>
                <a:gd name="T32" fmla="+- 0 7468 6146"/>
                <a:gd name="T33" fmla="*/ T32 w 1337"/>
                <a:gd name="T34" fmla="+- 0 2049 1929"/>
                <a:gd name="T35" fmla="*/ 2049 h 1184"/>
                <a:gd name="T36" fmla="+- 0 7483 6146"/>
                <a:gd name="T37" fmla="*/ T36 w 1337"/>
                <a:gd name="T38" fmla="+- 0 2126 1929"/>
                <a:gd name="T39" fmla="*/ 2126 h 1184"/>
                <a:gd name="T40" fmla="+- 0 7483 6146"/>
                <a:gd name="T41" fmla="*/ T40 w 1337"/>
                <a:gd name="T42" fmla="+- 0 2915 1929"/>
                <a:gd name="T43" fmla="*/ 2915 h 1184"/>
                <a:gd name="T44" fmla="+- 0 7468 6146"/>
                <a:gd name="T45" fmla="*/ T44 w 1337"/>
                <a:gd name="T46" fmla="+- 0 2992 1929"/>
                <a:gd name="T47" fmla="*/ 2992 h 1184"/>
                <a:gd name="T48" fmla="+- 0 7425 6146"/>
                <a:gd name="T49" fmla="*/ T48 w 1337"/>
                <a:gd name="T50" fmla="+- 0 3054 1929"/>
                <a:gd name="T51" fmla="*/ 3054 h 1184"/>
                <a:gd name="T52" fmla="+- 0 7363 6146"/>
                <a:gd name="T53" fmla="*/ T52 w 1337"/>
                <a:gd name="T54" fmla="+- 0 3097 1929"/>
                <a:gd name="T55" fmla="*/ 3097 h 1184"/>
                <a:gd name="T56" fmla="+- 0 7286 6146"/>
                <a:gd name="T57" fmla="*/ T56 w 1337"/>
                <a:gd name="T58" fmla="+- 0 3112 1929"/>
                <a:gd name="T59" fmla="*/ 3112 h 1184"/>
                <a:gd name="T60" fmla="+- 0 6344 6146"/>
                <a:gd name="T61" fmla="*/ T60 w 1337"/>
                <a:gd name="T62" fmla="+- 0 3112 1929"/>
                <a:gd name="T63" fmla="*/ 3112 h 1184"/>
                <a:gd name="T64" fmla="+- 0 6267 6146"/>
                <a:gd name="T65" fmla="*/ T64 w 1337"/>
                <a:gd name="T66" fmla="+- 0 3097 1929"/>
                <a:gd name="T67" fmla="*/ 3097 h 1184"/>
                <a:gd name="T68" fmla="+- 0 6204 6146"/>
                <a:gd name="T69" fmla="*/ T68 w 1337"/>
                <a:gd name="T70" fmla="+- 0 3054 1929"/>
                <a:gd name="T71" fmla="*/ 3054 h 1184"/>
                <a:gd name="T72" fmla="+- 0 6162 6146"/>
                <a:gd name="T73" fmla="*/ T72 w 1337"/>
                <a:gd name="T74" fmla="+- 0 2992 1929"/>
                <a:gd name="T75" fmla="*/ 2992 h 1184"/>
                <a:gd name="T76" fmla="+- 0 6146 6146"/>
                <a:gd name="T77" fmla="*/ T76 w 1337"/>
                <a:gd name="T78" fmla="+- 0 2915 1929"/>
                <a:gd name="T79" fmla="*/ 2915 h 1184"/>
                <a:gd name="T80" fmla="+- 0 6146 6146"/>
                <a:gd name="T81" fmla="*/ T80 w 1337"/>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7" h="1184">
                  <a:moveTo>
                    <a:pt x="0" y="197"/>
                  </a:moveTo>
                  <a:lnTo>
                    <a:pt x="16" y="120"/>
                  </a:lnTo>
                  <a:lnTo>
                    <a:pt x="58" y="58"/>
                  </a:lnTo>
                  <a:lnTo>
                    <a:pt x="121" y="15"/>
                  </a:lnTo>
                  <a:lnTo>
                    <a:pt x="198" y="0"/>
                  </a:lnTo>
                  <a:lnTo>
                    <a:pt x="1140" y="0"/>
                  </a:lnTo>
                  <a:lnTo>
                    <a:pt x="1217" y="15"/>
                  </a:lnTo>
                  <a:lnTo>
                    <a:pt x="1279" y="58"/>
                  </a:lnTo>
                  <a:lnTo>
                    <a:pt x="1322" y="120"/>
                  </a:lnTo>
                  <a:lnTo>
                    <a:pt x="1337" y="197"/>
                  </a:lnTo>
                  <a:lnTo>
                    <a:pt x="1337" y="986"/>
                  </a:lnTo>
                  <a:lnTo>
                    <a:pt x="1322" y="1063"/>
                  </a:lnTo>
                  <a:lnTo>
                    <a:pt x="1279" y="1125"/>
                  </a:lnTo>
                  <a:lnTo>
                    <a:pt x="1217" y="1168"/>
                  </a:lnTo>
                  <a:lnTo>
                    <a:pt x="1140" y="1183"/>
                  </a:lnTo>
                  <a:lnTo>
                    <a:pt x="198" y="1183"/>
                  </a:lnTo>
                  <a:lnTo>
                    <a:pt x="121" y="1168"/>
                  </a:lnTo>
                  <a:lnTo>
                    <a:pt x="58" y="1125"/>
                  </a:lnTo>
                  <a:lnTo>
                    <a:pt x="16"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2" name="Picture 5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08"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3" name="Line 53"/>
            <p:cNvCxnSpPr>
              <a:cxnSpLocks noChangeShapeType="1"/>
            </p:cNvCxnSpPr>
            <p:nvPr/>
          </p:nvCxnSpPr>
          <p:spPr bwMode="auto">
            <a:xfrm>
              <a:off x="6830" y="3459"/>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54" name="Picture 5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72"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5" name="Freeform 54"/>
            <p:cNvSpPr>
              <a:spLocks/>
            </p:cNvSpPr>
            <p:nvPr/>
          </p:nvSpPr>
          <p:spPr bwMode="auto">
            <a:xfrm>
              <a:off x="7572" y="1928"/>
              <a:ext cx="1335" cy="1184"/>
            </a:xfrm>
            <a:custGeom>
              <a:avLst/>
              <a:gdLst>
                <a:gd name="T0" fmla="+- 0 7572 7572"/>
                <a:gd name="T1" fmla="*/ T0 w 1335"/>
                <a:gd name="T2" fmla="+- 0 2126 1929"/>
                <a:gd name="T3" fmla="*/ 2126 h 1184"/>
                <a:gd name="T4" fmla="+- 0 7587 7572"/>
                <a:gd name="T5" fmla="*/ T4 w 1335"/>
                <a:gd name="T6" fmla="+- 0 2049 1929"/>
                <a:gd name="T7" fmla="*/ 2049 h 1184"/>
                <a:gd name="T8" fmla="+- 0 7630 7572"/>
                <a:gd name="T9" fmla="*/ T8 w 1335"/>
                <a:gd name="T10" fmla="+- 0 1987 1929"/>
                <a:gd name="T11" fmla="*/ 1987 h 1184"/>
                <a:gd name="T12" fmla="+- 0 7692 7572"/>
                <a:gd name="T13" fmla="*/ T12 w 1335"/>
                <a:gd name="T14" fmla="+- 0 1944 1929"/>
                <a:gd name="T15" fmla="*/ 1944 h 1184"/>
                <a:gd name="T16" fmla="+- 0 7769 7572"/>
                <a:gd name="T17" fmla="*/ T16 w 1335"/>
                <a:gd name="T18" fmla="+- 0 1929 1929"/>
                <a:gd name="T19" fmla="*/ 1929 h 1184"/>
                <a:gd name="T20" fmla="+- 0 8709 7572"/>
                <a:gd name="T21" fmla="*/ T20 w 1335"/>
                <a:gd name="T22" fmla="+- 0 1929 1929"/>
                <a:gd name="T23" fmla="*/ 1929 h 1184"/>
                <a:gd name="T24" fmla="+- 0 8786 7572"/>
                <a:gd name="T25" fmla="*/ T24 w 1335"/>
                <a:gd name="T26" fmla="+- 0 1944 1929"/>
                <a:gd name="T27" fmla="*/ 1944 h 1184"/>
                <a:gd name="T28" fmla="+- 0 8849 7572"/>
                <a:gd name="T29" fmla="*/ T28 w 1335"/>
                <a:gd name="T30" fmla="+- 0 1987 1929"/>
                <a:gd name="T31" fmla="*/ 1987 h 1184"/>
                <a:gd name="T32" fmla="+- 0 8891 7572"/>
                <a:gd name="T33" fmla="*/ T32 w 1335"/>
                <a:gd name="T34" fmla="+- 0 2049 1929"/>
                <a:gd name="T35" fmla="*/ 2049 h 1184"/>
                <a:gd name="T36" fmla="+- 0 8906 7572"/>
                <a:gd name="T37" fmla="*/ T36 w 1335"/>
                <a:gd name="T38" fmla="+- 0 2126 1929"/>
                <a:gd name="T39" fmla="*/ 2126 h 1184"/>
                <a:gd name="T40" fmla="+- 0 8906 7572"/>
                <a:gd name="T41" fmla="*/ T40 w 1335"/>
                <a:gd name="T42" fmla="+- 0 2915 1929"/>
                <a:gd name="T43" fmla="*/ 2915 h 1184"/>
                <a:gd name="T44" fmla="+- 0 8891 7572"/>
                <a:gd name="T45" fmla="*/ T44 w 1335"/>
                <a:gd name="T46" fmla="+- 0 2992 1929"/>
                <a:gd name="T47" fmla="*/ 2992 h 1184"/>
                <a:gd name="T48" fmla="+- 0 8849 7572"/>
                <a:gd name="T49" fmla="*/ T48 w 1335"/>
                <a:gd name="T50" fmla="+- 0 3054 1929"/>
                <a:gd name="T51" fmla="*/ 3054 h 1184"/>
                <a:gd name="T52" fmla="+- 0 8786 7572"/>
                <a:gd name="T53" fmla="*/ T52 w 1335"/>
                <a:gd name="T54" fmla="+- 0 3097 1929"/>
                <a:gd name="T55" fmla="*/ 3097 h 1184"/>
                <a:gd name="T56" fmla="+- 0 8709 7572"/>
                <a:gd name="T57" fmla="*/ T56 w 1335"/>
                <a:gd name="T58" fmla="+- 0 3112 1929"/>
                <a:gd name="T59" fmla="*/ 3112 h 1184"/>
                <a:gd name="T60" fmla="+- 0 7769 7572"/>
                <a:gd name="T61" fmla="*/ T60 w 1335"/>
                <a:gd name="T62" fmla="+- 0 3112 1929"/>
                <a:gd name="T63" fmla="*/ 3112 h 1184"/>
                <a:gd name="T64" fmla="+- 0 7692 7572"/>
                <a:gd name="T65" fmla="*/ T64 w 1335"/>
                <a:gd name="T66" fmla="+- 0 3097 1929"/>
                <a:gd name="T67" fmla="*/ 3097 h 1184"/>
                <a:gd name="T68" fmla="+- 0 7630 7572"/>
                <a:gd name="T69" fmla="*/ T68 w 1335"/>
                <a:gd name="T70" fmla="+- 0 3054 1929"/>
                <a:gd name="T71" fmla="*/ 3054 h 1184"/>
                <a:gd name="T72" fmla="+- 0 7587 7572"/>
                <a:gd name="T73" fmla="*/ T72 w 1335"/>
                <a:gd name="T74" fmla="+- 0 2992 1929"/>
                <a:gd name="T75" fmla="*/ 2992 h 1184"/>
                <a:gd name="T76" fmla="+- 0 7572 7572"/>
                <a:gd name="T77" fmla="*/ T76 w 1335"/>
                <a:gd name="T78" fmla="+- 0 2915 1929"/>
                <a:gd name="T79" fmla="*/ 2915 h 1184"/>
                <a:gd name="T80" fmla="+- 0 7572 7572"/>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5" y="120"/>
                  </a:lnTo>
                  <a:lnTo>
                    <a:pt x="58" y="58"/>
                  </a:lnTo>
                  <a:lnTo>
                    <a:pt x="120" y="15"/>
                  </a:lnTo>
                  <a:lnTo>
                    <a:pt x="197" y="0"/>
                  </a:lnTo>
                  <a:lnTo>
                    <a:pt x="1137" y="0"/>
                  </a:lnTo>
                  <a:lnTo>
                    <a:pt x="1214" y="15"/>
                  </a:lnTo>
                  <a:lnTo>
                    <a:pt x="1277" y="58"/>
                  </a:lnTo>
                  <a:lnTo>
                    <a:pt x="1319" y="120"/>
                  </a:lnTo>
                  <a:lnTo>
                    <a:pt x="1334" y="197"/>
                  </a:lnTo>
                  <a:lnTo>
                    <a:pt x="1334" y="986"/>
                  </a:lnTo>
                  <a:lnTo>
                    <a:pt x="1319" y="1063"/>
                  </a:lnTo>
                  <a:lnTo>
                    <a:pt x="1277" y="1125"/>
                  </a:lnTo>
                  <a:lnTo>
                    <a:pt x="1214" y="1168"/>
                  </a:lnTo>
                  <a:lnTo>
                    <a:pt x="1137" y="1183"/>
                  </a:lnTo>
                  <a:lnTo>
                    <a:pt x="197" y="1183"/>
                  </a:lnTo>
                  <a:lnTo>
                    <a:pt x="120" y="1168"/>
                  </a:lnTo>
                  <a:lnTo>
                    <a:pt x="58"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56" name="Picture 5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34" y="2048"/>
              <a:ext cx="1210"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7" name="Line 57"/>
            <p:cNvCxnSpPr>
              <a:cxnSpLocks noChangeShapeType="1"/>
            </p:cNvCxnSpPr>
            <p:nvPr/>
          </p:nvCxnSpPr>
          <p:spPr bwMode="auto">
            <a:xfrm>
              <a:off x="8256"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58" name="Picture 5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14"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9" name="Freeform 58"/>
            <p:cNvSpPr>
              <a:spLocks/>
            </p:cNvSpPr>
            <p:nvPr/>
          </p:nvSpPr>
          <p:spPr bwMode="auto">
            <a:xfrm>
              <a:off x="9014" y="1928"/>
              <a:ext cx="1335" cy="1184"/>
            </a:xfrm>
            <a:custGeom>
              <a:avLst/>
              <a:gdLst>
                <a:gd name="T0" fmla="+- 0 9014 9014"/>
                <a:gd name="T1" fmla="*/ T0 w 1335"/>
                <a:gd name="T2" fmla="+- 0 2126 1929"/>
                <a:gd name="T3" fmla="*/ 2126 h 1184"/>
                <a:gd name="T4" fmla="+- 0 9030 9014"/>
                <a:gd name="T5" fmla="*/ T4 w 1335"/>
                <a:gd name="T6" fmla="+- 0 2049 1929"/>
                <a:gd name="T7" fmla="*/ 2049 h 1184"/>
                <a:gd name="T8" fmla="+- 0 9072 9014"/>
                <a:gd name="T9" fmla="*/ T8 w 1335"/>
                <a:gd name="T10" fmla="+- 0 1987 1929"/>
                <a:gd name="T11" fmla="*/ 1987 h 1184"/>
                <a:gd name="T12" fmla="+- 0 9135 9014"/>
                <a:gd name="T13" fmla="*/ T12 w 1335"/>
                <a:gd name="T14" fmla="+- 0 1944 1929"/>
                <a:gd name="T15" fmla="*/ 1944 h 1184"/>
                <a:gd name="T16" fmla="+- 0 9212 9014"/>
                <a:gd name="T17" fmla="*/ T16 w 1335"/>
                <a:gd name="T18" fmla="+- 0 1929 1929"/>
                <a:gd name="T19" fmla="*/ 1929 h 1184"/>
                <a:gd name="T20" fmla="+- 0 10152 9014"/>
                <a:gd name="T21" fmla="*/ T20 w 1335"/>
                <a:gd name="T22" fmla="+- 0 1929 1929"/>
                <a:gd name="T23" fmla="*/ 1929 h 1184"/>
                <a:gd name="T24" fmla="+- 0 10228 9014"/>
                <a:gd name="T25" fmla="*/ T24 w 1335"/>
                <a:gd name="T26" fmla="+- 0 1944 1929"/>
                <a:gd name="T27" fmla="*/ 1944 h 1184"/>
                <a:gd name="T28" fmla="+- 0 10291 9014"/>
                <a:gd name="T29" fmla="*/ T28 w 1335"/>
                <a:gd name="T30" fmla="+- 0 1987 1929"/>
                <a:gd name="T31" fmla="*/ 1987 h 1184"/>
                <a:gd name="T32" fmla="+- 0 10333 9014"/>
                <a:gd name="T33" fmla="*/ T32 w 1335"/>
                <a:gd name="T34" fmla="+- 0 2049 1929"/>
                <a:gd name="T35" fmla="*/ 2049 h 1184"/>
                <a:gd name="T36" fmla="+- 0 10349 9014"/>
                <a:gd name="T37" fmla="*/ T36 w 1335"/>
                <a:gd name="T38" fmla="+- 0 2126 1929"/>
                <a:gd name="T39" fmla="*/ 2126 h 1184"/>
                <a:gd name="T40" fmla="+- 0 10349 9014"/>
                <a:gd name="T41" fmla="*/ T40 w 1335"/>
                <a:gd name="T42" fmla="+- 0 2915 1929"/>
                <a:gd name="T43" fmla="*/ 2915 h 1184"/>
                <a:gd name="T44" fmla="+- 0 10333 9014"/>
                <a:gd name="T45" fmla="*/ T44 w 1335"/>
                <a:gd name="T46" fmla="+- 0 2992 1929"/>
                <a:gd name="T47" fmla="*/ 2992 h 1184"/>
                <a:gd name="T48" fmla="+- 0 10291 9014"/>
                <a:gd name="T49" fmla="*/ T48 w 1335"/>
                <a:gd name="T50" fmla="+- 0 3054 1929"/>
                <a:gd name="T51" fmla="*/ 3054 h 1184"/>
                <a:gd name="T52" fmla="+- 0 10228 9014"/>
                <a:gd name="T53" fmla="*/ T52 w 1335"/>
                <a:gd name="T54" fmla="+- 0 3097 1929"/>
                <a:gd name="T55" fmla="*/ 3097 h 1184"/>
                <a:gd name="T56" fmla="+- 0 10152 9014"/>
                <a:gd name="T57" fmla="*/ T56 w 1335"/>
                <a:gd name="T58" fmla="+- 0 3112 1929"/>
                <a:gd name="T59" fmla="*/ 3112 h 1184"/>
                <a:gd name="T60" fmla="+- 0 9212 9014"/>
                <a:gd name="T61" fmla="*/ T60 w 1335"/>
                <a:gd name="T62" fmla="+- 0 3112 1929"/>
                <a:gd name="T63" fmla="*/ 3112 h 1184"/>
                <a:gd name="T64" fmla="+- 0 9135 9014"/>
                <a:gd name="T65" fmla="*/ T64 w 1335"/>
                <a:gd name="T66" fmla="+- 0 3097 1929"/>
                <a:gd name="T67" fmla="*/ 3097 h 1184"/>
                <a:gd name="T68" fmla="+- 0 9072 9014"/>
                <a:gd name="T69" fmla="*/ T68 w 1335"/>
                <a:gd name="T70" fmla="+- 0 3054 1929"/>
                <a:gd name="T71" fmla="*/ 3054 h 1184"/>
                <a:gd name="T72" fmla="+- 0 9030 9014"/>
                <a:gd name="T73" fmla="*/ T72 w 1335"/>
                <a:gd name="T74" fmla="+- 0 2992 1929"/>
                <a:gd name="T75" fmla="*/ 2992 h 1184"/>
                <a:gd name="T76" fmla="+- 0 9014 9014"/>
                <a:gd name="T77" fmla="*/ T76 w 1335"/>
                <a:gd name="T78" fmla="+- 0 2915 1929"/>
                <a:gd name="T79" fmla="*/ 2915 h 1184"/>
                <a:gd name="T80" fmla="+- 0 9014 9014"/>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6" y="120"/>
                  </a:lnTo>
                  <a:lnTo>
                    <a:pt x="58" y="58"/>
                  </a:lnTo>
                  <a:lnTo>
                    <a:pt x="121" y="15"/>
                  </a:lnTo>
                  <a:lnTo>
                    <a:pt x="198" y="0"/>
                  </a:lnTo>
                  <a:lnTo>
                    <a:pt x="1138" y="0"/>
                  </a:lnTo>
                  <a:lnTo>
                    <a:pt x="1214" y="15"/>
                  </a:lnTo>
                  <a:lnTo>
                    <a:pt x="1277" y="58"/>
                  </a:lnTo>
                  <a:lnTo>
                    <a:pt x="1319" y="120"/>
                  </a:lnTo>
                  <a:lnTo>
                    <a:pt x="1335" y="197"/>
                  </a:lnTo>
                  <a:lnTo>
                    <a:pt x="1335" y="986"/>
                  </a:lnTo>
                  <a:lnTo>
                    <a:pt x="1319" y="1063"/>
                  </a:lnTo>
                  <a:lnTo>
                    <a:pt x="1277" y="1125"/>
                  </a:lnTo>
                  <a:lnTo>
                    <a:pt x="1214" y="1168"/>
                  </a:lnTo>
                  <a:lnTo>
                    <a:pt x="1138" y="1183"/>
                  </a:lnTo>
                  <a:lnTo>
                    <a:pt x="198" y="1183"/>
                  </a:lnTo>
                  <a:lnTo>
                    <a:pt x="121" y="1168"/>
                  </a:lnTo>
                  <a:lnTo>
                    <a:pt x="58" y="1125"/>
                  </a:lnTo>
                  <a:lnTo>
                    <a:pt x="16"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0" name="Picture 5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076"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1" name="Line 61"/>
            <p:cNvCxnSpPr>
              <a:cxnSpLocks noChangeShapeType="1"/>
            </p:cNvCxnSpPr>
            <p:nvPr/>
          </p:nvCxnSpPr>
          <p:spPr bwMode="auto">
            <a:xfrm>
              <a:off x="9718"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62" name="Picture 6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456"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3" name="Freeform 62"/>
            <p:cNvSpPr>
              <a:spLocks/>
            </p:cNvSpPr>
            <p:nvPr/>
          </p:nvSpPr>
          <p:spPr bwMode="auto">
            <a:xfrm>
              <a:off x="10456" y="1928"/>
              <a:ext cx="1335" cy="1184"/>
            </a:xfrm>
            <a:custGeom>
              <a:avLst/>
              <a:gdLst>
                <a:gd name="T0" fmla="+- 0 10457 10457"/>
                <a:gd name="T1" fmla="*/ T0 w 1335"/>
                <a:gd name="T2" fmla="+- 0 2126 1929"/>
                <a:gd name="T3" fmla="*/ 2126 h 1184"/>
                <a:gd name="T4" fmla="+- 0 10472 10457"/>
                <a:gd name="T5" fmla="*/ T4 w 1335"/>
                <a:gd name="T6" fmla="+- 0 2049 1929"/>
                <a:gd name="T7" fmla="*/ 2049 h 1184"/>
                <a:gd name="T8" fmla="+- 0 10515 10457"/>
                <a:gd name="T9" fmla="*/ T8 w 1335"/>
                <a:gd name="T10" fmla="+- 0 1987 1929"/>
                <a:gd name="T11" fmla="*/ 1987 h 1184"/>
                <a:gd name="T12" fmla="+- 0 10577 10457"/>
                <a:gd name="T13" fmla="*/ T12 w 1335"/>
                <a:gd name="T14" fmla="+- 0 1944 1929"/>
                <a:gd name="T15" fmla="*/ 1944 h 1184"/>
                <a:gd name="T16" fmla="+- 0 10654 10457"/>
                <a:gd name="T17" fmla="*/ T16 w 1335"/>
                <a:gd name="T18" fmla="+- 0 1929 1929"/>
                <a:gd name="T19" fmla="*/ 1929 h 1184"/>
                <a:gd name="T20" fmla="+- 0 11594 10457"/>
                <a:gd name="T21" fmla="*/ T20 w 1335"/>
                <a:gd name="T22" fmla="+- 0 1929 1929"/>
                <a:gd name="T23" fmla="*/ 1929 h 1184"/>
                <a:gd name="T24" fmla="+- 0 11671 10457"/>
                <a:gd name="T25" fmla="*/ T24 w 1335"/>
                <a:gd name="T26" fmla="+- 0 1944 1929"/>
                <a:gd name="T27" fmla="*/ 1944 h 1184"/>
                <a:gd name="T28" fmla="+- 0 11733 10457"/>
                <a:gd name="T29" fmla="*/ T28 w 1335"/>
                <a:gd name="T30" fmla="+- 0 1987 1929"/>
                <a:gd name="T31" fmla="*/ 1987 h 1184"/>
                <a:gd name="T32" fmla="+- 0 11776 10457"/>
                <a:gd name="T33" fmla="*/ T32 w 1335"/>
                <a:gd name="T34" fmla="+- 0 2049 1929"/>
                <a:gd name="T35" fmla="*/ 2049 h 1184"/>
                <a:gd name="T36" fmla="+- 0 11791 10457"/>
                <a:gd name="T37" fmla="*/ T36 w 1335"/>
                <a:gd name="T38" fmla="+- 0 2126 1929"/>
                <a:gd name="T39" fmla="*/ 2126 h 1184"/>
                <a:gd name="T40" fmla="+- 0 11791 10457"/>
                <a:gd name="T41" fmla="*/ T40 w 1335"/>
                <a:gd name="T42" fmla="+- 0 2915 1929"/>
                <a:gd name="T43" fmla="*/ 2915 h 1184"/>
                <a:gd name="T44" fmla="+- 0 11776 10457"/>
                <a:gd name="T45" fmla="*/ T44 w 1335"/>
                <a:gd name="T46" fmla="+- 0 2992 1929"/>
                <a:gd name="T47" fmla="*/ 2992 h 1184"/>
                <a:gd name="T48" fmla="+- 0 11733 10457"/>
                <a:gd name="T49" fmla="*/ T48 w 1335"/>
                <a:gd name="T50" fmla="+- 0 3054 1929"/>
                <a:gd name="T51" fmla="*/ 3054 h 1184"/>
                <a:gd name="T52" fmla="+- 0 11671 10457"/>
                <a:gd name="T53" fmla="*/ T52 w 1335"/>
                <a:gd name="T54" fmla="+- 0 3097 1929"/>
                <a:gd name="T55" fmla="*/ 3097 h 1184"/>
                <a:gd name="T56" fmla="+- 0 11594 10457"/>
                <a:gd name="T57" fmla="*/ T56 w 1335"/>
                <a:gd name="T58" fmla="+- 0 3112 1929"/>
                <a:gd name="T59" fmla="*/ 3112 h 1184"/>
                <a:gd name="T60" fmla="+- 0 10654 10457"/>
                <a:gd name="T61" fmla="*/ T60 w 1335"/>
                <a:gd name="T62" fmla="+- 0 3112 1929"/>
                <a:gd name="T63" fmla="*/ 3112 h 1184"/>
                <a:gd name="T64" fmla="+- 0 10577 10457"/>
                <a:gd name="T65" fmla="*/ T64 w 1335"/>
                <a:gd name="T66" fmla="+- 0 3097 1929"/>
                <a:gd name="T67" fmla="*/ 3097 h 1184"/>
                <a:gd name="T68" fmla="+- 0 10515 10457"/>
                <a:gd name="T69" fmla="*/ T68 w 1335"/>
                <a:gd name="T70" fmla="+- 0 3054 1929"/>
                <a:gd name="T71" fmla="*/ 3054 h 1184"/>
                <a:gd name="T72" fmla="+- 0 10472 10457"/>
                <a:gd name="T73" fmla="*/ T72 w 1335"/>
                <a:gd name="T74" fmla="+- 0 2992 1929"/>
                <a:gd name="T75" fmla="*/ 2992 h 1184"/>
                <a:gd name="T76" fmla="+- 0 10457 10457"/>
                <a:gd name="T77" fmla="*/ T76 w 1335"/>
                <a:gd name="T78" fmla="+- 0 2915 1929"/>
                <a:gd name="T79" fmla="*/ 2915 h 1184"/>
                <a:gd name="T80" fmla="+- 0 10457 10457"/>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5" y="120"/>
                  </a:lnTo>
                  <a:lnTo>
                    <a:pt x="58" y="58"/>
                  </a:lnTo>
                  <a:lnTo>
                    <a:pt x="120" y="15"/>
                  </a:lnTo>
                  <a:lnTo>
                    <a:pt x="197" y="0"/>
                  </a:lnTo>
                  <a:lnTo>
                    <a:pt x="1137" y="0"/>
                  </a:lnTo>
                  <a:lnTo>
                    <a:pt x="1214" y="15"/>
                  </a:lnTo>
                  <a:lnTo>
                    <a:pt x="1276" y="58"/>
                  </a:lnTo>
                  <a:lnTo>
                    <a:pt x="1319" y="120"/>
                  </a:lnTo>
                  <a:lnTo>
                    <a:pt x="1334" y="197"/>
                  </a:lnTo>
                  <a:lnTo>
                    <a:pt x="1334" y="986"/>
                  </a:lnTo>
                  <a:lnTo>
                    <a:pt x="1319" y="1063"/>
                  </a:lnTo>
                  <a:lnTo>
                    <a:pt x="1276" y="1125"/>
                  </a:lnTo>
                  <a:lnTo>
                    <a:pt x="1214" y="1168"/>
                  </a:lnTo>
                  <a:lnTo>
                    <a:pt x="1137" y="1183"/>
                  </a:lnTo>
                  <a:lnTo>
                    <a:pt x="197" y="1183"/>
                  </a:lnTo>
                  <a:lnTo>
                    <a:pt x="120" y="1168"/>
                  </a:lnTo>
                  <a:lnTo>
                    <a:pt x="58"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4" name="Picture 6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519" y="2048"/>
              <a:ext cx="1210"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5" name="Line 65"/>
            <p:cNvCxnSpPr>
              <a:cxnSpLocks noChangeShapeType="1"/>
            </p:cNvCxnSpPr>
            <p:nvPr/>
          </p:nvCxnSpPr>
          <p:spPr bwMode="auto">
            <a:xfrm>
              <a:off x="11141"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66" name="Picture 65"/>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899" y="1928"/>
              <a:ext cx="1335"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7" name="Freeform 66"/>
            <p:cNvSpPr>
              <a:spLocks/>
            </p:cNvSpPr>
            <p:nvPr/>
          </p:nvSpPr>
          <p:spPr bwMode="auto">
            <a:xfrm>
              <a:off x="11899" y="1928"/>
              <a:ext cx="1335" cy="1184"/>
            </a:xfrm>
            <a:custGeom>
              <a:avLst/>
              <a:gdLst>
                <a:gd name="T0" fmla="+- 0 11899 11899"/>
                <a:gd name="T1" fmla="*/ T0 w 1335"/>
                <a:gd name="T2" fmla="+- 0 2126 1929"/>
                <a:gd name="T3" fmla="*/ 2126 h 1184"/>
                <a:gd name="T4" fmla="+- 0 11915 11899"/>
                <a:gd name="T5" fmla="*/ T4 w 1335"/>
                <a:gd name="T6" fmla="+- 0 2049 1929"/>
                <a:gd name="T7" fmla="*/ 2049 h 1184"/>
                <a:gd name="T8" fmla="+- 0 11957 11899"/>
                <a:gd name="T9" fmla="*/ T8 w 1335"/>
                <a:gd name="T10" fmla="+- 0 1987 1929"/>
                <a:gd name="T11" fmla="*/ 1987 h 1184"/>
                <a:gd name="T12" fmla="+- 0 12020 11899"/>
                <a:gd name="T13" fmla="*/ T12 w 1335"/>
                <a:gd name="T14" fmla="+- 0 1944 1929"/>
                <a:gd name="T15" fmla="*/ 1944 h 1184"/>
                <a:gd name="T16" fmla="+- 0 12096 11899"/>
                <a:gd name="T17" fmla="*/ T16 w 1335"/>
                <a:gd name="T18" fmla="+- 0 1929 1929"/>
                <a:gd name="T19" fmla="*/ 1929 h 1184"/>
                <a:gd name="T20" fmla="+- 0 13036 11899"/>
                <a:gd name="T21" fmla="*/ T20 w 1335"/>
                <a:gd name="T22" fmla="+- 0 1929 1929"/>
                <a:gd name="T23" fmla="*/ 1929 h 1184"/>
                <a:gd name="T24" fmla="+- 0 13113 11899"/>
                <a:gd name="T25" fmla="*/ T24 w 1335"/>
                <a:gd name="T26" fmla="+- 0 1944 1929"/>
                <a:gd name="T27" fmla="*/ 1944 h 1184"/>
                <a:gd name="T28" fmla="+- 0 13176 11899"/>
                <a:gd name="T29" fmla="*/ T28 w 1335"/>
                <a:gd name="T30" fmla="+- 0 1987 1929"/>
                <a:gd name="T31" fmla="*/ 1987 h 1184"/>
                <a:gd name="T32" fmla="+- 0 13218 11899"/>
                <a:gd name="T33" fmla="*/ T32 w 1335"/>
                <a:gd name="T34" fmla="+- 0 2049 1929"/>
                <a:gd name="T35" fmla="*/ 2049 h 1184"/>
                <a:gd name="T36" fmla="+- 0 13234 11899"/>
                <a:gd name="T37" fmla="*/ T36 w 1335"/>
                <a:gd name="T38" fmla="+- 0 2126 1929"/>
                <a:gd name="T39" fmla="*/ 2126 h 1184"/>
                <a:gd name="T40" fmla="+- 0 13234 11899"/>
                <a:gd name="T41" fmla="*/ T40 w 1335"/>
                <a:gd name="T42" fmla="+- 0 2915 1929"/>
                <a:gd name="T43" fmla="*/ 2915 h 1184"/>
                <a:gd name="T44" fmla="+- 0 13218 11899"/>
                <a:gd name="T45" fmla="*/ T44 w 1335"/>
                <a:gd name="T46" fmla="+- 0 2992 1929"/>
                <a:gd name="T47" fmla="*/ 2992 h 1184"/>
                <a:gd name="T48" fmla="+- 0 13176 11899"/>
                <a:gd name="T49" fmla="*/ T48 w 1335"/>
                <a:gd name="T50" fmla="+- 0 3054 1929"/>
                <a:gd name="T51" fmla="*/ 3054 h 1184"/>
                <a:gd name="T52" fmla="+- 0 13113 11899"/>
                <a:gd name="T53" fmla="*/ T52 w 1335"/>
                <a:gd name="T54" fmla="+- 0 3097 1929"/>
                <a:gd name="T55" fmla="*/ 3097 h 1184"/>
                <a:gd name="T56" fmla="+- 0 13036 11899"/>
                <a:gd name="T57" fmla="*/ T56 w 1335"/>
                <a:gd name="T58" fmla="+- 0 3112 1929"/>
                <a:gd name="T59" fmla="*/ 3112 h 1184"/>
                <a:gd name="T60" fmla="+- 0 12096 11899"/>
                <a:gd name="T61" fmla="*/ T60 w 1335"/>
                <a:gd name="T62" fmla="+- 0 3112 1929"/>
                <a:gd name="T63" fmla="*/ 3112 h 1184"/>
                <a:gd name="T64" fmla="+- 0 12020 11899"/>
                <a:gd name="T65" fmla="*/ T64 w 1335"/>
                <a:gd name="T66" fmla="+- 0 3097 1929"/>
                <a:gd name="T67" fmla="*/ 3097 h 1184"/>
                <a:gd name="T68" fmla="+- 0 11957 11899"/>
                <a:gd name="T69" fmla="*/ T68 w 1335"/>
                <a:gd name="T70" fmla="+- 0 3054 1929"/>
                <a:gd name="T71" fmla="*/ 3054 h 1184"/>
                <a:gd name="T72" fmla="+- 0 11915 11899"/>
                <a:gd name="T73" fmla="*/ T72 w 1335"/>
                <a:gd name="T74" fmla="+- 0 2992 1929"/>
                <a:gd name="T75" fmla="*/ 2992 h 1184"/>
                <a:gd name="T76" fmla="+- 0 11899 11899"/>
                <a:gd name="T77" fmla="*/ T76 w 1335"/>
                <a:gd name="T78" fmla="+- 0 2915 1929"/>
                <a:gd name="T79" fmla="*/ 2915 h 1184"/>
                <a:gd name="T80" fmla="+- 0 11899 11899"/>
                <a:gd name="T81" fmla="*/ T80 w 1335"/>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5" h="1184">
                  <a:moveTo>
                    <a:pt x="0" y="197"/>
                  </a:moveTo>
                  <a:lnTo>
                    <a:pt x="16" y="120"/>
                  </a:lnTo>
                  <a:lnTo>
                    <a:pt x="58" y="58"/>
                  </a:lnTo>
                  <a:lnTo>
                    <a:pt x="121" y="15"/>
                  </a:lnTo>
                  <a:lnTo>
                    <a:pt x="197" y="0"/>
                  </a:lnTo>
                  <a:lnTo>
                    <a:pt x="1137" y="0"/>
                  </a:lnTo>
                  <a:lnTo>
                    <a:pt x="1214" y="15"/>
                  </a:lnTo>
                  <a:lnTo>
                    <a:pt x="1277" y="58"/>
                  </a:lnTo>
                  <a:lnTo>
                    <a:pt x="1319" y="120"/>
                  </a:lnTo>
                  <a:lnTo>
                    <a:pt x="1335" y="197"/>
                  </a:lnTo>
                  <a:lnTo>
                    <a:pt x="1335" y="986"/>
                  </a:lnTo>
                  <a:lnTo>
                    <a:pt x="1319" y="1063"/>
                  </a:lnTo>
                  <a:lnTo>
                    <a:pt x="1277" y="1125"/>
                  </a:lnTo>
                  <a:lnTo>
                    <a:pt x="1214" y="1168"/>
                  </a:lnTo>
                  <a:lnTo>
                    <a:pt x="1137" y="1183"/>
                  </a:lnTo>
                  <a:lnTo>
                    <a:pt x="197" y="1183"/>
                  </a:lnTo>
                  <a:lnTo>
                    <a:pt x="121" y="1168"/>
                  </a:lnTo>
                  <a:lnTo>
                    <a:pt x="58" y="1125"/>
                  </a:lnTo>
                  <a:lnTo>
                    <a:pt x="16"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68" name="Picture 6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961"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69" name="Line 69"/>
            <p:cNvCxnSpPr>
              <a:cxnSpLocks noChangeShapeType="1"/>
            </p:cNvCxnSpPr>
            <p:nvPr/>
          </p:nvCxnSpPr>
          <p:spPr bwMode="auto">
            <a:xfrm>
              <a:off x="12566" y="3459"/>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70" name="Picture 6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3341" y="1928"/>
              <a:ext cx="1337"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1" name="Freeform 70"/>
            <p:cNvSpPr>
              <a:spLocks/>
            </p:cNvSpPr>
            <p:nvPr/>
          </p:nvSpPr>
          <p:spPr bwMode="auto">
            <a:xfrm>
              <a:off x="13341" y="1928"/>
              <a:ext cx="1337" cy="1184"/>
            </a:xfrm>
            <a:custGeom>
              <a:avLst/>
              <a:gdLst>
                <a:gd name="T0" fmla="+- 0 13342 13342"/>
                <a:gd name="T1" fmla="*/ T0 w 1337"/>
                <a:gd name="T2" fmla="+- 0 2126 1929"/>
                <a:gd name="T3" fmla="*/ 2126 h 1184"/>
                <a:gd name="T4" fmla="+- 0 13357 13342"/>
                <a:gd name="T5" fmla="*/ T4 w 1337"/>
                <a:gd name="T6" fmla="+- 0 2049 1929"/>
                <a:gd name="T7" fmla="*/ 2049 h 1184"/>
                <a:gd name="T8" fmla="+- 0 13399 13342"/>
                <a:gd name="T9" fmla="*/ T8 w 1337"/>
                <a:gd name="T10" fmla="+- 0 1987 1929"/>
                <a:gd name="T11" fmla="*/ 1987 h 1184"/>
                <a:gd name="T12" fmla="+- 0 13462 13342"/>
                <a:gd name="T13" fmla="*/ T12 w 1337"/>
                <a:gd name="T14" fmla="+- 0 1944 1929"/>
                <a:gd name="T15" fmla="*/ 1944 h 1184"/>
                <a:gd name="T16" fmla="+- 0 13539 13342"/>
                <a:gd name="T17" fmla="*/ T16 w 1337"/>
                <a:gd name="T18" fmla="+- 0 1929 1929"/>
                <a:gd name="T19" fmla="*/ 1929 h 1184"/>
                <a:gd name="T20" fmla="+- 0 14481 13342"/>
                <a:gd name="T21" fmla="*/ T20 w 1337"/>
                <a:gd name="T22" fmla="+- 0 1929 1929"/>
                <a:gd name="T23" fmla="*/ 1929 h 1184"/>
                <a:gd name="T24" fmla="+- 0 14558 13342"/>
                <a:gd name="T25" fmla="*/ T24 w 1337"/>
                <a:gd name="T26" fmla="+- 0 1944 1929"/>
                <a:gd name="T27" fmla="*/ 1944 h 1184"/>
                <a:gd name="T28" fmla="+- 0 14621 13342"/>
                <a:gd name="T29" fmla="*/ T28 w 1337"/>
                <a:gd name="T30" fmla="+- 0 1987 1929"/>
                <a:gd name="T31" fmla="*/ 1987 h 1184"/>
                <a:gd name="T32" fmla="+- 0 14663 13342"/>
                <a:gd name="T33" fmla="*/ T32 w 1337"/>
                <a:gd name="T34" fmla="+- 0 2049 1929"/>
                <a:gd name="T35" fmla="*/ 2049 h 1184"/>
                <a:gd name="T36" fmla="+- 0 14678 13342"/>
                <a:gd name="T37" fmla="*/ T36 w 1337"/>
                <a:gd name="T38" fmla="+- 0 2126 1929"/>
                <a:gd name="T39" fmla="*/ 2126 h 1184"/>
                <a:gd name="T40" fmla="+- 0 14678 13342"/>
                <a:gd name="T41" fmla="*/ T40 w 1337"/>
                <a:gd name="T42" fmla="+- 0 2915 1929"/>
                <a:gd name="T43" fmla="*/ 2915 h 1184"/>
                <a:gd name="T44" fmla="+- 0 14663 13342"/>
                <a:gd name="T45" fmla="*/ T44 w 1337"/>
                <a:gd name="T46" fmla="+- 0 2992 1929"/>
                <a:gd name="T47" fmla="*/ 2992 h 1184"/>
                <a:gd name="T48" fmla="+- 0 14621 13342"/>
                <a:gd name="T49" fmla="*/ T48 w 1337"/>
                <a:gd name="T50" fmla="+- 0 3054 1929"/>
                <a:gd name="T51" fmla="*/ 3054 h 1184"/>
                <a:gd name="T52" fmla="+- 0 14558 13342"/>
                <a:gd name="T53" fmla="*/ T52 w 1337"/>
                <a:gd name="T54" fmla="+- 0 3097 1929"/>
                <a:gd name="T55" fmla="*/ 3097 h 1184"/>
                <a:gd name="T56" fmla="+- 0 14481 13342"/>
                <a:gd name="T57" fmla="*/ T56 w 1337"/>
                <a:gd name="T58" fmla="+- 0 3112 1929"/>
                <a:gd name="T59" fmla="*/ 3112 h 1184"/>
                <a:gd name="T60" fmla="+- 0 13539 13342"/>
                <a:gd name="T61" fmla="*/ T60 w 1337"/>
                <a:gd name="T62" fmla="+- 0 3112 1929"/>
                <a:gd name="T63" fmla="*/ 3112 h 1184"/>
                <a:gd name="T64" fmla="+- 0 13462 13342"/>
                <a:gd name="T65" fmla="*/ T64 w 1337"/>
                <a:gd name="T66" fmla="+- 0 3097 1929"/>
                <a:gd name="T67" fmla="*/ 3097 h 1184"/>
                <a:gd name="T68" fmla="+- 0 13399 13342"/>
                <a:gd name="T69" fmla="*/ T68 w 1337"/>
                <a:gd name="T70" fmla="+- 0 3054 1929"/>
                <a:gd name="T71" fmla="*/ 3054 h 1184"/>
                <a:gd name="T72" fmla="+- 0 13357 13342"/>
                <a:gd name="T73" fmla="*/ T72 w 1337"/>
                <a:gd name="T74" fmla="+- 0 2992 1929"/>
                <a:gd name="T75" fmla="*/ 2992 h 1184"/>
                <a:gd name="T76" fmla="+- 0 13342 13342"/>
                <a:gd name="T77" fmla="*/ T76 w 1337"/>
                <a:gd name="T78" fmla="+- 0 2915 1929"/>
                <a:gd name="T79" fmla="*/ 2915 h 1184"/>
                <a:gd name="T80" fmla="+- 0 13342 13342"/>
                <a:gd name="T81" fmla="*/ T80 w 1337"/>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7" h="1184">
                  <a:moveTo>
                    <a:pt x="0" y="197"/>
                  </a:moveTo>
                  <a:lnTo>
                    <a:pt x="15" y="120"/>
                  </a:lnTo>
                  <a:lnTo>
                    <a:pt x="57" y="58"/>
                  </a:lnTo>
                  <a:lnTo>
                    <a:pt x="120" y="15"/>
                  </a:lnTo>
                  <a:lnTo>
                    <a:pt x="197" y="0"/>
                  </a:lnTo>
                  <a:lnTo>
                    <a:pt x="1139" y="0"/>
                  </a:lnTo>
                  <a:lnTo>
                    <a:pt x="1216" y="15"/>
                  </a:lnTo>
                  <a:lnTo>
                    <a:pt x="1279" y="58"/>
                  </a:lnTo>
                  <a:lnTo>
                    <a:pt x="1321" y="120"/>
                  </a:lnTo>
                  <a:lnTo>
                    <a:pt x="1336" y="197"/>
                  </a:lnTo>
                  <a:lnTo>
                    <a:pt x="1336" y="986"/>
                  </a:lnTo>
                  <a:lnTo>
                    <a:pt x="1321" y="1063"/>
                  </a:lnTo>
                  <a:lnTo>
                    <a:pt x="1279" y="1125"/>
                  </a:lnTo>
                  <a:lnTo>
                    <a:pt x="1216" y="1168"/>
                  </a:lnTo>
                  <a:lnTo>
                    <a:pt x="1139" y="1183"/>
                  </a:lnTo>
                  <a:lnTo>
                    <a:pt x="197" y="1183"/>
                  </a:lnTo>
                  <a:lnTo>
                    <a:pt x="120" y="1168"/>
                  </a:lnTo>
                  <a:lnTo>
                    <a:pt x="57"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72" name="Picture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404"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3" name="Line 73"/>
            <p:cNvCxnSpPr>
              <a:cxnSpLocks noChangeShapeType="1"/>
            </p:cNvCxnSpPr>
            <p:nvPr/>
          </p:nvCxnSpPr>
          <p:spPr bwMode="auto">
            <a:xfrm>
              <a:off x="14009"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pic>
          <p:nvPicPr>
            <p:cNvPr id="74" name="Picture 7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4784" y="1928"/>
              <a:ext cx="1337" cy="11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5" name="Freeform 74"/>
            <p:cNvSpPr>
              <a:spLocks/>
            </p:cNvSpPr>
            <p:nvPr/>
          </p:nvSpPr>
          <p:spPr bwMode="auto">
            <a:xfrm>
              <a:off x="14784" y="1928"/>
              <a:ext cx="1337" cy="1184"/>
            </a:xfrm>
            <a:custGeom>
              <a:avLst/>
              <a:gdLst>
                <a:gd name="T0" fmla="+- 0 14784 14784"/>
                <a:gd name="T1" fmla="*/ T0 w 1337"/>
                <a:gd name="T2" fmla="+- 0 2126 1929"/>
                <a:gd name="T3" fmla="*/ 2126 h 1184"/>
                <a:gd name="T4" fmla="+- 0 14799 14784"/>
                <a:gd name="T5" fmla="*/ T4 w 1337"/>
                <a:gd name="T6" fmla="+- 0 2049 1929"/>
                <a:gd name="T7" fmla="*/ 2049 h 1184"/>
                <a:gd name="T8" fmla="+- 0 14842 14784"/>
                <a:gd name="T9" fmla="*/ T8 w 1337"/>
                <a:gd name="T10" fmla="+- 0 1987 1929"/>
                <a:gd name="T11" fmla="*/ 1987 h 1184"/>
                <a:gd name="T12" fmla="+- 0 14904 14784"/>
                <a:gd name="T13" fmla="*/ T12 w 1337"/>
                <a:gd name="T14" fmla="+- 0 1944 1929"/>
                <a:gd name="T15" fmla="*/ 1944 h 1184"/>
                <a:gd name="T16" fmla="+- 0 14981 14784"/>
                <a:gd name="T17" fmla="*/ T16 w 1337"/>
                <a:gd name="T18" fmla="+- 0 1929 1929"/>
                <a:gd name="T19" fmla="*/ 1929 h 1184"/>
                <a:gd name="T20" fmla="+- 0 15924 14784"/>
                <a:gd name="T21" fmla="*/ T20 w 1337"/>
                <a:gd name="T22" fmla="+- 0 1929 1929"/>
                <a:gd name="T23" fmla="*/ 1929 h 1184"/>
                <a:gd name="T24" fmla="+- 0 16000 14784"/>
                <a:gd name="T25" fmla="*/ T24 w 1337"/>
                <a:gd name="T26" fmla="+- 0 1944 1929"/>
                <a:gd name="T27" fmla="*/ 1944 h 1184"/>
                <a:gd name="T28" fmla="+- 0 16063 14784"/>
                <a:gd name="T29" fmla="*/ T28 w 1337"/>
                <a:gd name="T30" fmla="+- 0 1987 1929"/>
                <a:gd name="T31" fmla="*/ 1987 h 1184"/>
                <a:gd name="T32" fmla="+- 0 16105 14784"/>
                <a:gd name="T33" fmla="*/ T32 w 1337"/>
                <a:gd name="T34" fmla="+- 0 2049 1929"/>
                <a:gd name="T35" fmla="*/ 2049 h 1184"/>
                <a:gd name="T36" fmla="+- 0 16121 14784"/>
                <a:gd name="T37" fmla="*/ T36 w 1337"/>
                <a:gd name="T38" fmla="+- 0 2126 1929"/>
                <a:gd name="T39" fmla="*/ 2126 h 1184"/>
                <a:gd name="T40" fmla="+- 0 16121 14784"/>
                <a:gd name="T41" fmla="*/ T40 w 1337"/>
                <a:gd name="T42" fmla="+- 0 2915 1929"/>
                <a:gd name="T43" fmla="*/ 2915 h 1184"/>
                <a:gd name="T44" fmla="+- 0 16105 14784"/>
                <a:gd name="T45" fmla="*/ T44 w 1337"/>
                <a:gd name="T46" fmla="+- 0 2992 1929"/>
                <a:gd name="T47" fmla="*/ 2992 h 1184"/>
                <a:gd name="T48" fmla="+- 0 16063 14784"/>
                <a:gd name="T49" fmla="*/ T48 w 1337"/>
                <a:gd name="T50" fmla="+- 0 3054 1929"/>
                <a:gd name="T51" fmla="*/ 3054 h 1184"/>
                <a:gd name="T52" fmla="+- 0 16000 14784"/>
                <a:gd name="T53" fmla="*/ T52 w 1337"/>
                <a:gd name="T54" fmla="+- 0 3097 1929"/>
                <a:gd name="T55" fmla="*/ 3097 h 1184"/>
                <a:gd name="T56" fmla="+- 0 15924 14784"/>
                <a:gd name="T57" fmla="*/ T56 w 1337"/>
                <a:gd name="T58" fmla="+- 0 3112 1929"/>
                <a:gd name="T59" fmla="*/ 3112 h 1184"/>
                <a:gd name="T60" fmla="+- 0 14981 14784"/>
                <a:gd name="T61" fmla="*/ T60 w 1337"/>
                <a:gd name="T62" fmla="+- 0 3112 1929"/>
                <a:gd name="T63" fmla="*/ 3112 h 1184"/>
                <a:gd name="T64" fmla="+- 0 14904 14784"/>
                <a:gd name="T65" fmla="*/ T64 w 1337"/>
                <a:gd name="T66" fmla="+- 0 3097 1929"/>
                <a:gd name="T67" fmla="*/ 3097 h 1184"/>
                <a:gd name="T68" fmla="+- 0 14842 14784"/>
                <a:gd name="T69" fmla="*/ T68 w 1337"/>
                <a:gd name="T70" fmla="+- 0 3054 1929"/>
                <a:gd name="T71" fmla="*/ 3054 h 1184"/>
                <a:gd name="T72" fmla="+- 0 14799 14784"/>
                <a:gd name="T73" fmla="*/ T72 w 1337"/>
                <a:gd name="T74" fmla="+- 0 2992 1929"/>
                <a:gd name="T75" fmla="*/ 2992 h 1184"/>
                <a:gd name="T76" fmla="+- 0 14784 14784"/>
                <a:gd name="T77" fmla="*/ T76 w 1337"/>
                <a:gd name="T78" fmla="+- 0 2915 1929"/>
                <a:gd name="T79" fmla="*/ 2915 h 1184"/>
                <a:gd name="T80" fmla="+- 0 14784 14784"/>
                <a:gd name="T81" fmla="*/ T80 w 1337"/>
                <a:gd name="T82" fmla="+- 0 2126 1929"/>
                <a:gd name="T83" fmla="*/ 2126 h 1184"/>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337" h="1184">
                  <a:moveTo>
                    <a:pt x="0" y="197"/>
                  </a:moveTo>
                  <a:lnTo>
                    <a:pt x="15" y="120"/>
                  </a:lnTo>
                  <a:lnTo>
                    <a:pt x="58" y="58"/>
                  </a:lnTo>
                  <a:lnTo>
                    <a:pt x="120" y="15"/>
                  </a:lnTo>
                  <a:lnTo>
                    <a:pt x="197" y="0"/>
                  </a:lnTo>
                  <a:lnTo>
                    <a:pt x="1140" y="0"/>
                  </a:lnTo>
                  <a:lnTo>
                    <a:pt x="1216" y="15"/>
                  </a:lnTo>
                  <a:lnTo>
                    <a:pt x="1279" y="58"/>
                  </a:lnTo>
                  <a:lnTo>
                    <a:pt x="1321" y="120"/>
                  </a:lnTo>
                  <a:lnTo>
                    <a:pt x="1337" y="197"/>
                  </a:lnTo>
                  <a:lnTo>
                    <a:pt x="1337" y="986"/>
                  </a:lnTo>
                  <a:lnTo>
                    <a:pt x="1321" y="1063"/>
                  </a:lnTo>
                  <a:lnTo>
                    <a:pt x="1279" y="1125"/>
                  </a:lnTo>
                  <a:lnTo>
                    <a:pt x="1216" y="1168"/>
                  </a:lnTo>
                  <a:lnTo>
                    <a:pt x="1140" y="1183"/>
                  </a:lnTo>
                  <a:lnTo>
                    <a:pt x="197" y="1183"/>
                  </a:lnTo>
                  <a:lnTo>
                    <a:pt x="120" y="1168"/>
                  </a:lnTo>
                  <a:lnTo>
                    <a:pt x="58" y="1125"/>
                  </a:lnTo>
                  <a:lnTo>
                    <a:pt x="15" y="1063"/>
                  </a:lnTo>
                  <a:lnTo>
                    <a:pt x="0" y="986"/>
                  </a:lnTo>
                  <a:lnTo>
                    <a:pt x="0" y="197"/>
                  </a:lnTo>
                  <a:close/>
                </a:path>
              </a:pathLst>
            </a:custGeom>
            <a:noFill/>
            <a:ln w="6096">
              <a:solidFill>
                <a:srgbClr val="5B9BD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76" name="Picture 7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846" y="2048"/>
              <a:ext cx="1212" cy="9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7" name="Line 77"/>
            <p:cNvCxnSpPr>
              <a:cxnSpLocks noChangeShapeType="1"/>
            </p:cNvCxnSpPr>
            <p:nvPr/>
          </p:nvCxnSpPr>
          <p:spPr bwMode="auto">
            <a:xfrm>
              <a:off x="15542" y="3440"/>
              <a:ext cx="0" cy="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78" name="Line 78"/>
            <p:cNvCxnSpPr>
              <a:cxnSpLocks noChangeShapeType="1"/>
            </p:cNvCxnSpPr>
            <p:nvPr/>
          </p:nvCxnSpPr>
          <p:spPr bwMode="auto">
            <a:xfrm>
              <a:off x="2522" y="1945"/>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cxnSp>
          <p:nvCxnSpPr>
            <p:cNvPr id="79" name="Line 79"/>
            <p:cNvCxnSpPr>
              <a:cxnSpLocks noChangeShapeType="1"/>
            </p:cNvCxnSpPr>
            <p:nvPr/>
          </p:nvCxnSpPr>
          <p:spPr bwMode="auto">
            <a:xfrm>
              <a:off x="6830" y="1622"/>
              <a:ext cx="2888" cy="1"/>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cxnSp>
          <p:nvCxnSpPr>
            <p:cNvPr id="80" name="Line 80"/>
            <p:cNvCxnSpPr>
              <a:cxnSpLocks noChangeShapeType="1"/>
            </p:cNvCxnSpPr>
            <p:nvPr/>
          </p:nvCxnSpPr>
          <p:spPr bwMode="auto">
            <a:xfrm>
              <a:off x="8256" y="1945"/>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sp>
          <p:nvSpPr>
            <p:cNvPr id="81" name="Freeform 80"/>
            <p:cNvSpPr>
              <a:spLocks/>
            </p:cNvSpPr>
            <p:nvPr/>
          </p:nvSpPr>
          <p:spPr bwMode="auto">
            <a:xfrm>
              <a:off x="1524" y="299"/>
              <a:ext cx="1959" cy="999"/>
            </a:xfrm>
            <a:custGeom>
              <a:avLst/>
              <a:gdLst>
                <a:gd name="T0" fmla="+- 0 1524 1524"/>
                <a:gd name="T1" fmla="*/ T0 w 1959"/>
                <a:gd name="T2" fmla="+- 0 466 299"/>
                <a:gd name="T3" fmla="*/ 466 h 999"/>
                <a:gd name="T4" fmla="+- 0 1537 1524"/>
                <a:gd name="T5" fmla="*/ T4 w 1959"/>
                <a:gd name="T6" fmla="+- 0 401 299"/>
                <a:gd name="T7" fmla="*/ 401 h 999"/>
                <a:gd name="T8" fmla="+- 0 1573 1524"/>
                <a:gd name="T9" fmla="*/ T8 w 1959"/>
                <a:gd name="T10" fmla="+- 0 348 299"/>
                <a:gd name="T11" fmla="*/ 348 h 999"/>
                <a:gd name="T12" fmla="+- 0 1626 1524"/>
                <a:gd name="T13" fmla="*/ T12 w 1959"/>
                <a:gd name="T14" fmla="+- 0 312 299"/>
                <a:gd name="T15" fmla="*/ 312 h 999"/>
                <a:gd name="T16" fmla="+- 0 1690 1524"/>
                <a:gd name="T17" fmla="*/ T16 w 1959"/>
                <a:gd name="T18" fmla="+- 0 299 299"/>
                <a:gd name="T19" fmla="*/ 299 h 999"/>
                <a:gd name="T20" fmla="+- 0 3316 1524"/>
                <a:gd name="T21" fmla="*/ T20 w 1959"/>
                <a:gd name="T22" fmla="+- 0 299 299"/>
                <a:gd name="T23" fmla="*/ 299 h 999"/>
                <a:gd name="T24" fmla="+- 0 3381 1524"/>
                <a:gd name="T25" fmla="*/ T24 w 1959"/>
                <a:gd name="T26" fmla="+- 0 312 299"/>
                <a:gd name="T27" fmla="*/ 312 h 999"/>
                <a:gd name="T28" fmla="+- 0 3434 1524"/>
                <a:gd name="T29" fmla="*/ T28 w 1959"/>
                <a:gd name="T30" fmla="+- 0 348 299"/>
                <a:gd name="T31" fmla="*/ 348 h 999"/>
                <a:gd name="T32" fmla="+- 0 3469 1524"/>
                <a:gd name="T33" fmla="*/ T32 w 1959"/>
                <a:gd name="T34" fmla="+- 0 401 299"/>
                <a:gd name="T35" fmla="*/ 401 h 999"/>
                <a:gd name="T36" fmla="+- 0 3482 1524"/>
                <a:gd name="T37" fmla="*/ T36 w 1959"/>
                <a:gd name="T38" fmla="+- 0 466 299"/>
                <a:gd name="T39" fmla="*/ 466 h 999"/>
                <a:gd name="T40" fmla="+- 0 3482 1524"/>
                <a:gd name="T41" fmla="*/ T40 w 1959"/>
                <a:gd name="T42" fmla="+- 0 1131 299"/>
                <a:gd name="T43" fmla="*/ 1131 h 999"/>
                <a:gd name="T44" fmla="+- 0 3469 1524"/>
                <a:gd name="T45" fmla="*/ T44 w 1959"/>
                <a:gd name="T46" fmla="+- 0 1196 299"/>
                <a:gd name="T47" fmla="*/ 1196 h 999"/>
                <a:gd name="T48" fmla="+- 0 3434 1524"/>
                <a:gd name="T49" fmla="*/ T48 w 1959"/>
                <a:gd name="T50" fmla="+- 0 1249 299"/>
                <a:gd name="T51" fmla="*/ 1249 h 999"/>
                <a:gd name="T52" fmla="+- 0 3381 1524"/>
                <a:gd name="T53" fmla="*/ T52 w 1959"/>
                <a:gd name="T54" fmla="+- 0 1285 299"/>
                <a:gd name="T55" fmla="*/ 1285 h 999"/>
                <a:gd name="T56" fmla="+- 0 3316 1524"/>
                <a:gd name="T57" fmla="*/ T56 w 1959"/>
                <a:gd name="T58" fmla="+- 0 1298 299"/>
                <a:gd name="T59" fmla="*/ 1298 h 999"/>
                <a:gd name="T60" fmla="+- 0 1690 1524"/>
                <a:gd name="T61" fmla="*/ T60 w 1959"/>
                <a:gd name="T62" fmla="+- 0 1298 299"/>
                <a:gd name="T63" fmla="*/ 1298 h 999"/>
                <a:gd name="T64" fmla="+- 0 1626 1524"/>
                <a:gd name="T65" fmla="*/ T64 w 1959"/>
                <a:gd name="T66" fmla="+- 0 1285 299"/>
                <a:gd name="T67" fmla="*/ 1285 h 999"/>
                <a:gd name="T68" fmla="+- 0 1573 1524"/>
                <a:gd name="T69" fmla="*/ T68 w 1959"/>
                <a:gd name="T70" fmla="+- 0 1249 299"/>
                <a:gd name="T71" fmla="*/ 1249 h 999"/>
                <a:gd name="T72" fmla="+- 0 1537 1524"/>
                <a:gd name="T73" fmla="*/ T72 w 1959"/>
                <a:gd name="T74" fmla="+- 0 1196 299"/>
                <a:gd name="T75" fmla="*/ 1196 h 999"/>
                <a:gd name="T76" fmla="+- 0 1524 1524"/>
                <a:gd name="T77" fmla="*/ T76 w 1959"/>
                <a:gd name="T78" fmla="+- 0 1131 299"/>
                <a:gd name="T79" fmla="*/ 1131 h 999"/>
                <a:gd name="T80" fmla="+- 0 1524 1524"/>
                <a:gd name="T81" fmla="*/ T80 w 1959"/>
                <a:gd name="T82" fmla="+- 0 466 299"/>
                <a:gd name="T83" fmla="*/ 466 h 99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959" h="999">
                  <a:moveTo>
                    <a:pt x="0" y="167"/>
                  </a:moveTo>
                  <a:lnTo>
                    <a:pt x="13" y="102"/>
                  </a:lnTo>
                  <a:lnTo>
                    <a:pt x="49" y="49"/>
                  </a:lnTo>
                  <a:lnTo>
                    <a:pt x="102" y="13"/>
                  </a:lnTo>
                  <a:lnTo>
                    <a:pt x="166" y="0"/>
                  </a:lnTo>
                  <a:lnTo>
                    <a:pt x="1792" y="0"/>
                  </a:lnTo>
                  <a:lnTo>
                    <a:pt x="1857" y="13"/>
                  </a:lnTo>
                  <a:lnTo>
                    <a:pt x="1910" y="49"/>
                  </a:lnTo>
                  <a:lnTo>
                    <a:pt x="1945" y="102"/>
                  </a:lnTo>
                  <a:lnTo>
                    <a:pt x="1958" y="167"/>
                  </a:lnTo>
                  <a:lnTo>
                    <a:pt x="1958" y="832"/>
                  </a:lnTo>
                  <a:lnTo>
                    <a:pt x="1945" y="897"/>
                  </a:lnTo>
                  <a:lnTo>
                    <a:pt x="1910" y="950"/>
                  </a:lnTo>
                  <a:lnTo>
                    <a:pt x="1857" y="986"/>
                  </a:lnTo>
                  <a:lnTo>
                    <a:pt x="1792" y="999"/>
                  </a:lnTo>
                  <a:lnTo>
                    <a:pt x="166" y="999"/>
                  </a:lnTo>
                  <a:lnTo>
                    <a:pt x="102" y="986"/>
                  </a:lnTo>
                  <a:lnTo>
                    <a:pt x="49" y="950"/>
                  </a:lnTo>
                  <a:lnTo>
                    <a:pt x="13" y="897"/>
                  </a:lnTo>
                  <a:lnTo>
                    <a:pt x="0" y="832"/>
                  </a:lnTo>
                  <a:lnTo>
                    <a:pt x="0" y="167"/>
                  </a:lnTo>
                  <a:close/>
                </a:path>
              </a:pathLst>
            </a:custGeom>
            <a:noFill/>
            <a:ln w="12192">
              <a:solidFill>
                <a:srgbClr val="4471C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82" name="Picture 8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81" y="431"/>
              <a:ext cx="1841" cy="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83" name="Line 83"/>
            <p:cNvCxnSpPr>
              <a:cxnSpLocks noChangeShapeType="1"/>
            </p:cNvCxnSpPr>
            <p:nvPr/>
          </p:nvCxnSpPr>
          <p:spPr bwMode="auto">
            <a:xfrm>
              <a:off x="2522" y="1618"/>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sp>
          <p:nvSpPr>
            <p:cNvPr id="84" name="Freeform 83"/>
            <p:cNvSpPr>
              <a:spLocks/>
            </p:cNvSpPr>
            <p:nvPr/>
          </p:nvSpPr>
          <p:spPr bwMode="auto">
            <a:xfrm>
              <a:off x="7274" y="280"/>
              <a:ext cx="1959" cy="999"/>
            </a:xfrm>
            <a:custGeom>
              <a:avLst/>
              <a:gdLst>
                <a:gd name="T0" fmla="+- 0 7274 7274"/>
                <a:gd name="T1" fmla="*/ T0 w 1959"/>
                <a:gd name="T2" fmla="+- 0 447 280"/>
                <a:gd name="T3" fmla="*/ 447 h 999"/>
                <a:gd name="T4" fmla="+- 0 7287 7274"/>
                <a:gd name="T5" fmla="*/ T4 w 1959"/>
                <a:gd name="T6" fmla="+- 0 382 280"/>
                <a:gd name="T7" fmla="*/ 382 h 999"/>
                <a:gd name="T8" fmla="+- 0 7323 7274"/>
                <a:gd name="T9" fmla="*/ T8 w 1959"/>
                <a:gd name="T10" fmla="+- 0 329 280"/>
                <a:gd name="T11" fmla="*/ 329 h 999"/>
                <a:gd name="T12" fmla="+- 0 7376 7274"/>
                <a:gd name="T13" fmla="*/ T12 w 1959"/>
                <a:gd name="T14" fmla="+- 0 293 280"/>
                <a:gd name="T15" fmla="*/ 293 h 999"/>
                <a:gd name="T16" fmla="+- 0 7441 7274"/>
                <a:gd name="T17" fmla="*/ T16 w 1959"/>
                <a:gd name="T18" fmla="+- 0 280 280"/>
                <a:gd name="T19" fmla="*/ 280 h 999"/>
                <a:gd name="T20" fmla="+- 0 9066 7274"/>
                <a:gd name="T21" fmla="*/ T20 w 1959"/>
                <a:gd name="T22" fmla="+- 0 280 280"/>
                <a:gd name="T23" fmla="*/ 280 h 999"/>
                <a:gd name="T24" fmla="+- 0 9131 7274"/>
                <a:gd name="T25" fmla="*/ T24 w 1959"/>
                <a:gd name="T26" fmla="+- 0 293 280"/>
                <a:gd name="T27" fmla="*/ 293 h 999"/>
                <a:gd name="T28" fmla="+- 0 9184 7274"/>
                <a:gd name="T29" fmla="*/ T28 w 1959"/>
                <a:gd name="T30" fmla="+- 0 329 280"/>
                <a:gd name="T31" fmla="*/ 329 h 999"/>
                <a:gd name="T32" fmla="+- 0 9220 7274"/>
                <a:gd name="T33" fmla="*/ T32 w 1959"/>
                <a:gd name="T34" fmla="+- 0 382 280"/>
                <a:gd name="T35" fmla="*/ 382 h 999"/>
                <a:gd name="T36" fmla="+- 0 9233 7274"/>
                <a:gd name="T37" fmla="*/ T36 w 1959"/>
                <a:gd name="T38" fmla="+- 0 447 280"/>
                <a:gd name="T39" fmla="*/ 447 h 999"/>
                <a:gd name="T40" fmla="+- 0 9233 7274"/>
                <a:gd name="T41" fmla="*/ T40 w 1959"/>
                <a:gd name="T42" fmla="+- 0 1112 280"/>
                <a:gd name="T43" fmla="*/ 1112 h 999"/>
                <a:gd name="T44" fmla="+- 0 9220 7274"/>
                <a:gd name="T45" fmla="*/ T44 w 1959"/>
                <a:gd name="T46" fmla="+- 0 1177 280"/>
                <a:gd name="T47" fmla="*/ 1177 h 999"/>
                <a:gd name="T48" fmla="+- 0 9184 7274"/>
                <a:gd name="T49" fmla="*/ T48 w 1959"/>
                <a:gd name="T50" fmla="+- 0 1230 280"/>
                <a:gd name="T51" fmla="*/ 1230 h 999"/>
                <a:gd name="T52" fmla="+- 0 9131 7274"/>
                <a:gd name="T53" fmla="*/ T52 w 1959"/>
                <a:gd name="T54" fmla="+- 0 1265 280"/>
                <a:gd name="T55" fmla="*/ 1265 h 999"/>
                <a:gd name="T56" fmla="+- 0 9066 7274"/>
                <a:gd name="T57" fmla="*/ T56 w 1959"/>
                <a:gd name="T58" fmla="+- 0 1279 280"/>
                <a:gd name="T59" fmla="*/ 1279 h 999"/>
                <a:gd name="T60" fmla="+- 0 7441 7274"/>
                <a:gd name="T61" fmla="*/ T60 w 1959"/>
                <a:gd name="T62" fmla="+- 0 1279 280"/>
                <a:gd name="T63" fmla="*/ 1279 h 999"/>
                <a:gd name="T64" fmla="+- 0 7376 7274"/>
                <a:gd name="T65" fmla="*/ T64 w 1959"/>
                <a:gd name="T66" fmla="+- 0 1265 280"/>
                <a:gd name="T67" fmla="*/ 1265 h 999"/>
                <a:gd name="T68" fmla="+- 0 7323 7274"/>
                <a:gd name="T69" fmla="*/ T68 w 1959"/>
                <a:gd name="T70" fmla="+- 0 1230 280"/>
                <a:gd name="T71" fmla="*/ 1230 h 999"/>
                <a:gd name="T72" fmla="+- 0 7287 7274"/>
                <a:gd name="T73" fmla="*/ T72 w 1959"/>
                <a:gd name="T74" fmla="+- 0 1177 280"/>
                <a:gd name="T75" fmla="*/ 1177 h 999"/>
                <a:gd name="T76" fmla="+- 0 7274 7274"/>
                <a:gd name="T77" fmla="*/ T76 w 1959"/>
                <a:gd name="T78" fmla="+- 0 1112 280"/>
                <a:gd name="T79" fmla="*/ 1112 h 999"/>
                <a:gd name="T80" fmla="+- 0 7274 7274"/>
                <a:gd name="T81" fmla="*/ T80 w 1959"/>
                <a:gd name="T82" fmla="+- 0 447 280"/>
                <a:gd name="T83" fmla="*/ 447 h 999"/>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959" h="999">
                  <a:moveTo>
                    <a:pt x="0" y="167"/>
                  </a:moveTo>
                  <a:lnTo>
                    <a:pt x="13" y="102"/>
                  </a:lnTo>
                  <a:lnTo>
                    <a:pt x="49" y="49"/>
                  </a:lnTo>
                  <a:lnTo>
                    <a:pt x="102" y="13"/>
                  </a:lnTo>
                  <a:lnTo>
                    <a:pt x="167" y="0"/>
                  </a:lnTo>
                  <a:lnTo>
                    <a:pt x="1792" y="0"/>
                  </a:lnTo>
                  <a:lnTo>
                    <a:pt x="1857" y="13"/>
                  </a:lnTo>
                  <a:lnTo>
                    <a:pt x="1910" y="49"/>
                  </a:lnTo>
                  <a:lnTo>
                    <a:pt x="1946" y="102"/>
                  </a:lnTo>
                  <a:lnTo>
                    <a:pt x="1959" y="167"/>
                  </a:lnTo>
                  <a:lnTo>
                    <a:pt x="1959" y="832"/>
                  </a:lnTo>
                  <a:lnTo>
                    <a:pt x="1946" y="897"/>
                  </a:lnTo>
                  <a:lnTo>
                    <a:pt x="1910" y="950"/>
                  </a:lnTo>
                  <a:lnTo>
                    <a:pt x="1857" y="985"/>
                  </a:lnTo>
                  <a:lnTo>
                    <a:pt x="1792" y="999"/>
                  </a:lnTo>
                  <a:lnTo>
                    <a:pt x="167" y="999"/>
                  </a:lnTo>
                  <a:lnTo>
                    <a:pt x="102" y="985"/>
                  </a:lnTo>
                  <a:lnTo>
                    <a:pt x="49" y="950"/>
                  </a:lnTo>
                  <a:lnTo>
                    <a:pt x="13" y="897"/>
                  </a:lnTo>
                  <a:lnTo>
                    <a:pt x="0" y="832"/>
                  </a:lnTo>
                  <a:lnTo>
                    <a:pt x="0" y="167"/>
                  </a:lnTo>
                  <a:close/>
                </a:path>
              </a:pathLst>
            </a:custGeom>
            <a:noFill/>
            <a:ln w="12192">
              <a:solidFill>
                <a:srgbClr val="4471C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pic>
          <p:nvPicPr>
            <p:cNvPr id="85" name="Picture 8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334" y="412"/>
              <a:ext cx="1841" cy="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86" name="Line 86"/>
            <p:cNvCxnSpPr>
              <a:cxnSpLocks noChangeShapeType="1"/>
            </p:cNvCxnSpPr>
            <p:nvPr/>
          </p:nvCxnSpPr>
          <p:spPr bwMode="auto">
            <a:xfrm>
              <a:off x="8256" y="1618"/>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cxnSp>
          <p:nvCxnSpPr>
            <p:cNvPr id="87" name="Line 87"/>
            <p:cNvCxnSpPr>
              <a:cxnSpLocks noChangeShapeType="1"/>
            </p:cNvCxnSpPr>
            <p:nvPr/>
          </p:nvCxnSpPr>
          <p:spPr bwMode="auto">
            <a:xfrm>
              <a:off x="9698" y="1945"/>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cxnSp>
          <p:nvCxnSpPr>
            <p:cNvPr id="88" name="Line 88"/>
            <p:cNvCxnSpPr>
              <a:cxnSpLocks noChangeShapeType="1"/>
            </p:cNvCxnSpPr>
            <p:nvPr/>
          </p:nvCxnSpPr>
          <p:spPr bwMode="auto">
            <a:xfrm>
              <a:off x="6814" y="1945"/>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sp>
          <p:nvSpPr>
            <p:cNvPr id="89" name="Freeform 88"/>
            <p:cNvSpPr>
              <a:spLocks/>
            </p:cNvSpPr>
            <p:nvPr/>
          </p:nvSpPr>
          <p:spPr bwMode="auto">
            <a:xfrm>
              <a:off x="10099" y="287"/>
              <a:ext cx="1992" cy="1016"/>
            </a:xfrm>
            <a:custGeom>
              <a:avLst/>
              <a:gdLst>
                <a:gd name="T0" fmla="+- 0 10099 10099"/>
                <a:gd name="T1" fmla="*/ T0 w 1992"/>
                <a:gd name="T2" fmla="+- 0 457 287"/>
                <a:gd name="T3" fmla="*/ 457 h 1016"/>
                <a:gd name="T4" fmla="+- 0 10113 10099"/>
                <a:gd name="T5" fmla="*/ T4 w 1992"/>
                <a:gd name="T6" fmla="+- 0 391 287"/>
                <a:gd name="T7" fmla="*/ 391 h 1016"/>
                <a:gd name="T8" fmla="+- 0 10149 10099"/>
                <a:gd name="T9" fmla="*/ T8 w 1992"/>
                <a:gd name="T10" fmla="+- 0 337 287"/>
                <a:gd name="T11" fmla="*/ 337 h 1016"/>
                <a:gd name="T12" fmla="+- 0 10203 10099"/>
                <a:gd name="T13" fmla="*/ T12 w 1992"/>
                <a:gd name="T14" fmla="+- 0 301 287"/>
                <a:gd name="T15" fmla="*/ 301 h 1016"/>
                <a:gd name="T16" fmla="+- 0 10268 10099"/>
                <a:gd name="T17" fmla="*/ T16 w 1992"/>
                <a:gd name="T18" fmla="+- 0 287 287"/>
                <a:gd name="T19" fmla="*/ 287 h 1016"/>
                <a:gd name="T20" fmla="+- 0 11922 10099"/>
                <a:gd name="T21" fmla="*/ T20 w 1992"/>
                <a:gd name="T22" fmla="+- 0 287 287"/>
                <a:gd name="T23" fmla="*/ 287 h 1016"/>
                <a:gd name="T24" fmla="+- 0 11988 10099"/>
                <a:gd name="T25" fmla="*/ T24 w 1992"/>
                <a:gd name="T26" fmla="+- 0 301 287"/>
                <a:gd name="T27" fmla="*/ 301 h 1016"/>
                <a:gd name="T28" fmla="+- 0 12042 10099"/>
                <a:gd name="T29" fmla="*/ T28 w 1992"/>
                <a:gd name="T30" fmla="+- 0 337 287"/>
                <a:gd name="T31" fmla="*/ 337 h 1016"/>
                <a:gd name="T32" fmla="+- 0 12078 10099"/>
                <a:gd name="T33" fmla="*/ T32 w 1992"/>
                <a:gd name="T34" fmla="+- 0 391 287"/>
                <a:gd name="T35" fmla="*/ 391 h 1016"/>
                <a:gd name="T36" fmla="+- 0 12091 10099"/>
                <a:gd name="T37" fmla="*/ T36 w 1992"/>
                <a:gd name="T38" fmla="+- 0 457 287"/>
                <a:gd name="T39" fmla="*/ 457 h 1016"/>
                <a:gd name="T40" fmla="+- 0 12091 10099"/>
                <a:gd name="T41" fmla="*/ T40 w 1992"/>
                <a:gd name="T42" fmla="+- 0 1133 287"/>
                <a:gd name="T43" fmla="*/ 1133 h 1016"/>
                <a:gd name="T44" fmla="+- 0 12078 10099"/>
                <a:gd name="T45" fmla="*/ T44 w 1992"/>
                <a:gd name="T46" fmla="+- 0 1199 287"/>
                <a:gd name="T47" fmla="*/ 1199 h 1016"/>
                <a:gd name="T48" fmla="+- 0 12042 10099"/>
                <a:gd name="T49" fmla="*/ T48 w 1992"/>
                <a:gd name="T50" fmla="+- 0 1253 287"/>
                <a:gd name="T51" fmla="*/ 1253 h 1016"/>
                <a:gd name="T52" fmla="+- 0 11988 10099"/>
                <a:gd name="T53" fmla="*/ T52 w 1992"/>
                <a:gd name="T54" fmla="+- 0 1289 287"/>
                <a:gd name="T55" fmla="*/ 1289 h 1016"/>
                <a:gd name="T56" fmla="+- 0 11922 10099"/>
                <a:gd name="T57" fmla="*/ T56 w 1992"/>
                <a:gd name="T58" fmla="+- 0 1303 287"/>
                <a:gd name="T59" fmla="*/ 1303 h 1016"/>
                <a:gd name="T60" fmla="+- 0 10268 10099"/>
                <a:gd name="T61" fmla="*/ T60 w 1992"/>
                <a:gd name="T62" fmla="+- 0 1303 287"/>
                <a:gd name="T63" fmla="*/ 1303 h 1016"/>
                <a:gd name="T64" fmla="+- 0 10203 10099"/>
                <a:gd name="T65" fmla="*/ T64 w 1992"/>
                <a:gd name="T66" fmla="+- 0 1289 287"/>
                <a:gd name="T67" fmla="*/ 1289 h 1016"/>
                <a:gd name="T68" fmla="+- 0 10149 10099"/>
                <a:gd name="T69" fmla="*/ T68 w 1992"/>
                <a:gd name="T70" fmla="+- 0 1253 287"/>
                <a:gd name="T71" fmla="*/ 1253 h 1016"/>
                <a:gd name="T72" fmla="+- 0 10113 10099"/>
                <a:gd name="T73" fmla="*/ T72 w 1992"/>
                <a:gd name="T74" fmla="+- 0 1199 287"/>
                <a:gd name="T75" fmla="*/ 1199 h 1016"/>
                <a:gd name="T76" fmla="+- 0 10099 10099"/>
                <a:gd name="T77" fmla="*/ T76 w 1992"/>
                <a:gd name="T78" fmla="+- 0 1133 287"/>
                <a:gd name="T79" fmla="*/ 1133 h 1016"/>
                <a:gd name="T80" fmla="+- 0 10099 10099"/>
                <a:gd name="T81" fmla="*/ T80 w 1992"/>
                <a:gd name="T82" fmla="+- 0 457 287"/>
                <a:gd name="T83" fmla="*/ 457 h 1016"/>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 ang="0">
                  <a:pos x="T49" y="T51"/>
                </a:cxn>
                <a:cxn ang="0">
                  <a:pos x="T53" y="T55"/>
                </a:cxn>
                <a:cxn ang="0">
                  <a:pos x="T57" y="T59"/>
                </a:cxn>
                <a:cxn ang="0">
                  <a:pos x="T61" y="T63"/>
                </a:cxn>
                <a:cxn ang="0">
                  <a:pos x="T65" y="T67"/>
                </a:cxn>
                <a:cxn ang="0">
                  <a:pos x="T69" y="T71"/>
                </a:cxn>
                <a:cxn ang="0">
                  <a:pos x="T73" y="T75"/>
                </a:cxn>
                <a:cxn ang="0">
                  <a:pos x="T77" y="T79"/>
                </a:cxn>
                <a:cxn ang="0">
                  <a:pos x="T81" y="T83"/>
                </a:cxn>
              </a:cxnLst>
              <a:rect l="0" t="0" r="r" b="b"/>
              <a:pathLst>
                <a:path w="1992" h="1016">
                  <a:moveTo>
                    <a:pt x="0" y="170"/>
                  </a:moveTo>
                  <a:lnTo>
                    <a:pt x="14" y="104"/>
                  </a:lnTo>
                  <a:lnTo>
                    <a:pt x="50" y="50"/>
                  </a:lnTo>
                  <a:lnTo>
                    <a:pt x="104" y="14"/>
                  </a:lnTo>
                  <a:lnTo>
                    <a:pt x="169" y="0"/>
                  </a:lnTo>
                  <a:lnTo>
                    <a:pt x="1823" y="0"/>
                  </a:lnTo>
                  <a:lnTo>
                    <a:pt x="1889" y="14"/>
                  </a:lnTo>
                  <a:lnTo>
                    <a:pt x="1943" y="50"/>
                  </a:lnTo>
                  <a:lnTo>
                    <a:pt x="1979" y="104"/>
                  </a:lnTo>
                  <a:lnTo>
                    <a:pt x="1992" y="170"/>
                  </a:lnTo>
                  <a:lnTo>
                    <a:pt x="1992" y="846"/>
                  </a:lnTo>
                  <a:lnTo>
                    <a:pt x="1979" y="912"/>
                  </a:lnTo>
                  <a:lnTo>
                    <a:pt x="1943" y="966"/>
                  </a:lnTo>
                  <a:lnTo>
                    <a:pt x="1889" y="1002"/>
                  </a:lnTo>
                  <a:lnTo>
                    <a:pt x="1823" y="1016"/>
                  </a:lnTo>
                  <a:lnTo>
                    <a:pt x="169" y="1016"/>
                  </a:lnTo>
                  <a:lnTo>
                    <a:pt x="104" y="1002"/>
                  </a:lnTo>
                  <a:lnTo>
                    <a:pt x="50" y="966"/>
                  </a:lnTo>
                  <a:lnTo>
                    <a:pt x="14" y="912"/>
                  </a:lnTo>
                  <a:lnTo>
                    <a:pt x="0" y="846"/>
                  </a:lnTo>
                  <a:lnTo>
                    <a:pt x="0" y="170"/>
                  </a:lnTo>
                  <a:close/>
                </a:path>
              </a:pathLst>
            </a:custGeom>
            <a:noFill/>
            <a:ln w="12192">
              <a:solidFill>
                <a:srgbClr val="4471C4"/>
              </a:solidFill>
              <a:prstDash val="solid"/>
              <a:round/>
              <a:headEnd/>
              <a:tailEnd/>
            </a:ln>
            <a:extLst>
              <a:ext uri="{909E8E84-426E-40dd-AFC4-6F175D3DCCD1}">
                <a14:hiddenFill xmlns:a14="http://schemas.microsoft.com/office/drawing/2010/main" xmlns="">
                  <a:solidFill>
                    <a:srgbClr val="FFFFFF"/>
                  </a:solidFill>
                </a14:hiddenFill>
              </a:ext>
            </a:extLst>
          </p:spPr>
          <p:txBody>
            <a:bodyPr rot="0" vert="horz" wrap="square" lIns="91440" tIns="45720" rIns="91440" bIns="45720" anchor="t" anchorCtr="0" upright="1">
              <a:noAutofit/>
            </a:bodyPr>
            <a:lstStyle/>
            <a:p>
              <a:endParaRPr lang="en-US" dirty="0"/>
            </a:p>
          </p:txBody>
        </p:sp>
        <p:cxnSp>
          <p:nvCxnSpPr>
            <p:cNvPr id="90" name="Line 90"/>
            <p:cNvCxnSpPr>
              <a:cxnSpLocks noChangeShapeType="1"/>
            </p:cNvCxnSpPr>
            <p:nvPr/>
          </p:nvCxnSpPr>
          <p:spPr bwMode="auto">
            <a:xfrm>
              <a:off x="11117" y="1955"/>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cxnSp>
          <p:nvCxnSpPr>
            <p:cNvPr id="91" name="Line 91"/>
            <p:cNvCxnSpPr>
              <a:cxnSpLocks noChangeShapeType="1"/>
            </p:cNvCxnSpPr>
            <p:nvPr/>
          </p:nvCxnSpPr>
          <p:spPr bwMode="auto">
            <a:xfrm>
              <a:off x="11117" y="1623"/>
              <a:ext cx="0" cy="0"/>
            </a:xfrm>
            <a:prstGeom prst="line">
              <a:avLst/>
            </a:prstGeom>
            <a:noFill/>
            <a:ln w="6096">
              <a:solidFill>
                <a:srgbClr val="000000"/>
              </a:solidFill>
              <a:prstDash val="sysDot"/>
              <a:round/>
              <a:headEnd/>
              <a:tailEnd/>
            </a:ln>
            <a:extLst>
              <a:ext uri="{909E8E84-426E-40dd-AFC4-6F175D3DCCD1}">
                <a14:hiddenFill xmlns:a14="http://schemas.microsoft.com/office/drawing/2010/main" xmlns="">
                  <a:noFill/>
                </a14:hiddenFill>
              </a:ext>
            </a:extLst>
          </p:spPr>
        </p:cxnSp>
        <p:cxnSp>
          <p:nvCxnSpPr>
            <p:cNvPr id="92" name="Line 92"/>
            <p:cNvCxnSpPr>
              <a:cxnSpLocks noChangeShapeType="1"/>
            </p:cNvCxnSpPr>
            <p:nvPr/>
          </p:nvCxnSpPr>
          <p:spPr bwMode="auto">
            <a:xfrm flipH="1">
              <a:off x="8150" y="4631"/>
              <a:ext cx="2" cy="367"/>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sp>
          <p:nvSpPr>
            <p:cNvPr id="93" name="Text Box 93"/>
            <p:cNvSpPr txBox="1">
              <a:spLocks noChangeArrowheads="1"/>
            </p:cNvSpPr>
            <p:nvPr/>
          </p:nvSpPr>
          <p:spPr bwMode="auto">
            <a:xfrm>
              <a:off x="1879" y="523"/>
              <a:ext cx="1268" cy="5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2540" algn="ctr">
                <a:lnSpc>
                  <a:spcPct val="100000"/>
                </a:lnSpc>
                <a:spcBef>
                  <a:spcPts val="0"/>
                </a:spcBef>
                <a:spcAft>
                  <a:spcPts val="0"/>
                </a:spcAft>
              </a:pPr>
              <a:r>
                <a:rPr lang="en-US" sz="800" dirty="0">
                  <a:effectLst/>
                  <a:latin typeface="Arial" panose="020B0604020202020204" pitchFamily="34" charset="0"/>
                  <a:ea typeface="Arial" panose="020B0604020202020204" pitchFamily="34" charset="0"/>
                </a:rPr>
                <a:t>Queensland community legal centres</a:t>
              </a:r>
              <a:endParaRPr lang="en-US" sz="1100" dirty="0">
                <a:effectLst/>
                <a:latin typeface="Arial" panose="020B0604020202020204" pitchFamily="34" charset="0"/>
                <a:ea typeface="Arial" panose="020B0604020202020204" pitchFamily="34" charset="0"/>
              </a:endParaRPr>
            </a:p>
          </p:txBody>
        </p:sp>
        <p:sp>
          <p:nvSpPr>
            <p:cNvPr id="94" name="Text Box 94"/>
            <p:cNvSpPr txBox="1">
              <a:spLocks noChangeArrowheads="1"/>
            </p:cNvSpPr>
            <p:nvPr/>
          </p:nvSpPr>
          <p:spPr bwMode="auto">
            <a:xfrm>
              <a:off x="7484" y="598"/>
              <a:ext cx="1561" cy="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350520" marR="1270" indent="-350520">
                <a:lnSpc>
                  <a:spcPct val="98000"/>
                </a:lnSpc>
                <a:spcBef>
                  <a:spcPts val="0"/>
                </a:spcBef>
                <a:spcAft>
                  <a:spcPts val="0"/>
                </a:spcAft>
              </a:pPr>
              <a:r>
                <a:rPr lang="en-US" sz="800" dirty="0">
                  <a:effectLst/>
                  <a:latin typeface="Arial" panose="020B0604020202020204" pitchFamily="34" charset="0"/>
                  <a:ea typeface="Arial" panose="020B0604020202020204" pitchFamily="34" charset="0"/>
                </a:rPr>
                <a:t>Queensland pro bono </a:t>
              </a:r>
              <a:r>
                <a:rPr lang="en-US" sz="900" dirty="0">
                  <a:effectLst/>
                  <a:latin typeface="Arial" panose="020B0604020202020204" pitchFamily="34" charset="0"/>
                  <a:ea typeface="Arial" panose="020B0604020202020204" pitchFamily="34" charset="0"/>
                </a:rPr>
                <a:t>sector</a:t>
              </a:r>
              <a:endParaRPr lang="en-US" sz="1100" dirty="0">
                <a:effectLst/>
                <a:latin typeface="Arial" panose="020B0604020202020204" pitchFamily="34" charset="0"/>
                <a:ea typeface="Arial" panose="020B0604020202020204" pitchFamily="34" charset="0"/>
              </a:endParaRPr>
            </a:p>
          </p:txBody>
        </p:sp>
        <p:sp>
          <p:nvSpPr>
            <p:cNvPr id="95" name="Text Box 95"/>
            <p:cNvSpPr txBox="1">
              <a:spLocks noChangeArrowheads="1"/>
            </p:cNvSpPr>
            <p:nvPr/>
          </p:nvSpPr>
          <p:spPr bwMode="auto">
            <a:xfrm>
              <a:off x="10391" y="518"/>
              <a:ext cx="1425" cy="5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1270" algn="ctr">
                <a:lnSpc>
                  <a:spcPct val="100000"/>
                </a:lnSpc>
                <a:spcBef>
                  <a:spcPts val="0"/>
                </a:spcBef>
                <a:spcAft>
                  <a:spcPts val="0"/>
                </a:spcAft>
              </a:pPr>
              <a:r>
                <a:rPr lang="en-US" sz="800" dirty="0">
                  <a:effectLst/>
                  <a:latin typeface="Arial" panose="020B0604020202020204" pitchFamily="34" charset="0"/>
                  <a:ea typeface="Arial" panose="020B0604020202020204" pitchFamily="34" charset="0"/>
                </a:rPr>
                <a:t>Queensland community services sector</a:t>
              </a:r>
              <a:endParaRPr lang="en-US" sz="1100" dirty="0">
                <a:effectLst/>
                <a:latin typeface="Arial" panose="020B0604020202020204" pitchFamily="34" charset="0"/>
                <a:ea typeface="Arial" panose="020B0604020202020204" pitchFamily="34" charset="0"/>
              </a:endParaRPr>
            </a:p>
          </p:txBody>
        </p:sp>
        <p:sp>
          <p:nvSpPr>
            <p:cNvPr id="96" name="Text Box 96"/>
            <p:cNvSpPr txBox="1">
              <a:spLocks noChangeArrowheads="1"/>
            </p:cNvSpPr>
            <p:nvPr/>
          </p:nvSpPr>
          <p:spPr bwMode="auto">
            <a:xfrm>
              <a:off x="667" y="2338"/>
              <a:ext cx="885"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270" indent="62230">
                <a:spcBef>
                  <a:spcPts val="0"/>
                </a:spcBef>
                <a:spcAft>
                  <a:spcPts val="0"/>
                </a:spcAft>
              </a:pPr>
              <a:r>
                <a:rPr lang="en-US" sz="800" dirty="0">
                  <a:effectLst/>
                  <a:latin typeface="Arial" panose="020B0604020202020204" pitchFamily="34" charset="0"/>
                  <a:ea typeface="Arial" panose="020B0604020202020204" pitchFamily="34" charset="0"/>
                </a:rPr>
                <a:t>Legal Aid Queensland</a:t>
              </a:r>
              <a:endParaRPr lang="en-US" sz="1100" dirty="0">
                <a:effectLst/>
                <a:latin typeface="Arial" panose="020B0604020202020204" pitchFamily="34" charset="0"/>
                <a:ea typeface="Arial" panose="020B0604020202020204" pitchFamily="34" charset="0"/>
              </a:endParaRPr>
            </a:p>
          </p:txBody>
        </p:sp>
        <p:sp>
          <p:nvSpPr>
            <p:cNvPr id="97" name="Text Box 97"/>
            <p:cNvSpPr txBox="1">
              <a:spLocks noChangeArrowheads="1"/>
            </p:cNvSpPr>
            <p:nvPr/>
          </p:nvSpPr>
          <p:spPr bwMode="auto">
            <a:xfrm>
              <a:off x="2018" y="2152"/>
              <a:ext cx="2570" cy="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57785" marR="0">
                <a:lnSpc>
                  <a:spcPts val="900"/>
                </a:lnSpc>
                <a:spcBef>
                  <a:spcPts val="0"/>
                </a:spcBef>
                <a:spcAft>
                  <a:spcPts val="0"/>
                </a:spcAft>
                <a:tabLst>
                  <a:tab pos="911225" algn="l"/>
                </a:tabLst>
              </a:pPr>
              <a:r>
                <a:rPr lang="en-US" sz="800" dirty="0">
                  <a:effectLst/>
                  <a:latin typeface="Arial" panose="020B0604020202020204" pitchFamily="34" charset="0"/>
                  <a:ea typeface="Arial" panose="020B0604020202020204" pitchFamily="34" charset="0"/>
                </a:rPr>
                <a:t>Community	Aboriginal and</a:t>
              </a:r>
              <a:endParaRPr lang="en-US" sz="1100" dirty="0">
                <a:effectLst/>
                <a:latin typeface="Arial" panose="020B0604020202020204" pitchFamily="34" charset="0"/>
                <a:ea typeface="Arial" panose="020B0604020202020204" pitchFamily="34" charset="0"/>
              </a:endParaRPr>
            </a:p>
            <a:p>
              <a:pPr marL="15240" marR="0">
                <a:lnSpc>
                  <a:spcPts val="915"/>
                </a:lnSpc>
                <a:spcBef>
                  <a:spcPts val="5"/>
                </a:spcBef>
                <a:spcAft>
                  <a:spcPts val="0"/>
                </a:spcAft>
                <a:tabLst>
                  <a:tab pos="956945" algn="l"/>
                </a:tabLst>
              </a:pPr>
              <a:r>
                <a:rPr lang="en-US" sz="800" dirty="0">
                  <a:effectLst/>
                  <a:latin typeface="Arial" panose="020B0604020202020204" pitchFamily="34" charset="0"/>
                  <a:ea typeface="Arial" panose="020B0604020202020204" pitchFamily="34" charset="0"/>
                </a:rPr>
                <a:t>Legal Centres	Torres</a:t>
              </a:r>
              <a:r>
                <a:rPr lang="en-US" sz="800" spc="-10" dirty="0">
                  <a:effectLst/>
                  <a:latin typeface="Arial" panose="020B0604020202020204" pitchFamily="34" charset="0"/>
                  <a:ea typeface="Arial" panose="020B0604020202020204" pitchFamily="34" charset="0"/>
                </a:rPr>
                <a:t> </a:t>
              </a:r>
              <a:r>
                <a:rPr lang="en-US" sz="800" dirty="0">
                  <a:effectLst/>
                  <a:latin typeface="Arial" panose="020B0604020202020204" pitchFamily="34" charset="0"/>
                  <a:ea typeface="Arial" panose="020B0604020202020204" pitchFamily="34" charset="0"/>
                </a:rPr>
                <a:t>Strait</a:t>
              </a:r>
              <a:endParaRPr lang="en-US" sz="1100" dirty="0">
                <a:effectLst/>
                <a:latin typeface="Arial" panose="020B0604020202020204" pitchFamily="34" charset="0"/>
                <a:ea typeface="Arial" panose="020B0604020202020204" pitchFamily="34" charset="0"/>
              </a:endParaRPr>
            </a:p>
            <a:p>
              <a:pPr marR="17145" indent="50165">
                <a:tabLst>
                  <a:tab pos="916940" algn="l"/>
                  <a:tab pos="939800" algn="l"/>
                </a:tabLst>
              </a:pPr>
              <a:r>
                <a:rPr lang="en-US" sz="800" dirty="0">
                  <a:effectLst/>
                  <a:latin typeface="Arial" panose="020B0604020202020204" pitchFamily="34" charset="0"/>
                  <a:ea typeface="Arial" panose="020B0604020202020204" pitchFamily="34" charset="0"/>
                </a:rPr>
                <a:t>Queensland	</a:t>
              </a:r>
              <a:r>
                <a:rPr lang="en-US" sz="800" dirty="0" smtClean="0">
                  <a:effectLst/>
                  <a:latin typeface="Arial" panose="020B0604020202020204" pitchFamily="34" charset="0"/>
                  <a:ea typeface="Arial" panose="020B0604020202020204" pitchFamily="34" charset="0"/>
                </a:rPr>
                <a:t> Islander</a:t>
              </a:r>
              <a:r>
                <a:rPr lang="en-US" sz="800" spc="-15" dirty="0">
                  <a:latin typeface="Arial" panose="020B0604020202020204" pitchFamily="34" charset="0"/>
                  <a:ea typeface="Arial" panose="020B0604020202020204" pitchFamily="34" charset="0"/>
                </a:rPr>
                <a:t> </a:t>
              </a:r>
              <a:r>
                <a:rPr lang="en-US" sz="800" dirty="0">
                  <a:latin typeface="Arial" panose="020B0604020202020204" pitchFamily="34" charset="0"/>
                  <a:ea typeface="Arial" panose="020B0604020202020204" pitchFamily="34" charset="0"/>
                </a:rPr>
                <a:t>Legal </a:t>
              </a:r>
              <a:r>
                <a:rPr lang="en-US" sz="800" spc="-15" dirty="0" smtClean="0">
                  <a:latin typeface="Arial" panose="020B0604020202020204" pitchFamily="34" charset="0"/>
                  <a:ea typeface="Arial" panose="020B0604020202020204" pitchFamily="34" charset="0"/>
                </a:rPr>
                <a:t>	</a:t>
              </a:r>
              <a:r>
                <a:rPr lang="en-US" sz="800" dirty="0" smtClean="0">
                  <a:latin typeface="Arial" panose="020B0604020202020204" pitchFamily="34" charset="0"/>
                  <a:ea typeface="Arial" panose="020B0604020202020204" pitchFamily="34" charset="0"/>
                </a:rPr>
                <a:t> </a:t>
              </a:r>
              <a:r>
                <a:rPr lang="en-US" sz="800" dirty="0" smtClean="0">
                  <a:effectLst/>
                  <a:latin typeface="Arial" panose="020B0604020202020204" pitchFamily="34" charset="0"/>
                  <a:ea typeface="Arial" panose="020B0604020202020204" pitchFamily="34" charset="0"/>
                </a:rPr>
                <a:t>Service</a:t>
              </a:r>
              <a:r>
                <a:rPr lang="en-US" sz="800" spc="-5" dirty="0" smtClean="0">
                  <a:effectLst/>
                  <a:latin typeface="Arial" panose="020B0604020202020204" pitchFamily="34" charset="0"/>
                  <a:ea typeface="Arial" panose="020B0604020202020204" pitchFamily="34" charset="0"/>
                </a:rPr>
                <a:t> </a:t>
              </a:r>
              <a:r>
                <a:rPr lang="en-US" sz="800" dirty="0">
                  <a:effectLst/>
                  <a:latin typeface="Arial" panose="020B0604020202020204" pitchFamily="34" charset="0"/>
                  <a:ea typeface="Arial" panose="020B0604020202020204" pitchFamily="34" charset="0"/>
                </a:rPr>
                <a:t>(Qld)</a:t>
              </a:r>
              <a:endParaRPr lang="en-US" sz="1100" dirty="0">
                <a:effectLst/>
                <a:latin typeface="Arial" panose="020B0604020202020204" pitchFamily="34" charset="0"/>
                <a:ea typeface="Arial" panose="020B0604020202020204" pitchFamily="34" charset="0"/>
              </a:endParaRPr>
            </a:p>
          </p:txBody>
        </p:sp>
        <p:sp>
          <p:nvSpPr>
            <p:cNvPr id="98" name="Text Box 98"/>
            <p:cNvSpPr txBox="1">
              <a:spLocks noChangeArrowheads="1"/>
            </p:cNvSpPr>
            <p:nvPr/>
          </p:nvSpPr>
          <p:spPr bwMode="auto">
            <a:xfrm>
              <a:off x="4865" y="2062"/>
              <a:ext cx="1071" cy="9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635" algn="ctr">
                <a:spcBef>
                  <a:spcPts val="0"/>
                </a:spcBef>
                <a:spcAft>
                  <a:spcPts val="0"/>
                </a:spcAft>
              </a:pPr>
              <a:r>
                <a:rPr lang="en-US" sz="800" dirty="0">
                  <a:effectLst/>
                  <a:latin typeface="Arial" panose="020B0604020202020204" pitchFamily="34" charset="0"/>
                  <a:ea typeface="Arial" panose="020B0604020202020204" pitchFamily="34" charset="0"/>
                </a:rPr>
                <a:t>Queensland Indigenous Family Violence Legal Service</a:t>
              </a:r>
              <a:endParaRPr lang="en-US" sz="1100" dirty="0">
                <a:effectLst/>
                <a:latin typeface="Arial" panose="020B0604020202020204" pitchFamily="34" charset="0"/>
                <a:ea typeface="Arial" panose="020B0604020202020204" pitchFamily="34" charset="0"/>
              </a:endParaRPr>
            </a:p>
          </p:txBody>
        </p:sp>
        <p:sp>
          <p:nvSpPr>
            <p:cNvPr id="99" name="Text Box 99"/>
            <p:cNvSpPr txBox="1">
              <a:spLocks noChangeArrowheads="1"/>
            </p:cNvSpPr>
            <p:nvPr/>
          </p:nvSpPr>
          <p:spPr bwMode="auto">
            <a:xfrm>
              <a:off x="6251" y="2181"/>
              <a:ext cx="1034" cy="73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115000"/>
                </a:lnSpc>
                <a:spcBef>
                  <a:spcPts val="0"/>
                </a:spcBef>
                <a:spcAft>
                  <a:spcPts val="0"/>
                </a:spcAft>
              </a:pPr>
              <a:r>
                <a:rPr lang="en-US" sz="800" dirty="0">
                  <a:effectLst/>
                  <a:latin typeface="Arial" panose="020B0604020202020204" pitchFamily="34" charset="0"/>
                  <a:ea typeface="Arial" panose="020B0604020202020204" pitchFamily="34" charset="0"/>
                </a:rPr>
                <a:t>LawRight</a:t>
              </a:r>
              <a:endParaRPr lang="en-US" sz="1100" dirty="0">
                <a:effectLst/>
                <a:latin typeface="Arial" panose="020B0604020202020204" pitchFamily="34" charset="0"/>
                <a:ea typeface="Arial" panose="020B0604020202020204" pitchFamily="34" charset="0"/>
              </a:endParaRPr>
            </a:p>
            <a:p>
              <a:pPr marL="0" marR="8890" algn="ctr">
                <a:lnSpc>
                  <a:spcPct val="115000"/>
                </a:lnSpc>
                <a:spcBef>
                  <a:spcPts val="0"/>
                </a:spcBef>
                <a:spcAft>
                  <a:spcPts val="0"/>
                </a:spcAft>
              </a:pPr>
              <a:r>
                <a:rPr lang="en-US" sz="800" dirty="0">
                  <a:effectLst/>
                  <a:latin typeface="Arial" panose="020B0604020202020204" pitchFamily="34" charset="0"/>
                  <a:ea typeface="Arial" panose="020B0604020202020204" pitchFamily="34" charset="0"/>
                </a:rPr>
                <a:t>(formerly QPILCH)</a:t>
              </a:r>
              <a:endParaRPr lang="en-US" sz="1100" dirty="0">
                <a:effectLst/>
                <a:latin typeface="Arial" panose="020B0604020202020204" pitchFamily="34" charset="0"/>
                <a:ea typeface="Arial" panose="020B0604020202020204" pitchFamily="34" charset="0"/>
              </a:endParaRPr>
            </a:p>
          </p:txBody>
        </p:sp>
        <p:sp>
          <p:nvSpPr>
            <p:cNvPr id="100" name="Text Box 100"/>
            <p:cNvSpPr txBox="1">
              <a:spLocks noChangeArrowheads="1"/>
            </p:cNvSpPr>
            <p:nvPr/>
          </p:nvSpPr>
          <p:spPr bwMode="auto">
            <a:xfrm>
              <a:off x="7808" y="2338"/>
              <a:ext cx="887"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1270" marR="1270" indent="-1905">
                <a:spcBef>
                  <a:spcPts val="0"/>
                </a:spcBef>
                <a:spcAft>
                  <a:spcPts val="0"/>
                </a:spcAft>
              </a:pPr>
              <a:r>
                <a:rPr lang="en-US" sz="800" dirty="0">
                  <a:effectLst/>
                  <a:latin typeface="Arial" panose="020B0604020202020204" pitchFamily="34" charset="0"/>
                  <a:ea typeface="Arial" panose="020B0604020202020204" pitchFamily="34" charset="0"/>
                </a:rPr>
                <a:t>Queensland Law Society</a:t>
              </a:r>
              <a:endParaRPr lang="en-US" sz="1100" dirty="0">
                <a:effectLst/>
                <a:latin typeface="Arial" panose="020B0604020202020204" pitchFamily="34" charset="0"/>
                <a:ea typeface="Arial" panose="020B0604020202020204" pitchFamily="34" charset="0"/>
              </a:endParaRPr>
            </a:p>
          </p:txBody>
        </p:sp>
        <p:sp>
          <p:nvSpPr>
            <p:cNvPr id="101" name="Text Box 101"/>
            <p:cNvSpPr txBox="1">
              <a:spLocks noChangeArrowheads="1"/>
            </p:cNvSpPr>
            <p:nvPr/>
          </p:nvSpPr>
          <p:spPr bwMode="auto">
            <a:xfrm>
              <a:off x="9175" y="2244"/>
              <a:ext cx="2518" cy="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237490">
                <a:lnSpc>
                  <a:spcPct val="100000"/>
                </a:lnSpc>
                <a:spcBef>
                  <a:spcPts val="0"/>
                </a:spcBef>
                <a:spcAft>
                  <a:spcPts val="0"/>
                </a:spcAft>
                <a:tabLst>
                  <a:tab pos="842645" algn="l"/>
                  <a:tab pos="958215" algn="l"/>
                  <a:tab pos="1007110" algn="l"/>
                </a:tabLst>
              </a:pPr>
              <a:r>
                <a:rPr lang="en-US" sz="800" dirty="0">
                  <a:effectLst/>
                  <a:latin typeface="Arial" panose="020B0604020202020204" pitchFamily="34" charset="0"/>
                  <a:ea typeface="Arial" panose="020B0604020202020204" pitchFamily="34" charset="0"/>
                </a:rPr>
                <a:t>Bar		Queensland </a:t>
              </a:r>
              <a:r>
                <a:rPr lang="en-US" sz="800" dirty="0" smtClean="0">
                  <a:effectLst/>
                  <a:latin typeface="Arial" panose="020B0604020202020204" pitchFamily="34" charset="0"/>
                  <a:ea typeface="Arial" panose="020B0604020202020204" pitchFamily="34" charset="0"/>
                </a:rPr>
                <a:t>Association</a:t>
              </a:r>
              <a:r>
                <a:rPr lang="en-US" sz="800" spc="-20" dirty="0" smtClean="0">
                  <a:effectLst/>
                  <a:latin typeface="Arial" panose="020B0604020202020204" pitchFamily="34" charset="0"/>
                  <a:ea typeface="Arial" panose="020B0604020202020204" pitchFamily="34" charset="0"/>
                </a:rPr>
                <a:t> </a:t>
              </a:r>
              <a:r>
                <a:rPr lang="en-US" sz="800" dirty="0">
                  <a:effectLst/>
                  <a:latin typeface="Arial" panose="020B0604020202020204" pitchFamily="34" charset="0"/>
                  <a:ea typeface="Arial" panose="020B0604020202020204" pitchFamily="34" charset="0"/>
                </a:rPr>
                <a:t>of			Council</a:t>
              </a:r>
              <a:r>
                <a:rPr lang="en-US" sz="800" spc="-20" dirty="0">
                  <a:effectLst/>
                  <a:latin typeface="Arial" panose="020B0604020202020204" pitchFamily="34" charset="0"/>
                  <a:ea typeface="Arial" panose="020B0604020202020204" pitchFamily="34" charset="0"/>
                </a:rPr>
                <a:t> </a:t>
              </a:r>
              <a:r>
                <a:rPr lang="en-US" sz="800" dirty="0">
                  <a:effectLst/>
                  <a:latin typeface="Arial" panose="020B0604020202020204" pitchFamily="34" charset="0"/>
                  <a:ea typeface="Arial" panose="020B0604020202020204" pitchFamily="34" charset="0"/>
                </a:rPr>
                <a:t>of </a:t>
              </a:r>
              <a:r>
                <a:rPr lang="en-US" sz="800" dirty="0" smtClean="0">
                  <a:effectLst/>
                  <a:latin typeface="Arial" panose="020B0604020202020204" pitchFamily="34" charset="0"/>
                  <a:ea typeface="Arial" panose="020B0604020202020204" pitchFamily="34" charset="0"/>
                </a:rPr>
                <a:t> Queensland</a:t>
              </a:r>
              <a:r>
                <a:rPr lang="en-US" sz="800" dirty="0">
                  <a:effectLst/>
                  <a:latin typeface="Arial" panose="020B0604020202020204" pitchFamily="34" charset="0"/>
                  <a:ea typeface="Arial" panose="020B0604020202020204" pitchFamily="34" charset="0"/>
                </a:rPr>
                <a:t>	</a:t>
              </a:r>
              <a:r>
                <a:rPr lang="en-US" sz="800" dirty="0" smtClean="0">
                  <a:effectLst/>
                  <a:latin typeface="Arial" panose="020B0604020202020204" pitchFamily="34" charset="0"/>
                  <a:ea typeface="Arial" panose="020B0604020202020204" pitchFamily="34" charset="0"/>
                </a:rPr>
                <a:t> Social</a:t>
              </a:r>
              <a:r>
                <a:rPr lang="en-US" sz="800" spc="-30" dirty="0" smtClean="0">
                  <a:effectLst/>
                  <a:latin typeface="Arial" panose="020B0604020202020204" pitchFamily="34" charset="0"/>
                  <a:ea typeface="Arial" panose="020B0604020202020204" pitchFamily="34" charset="0"/>
                </a:rPr>
                <a:t> </a:t>
              </a:r>
              <a:r>
                <a:rPr lang="en-US" sz="800" dirty="0">
                  <a:effectLst/>
                  <a:latin typeface="Arial" panose="020B0604020202020204" pitchFamily="34" charset="0"/>
                  <a:ea typeface="Arial" panose="020B0604020202020204" pitchFamily="34" charset="0"/>
                </a:rPr>
                <a:t>Services</a:t>
              </a:r>
              <a:endParaRPr lang="en-US" sz="1100" dirty="0">
                <a:effectLst/>
                <a:latin typeface="Arial" panose="020B0604020202020204" pitchFamily="34" charset="0"/>
                <a:ea typeface="Arial" panose="020B0604020202020204" pitchFamily="34" charset="0"/>
              </a:endParaRPr>
            </a:p>
          </p:txBody>
        </p:sp>
        <p:sp>
          <p:nvSpPr>
            <p:cNvPr id="102" name="Text Box 102"/>
            <p:cNvSpPr txBox="1">
              <a:spLocks noChangeArrowheads="1"/>
            </p:cNvSpPr>
            <p:nvPr/>
          </p:nvSpPr>
          <p:spPr bwMode="auto">
            <a:xfrm>
              <a:off x="12061" y="2244"/>
              <a:ext cx="1036" cy="5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100000"/>
                </a:lnSpc>
                <a:spcBef>
                  <a:spcPts val="0"/>
                </a:spcBef>
                <a:spcAft>
                  <a:spcPts val="0"/>
                </a:spcAft>
              </a:pPr>
              <a:r>
                <a:rPr lang="en-US" sz="800" dirty="0">
                  <a:effectLst/>
                  <a:latin typeface="Arial" panose="020B0604020202020204" pitchFamily="34" charset="0"/>
                  <a:ea typeface="Arial" panose="020B0604020202020204" pitchFamily="34" charset="0"/>
                </a:rPr>
                <a:t>Department of Human Services</a:t>
              </a:r>
              <a:endParaRPr lang="en-US" sz="1100" dirty="0">
                <a:effectLst/>
                <a:latin typeface="Arial" panose="020B0604020202020204" pitchFamily="34" charset="0"/>
                <a:ea typeface="Arial" panose="020B0604020202020204" pitchFamily="34" charset="0"/>
              </a:endParaRPr>
            </a:p>
          </p:txBody>
        </p:sp>
        <p:sp>
          <p:nvSpPr>
            <p:cNvPr id="103" name="Text Box 103"/>
            <p:cNvSpPr txBox="1">
              <a:spLocks noChangeArrowheads="1"/>
            </p:cNvSpPr>
            <p:nvPr/>
          </p:nvSpPr>
          <p:spPr bwMode="auto">
            <a:xfrm>
              <a:off x="13571" y="2338"/>
              <a:ext cx="90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635" indent="4445">
                <a:spcBef>
                  <a:spcPts val="0"/>
                </a:spcBef>
                <a:spcAft>
                  <a:spcPts val="0"/>
                </a:spcAft>
              </a:pPr>
              <a:r>
                <a:rPr lang="en-US" sz="800" dirty="0">
                  <a:effectLst/>
                  <a:latin typeface="Arial" panose="020B0604020202020204" pitchFamily="34" charset="0"/>
                  <a:ea typeface="Arial" panose="020B0604020202020204" pitchFamily="34" charset="0"/>
                </a:rPr>
                <a:t>Queensland Government</a:t>
              </a:r>
              <a:endParaRPr lang="en-US" sz="1100" dirty="0">
                <a:effectLst/>
                <a:latin typeface="Arial" panose="020B0604020202020204" pitchFamily="34" charset="0"/>
                <a:ea typeface="Arial" panose="020B0604020202020204" pitchFamily="34" charset="0"/>
              </a:endParaRPr>
            </a:p>
          </p:txBody>
        </p:sp>
        <p:sp>
          <p:nvSpPr>
            <p:cNvPr id="104" name="Text Box 104"/>
            <p:cNvSpPr txBox="1">
              <a:spLocks noChangeArrowheads="1"/>
            </p:cNvSpPr>
            <p:nvPr/>
          </p:nvSpPr>
          <p:spPr bwMode="auto">
            <a:xfrm>
              <a:off x="14846" y="2338"/>
              <a:ext cx="1212" cy="36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2540" marR="0" indent="-3175" algn="ctr">
                <a:spcBef>
                  <a:spcPts val="0"/>
                </a:spcBef>
                <a:spcAft>
                  <a:spcPts val="0"/>
                </a:spcAft>
              </a:pPr>
              <a:r>
                <a:rPr lang="en-US" sz="800" dirty="0">
                  <a:effectLst/>
                  <a:latin typeface="Arial" panose="020B0604020202020204" pitchFamily="34" charset="0"/>
                  <a:ea typeface="Arial" panose="020B0604020202020204" pitchFamily="34" charset="0"/>
                </a:rPr>
                <a:t>Commonwealth Government</a:t>
              </a:r>
              <a:endParaRPr lang="en-US" sz="1100" dirty="0">
                <a:effectLst/>
                <a:latin typeface="Arial" panose="020B0604020202020204" pitchFamily="34" charset="0"/>
                <a:ea typeface="Arial" panose="020B0604020202020204" pitchFamily="34" charset="0"/>
              </a:endParaRPr>
            </a:p>
          </p:txBody>
        </p:sp>
        <p:sp>
          <p:nvSpPr>
            <p:cNvPr id="105" name="Text Box 105"/>
            <p:cNvSpPr txBox="1">
              <a:spLocks noChangeArrowheads="1"/>
            </p:cNvSpPr>
            <p:nvPr/>
          </p:nvSpPr>
          <p:spPr bwMode="auto">
            <a:xfrm>
              <a:off x="7285" y="3976"/>
              <a:ext cx="1752" cy="46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0" indent="4445">
                <a:lnSpc>
                  <a:spcPct val="102000"/>
                </a:lnSpc>
                <a:spcBef>
                  <a:spcPts val="0"/>
                </a:spcBef>
                <a:spcAft>
                  <a:spcPts val="0"/>
                </a:spcAft>
              </a:pPr>
              <a:r>
                <a:rPr lang="en-US" sz="1000" b="1" dirty="0">
                  <a:solidFill>
                    <a:srgbClr val="FFFFFF"/>
                  </a:solidFill>
                  <a:effectLst/>
                  <a:latin typeface="Arial" panose="020B0604020202020204" pitchFamily="34" charset="0"/>
                  <a:ea typeface="Arial" panose="020B0604020202020204" pitchFamily="34" charset="0"/>
                </a:rPr>
                <a:t>Queensland Legal Assistance Forum</a:t>
              </a:r>
              <a:endParaRPr lang="en-US" sz="1100" dirty="0">
                <a:effectLst/>
                <a:latin typeface="Arial" panose="020B0604020202020204" pitchFamily="34" charset="0"/>
                <a:ea typeface="Arial" panose="020B0604020202020204" pitchFamily="34" charset="0"/>
              </a:endParaRPr>
            </a:p>
          </p:txBody>
        </p:sp>
        <p:sp>
          <p:nvSpPr>
            <p:cNvPr id="106" name="Text Box 106"/>
            <p:cNvSpPr txBox="1">
              <a:spLocks noChangeArrowheads="1"/>
            </p:cNvSpPr>
            <p:nvPr/>
          </p:nvSpPr>
          <p:spPr bwMode="auto">
            <a:xfrm>
              <a:off x="810" y="5674"/>
              <a:ext cx="1460" cy="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98000"/>
                </a:lnSpc>
                <a:spcBef>
                  <a:spcPts val="0"/>
                </a:spcBef>
                <a:spcAft>
                  <a:spcPts val="0"/>
                </a:spcAft>
              </a:pPr>
              <a:r>
                <a:rPr lang="en-US" sz="900" dirty="0">
                  <a:effectLst/>
                  <a:latin typeface="Arial" panose="020B0604020202020204" pitchFamily="34" charset="0"/>
                  <a:ea typeface="Arial" panose="020B0604020202020204" pitchFamily="34" charset="0"/>
                </a:rPr>
                <a:t>Community Legal Education Legal Assistance Forum</a:t>
              </a:r>
              <a:endParaRPr lang="en-US" sz="1100" dirty="0">
                <a:effectLst/>
                <a:latin typeface="Arial" panose="020B0604020202020204" pitchFamily="34" charset="0"/>
                <a:ea typeface="Arial" panose="020B0604020202020204" pitchFamily="34" charset="0"/>
              </a:endParaRPr>
            </a:p>
          </p:txBody>
        </p:sp>
        <p:sp>
          <p:nvSpPr>
            <p:cNvPr id="107" name="Text Box 107"/>
            <p:cNvSpPr txBox="1">
              <a:spLocks noChangeArrowheads="1"/>
            </p:cNvSpPr>
            <p:nvPr/>
          </p:nvSpPr>
          <p:spPr bwMode="auto">
            <a:xfrm>
              <a:off x="3038" y="5591"/>
              <a:ext cx="1461" cy="6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1905" algn="ctr">
                <a:spcBef>
                  <a:spcPts val="0"/>
                </a:spcBef>
                <a:spcAft>
                  <a:spcPts val="0"/>
                </a:spcAft>
              </a:pPr>
              <a:r>
                <a:rPr lang="en-US" sz="900" dirty="0">
                  <a:effectLst/>
                  <a:latin typeface="Arial" panose="020B0604020202020204" pitchFamily="34" charset="0"/>
                  <a:ea typeface="Arial" panose="020B0604020202020204" pitchFamily="34" charset="0"/>
                </a:rPr>
                <a:t>Children and Families Legal Assistance Forum</a:t>
              </a:r>
              <a:endParaRPr lang="en-US" sz="1100" dirty="0">
                <a:effectLst/>
                <a:latin typeface="Arial" panose="020B0604020202020204" pitchFamily="34" charset="0"/>
                <a:ea typeface="Arial" panose="020B0604020202020204" pitchFamily="34" charset="0"/>
              </a:endParaRPr>
            </a:p>
          </p:txBody>
        </p:sp>
        <p:sp>
          <p:nvSpPr>
            <p:cNvPr id="108" name="Text Box 108"/>
            <p:cNvSpPr txBox="1">
              <a:spLocks noChangeArrowheads="1"/>
            </p:cNvSpPr>
            <p:nvPr/>
          </p:nvSpPr>
          <p:spPr bwMode="auto">
            <a:xfrm>
              <a:off x="5403" y="5656"/>
              <a:ext cx="1571" cy="4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98000"/>
                </a:lnSpc>
                <a:spcBef>
                  <a:spcPts val="0"/>
                </a:spcBef>
                <a:spcAft>
                  <a:spcPts val="0"/>
                </a:spcAft>
              </a:pPr>
              <a:r>
                <a:rPr lang="en-US" sz="900" dirty="0">
                  <a:effectLst/>
                  <a:latin typeface="Arial" panose="020B0604020202020204" pitchFamily="34" charset="0"/>
                  <a:ea typeface="Arial" panose="020B0604020202020204" pitchFamily="34" charset="0"/>
                </a:rPr>
                <a:t>Regional Legal Assistance Forums x 12</a:t>
              </a:r>
              <a:endParaRPr lang="en-US" sz="1100" dirty="0">
                <a:effectLst/>
                <a:latin typeface="Arial" panose="020B0604020202020204" pitchFamily="34" charset="0"/>
                <a:ea typeface="Arial" panose="020B0604020202020204" pitchFamily="34" charset="0"/>
              </a:endParaRPr>
            </a:p>
            <a:p>
              <a:pPr marL="34925" marR="635" indent="-35560">
                <a:spcBef>
                  <a:spcPts val="0"/>
                </a:spcBef>
                <a:spcAft>
                  <a:spcPts val="0"/>
                </a:spcAft>
              </a:pPr>
              <a:r>
                <a:rPr lang="en-US" sz="900" dirty="0">
                  <a:effectLst/>
                  <a:latin typeface="Arial" panose="020B0604020202020204" pitchFamily="34" charset="0"/>
                  <a:ea typeface="Arial" panose="020B0604020202020204" pitchFamily="34" charset="0"/>
                </a:rPr>
                <a:t> </a:t>
              </a:r>
              <a:endParaRPr lang="en-US" sz="1100" dirty="0">
                <a:effectLst/>
                <a:latin typeface="Arial" panose="020B0604020202020204" pitchFamily="34" charset="0"/>
                <a:ea typeface="Arial" panose="020B0604020202020204" pitchFamily="34" charset="0"/>
              </a:endParaRPr>
            </a:p>
          </p:txBody>
        </p:sp>
        <p:sp>
          <p:nvSpPr>
            <p:cNvPr id="109" name="Text Box 109"/>
            <p:cNvSpPr txBox="1">
              <a:spLocks noChangeArrowheads="1"/>
            </p:cNvSpPr>
            <p:nvPr/>
          </p:nvSpPr>
          <p:spPr bwMode="auto">
            <a:xfrm>
              <a:off x="7634" y="5655"/>
              <a:ext cx="1552" cy="61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algn="ctr">
                <a:lnSpc>
                  <a:spcPct val="98000"/>
                </a:lnSpc>
                <a:spcBef>
                  <a:spcPts val="0"/>
                </a:spcBef>
                <a:spcAft>
                  <a:spcPts val="0"/>
                </a:spcAft>
              </a:pPr>
              <a:r>
                <a:rPr lang="en-US" sz="900" dirty="0">
                  <a:effectLst/>
                  <a:latin typeface="Arial" panose="020B0604020202020204" pitchFamily="34" charset="0"/>
                  <a:ea typeface="Arial" panose="020B0604020202020204" pitchFamily="34" charset="0"/>
                </a:rPr>
                <a:t>Best Practice and </a:t>
              </a:r>
              <a:endParaRPr lang="en-US" sz="1100" dirty="0">
                <a:effectLst/>
                <a:latin typeface="Arial" panose="020B0604020202020204" pitchFamily="34" charset="0"/>
                <a:ea typeface="Arial" panose="020B0604020202020204" pitchFamily="34" charset="0"/>
              </a:endParaRPr>
            </a:p>
            <a:p>
              <a:pPr marL="0" marR="11430" algn="ctr">
                <a:lnSpc>
                  <a:spcPct val="98000"/>
                </a:lnSpc>
                <a:spcBef>
                  <a:spcPts val="0"/>
                </a:spcBef>
                <a:spcAft>
                  <a:spcPts val="0"/>
                </a:spcAft>
              </a:pPr>
              <a:r>
                <a:rPr lang="en-US" sz="900" dirty="0">
                  <a:effectLst/>
                  <a:latin typeface="Arial" panose="020B0604020202020204" pitchFamily="34" charset="0"/>
                  <a:ea typeface="Arial" panose="020B0604020202020204" pitchFamily="34" charset="0"/>
                </a:rPr>
                <a:t>Evidence Base </a:t>
              </a:r>
              <a:endParaRPr lang="en-US" sz="1100" dirty="0">
                <a:effectLst/>
                <a:latin typeface="Arial" panose="020B0604020202020204" pitchFamily="34" charset="0"/>
                <a:ea typeface="Arial" panose="020B0604020202020204" pitchFamily="34" charset="0"/>
              </a:endParaRPr>
            </a:p>
            <a:p>
              <a:pPr marL="0" marR="11430" algn="ctr">
                <a:lnSpc>
                  <a:spcPct val="98000"/>
                </a:lnSpc>
                <a:spcBef>
                  <a:spcPts val="0"/>
                </a:spcBef>
                <a:spcAft>
                  <a:spcPts val="0"/>
                </a:spcAft>
              </a:pPr>
              <a:r>
                <a:rPr lang="en-US" sz="900" dirty="0">
                  <a:effectLst/>
                  <a:latin typeface="Arial" panose="020B0604020202020204" pitchFamily="34" charset="0"/>
                  <a:ea typeface="Arial" panose="020B0604020202020204" pitchFamily="34" charset="0"/>
                </a:rPr>
                <a:t>Working Group</a:t>
              </a:r>
              <a:endParaRPr lang="en-US" sz="1100" dirty="0">
                <a:effectLst/>
                <a:latin typeface="Arial" panose="020B0604020202020204" pitchFamily="34" charset="0"/>
                <a:ea typeface="Arial" panose="020B0604020202020204" pitchFamily="34" charset="0"/>
              </a:endParaRPr>
            </a:p>
          </p:txBody>
        </p:sp>
        <p:sp>
          <p:nvSpPr>
            <p:cNvPr id="110" name="Text Box 110"/>
            <p:cNvSpPr txBox="1">
              <a:spLocks noChangeArrowheads="1"/>
            </p:cNvSpPr>
            <p:nvPr/>
          </p:nvSpPr>
          <p:spPr bwMode="auto">
            <a:xfrm>
              <a:off x="10002" y="5586"/>
              <a:ext cx="1410" cy="9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1270" algn="ctr">
                <a:spcBef>
                  <a:spcPts val="0"/>
                </a:spcBef>
                <a:spcAft>
                  <a:spcPts val="0"/>
                </a:spcAft>
              </a:pPr>
              <a:r>
                <a:rPr lang="en-US" sz="800" dirty="0">
                  <a:effectLst/>
                  <a:latin typeface="Arial" panose="020B0604020202020204" pitchFamily="34" charset="0"/>
                  <a:ea typeface="Arial" panose="020B0604020202020204" pitchFamily="34" charset="0"/>
                </a:rPr>
                <a:t>Aboriginal and Torres Strait Islander Service Planning Working Group</a:t>
              </a:r>
              <a:endParaRPr lang="en-US" sz="1100" dirty="0">
                <a:effectLst/>
                <a:latin typeface="Arial" panose="020B0604020202020204" pitchFamily="34" charset="0"/>
                <a:ea typeface="Arial" panose="020B0604020202020204" pitchFamily="34" charset="0"/>
              </a:endParaRPr>
            </a:p>
            <a:p>
              <a:pPr marL="16510" marR="1270" indent="-17145">
                <a:lnSpc>
                  <a:spcPct val="96000"/>
                </a:lnSpc>
                <a:spcBef>
                  <a:spcPts val="0"/>
                </a:spcBef>
                <a:spcAft>
                  <a:spcPts val="0"/>
                </a:spcAft>
              </a:pPr>
              <a:r>
                <a:rPr lang="en-US" sz="900" dirty="0">
                  <a:effectLst/>
                  <a:latin typeface="Arial" panose="020B0604020202020204" pitchFamily="34" charset="0"/>
                  <a:ea typeface="Arial" panose="020B0604020202020204" pitchFamily="34" charset="0"/>
                </a:rPr>
                <a:t> </a:t>
              </a:r>
              <a:endParaRPr lang="en-US" sz="1100" dirty="0">
                <a:effectLst/>
                <a:latin typeface="Arial" panose="020B0604020202020204" pitchFamily="34" charset="0"/>
                <a:ea typeface="Arial" panose="020B0604020202020204" pitchFamily="34" charset="0"/>
              </a:endParaRPr>
            </a:p>
          </p:txBody>
        </p:sp>
        <p:sp>
          <p:nvSpPr>
            <p:cNvPr id="111" name="Text Box 111"/>
            <p:cNvSpPr txBox="1">
              <a:spLocks noChangeArrowheads="1"/>
            </p:cNvSpPr>
            <p:nvPr/>
          </p:nvSpPr>
          <p:spPr bwMode="auto">
            <a:xfrm>
              <a:off x="12335" y="5651"/>
              <a:ext cx="1561" cy="7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1270" algn="ctr">
                <a:spcBef>
                  <a:spcPts val="0"/>
                </a:spcBef>
                <a:spcAft>
                  <a:spcPts val="0"/>
                </a:spcAft>
              </a:pPr>
              <a:r>
                <a:rPr lang="en-US" sz="900" dirty="0">
                  <a:effectLst/>
                  <a:latin typeface="Arial" panose="020B0604020202020204" pitchFamily="34" charset="0"/>
                  <a:ea typeface="Arial" panose="020B0604020202020204" pitchFamily="34" charset="0"/>
                </a:rPr>
                <a:t>Mental Health Service Planning Working Group</a:t>
              </a:r>
              <a:endParaRPr lang="en-US" sz="1100" dirty="0">
                <a:effectLst/>
                <a:latin typeface="Arial" panose="020B0604020202020204" pitchFamily="34" charset="0"/>
                <a:ea typeface="Arial" panose="020B0604020202020204" pitchFamily="34" charset="0"/>
              </a:endParaRPr>
            </a:p>
            <a:p>
              <a:pPr marL="0" marR="11430">
                <a:spcBef>
                  <a:spcPts val="0"/>
                </a:spcBef>
                <a:spcAft>
                  <a:spcPts val="0"/>
                </a:spcAft>
              </a:pPr>
              <a:r>
                <a:rPr lang="en-US" sz="800" dirty="0">
                  <a:effectLst/>
                  <a:latin typeface="Arial" panose="020B0604020202020204" pitchFamily="34" charset="0"/>
                  <a:ea typeface="Arial" panose="020B0604020202020204" pitchFamily="34" charset="0"/>
                </a:rPr>
                <a:t> </a:t>
              </a:r>
              <a:endParaRPr lang="en-US" sz="1100" dirty="0">
                <a:effectLst/>
                <a:latin typeface="Arial" panose="020B0604020202020204" pitchFamily="34" charset="0"/>
                <a:ea typeface="Arial" panose="020B0604020202020204" pitchFamily="34" charset="0"/>
              </a:endParaRPr>
            </a:p>
          </p:txBody>
        </p:sp>
        <p:sp>
          <p:nvSpPr>
            <p:cNvPr id="112" name="Text Box 112"/>
            <p:cNvSpPr txBox="1">
              <a:spLocks noChangeArrowheads="1"/>
            </p:cNvSpPr>
            <p:nvPr/>
          </p:nvSpPr>
          <p:spPr bwMode="auto">
            <a:xfrm>
              <a:off x="12574" y="5698"/>
              <a:ext cx="1322" cy="6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0" marR="11430" indent="-1270" algn="ctr">
                <a:spcBef>
                  <a:spcPts val="0"/>
                </a:spcBef>
                <a:spcAft>
                  <a:spcPts val="0"/>
                </a:spcAft>
              </a:pPr>
              <a:r>
                <a:rPr lang="en-US" sz="800" dirty="0">
                  <a:effectLst/>
                  <a:latin typeface="Arial" panose="020B0604020202020204" pitchFamily="34" charset="0"/>
                  <a:ea typeface="Arial" panose="020B0604020202020204" pitchFamily="34" charset="0"/>
                </a:rPr>
                <a:t> </a:t>
              </a:r>
              <a:endParaRPr lang="en-US" sz="1100" dirty="0">
                <a:effectLst/>
                <a:latin typeface="Arial" panose="020B0604020202020204" pitchFamily="34" charset="0"/>
                <a:ea typeface="Arial" panose="020B0604020202020204" pitchFamily="34" charset="0"/>
              </a:endParaRPr>
            </a:p>
          </p:txBody>
        </p:sp>
        <p:sp>
          <p:nvSpPr>
            <p:cNvPr id="113" name="Text Box 113"/>
            <p:cNvSpPr txBox="1">
              <a:spLocks noChangeArrowheads="1"/>
            </p:cNvSpPr>
            <p:nvPr/>
          </p:nvSpPr>
          <p:spPr bwMode="auto">
            <a:xfrm>
              <a:off x="14616" y="5655"/>
              <a:ext cx="1312" cy="6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0" vert="horz" wrap="square" lIns="0" tIns="0" rIns="0" bIns="0" anchor="t" anchorCtr="0" upright="1">
              <a:noAutofit/>
            </a:bodyPr>
            <a:lstStyle/>
            <a:p>
              <a:pPr marL="104775" marR="0">
                <a:lnSpc>
                  <a:spcPts val="1005"/>
                </a:lnSpc>
                <a:spcBef>
                  <a:spcPts val="0"/>
                </a:spcBef>
                <a:spcAft>
                  <a:spcPts val="0"/>
                </a:spcAft>
              </a:pPr>
              <a:r>
                <a:rPr lang="en-US" sz="900" dirty="0">
                  <a:effectLst/>
                  <a:latin typeface="Arial" panose="020B0604020202020204" pitchFamily="34" charset="0"/>
                  <a:ea typeface="Arial" panose="020B0604020202020204" pitchFamily="34" charset="0"/>
                </a:rPr>
                <a:t>New groups</a:t>
              </a:r>
              <a:endParaRPr lang="en-US" sz="1100" dirty="0">
                <a:effectLst/>
                <a:latin typeface="Arial" panose="020B0604020202020204" pitchFamily="34" charset="0"/>
                <a:ea typeface="Arial" panose="020B0604020202020204" pitchFamily="34" charset="0"/>
              </a:endParaRPr>
            </a:p>
            <a:p>
              <a:pPr marL="175260" marR="1270" indent="-175260">
                <a:spcBef>
                  <a:spcPts val="595"/>
                </a:spcBef>
                <a:spcAft>
                  <a:spcPts val="0"/>
                </a:spcAft>
              </a:pPr>
              <a:r>
                <a:rPr lang="en-US" sz="800" dirty="0">
                  <a:effectLst/>
                  <a:latin typeface="Arial" panose="020B0604020202020204" pitchFamily="34" charset="0"/>
                  <a:ea typeface="Arial" panose="020B0604020202020204" pitchFamily="34" charset="0"/>
                </a:rPr>
                <a:t>(as established by the QLAF)</a:t>
              </a:r>
              <a:endParaRPr lang="en-US" sz="1100" dirty="0">
                <a:effectLst/>
                <a:latin typeface="Arial" panose="020B0604020202020204" pitchFamily="34" charset="0"/>
                <a:ea typeface="Arial" panose="020B0604020202020204" pitchFamily="34" charset="0"/>
              </a:endParaRPr>
            </a:p>
          </p:txBody>
        </p:sp>
      </p:grpSp>
      <p:cxnSp>
        <p:nvCxnSpPr>
          <p:cNvPr id="114" name="Line 6"/>
          <p:cNvCxnSpPr>
            <a:cxnSpLocks noChangeShapeType="1"/>
          </p:cNvCxnSpPr>
          <p:nvPr/>
        </p:nvCxnSpPr>
        <p:spPr bwMode="auto">
          <a:xfrm>
            <a:off x="6003448" y="1991043"/>
            <a:ext cx="0" cy="211455"/>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cxnSp>
        <p:nvCxnSpPr>
          <p:cNvPr id="115" name="Line 6"/>
          <p:cNvCxnSpPr>
            <a:cxnSpLocks noChangeShapeType="1"/>
          </p:cNvCxnSpPr>
          <p:nvPr/>
        </p:nvCxnSpPr>
        <p:spPr bwMode="auto">
          <a:xfrm>
            <a:off x="6947058" y="1991043"/>
            <a:ext cx="0" cy="211455"/>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cxnSp>
        <p:nvCxnSpPr>
          <p:cNvPr id="116" name="Line 13"/>
          <p:cNvCxnSpPr>
            <a:cxnSpLocks noChangeShapeType="1"/>
          </p:cNvCxnSpPr>
          <p:nvPr/>
        </p:nvCxnSpPr>
        <p:spPr bwMode="auto">
          <a:xfrm>
            <a:off x="2357277" y="2935923"/>
            <a:ext cx="0" cy="211455"/>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18" name="Line 13"/>
          <p:cNvCxnSpPr>
            <a:cxnSpLocks noChangeShapeType="1"/>
          </p:cNvCxnSpPr>
          <p:nvPr/>
        </p:nvCxnSpPr>
        <p:spPr bwMode="auto">
          <a:xfrm flipH="1">
            <a:off x="3266120" y="2926083"/>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19" name="Line 13"/>
          <p:cNvCxnSpPr>
            <a:cxnSpLocks noChangeShapeType="1"/>
          </p:cNvCxnSpPr>
          <p:nvPr/>
        </p:nvCxnSpPr>
        <p:spPr bwMode="auto">
          <a:xfrm flipH="1">
            <a:off x="4175280" y="2928620"/>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20" name="Line 13"/>
          <p:cNvCxnSpPr>
            <a:cxnSpLocks noChangeShapeType="1"/>
          </p:cNvCxnSpPr>
          <p:nvPr/>
        </p:nvCxnSpPr>
        <p:spPr bwMode="auto">
          <a:xfrm flipH="1">
            <a:off x="5069363" y="2917826"/>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21" name="Line 13"/>
          <p:cNvCxnSpPr>
            <a:cxnSpLocks noChangeShapeType="1"/>
          </p:cNvCxnSpPr>
          <p:nvPr/>
        </p:nvCxnSpPr>
        <p:spPr bwMode="auto">
          <a:xfrm flipH="1">
            <a:off x="5985185" y="2933700"/>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25" name="Line 13"/>
          <p:cNvCxnSpPr>
            <a:cxnSpLocks noChangeShapeType="1"/>
          </p:cNvCxnSpPr>
          <p:nvPr/>
        </p:nvCxnSpPr>
        <p:spPr bwMode="auto">
          <a:xfrm flipH="1">
            <a:off x="9680098" y="2933700"/>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27" name="Line 13"/>
          <p:cNvCxnSpPr>
            <a:cxnSpLocks noChangeShapeType="1"/>
          </p:cNvCxnSpPr>
          <p:nvPr/>
        </p:nvCxnSpPr>
        <p:spPr bwMode="auto">
          <a:xfrm flipH="1">
            <a:off x="6003448" y="1771651"/>
            <a:ext cx="4445" cy="205740"/>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cxnSp>
        <p:nvCxnSpPr>
          <p:cNvPr id="129" name="Line 13"/>
          <p:cNvCxnSpPr>
            <a:cxnSpLocks noChangeShapeType="1"/>
          </p:cNvCxnSpPr>
          <p:nvPr/>
        </p:nvCxnSpPr>
        <p:spPr bwMode="auto">
          <a:xfrm>
            <a:off x="2332829" y="1785303"/>
            <a:ext cx="2540" cy="394970"/>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sp>
        <p:nvSpPr>
          <p:cNvPr id="130" name="Rectangle 126"/>
          <p:cNvSpPr>
            <a:spLocks noChangeArrowheads="1"/>
          </p:cNvSpPr>
          <p:nvPr/>
        </p:nvSpPr>
        <p:spPr bwMode="auto">
          <a:xfrm>
            <a:off x="529590" y="125095"/>
            <a:ext cx="12192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sp>
        <p:nvSpPr>
          <p:cNvPr id="131" name="Rectangle 148"/>
          <p:cNvSpPr>
            <a:spLocks noChangeArrowheads="1"/>
          </p:cNvSpPr>
          <p:nvPr/>
        </p:nvSpPr>
        <p:spPr bwMode="auto">
          <a:xfrm>
            <a:off x="529590" y="582295"/>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t/>
            </a:r>
            <a:br>
              <a:rPr kumimoji="0" lang="en-US" altLang="en-US" sz="1100" b="0" i="0" u="none" strike="noStrike" cap="none" normalizeH="0" baseline="0" dirty="0" smtClean="0">
                <a:ln>
                  <a:noFill/>
                </a:ln>
                <a:solidFill>
                  <a:schemeClr val="tx1"/>
                </a:solidFill>
                <a:effectLst/>
                <a:latin typeface="Arial" panose="020B0604020202020204" pitchFamily="34" charset="0"/>
                <a:ea typeface="Arial" panose="020B0604020202020204" pitchFamily="34" charset="0"/>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132" name="Rectangle 149"/>
          <p:cNvSpPr>
            <a:spLocks noChangeArrowheads="1"/>
          </p:cNvSpPr>
          <p:nvPr/>
        </p:nvSpPr>
        <p:spPr bwMode="auto">
          <a:xfrm>
            <a:off x="529590" y="582295"/>
            <a:ext cx="12192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p>
        </p:txBody>
      </p:sp>
      <p:cxnSp>
        <p:nvCxnSpPr>
          <p:cNvPr id="138" name="Line 13"/>
          <p:cNvCxnSpPr>
            <a:cxnSpLocks noChangeShapeType="1"/>
          </p:cNvCxnSpPr>
          <p:nvPr/>
        </p:nvCxnSpPr>
        <p:spPr bwMode="auto">
          <a:xfrm flipH="1">
            <a:off x="8759348" y="2941638"/>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39" name="Line 13"/>
          <p:cNvCxnSpPr>
            <a:cxnSpLocks noChangeShapeType="1"/>
          </p:cNvCxnSpPr>
          <p:nvPr/>
        </p:nvCxnSpPr>
        <p:spPr bwMode="auto">
          <a:xfrm flipH="1">
            <a:off x="10650378" y="2941638"/>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40" name="Line 13"/>
          <p:cNvCxnSpPr>
            <a:cxnSpLocks noChangeShapeType="1"/>
          </p:cNvCxnSpPr>
          <p:nvPr/>
        </p:nvCxnSpPr>
        <p:spPr bwMode="auto">
          <a:xfrm flipH="1">
            <a:off x="7822405" y="2941638"/>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41" name="Line 13"/>
          <p:cNvCxnSpPr>
            <a:cxnSpLocks noChangeShapeType="1"/>
          </p:cNvCxnSpPr>
          <p:nvPr/>
        </p:nvCxnSpPr>
        <p:spPr bwMode="auto">
          <a:xfrm flipH="1">
            <a:off x="6907687" y="2951162"/>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cxnSp>
        <p:nvCxnSpPr>
          <p:cNvPr id="142" name="Line 13"/>
          <p:cNvCxnSpPr>
            <a:cxnSpLocks noChangeShapeType="1"/>
          </p:cNvCxnSpPr>
          <p:nvPr/>
        </p:nvCxnSpPr>
        <p:spPr bwMode="auto">
          <a:xfrm flipH="1">
            <a:off x="1442005" y="2934019"/>
            <a:ext cx="4445" cy="205740"/>
          </a:xfrm>
          <a:prstGeom prst="line">
            <a:avLst/>
          </a:prstGeom>
          <a:noFill/>
          <a:ln w="6096">
            <a:solidFill>
              <a:srgbClr val="000000"/>
            </a:solidFill>
            <a:prstDash val="solid"/>
            <a:round/>
            <a:headEnd/>
            <a:tailEnd/>
          </a:ln>
          <a:extLst>
            <a:ext uri="{909E8E84-426E-40dd-AFC4-6F175D3DCCD1}">
              <a14:hiddenFill xmlns:a14="http://schemas.microsoft.com/office/drawing/2010/main" xmlns="">
                <a:noFill/>
              </a14:hiddenFill>
            </a:ext>
          </a:extLst>
        </p:spPr>
      </p:cxnSp>
      <p:grpSp>
        <p:nvGrpSpPr>
          <p:cNvPr id="144" name="Group 143"/>
          <p:cNvGrpSpPr/>
          <p:nvPr/>
        </p:nvGrpSpPr>
        <p:grpSpPr>
          <a:xfrm>
            <a:off x="731616" y="6116655"/>
            <a:ext cx="2874547" cy="509569"/>
            <a:chOff x="435039" y="6342711"/>
            <a:chExt cx="2874547" cy="509569"/>
          </a:xfrm>
        </p:grpSpPr>
        <p:sp>
          <p:nvSpPr>
            <p:cNvPr id="145" name="TextBox 144"/>
            <p:cNvSpPr txBox="1"/>
            <p:nvPr/>
          </p:nvSpPr>
          <p:spPr>
            <a:xfrm>
              <a:off x="656296" y="6590670"/>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146" name="Picture 145"/>
            <p:cNvPicPr>
              <a:picLocks noChangeAspect="1"/>
            </p:cNvPicPr>
            <p:nvPr/>
          </p:nvPicPr>
          <p:blipFill rotWithShape="1">
            <a:blip r:embed="rId13"/>
            <a:srcRect r="31597" b="29834"/>
            <a:stretch/>
          </p:blipFill>
          <p:spPr>
            <a:xfrm>
              <a:off x="435039" y="6342711"/>
              <a:ext cx="783706" cy="352456"/>
            </a:xfrm>
            <a:prstGeom prst="rect">
              <a:avLst/>
            </a:prstGeom>
          </p:spPr>
        </p:pic>
      </p:grpSp>
      <p:cxnSp>
        <p:nvCxnSpPr>
          <p:cNvPr id="148" name="Line 6"/>
          <p:cNvCxnSpPr>
            <a:cxnSpLocks noChangeShapeType="1"/>
          </p:cNvCxnSpPr>
          <p:nvPr/>
        </p:nvCxnSpPr>
        <p:spPr bwMode="auto">
          <a:xfrm>
            <a:off x="5111908" y="1991043"/>
            <a:ext cx="0" cy="211455"/>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cxnSp>
        <p:nvCxnSpPr>
          <p:cNvPr id="151" name="Line 13"/>
          <p:cNvCxnSpPr>
            <a:cxnSpLocks noChangeShapeType="1"/>
          </p:cNvCxnSpPr>
          <p:nvPr/>
        </p:nvCxnSpPr>
        <p:spPr bwMode="auto">
          <a:xfrm>
            <a:off x="7838757" y="1813878"/>
            <a:ext cx="2540" cy="394970"/>
          </a:xfrm>
          <a:prstGeom prst="line">
            <a:avLst/>
          </a:prstGeom>
          <a:noFill/>
          <a:ln w="6096">
            <a:solidFill>
              <a:srgbClr val="000000"/>
            </a:solidFill>
            <a:prstDash val="sysDash"/>
            <a:round/>
            <a:headEnd/>
            <a:tailEnd/>
          </a:ln>
          <a:extLst>
            <a:ext uri="{909E8E84-426E-40dd-AFC4-6F175D3DCCD1}">
              <a14:hiddenFill xmlns:a14="http://schemas.microsoft.com/office/drawing/2010/main" xmlns="">
                <a:noFill/>
              </a14:hiddenFill>
            </a:ext>
          </a:extLst>
        </p:spPr>
      </p:cxnSp>
    </p:spTree>
    <p:extLst>
      <p:ext uri="{BB962C8B-B14F-4D97-AF65-F5344CB8AC3E}">
        <p14:creationId xmlns:p14="http://schemas.microsoft.com/office/powerpoint/2010/main" val="36973395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331789"/>
            <a:ext cx="10515600" cy="525461"/>
          </a:xfrm>
        </p:spPr>
        <p:txBody>
          <a:bodyPr>
            <a:normAutofit fontScale="90000"/>
          </a:bodyPr>
          <a:lstStyle/>
          <a:p>
            <a:r>
              <a:rPr lang="en-US" sz="3200" dirty="0" smtClean="0">
                <a:solidFill>
                  <a:srgbClr val="002060"/>
                </a:solidFill>
                <a:latin typeface="Arial" panose="020B0604020202020204" pitchFamily="34" charset="0"/>
                <a:cs typeface="Arial" panose="020B0604020202020204" pitchFamily="34" charset="0"/>
              </a:rPr>
              <a:t>Recent achievements</a:t>
            </a:r>
            <a:endParaRPr lang="en-US" sz="32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02004" y="881867"/>
            <a:ext cx="10372725" cy="5437653"/>
          </a:xfrm>
        </p:spPr>
        <p:txBody>
          <a:bodyPr>
            <a:normAutofit fontScale="25000" lnSpcReduction="20000"/>
          </a:bodyPr>
          <a:lstStyle/>
          <a:p>
            <a:pPr lvl="0"/>
            <a:endParaRPr lang="en-US" b="1" dirty="0" smtClean="0"/>
          </a:p>
          <a:p>
            <a:pPr lvl="0">
              <a:lnSpc>
                <a:spcPct val="120000"/>
              </a:lnSpc>
            </a:pPr>
            <a:r>
              <a:rPr lang="en-US" sz="7200" b="1" dirty="0" smtClean="0">
                <a:solidFill>
                  <a:srgbClr val="0E1450"/>
                </a:solidFill>
                <a:latin typeface="Arial" panose="020B0604020202020204" pitchFamily="34" charset="0"/>
                <a:cs typeface="Arial" panose="020B0604020202020204" pitchFamily="34" charset="0"/>
              </a:rPr>
              <a:t>Sponsored and endorsed Queensland’s evidence base</a:t>
            </a:r>
            <a:r>
              <a:rPr lang="en-US" sz="7200" b="1" dirty="0" smtClean="0">
                <a:solidFill>
                  <a:srgbClr val="000000"/>
                </a:solidFill>
                <a:latin typeface="Arial" panose="020B0604020202020204" pitchFamily="34" charset="0"/>
                <a:cs typeface="Arial" panose="020B0604020202020204" pitchFamily="34" charset="0"/>
              </a:rPr>
              <a:t>, </a:t>
            </a:r>
            <a:r>
              <a:rPr lang="en-US" sz="7200" dirty="0" smtClean="0">
                <a:solidFill>
                  <a:srgbClr val="000000"/>
                </a:solidFill>
                <a:latin typeface="Arial" panose="020B0604020202020204" pitchFamily="34" charset="0"/>
                <a:cs typeface="Arial" panose="020B0604020202020204" pitchFamily="34" charset="0"/>
              </a:rPr>
              <a:t>the </a:t>
            </a:r>
            <a:r>
              <a:rPr lang="en-US" sz="7200" i="1" dirty="0" smtClean="0">
                <a:solidFill>
                  <a:srgbClr val="000000"/>
                </a:solidFill>
                <a:latin typeface="Arial" panose="020B0604020202020204" pitchFamily="34" charset="0"/>
                <a:cs typeface="Arial" panose="020B0604020202020204" pitchFamily="34" charset="0"/>
              </a:rPr>
              <a:t>Updated evidence and analysis of legal </a:t>
            </a:r>
            <a:r>
              <a:rPr lang="en-US" sz="7200" dirty="0" smtClean="0">
                <a:solidFill>
                  <a:srgbClr val="000000"/>
                </a:solidFill>
                <a:latin typeface="Arial" panose="020B0604020202020204" pitchFamily="34" charset="0"/>
                <a:cs typeface="Arial" panose="020B0604020202020204" pitchFamily="34" charset="0"/>
              </a:rPr>
              <a:t>need which drawn on by many CLCS to support their applications by service funding</a:t>
            </a:r>
          </a:p>
          <a:p>
            <a:pPr lvl="0">
              <a:lnSpc>
                <a:spcPct val="120000"/>
              </a:lnSpc>
            </a:pPr>
            <a:endParaRPr lang="en-US" sz="1600" dirty="0" smtClean="0">
              <a:solidFill>
                <a:srgbClr val="000000"/>
              </a:solidFill>
              <a:latin typeface="Arial" panose="020B0604020202020204" pitchFamily="34" charset="0"/>
              <a:cs typeface="Arial" panose="020B0604020202020204" pitchFamily="34" charset="0"/>
            </a:endParaRPr>
          </a:p>
          <a:p>
            <a:pPr lvl="0">
              <a:lnSpc>
                <a:spcPct val="120000"/>
              </a:lnSpc>
            </a:pPr>
            <a:r>
              <a:rPr lang="en-US" sz="7200" b="1" dirty="0" smtClean="0">
                <a:solidFill>
                  <a:srgbClr val="002060"/>
                </a:solidFill>
                <a:latin typeface="Arial" panose="020B0604020202020204" pitchFamily="34" charset="0"/>
                <a:cs typeface="Arial" panose="020B0604020202020204" pitchFamily="34" charset="0"/>
              </a:rPr>
              <a:t>Three new </a:t>
            </a:r>
            <a:r>
              <a:rPr lang="en-AU" sz="7200" b="1" dirty="0" smtClean="0">
                <a:solidFill>
                  <a:srgbClr val="002060"/>
                </a:solidFill>
                <a:latin typeface="Arial" panose="020B0604020202020204" pitchFamily="34" charset="0"/>
                <a:cs typeface="Arial" panose="020B0604020202020204" pitchFamily="34" charset="0"/>
              </a:rPr>
              <a:t>specialist working groups have been established </a:t>
            </a:r>
            <a:r>
              <a:rPr lang="en-AU" sz="7200" dirty="0" smtClean="0">
                <a:latin typeface="Arial" panose="020B0604020202020204" pitchFamily="34" charset="0"/>
                <a:cs typeface="Arial" panose="020B0604020202020204" pitchFamily="34" charset="0"/>
              </a:rPr>
              <a:t>to </a:t>
            </a:r>
            <a:r>
              <a:rPr lang="en-AU" sz="7200" dirty="0">
                <a:latin typeface="Arial" panose="020B0604020202020204" pitchFamily="34" charset="0"/>
                <a:cs typeface="Arial" panose="020B0604020202020204" pitchFamily="34" charset="0"/>
              </a:rPr>
              <a:t>inform </a:t>
            </a:r>
            <a:r>
              <a:rPr lang="en-AU" sz="7200" dirty="0" smtClean="0">
                <a:latin typeface="Arial" panose="020B0604020202020204" pitchFamily="34" charset="0"/>
                <a:cs typeface="Arial" panose="020B0604020202020204" pitchFamily="34" charset="0"/>
              </a:rPr>
              <a:t>service planning for high </a:t>
            </a:r>
            <a:r>
              <a:rPr lang="en-AU" sz="7200" dirty="0">
                <a:latin typeface="Arial" panose="020B0604020202020204" pitchFamily="34" charset="0"/>
                <a:cs typeface="Arial" panose="020B0604020202020204" pitchFamily="34" charset="0"/>
              </a:rPr>
              <a:t>priority vulnerable groups </a:t>
            </a:r>
            <a:r>
              <a:rPr lang="en-AU" sz="7200" dirty="0" smtClean="0">
                <a:latin typeface="Arial" panose="020B0604020202020204" pitchFamily="34" charset="0"/>
                <a:cs typeface="Arial" panose="020B0604020202020204" pitchFamily="34" charset="0"/>
              </a:rPr>
              <a:t>and other identified collaborative service planning priority initiatives</a:t>
            </a:r>
            <a:r>
              <a:rPr lang="en-AU" sz="7200" i="1" dirty="0" smtClean="0">
                <a:latin typeface="Arial" panose="020B0604020202020204" pitchFamily="34" charset="0"/>
                <a:cs typeface="Arial" panose="020B0604020202020204" pitchFamily="34" charset="0"/>
              </a:rPr>
              <a:t> </a:t>
            </a:r>
          </a:p>
          <a:p>
            <a:pPr lvl="2">
              <a:lnSpc>
                <a:spcPct val="170000"/>
              </a:lnSpc>
              <a:buFont typeface="Wingdings" panose="05000000000000000000" pitchFamily="2" charset="2"/>
              <a:buChar char="§"/>
            </a:pPr>
            <a:r>
              <a:rPr lang="en-AU" sz="6800" dirty="0" smtClean="0">
                <a:latin typeface="Arial" panose="020B0604020202020204" pitchFamily="34" charset="0"/>
                <a:cs typeface="Arial" panose="020B0604020202020204" pitchFamily="34" charset="0"/>
              </a:rPr>
              <a:t>Aboriginal and Torres Strait Islander Working Group (ATSISPWG)</a:t>
            </a:r>
          </a:p>
          <a:p>
            <a:pPr lvl="2">
              <a:lnSpc>
                <a:spcPct val="170000"/>
              </a:lnSpc>
              <a:buFont typeface="Wingdings" panose="05000000000000000000" pitchFamily="2" charset="2"/>
              <a:buChar char="§"/>
            </a:pPr>
            <a:r>
              <a:rPr lang="en-AU" sz="6800" dirty="0" smtClean="0">
                <a:latin typeface="Arial" panose="020B0604020202020204" pitchFamily="34" charset="0"/>
                <a:cs typeface="Arial" panose="020B0604020202020204" pitchFamily="34" charset="0"/>
              </a:rPr>
              <a:t>Mental Health Service Planning Working Group  (MHSPWG)</a:t>
            </a:r>
          </a:p>
          <a:p>
            <a:pPr lvl="2">
              <a:lnSpc>
                <a:spcPct val="170000"/>
              </a:lnSpc>
              <a:buFont typeface="Wingdings" panose="05000000000000000000" pitchFamily="2" charset="2"/>
              <a:buChar char="§"/>
            </a:pPr>
            <a:r>
              <a:rPr lang="en-AU" sz="6800" dirty="0" smtClean="0">
                <a:latin typeface="Arial" panose="020B0604020202020204" pitchFamily="34" charset="0"/>
                <a:cs typeface="Arial" panose="020B0604020202020204" pitchFamily="34" charset="0"/>
              </a:rPr>
              <a:t>Best Practices and Evidence Base Working group </a:t>
            </a:r>
            <a:r>
              <a:rPr lang="en-AU" sz="6800" dirty="0">
                <a:latin typeface="Arial" panose="020B0604020202020204" pitchFamily="34" charset="0"/>
                <a:cs typeface="Arial" panose="020B0604020202020204" pitchFamily="34" charset="0"/>
              </a:rPr>
              <a:t>(</a:t>
            </a:r>
            <a:r>
              <a:rPr lang="en-AU" sz="6800" dirty="0" smtClean="0">
                <a:latin typeface="Arial" panose="020B0604020202020204" pitchFamily="34" charset="0"/>
                <a:cs typeface="Arial" panose="020B0604020202020204" pitchFamily="34" charset="0"/>
              </a:rPr>
              <a:t>BPEBWG)  </a:t>
            </a:r>
          </a:p>
          <a:p>
            <a:pPr lvl="2">
              <a:lnSpc>
                <a:spcPct val="170000"/>
              </a:lnSpc>
              <a:buFont typeface="Wingdings" panose="05000000000000000000" pitchFamily="2" charset="2"/>
              <a:buChar char="§"/>
            </a:pPr>
            <a:endParaRPr lang="en-US" sz="1600" dirty="0">
              <a:latin typeface="Arial" panose="020B0604020202020204" pitchFamily="34" charset="0"/>
              <a:cs typeface="Arial" panose="020B0604020202020204" pitchFamily="34" charset="0"/>
            </a:endParaRPr>
          </a:p>
          <a:p>
            <a:pPr>
              <a:lnSpc>
                <a:spcPct val="120000"/>
              </a:lnSpc>
            </a:pPr>
            <a:r>
              <a:rPr lang="en-US" sz="7200" dirty="0" smtClean="0">
                <a:latin typeface="Arial" panose="020B0604020202020204" pitchFamily="34" charset="0"/>
                <a:cs typeface="Arial" panose="020B0604020202020204" pitchFamily="34" charset="0"/>
              </a:rPr>
              <a:t>Members Legal </a:t>
            </a:r>
            <a:r>
              <a:rPr lang="en-US" sz="7200" dirty="0">
                <a:latin typeface="Arial" panose="020B0604020202020204" pitchFamily="34" charset="0"/>
                <a:cs typeface="Arial" panose="020B0604020202020204" pitchFamily="34" charset="0"/>
              </a:rPr>
              <a:t>Aid Queensland, Bar Association </a:t>
            </a:r>
            <a:r>
              <a:rPr lang="en-US" sz="7200" dirty="0" smtClean="0">
                <a:latin typeface="Arial" panose="020B0604020202020204" pitchFamily="34" charset="0"/>
                <a:cs typeface="Arial" panose="020B0604020202020204" pitchFamily="34" charset="0"/>
              </a:rPr>
              <a:t>of Queensland</a:t>
            </a:r>
            <a:r>
              <a:rPr lang="en-US" sz="7200" dirty="0">
                <a:latin typeface="Arial" panose="020B0604020202020204" pitchFamily="34" charset="0"/>
                <a:cs typeface="Arial" panose="020B0604020202020204" pitchFamily="34" charset="0"/>
              </a:rPr>
              <a:t>, and </a:t>
            </a:r>
            <a:r>
              <a:rPr lang="en-US" sz="7200" dirty="0" smtClean="0">
                <a:latin typeface="Arial" panose="020B0604020202020204" pitchFamily="34" charset="0"/>
                <a:cs typeface="Arial" panose="020B0604020202020204" pitchFamily="34" charset="0"/>
              </a:rPr>
              <a:t>the Queensland Law Society have </a:t>
            </a:r>
            <a:r>
              <a:rPr lang="en-US" sz="7200" dirty="0">
                <a:latin typeface="Arial" panose="020B0604020202020204" pitchFamily="34" charset="0"/>
                <a:cs typeface="Arial" panose="020B0604020202020204" pitchFamily="34" charset="0"/>
              </a:rPr>
              <a:t>been </a:t>
            </a:r>
            <a:r>
              <a:rPr lang="en-US" sz="7200" b="1" dirty="0">
                <a:solidFill>
                  <a:srgbClr val="002060"/>
                </a:solidFill>
                <a:latin typeface="Arial" panose="020B0604020202020204" pitchFamily="34" charset="0"/>
                <a:cs typeface="Arial" panose="020B0604020202020204" pitchFamily="34" charset="0"/>
              </a:rPr>
              <a:t>working collaboratively </a:t>
            </a:r>
            <a:r>
              <a:rPr lang="en-US" sz="7200" dirty="0">
                <a:latin typeface="Arial" panose="020B0604020202020204" pitchFamily="34" charset="0"/>
                <a:cs typeface="Arial" panose="020B0604020202020204" pitchFamily="34" charset="0"/>
              </a:rPr>
              <a:t>to assist the Refugee and Immigration Legal Service (RAILS) </a:t>
            </a:r>
            <a:r>
              <a:rPr lang="en-US" sz="7200" dirty="0" smtClean="0">
                <a:latin typeface="Arial" panose="020B0604020202020204" pitchFamily="34" charset="0"/>
                <a:cs typeface="Arial" panose="020B0604020202020204" pitchFamily="34" charset="0"/>
              </a:rPr>
              <a:t>provide support to </a:t>
            </a:r>
            <a:r>
              <a:rPr lang="en-US" sz="7200" dirty="0">
                <a:latin typeface="Arial" panose="020B0604020202020204" pitchFamily="34" charset="0"/>
                <a:cs typeface="Arial" panose="020B0604020202020204" pitchFamily="34" charset="0"/>
              </a:rPr>
              <a:t>3500 Queensland asylum seekers invited to apply for residency </a:t>
            </a:r>
            <a:r>
              <a:rPr lang="en-US" sz="7200" dirty="0" smtClean="0">
                <a:latin typeface="Arial" panose="020B0604020202020204" pitchFamily="34" charset="0"/>
                <a:cs typeface="Arial" panose="020B0604020202020204" pitchFamily="34" charset="0"/>
              </a:rPr>
              <a:t>by the Department of Immigration with </a:t>
            </a:r>
            <a:r>
              <a:rPr lang="en-US" sz="7200" dirty="0">
                <a:latin typeface="Arial" panose="020B0604020202020204" pitchFamily="34" charset="0"/>
                <a:cs typeface="Arial" panose="020B0604020202020204" pitchFamily="34" charset="0"/>
              </a:rPr>
              <a:t>no additional funding </a:t>
            </a:r>
            <a:r>
              <a:rPr lang="en-US" sz="7200" dirty="0" smtClean="0">
                <a:latin typeface="Arial" panose="020B0604020202020204" pitchFamily="34" charset="0"/>
                <a:cs typeface="Arial" panose="020B0604020202020204" pitchFamily="34" charset="0"/>
              </a:rPr>
              <a:t>available</a:t>
            </a:r>
          </a:p>
          <a:p>
            <a:pPr>
              <a:lnSpc>
                <a:spcPct val="120000"/>
              </a:lnSpc>
            </a:pPr>
            <a:endParaRPr lang="en-US" sz="1600" i="1" dirty="0">
              <a:latin typeface="Arial" panose="020B0604020202020204" pitchFamily="34" charset="0"/>
              <a:cs typeface="Arial" panose="020B0604020202020204" pitchFamily="34" charset="0"/>
            </a:endParaRPr>
          </a:p>
          <a:p>
            <a:pPr>
              <a:lnSpc>
                <a:spcPct val="120000"/>
              </a:lnSpc>
            </a:pPr>
            <a:r>
              <a:rPr lang="en-US" sz="7200" dirty="0" smtClean="0">
                <a:latin typeface="Arial" panose="020B0604020202020204" pitchFamily="34" charset="0"/>
                <a:cs typeface="Arial" panose="020B0604020202020204" pitchFamily="34" charset="0"/>
              </a:rPr>
              <a:t>QLAF’s specialist </a:t>
            </a:r>
            <a:r>
              <a:rPr lang="en-US" sz="7200" dirty="0">
                <a:latin typeface="Arial" panose="020B0604020202020204" pitchFamily="34" charset="0"/>
                <a:cs typeface="Arial" panose="020B0604020202020204" pitchFamily="34" charset="0"/>
              </a:rPr>
              <a:t>working groups and LAFS </a:t>
            </a:r>
            <a:r>
              <a:rPr lang="en-US" sz="7200" dirty="0" smtClean="0">
                <a:latin typeface="Arial" panose="020B0604020202020204" pitchFamily="34" charset="0"/>
                <a:cs typeface="Arial" panose="020B0604020202020204" pitchFamily="34" charset="0"/>
              </a:rPr>
              <a:t>identified, developed and reviewed proposals addressing priority initiatives for the </a:t>
            </a:r>
            <a:r>
              <a:rPr lang="en-US" sz="7200" b="1" dirty="0" smtClean="0">
                <a:solidFill>
                  <a:srgbClr val="002060"/>
                </a:solidFill>
                <a:latin typeface="Arial" panose="020B0604020202020204" pitchFamily="34" charset="0"/>
                <a:cs typeface="Arial" panose="020B0604020202020204" pitchFamily="34" charset="0"/>
              </a:rPr>
              <a:t>QLAF work plan </a:t>
            </a:r>
            <a:r>
              <a:rPr lang="en-US" sz="7200" dirty="0" smtClean="0">
                <a:latin typeface="Arial" panose="020B0604020202020204" pitchFamily="34" charset="0"/>
                <a:cs typeface="Arial" panose="020B0604020202020204" pitchFamily="34" charset="0"/>
              </a:rPr>
              <a:t>for 2017-19</a:t>
            </a:r>
            <a:r>
              <a:rPr lang="en-US" sz="7200" b="1" dirty="0" smtClean="0">
                <a:latin typeface="Arial" panose="020B0604020202020204" pitchFamily="34" charset="0"/>
                <a:cs typeface="Arial" panose="020B0604020202020204" pitchFamily="34" charset="0"/>
              </a:rPr>
              <a:t> </a:t>
            </a:r>
          </a:p>
        </p:txBody>
      </p:sp>
      <p:sp>
        <p:nvSpPr>
          <p:cNvPr id="4" name="Slide Number Placeholder 3"/>
          <p:cNvSpPr>
            <a:spLocks noGrp="1"/>
          </p:cNvSpPr>
          <p:nvPr>
            <p:ph type="sldNum" sz="quarter" idx="12"/>
          </p:nvPr>
        </p:nvSpPr>
        <p:spPr/>
        <p:txBody>
          <a:bodyPr/>
          <a:lstStyle/>
          <a:p>
            <a:fld id="{5DD5E0B3-5860-4AE6-AA9E-7CB079CA5B53}" type="slidenum">
              <a:rPr lang="en-US" smtClean="0"/>
              <a:t>4</a:t>
            </a:fld>
            <a:endParaRPr lang="en-US" dirty="0"/>
          </a:p>
        </p:txBody>
      </p:sp>
      <p:sp>
        <p:nvSpPr>
          <p:cNvPr id="5" name="TextBox 4"/>
          <p:cNvSpPr txBox="1"/>
          <p:nvPr/>
        </p:nvSpPr>
        <p:spPr>
          <a:xfrm>
            <a:off x="771524" y="6551940"/>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6" name="Picture 5"/>
          <p:cNvPicPr>
            <a:picLocks noChangeAspect="1"/>
          </p:cNvPicPr>
          <p:nvPr/>
        </p:nvPicPr>
        <p:blipFill rotWithShape="1">
          <a:blip r:embed="rId3"/>
          <a:srcRect r="31597" b="29834"/>
          <a:stretch/>
        </p:blipFill>
        <p:spPr>
          <a:xfrm>
            <a:off x="550267" y="6303981"/>
            <a:ext cx="783706" cy="352456"/>
          </a:xfrm>
          <a:prstGeom prst="rect">
            <a:avLst/>
          </a:prstGeom>
        </p:spPr>
      </p:pic>
    </p:spTree>
    <p:extLst>
      <p:ext uri="{BB962C8B-B14F-4D97-AF65-F5344CB8AC3E}">
        <p14:creationId xmlns:p14="http://schemas.microsoft.com/office/powerpoint/2010/main" val="1290870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01675"/>
          </a:xfrm>
        </p:spPr>
        <p:txBody>
          <a:bodyPr>
            <a:normAutofit/>
          </a:bodyPr>
          <a:lstStyle/>
          <a:p>
            <a:r>
              <a:rPr lang="en-US" sz="3200" dirty="0" smtClean="0">
                <a:solidFill>
                  <a:srgbClr val="002060"/>
                </a:solidFill>
                <a:latin typeface="Arial" panose="020B0604020202020204" pitchFamily="34" charset="0"/>
                <a:cs typeface="Arial" panose="020B0604020202020204" pitchFamily="34" charset="0"/>
              </a:rPr>
              <a:t>Collaborative service </a:t>
            </a:r>
            <a:r>
              <a:rPr lang="en-US" sz="3200" dirty="0">
                <a:solidFill>
                  <a:srgbClr val="002060"/>
                </a:solidFill>
                <a:latin typeface="Arial" panose="020B0604020202020204" pitchFamily="34" charset="0"/>
                <a:cs typeface="Arial" panose="020B0604020202020204" pitchFamily="34" charset="0"/>
              </a:rPr>
              <a:t>p</a:t>
            </a:r>
            <a:r>
              <a:rPr lang="en-US" sz="3200" dirty="0" smtClean="0">
                <a:solidFill>
                  <a:srgbClr val="002060"/>
                </a:solidFill>
                <a:latin typeface="Arial" panose="020B0604020202020204" pitchFamily="34" charset="0"/>
                <a:cs typeface="Arial" panose="020B0604020202020204" pitchFamily="34" charset="0"/>
              </a:rPr>
              <a:t>lanning in Queensland</a:t>
            </a:r>
            <a:endParaRPr lang="en-US" sz="32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77240" y="1134745"/>
            <a:ext cx="10515600" cy="5073015"/>
          </a:xfrm>
        </p:spPr>
        <p:txBody>
          <a:bodyPr>
            <a:normAutofit/>
          </a:bodyPr>
          <a:lstStyle/>
          <a:p>
            <a:pPr marL="0" indent="0">
              <a:buNone/>
            </a:pPr>
            <a:endParaRPr lang="en-US" sz="2400" b="1" dirty="0">
              <a:latin typeface="Arial" panose="020B0604020202020204" pitchFamily="34" charset="0"/>
              <a:cs typeface="Arial" panose="020B0604020202020204" pitchFamily="34" charset="0"/>
            </a:endParaRPr>
          </a:p>
          <a:p>
            <a:pPr lvl="0">
              <a:lnSpc>
                <a:spcPct val="100000"/>
              </a:lnSpc>
            </a:pPr>
            <a:r>
              <a:rPr lang="en-US" sz="2000" dirty="0" smtClean="0">
                <a:latin typeface="Arial"/>
                <a:cs typeface="Arial"/>
              </a:rPr>
              <a:t>Queensland is recognised as a </a:t>
            </a:r>
            <a:r>
              <a:rPr lang="en-US" sz="2000" b="1" dirty="0" smtClean="0">
                <a:solidFill>
                  <a:srgbClr val="0E1450"/>
                </a:solidFill>
                <a:latin typeface="Arial"/>
                <a:cs typeface="Arial"/>
              </a:rPr>
              <a:t>national leader </a:t>
            </a:r>
            <a:r>
              <a:rPr lang="en-AU" sz="2000" dirty="0">
                <a:latin typeface="Arial"/>
                <a:cs typeface="Arial"/>
              </a:rPr>
              <a:t>in its approach to planning for and delivering legal assistance </a:t>
            </a:r>
            <a:r>
              <a:rPr lang="en-AU" sz="2000" dirty="0" smtClean="0">
                <a:latin typeface="Arial"/>
                <a:cs typeface="Arial"/>
              </a:rPr>
              <a:t>services</a:t>
            </a:r>
          </a:p>
          <a:p>
            <a:pPr lvl="0">
              <a:lnSpc>
                <a:spcPct val="100000"/>
              </a:lnSpc>
              <a:spcBef>
                <a:spcPts val="0"/>
              </a:spcBef>
            </a:pPr>
            <a:endParaRPr lang="en-US" sz="800" b="1" dirty="0" smtClean="0">
              <a:latin typeface="Arial"/>
              <a:cs typeface="Arial"/>
            </a:endParaRPr>
          </a:p>
          <a:p>
            <a:pPr>
              <a:lnSpc>
                <a:spcPct val="100000"/>
              </a:lnSpc>
            </a:pPr>
            <a:r>
              <a:rPr lang="en-US" sz="2000" dirty="0" smtClean="0">
                <a:latin typeface="Arial"/>
                <a:cs typeface="Arial"/>
              </a:rPr>
              <a:t>The </a:t>
            </a:r>
            <a:r>
              <a:rPr lang="en-US" sz="2000" b="1" dirty="0" smtClean="0">
                <a:solidFill>
                  <a:srgbClr val="0E1450"/>
                </a:solidFill>
                <a:latin typeface="Arial"/>
                <a:cs typeface="Arial"/>
              </a:rPr>
              <a:t>National Partnership Agreement (NPA) </a:t>
            </a:r>
            <a:r>
              <a:rPr lang="en-US" sz="2000" dirty="0" smtClean="0">
                <a:solidFill>
                  <a:srgbClr val="0E1450"/>
                </a:solidFill>
                <a:latin typeface="Arial"/>
                <a:cs typeface="Arial"/>
              </a:rPr>
              <a:t>h</a:t>
            </a:r>
            <a:r>
              <a:rPr lang="en-US" sz="2000" dirty="0" smtClean="0">
                <a:latin typeface="Arial"/>
                <a:cs typeface="Arial"/>
              </a:rPr>
              <a:t>as been informing our model since 2015 with high level objectives to</a:t>
            </a:r>
            <a:r>
              <a:rPr lang="en-US" sz="2000" b="1" dirty="0" smtClean="0">
                <a:latin typeface="Arial"/>
                <a:cs typeface="Arial"/>
              </a:rPr>
              <a:t>:</a:t>
            </a:r>
            <a:endParaRPr lang="en-US" sz="2000" b="1" dirty="0" smtClean="0">
              <a:latin typeface="Arial"/>
              <a:cs typeface="Arial"/>
            </a:endParaRPr>
          </a:p>
          <a:p>
            <a:pPr lvl="1">
              <a:lnSpc>
                <a:spcPct val="100000"/>
              </a:lnSpc>
            </a:pPr>
            <a:r>
              <a:rPr lang="en-AU" sz="2000" dirty="0" smtClean="0">
                <a:latin typeface="Arial"/>
                <a:cs typeface="Arial"/>
              </a:rPr>
              <a:t>develop an evidence base, and</a:t>
            </a:r>
          </a:p>
          <a:p>
            <a:pPr lvl="1">
              <a:lnSpc>
                <a:spcPct val="100000"/>
              </a:lnSpc>
            </a:pPr>
            <a:r>
              <a:rPr lang="en-AU" sz="2000" dirty="0" smtClean="0">
                <a:latin typeface="Arial"/>
                <a:cs typeface="Arial"/>
              </a:rPr>
              <a:t>develop </a:t>
            </a:r>
            <a:r>
              <a:rPr lang="en-AU" sz="2000" dirty="0">
                <a:latin typeface="Arial"/>
                <a:cs typeface="Arial"/>
              </a:rPr>
              <a:t>strategies for improving service </a:t>
            </a:r>
            <a:r>
              <a:rPr lang="en-AU" sz="2000" dirty="0" smtClean="0">
                <a:latin typeface="Arial"/>
                <a:cs typeface="Arial"/>
              </a:rPr>
              <a:t>delivery</a:t>
            </a:r>
          </a:p>
          <a:p>
            <a:pPr lvl="1">
              <a:lnSpc>
                <a:spcPct val="100000"/>
              </a:lnSpc>
            </a:pPr>
            <a:endParaRPr lang="en-AU" sz="800" dirty="0">
              <a:latin typeface="Arial"/>
              <a:cs typeface="Arial"/>
            </a:endParaRPr>
          </a:p>
          <a:p>
            <a:pPr>
              <a:lnSpc>
                <a:spcPct val="100000"/>
              </a:lnSpc>
            </a:pPr>
            <a:r>
              <a:rPr lang="en-US" sz="2000" dirty="0" smtClean="0">
                <a:latin typeface="Arial"/>
                <a:cs typeface="Arial"/>
              </a:rPr>
              <a:t>QLAF developed a </a:t>
            </a:r>
            <a:r>
              <a:rPr lang="en-US" sz="2000" b="1" dirty="0" smtClean="0">
                <a:solidFill>
                  <a:srgbClr val="0E1450"/>
                </a:solidFill>
                <a:latin typeface="Arial"/>
                <a:cs typeface="Arial"/>
                <a:hlinkClick r:id="rId3"/>
              </a:rPr>
              <a:t>collaborative </a:t>
            </a:r>
            <a:r>
              <a:rPr lang="en-US" sz="2000" b="1" dirty="0">
                <a:solidFill>
                  <a:srgbClr val="0E1450"/>
                </a:solidFill>
                <a:latin typeface="Arial"/>
                <a:cs typeface="Arial"/>
                <a:hlinkClick r:id="rId3"/>
              </a:rPr>
              <a:t>s</a:t>
            </a:r>
            <a:r>
              <a:rPr lang="en-US" sz="2000" b="1" dirty="0" smtClean="0">
                <a:solidFill>
                  <a:srgbClr val="0E1450"/>
                </a:solidFill>
                <a:latin typeface="Arial"/>
                <a:cs typeface="Arial"/>
                <a:hlinkClick r:id="rId3"/>
              </a:rPr>
              <a:t>ervice </a:t>
            </a:r>
            <a:r>
              <a:rPr lang="en-US" sz="2000" b="1" dirty="0" smtClean="0">
                <a:solidFill>
                  <a:srgbClr val="0E1450"/>
                </a:solidFill>
                <a:latin typeface="Arial"/>
                <a:cs typeface="Arial"/>
                <a:hlinkClick r:id="rId3"/>
              </a:rPr>
              <a:t>planning </a:t>
            </a:r>
            <a:r>
              <a:rPr lang="en-US" sz="2000" b="1" dirty="0">
                <a:solidFill>
                  <a:srgbClr val="0E1450"/>
                </a:solidFill>
                <a:latin typeface="Arial"/>
                <a:cs typeface="Arial"/>
                <a:hlinkClick r:id="rId3"/>
              </a:rPr>
              <a:t>f</a:t>
            </a:r>
            <a:r>
              <a:rPr lang="en-US" sz="2000" b="1" dirty="0" smtClean="0">
                <a:solidFill>
                  <a:srgbClr val="0E1450"/>
                </a:solidFill>
                <a:latin typeface="Arial"/>
                <a:cs typeface="Arial"/>
                <a:hlinkClick r:id="rId3"/>
              </a:rPr>
              <a:t>ramework </a:t>
            </a:r>
            <a:r>
              <a:rPr lang="en-US" sz="2000" dirty="0" smtClean="0">
                <a:latin typeface="Arial"/>
                <a:cs typeface="Arial"/>
              </a:rPr>
              <a:t>in </a:t>
            </a:r>
            <a:r>
              <a:rPr lang="en-US" sz="2000" dirty="0" smtClean="0">
                <a:latin typeface="Arial"/>
                <a:cs typeface="Arial"/>
              </a:rPr>
              <a:t>2016, which </a:t>
            </a:r>
            <a:r>
              <a:rPr lang="en-AU" sz="2000" dirty="0" smtClean="0">
                <a:latin typeface="Arial"/>
                <a:cs typeface="Arial"/>
              </a:rPr>
              <a:t>provides </a:t>
            </a:r>
            <a:r>
              <a:rPr lang="en-AU" sz="2000" dirty="0">
                <a:latin typeface="Arial"/>
                <a:cs typeface="Arial"/>
              </a:rPr>
              <a:t>a shared direction for the sector, including how we will work together to better plan for legal assistance services, build an evidence base, develop best practice in service design and continuously improve services </a:t>
            </a:r>
            <a:endParaRPr lang="en-AU" sz="2000" dirty="0" smtClean="0">
              <a:latin typeface="Arial"/>
              <a:cs typeface="Arial"/>
            </a:endParaRPr>
          </a:p>
          <a:p>
            <a:endParaRPr lang="en-US" sz="2400" dirty="0">
              <a:latin typeface="Arial" panose="020B0604020202020204" pitchFamily="34" charset="0"/>
              <a:cs typeface="Arial" panose="020B0604020202020204" pitchFamily="34" charset="0"/>
            </a:endParaRPr>
          </a:p>
          <a:p>
            <a:endParaRPr lang="en-US" dirty="0"/>
          </a:p>
        </p:txBody>
      </p:sp>
      <p:sp>
        <p:nvSpPr>
          <p:cNvPr id="4" name="Slide Number Placeholder 3"/>
          <p:cNvSpPr>
            <a:spLocks noGrp="1"/>
          </p:cNvSpPr>
          <p:nvPr>
            <p:ph type="sldNum" sz="quarter" idx="12"/>
          </p:nvPr>
        </p:nvSpPr>
        <p:spPr/>
        <p:txBody>
          <a:bodyPr/>
          <a:lstStyle/>
          <a:p>
            <a:fld id="{5DD5E0B3-5860-4AE6-AA9E-7CB079CA5B53}" type="slidenum">
              <a:rPr lang="en-US" smtClean="0"/>
              <a:t>5</a:t>
            </a:fld>
            <a:endParaRPr lang="en-US" dirty="0"/>
          </a:p>
        </p:txBody>
      </p:sp>
      <p:grpSp>
        <p:nvGrpSpPr>
          <p:cNvPr id="5" name="Group 4"/>
          <p:cNvGrpSpPr/>
          <p:nvPr/>
        </p:nvGrpSpPr>
        <p:grpSpPr>
          <a:xfrm>
            <a:off x="520764" y="6273818"/>
            <a:ext cx="2874547" cy="509569"/>
            <a:chOff x="520764" y="6273818"/>
            <a:chExt cx="2874547" cy="509569"/>
          </a:xfrm>
        </p:grpSpPr>
        <p:sp>
          <p:nvSpPr>
            <p:cNvPr id="6" name="TextBox 5"/>
            <p:cNvSpPr txBox="1"/>
            <p:nvPr/>
          </p:nvSpPr>
          <p:spPr>
            <a:xfrm>
              <a:off x="742021" y="6521777"/>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7" name="Picture 6"/>
            <p:cNvPicPr>
              <a:picLocks noChangeAspect="1"/>
            </p:cNvPicPr>
            <p:nvPr/>
          </p:nvPicPr>
          <p:blipFill rotWithShape="1">
            <a:blip r:embed="rId4"/>
            <a:srcRect r="31597" b="29834"/>
            <a:stretch/>
          </p:blipFill>
          <p:spPr>
            <a:xfrm>
              <a:off x="520764" y="6273818"/>
              <a:ext cx="783706" cy="352456"/>
            </a:xfrm>
            <a:prstGeom prst="rect">
              <a:avLst/>
            </a:prstGeom>
          </p:spPr>
        </p:pic>
      </p:grpSp>
    </p:spTree>
    <p:extLst>
      <p:ext uri="{BB962C8B-B14F-4D97-AF65-F5344CB8AC3E}">
        <p14:creationId xmlns:p14="http://schemas.microsoft.com/office/powerpoint/2010/main" val="1831259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4338"/>
            <a:ext cx="10515600" cy="595312"/>
          </a:xfrm>
        </p:spPr>
        <p:txBody>
          <a:bodyPr>
            <a:normAutofit/>
          </a:bodyPr>
          <a:lstStyle/>
          <a:p>
            <a:r>
              <a:rPr lang="en-US" sz="3100" dirty="0" smtClean="0">
                <a:solidFill>
                  <a:srgbClr val="002060"/>
                </a:solidFill>
                <a:latin typeface="Arial" panose="020B0604020202020204" pitchFamily="34" charset="0"/>
                <a:cs typeface="Arial" panose="020B0604020202020204" pitchFamily="34" charset="0"/>
              </a:rPr>
              <a:t>QLAF </a:t>
            </a:r>
            <a:r>
              <a:rPr lang="en-US" sz="3100" dirty="0" smtClean="0">
                <a:solidFill>
                  <a:srgbClr val="002060"/>
                </a:solidFill>
                <a:latin typeface="Arial" panose="020B0604020202020204" pitchFamily="34" charset="0"/>
                <a:cs typeface="Arial" panose="020B0604020202020204" pitchFamily="34" charset="0"/>
              </a:rPr>
              <a:t>work </a:t>
            </a:r>
            <a:r>
              <a:rPr lang="en-US" sz="3100" dirty="0" smtClean="0">
                <a:solidFill>
                  <a:srgbClr val="002060"/>
                </a:solidFill>
                <a:latin typeface="Arial" panose="020B0604020202020204" pitchFamily="34" charset="0"/>
                <a:cs typeface="Arial" panose="020B0604020202020204" pitchFamily="34" charset="0"/>
              </a:rPr>
              <a:t>plan and priority </a:t>
            </a:r>
            <a:r>
              <a:rPr lang="en-US" sz="3100" dirty="0" smtClean="0">
                <a:solidFill>
                  <a:srgbClr val="002060"/>
                </a:solidFill>
                <a:latin typeface="Arial" panose="020B0604020202020204" pitchFamily="34" charset="0"/>
                <a:cs typeface="Arial" panose="020B0604020202020204" pitchFamily="34" charset="0"/>
              </a:rPr>
              <a:t>initiatives </a:t>
            </a:r>
            <a:r>
              <a:rPr lang="en-US" sz="3100" dirty="0" smtClean="0">
                <a:solidFill>
                  <a:srgbClr val="002060"/>
                </a:solidFill>
                <a:latin typeface="Arial" panose="020B0604020202020204" pitchFamily="34" charset="0"/>
                <a:cs typeface="Arial" panose="020B0604020202020204" pitchFamily="34" charset="0"/>
              </a:rPr>
              <a:t>for 2017-19</a:t>
            </a:r>
            <a:endParaRPr lang="en-US" sz="31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320800"/>
            <a:ext cx="10515600" cy="5283200"/>
          </a:xfrm>
        </p:spPr>
        <p:txBody>
          <a:bodyPr>
            <a:normAutofit fontScale="70000" lnSpcReduction="20000"/>
          </a:bodyPr>
          <a:lstStyle/>
          <a:p>
            <a:pPr lvl="0">
              <a:lnSpc>
                <a:spcPct val="120000"/>
              </a:lnSpc>
            </a:pPr>
            <a:r>
              <a:rPr lang="en-AU" sz="2600" dirty="0" smtClean="0">
                <a:latin typeface="Arial"/>
                <a:cs typeface="Arial"/>
              </a:rPr>
              <a:t>Under </a:t>
            </a:r>
            <a:r>
              <a:rPr lang="en-AU" sz="2600" dirty="0" smtClean="0">
                <a:latin typeface="Arial"/>
                <a:cs typeface="Arial"/>
              </a:rPr>
              <a:t>Queensland’s </a:t>
            </a:r>
            <a:r>
              <a:rPr lang="en-AU" sz="2600" dirty="0" smtClean="0">
                <a:latin typeface="Arial"/>
                <a:cs typeface="Arial"/>
              </a:rPr>
              <a:t>collaborative service planning </a:t>
            </a:r>
            <a:r>
              <a:rPr lang="en-AU" sz="2600" dirty="0" smtClean="0">
                <a:latin typeface="Arial"/>
                <a:cs typeface="Arial"/>
              </a:rPr>
              <a:t>framework, </a:t>
            </a:r>
            <a:r>
              <a:rPr lang="en-AU" sz="2600" dirty="0" smtClean="0">
                <a:latin typeface="Arial"/>
                <a:cs typeface="Arial"/>
              </a:rPr>
              <a:t>a number of priority initiatives </a:t>
            </a:r>
            <a:r>
              <a:rPr lang="en-AU" sz="2600" dirty="0" smtClean="0">
                <a:latin typeface="Arial"/>
                <a:cs typeface="Arial"/>
              </a:rPr>
              <a:t>have been </a:t>
            </a:r>
            <a:r>
              <a:rPr lang="en-AU" sz="2600" dirty="0" smtClean="0">
                <a:latin typeface="Arial"/>
                <a:cs typeface="Arial"/>
              </a:rPr>
              <a:t>identified for </a:t>
            </a:r>
            <a:r>
              <a:rPr lang="en-AU" sz="2600" dirty="0" smtClean="0">
                <a:latin typeface="Arial"/>
                <a:cs typeface="Arial"/>
              </a:rPr>
              <a:t>2017-19</a:t>
            </a:r>
            <a:endParaRPr lang="en-AU" sz="2600" dirty="0" smtClean="0">
              <a:latin typeface="Arial"/>
              <a:cs typeface="Arial"/>
            </a:endParaRPr>
          </a:p>
          <a:p>
            <a:pPr lvl="0">
              <a:lnSpc>
                <a:spcPct val="120000"/>
              </a:lnSpc>
            </a:pPr>
            <a:endParaRPr lang="en-AU" sz="600" dirty="0" smtClean="0">
              <a:latin typeface="Arial"/>
              <a:cs typeface="Arial"/>
            </a:endParaRPr>
          </a:p>
          <a:p>
            <a:pPr lvl="0">
              <a:lnSpc>
                <a:spcPct val="120000"/>
              </a:lnSpc>
            </a:pPr>
            <a:r>
              <a:rPr lang="en-AU" sz="2600" dirty="0" smtClean="0">
                <a:latin typeface="Arial"/>
                <a:cs typeface="Arial"/>
              </a:rPr>
              <a:t>Through QLAF’s specialist working groups and LAFs, proposals were </a:t>
            </a:r>
            <a:r>
              <a:rPr lang="en-AU" sz="2600" dirty="0" smtClean="0">
                <a:latin typeface="Arial"/>
                <a:cs typeface="Arial"/>
              </a:rPr>
              <a:t>developed </a:t>
            </a:r>
            <a:r>
              <a:rPr lang="en-AU" sz="2600" dirty="0" smtClean="0">
                <a:latin typeface="Arial"/>
                <a:cs typeface="Arial"/>
              </a:rPr>
              <a:t>to practically address these initiatives and </a:t>
            </a:r>
            <a:r>
              <a:rPr lang="en-AU" sz="2600" dirty="0" smtClean="0">
                <a:latin typeface="Arial"/>
                <a:cs typeface="Arial"/>
              </a:rPr>
              <a:t>establish </a:t>
            </a:r>
            <a:r>
              <a:rPr lang="en-AU" sz="2600" dirty="0" smtClean="0">
                <a:latin typeface="Arial"/>
                <a:cs typeface="Arial"/>
              </a:rPr>
              <a:t>an overall work plan for the sector</a:t>
            </a:r>
          </a:p>
          <a:p>
            <a:pPr lvl="0">
              <a:lnSpc>
                <a:spcPct val="120000"/>
              </a:lnSpc>
            </a:pPr>
            <a:endParaRPr lang="en-AU" sz="600" dirty="0" smtClean="0">
              <a:latin typeface="Arial"/>
              <a:cs typeface="Arial"/>
            </a:endParaRPr>
          </a:p>
          <a:p>
            <a:pPr>
              <a:lnSpc>
                <a:spcPct val="120000"/>
              </a:lnSpc>
            </a:pPr>
            <a:r>
              <a:rPr lang="en-AU" sz="2600" dirty="0" smtClean="0">
                <a:latin typeface="Arial"/>
                <a:cs typeface="Arial"/>
              </a:rPr>
              <a:t>In March 2017, the </a:t>
            </a:r>
            <a:r>
              <a:rPr lang="en-AU" sz="2600" dirty="0" smtClean="0">
                <a:latin typeface="Arial"/>
                <a:cs typeface="Arial"/>
              </a:rPr>
              <a:t>QLAF </a:t>
            </a:r>
            <a:r>
              <a:rPr lang="en-AU" sz="2600" dirty="0" smtClean="0">
                <a:latin typeface="Arial"/>
                <a:cs typeface="Arial"/>
              </a:rPr>
              <a:t>endorsed </a:t>
            </a:r>
            <a:r>
              <a:rPr lang="en-AU" sz="2600" dirty="0" smtClean="0">
                <a:latin typeface="Arial"/>
                <a:cs typeface="Arial"/>
              </a:rPr>
              <a:t>6 proposals </a:t>
            </a:r>
            <a:r>
              <a:rPr lang="en-AU" sz="2600" dirty="0" smtClean="0">
                <a:latin typeface="Arial"/>
                <a:cs typeface="Arial"/>
              </a:rPr>
              <a:t>for </a:t>
            </a:r>
            <a:r>
              <a:rPr lang="en-AU" sz="2600" dirty="0" smtClean="0">
                <a:latin typeface="Arial"/>
                <a:cs typeface="Arial"/>
              </a:rPr>
              <a:t>its work </a:t>
            </a:r>
            <a:r>
              <a:rPr lang="en-AU" sz="2600" dirty="0" smtClean="0">
                <a:latin typeface="Arial"/>
                <a:cs typeface="Arial"/>
              </a:rPr>
              <a:t>plan, </a:t>
            </a:r>
            <a:r>
              <a:rPr lang="en-AU" sz="2600" dirty="0" smtClean="0">
                <a:latin typeface="Arial"/>
                <a:cs typeface="Arial"/>
              </a:rPr>
              <a:t>which were considered to have the greatest  impact for state wide collaborative planning. These are:</a:t>
            </a:r>
          </a:p>
          <a:p>
            <a:pPr lvl="1">
              <a:lnSpc>
                <a:spcPct val="120000"/>
              </a:lnSpc>
            </a:pPr>
            <a:r>
              <a:rPr lang="en-US" sz="2000" dirty="0">
                <a:latin typeface="Arial"/>
                <a:cs typeface="Arial"/>
              </a:rPr>
              <a:t>a Legal Health Check tailored for Indigenous </a:t>
            </a:r>
            <a:r>
              <a:rPr lang="en-US" sz="2000" dirty="0" smtClean="0">
                <a:latin typeface="Arial"/>
                <a:cs typeface="Arial"/>
              </a:rPr>
              <a:t>Australians</a:t>
            </a:r>
            <a:endParaRPr lang="en-AU" sz="2000" dirty="0">
              <a:latin typeface="Arial"/>
              <a:cs typeface="Arial"/>
            </a:endParaRPr>
          </a:p>
          <a:p>
            <a:pPr lvl="1">
              <a:lnSpc>
                <a:spcPct val="120000"/>
              </a:lnSpc>
            </a:pPr>
            <a:r>
              <a:rPr lang="en-US" sz="2000" dirty="0">
                <a:latin typeface="Arial"/>
                <a:cs typeface="Arial"/>
              </a:rPr>
              <a:t>resources and training for stakeholders to better assist individuals experiencing mental health issues or with intellectual disability or cognitive </a:t>
            </a:r>
            <a:r>
              <a:rPr lang="en-US" sz="2000" dirty="0" smtClean="0">
                <a:latin typeface="Arial"/>
                <a:cs typeface="Arial"/>
              </a:rPr>
              <a:t>impairment</a:t>
            </a:r>
            <a:endParaRPr lang="en-AU" sz="2000" dirty="0">
              <a:latin typeface="Arial"/>
              <a:cs typeface="Arial"/>
            </a:endParaRPr>
          </a:p>
          <a:p>
            <a:pPr lvl="1">
              <a:lnSpc>
                <a:spcPct val="120000"/>
              </a:lnSpc>
            </a:pPr>
            <a:r>
              <a:rPr lang="en-US" sz="2000" dirty="0">
                <a:latin typeface="Arial"/>
                <a:cs typeface="Arial"/>
              </a:rPr>
              <a:t>a sector training and development </a:t>
            </a:r>
            <a:r>
              <a:rPr lang="en-US" sz="2000" dirty="0" smtClean="0">
                <a:latin typeface="Arial"/>
                <a:cs typeface="Arial"/>
              </a:rPr>
              <a:t>officer</a:t>
            </a:r>
            <a:endParaRPr lang="en-AU" sz="2000" dirty="0">
              <a:latin typeface="Arial"/>
              <a:cs typeface="Arial"/>
            </a:endParaRPr>
          </a:p>
          <a:p>
            <a:pPr lvl="1">
              <a:lnSpc>
                <a:spcPct val="120000"/>
              </a:lnSpc>
            </a:pPr>
            <a:r>
              <a:rPr lang="en-US" sz="2000" dirty="0">
                <a:latin typeface="Arial"/>
                <a:cs typeface="Arial"/>
              </a:rPr>
              <a:t>implementation of the Legal Health Check in five community </a:t>
            </a:r>
            <a:r>
              <a:rPr lang="en-US" sz="2000" dirty="0" smtClean="0">
                <a:latin typeface="Arial"/>
                <a:cs typeface="Arial"/>
              </a:rPr>
              <a:t>organisations</a:t>
            </a:r>
            <a:endParaRPr lang="en-AU" sz="2000" dirty="0">
              <a:latin typeface="Arial"/>
              <a:cs typeface="Arial"/>
            </a:endParaRPr>
          </a:p>
          <a:p>
            <a:pPr lvl="1">
              <a:lnSpc>
                <a:spcPct val="120000"/>
              </a:lnSpc>
            </a:pPr>
            <a:r>
              <a:rPr lang="en-US" sz="2000" dirty="0">
                <a:latin typeface="Arial"/>
                <a:cs typeface="Arial"/>
              </a:rPr>
              <a:t>regionalised service </a:t>
            </a:r>
            <a:r>
              <a:rPr lang="en-US" sz="2000" dirty="0" smtClean="0">
                <a:latin typeface="Arial"/>
                <a:cs typeface="Arial"/>
              </a:rPr>
              <a:t>planning, </a:t>
            </a:r>
            <a:r>
              <a:rPr lang="en-US" sz="2000" dirty="0">
                <a:latin typeface="Arial"/>
                <a:cs typeface="Arial"/>
              </a:rPr>
              <a:t>and</a:t>
            </a:r>
            <a:endParaRPr lang="en-AU" sz="2000" dirty="0">
              <a:latin typeface="Arial"/>
              <a:cs typeface="Arial"/>
            </a:endParaRPr>
          </a:p>
          <a:p>
            <a:pPr lvl="1">
              <a:lnSpc>
                <a:spcPct val="120000"/>
              </a:lnSpc>
            </a:pPr>
            <a:r>
              <a:rPr lang="en-US" sz="2000" dirty="0">
                <a:latin typeface="Arial"/>
                <a:cs typeface="Arial"/>
              </a:rPr>
              <a:t>a ‘how to guide’ for delivering outreach legal </a:t>
            </a:r>
            <a:r>
              <a:rPr lang="en-US" sz="2000" dirty="0" smtClean="0">
                <a:latin typeface="Arial"/>
                <a:cs typeface="Arial"/>
              </a:rPr>
              <a:t>services </a:t>
            </a:r>
            <a:endParaRPr lang="en-AU" sz="2000" dirty="0">
              <a:latin typeface="Arial"/>
              <a:cs typeface="Arial"/>
            </a:endParaRPr>
          </a:p>
          <a:p>
            <a:pPr lvl="1">
              <a:lnSpc>
                <a:spcPct val="120000"/>
              </a:lnSpc>
              <a:buFont typeface="Wingdings" charset="2"/>
              <a:buChar char="§"/>
            </a:pPr>
            <a:endParaRPr lang="en-AU" sz="600" dirty="0">
              <a:latin typeface="Arial"/>
              <a:cs typeface="Arial"/>
            </a:endParaRPr>
          </a:p>
          <a:p>
            <a:pPr>
              <a:lnSpc>
                <a:spcPct val="120000"/>
              </a:lnSpc>
            </a:pPr>
            <a:r>
              <a:rPr lang="en-AU" sz="2600" dirty="0">
                <a:latin typeface="Arial"/>
                <a:cs typeface="Arial"/>
              </a:rPr>
              <a:t>The Queensland Government will allocate 2016-17 and 2017-18 project funding to support the sector to deliver its work plan </a:t>
            </a:r>
          </a:p>
          <a:p>
            <a:endParaRPr lang="en-US" dirty="0" smtClean="0"/>
          </a:p>
        </p:txBody>
      </p:sp>
      <p:sp>
        <p:nvSpPr>
          <p:cNvPr id="4" name="Slide Number Placeholder 3"/>
          <p:cNvSpPr>
            <a:spLocks noGrp="1"/>
          </p:cNvSpPr>
          <p:nvPr>
            <p:ph type="sldNum" sz="quarter" idx="12"/>
          </p:nvPr>
        </p:nvSpPr>
        <p:spPr/>
        <p:txBody>
          <a:bodyPr/>
          <a:lstStyle/>
          <a:p>
            <a:fld id="{5DD5E0B3-5860-4AE6-AA9E-7CB079CA5B53}" type="slidenum">
              <a:rPr lang="en-US" smtClean="0"/>
              <a:t>6</a:t>
            </a:fld>
            <a:endParaRPr lang="en-US" dirty="0"/>
          </a:p>
        </p:txBody>
      </p:sp>
      <p:grpSp>
        <p:nvGrpSpPr>
          <p:cNvPr id="5" name="Group 4"/>
          <p:cNvGrpSpPr/>
          <p:nvPr/>
        </p:nvGrpSpPr>
        <p:grpSpPr>
          <a:xfrm>
            <a:off x="591884" y="6348431"/>
            <a:ext cx="2874547" cy="509569"/>
            <a:chOff x="520764" y="6273818"/>
            <a:chExt cx="2874547" cy="509569"/>
          </a:xfrm>
        </p:grpSpPr>
        <p:sp>
          <p:nvSpPr>
            <p:cNvPr id="6" name="TextBox 5"/>
            <p:cNvSpPr txBox="1"/>
            <p:nvPr/>
          </p:nvSpPr>
          <p:spPr>
            <a:xfrm>
              <a:off x="742021" y="6521777"/>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7" name="Picture 6"/>
            <p:cNvPicPr>
              <a:picLocks noChangeAspect="1"/>
            </p:cNvPicPr>
            <p:nvPr/>
          </p:nvPicPr>
          <p:blipFill rotWithShape="1">
            <a:blip r:embed="rId3"/>
            <a:srcRect r="31597" b="29834"/>
            <a:stretch/>
          </p:blipFill>
          <p:spPr>
            <a:xfrm>
              <a:off x="520764" y="6273818"/>
              <a:ext cx="783706" cy="352456"/>
            </a:xfrm>
            <a:prstGeom prst="rect">
              <a:avLst/>
            </a:prstGeom>
          </p:spPr>
        </p:pic>
      </p:grpSp>
    </p:spTree>
    <p:extLst>
      <p:ext uri="{BB962C8B-B14F-4D97-AF65-F5344CB8AC3E}">
        <p14:creationId xmlns:p14="http://schemas.microsoft.com/office/powerpoint/2010/main" val="2396040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solidFill>
                  <a:srgbClr val="0E1450"/>
                </a:solidFill>
              </a:rPr>
              <a:t>Feedback to Government</a:t>
            </a:r>
            <a:endParaRPr lang="en-US" sz="4000" b="1" dirty="0">
              <a:solidFill>
                <a:srgbClr val="0E1450"/>
              </a:solidFill>
            </a:endParaRPr>
          </a:p>
        </p:txBody>
      </p:sp>
      <p:sp>
        <p:nvSpPr>
          <p:cNvPr id="3" name="Content Placeholder 2"/>
          <p:cNvSpPr>
            <a:spLocks noGrp="1"/>
          </p:cNvSpPr>
          <p:nvPr>
            <p:ph idx="1"/>
          </p:nvPr>
        </p:nvSpPr>
        <p:spPr>
          <a:xfrm>
            <a:off x="838200" y="1673225"/>
            <a:ext cx="10515600" cy="4351338"/>
          </a:xfrm>
        </p:spPr>
        <p:txBody>
          <a:bodyPr>
            <a:normAutofit/>
          </a:bodyPr>
          <a:lstStyle/>
          <a:p>
            <a:pPr lvl="0"/>
            <a:r>
              <a:rPr lang="en-US" sz="2000" dirty="0" smtClean="0">
                <a:latin typeface="Arial"/>
                <a:cs typeface="Arial"/>
              </a:rPr>
              <a:t>The QLAF has a strategic role in </a:t>
            </a:r>
            <a:r>
              <a:rPr lang="en-AU" sz="2000" dirty="0">
                <a:latin typeface="Arial"/>
                <a:cs typeface="Arial"/>
              </a:rPr>
              <a:t>providing feedback to Government on legal assistance policy and </a:t>
            </a:r>
            <a:r>
              <a:rPr lang="en-AU" sz="2000" dirty="0" smtClean="0">
                <a:latin typeface="Arial"/>
                <a:cs typeface="Arial"/>
              </a:rPr>
              <a:t>processes, via consultation with the sector</a:t>
            </a:r>
          </a:p>
          <a:p>
            <a:pPr lvl="0"/>
            <a:endParaRPr lang="en-AU" sz="2000" dirty="0" smtClean="0">
              <a:latin typeface="Arial"/>
              <a:cs typeface="Arial"/>
            </a:endParaRPr>
          </a:p>
          <a:p>
            <a:r>
              <a:rPr lang="en-AU" sz="2000" dirty="0" smtClean="0">
                <a:latin typeface="Arial"/>
                <a:cs typeface="Arial"/>
              </a:rPr>
              <a:t>QLAF endorsed funding </a:t>
            </a:r>
            <a:r>
              <a:rPr lang="en-AU" sz="2000" dirty="0" smtClean="0">
                <a:latin typeface="Arial"/>
                <a:cs typeface="Arial"/>
              </a:rPr>
              <a:t>strategies </a:t>
            </a:r>
            <a:r>
              <a:rPr lang="en-AU" sz="2000" dirty="0" smtClean="0">
                <a:latin typeface="Arial"/>
                <a:cs typeface="Arial"/>
              </a:rPr>
              <a:t>put forward </a:t>
            </a:r>
            <a:r>
              <a:rPr lang="en-AU" sz="2000" dirty="0">
                <a:latin typeface="Arial"/>
                <a:cs typeface="Arial"/>
              </a:rPr>
              <a:t>by the </a:t>
            </a:r>
            <a:r>
              <a:rPr lang="en-AU" sz="2000" dirty="0" smtClean="0">
                <a:latin typeface="Arial"/>
                <a:cs typeface="Arial"/>
              </a:rPr>
              <a:t>sector</a:t>
            </a:r>
          </a:p>
          <a:p>
            <a:pPr marL="0" indent="0">
              <a:buNone/>
            </a:pPr>
            <a:endParaRPr lang="en-AU" sz="2000" dirty="0" smtClean="0">
              <a:latin typeface="Arial"/>
              <a:cs typeface="Arial"/>
            </a:endParaRPr>
          </a:p>
          <a:p>
            <a:r>
              <a:rPr lang="en-AU" sz="2000" dirty="0" smtClean="0">
                <a:latin typeface="Arial"/>
                <a:cs typeface="Arial"/>
              </a:rPr>
              <a:t>These strategies were </a:t>
            </a:r>
            <a:r>
              <a:rPr lang="en-AU" sz="2000" dirty="0">
                <a:latin typeface="Arial"/>
                <a:cs typeface="Arial"/>
              </a:rPr>
              <a:t>approved by the Attorney-General, forming the evaluation criteria for the 2017-20 </a:t>
            </a:r>
            <a:r>
              <a:rPr lang="en-AU" sz="2000" dirty="0" smtClean="0">
                <a:latin typeface="Arial"/>
                <a:cs typeface="Arial"/>
              </a:rPr>
              <a:t>process </a:t>
            </a:r>
          </a:p>
          <a:p>
            <a:endParaRPr lang="en-AU" sz="2000" dirty="0" smtClean="0">
              <a:latin typeface="Arial"/>
              <a:cs typeface="Arial"/>
            </a:endParaRPr>
          </a:p>
          <a:p>
            <a:r>
              <a:rPr lang="en-AU" sz="2000" dirty="0" smtClean="0">
                <a:latin typeface="Arial"/>
                <a:cs typeface="Arial"/>
              </a:rPr>
              <a:t>The Queensland government also consulted with the QLAF on </a:t>
            </a:r>
            <a:r>
              <a:rPr lang="en-AU" sz="2000" dirty="0">
                <a:latin typeface="Arial"/>
                <a:cs typeface="Arial"/>
              </a:rPr>
              <a:t>the breakdown of </a:t>
            </a:r>
            <a:r>
              <a:rPr lang="en-AU" sz="2000" dirty="0" smtClean="0">
                <a:latin typeface="Arial"/>
                <a:cs typeface="Arial"/>
              </a:rPr>
              <a:t>Commonwealth </a:t>
            </a:r>
            <a:r>
              <a:rPr lang="en-AU" sz="2000" dirty="0">
                <a:latin typeface="Arial"/>
                <a:cs typeface="Arial"/>
              </a:rPr>
              <a:t>funding provided to Queensland CLCs under the National Partnership </a:t>
            </a:r>
            <a:r>
              <a:rPr lang="en-AU" sz="2000" dirty="0" smtClean="0">
                <a:latin typeface="Arial"/>
                <a:cs typeface="Arial"/>
              </a:rPr>
              <a:t>Agreement </a:t>
            </a:r>
            <a:endParaRPr lang="en-AU" sz="2000" dirty="0">
              <a:latin typeface="Arial"/>
              <a:cs typeface="Arial"/>
            </a:endParaRPr>
          </a:p>
          <a:p>
            <a:pPr marL="0" lvl="0" indent="0">
              <a:buNone/>
            </a:pPr>
            <a:endParaRPr lang="en-AU" dirty="0"/>
          </a:p>
          <a:p>
            <a:pPr marL="0" indent="0">
              <a:buNone/>
            </a:pPr>
            <a:endParaRPr lang="en-AU" dirty="0" smtClean="0"/>
          </a:p>
          <a:p>
            <a:pPr marL="0" indent="0">
              <a:buNone/>
            </a:pPr>
            <a:endParaRPr lang="en-AU" dirty="0"/>
          </a:p>
          <a:p>
            <a:endParaRPr lang="en-US" dirty="0"/>
          </a:p>
        </p:txBody>
      </p:sp>
      <p:sp>
        <p:nvSpPr>
          <p:cNvPr id="4" name="Slide Number Placeholder 3"/>
          <p:cNvSpPr>
            <a:spLocks noGrp="1"/>
          </p:cNvSpPr>
          <p:nvPr>
            <p:ph type="sldNum" sz="quarter" idx="12"/>
          </p:nvPr>
        </p:nvSpPr>
        <p:spPr/>
        <p:txBody>
          <a:bodyPr/>
          <a:lstStyle/>
          <a:p>
            <a:fld id="{5DD5E0B3-5860-4AE6-AA9E-7CB079CA5B53}" type="slidenum">
              <a:rPr lang="en-US" smtClean="0"/>
              <a:t>7</a:t>
            </a:fld>
            <a:endParaRPr lang="en-US" dirty="0"/>
          </a:p>
        </p:txBody>
      </p:sp>
    </p:spTree>
    <p:extLst>
      <p:ext uri="{BB962C8B-B14F-4D97-AF65-F5344CB8AC3E}">
        <p14:creationId xmlns:p14="http://schemas.microsoft.com/office/powerpoint/2010/main" val="22967466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4875" y="288928"/>
            <a:ext cx="9715500" cy="692147"/>
          </a:xfrm>
        </p:spPr>
        <p:txBody>
          <a:bodyPr>
            <a:normAutofit/>
          </a:bodyPr>
          <a:lstStyle/>
          <a:p>
            <a:r>
              <a:rPr lang="en-US" sz="3200" dirty="0" smtClean="0">
                <a:solidFill>
                  <a:srgbClr val="002060"/>
                </a:solidFill>
                <a:latin typeface="Arial" panose="020B0604020202020204" pitchFamily="34" charset="0"/>
                <a:cs typeface="Arial" panose="020B0604020202020204" pitchFamily="34" charset="0"/>
              </a:rPr>
              <a:t>How you can be involved and find out more?</a:t>
            </a:r>
            <a:endParaRPr lang="en-US" sz="3200" dirty="0">
              <a:solidFill>
                <a:srgbClr val="002060"/>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86715" y="1400178"/>
            <a:ext cx="10515600" cy="4351338"/>
          </a:xfrm>
        </p:spPr>
        <p:txBody>
          <a:bodyPr>
            <a:normAutofit/>
          </a:bodyPr>
          <a:lstStyle/>
          <a:p>
            <a:pPr lvl="1"/>
            <a:r>
              <a:rPr lang="en-US" dirty="0" smtClean="0">
                <a:latin typeface="Arial" panose="020B0604020202020204" pitchFamily="34" charset="0"/>
                <a:cs typeface="Arial" panose="020B0604020202020204" pitchFamily="34" charset="0"/>
              </a:rPr>
              <a:t>Via </a:t>
            </a:r>
            <a:r>
              <a:rPr lang="en-US" b="1" dirty="0" smtClean="0">
                <a:solidFill>
                  <a:srgbClr val="002060"/>
                </a:solidFill>
                <a:latin typeface="Arial" panose="020B0604020202020204" pitchFamily="34" charset="0"/>
                <a:cs typeface="Arial" panose="020B0604020202020204" pitchFamily="34" charset="0"/>
              </a:rPr>
              <a:t>working group </a:t>
            </a:r>
            <a:r>
              <a:rPr lang="en-US" dirty="0" smtClean="0">
                <a:latin typeface="Arial" panose="020B0604020202020204" pitchFamily="34" charset="0"/>
                <a:cs typeface="Arial" panose="020B0604020202020204" pitchFamily="34" charset="0"/>
              </a:rPr>
              <a:t>or </a:t>
            </a:r>
            <a:r>
              <a:rPr lang="en-US" b="1" dirty="0" smtClean="0">
                <a:solidFill>
                  <a:srgbClr val="002060"/>
                </a:solidFill>
                <a:latin typeface="Arial" panose="020B0604020202020204" pitchFamily="34" charset="0"/>
                <a:cs typeface="Arial" panose="020B0604020202020204" pitchFamily="34" charset="0"/>
              </a:rPr>
              <a:t>LAF</a:t>
            </a:r>
            <a:r>
              <a:rPr lang="en-US" dirty="0" smtClean="0">
                <a:latin typeface="Arial" panose="020B0604020202020204" pitchFamily="34" charset="0"/>
                <a:cs typeface="Arial" panose="020B0604020202020204" pitchFamily="34" charset="0"/>
              </a:rPr>
              <a:t> membership and/or engaging with members on collaborative service planning initiatives and projects</a:t>
            </a:r>
          </a:p>
          <a:p>
            <a:pPr lvl="2">
              <a:buFont typeface="Wingdings" panose="05000000000000000000" pitchFamily="2" charset="2"/>
              <a:buChar char="§"/>
            </a:pPr>
            <a:endParaRPr lang="en-US" sz="600"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n-US" sz="2000" dirty="0" smtClean="0">
                <a:latin typeface="Arial" panose="020B0604020202020204" pitchFamily="34" charset="0"/>
                <a:cs typeface="Arial" panose="020B0604020202020204" pitchFamily="34" charset="0"/>
              </a:rPr>
              <a:t>Community Legal Centres Queensland is a member/involved in all QLAF working groups and LAFs</a:t>
            </a:r>
          </a:p>
          <a:p>
            <a:pPr lvl="2"/>
            <a:endParaRPr lang="en-US" sz="2400" b="1" i="1" dirty="0">
              <a:solidFill>
                <a:srgbClr val="FF0000"/>
              </a:solidFill>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Attend and engage with your local </a:t>
            </a:r>
            <a:r>
              <a:rPr lang="en-US" b="1" dirty="0" smtClean="0">
                <a:solidFill>
                  <a:srgbClr val="002060"/>
                </a:solidFill>
                <a:latin typeface="Arial" panose="020B0604020202020204" pitchFamily="34" charset="0"/>
                <a:cs typeface="Arial" panose="020B0604020202020204" pitchFamily="34" charset="0"/>
              </a:rPr>
              <a:t>RLAF </a:t>
            </a:r>
            <a:r>
              <a:rPr lang="en-US" dirty="0" smtClean="0">
                <a:latin typeface="Arial" panose="020B0604020202020204" pitchFamily="34" charset="0"/>
                <a:cs typeface="Arial" panose="020B0604020202020204" pitchFamily="34" charset="0"/>
              </a:rPr>
              <a:t>meetings</a:t>
            </a:r>
          </a:p>
          <a:p>
            <a:pPr lvl="1"/>
            <a:endParaRPr lang="en-US" b="1" i="1" dirty="0" smtClean="0">
              <a:solidFill>
                <a:srgbClr val="FF0000"/>
              </a:solidFill>
              <a:latin typeface="Arial" panose="020B0604020202020204" pitchFamily="34" charset="0"/>
              <a:cs typeface="Arial" panose="020B0604020202020204" pitchFamily="34" charset="0"/>
            </a:endParaRPr>
          </a:p>
          <a:p>
            <a:pPr lvl="1"/>
            <a:r>
              <a:rPr lang="en-US" dirty="0" smtClean="0">
                <a:latin typeface="Arial" panose="020B0604020202020204" pitchFamily="34" charset="0"/>
                <a:cs typeface="Arial" panose="020B0604020202020204" pitchFamily="34" charset="0"/>
              </a:rPr>
              <a:t>QLAF website  	</a:t>
            </a:r>
            <a:r>
              <a:rPr lang="en-US" b="1" dirty="0" smtClean="0">
                <a:solidFill>
                  <a:srgbClr val="002060"/>
                </a:solidFill>
                <a:latin typeface="Arial" panose="020B0604020202020204" pitchFamily="34" charset="0"/>
                <a:cs typeface="Arial" panose="020B0604020202020204" pitchFamily="34" charset="0"/>
              </a:rPr>
              <a:t>www.qlaf.org.au </a:t>
            </a:r>
          </a:p>
          <a:p>
            <a:pPr lvl="2"/>
            <a:endParaRPr lang="en-US" sz="600" b="1" dirty="0" smtClean="0">
              <a:solidFill>
                <a:srgbClr val="002060"/>
              </a:solidFill>
              <a:latin typeface="Arial" panose="020B0604020202020204" pitchFamily="34" charset="0"/>
              <a:cs typeface="Arial" panose="020B0604020202020204" pitchFamily="34" charset="0"/>
            </a:endParaRPr>
          </a:p>
          <a:p>
            <a:pPr lvl="2">
              <a:buFont typeface="Wingdings" panose="05000000000000000000" pitchFamily="2" charset="2"/>
              <a:buChar char="§"/>
            </a:pPr>
            <a:r>
              <a:rPr lang="en-US" dirty="0" smtClean="0">
                <a:latin typeface="Arial" panose="020B0604020202020204" pitchFamily="34" charset="0"/>
                <a:cs typeface="Arial" panose="020B0604020202020204" pitchFamily="34" charset="0"/>
              </a:rPr>
              <a:t> QLAF meeting minutes and news items are published regularly</a:t>
            </a:r>
          </a:p>
          <a:p>
            <a:pPr lvl="1"/>
            <a:endParaRPr lang="en-US" i="1" dirty="0" smtClean="0">
              <a:latin typeface="Arial" panose="020B0604020202020204" pitchFamily="34" charset="0"/>
              <a:cs typeface="Arial" panose="020B0604020202020204" pitchFamily="34" charset="0"/>
            </a:endParaRPr>
          </a:p>
          <a:p>
            <a:pPr lvl="1"/>
            <a:r>
              <a:rPr lang="en-US" i="1" dirty="0" smtClean="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 </a:t>
            </a:r>
            <a:r>
              <a:rPr lang="en-US" b="1" dirty="0" smtClean="0">
                <a:solidFill>
                  <a:srgbClr val="002060"/>
                </a:solidFill>
                <a:latin typeface="Arial" panose="020B0604020202020204" pitchFamily="34" charset="0"/>
                <a:cs typeface="Arial" panose="020B0604020202020204" pitchFamily="34" charset="0"/>
              </a:rPr>
              <a:t>QLAF newsletter </a:t>
            </a:r>
            <a:r>
              <a:rPr lang="en-US" i="1" dirty="0" smtClean="0">
                <a:latin typeface="Arial" panose="020B0604020202020204" pitchFamily="34" charset="0"/>
                <a:cs typeface="Arial" panose="020B0604020202020204" pitchFamily="34" charset="0"/>
              </a:rPr>
              <a:t>– soon to be released!</a:t>
            </a:r>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5DD5E0B3-5860-4AE6-AA9E-7CB079CA5B53}" type="slidenum">
              <a:rPr lang="en-US" smtClean="0"/>
              <a:t>8</a:t>
            </a:fld>
            <a:endParaRPr lang="en-US" dirty="0"/>
          </a:p>
        </p:txBody>
      </p:sp>
      <p:sp>
        <p:nvSpPr>
          <p:cNvPr id="6" name="TextBox 5"/>
          <p:cNvSpPr txBox="1"/>
          <p:nvPr/>
        </p:nvSpPr>
        <p:spPr>
          <a:xfrm>
            <a:off x="886679" y="6626534"/>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pic>
        <p:nvPicPr>
          <p:cNvPr id="7" name="Picture 6"/>
          <p:cNvPicPr>
            <a:picLocks noChangeAspect="1"/>
          </p:cNvPicPr>
          <p:nvPr/>
        </p:nvPicPr>
        <p:blipFill rotWithShape="1">
          <a:blip r:embed="rId3"/>
          <a:srcRect r="31597" b="29834"/>
          <a:stretch/>
        </p:blipFill>
        <p:spPr>
          <a:xfrm>
            <a:off x="665422" y="6378575"/>
            <a:ext cx="783706" cy="352456"/>
          </a:xfrm>
          <a:prstGeom prst="rect">
            <a:avLst/>
          </a:prstGeom>
        </p:spPr>
      </p:pic>
    </p:spTree>
    <p:extLst>
      <p:ext uri="{BB962C8B-B14F-4D97-AF65-F5344CB8AC3E}">
        <p14:creationId xmlns:p14="http://schemas.microsoft.com/office/powerpoint/2010/main" val="16588293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a:blip r:embed="rId3"/>
          <a:stretch>
            <a:fillRect/>
          </a:stretch>
        </p:blipFill>
        <p:spPr>
          <a:xfrm>
            <a:off x="430306" y="0"/>
            <a:ext cx="11489167" cy="1615476"/>
          </a:xfrm>
          <a:prstGeom prst="rect">
            <a:avLst/>
          </a:prstGeom>
        </p:spPr>
      </p:pic>
      <p:sp>
        <p:nvSpPr>
          <p:cNvPr id="13" name="TextBox 12"/>
          <p:cNvSpPr txBox="1"/>
          <p:nvPr/>
        </p:nvSpPr>
        <p:spPr>
          <a:xfrm>
            <a:off x="1262016" y="914141"/>
            <a:ext cx="2653290" cy="261610"/>
          </a:xfrm>
          <a:prstGeom prst="rect">
            <a:avLst/>
          </a:prstGeom>
          <a:noFill/>
        </p:spPr>
        <p:txBody>
          <a:bodyPr wrap="none" rtlCol="0">
            <a:spAutoFit/>
          </a:bodyPr>
          <a:lstStyle/>
          <a:p>
            <a:r>
              <a:rPr lang="en-AU" sz="1100" dirty="0" smtClean="0">
                <a:solidFill>
                  <a:schemeClr val="accent1">
                    <a:lumMod val="75000"/>
                  </a:schemeClr>
                </a:solidFill>
                <a:latin typeface="Lucida Sans" panose="020B0602040502020204" pitchFamily="34" charset="0"/>
              </a:rPr>
              <a:t>Queensland Legal Assistance Forum</a:t>
            </a:r>
            <a:endParaRPr lang="en-AU" sz="1100" dirty="0">
              <a:solidFill>
                <a:schemeClr val="accent1">
                  <a:lumMod val="75000"/>
                </a:schemeClr>
              </a:solidFill>
              <a:latin typeface="Lucida Sans" panose="020B0602040502020204" pitchFamily="34" charset="0"/>
            </a:endParaRPr>
          </a:p>
        </p:txBody>
      </p:sp>
      <p:sp>
        <p:nvSpPr>
          <p:cNvPr id="16" name="TextBox 15"/>
          <p:cNvSpPr txBox="1"/>
          <p:nvPr/>
        </p:nvSpPr>
        <p:spPr>
          <a:xfrm>
            <a:off x="1047526" y="1625798"/>
            <a:ext cx="11906073" cy="5355312"/>
          </a:xfrm>
          <a:prstGeom prst="rect">
            <a:avLst/>
          </a:prstGeom>
          <a:noFill/>
        </p:spPr>
        <p:txBody>
          <a:bodyPr wrap="square" rtlCol="0">
            <a:spAutoFit/>
          </a:bodyPr>
          <a:lstStyle/>
          <a:p>
            <a:endParaRPr lang="en-AU" dirty="0" smtClean="0">
              <a:latin typeface="Arial" panose="020B0604020202020204" pitchFamily="34" charset="0"/>
              <a:cs typeface="Arial" panose="020B0604020202020204" pitchFamily="34" charset="0"/>
            </a:endParaRPr>
          </a:p>
          <a:p>
            <a:endParaRPr lang="en-AU" dirty="0" smtClean="0">
              <a:latin typeface="Arial" panose="020B0604020202020204" pitchFamily="34" charset="0"/>
              <a:cs typeface="Arial" panose="020B0604020202020204" pitchFamily="34" charset="0"/>
            </a:endParaRPr>
          </a:p>
          <a:p>
            <a:r>
              <a:rPr lang="en-AU" sz="2400" b="1" dirty="0" smtClean="0">
                <a:latin typeface="Arial" panose="020B0604020202020204" pitchFamily="34" charset="0"/>
                <a:cs typeface="Arial" panose="020B0604020202020204" pitchFamily="34" charset="0"/>
              </a:rPr>
              <a:t>For further information</a:t>
            </a:r>
          </a:p>
          <a:p>
            <a:endParaRPr lang="en-AU" dirty="0">
              <a:latin typeface="Arial" panose="020B0604020202020204" pitchFamily="34" charset="0"/>
              <a:cs typeface="Arial" panose="020B0604020202020204" pitchFamily="34" charset="0"/>
            </a:endParaRPr>
          </a:p>
          <a:p>
            <a:endParaRPr lang="en-AU" sz="2000" dirty="0">
              <a:latin typeface="Arial" panose="020B0604020202020204" pitchFamily="34" charset="0"/>
              <a:cs typeface="Arial" panose="020B0604020202020204" pitchFamily="34" charset="0"/>
            </a:endParaRPr>
          </a:p>
          <a:p>
            <a:r>
              <a:rPr lang="en-AU" sz="2000" b="1" dirty="0" smtClean="0">
                <a:latin typeface="Arial" panose="020B0604020202020204" pitchFamily="34" charset="0"/>
                <a:cs typeface="Arial" panose="020B0604020202020204" pitchFamily="34" charset="0"/>
              </a:rPr>
              <a:t>Monica Roberts</a:t>
            </a:r>
          </a:p>
          <a:p>
            <a:r>
              <a:rPr lang="en-AU" sz="2000" dirty="0" smtClean="0">
                <a:latin typeface="Arial" panose="020B0604020202020204" pitchFamily="34" charset="0"/>
                <a:cs typeface="Arial" panose="020B0604020202020204" pitchFamily="34" charset="0"/>
              </a:rPr>
              <a:t>QLAF Project Officer</a:t>
            </a:r>
          </a:p>
          <a:p>
            <a:r>
              <a:rPr lang="en-AU" sz="2000" dirty="0" smtClean="0">
                <a:latin typeface="Arial" panose="020B0604020202020204" pitchFamily="34" charset="0"/>
                <a:cs typeface="Arial" panose="020B0604020202020204" pitchFamily="34" charset="0"/>
              </a:rPr>
              <a:t>Community Legal Centres Queensland</a:t>
            </a:r>
          </a:p>
          <a:p>
            <a:r>
              <a:rPr lang="en-US" sz="2000" dirty="0" smtClean="0">
                <a:latin typeface="Arial" panose="020B0604020202020204" pitchFamily="34" charset="0"/>
                <a:cs typeface="Arial" panose="020B0604020202020204" pitchFamily="34" charset="0"/>
              </a:rPr>
              <a:t>Tel</a:t>
            </a:r>
            <a:r>
              <a:rPr lang="en-US" sz="2000" dirty="0">
                <a:latin typeface="Arial" panose="020B0604020202020204" pitchFamily="34" charset="0"/>
                <a:cs typeface="Arial" panose="020B0604020202020204" pitchFamily="34" charset="0"/>
              </a:rPr>
              <a:t>: 3392 </a:t>
            </a:r>
            <a:r>
              <a:rPr lang="en-US" sz="2000" dirty="0" smtClean="0">
                <a:latin typeface="Arial" panose="020B0604020202020204" pitchFamily="34" charset="0"/>
                <a:cs typeface="Arial" panose="020B0604020202020204" pitchFamily="34" charset="0"/>
              </a:rPr>
              <a:t>0092</a:t>
            </a:r>
          </a:p>
          <a:p>
            <a:r>
              <a:rPr lang="en-US" sz="2000" dirty="0" smtClean="0">
                <a:solidFill>
                  <a:srgbClr val="002060"/>
                </a:solidFill>
                <a:latin typeface="Arial" panose="020B0604020202020204" pitchFamily="34" charset="0"/>
                <a:cs typeface="Arial" panose="020B0604020202020204" pitchFamily="34" charset="0"/>
                <a:hlinkClick r:id="rId4"/>
              </a:rPr>
              <a:t>qlaf@communitylegalqld.org.au</a:t>
            </a:r>
            <a:endParaRPr lang="en-US" sz="2000" dirty="0">
              <a:solidFill>
                <a:srgbClr val="002060"/>
              </a:solidFill>
              <a:latin typeface="Arial" panose="020B0604020202020204" pitchFamily="34" charset="0"/>
              <a:cs typeface="Arial" panose="020B0604020202020204" pitchFamily="34" charset="0"/>
            </a:endParaRPr>
          </a:p>
          <a:p>
            <a:endParaRPr lang="en-AU" dirty="0" smtClean="0">
              <a:latin typeface="Arial" panose="020B0604020202020204" pitchFamily="34" charset="0"/>
              <a:cs typeface="Arial" panose="020B0604020202020204" pitchFamily="34" charset="0"/>
            </a:endParaRPr>
          </a:p>
          <a:p>
            <a:r>
              <a:rPr lang="en-AU" sz="3600" dirty="0">
                <a:latin typeface="Arial" panose="020B0604020202020204" pitchFamily="34" charset="0"/>
                <a:cs typeface="Arial" panose="020B0604020202020204" pitchFamily="34" charset="0"/>
              </a:rPr>
              <a:t>	</a:t>
            </a:r>
            <a:r>
              <a:rPr lang="en-AU" sz="3600" dirty="0" smtClean="0">
                <a:latin typeface="Arial" panose="020B0604020202020204" pitchFamily="34" charset="0"/>
                <a:cs typeface="Arial" panose="020B0604020202020204" pitchFamily="34" charset="0"/>
              </a:rPr>
              <a:t>							</a:t>
            </a:r>
          </a:p>
          <a:p>
            <a:r>
              <a:rPr lang="en-AU" sz="3600" b="1" dirty="0" smtClean="0">
                <a:solidFill>
                  <a:srgbClr val="002060"/>
                </a:solidFill>
                <a:latin typeface="Arial" panose="020B0604020202020204" pitchFamily="34" charset="0"/>
                <a:cs typeface="Arial" panose="020B0604020202020204" pitchFamily="34" charset="0"/>
              </a:rPr>
              <a:t>Thank you!</a:t>
            </a:r>
            <a:endParaRPr lang="en-AU" sz="3600" b="1" dirty="0">
              <a:solidFill>
                <a:srgbClr val="002060"/>
              </a:solidFill>
              <a:latin typeface="Arial" panose="020B0604020202020204" pitchFamily="34" charset="0"/>
              <a:cs typeface="Arial" panose="020B0604020202020204" pitchFamily="34" charset="0"/>
            </a:endParaRPr>
          </a:p>
          <a:p>
            <a:endParaRPr lang="en-AU" dirty="0" smtClean="0">
              <a:latin typeface="Lucida Sans" panose="020B0602040502020204" pitchFamily="34" charset="0"/>
            </a:endParaRPr>
          </a:p>
          <a:p>
            <a:endParaRPr lang="en-AU" dirty="0">
              <a:latin typeface="Lucida Sans" panose="020B0602040502020204" pitchFamily="34" charset="0"/>
            </a:endParaRPr>
          </a:p>
          <a:p>
            <a:r>
              <a:rPr lang="en-AU" dirty="0" smtClean="0">
                <a:latin typeface="Lucida Sans" panose="020B0602040502020204" pitchFamily="34" charset="0"/>
              </a:rPr>
              <a:t> </a:t>
            </a:r>
            <a:endParaRPr lang="en-AU" dirty="0">
              <a:latin typeface="Lucida Sans" panose="020B0602040502020204" pitchFamily="34" charset="0"/>
            </a:endParaRPr>
          </a:p>
        </p:txBody>
      </p:sp>
      <p:sp>
        <p:nvSpPr>
          <p:cNvPr id="3" name="Slide Number Placeholder 2"/>
          <p:cNvSpPr>
            <a:spLocks noGrp="1"/>
          </p:cNvSpPr>
          <p:nvPr>
            <p:ph type="sldNum" sz="quarter" idx="12"/>
          </p:nvPr>
        </p:nvSpPr>
        <p:spPr/>
        <p:txBody>
          <a:bodyPr/>
          <a:lstStyle/>
          <a:p>
            <a:fld id="{5DD5E0B3-5860-4AE6-AA9E-7CB079CA5B53}" type="slidenum">
              <a:rPr lang="en-US" smtClean="0"/>
              <a:t>9</a:t>
            </a:fld>
            <a:endParaRPr lang="en-US" dirty="0"/>
          </a:p>
        </p:txBody>
      </p:sp>
    </p:spTree>
    <p:extLst>
      <p:ext uri="{BB962C8B-B14F-4D97-AF65-F5344CB8AC3E}">
        <p14:creationId xmlns:p14="http://schemas.microsoft.com/office/powerpoint/2010/main" val="305284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1453</TotalTime>
  <Words>1509</Words>
  <Application>Microsoft Office PowerPoint</Application>
  <PresentationFormat>Widescreen</PresentationFormat>
  <Paragraphs>237</Paragraphs>
  <Slides>9</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Lucida Sans</vt:lpstr>
      <vt:lpstr>Wingdings</vt:lpstr>
      <vt:lpstr>Office Theme</vt:lpstr>
      <vt:lpstr>Custom Design</vt:lpstr>
      <vt:lpstr>PowerPoint Presentation</vt:lpstr>
      <vt:lpstr>What is the role of the QLAF in 2017?</vt:lpstr>
      <vt:lpstr>QLAF and Queensland’s state-wide, regional and specialist legal assistance forums</vt:lpstr>
      <vt:lpstr>Recent achievements</vt:lpstr>
      <vt:lpstr>Collaborative service planning in Queensland</vt:lpstr>
      <vt:lpstr>QLAF work plan and priority initiatives for 2017-19</vt:lpstr>
      <vt:lpstr>Feedback to Government</vt:lpstr>
      <vt:lpstr>How you can be involved and find out more?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Roberts</dc:creator>
  <cp:lastModifiedBy>Jessica Kang</cp:lastModifiedBy>
  <cp:revision>120</cp:revision>
  <cp:lastPrinted>2017-05-04T02:50:02Z</cp:lastPrinted>
  <dcterms:created xsi:type="dcterms:W3CDTF">2017-04-26T02:55:04Z</dcterms:created>
  <dcterms:modified xsi:type="dcterms:W3CDTF">2017-05-05T05:31:49Z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18533632</vt:i4>
  </property>
  <property fmtid="{D5CDD505-2E9C-101B-9397-08002B2CF9AE}" pid="3" name="_NewReviewCycle">
    <vt:lpwstr/>
  </property>
  <property fmtid="{D5CDD505-2E9C-101B-9397-08002B2CF9AE}" pid="4" name="_EmailSubject">
    <vt:lpwstr>Collaborative service planning session- Updated</vt:lpwstr>
  </property>
  <property fmtid="{D5CDD505-2E9C-101B-9397-08002B2CF9AE}" pid="5" name="_AuthorEmail">
    <vt:lpwstr>Jessica.Lisec@justice.qld.gov.au</vt:lpwstr>
  </property>
  <property fmtid="{D5CDD505-2E9C-101B-9397-08002B2CF9AE}" pid="6" name="_AuthorEmailDisplayName">
    <vt:lpwstr>Jessica Lisec</vt:lpwstr>
  </property>
</Properties>
</file>