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66" r:id="rId2"/>
    <p:sldId id="268" r:id="rId3"/>
    <p:sldId id="281" r:id="rId4"/>
    <p:sldId id="276" r:id="rId5"/>
    <p:sldId id="282" r:id="rId6"/>
    <p:sldId id="275" r:id="rId7"/>
    <p:sldId id="260" r:id="rId8"/>
    <p:sldId id="271" r:id="rId9"/>
    <p:sldId id="272" r:id="rId10"/>
    <p:sldId id="257" r:id="rId11"/>
    <p:sldId id="286" r:id="rId12"/>
    <p:sldId id="287" r:id="rId13"/>
    <p:sldId id="288" r:id="rId14"/>
    <p:sldId id="294" r:id="rId15"/>
    <p:sldId id="295" r:id="rId16"/>
    <p:sldId id="290" r:id="rId17"/>
    <p:sldId id="291" r:id="rId18"/>
    <p:sldId id="292" r:id="rId19"/>
    <p:sldId id="293" r:id="rId20"/>
    <p:sldId id="28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231B"/>
    <a:srgbClr val="283F19"/>
    <a:srgbClr val="307B9C"/>
    <a:srgbClr val="F658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34" autoAdjust="0"/>
  </p:normalViewPr>
  <p:slideViewPr>
    <p:cSldViewPr snapToGrid="0">
      <p:cViewPr varScale="1">
        <p:scale>
          <a:sx n="86" d="100"/>
          <a:sy n="86" d="100"/>
        </p:scale>
        <p:origin x="738" y="9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96" d="100"/>
        <a:sy n="96" d="100"/>
      </p:scale>
      <p:origin x="0" y="-307"/>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9B99A9-2B3E-4475-B78A-6A401B346874}" type="datetimeFigureOut">
              <a:rPr lang="en-AU" smtClean="0"/>
              <a:pPr/>
              <a:t>8/05/2017</a:t>
            </a:fld>
            <a:endParaRPr lang="en-A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156FB9-2C41-4EE6-A3FE-C2AE3E4DCF49}" type="slidenum">
              <a:rPr lang="en-AU" smtClean="0"/>
              <a:pPr/>
              <a:t>‹#›</a:t>
            </a:fld>
            <a:endParaRPr lang="en-AU" dirty="0"/>
          </a:p>
        </p:txBody>
      </p:sp>
    </p:spTree>
    <p:extLst>
      <p:ext uri="{BB962C8B-B14F-4D97-AF65-F5344CB8AC3E}">
        <p14:creationId xmlns:p14="http://schemas.microsoft.com/office/powerpoint/2010/main" val="1955269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D423D563-0946-43C6-BAB0-3E8227E0044D}" type="slidenum">
              <a:rPr lang="en-GB" altLang="en-US" smtClean="0"/>
              <a:pPr>
                <a:defRPr/>
              </a:pPr>
              <a:t>2</a:t>
            </a:fld>
            <a:endParaRPr lang="en-GB" altLang="en-US" dirty="0"/>
          </a:p>
        </p:txBody>
      </p:sp>
    </p:spTree>
    <p:extLst>
      <p:ext uri="{BB962C8B-B14F-4D97-AF65-F5344CB8AC3E}">
        <p14:creationId xmlns:p14="http://schemas.microsoft.com/office/powerpoint/2010/main" val="1816008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2600" dirty="0"/>
          </a:p>
        </p:txBody>
      </p:sp>
    </p:spTree>
    <p:extLst>
      <p:ext uri="{BB962C8B-B14F-4D97-AF65-F5344CB8AC3E}">
        <p14:creationId xmlns:p14="http://schemas.microsoft.com/office/powerpoint/2010/main" val="3405886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2600" dirty="0"/>
              <a:t>Could also include the following as principles:</a:t>
            </a:r>
          </a:p>
          <a:p>
            <a:pPr marL="457200" marR="0" indent="-4572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AU" sz="2800" b="0" dirty="0">
                <a:solidFill>
                  <a:schemeClr val="accent6">
                    <a:lumMod val="75000"/>
                  </a:schemeClr>
                </a:solidFill>
              </a:rPr>
              <a:t>Strike a balance between numbers and stories</a:t>
            </a:r>
          </a:p>
          <a:p>
            <a:pPr marL="457200" marR="0" indent="-4572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AU" sz="2800" dirty="0"/>
              <a:t>Be transparent about both the investment and the value created</a:t>
            </a:r>
          </a:p>
          <a:p>
            <a:pPr marL="457200" marR="0" indent="-4572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AU" sz="2800" b="1" dirty="0">
              <a:solidFill>
                <a:schemeClr val="accent6">
                  <a:lumMod val="75000"/>
                </a:schemeClr>
              </a:solidFill>
            </a:endParaRPr>
          </a:p>
          <a:p>
            <a:endParaRPr lang="en-US" sz="2600" dirty="0"/>
          </a:p>
        </p:txBody>
      </p:sp>
    </p:spTree>
    <p:extLst>
      <p:ext uri="{BB962C8B-B14F-4D97-AF65-F5344CB8AC3E}">
        <p14:creationId xmlns:p14="http://schemas.microsoft.com/office/powerpoint/2010/main" val="558332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2600" dirty="0"/>
          </a:p>
        </p:txBody>
      </p:sp>
    </p:spTree>
    <p:extLst>
      <p:ext uri="{BB962C8B-B14F-4D97-AF65-F5344CB8AC3E}">
        <p14:creationId xmlns:p14="http://schemas.microsoft.com/office/powerpoint/2010/main" val="2741824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2600" dirty="0"/>
          </a:p>
        </p:txBody>
      </p:sp>
    </p:spTree>
    <p:extLst>
      <p:ext uri="{BB962C8B-B14F-4D97-AF65-F5344CB8AC3E}">
        <p14:creationId xmlns:p14="http://schemas.microsoft.com/office/powerpoint/2010/main" val="1973671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2600" dirty="0"/>
          </a:p>
        </p:txBody>
      </p:sp>
    </p:spTree>
    <p:extLst>
      <p:ext uri="{BB962C8B-B14F-4D97-AF65-F5344CB8AC3E}">
        <p14:creationId xmlns:p14="http://schemas.microsoft.com/office/powerpoint/2010/main" val="823010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WHAT ARE THE MOST RELEVANT PIECES OF DATA IN CLASS THAT CAN INFORM EVALAUTION OD CLCS</a:t>
            </a:r>
          </a:p>
        </p:txBody>
      </p:sp>
      <p:sp>
        <p:nvSpPr>
          <p:cNvPr id="4" name="Slide Number Placeholder 3"/>
          <p:cNvSpPr>
            <a:spLocks noGrp="1"/>
          </p:cNvSpPr>
          <p:nvPr>
            <p:ph type="sldNum" sz="quarter" idx="10"/>
          </p:nvPr>
        </p:nvSpPr>
        <p:spPr/>
        <p:txBody>
          <a:bodyPr/>
          <a:lstStyle/>
          <a:p>
            <a:fld id="{C0156FB9-2C41-4EE6-A3FE-C2AE3E4DCF49}" type="slidenum">
              <a:rPr lang="en-AU" smtClean="0"/>
              <a:pPr/>
              <a:t>17</a:t>
            </a:fld>
            <a:endParaRPr lang="en-AU" dirty="0"/>
          </a:p>
        </p:txBody>
      </p:sp>
    </p:spTree>
    <p:extLst>
      <p:ext uri="{BB962C8B-B14F-4D97-AF65-F5344CB8AC3E}">
        <p14:creationId xmlns:p14="http://schemas.microsoft.com/office/powerpoint/2010/main" val="1788722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dirty="0"/>
              <a:t>We are </a:t>
            </a:r>
            <a:r>
              <a:rPr lang="en-AU" sz="1200" b="1" dirty="0"/>
              <a:t>using our judgment</a:t>
            </a:r>
            <a:r>
              <a:rPr lang="en-AU" sz="1200" dirty="0"/>
              <a:t>, based on the consolidated sources of information (NOT JUST WHAT WE SEE)</a:t>
            </a:r>
            <a:endParaRPr lang="en-AU" dirty="0"/>
          </a:p>
        </p:txBody>
      </p:sp>
      <p:sp>
        <p:nvSpPr>
          <p:cNvPr id="4" name="Slide Number Placeholder 3"/>
          <p:cNvSpPr>
            <a:spLocks noGrp="1"/>
          </p:cNvSpPr>
          <p:nvPr>
            <p:ph type="sldNum" sz="quarter" idx="10"/>
          </p:nvPr>
        </p:nvSpPr>
        <p:spPr/>
        <p:txBody>
          <a:bodyPr/>
          <a:lstStyle/>
          <a:p>
            <a:fld id="{C0156FB9-2C41-4EE6-A3FE-C2AE3E4DCF49}" type="slidenum">
              <a:rPr lang="en-AU" smtClean="0"/>
              <a:pPr/>
              <a:t>18</a:t>
            </a:fld>
            <a:endParaRPr lang="en-AU" dirty="0"/>
          </a:p>
        </p:txBody>
      </p:sp>
    </p:spTree>
    <p:extLst>
      <p:ext uri="{BB962C8B-B14F-4D97-AF65-F5344CB8AC3E}">
        <p14:creationId xmlns:p14="http://schemas.microsoft.com/office/powerpoint/2010/main" val="2957622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2600" dirty="0"/>
              <a:t>WHAT CAN WE REALISTICALLY PULL FROM CLASS REPORTING TO EVIDENCE </a:t>
            </a:r>
          </a:p>
          <a:p>
            <a:r>
              <a:rPr lang="en-US" sz="2600" dirty="0"/>
              <a:t>Survey Monkey – output will be </a:t>
            </a:r>
            <a:r>
              <a:rPr lang="en-US" sz="2600" b="1" dirty="0"/>
              <a:t>RAW data in excel </a:t>
            </a:r>
            <a:r>
              <a:rPr lang="en-US" sz="2600" dirty="0"/>
              <a:t>which INCUS will collate and present as a snapshot of results per for each CLC in pilot</a:t>
            </a:r>
          </a:p>
        </p:txBody>
      </p:sp>
    </p:spTree>
    <p:extLst>
      <p:ext uri="{BB962C8B-B14F-4D97-AF65-F5344CB8AC3E}">
        <p14:creationId xmlns:p14="http://schemas.microsoft.com/office/powerpoint/2010/main" val="7683950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dpi="0" rotWithShape="1">
          <a:blip r:embed="rId2" cstate="print">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9421" y="216842"/>
            <a:ext cx="6243961" cy="1381125"/>
          </a:xfrm>
          <a:prstGeom prst="rect">
            <a:avLst/>
          </a:prstGeom>
        </p:spPr>
        <p:txBody>
          <a:bodyPr anchor="b">
            <a:noAutofit/>
          </a:bodyPr>
          <a:lstStyle>
            <a:lvl1pPr algn="l">
              <a:defRPr sz="4800" b="1">
                <a:latin typeface="Futura Lt BT" panose="020B0402020204020303" pitchFamily="34" charset="0"/>
              </a:defRPr>
            </a:lvl1pPr>
          </a:lstStyle>
          <a:p>
            <a:r>
              <a:rPr lang="en-US" dirty="0"/>
              <a:t>Click to edit Master title style</a:t>
            </a:r>
            <a:endParaRPr lang="en-AU" dirty="0"/>
          </a:p>
        </p:txBody>
      </p:sp>
      <p:sp>
        <p:nvSpPr>
          <p:cNvPr id="3" name="Subtitle 2"/>
          <p:cNvSpPr>
            <a:spLocks noGrp="1"/>
          </p:cNvSpPr>
          <p:nvPr>
            <p:ph type="subTitle" idx="1"/>
          </p:nvPr>
        </p:nvSpPr>
        <p:spPr>
          <a:xfrm>
            <a:off x="459421" y="1879771"/>
            <a:ext cx="6243961" cy="499445"/>
          </a:xfrm>
          <a:prstGeom prst="rect">
            <a:avLst/>
          </a:prstGeom>
        </p:spPr>
        <p:txBody>
          <a:bodyPr/>
          <a:lstStyle>
            <a:lvl1pPr marL="0" indent="0" algn="l">
              <a:buNone/>
              <a:defRPr sz="2800">
                <a:latin typeface="Futura Lt BT" panose="020B04020202040203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AU" dirty="0"/>
          </a:p>
        </p:txBody>
      </p:sp>
      <p:sp>
        <p:nvSpPr>
          <p:cNvPr id="4" name="Date Placeholder 3"/>
          <p:cNvSpPr>
            <a:spLocks noGrp="1"/>
          </p:cNvSpPr>
          <p:nvPr>
            <p:ph type="dt" sz="half" idx="10"/>
          </p:nvPr>
        </p:nvSpPr>
        <p:spPr/>
        <p:txBody>
          <a:bodyPr/>
          <a:lstStyle/>
          <a:p>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4365456-CA4C-4355-9BE4-47F64B4C3251}" type="slidenum">
              <a:rPr lang="en-AU" smtClean="0"/>
              <a:pPr/>
              <a:t>‹#›</a:t>
            </a:fld>
            <a:endParaRPr lang="en-AU" dirty="0"/>
          </a:p>
        </p:txBody>
      </p:sp>
      <p:sp>
        <p:nvSpPr>
          <p:cNvPr id="10" name="Rectangle 9"/>
          <p:cNvSpPr/>
          <p:nvPr userDrawn="1"/>
        </p:nvSpPr>
        <p:spPr>
          <a:xfrm>
            <a:off x="0" y="6242568"/>
            <a:ext cx="12192000" cy="6866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dirty="0"/>
          </a:p>
        </p:txBody>
      </p:sp>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117" y="6148614"/>
            <a:ext cx="3480283" cy="508951"/>
          </a:xfrm>
          <a:prstGeom prst="rect">
            <a:avLst/>
          </a:prstGeom>
        </p:spPr>
      </p:pic>
    </p:spTree>
    <p:extLst>
      <p:ext uri="{BB962C8B-B14F-4D97-AF65-F5344CB8AC3E}">
        <p14:creationId xmlns:p14="http://schemas.microsoft.com/office/powerpoint/2010/main" val="2317948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325563"/>
          </a:xfrm>
          <a:prstGeom prst="rect">
            <a:avLst/>
          </a:prstGeom>
        </p:spPr>
        <p:txBody>
          <a:bodyPr/>
          <a:lstStyle/>
          <a:p>
            <a:r>
              <a:rPr lang="en-US"/>
              <a:t>Click to edit Master title style</a:t>
            </a:r>
            <a:endParaRPr lang="en-AU"/>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4365456-CA4C-4355-9BE4-47F64B4C3251}" type="slidenum">
              <a:rPr lang="en-AU" smtClean="0"/>
              <a:pPr/>
              <a:t>‹#›</a:t>
            </a:fld>
            <a:endParaRPr lang="en-AU" dirty="0"/>
          </a:p>
        </p:txBody>
      </p:sp>
    </p:spTree>
    <p:extLst>
      <p:ext uri="{BB962C8B-B14F-4D97-AF65-F5344CB8AC3E}">
        <p14:creationId xmlns:p14="http://schemas.microsoft.com/office/powerpoint/2010/main" val="2505151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a:prstGeom prst="rect">
            <a:avLst/>
          </a:prstGeo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1"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4365456-CA4C-4355-9BE4-47F64B4C3251}" type="slidenum">
              <a:rPr lang="en-AU" smtClean="0"/>
              <a:pPr/>
              <a:t>‹#›</a:t>
            </a:fld>
            <a:endParaRPr lang="en-AU" dirty="0"/>
          </a:p>
        </p:txBody>
      </p:sp>
    </p:spTree>
    <p:extLst>
      <p:ext uri="{BB962C8B-B14F-4D97-AF65-F5344CB8AC3E}">
        <p14:creationId xmlns:p14="http://schemas.microsoft.com/office/powerpoint/2010/main" val="3406733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325563"/>
          </a:xfrm>
          <a:prstGeom prst="rect">
            <a:avLst/>
          </a:prstGeom>
        </p:spPr>
        <p:txBody>
          <a:bodyPr/>
          <a:lstStyle>
            <a:lvl1pPr>
              <a:defRPr>
                <a:latin typeface="Futura Bk BT" panose="020B0502020204020303" pitchFamily="34" charset="0"/>
              </a:defRPr>
            </a:lvl1pPr>
          </a:lstStyle>
          <a:p>
            <a:r>
              <a:rPr lang="en-US" dirty="0"/>
              <a:t>Click to edit Master title style</a:t>
            </a:r>
            <a:endParaRPr lang="en-AU" dirty="0"/>
          </a:p>
        </p:txBody>
      </p:sp>
      <p:sp>
        <p:nvSpPr>
          <p:cNvPr id="3" name="Content Placeholder 2"/>
          <p:cNvSpPr>
            <a:spLocks noGrp="1"/>
          </p:cNvSpPr>
          <p:nvPr>
            <p:ph idx="1"/>
          </p:nvPr>
        </p:nvSpPr>
        <p:spPr>
          <a:xfrm>
            <a:off x="838200" y="1825625"/>
            <a:ext cx="10515600" cy="4351338"/>
          </a:xfrm>
          <a:prstGeom prst="rect">
            <a:avLst/>
          </a:prstGeom>
        </p:spPr>
        <p:txBody>
          <a:bodyPr/>
          <a:lstStyle>
            <a:lvl1pPr>
              <a:buClr>
                <a:srgbClr val="F65816"/>
              </a:buClr>
              <a:buSzPct val="120000"/>
              <a:defRPr>
                <a:latin typeface="Futura Bk BT" panose="020B0502020204020303" pitchFamily="34" charset="0"/>
              </a:defRPr>
            </a:lvl1pPr>
            <a:lvl2pPr marL="685800" indent="-228600">
              <a:buClr>
                <a:srgbClr val="F65816"/>
              </a:buClr>
              <a:buFont typeface="Symbol" panose="05050102010706020507" pitchFamily="18" charset="2"/>
              <a:buChar char=""/>
              <a:defRPr>
                <a:latin typeface="Futura Bk BT" panose="020B0502020204020303" pitchFamily="34" charset="0"/>
              </a:defRPr>
            </a:lvl2pPr>
            <a:lvl3pPr marL="1143000" indent="-228600">
              <a:buClr>
                <a:srgbClr val="F65816"/>
              </a:buClr>
              <a:buFont typeface="Arial" panose="020B0604020202020204" pitchFamily="34" charset="0"/>
              <a:buChar char="•"/>
              <a:defRPr>
                <a:latin typeface="Futura Bk BT" panose="020B0502020204020303" pitchFamily="34" charset="0"/>
              </a:defRPr>
            </a:lvl3pPr>
            <a:lvl4pPr>
              <a:buClr>
                <a:schemeClr val="tx1">
                  <a:lumMod val="50000"/>
                  <a:lumOff val="50000"/>
                </a:schemeClr>
              </a:buClr>
              <a:defRPr>
                <a:latin typeface="Futura Bk BT" panose="020B0502020204020303" pitchFamily="34" charset="0"/>
              </a:defRPr>
            </a:lvl4pPr>
            <a:lvl5pPr>
              <a:buClr>
                <a:schemeClr val="tx1">
                  <a:lumMod val="50000"/>
                  <a:lumOff val="50000"/>
                </a:schemeClr>
              </a:buClr>
              <a:defRPr>
                <a:latin typeface="Futura Bk BT"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7" name="Line 11"/>
          <p:cNvSpPr>
            <a:spLocks noChangeShapeType="1"/>
          </p:cNvSpPr>
          <p:nvPr userDrawn="1"/>
        </p:nvSpPr>
        <p:spPr bwMode="auto">
          <a:xfrm flipV="1">
            <a:off x="838200" y="6175565"/>
            <a:ext cx="10515600" cy="1398"/>
          </a:xfrm>
          <a:prstGeom prst="line">
            <a:avLst/>
          </a:prstGeom>
          <a:noFill/>
          <a:ln w="3175">
            <a:solidFill>
              <a:srgbClr val="F65816"/>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800" noProof="0" dirty="0">
              <a:solidFill>
                <a:schemeClr val="bg1"/>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41019" y="6342360"/>
            <a:ext cx="909964" cy="393104"/>
          </a:xfrm>
          <a:prstGeom prst="rect">
            <a:avLst/>
          </a:prstGeom>
        </p:spPr>
      </p:pic>
      <p:sp>
        <p:nvSpPr>
          <p:cNvPr id="12" name="Footer Placeholder 11"/>
          <p:cNvSpPr>
            <a:spLocks noGrp="1"/>
          </p:cNvSpPr>
          <p:nvPr>
            <p:ph type="ftr" sz="quarter" idx="11"/>
          </p:nvPr>
        </p:nvSpPr>
        <p:spPr>
          <a:xfrm>
            <a:off x="838200" y="6365645"/>
            <a:ext cx="4114800" cy="365125"/>
          </a:xfrm>
        </p:spPr>
        <p:txBody>
          <a:bodyPr/>
          <a:lstStyle/>
          <a:p>
            <a:endParaRPr lang="en-AU" dirty="0"/>
          </a:p>
        </p:txBody>
      </p:sp>
      <p:sp>
        <p:nvSpPr>
          <p:cNvPr id="13" name="Slide Number Placeholder 12"/>
          <p:cNvSpPr>
            <a:spLocks noGrp="1"/>
          </p:cNvSpPr>
          <p:nvPr>
            <p:ph type="sldNum" sz="quarter" idx="12"/>
          </p:nvPr>
        </p:nvSpPr>
        <p:spPr/>
        <p:txBody>
          <a:bodyPr/>
          <a:lstStyle/>
          <a:p>
            <a:fld id="{04365456-CA4C-4355-9BE4-47F64B4C3251}" type="slidenum">
              <a:rPr lang="en-AU" smtClean="0"/>
              <a:pPr/>
              <a:t>‹#›</a:t>
            </a:fld>
            <a:endParaRPr lang="en-AU" dirty="0"/>
          </a:p>
        </p:txBody>
      </p:sp>
      <p:cxnSp>
        <p:nvCxnSpPr>
          <p:cNvPr id="15" name="Straight Connector 14"/>
          <p:cNvCxnSpPr/>
          <p:nvPr userDrawn="1"/>
        </p:nvCxnSpPr>
        <p:spPr>
          <a:xfrm flipV="1">
            <a:off x="838200" y="1309690"/>
            <a:ext cx="10515600" cy="2646"/>
          </a:xfrm>
          <a:prstGeom prst="line">
            <a:avLst/>
          </a:prstGeom>
          <a:ln w="28575">
            <a:solidFill>
              <a:srgbClr val="307B9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1177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a:prstGeom prst="rect">
            <a:avLst/>
          </a:prstGeo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1" y="4589465"/>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4365456-CA4C-4355-9BE4-47F64B4C3251}" type="slidenum">
              <a:rPr lang="en-AU" smtClean="0"/>
              <a:pPr/>
              <a:t>‹#›</a:t>
            </a:fld>
            <a:endParaRPr lang="en-AU" dirty="0"/>
          </a:p>
        </p:txBody>
      </p:sp>
    </p:spTree>
    <p:extLst>
      <p:ext uri="{BB962C8B-B14F-4D97-AF65-F5344CB8AC3E}">
        <p14:creationId xmlns:p14="http://schemas.microsoft.com/office/powerpoint/2010/main" val="168562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325563"/>
          </a:xfrm>
          <a:prstGeom prst="rect">
            <a:avLst/>
          </a:prstGeom>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04365456-CA4C-4355-9BE4-47F64B4C3251}" type="slidenum">
              <a:rPr lang="en-AU" smtClean="0"/>
              <a:pPr/>
              <a:t>‹#›</a:t>
            </a:fld>
            <a:endParaRPr lang="en-AU" dirty="0"/>
          </a:p>
        </p:txBody>
      </p:sp>
    </p:spTree>
    <p:extLst>
      <p:ext uri="{BB962C8B-B14F-4D97-AF65-F5344CB8AC3E}">
        <p14:creationId xmlns:p14="http://schemas.microsoft.com/office/powerpoint/2010/main" val="1838003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a:prstGeom prst="rect">
            <a:avLst/>
          </a:prstGeom>
        </p:spPr>
        <p:txBody>
          <a:bodyPr/>
          <a:lstStyle/>
          <a:p>
            <a:r>
              <a:rPr lang="en-US"/>
              <a:t>Click to edit Master title style</a:t>
            </a:r>
            <a:endParaRPr lang="en-AU"/>
          </a:p>
        </p:txBody>
      </p:sp>
      <p:sp>
        <p:nvSpPr>
          <p:cNvPr id="3" name="Text Placeholder 2"/>
          <p:cNvSpPr>
            <a:spLocks noGrp="1"/>
          </p:cNvSpPr>
          <p:nvPr>
            <p:ph type="body" idx="1"/>
          </p:nvPr>
        </p:nvSpPr>
        <p:spPr>
          <a:xfrm>
            <a:off x="839789"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1"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04365456-CA4C-4355-9BE4-47F64B4C3251}" type="slidenum">
              <a:rPr lang="en-AU" smtClean="0"/>
              <a:pPr/>
              <a:t>‹#›</a:t>
            </a:fld>
            <a:endParaRPr lang="en-AU" dirty="0"/>
          </a:p>
        </p:txBody>
      </p:sp>
    </p:spTree>
    <p:extLst>
      <p:ext uri="{BB962C8B-B14F-4D97-AF65-F5344CB8AC3E}">
        <p14:creationId xmlns:p14="http://schemas.microsoft.com/office/powerpoint/2010/main" val="1658788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325563"/>
          </a:xfrm>
          <a:prstGeom prst="rect">
            <a:avLst/>
          </a:prstGeom>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04365456-CA4C-4355-9BE4-47F64B4C3251}" type="slidenum">
              <a:rPr lang="en-AU" smtClean="0"/>
              <a:pPr/>
              <a:t>‹#›</a:t>
            </a:fld>
            <a:endParaRPr lang="en-AU" dirty="0"/>
          </a:p>
        </p:txBody>
      </p:sp>
    </p:spTree>
    <p:extLst>
      <p:ext uri="{BB962C8B-B14F-4D97-AF65-F5344CB8AC3E}">
        <p14:creationId xmlns:p14="http://schemas.microsoft.com/office/powerpoint/2010/main" val="2435340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04365456-CA4C-4355-9BE4-47F64B4C3251}" type="slidenum">
              <a:rPr lang="en-AU" smtClean="0"/>
              <a:pPr/>
              <a:t>‹#›</a:t>
            </a:fld>
            <a:endParaRPr lang="en-AU" dirty="0"/>
          </a:p>
        </p:txBody>
      </p:sp>
    </p:spTree>
    <p:extLst>
      <p:ext uri="{BB962C8B-B14F-4D97-AF65-F5344CB8AC3E}">
        <p14:creationId xmlns:p14="http://schemas.microsoft.com/office/powerpoint/2010/main" val="543037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7"/>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04365456-CA4C-4355-9BE4-47F64B4C3251}" type="slidenum">
              <a:rPr lang="en-AU" smtClean="0"/>
              <a:pPr/>
              <a:t>‹#›</a:t>
            </a:fld>
            <a:endParaRPr lang="en-AU" dirty="0"/>
          </a:p>
        </p:txBody>
      </p:sp>
    </p:spTree>
    <p:extLst>
      <p:ext uri="{BB962C8B-B14F-4D97-AF65-F5344CB8AC3E}">
        <p14:creationId xmlns:p14="http://schemas.microsoft.com/office/powerpoint/2010/main" val="587163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7"/>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04365456-CA4C-4355-9BE4-47F64B4C3251}" type="slidenum">
              <a:rPr lang="en-AU" smtClean="0"/>
              <a:pPr/>
              <a:t>‹#›</a:t>
            </a:fld>
            <a:endParaRPr lang="en-AU" dirty="0"/>
          </a:p>
        </p:txBody>
      </p:sp>
    </p:spTree>
    <p:extLst>
      <p:ext uri="{BB962C8B-B14F-4D97-AF65-F5344CB8AC3E}">
        <p14:creationId xmlns:p14="http://schemas.microsoft.com/office/powerpoint/2010/main" val="526212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latin typeface="Futura Lt BT" panose="020B0402020204020303" pitchFamily="34" charset="0"/>
              </a:defRPr>
            </a:lvl1pPr>
          </a:lstStyle>
          <a:p>
            <a:fld id="{04365456-CA4C-4355-9BE4-47F64B4C3251}" type="slidenum">
              <a:rPr lang="en-AU" smtClean="0"/>
              <a:pPr/>
              <a:t>‹#›</a:t>
            </a:fld>
            <a:endParaRPr lang="en-AU" dirty="0"/>
          </a:p>
        </p:txBody>
      </p:sp>
      <p:sp>
        <p:nvSpPr>
          <p:cNvPr id="9" name="Title 1"/>
          <p:cNvSpPr txBox="1">
            <a:spLocks/>
          </p:cNvSpPr>
          <p:nvPr userDrawn="1"/>
        </p:nvSpPr>
        <p:spPr>
          <a:xfrm>
            <a:off x="838200" y="365127"/>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utura Bk BT" panose="020B0502020204020303" pitchFamily="34" charset="0"/>
                <a:ea typeface="+mj-ea"/>
                <a:cs typeface="+mj-cs"/>
              </a:defRPr>
            </a:lvl1pPr>
          </a:lstStyle>
          <a:p>
            <a:r>
              <a:rPr lang="en-US" sz="4400" dirty="0"/>
              <a:t>Click to edit Master title style</a:t>
            </a:r>
            <a:endParaRPr lang="en-AU" sz="4400" dirty="0"/>
          </a:p>
        </p:txBody>
      </p:sp>
      <p:sp>
        <p:nvSpPr>
          <p:cNvPr id="10" name="Content Placeholder 2"/>
          <p:cNvSpPr txBox="1">
            <a:spLocks/>
          </p:cNvSpPr>
          <p:nvPr userDrawn="1"/>
        </p:nvSpPr>
        <p:spPr>
          <a:xfrm>
            <a:off x="838200" y="1446246"/>
            <a:ext cx="10515600" cy="4351338"/>
          </a:xfrm>
          <a:prstGeom prst="rect">
            <a:avLst/>
          </a:prstGeom>
        </p:spPr>
        <p:txBody>
          <a:bodyPr/>
          <a:lstStyle>
            <a:lvl1pPr marL="228600" indent="-228600" algn="l" defTabSz="914400" rtl="0" eaLnBrk="1" latinLnBrk="0" hangingPunct="1">
              <a:lnSpc>
                <a:spcPct val="90000"/>
              </a:lnSpc>
              <a:spcBef>
                <a:spcPts val="1000"/>
              </a:spcBef>
              <a:buClr>
                <a:srgbClr val="F65816"/>
              </a:buClr>
              <a:buSzPct val="120000"/>
              <a:buFont typeface="Arial" panose="020B0604020202020204" pitchFamily="34" charset="0"/>
              <a:buChar char="•"/>
              <a:defRPr sz="2800" kern="1200">
                <a:solidFill>
                  <a:schemeClr val="tx1"/>
                </a:solidFill>
                <a:latin typeface="Futura Bk BT" panose="020B0502020204020303" pitchFamily="34" charset="0"/>
                <a:ea typeface="+mn-ea"/>
                <a:cs typeface="+mn-cs"/>
              </a:defRPr>
            </a:lvl1pPr>
            <a:lvl2pPr marL="685800" indent="-228600" algn="l" defTabSz="914400" rtl="0" eaLnBrk="1" latinLnBrk="0" hangingPunct="1">
              <a:lnSpc>
                <a:spcPct val="90000"/>
              </a:lnSpc>
              <a:spcBef>
                <a:spcPts val="500"/>
              </a:spcBef>
              <a:buClr>
                <a:srgbClr val="F65816"/>
              </a:buClr>
              <a:buFont typeface="Symbol" panose="05050102010706020507" pitchFamily="18" charset="2"/>
              <a:buChar char=""/>
              <a:defRPr sz="2400" kern="1200">
                <a:solidFill>
                  <a:schemeClr val="tx1"/>
                </a:solidFill>
                <a:latin typeface="Futura Bk BT" panose="020B0502020204020303" pitchFamily="34" charset="0"/>
                <a:ea typeface="+mn-ea"/>
                <a:cs typeface="+mn-cs"/>
              </a:defRPr>
            </a:lvl2pPr>
            <a:lvl3pPr marL="1143000" indent="-228600" algn="l" defTabSz="914400" rtl="0" eaLnBrk="1" latinLnBrk="0" hangingPunct="1">
              <a:lnSpc>
                <a:spcPct val="90000"/>
              </a:lnSpc>
              <a:spcBef>
                <a:spcPts val="500"/>
              </a:spcBef>
              <a:buClr>
                <a:srgbClr val="F65816"/>
              </a:buClr>
              <a:buFont typeface="Arial" panose="020B0604020202020204" pitchFamily="34" charset="0"/>
              <a:buChar char="•"/>
              <a:defRPr sz="2000" kern="1200">
                <a:solidFill>
                  <a:schemeClr val="tx1"/>
                </a:solidFill>
                <a:latin typeface="Futura Bk BT" panose="020B0502020204020303" pitchFamily="34" charset="0"/>
                <a:ea typeface="+mn-ea"/>
                <a:cs typeface="+mn-cs"/>
              </a:defRPr>
            </a:lvl3pPr>
            <a:lvl4pPr marL="1600200" indent="-228600" algn="l" defTabSz="914400" rtl="0" eaLnBrk="1" latinLnBrk="0" hangingPunct="1">
              <a:lnSpc>
                <a:spcPct val="90000"/>
              </a:lnSpc>
              <a:spcBef>
                <a:spcPts val="500"/>
              </a:spcBef>
              <a:buClr>
                <a:schemeClr val="tx1">
                  <a:lumMod val="50000"/>
                  <a:lumOff val="50000"/>
                </a:schemeClr>
              </a:buClr>
              <a:buFont typeface="Arial" panose="020B0604020202020204" pitchFamily="34" charset="0"/>
              <a:buChar char="•"/>
              <a:defRPr sz="1800" kern="1200">
                <a:solidFill>
                  <a:schemeClr val="tx1"/>
                </a:solidFill>
                <a:latin typeface="Futura Bk BT" panose="020B0502020204020303" pitchFamily="34" charset="0"/>
                <a:ea typeface="+mn-ea"/>
                <a:cs typeface="+mn-cs"/>
              </a:defRPr>
            </a:lvl4pPr>
            <a:lvl5pPr marL="2057400" indent="-228600" algn="l" defTabSz="914400" rtl="0" eaLnBrk="1" latinLnBrk="0" hangingPunct="1">
              <a:lnSpc>
                <a:spcPct val="90000"/>
              </a:lnSpc>
              <a:spcBef>
                <a:spcPts val="500"/>
              </a:spcBef>
              <a:buClr>
                <a:schemeClr val="tx1">
                  <a:lumMod val="50000"/>
                  <a:lumOff val="50000"/>
                </a:schemeClr>
              </a:buClr>
              <a:buFont typeface="Arial" panose="020B0604020202020204" pitchFamily="34" charset="0"/>
              <a:buChar char="•"/>
              <a:defRPr sz="1800" kern="1200">
                <a:solidFill>
                  <a:schemeClr val="tx1"/>
                </a:solidFill>
                <a:latin typeface="Futura Bk BT" panose="020B05020202040203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b="0" i="0" u="none" dirty="0"/>
              <a:t>Click to edit Master text styles</a:t>
            </a:r>
          </a:p>
          <a:p>
            <a:pPr marL="685800" lvl="1" indent="-228600">
              <a:buClr>
                <a:srgbClr val="307B9C"/>
              </a:buClr>
              <a:buSzPct val="100000"/>
              <a:buFont typeface="Arial" panose="020B0604020202020204" pitchFamily="34" charset="0"/>
              <a:buChar char="•"/>
            </a:pPr>
            <a:r>
              <a:rPr lang="en-US" sz="2400" b="0" i="0" u="none" dirty="0"/>
              <a:t>Second level</a:t>
            </a:r>
          </a:p>
          <a:p>
            <a:pPr lvl="2">
              <a:buClr>
                <a:schemeClr val="bg1">
                  <a:lumMod val="50000"/>
                </a:schemeClr>
              </a:buClr>
              <a:buSzPct val="100000"/>
            </a:pPr>
            <a:r>
              <a:rPr lang="en-US" sz="2000" b="0" i="0" u="none" dirty="0"/>
              <a:t>Third level</a:t>
            </a:r>
          </a:p>
          <a:p>
            <a:pPr marL="1600200" lvl="3" indent="-228600">
              <a:buClr>
                <a:srgbClr val="F65816"/>
              </a:buClr>
              <a:buFont typeface="Futura Bk BT" panose="020B0502020204020303" pitchFamily="34" charset="0"/>
              <a:buChar char="–"/>
            </a:pPr>
            <a:r>
              <a:rPr lang="en-US" sz="1800" b="0" i="0" u="none" dirty="0"/>
              <a:t>Fourth level</a:t>
            </a:r>
          </a:p>
        </p:txBody>
      </p:sp>
      <p:pic>
        <p:nvPicPr>
          <p:cNvPr id="11" name="Picture 10"/>
          <p:cNvPicPr>
            <a:picLocks noChangeAspect="1"/>
          </p:cNvPicPr>
          <p:nvPr userDrawn="1"/>
        </p:nvPicPr>
        <p:blipFill>
          <a:blip cstate="print">
            <a:extLst>
              <a:ext uri="{28A0092B-C50C-407E-A947-70E740481C1C}">
                <a14:useLocalDpi xmlns:a14="http://schemas.microsoft.com/office/drawing/2010/main" val="0"/>
              </a:ext>
            </a:extLst>
          </a:blip>
          <a:stretch>
            <a:fillRect/>
          </a:stretch>
        </p:blipFill>
        <p:spPr>
          <a:xfrm>
            <a:off x="5641019" y="6342360"/>
            <a:ext cx="909964" cy="393104"/>
          </a:xfrm>
          <a:prstGeom prst="rect">
            <a:avLst/>
          </a:prstGeom>
        </p:spPr>
      </p:pic>
      <p:cxnSp>
        <p:nvCxnSpPr>
          <p:cNvPr id="12" name="Straight Connector 11"/>
          <p:cNvCxnSpPr/>
          <p:nvPr userDrawn="1"/>
        </p:nvCxnSpPr>
        <p:spPr>
          <a:xfrm flipV="1">
            <a:off x="838200" y="1144637"/>
            <a:ext cx="10515600" cy="2646"/>
          </a:xfrm>
          <a:prstGeom prst="line">
            <a:avLst/>
          </a:prstGeom>
          <a:ln w="28575">
            <a:solidFill>
              <a:srgbClr val="307B9C"/>
            </a:solidFill>
          </a:ln>
        </p:spPr>
        <p:style>
          <a:lnRef idx="1">
            <a:schemeClr val="accent1"/>
          </a:lnRef>
          <a:fillRef idx="0">
            <a:schemeClr val="accent1"/>
          </a:fillRef>
          <a:effectRef idx="0">
            <a:schemeClr val="accent1"/>
          </a:effectRef>
          <a:fontRef idx="minor">
            <a:schemeClr val="tx1"/>
          </a:fontRef>
        </p:style>
      </p:cxnSp>
      <p:sp>
        <p:nvSpPr>
          <p:cNvPr id="13" name="Line 11"/>
          <p:cNvSpPr>
            <a:spLocks noChangeShapeType="1"/>
          </p:cNvSpPr>
          <p:nvPr userDrawn="1"/>
        </p:nvSpPr>
        <p:spPr bwMode="auto">
          <a:xfrm flipV="1">
            <a:off x="838200" y="6175565"/>
            <a:ext cx="10515600" cy="1398"/>
          </a:xfrm>
          <a:prstGeom prst="line">
            <a:avLst/>
          </a:prstGeom>
          <a:noFill/>
          <a:ln w="3175">
            <a:solidFill>
              <a:srgbClr val="F65816"/>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800" noProof="0" dirty="0">
              <a:solidFill>
                <a:schemeClr val="bg1"/>
              </a:solidFill>
            </a:endParaRPr>
          </a:p>
        </p:txBody>
      </p:sp>
    </p:spTree>
    <p:extLst>
      <p:ext uri="{BB962C8B-B14F-4D97-AF65-F5344CB8AC3E}">
        <p14:creationId xmlns:p14="http://schemas.microsoft.com/office/powerpoint/2010/main" val="2418622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AU" b="1" dirty="0">
                <a:solidFill>
                  <a:srgbClr val="FF0000"/>
                </a:solidFill>
              </a:rPr>
              <a:t>Evaluation workshop</a:t>
            </a:r>
          </a:p>
          <a:p>
            <a:pPr marL="0" indent="0">
              <a:buNone/>
            </a:pPr>
            <a:endParaRPr lang="en-AU" b="1" dirty="0">
              <a:solidFill>
                <a:srgbClr val="FF0000"/>
              </a:solidFill>
            </a:endParaRPr>
          </a:p>
          <a:p>
            <a:pPr marL="0" indent="0">
              <a:buNone/>
            </a:pPr>
            <a:r>
              <a:rPr lang="en-AU" b="1" dirty="0">
                <a:solidFill>
                  <a:srgbClr val="FF0000"/>
                </a:solidFill>
              </a:rPr>
              <a:t>CLCQ Conference</a:t>
            </a:r>
          </a:p>
          <a:p>
            <a:pPr marL="0" indent="0">
              <a:buNone/>
            </a:pPr>
            <a:r>
              <a:rPr lang="en-AU" b="1" dirty="0">
                <a:solidFill>
                  <a:srgbClr val="FF0000"/>
                </a:solidFill>
              </a:rPr>
              <a:t>9</a:t>
            </a:r>
            <a:r>
              <a:rPr lang="en-AU" b="1" baseline="30000" dirty="0">
                <a:solidFill>
                  <a:srgbClr val="FF0000"/>
                </a:solidFill>
              </a:rPr>
              <a:t>th</a:t>
            </a:r>
            <a:r>
              <a:rPr lang="en-AU" b="1" dirty="0">
                <a:solidFill>
                  <a:srgbClr val="FF0000"/>
                </a:solidFill>
              </a:rPr>
              <a:t> May 2017</a:t>
            </a:r>
          </a:p>
          <a:p>
            <a:pPr marL="0" indent="0">
              <a:buNone/>
            </a:pP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6523" y="5214550"/>
            <a:ext cx="3674281" cy="537321"/>
          </a:xfrm>
          <a:prstGeom prst="rect">
            <a:avLst/>
          </a:prstGeom>
        </p:spPr>
      </p:pic>
      <p:pic>
        <p:nvPicPr>
          <p:cNvPr id="1026" name="Picture 2" descr="Ho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8940" y="208360"/>
            <a:ext cx="7444314" cy="1011635"/>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04365456-CA4C-4355-9BE4-47F64B4C3251}" type="slidenum">
              <a:rPr lang="en-AU" smtClean="0"/>
              <a:pPr/>
              <a:t>1</a:t>
            </a:fld>
            <a:endParaRPr lang="en-AU" dirty="0"/>
          </a:p>
        </p:txBody>
      </p:sp>
    </p:spTree>
    <p:extLst>
      <p:ext uri="{BB962C8B-B14F-4D97-AF65-F5344CB8AC3E}">
        <p14:creationId xmlns:p14="http://schemas.microsoft.com/office/powerpoint/2010/main" val="1408678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1383"/>
            <a:ext cx="10515600" cy="1001852"/>
          </a:xfrm>
        </p:spPr>
        <p:txBody>
          <a:bodyPr/>
          <a:lstStyle/>
          <a:p>
            <a:r>
              <a:rPr lang="en-GB" sz="3200" dirty="0"/>
              <a:t>The theory of change</a:t>
            </a:r>
            <a:endParaRPr lang="en-AU" sz="3200" dirty="0"/>
          </a:p>
        </p:txBody>
      </p:sp>
      <p:sp>
        <p:nvSpPr>
          <p:cNvPr id="6" name="Text Box 19"/>
          <p:cNvSpPr txBox="1">
            <a:spLocks noGrp="1" noChangeArrowheads="1"/>
          </p:cNvSpPr>
          <p:nvPr>
            <p:ph idx="1"/>
          </p:nvPr>
        </p:nvSpPr>
        <p:spPr bwMode="auto">
          <a:xfrm>
            <a:off x="838200" y="3211166"/>
            <a:ext cx="10017868"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spcBef>
                <a:spcPct val="50000"/>
              </a:spcBef>
            </a:pPr>
            <a:r>
              <a:rPr lang="en-GB" sz="2000" b="1" dirty="0">
                <a:solidFill>
                  <a:schemeClr val="accent3">
                    <a:lumMod val="75000"/>
                  </a:schemeClr>
                </a:solidFill>
                <a:latin typeface="Futura Bk BT" panose="020B0502020204020303"/>
              </a:rPr>
              <a:t>Inputs </a:t>
            </a:r>
            <a:r>
              <a:rPr lang="en-GB" sz="2000" dirty="0">
                <a:latin typeface="Futura Bk BT" panose="020B0502020204020303"/>
              </a:rPr>
              <a:t>: the resources invested - cash, volunteer time, in-kind contributions</a:t>
            </a:r>
          </a:p>
          <a:p>
            <a:pPr>
              <a:spcBef>
                <a:spcPct val="50000"/>
              </a:spcBef>
            </a:pPr>
            <a:r>
              <a:rPr lang="en-GB" sz="2000" b="1" dirty="0">
                <a:solidFill>
                  <a:schemeClr val="accent6">
                    <a:lumMod val="75000"/>
                  </a:schemeClr>
                </a:solidFill>
                <a:latin typeface="Futura Bk BT" panose="020B0502020204020303"/>
              </a:rPr>
              <a:t>Activities</a:t>
            </a:r>
            <a:r>
              <a:rPr lang="en-GB" sz="2000" dirty="0">
                <a:latin typeface="Futura Bk BT" panose="020B0502020204020303"/>
              </a:rPr>
              <a:t>: What the investment enables to happen – e.g. legal advice, casework, community education, client representation, partnership initiatives</a:t>
            </a:r>
          </a:p>
          <a:p>
            <a:pPr>
              <a:spcBef>
                <a:spcPct val="50000"/>
              </a:spcBef>
            </a:pPr>
            <a:r>
              <a:rPr lang="en-GB" sz="2000" b="1" dirty="0">
                <a:solidFill>
                  <a:schemeClr val="accent5">
                    <a:lumMod val="50000"/>
                  </a:schemeClr>
                </a:solidFill>
                <a:latin typeface="Futura Bk BT" panose="020B0502020204020303"/>
              </a:rPr>
              <a:t>Outputs</a:t>
            </a:r>
            <a:r>
              <a:rPr lang="en-GB" sz="2000" dirty="0">
                <a:latin typeface="Futura Bk BT" panose="020B0502020204020303"/>
              </a:rPr>
              <a:t>:  Usually quantitative (e.g. number of clients supported, sessions delivered, cases closed, submissions made)</a:t>
            </a:r>
          </a:p>
          <a:p>
            <a:pPr>
              <a:spcBef>
                <a:spcPct val="50000"/>
              </a:spcBef>
            </a:pPr>
            <a:r>
              <a:rPr lang="en-GB" sz="2000" b="1" dirty="0">
                <a:solidFill>
                  <a:srgbClr val="F65816"/>
                </a:solidFill>
                <a:latin typeface="Futura Bk BT" panose="020B0502020204020303"/>
              </a:rPr>
              <a:t>Outcomes/Impacts </a:t>
            </a:r>
            <a:r>
              <a:rPr lang="en-GB" sz="2000" dirty="0">
                <a:latin typeface="Futura Bk BT" panose="020B0502020204020303"/>
              </a:rPr>
              <a:t>: The </a:t>
            </a:r>
            <a:r>
              <a:rPr lang="en-GB" sz="2000" u="sng" dirty="0">
                <a:latin typeface="Futura Bk BT" panose="020B0502020204020303"/>
              </a:rPr>
              <a:t>change</a:t>
            </a:r>
            <a:r>
              <a:rPr lang="en-GB" sz="2000" dirty="0">
                <a:latin typeface="Futura Bk BT" panose="020B0502020204020303"/>
              </a:rPr>
              <a:t> that occurs as a result of an activity (e.g. improved client personal/financial well-being, more efficient legal services, fairer legal outcomes, change in public policy</a:t>
            </a:r>
            <a:endParaRPr lang="en-GB" dirty="0">
              <a:latin typeface="Futura Bk BT" panose="020B0502020204020303"/>
            </a:endParaRPr>
          </a:p>
        </p:txBody>
      </p:sp>
      <p:pic>
        <p:nvPicPr>
          <p:cNvPr id="11" name="Picture 10"/>
          <p:cNvPicPr>
            <a:picLocks noChangeAspect="1"/>
          </p:cNvPicPr>
          <p:nvPr/>
        </p:nvPicPr>
        <p:blipFill>
          <a:blip r:embed="rId2"/>
          <a:stretch>
            <a:fillRect/>
          </a:stretch>
        </p:blipFill>
        <p:spPr>
          <a:xfrm>
            <a:off x="8685262" y="364054"/>
            <a:ext cx="2668538" cy="922899"/>
          </a:xfrm>
          <a:prstGeom prst="rect">
            <a:avLst/>
          </a:prstGeom>
        </p:spPr>
      </p:pic>
      <p:pic>
        <p:nvPicPr>
          <p:cNvPr id="3" name="Picture 2"/>
          <p:cNvPicPr>
            <a:picLocks noChangeAspect="1"/>
          </p:cNvPicPr>
          <p:nvPr/>
        </p:nvPicPr>
        <p:blipFill>
          <a:blip r:embed="rId3"/>
          <a:stretch>
            <a:fillRect/>
          </a:stretch>
        </p:blipFill>
        <p:spPr>
          <a:xfrm>
            <a:off x="935798" y="1756883"/>
            <a:ext cx="9193565" cy="1079086"/>
          </a:xfrm>
          <a:prstGeom prst="rect">
            <a:avLst/>
          </a:prstGeom>
        </p:spPr>
      </p:pic>
      <p:sp>
        <p:nvSpPr>
          <p:cNvPr id="4" name="Slide Number Placeholder 3"/>
          <p:cNvSpPr>
            <a:spLocks noGrp="1"/>
          </p:cNvSpPr>
          <p:nvPr>
            <p:ph type="sldNum" sz="quarter" idx="12"/>
          </p:nvPr>
        </p:nvSpPr>
        <p:spPr/>
        <p:txBody>
          <a:bodyPr/>
          <a:lstStyle/>
          <a:p>
            <a:fld id="{04365456-CA4C-4355-9BE4-47F64B4C3251}" type="slidenum">
              <a:rPr lang="en-AU" smtClean="0"/>
              <a:pPr/>
              <a:t>10</a:t>
            </a:fld>
            <a:endParaRPr lang="en-AU" dirty="0"/>
          </a:p>
        </p:txBody>
      </p:sp>
    </p:spTree>
    <p:extLst>
      <p:ext uri="{BB962C8B-B14F-4D97-AF65-F5344CB8AC3E}">
        <p14:creationId xmlns:p14="http://schemas.microsoft.com/office/powerpoint/2010/main" val="145273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24577"/>
            <a:ext cx="10515600" cy="1001852"/>
          </a:xfrm>
        </p:spPr>
        <p:txBody>
          <a:bodyPr/>
          <a:lstStyle/>
          <a:p>
            <a:r>
              <a:rPr lang="en-AU" sz="3200" dirty="0"/>
              <a:t>  Progress to date</a:t>
            </a:r>
          </a:p>
        </p:txBody>
      </p:sp>
      <p:pic>
        <p:nvPicPr>
          <p:cNvPr id="6" name="Picture 5"/>
          <p:cNvPicPr>
            <a:picLocks noChangeAspect="1"/>
          </p:cNvPicPr>
          <p:nvPr/>
        </p:nvPicPr>
        <p:blipFill>
          <a:blip r:embed="rId2"/>
          <a:stretch>
            <a:fillRect/>
          </a:stretch>
        </p:blipFill>
        <p:spPr>
          <a:xfrm>
            <a:off x="8685262" y="364054"/>
            <a:ext cx="2668538" cy="922899"/>
          </a:xfrm>
          <a:prstGeom prst="rect">
            <a:avLst/>
          </a:prstGeom>
        </p:spPr>
      </p:pic>
      <p:sp>
        <p:nvSpPr>
          <p:cNvPr id="4" name="Content Placeholder 3"/>
          <p:cNvSpPr>
            <a:spLocks noGrp="1"/>
          </p:cNvSpPr>
          <p:nvPr>
            <p:ph idx="1"/>
          </p:nvPr>
        </p:nvSpPr>
        <p:spPr>
          <a:xfrm>
            <a:off x="838200" y="1286954"/>
            <a:ext cx="10515600" cy="4890010"/>
          </a:xfrm>
        </p:spPr>
        <p:txBody>
          <a:bodyPr/>
          <a:lstStyle/>
          <a:p>
            <a:endParaRPr lang="en-GB" sz="2400" dirty="0"/>
          </a:p>
          <a:p>
            <a:r>
              <a:rPr lang="en-GB" sz="2400" dirty="0"/>
              <a:t>Steering group established to oversee the project</a:t>
            </a:r>
          </a:p>
          <a:p>
            <a:pPr lvl="1"/>
            <a:r>
              <a:rPr lang="en-US" sz="2000" dirty="0"/>
              <a:t>Agreed terms of reference, working arrangements, </a:t>
            </a:r>
            <a:r>
              <a:rPr lang="en-US" sz="2000" dirty="0">
                <a:solidFill>
                  <a:srgbClr val="404040"/>
                </a:solidFill>
                <a:latin typeface="Futura Bk BT" panose="020B0502020204020303"/>
                <a:ea typeface="Calibri" panose="020F0502020204030204" pitchFamily="34" charset="0"/>
                <a:cs typeface="Arial" panose="020B0604020202020204" pitchFamily="34" charset="0"/>
              </a:rPr>
              <a:t>methodology and implementation plan</a:t>
            </a:r>
          </a:p>
          <a:p>
            <a:r>
              <a:rPr lang="en-US" sz="2400" dirty="0">
                <a:solidFill>
                  <a:srgbClr val="404040"/>
                </a:solidFill>
                <a:latin typeface="Futura Bk BT" panose="020B0502020204020303"/>
                <a:ea typeface="Calibri" panose="020F0502020204030204" pitchFamily="34" charset="0"/>
                <a:cs typeface="Arial" panose="020B0604020202020204" pitchFamily="34" charset="0"/>
              </a:rPr>
              <a:t>Trial ‘sites’ agreed</a:t>
            </a:r>
          </a:p>
          <a:p>
            <a:pPr lvl="1"/>
            <a:r>
              <a:rPr lang="en-US" sz="2000" dirty="0">
                <a:solidFill>
                  <a:srgbClr val="404040"/>
                </a:solidFill>
                <a:latin typeface="Futura Bk BT" panose="020B0502020204020303"/>
                <a:ea typeface="Calibri" panose="020F0502020204030204" pitchFamily="34" charset="0"/>
                <a:cs typeface="Arial" panose="020B0604020202020204" pitchFamily="34" charset="0"/>
              </a:rPr>
              <a:t>Townsville, BRQ and </a:t>
            </a:r>
            <a:r>
              <a:rPr lang="en-US" sz="2000" dirty="0" err="1">
                <a:solidFill>
                  <a:srgbClr val="404040"/>
                </a:solidFill>
                <a:latin typeface="Futura Bk BT" panose="020B0502020204020303"/>
                <a:ea typeface="Calibri" panose="020F0502020204030204" pitchFamily="34" charset="0"/>
                <a:cs typeface="Arial" panose="020B0604020202020204" pitchFamily="34" charset="0"/>
              </a:rPr>
              <a:t>Nundah</a:t>
            </a:r>
            <a:endParaRPr lang="en-US" sz="2000" dirty="0">
              <a:solidFill>
                <a:srgbClr val="404040"/>
              </a:solidFill>
              <a:latin typeface="Futura Bk BT" panose="020B0502020204020303"/>
              <a:ea typeface="Calibri" panose="020F0502020204030204" pitchFamily="34" charset="0"/>
              <a:cs typeface="Arial" panose="020B0604020202020204" pitchFamily="34" charset="0"/>
            </a:endParaRPr>
          </a:p>
          <a:p>
            <a:r>
              <a:rPr lang="en-US" sz="2400" dirty="0">
                <a:solidFill>
                  <a:srgbClr val="404040"/>
                </a:solidFill>
                <a:latin typeface="Futura Bk BT" panose="020B0502020204020303"/>
                <a:ea typeface="Calibri" panose="020F0502020204030204" pitchFamily="34" charset="0"/>
                <a:cs typeface="Arial" panose="020B0604020202020204" pitchFamily="34" charset="0"/>
              </a:rPr>
              <a:t>Data collection and literature review</a:t>
            </a:r>
          </a:p>
          <a:p>
            <a:pPr lvl="1"/>
            <a:r>
              <a:rPr lang="en-US" sz="2000" dirty="0">
                <a:solidFill>
                  <a:srgbClr val="404040"/>
                </a:solidFill>
                <a:latin typeface="Futura Bk BT" panose="020B0502020204020303"/>
                <a:ea typeface="Calibri" panose="020F0502020204030204" pitchFamily="34" charset="0"/>
                <a:cs typeface="Arial" panose="020B0604020202020204" pitchFamily="34" charset="0"/>
              </a:rPr>
              <a:t>Internal, external, International</a:t>
            </a:r>
          </a:p>
          <a:p>
            <a:pPr marL="0" indent="0">
              <a:buNone/>
            </a:pPr>
            <a:endParaRPr lang="en-US" sz="2400" dirty="0">
              <a:solidFill>
                <a:srgbClr val="404040"/>
              </a:solidFill>
              <a:latin typeface="Futura Bk BT" panose="020B0502020204020303"/>
              <a:ea typeface="Calibri" panose="020F0502020204030204" pitchFamily="34" charset="0"/>
              <a:cs typeface="Arial" panose="020B0604020202020204" pitchFamily="34" charset="0"/>
            </a:endParaRPr>
          </a:p>
          <a:p>
            <a:pPr lvl="1"/>
            <a:endParaRPr lang="en-US" dirty="0">
              <a:solidFill>
                <a:srgbClr val="404040"/>
              </a:solidFill>
              <a:latin typeface="Futura Bk BT" panose="020B0502020204020303"/>
              <a:ea typeface="Calibri" panose="020F0502020204030204" pitchFamily="34" charset="0"/>
              <a:cs typeface="Arial" panose="020B0604020202020204" pitchFamily="34" charset="0"/>
            </a:endParaRPr>
          </a:p>
          <a:p>
            <a:pPr lvl="1"/>
            <a:endParaRPr lang="en-US" dirty="0">
              <a:solidFill>
                <a:srgbClr val="404040"/>
              </a:solidFill>
              <a:latin typeface="Futura Bk BT" panose="020B0502020204020303"/>
              <a:ea typeface="Calibri" panose="020F0502020204030204" pitchFamily="34" charset="0"/>
              <a:cs typeface="Arial" panose="020B0604020202020204" pitchFamily="34" charset="0"/>
            </a:endParaRPr>
          </a:p>
          <a:p>
            <a:pPr lvl="1"/>
            <a:endParaRPr lang="en-US" dirty="0">
              <a:solidFill>
                <a:srgbClr val="404040"/>
              </a:solidFill>
              <a:latin typeface="Futura Bk BT" panose="020B0502020204020303"/>
              <a:ea typeface="Calibri" panose="020F0502020204030204" pitchFamily="34" charset="0"/>
              <a:cs typeface="Arial" panose="020B0604020202020204" pitchFamily="34" charset="0"/>
            </a:endParaRPr>
          </a:p>
          <a:p>
            <a:pPr lvl="1"/>
            <a:endParaRPr lang="en-US" dirty="0"/>
          </a:p>
        </p:txBody>
      </p:sp>
      <p:sp>
        <p:nvSpPr>
          <p:cNvPr id="3" name="Slide Number Placeholder 2"/>
          <p:cNvSpPr>
            <a:spLocks noGrp="1"/>
          </p:cNvSpPr>
          <p:nvPr>
            <p:ph type="sldNum" sz="quarter" idx="12"/>
          </p:nvPr>
        </p:nvSpPr>
        <p:spPr/>
        <p:txBody>
          <a:bodyPr/>
          <a:lstStyle/>
          <a:p>
            <a:fld id="{04365456-CA4C-4355-9BE4-47F64B4C3251}" type="slidenum">
              <a:rPr lang="en-AU" smtClean="0"/>
              <a:pPr/>
              <a:t>11</a:t>
            </a:fld>
            <a:endParaRPr lang="en-AU" dirty="0"/>
          </a:p>
        </p:txBody>
      </p:sp>
    </p:spTree>
    <p:extLst>
      <p:ext uri="{BB962C8B-B14F-4D97-AF65-F5344CB8AC3E}">
        <p14:creationId xmlns:p14="http://schemas.microsoft.com/office/powerpoint/2010/main" val="207705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24577"/>
            <a:ext cx="10515600" cy="1001852"/>
          </a:xfrm>
        </p:spPr>
        <p:txBody>
          <a:bodyPr/>
          <a:lstStyle/>
          <a:p>
            <a:r>
              <a:rPr lang="en-AU" sz="3200" dirty="0"/>
              <a:t>   Progress to date</a:t>
            </a:r>
          </a:p>
        </p:txBody>
      </p:sp>
      <p:pic>
        <p:nvPicPr>
          <p:cNvPr id="6" name="Picture 5"/>
          <p:cNvPicPr>
            <a:picLocks noChangeAspect="1"/>
          </p:cNvPicPr>
          <p:nvPr/>
        </p:nvPicPr>
        <p:blipFill>
          <a:blip r:embed="rId2"/>
          <a:stretch>
            <a:fillRect/>
          </a:stretch>
        </p:blipFill>
        <p:spPr>
          <a:xfrm>
            <a:off x="8685262" y="364054"/>
            <a:ext cx="2668538" cy="922899"/>
          </a:xfrm>
          <a:prstGeom prst="rect">
            <a:avLst/>
          </a:prstGeom>
        </p:spPr>
      </p:pic>
      <p:sp>
        <p:nvSpPr>
          <p:cNvPr id="4" name="Content Placeholder 3"/>
          <p:cNvSpPr>
            <a:spLocks noGrp="1"/>
          </p:cNvSpPr>
          <p:nvPr>
            <p:ph idx="1"/>
          </p:nvPr>
        </p:nvSpPr>
        <p:spPr>
          <a:xfrm>
            <a:off x="838200" y="1286954"/>
            <a:ext cx="10515600" cy="4890010"/>
          </a:xfrm>
        </p:spPr>
        <p:txBody>
          <a:bodyPr/>
          <a:lstStyle/>
          <a:p>
            <a:endParaRPr lang="en-US" sz="2400" dirty="0">
              <a:solidFill>
                <a:srgbClr val="404040"/>
              </a:solidFill>
              <a:latin typeface="Futura Bk BT" panose="020B0502020204020303"/>
              <a:ea typeface="Calibri" panose="020F0502020204030204" pitchFamily="34" charset="0"/>
              <a:cs typeface="Arial" panose="020B0604020202020204" pitchFamily="34" charset="0"/>
            </a:endParaRPr>
          </a:p>
          <a:p>
            <a:r>
              <a:rPr lang="en-US" sz="2400" dirty="0">
                <a:solidFill>
                  <a:srgbClr val="404040"/>
                </a:solidFill>
                <a:latin typeface="Futura Bk BT" panose="020B0502020204020303"/>
                <a:ea typeface="Calibri" panose="020F0502020204030204" pitchFamily="34" charset="0"/>
                <a:cs typeface="Arial" panose="020B0604020202020204" pitchFamily="34" charset="0"/>
              </a:rPr>
              <a:t>Consultative workshop for CLC’s</a:t>
            </a:r>
          </a:p>
          <a:p>
            <a:pPr lvl="1"/>
            <a:r>
              <a:rPr lang="en-US" sz="2000" dirty="0">
                <a:solidFill>
                  <a:srgbClr val="404040"/>
                </a:solidFill>
                <a:latin typeface="Futura Bk BT" panose="020B0502020204020303"/>
                <a:ea typeface="Calibri" panose="020F0502020204030204" pitchFamily="34" charset="0"/>
                <a:cs typeface="Arial" panose="020B0604020202020204" pitchFamily="34" charset="0"/>
              </a:rPr>
              <a:t>Discuss different operational models, </a:t>
            </a:r>
          </a:p>
          <a:p>
            <a:pPr lvl="1"/>
            <a:r>
              <a:rPr lang="en-US" sz="2000" dirty="0">
                <a:solidFill>
                  <a:srgbClr val="404040"/>
                </a:solidFill>
                <a:latin typeface="Futura Bk BT" panose="020B0502020204020303"/>
                <a:ea typeface="Calibri" panose="020F0502020204030204" pitchFamily="34" charset="0"/>
                <a:cs typeface="Arial" panose="020B0604020202020204" pitchFamily="34" charset="0"/>
              </a:rPr>
              <a:t>Stakeholder mapping</a:t>
            </a:r>
          </a:p>
          <a:p>
            <a:pPr lvl="1"/>
            <a:r>
              <a:rPr lang="en-US" sz="2000" dirty="0">
                <a:solidFill>
                  <a:srgbClr val="404040"/>
                </a:solidFill>
                <a:latin typeface="Futura Bk BT" panose="020B0502020204020303"/>
                <a:ea typeface="Calibri" panose="020F0502020204030204" pitchFamily="34" charset="0"/>
                <a:cs typeface="Arial" panose="020B0604020202020204" pitchFamily="34" charset="0"/>
              </a:rPr>
              <a:t>Review data collection, current and future</a:t>
            </a:r>
          </a:p>
          <a:p>
            <a:r>
              <a:rPr lang="en-US" sz="2400" dirty="0">
                <a:solidFill>
                  <a:srgbClr val="404040"/>
                </a:solidFill>
                <a:latin typeface="Futura Bk BT" panose="020B0502020204020303"/>
                <a:ea typeface="Calibri" panose="020F0502020204030204" pitchFamily="34" charset="0"/>
                <a:cs typeface="Arial" panose="020B0604020202020204" pitchFamily="34" charset="0"/>
              </a:rPr>
              <a:t>External stakeholder consultation</a:t>
            </a:r>
          </a:p>
          <a:p>
            <a:pPr lvl="1"/>
            <a:r>
              <a:rPr lang="en-US" sz="2000" dirty="0">
                <a:solidFill>
                  <a:srgbClr val="404040"/>
                </a:solidFill>
                <a:latin typeface="Futura Bk BT" panose="020B0502020204020303"/>
                <a:ea typeface="Calibri" panose="020F0502020204030204" pitchFamily="34" charset="0"/>
                <a:cs typeface="Arial" panose="020B0604020202020204" pitchFamily="34" charset="0"/>
              </a:rPr>
              <a:t>8 interviews including Legal Aid, Appeals Tribunals, </a:t>
            </a:r>
            <a:r>
              <a:rPr lang="en-US" sz="2000" dirty="0" err="1">
                <a:solidFill>
                  <a:srgbClr val="404040"/>
                </a:solidFill>
                <a:latin typeface="Futura Bk BT" panose="020B0502020204020303"/>
                <a:ea typeface="Calibri" panose="020F0502020204030204" pitchFamily="34" charset="0"/>
                <a:cs typeface="Arial" panose="020B0604020202020204" pitchFamily="34" charset="0"/>
              </a:rPr>
              <a:t>Dept</a:t>
            </a:r>
            <a:r>
              <a:rPr lang="en-US" sz="2000" dirty="0">
                <a:solidFill>
                  <a:srgbClr val="404040"/>
                </a:solidFill>
                <a:latin typeface="Futura Bk BT" panose="020B0502020204020303"/>
                <a:ea typeface="Calibri" panose="020F0502020204030204" pitchFamily="34" charset="0"/>
                <a:cs typeface="Arial" panose="020B0604020202020204" pitchFamily="34" charset="0"/>
              </a:rPr>
              <a:t> of Justice, Community partners, Volunteer Lawyers</a:t>
            </a:r>
          </a:p>
          <a:p>
            <a:r>
              <a:rPr lang="en-US" sz="2400" dirty="0">
                <a:solidFill>
                  <a:srgbClr val="404040"/>
                </a:solidFill>
                <a:latin typeface="Futura Bk BT" panose="020B0502020204020303"/>
                <a:ea typeface="Calibri" panose="020F0502020204030204" pitchFamily="34" charset="0"/>
                <a:cs typeface="Arial" panose="020B0604020202020204" pitchFamily="34" charset="0"/>
              </a:rPr>
              <a:t>Draft </a:t>
            </a:r>
            <a:r>
              <a:rPr lang="en-AU" sz="2400" dirty="0"/>
              <a:t>Theory of Change </a:t>
            </a:r>
          </a:p>
          <a:p>
            <a:pPr lvl="1"/>
            <a:r>
              <a:rPr lang="en-AU" sz="2000" dirty="0"/>
              <a:t>developed in consultation with staff, community partners and collaborators in justice services, as well as drawing on local and international examples.</a:t>
            </a:r>
          </a:p>
          <a:p>
            <a:endParaRPr lang="en-US" sz="2400" dirty="0">
              <a:solidFill>
                <a:srgbClr val="404040"/>
              </a:solidFill>
              <a:latin typeface="Futura Bk BT" panose="020B0502020204020303"/>
              <a:ea typeface="Calibri" panose="020F0502020204030204" pitchFamily="34" charset="0"/>
              <a:cs typeface="Arial" panose="020B0604020202020204" pitchFamily="34" charset="0"/>
            </a:endParaRPr>
          </a:p>
          <a:p>
            <a:endParaRPr lang="en-US" dirty="0">
              <a:solidFill>
                <a:srgbClr val="404040"/>
              </a:solidFill>
              <a:latin typeface="Futura Bk BT" panose="020B0502020204020303"/>
              <a:ea typeface="Calibri" panose="020F0502020204030204" pitchFamily="34" charset="0"/>
              <a:cs typeface="Arial" panose="020B0604020202020204" pitchFamily="34" charset="0"/>
            </a:endParaRPr>
          </a:p>
          <a:p>
            <a:pPr marL="457200" lvl="1" indent="0">
              <a:buNone/>
            </a:pPr>
            <a:endParaRPr lang="en-US" dirty="0">
              <a:solidFill>
                <a:srgbClr val="404040"/>
              </a:solidFill>
              <a:latin typeface="Futura Bk BT" panose="020B0502020204020303"/>
              <a:ea typeface="Calibri" panose="020F0502020204030204" pitchFamily="34" charset="0"/>
              <a:cs typeface="Arial" panose="020B0604020202020204" pitchFamily="34" charset="0"/>
            </a:endParaRPr>
          </a:p>
          <a:p>
            <a:pPr marL="0" indent="0">
              <a:buNone/>
            </a:pPr>
            <a:endParaRPr lang="en-US" sz="2400" dirty="0">
              <a:solidFill>
                <a:srgbClr val="404040"/>
              </a:solidFill>
              <a:latin typeface="Futura Bk BT" panose="020B0502020204020303"/>
              <a:ea typeface="Calibri" panose="020F0502020204030204" pitchFamily="34" charset="0"/>
              <a:cs typeface="Arial" panose="020B0604020202020204" pitchFamily="34" charset="0"/>
            </a:endParaRPr>
          </a:p>
          <a:p>
            <a:pPr lvl="1"/>
            <a:endParaRPr lang="en-US" dirty="0">
              <a:solidFill>
                <a:srgbClr val="404040"/>
              </a:solidFill>
              <a:latin typeface="Futura Bk BT" panose="020B0502020204020303"/>
              <a:ea typeface="Calibri" panose="020F0502020204030204" pitchFamily="34" charset="0"/>
              <a:cs typeface="Arial" panose="020B0604020202020204" pitchFamily="34" charset="0"/>
            </a:endParaRPr>
          </a:p>
          <a:p>
            <a:pPr lvl="1"/>
            <a:endParaRPr lang="en-US" dirty="0">
              <a:solidFill>
                <a:srgbClr val="404040"/>
              </a:solidFill>
              <a:latin typeface="Futura Bk BT" panose="020B0502020204020303"/>
              <a:ea typeface="Calibri" panose="020F0502020204030204" pitchFamily="34" charset="0"/>
              <a:cs typeface="Arial" panose="020B0604020202020204" pitchFamily="34" charset="0"/>
            </a:endParaRPr>
          </a:p>
          <a:p>
            <a:pPr lvl="1"/>
            <a:endParaRPr lang="en-US" dirty="0">
              <a:solidFill>
                <a:srgbClr val="404040"/>
              </a:solidFill>
              <a:latin typeface="Futura Bk BT" panose="020B0502020204020303"/>
              <a:ea typeface="Calibri" panose="020F0502020204030204" pitchFamily="34" charset="0"/>
              <a:cs typeface="Arial" panose="020B0604020202020204" pitchFamily="34" charset="0"/>
            </a:endParaRPr>
          </a:p>
          <a:p>
            <a:pPr lvl="1"/>
            <a:endParaRPr lang="en-US" dirty="0"/>
          </a:p>
        </p:txBody>
      </p:sp>
      <p:sp>
        <p:nvSpPr>
          <p:cNvPr id="3" name="Slide Number Placeholder 2"/>
          <p:cNvSpPr>
            <a:spLocks noGrp="1"/>
          </p:cNvSpPr>
          <p:nvPr>
            <p:ph type="sldNum" sz="quarter" idx="12"/>
          </p:nvPr>
        </p:nvSpPr>
        <p:spPr/>
        <p:txBody>
          <a:bodyPr/>
          <a:lstStyle/>
          <a:p>
            <a:fld id="{04365456-CA4C-4355-9BE4-47F64B4C3251}" type="slidenum">
              <a:rPr lang="en-AU" smtClean="0"/>
              <a:pPr/>
              <a:t>12</a:t>
            </a:fld>
            <a:endParaRPr lang="en-AU" dirty="0"/>
          </a:p>
        </p:txBody>
      </p:sp>
    </p:spTree>
    <p:extLst>
      <p:ext uri="{BB962C8B-B14F-4D97-AF65-F5344CB8AC3E}">
        <p14:creationId xmlns:p14="http://schemas.microsoft.com/office/powerpoint/2010/main" val="1290175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dirty="0"/>
              <a:t>Key Evaluation questions</a:t>
            </a:r>
          </a:p>
        </p:txBody>
      </p:sp>
      <p:sp>
        <p:nvSpPr>
          <p:cNvPr id="3" name="Content Placeholder 2"/>
          <p:cNvSpPr>
            <a:spLocks noGrp="1"/>
          </p:cNvSpPr>
          <p:nvPr>
            <p:ph idx="1"/>
          </p:nvPr>
        </p:nvSpPr>
        <p:spPr>
          <a:xfrm>
            <a:off x="838200" y="1579418"/>
            <a:ext cx="10515600" cy="4747491"/>
          </a:xfrm>
        </p:spPr>
        <p:txBody>
          <a:bodyPr>
            <a:normAutofit fontScale="92500" lnSpcReduction="10000"/>
          </a:bodyPr>
          <a:lstStyle/>
          <a:p>
            <a:r>
              <a:rPr lang="en-AU" sz="2400" dirty="0"/>
              <a:t>Clients	</a:t>
            </a:r>
          </a:p>
          <a:p>
            <a:pPr lvl="1"/>
            <a:r>
              <a:rPr lang="en-AU" sz="2000" dirty="0"/>
              <a:t>To what extent have we made a difference to those we have serviced?</a:t>
            </a:r>
          </a:p>
          <a:p>
            <a:pPr lvl="1"/>
            <a:r>
              <a:rPr lang="en-AU" sz="2000" dirty="0"/>
              <a:t>To what extent have we serviced those most in need?</a:t>
            </a:r>
          </a:p>
          <a:p>
            <a:r>
              <a:rPr lang="en-AU" sz="2400" dirty="0"/>
              <a:t>Community 	</a:t>
            </a:r>
          </a:p>
          <a:p>
            <a:pPr lvl="1"/>
            <a:r>
              <a:rPr lang="en-AU" sz="2000" dirty="0"/>
              <a:t>How effectively have we worked with community partners and other services?</a:t>
            </a:r>
          </a:p>
          <a:p>
            <a:pPr lvl="1"/>
            <a:r>
              <a:rPr lang="en-AU" sz="2000" dirty="0"/>
              <a:t>To what extent have we increased community understanding of legal rights and responsibilities? </a:t>
            </a:r>
          </a:p>
          <a:p>
            <a:r>
              <a:rPr lang="en-AU" sz="2400" dirty="0"/>
              <a:t>Justice System and Services	</a:t>
            </a:r>
          </a:p>
          <a:p>
            <a:pPr lvl="1"/>
            <a:r>
              <a:rPr lang="en-AU" sz="2000" dirty="0"/>
              <a:t>To what extent have we contributed to improved efficiencies in the justice system? </a:t>
            </a:r>
          </a:p>
          <a:p>
            <a:pPr lvl="1"/>
            <a:r>
              <a:rPr lang="en-AU" sz="2000" dirty="0"/>
              <a:t>To what extent has our case-work contributed to effective advocacy?</a:t>
            </a:r>
          </a:p>
          <a:p>
            <a:r>
              <a:rPr lang="en-AU" sz="2400" dirty="0"/>
              <a:t>Pro Bono and Volunteer Lawyers 	</a:t>
            </a:r>
          </a:p>
          <a:p>
            <a:pPr lvl="1"/>
            <a:r>
              <a:rPr lang="en-AU" sz="2200" dirty="0"/>
              <a:t>To what extent are we increasing knowledge and capacity in the legal sector?</a:t>
            </a:r>
          </a:p>
          <a:p>
            <a:endParaRPr lang="en-AU" sz="2200" dirty="0"/>
          </a:p>
          <a:p>
            <a:endParaRPr lang="en-AU" dirty="0"/>
          </a:p>
          <a:p>
            <a:endParaRPr lang="en-AU" sz="1900" dirty="0"/>
          </a:p>
        </p:txBody>
      </p:sp>
      <p:pic>
        <p:nvPicPr>
          <p:cNvPr id="6" name="Picture 5"/>
          <p:cNvPicPr>
            <a:picLocks noChangeAspect="1"/>
          </p:cNvPicPr>
          <p:nvPr/>
        </p:nvPicPr>
        <p:blipFill>
          <a:blip r:embed="rId3"/>
          <a:stretch>
            <a:fillRect/>
          </a:stretch>
        </p:blipFill>
        <p:spPr>
          <a:xfrm>
            <a:off x="8685262" y="364054"/>
            <a:ext cx="2668538" cy="922899"/>
          </a:xfrm>
          <a:prstGeom prst="rect">
            <a:avLst/>
          </a:prstGeom>
        </p:spPr>
      </p:pic>
      <p:sp>
        <p:nvSpPr>
          <p:cNvPr id="9" name="Slide Number Placeholder 8"/>
          <p:cNvSpPr>
            <a:spLocks noGrp="1"/>
          </p:cNvSpPr>
          <p:nvPr>
            <p:ph type="sldNum" sz="quarter" idx="12"/>
          </p:nvPr>
        </p:nvSpPr>
        <p:spPr/>
        <p:txBody>
          <a:bodyPr/>
          <a:lstStyle/>
          <a:p>
            <a:fld id="{04365456-CA4C-4355-9BE4-47F64B4C3251}" type="slidenum">
              <a:rPr lang="en-AU" smtClean="0"/>
              <a:pPr/>
              <a:t>13</a:t>
            </a:fld>
            <a:endParaRPr lang="en-AU" dirty="0"/>
          </a:p>
        </p:txBody>
      </p:sp>
    </p:spTree>
    <p:extLst>
      <p:ext uri="{BB962C8B-B14F-4D97-AF65-F5344CB8AC3E}">
        <p14:creationId xmlns:p14="http://schemas.microsoft.com/office/powerpoint/2010/main" val="2852768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dirty="0"/>
              <a:t>Theory of Change</a:t>
            </a:r>
          </a:p>
        </p:txBody>
      </p:sp>
      <p:sp>
        <p:nvSpPr>
          <p:cNvPr id="3" name="Content Placeholder 2"/>
          <p:cNvSpPr>
            <a:spLocks noGrp="1"/>
          </p:cNvSpPr>
          <p:nvPr>
            <p:ph idx="1"/>
          </p:nvPr>
        </p:nvSpPr>
        <p:spPr/>
        <p:txBody>
          <a:bodyPr>
            <a:normAutofit fontScale="92500"/>
          </a:bodyPr>
          <a:lstStyle/>
          <a:p>
            <a:r>
              <a:rPr lang="en-AU" dirty="0"/>
              <a:t>The CLC Theory of Change is also built on a number of assumptions:</a:t>
            </a:r>
          </a:p>
          <a:p>
            <a:pPr lvl="1"/>
            <a:r>
              <a:rPr lang="en-AU" sz="2200" dirty="0"/>
              <a:t>Client-focused work has both immediate and longer term impacts</a:t>
            </a:r>
            <a:endParaRPr lang="en-US" sz="2200" dirty="0"/>
          </a:p>
          <a:p>
            <a:pPr lvl="1"/>
            <a:r>
              <a:rPr lang="en-AU" sz="2200" dirty="0"/>
              <a:t>Clients want results, and also to be empowered </a:t>
            </a:r>
            <a:endParaRPr lang="en-US" sz="2200" dirty="0"/>
          </a:p>
          <a:p>
            <a:pPr lvl="1"/>
            <a:r>
              <a:rPr lang="en-AU" sz="2200" dirty="0"/>
              <a:t>Providing information empowers people and communities</a:t>
            </a:r>
            <a:endParaRPr lang="en-US" sz="2200" dirty="0"/>
          </a:p>
          <a:p>
            <a:pPr lvl="1"/>
            <a:r>
              <a:rPr lang="en-AU" sz="2200" dirty="0"/>
              <a:t>Rights will be valued and defended </a:t>
            </a:r>
            <a:endParaRPr lang="en-US" sz="2200" dirty="0"/>
          </a:p>
          <a:p>
            <a:pPr lvl="1"/>
            <a:r>
              <a:rPr lang="en-AU" sz="2200" dirty="0"/>
              <a:t>Other agencies want to form alliances and advance common agendas </a:t>
            </a:r>
            <a:endParaRPr lang="en-US" sz="2200" dirty="0"/>
          </a:p>
          <a:p>
            <a:pPr lvl="1"/>
            <a:r>
              <a:rPr lang="en-AU" sz="2200" dirty="0"/>
              <a:t>Other organisations have the capacity, skills, ability and willingness to collaborate  </a:t>
            </a:r>
            <a:endParaRPr lang="en-US" sz="2200" dirty="0"/>
          </a:p>
          <a:p>
            <a:pPr lvl="1"/>
            <a:r>
              <a:rPr lang="en-AU" sz="2200" dirty="0"/>
              <a:t>Justice services are expecting measurable outcomes from their engagement with the sector</a:t>
            </a:r>
            <a:endParaRPr lang="en-US" sz="2200" dirty="0"/>
          </a:p>
          <a:p>
            <a:pPr lvl="1"/>
            <a:r>
              <a:rPr lang="en-AU" sz="2200" dirty="0"/>
              <a:t>Increased understanding of social justice issues leads to fairer outcomes </a:t>
            </a:r>
            <a:endParaRPr lang="en-AU" sz="1900" dirty="0"/>
          </a:p>
        </p:txBody>
      </p:sp>
      <p:pic>
        <p:nvPicPr>
          <p:cNvPr id="6" name="Picture 5"/>
          <p:cNvPicPr>
            <a:picLocks noChangeAspect="1"/>
          </p:cNvPicPr>
          <p:nvPr/>
        </p:nvPicPr>
        <p:blipFill>
          <a:blip r:embed="rId3"/>
          <a:stretch>
            <a:fillRect/>
          </a:stretch>
        </p:blipFill>
        <p:spPr>
          <a:xfrm>
            <a:off x="8685262" y="364054"/>
            <a:ext cx="2668538" cy="922899"/>
          </a:xfrm>
          <a:prstGeom prst="rect">
            <a:avLst/>
          </a:prstGeom>
        </p:spPr>
      </p:pic>
      <p:sp>
        <p:nvSpPr>
          <p:cNvPr id="4" name="Slide Number Placeholder 3"/>
          <p:cNvSpPr>
            <a:spLocks noGrp="1"/>
          </p:cNvSpPr>
          <p:nvPr>
            <p:ph type="sldNum" sz="quarter" idx="12"/>
          </p:nvPr>
        </p:nvSpPr>
        <p:spPr/>
        <p:txBody>
          <a:bodyPr/>
          <a:lstStyle/>
          <a:p>
            <a:fld id="{04365456-CA4C-4355-9BE4-47F64B4C3251}" type="slidenum">
              <a:rPr lang="en-AU" smtClean="0"/>
              <a:pPr/>
              <a:t>14</a:t>
            </a:fld>
            <a:endParaRPr lang="en-AU" dirty="0"/>
          </a:p>
        </p:txBody>
      </p:sp>
    </p:spTree>
    <p:extLst>
      <p:ext uri="{BB962C8B-B14F-4D97-AF65-F5344CB8AC3E}">
        <p14:creationId xmlns:p14="http://schemas.microsoft.com/office/powerpoint/2010/main" val="666111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dirty="0"/>
              <a:t>Theory of Change</a:t>
            </a:r>
          </a:p>
        </p:txBody>
      </p:sp>
      <p:sp>
        <p:nvSpPr>
          <p:cNvPr id="3" name="Content Placeholder 2"/>
          <p:cNvSpPr>
            <a:spLocks noGrp="1"/>
          </p:cNvSpPr>
          <p:nvPr>
            <p:ph idx="1"/>
          </p:nvPr>
        </p:nvSpPr>
        <p:spPr/>
        <p:txBody>
          <a:bodyPr>
            <a:normAutofit/>
          </a:bodyPr>
          <a:lstStyle/>
          <a:p>
            <a:pPr marL="0" indent="0">
              <a:buNone/>
            </a:pPr>
            <a:endParaRPr lang="en-AU" sz="2400" dirty="0"/>
          </a:p>
          <a:p>
            <a:endParaRPr lang="en-AU" sz="2400" dirty="0"/>
          </a:p>
        </p:txBody>
      </p:sp>
      <p:pic>
        <p:nvPicPr>
          <p:cNvPr id="6" name="Picture 5"/>
          <p:cNvPicPr>
            <a:picLocks noChangeAspect="1"/>
          </p:cNvPicPr>
          <p:nvPr/>
        </p:nvPicPr>
        <p:blipFill>
          <a:blip r:embed="rId3"/>
          <a:stretch>
            <a:fillRect/>
          </a:stretch>
        </p:blipFill>
        <p:spPr>
          <a:xfrm>
            <a:off x="8685262" y="364054"/>
            <a:ext cx="2668538" cy="922899"/>
          </a:xfrm>
          <a:prstGeom prst="rect">
            <a:avLst/>
          </a:prstGeom>
        </p:spPr>
      </p:pic>
      <p:pic>
        <p:nvPicPr>
          <p:cNvPr id="7" name="Picture 6"/>
          <p:cNvPicPr>
            <a:picLocks noChangeAspect="1"/>
          </p:cNvPicPr>
          <p:nvPr/>
        </p:nvPicPr>
        <p:blipFill>
          <a:blip r:embed="rId4"/>
          <a:stretch>
            <a:fillRect/>
          </a:stretch>
        </p:blipFill>
        <p:spPr>
          <a:xfrm>
            <a:off x="718127" y="-969817"/>
            <a:ext cx="11099252" cy="7749308"/>
          </a:xfrm>
          <a:prstGeom prst="rect">
            <a:avLst/>
          </a:prstGeom>
        </p:spPr>
      </p:pic>
      <p:sp>
        <p:nvSpPr>
          <p:cNvPr id="8" name="Slide Number Placeholder 7"/>
          <p:cNvSpPr>
            <a:spLocks noGrp="1"/>
          </p:cNvSpPr>
          <p:nvPr>
            <p:ph type="sldNum" sz="quarter" idx="12"/>
          </p:nvPr>
        </p:nvSpPr>
        <p:spPr/>
        <p:txBody>
          <a:bodyPr/>
          <a:lstStyle/>
          <a:p>
            <a:fld id="{04365456-CA4C-4355-9BE4-47F64B4C3251}" type="slidenum">
              <a:rPr lang="en-AU" smtClean="0"/>
              <a:pPr/>
              <a:t>15</a:t>
            </a:fld>
            <a:endParaRPr lang="en-AU" dirty="0"/>
          </a:p>
        </p:txBody>
      </p:sp>
    </p:spTree>
    <p:extLst>
      <p:ext uri="{BB962C8B-B14F-4D97-AF65-F5344CB8AC3E}">
        <p14:creationId xmlns:p14="http://schemas.microsoft.com/office/powerpoint/2010/main" val="2518966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Evaluation Toolkit Components</a:t>
            </a:r>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4365456-CA4C-4355-9BE4-47F64B4C3251}" type="slidenum">
              <a:rPr lang="en-AU" smtClean="0"/>
              <a:t>16</a:t>
            </a:fld>
            <a:endParaRPr lang="en-AU"/>
          </a:p>
        </p:txBody>
      </p:sp>
      <p:grpSp>
        <p:nvGrpSpPr>
          <p:cNvPr id="24" name="Group 23"/>
          <p:cNvGrpSpPr/>
          <p:nvPr/>
        </p:nvGrpSpPr>
        <p:grpSpPr>
          <a:xfrm>
            <a:off x="1945653" y="1690690"/>
            <a:ext cx="9606238" cy="4365512"/>
            <a:chOff x="1505036" y="1579360"/>
            <a:chExt cx="8434918" cy="3833211"/>
          </a:xfrm>
        </p:grpSpPr>
        <p:pic>
          <p:nvPicPr>
            <p:cNvPr id="6" name="Picture 5"/>
            <p:cNvPicPr>
              <a:picLocks noChangeAspect="1"/>
            </p:cNvPicPr>
            <p:nvPr/>
          </p:nvPicPr>
          <p:blipFill>
            <a:blip r:embed="rId2"/>
            <a:stretch>
              <a:fillRect/>
            </a:stretch>
          </p:blipFill>
          <p:spPr>
            <a:xfrm>
              <a:off x="3636117" y="2184137"/>
              <a:ext cx="5697360" cy="2435266"/>
            </a:xfrm>
            <a:prstGeom prst="rect">
              <a:avLst/>
            </a:prstGeom>
          </p:spPr>
        </p:pic>
        <p:sp>
          <p:nvSpPr>
            <p:cNvPr id="3" name="TextBox 2"/>
            <p:cNvSpPr txBox="1"/>
            <p:nvPr/>
          </p:nvSpPr>
          <p:spPr>
            <a:xfrm>
              <a:off x="2373324" y="1579360"/>
              <a:ext cx="1736575" cy="738664"/>
            </a:xfrm>
            <a:prstGeom prst="rect">
              <a:avLst/>
            </a:prstGeom>
            <a:noFill/>
          </p:spPr>
          <p:txBody>
            <a:bodyPr wrap="square" rtlCol="0">
              <a:spAutoFit/>
            </a:bodyPr>
            <a:lstStyle/>
            <a:p>
              <a:r>
                <a:rPr lang="en-AU" sz="1400" dirty="0"/>
                <a:t>CLASS data </a:t>
              </a:r>
            </a:p>
            <a:p>
              <a:r>
                <a:rPr lang="en-AU" sz="1400" dirty="0"/>
                <a:t>Ongoing collection at all CLCs</a:t>
              </a:r>
            </a:p>
          </p:txBody>
        </p:sp>
        <p:sp>
          <p:nvSpPr>
            <p:cNvPr id="7" name="TextBox 6"/>
            <p:cNvSpPr txBox="1"/>
            <p:nvPr/>
          </p:nvSpPr>
          <p:spPr>
            <a:xfrm>
              <a:off x="1505036" y="2769114"/>
              <a:ext cx="1736575" cy="1384995"/>
            </a:xfrm>
            <a:prstGeom prst="rect">
              <a:avLst/>
            </a:prstGeom>
            <a:noFill/>
          </p:spPr>
          <p:txBody>
            <a:bodyPr wrap="square" rtlCol="0">
              <a:spAutoFit/>
            </a:bodyPr>
            <a:lstStyle/>
            <a:p>
              <a:r>
                <a:rPr lang="en-AU" sz="1400" dirty="0"/>
                <a:t>Client / external stakeholder Survey</a:t>
              </a:r>
            </a:p>
            <a:p>
              <a:r>
                <a:rPr lang="en-AU" sz="1400" dirty="0"/>
                <a:t>Developed during Project</a:t>
              </a:r>
            </a:p>
            <a:p>
              <a:r>
                <a:rPr lang="en-AU" sz="1400" dirty="0"/>
                <a:t>Periodic Data collection</a:t>
              </a:r>
            </a:p>
          </p:txBody>
        </p:sp>
        <p:sp>
          <p:nvSpPr>
            <p:cNvPr id="9" name="TextBox 8"/>
            <p:cNvSpPr txBox="1"/>
            <p:nvPr/>
          </p:nvSpPr>
          <p:spPr>
            <a:xfrm>
              <a:off x="1951656" y="4673907"/>
              <a:ext cx="2158243" cy="738664"/>
            </a:xfrm>
            <a:prstGeom prst="rect">
              <a:avLst/>
            </a:prstGeom>
            <a:noFill/>
          </p:spPr>
          <p:txBody>
            <a:bodyPr wrap="square" rtlCol="0">
              <a:spAutoFit/>
            </a:bodyPr>
            <a:lstStyle/>
            <a:p>
              <a:r>
                <a:rPr lang="en-AU" sz="1400" dirty="0"/>
                <a:t>Case Studies</a:t>
              </a:r>
            </a:p>
            <a:p>
              <a:r>
                <a:rPr lang="en-AU" sz="1400" dirty="0"/>
                <a:t>CLC Specific Projects</a:t>
              </a:r>
            </a:p>
            <a:p>
              <a:r>
                <a:rPr lang="en-AU" sz="1400" dirty="0"/>
                <a:t>Internal Evaluations</a:t>
              </a:r>
            </a:p>
          </p:txBody>
        </p:sp>
        <p:cxnSp>
          <p:nvCxnSpPr>
            <p:cNvPr id="11" name="Straight Arrow Connector 10"/>
            <p:cNvCxnSpPr/>
            <p:nvPr/>
          </p:nvCxnSpPr>
          <p:spPr>
            <a:xfrm>
              <a:off x="3188555" y="2103594"/>
              <a:ext cx="447561" cy="170561"/>
            </a:xfrm>
            <a:prstGeom prst="straightConnector1">
              <a:avLst/>
            </a:prstGeom>
            <a:ln w="38100">
              <a:solidFill>
                <a:srgbClr val="23231B"/>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cxnSpLocks/>
            </p:cNvCxnSpPr>
            <p:nvPr/>
          </p:nvCxnSpPr>
          <p:spPr>
            <a:xfrm>
              <a:off x="2965878" y="3479143"/>
              <a:ext cx="596996" cy="0"/>
            </a:xfrm>
            <a:prstGeom prst="straightConnector1">
              <a:avLst/>
            </a:prstGeom>
            <a:ln w="38100">
              <a:solidFill>
                <a:srgbClr val="23231B"/>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cxnSpLocks/>
            </p:cNvCxnSpPr>
            <p:nvPr/>
          </p:nvCxnSpPr>
          <p:spPr>
            <a:xfrm flipV="1">
              <a:off x="3241610" y="4368274"/>
              <a:ext cx="394506" cy="161286"/>
            </a:xfrm>
            <a:prstGeom prst="straightConnector1">
              <a:avLst/>
            </a:prstGeom>
            <a:ln w="38100">
              <a:solidFill>
                <a:srgbClr val="23231B"/>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6779826" y="2917854"/>
              <a:ext cx="3160128" cy="13840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Tree>
    <p:extLst>
      <p:ext uri="{BB962C8B-B14F-4D97-AF65-F5344CB8AC3E}">
        <p14:creationId xmlns:p14="http://schemas.microsoft.com/office/powerpoint/2010/main" val="23666197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Monitoring - key points to note</a:t>
            </a:r>
          </a:p>
        </p:txBody>
      </p:sp>
      <p:sp>
        <p:nvSpPr>
          <p:cNvPr id="3" name="Content Placeholder 2"/>
          <p:cNvSpPr>
            <a:spLocks noGrp="1"/>
          </p:cNvSpPr>
          <p:nvPr>
            <p:ph idx="1"/>
          </p:nvPr>
        </p:nvSpPr>
        <p:spPr/>
        <p:txBody>
          <a:bodyPr/>
          <a:lstStyle/>
          <a:p>
            <a:r>
              <a:rPr lang="en-AU" sz="2400" dirty="0"/>
              <a:t>Principal function is to advise stakeholders of </a:t>
            </a:r>
            <a:r>
              <a:rPr lang="en-AU" sz="2400" b="1" dirty="0"/>
              <a:t>program performance</a:t>
            </a:r>
            <a:r>
              <a:rPr lang="en-AU" sz="2400" dirty="0"/>
              <a:t>, and identify of </a:t>
            </a:r>
            <a:r>
              <a:rPr lang="en-AU" sz="2400" b="1" dirty="0"/>
              <a:t>deviations from </a:t>
            </a:r>
            <a:r>
              <a:rPr lang="en-AU" sz="2400" dirty="0"/>
              <a:t>targets</a:t>
            </a:r>
            <a:endParaRPr lang="en-AU" sz="2400" b="1" dirty="0"/>
          </a:p>
          <a:p>
            <a:r>
              <a:rPr lang="en-AU" sz="2400" dirty="0"/>
              <a:t>To perform this function well, monitoring must be:</a:t>
            </a:r>
          </a:p>
          <a:p>
            <a:pPr lvl="1"/>
            <a:r>
              <a:rPr lang="en-AU" sz="2000" dirty="0"/>
              <a:t>Ongoing</a:t>
            </a:r>
          </a:p>
          <a:p>
            <a:pPr lvl="1"/>
            <a:r>
              <a:rPr lang="en-AU" sz="2000" dirty="0"/>
              <a:t>Referenced to agreed performance criteria</a:t>
            </a:r>
          </a:p>
          <a:p>
            <a:r>
              <a:rPr lang="en-AU" sz="2400" dirty="0"/>
              <a:t>Monitoring typically focuses on:</a:t>
            </a:r>
          </a:p>
          <a:p>
            <a:pPr lvl="1"/>
            <a:r>
              <a:rPr lang="en-AU" sz="2000" dirty="0"/>
              <a:t>Activities and processes (Provision of training, court appearances, information provision)</a:t>
            </a:r>
          </a:p>
          <a:p>
            <a:pPr lvl="1"/>
            <a:r>
              <a:rPr lang="en-AU" sz="2000" dirty="0"/>
              <a:t>Outputs (# of advices provided, # of CLE trainings)</a:t>
            </a:r>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4365456-CA4C-4355-9BE4-47F64B4C3251}" type="slidenum">
              <a:rPr lang="en-AU" smtClean="0"/>
              <a:t>17</a:t>
            </a:fld>
            <a:endParaRPr lang="en-AU" dirty="0"/>
          </a:p>
        </p:txBody>
      </p:sp>
    </p:spTree>
    <p:extLst>
      <p:ext uri="{BB962C8B-B14F-4D97-AF65-F5344CB8AC3E}">
        <p14:creationId xmlns:p14="http://schemas.microsoft.com/office/powerpoint/2010/main" val="1963722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Evaluation – key points to note</a:t>
            </a:r>
          </a:p>
        </p:txBody>
      </p:sp>
      <p:sp>
        <p:nvSpPr>
          <p:cNvPr id="3" name="Content Placeholder 2"/>
          <p:cNvSpPr>
            <a:spLocks noGrp="1"/>
          </p:cNvSpPr>
          <p:nvPr>
            <p:ph idx="1"/>
          </p:nvPr>
        </p:nvSpPr>
        <p:spPr/>
        <p:txBody>
          <a:bodyPr/>
          <a:lstStyle/>
          <a:p>
            <a:r>
              <a:rPr lang="en-AU" sz="2400" dirty="0"/>
              <a:t>Principal function is to </a:t>
            </a:r>
            <a:r>
              <a:rPr lang="en-AU" sz="2400" b="1" dirty="0"/>
              <a:t>inform policy and program development and implementation</a:t>
            </a:r>
            <a:r>
              <a:rPr lang="en-AU" sz="2400" dirty="0"/>
              <a:t>, and </a:t>
            </a:r>
            <a:r>
              <a:rPr lang="en-AU" sz="2400" b="1" dirty="0"/>
              <a:t>enable sound decision making</a:t>
            </a:r>
          </a:p>
          <a:p>
            <a:r>
              <a:rPr lang="en-AU" sz="2400" dirty="0"/>
              <a:t>Evaluation forms judgments on the </a:t>
            </a:r>
            <a:r>
              <a:rPr lang="en-AU" sz="2400" b="1" dirty="0"/>
              <a:t>state of affairs</a:t>
            </a:r>
            <a:r>
              <a:rPr lang="en-AU" sz="2400" dirty="0"/>
              <a:t>, </a:t>
            </a:r>
            <a:r>
              <a:rPr lang="en-AU" sz="2400" b="1" dirty="0"/>
              <a:t>merit </a:t>
            </a:r>
            <a:r>
              <a:rPr lang="en-AU" sz="2400" dirty="0"/>
              <a:t>and </a:t>
            </a:r>
            <a:r>
              <a:rPr lang="en-AU" sz="2400" b="1" dirty="0"/>
              <a:t>worth </a:t>
            </a:r>
            <a:r>
              <a:rPr lang="en-AU" sz="2400" dirty="0"/>
              <a:t>of a program</a:t>
            </a:r>
          </a:p>
          <a:p>
            <a:pPr lvl="1"/>
            <a:r>
              <a:rPr lang="en-AU" sz="2000" dirty="0"/>
              <a:t>State of affairs: What is occurring</a:t>
            </a:r>
          </a:p>
          <a:p>
            <a:pPr lvl="1"/>
            <a:r>
              <a:rPr lang="en-AU" sz="2000" dirty="0"/>
              <a:t>Merit: The intrinsic quality of something (in absolute or relative terms)</a:t>
            </a:r>
          </a:p>
          <a:p>
            <a:pPr lvl="1"/>
            <a:r>
              <a:rPr lang="en-AU" sz="2000" dirty="0"/>
              <a:t>Worth: The value of something in a particular context (contributing to the sector and for stakeholders)</a:t>
            </a:r>
          </a:p>
          <a:p>
            <a:r>
              <a:rPr lang="en-AU" sz="2400" dirty="0"/>
              <a:t>The word ‘judgment’ can be challenging. In program evaluation:</a:t>
            </a:r>
          </a:p>
          <a:p>
            <a:pPr lvl="1"/>
            <a:r>
              <a:rPr lang="en-AU" sz="2000" dirty="0"/>
              <a:t>We form judgments about </a:t>
            </a:r>
            <a:r>
              <a:rPr lang="en-AU" sz="2000" b="1" dirty="0"/>
              <a:t>programs, not people</a:t>
            </a:r>
          </a:p>
          <a:p>
            <a:pPr lvl="1"/>
            <a:r>
              <a:rPr lang="en-AU" sz="2000" dirty="0"/>
              <a:t>Judgments can be </a:t>
            </a:r>
            <a:r>
              <a:rPr lang="en-AU" sz="2000" b="1" dirty="0"/>
              <a:t>positive, negative, or mixed</a:t>
            </a:r>
          </a:p>
          <a:p>
            <a:pPr lvl="1"/>
            <a:r>
              <a:rPr lang="en-AU" sz="2000" dirty="0"/>
              <a:t>We are </a:t>
            </a:r>
            <a:r>
              <a:rPr lang="en-AU" sz="2000" b="1" dirty="0"/>
              <a:t>using our judgment</a:t>
            </a:r>
            <a:r>
              <a:rPr lang="en-AU" sz="2000" dirty="0"/>
              <a:t>, </a:t>
            </a:r>
            <a:r>
              <a:rPr lang="en-AU" sz="2000" b="1" dirty="0"/>
              <a:t>not passing judgment</a:t>
            </a:r>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4365456-CA4C-4355-9BE4-47F64B4C3251}" type="slidenum">
              <a:rPr lang="en-AU" smtClean="0"/>
              <a:t>18</a:t>
            </a:fld>
            <a:endParaRPr lang="en-AU"/>
          </a:p>
        </p:txBody>
      </p:sp>
    </p:spTree>
    <p:extLst>
      <p:ext uri="{BB962C8B-B14F-4D97-AF65-F5344CB8AC3E}">
        <p14:creationId xmlns:p14="http://schemas.microsoft.com/office/powerpoint/2010/main" val="696161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Evaluation – key points to note</a:t>
            </a:r>
          </a:p>
        </p:txBody>
      </p:sp>
      <p:sp>
        <p:nvSpPr>
          <p:cNvPr id="3" name="Content Placeholder 2"/>
          <p:cNvSpPr>
            <a:spLocks noGrp="1"/>
          </p:cNvSpPr>
          <p:nvPr>
            <p:ph idx="1"/>
          </p:nvPr>
        </p:nvSpPr>
        <p:spPr/>
        <p:txBody>
          <a:bodyPr/>
          <a:lstStyle/>
          <a:p>
            <a:r>
              <a:rPr lang="en-AU" sz="2400" dirty="0"/>
              <a:t>Evaluation conclusions have both a factual and a normative aspect</a:t>
            </a:r>
          </a:p>
          <a:p>
            <a:pPr lvl="1"/>
            <a:r>
              <a:rPr lang="en-AU" sz="1800" dirty="0"/>
              <a:t>Factual: Identifying that something is the case</a:t>
            </a:r>
          </a:p>
          <a:p>
            <a:pPr lvl="1"/>
            <a:r>
              <a:rPr lang="en-AU" sz="1800" dirty="0"/>
              <a:t>Normative: Reaching a view as to </a:t>
            </a:r>
            <a:r>
              <a:rPr lang="en-AU" sz="1800" b="1" dirty="0"/>
              <a:t>merit and/or worth</a:t>
            </a:r>
          </a:p>
          <a:p>
            <a:r>
              <a:rPr lang="en-AU" sz="2400" dirty="0"/>
              <a:t>To perform these functions well, evaluation must:</a:t>
            </a:r>
          </a:p>
          <a:p>
            <a:pPr lvl="1"/>
            <a:r>
              <a:rPr lang="en-AU" sz="1800" dirty="0"/>
              <a:t>Be </a:t>
            </a:r>
            <a:r>
              <a:rPr lang="en-AU" sz="1800" b="1" dirty="0"/>
              <a:t>planned </a:t>
            </a:r>
            <a:r>
              <a:rPr lang="en-AU" sz="1800" dirty="0"/>
              <a:t>and </a:t>
            </a:r>
            <a:r>
              <a:rPr lang="en-AU" sz="1800" b="1" dirty="0"/>
              <a:t>systematic</a:t>
            </a:r>
          </a:p>
          <a:p>
            <a:pPr lvl="1"/>
            <a:r>
              <a:rPr lang="en-AU" sz="1800" dirty="0"/>
              <a:t>Form a sophisticated </a:t>
            </a:r>
            <a:r>
              <a:rPr lang="en-AU" sz="1800" b="1" dirty="0"/>
              <a:t>understanding of its subject matter</a:t>
            </a:r>
          </a:p>
          <a:p>
            <a:pPr lvl="1"/>
            <a:r>
              <a:rPr lang="en-AU" sz="1800" dirty="0"/>
              <a:t>Develop </a:t>
            </a:r>
            <a:r>
              <a:rPr lang="en-AU" sz="1800" b="1" dirty="0"/>
              <a:t>explanations for the state of affairs</a:t>
            </a:r>
          </a:p>
          <a:p>
            <a:r>
              <a:rPr lang="en-AU" sz="2400" dirty="0"/>
              <a:t>Which means that evaluation…</a:t>
            </a:r>
          </a:p>
          <a:p>
            <a:pPr lvl="1"/>
            <a:r>
              <a:rPr lang="en-AU" sz="1800" dirty="0"/>
              <a:t>Often involves </a:t>
            </a:r>
            <a:r>
              <a:rPr lang="en-AU" sz="1800" b="1" dirty="0"/>
              <a:t>more intensive effort than monitoring</a:t>
            </a:r>
            <a:r>
              <a:rPr lang="en-AU" sz="1800" dirty="0"/>
              <a:t>, in both data collection and analysis</a:t>
            </a:r>
            <a:endParaRPr lang="en-AU" dirty="0"/>
          </a:p>
          <a:p>
            <a:pPr lvl="1"/>
            <a:r>
              <a:rPr lang="en-AU" sz="1800" dirty="0"/>
              <a:t>Is usually conducted periodically or episodically, not continuously</a:t>
            </a:r>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4365456-CA4C-4355-9BE4-47F64B4C3251}" type="slidenum">
              <a:rPr lang="en-AU" smtClean="0"/>
              <a:t>19</a:t>
            </a:fld>
            <a:endParaRPr lang="en-AU"/>
          </a:p>
        </p:txBody>
      </p:sp>
    </p:spTree>
    <p:extLst>
      <p:ext uri="{BB962C8B-B14F-4D97-AF65-F5344CB8AC3E}">
        <p14:creationId xmlns:p14="http://schemas.microsoft.com/office/powerpoint/2010/main" val="3001186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76987"/>
            <a:ext cx="10515600" cy="4351338"/>
          </a:xfrm>
        </p:spPr>
        <p:txBody>
          <a:bodyPr>
            <a:normAutofit/>
          </a:bodyPr>
          <a:lstStyle/>
          <a:p>
            <a:pPr marL="531813" lvl="1" indent="-531813">
              <a:buSzPct val="100000"/>
              <a:buFont typeface="Arial" panose="020B0604020202020204" pitchFamily="34" charset="0"/>
              <a:buChar char="•"/>
            </a:pPr>
            <a:endParaRPr lang="en-AU" dirty="0">
              <a:solidFill>
                <a:schemeClr val="tx1"/>
              </a:solidFill>
              <a:latin typeface="Arial" panose="020B0604020202020204" pitchFamily="34" charset="0"/>
              <a:cs typeface="Arial" panose="020B0604020202020204" pitchFamily="34" charset="0"/>
            </a:endParaRPr>
          </a:p>
          <a:p>
            <a:pPr marL="531813" lvl="1" indent="-531813">
              <a:buSzPct val="100000"/>
              <a:buFont typeface="Arial" panose="020B0604020202020204" pitchFamily="34" charset="0"/>
              <a:buChar char="•"/>
            </a:pPr>
            <a:endParaRPr lang="en-AU" dirty="0">
              <a:latin typeface="Arial" panose="020B0604020202020204" pitchFamily="34" charset="0"/>
              <a:cs typeface="Arial" panose="020B0604020202020204" pitchFamily="34" charset="0"/>
            </a:endParaRPr>
          </a:p>
          <a:p>
            <a:pPr lvl="0"/>
            <a:r>
              <a:rPr lang="en-AU" sz="2000" dirty="0">
                <a:solidFill>
                  <a:schemeClr val="tx1"/>
                </a:solidFill>
                <a:latin typeface="Futura Bk BT" panose="020B0502020204020303"/>
                <a:cs typeface="Arial" panose="020B0604020202020204" pitchFamily="34" charset="0"/>
              </a:rPr>
              <a:t>Purpose-led consultancy, founded in 2015 by 3 professionals with substantial experience and expertise in social, environmental and economic impact measurement.</a:t>
            </a:r>
            <a:endParaRPr lang="en-AU" sz="2000" dirty="0">
              <a:latin typeface="Futura Bk BT" panose="020B0502020204020303"/>
              <a:cs typeface="Arial" panose="020B0604020202020204" pitchFamily="34" charset="0"/>
            </a:endParaRPr>
          </a:p>
          <a:p>
            <a:pPr lvl="0"/>
            <a:r>
              <a:rPr lang="en-AU" sz="2000" dirty="0">
                <a:solidFill>
                  <a:schemeClr val="tx1"/>
                </a:solidFill>
                <a:latin typeface="Futura Bk BT" panose="020B0502020204020303"/>
                <a:cs typeface="Arial" panose="020B0604020202020204" pitchFamily="34" charset="0"/>
              </a:rPr>
              <a:t>We have worked with private sector, not for profit and government organisations of all sizes on program design, impact measurement, capacity building and monitoring &amp; evaluation</a:t>
            </a:r>
            <a:r>
              <a:rPr lang="en-AU" dirty="0">
                <a:solidFill>
                  <a:schemeClr val="tx1"/>
                </a:solidFill>
                <a:latin typeface="Futura Bk BT" panose="020B0502020204020303"/>
                <a:cs typeface="Arial" panose="020B0604020202020204" pitchFamily="34" charset="0"/>
              </a:rPr>
              <a:t>. </a:t>
            </a:r>
          </a:p>
          <a:p>
            <a:endParaRPr lang="en-AU" sz="1600" dirty="0"/>
          </a:p>
        </p:txBody>
      </p:sp>
      <p:sp>
        <p:nvSpPr>
          <p:cNvPr id="4" name="Rectangle 3"/>
          <p:cNvSpPr/>
          <p:nvPr/>
        </p:nvSpPr>
        <p:spPr>
          <a:xfrm>
            <a:off x="2737010" y="4763940"/>
            <a:ext cx="6192688" cy="1015663"/>
          </a:xfrm>
          <a:prstGeom prst="rect">
            <a:avLst/>
          </a:prstGeom>
        </p:spPr>
        <p:txBody>
          <a:bodyPr wrap="square">
            <a:spAutoFit/>
          </a:bodyPr>
          <a:lstStyle/>
          <a:p>
            <a:pPr algn="ctr"/>
            <a:r>
              <a:rPr lang="en-AU" i="1" dirty="0">
                <a:solidFill>
                  <a:srgbClr val="307B9C"/>
                </a:solidFill>
              </a:rPr>
              <a:t>“</a:t>
            </a:r>
            <a:r>
              <a:rPr lang="en-AU" sz="2000" i="1" dirty="0">
                <a:solidFill>
                  <a:srgbClr val="307B9C"/>
                </a:solidFill>
                <a:latin typeface="Futura Bk BT" panose="020B0502020204020303"/>
              </a:rPr>
              <a:t>We work with organisations to help measure what matters and convert best intentions into successful outcomes.”</a:t>
            </a:r>
            <a:endParaRPr lang="en-AU" i="1" dirty="0">
              <a:solidFill>
                <a:srgbClr val="307B9C"/>
              </a:solidFill>
              <a:latin typeface="Futura Bk BT" panose="020B0502020204020303"/>
            </a:endParaRPr>
          </a:p>
        </p:txBody>
      </p:sp>
      <p:pic>
        <p:nvPicPr>
          <p:cNvPr id="5" name="Picture 4"/>
          <p:cNvPicPr>
            <a:picLocks noChangeAspect="1"/>
          </p:cNvPicPr>
          <p:nvPr/>
        </p:nvPicPr>
        <p:blipFill>
          <a:blip r:embed="rId3"/>
          <a:stretch>
            <a:fillRect/>
          </a:stretch>
        </p:blipFill>
        <p:spPr>
          <a:xfrm>
            <a:off x="8685262" y="364054"/>
            <a:ext cx="2668538" cy="922899"/>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8200" y="1776987"/>
            <a:ext cx="3404082" cy="497808"/>
          </a:xfrm>
          <a:prstGeom prst="rect">
            <a:avLst/>
          </a:prstGeom>
        </p:spPr>
      </p:pic>
      <p:sp>
        <p:nvSpPr>
          <p:cNvPr id="7" name="Rectangle 6"/>
          <p:cNvSpPr/>
          <p:nvPr/>
        </p:nvSpPr>
        <p:spPr>
          <a:xfrm>
            <a:off x="963637" y="445566"/>
            <a:ext cx="1949573" cy="584775"/>
          </a:xfrm>
          <a:prstGeom prst="rect">
            <a:avLst/>
          </a:prstGeom>
        </p:spPr>
        <p:txBody>
          <a:bodyPr wrap="none">
            <a:spAutoFit/>
          </a:bodyPr>
          <a:lstStyle/>
          <a:p>
            <a:r>
              <a:rPr lang="en-GB" sz="3200" dirty="0">
                <a:solidFill>
                  <a:prstClr val="black"/>
                </a:solidFill>
                <a:latin typeface="Futura Bk BT" panose="020B0502020204020303" pitchFamily="34" charset="0"/>
                <a:ea typeface="+mj-ea"/>
                <a:cs typeface="+mj-cs"/>
              </a:rPr>
              <a:t>About us</a:t>
            </a:r>
            <a:endParaRPr lang="en-US" dirty="0"/>
          </a:p>
        </p:txBody>
      </p:sp>
      <p:sp>
        <p:nvSpPr>
          <p:cNvPr id="2" name="Slide Number Placeholder 1"/>
          <p:cNvSpPr>
            <a:spLocks noGrp="1"/>
          </p:cNvSpPr>
          <p:nvPr>
            <p:ph type="sldNum" sz="quarter" idx="12"/>
          </p:nvPr>
        </p:nvSpPr>
        <p:spPr/>
        <p:txBody>
          <a:bodyPr/>
          <a:lstStyle/>
          <a:p>
            <a:fld id="{04365456-CA4C-4355-9BE4-47F64B4C3251}" type="slidenum">
              <a:rPr lang="en-AU" smtClean="0"/>
              <a:pPr/>
              <a:t>2</a:t>
            </a:fld>
            <a:endParaRPr lang="en-AU" dirty="0"/>
          </a:p>
        </p:txBody>
      </p:sp>
    </p:spTree>
    <p:extLst>
      <p:ext uri="{BB962C8B-B14F-4D97-AF65-F5344CB8AC3E}">
        <p14:creationId xmlns:p14="http://schemas.microsoft.com/office/powerpoint/2010/main" val="843557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dirty="0"/>
              <a:t>Next Steps</a:t>
            </a:r>
          </a:p>
        </p:txBody>
      </p:sp>
      <p:sp>
        <p:nvSpPr>
          <p:cNvPr id="3" name="Content Placeholder 2"/>
          <p:cNvSpPr>
            <a:spLocks noGrp="1"/>
          </p:cNvSpPr>
          <p:nvPr>
            <p:ph idx="1"/>
          </p:nvPr>
        </p:nvSpPr>
        <p:spPr>
          <a:xfrm>
            <a:off x="838200" y="1579418"/>
            <a:ext cx="10515600" cy="4747491"/>
          </a:xfrm>
        </p:spPr>
        <p:txBody>
          <a:bodyPr>
            <a:normAutofit fontScale="92500" lnSpcReduction="20000"/>
          </a:bodyPr>
          <a:lstStyle/>
          <a:p>
            <a:r>
              <a:rPr lang="en-AU" sz="2400" dirty="0"/>
              <a:t>Finalise the draft toolkit:</a:t>
            </a:r>
          </a:p>
          <a:p>
            <a:pPr lvl="1"/>
            <a:r>
              <a:rPr lang="en-AU" sz="2000" dirty="0"/>
              <a:t>Guidance notes</a:t>
            </a:r>
          </a:p>
          <a:p>
            <a:pPr lvl="1"/>
            <a:r>
              <a:rPr lang="en-AU" sz="2000" dirty="0"/>
              <a:t>Templates for Client surveys, Partner interviews, </a:t>
            </a:r>
            <a:r>
              <a:rPr lang="en-AU" sz="2000" dirty="0" err="1"/>
              <a:t>ProBono</a:t>
            </a:r>
            <a:r>
              <a:rPr lang="en-AU" sz="2000" dirty="0"/>
              <a:t> and Volunteer Lawyer surveys</a:t>
            </a:r>
          </a:p>
          <a:p>
            <a:pPr lvl="1"/>
            <a:r>
              <a:rPr lang="en-AU" sz="2000" dirty="0"/>
              <a:t>Appropriate data collection protocol (Collection methods and frequency) </a:t>
            </a:r>
          </a:p>
          <a:p>
            <a:r>
              <a:rPr lang="en-AU" sz="2400" dirty="0"/>
              <a:t>Work with pilot CLCs to test it, providing guidance and support on:</a:t>
            </a:r>
          </a:p>
          <a:p>
            <a:pPr lvl="1"/>
            <a:r>
              <a:rPr lang="en-AU" sz="2100" dirty="0"/>
              <a:t>Extracting appropriate data from CLSIS/CLASS to inform evaluation questions</a:t>
            </a:r>
          </a:p>
          <a:p>
            <a:pPr lvl="1"/>
            <a:r>
              <a:rPr lang="en-AU" sz="2000" dirty="0"/>
              <a:t>Stakeholder consultation and engagement (Case Studies, non CLASS reporting etc.)</a:t>
            </a:r>
          </a:p>
          <a:p>
            <a:pPr lvl="1"/>
            <a:r>
              <a:rPr lang="en-AU" sz="2000" dirty="0"/>
              <a:t>Collating, analysing presenting results</a:t>
            </a:r>
          </a:p>
          <a:p>
            <a:r>
              <a:rPr lang="en-AU" sz="2400" dirty="0"/>
              <a:t>Review pilot findings with Steering committee:</a:t>
            </a:r>
          </a:p>
          <a:p>
            <a:pPr lvl="1"/>
            <a:r>
              <a:rPr lang="en-AU" sz="2000" dirty="0"/>
              <a:t>Present findings and feedback from the pilot</a:t>
            </a:r>
          </a:p>
          <a:p>
            <a:pPr lvl="1"/>
            <a:r>
              <a:rPr lang="en-AU" sz="2000" dirty="0"/>
              <a:t>Clarify specific issues in relation to toolkit development and future rollout</a:t>
            </a:r>
          </a:p>
          <a:p>
            <a:r>
              <a:rPr lang="en-AU" sz="2400" dirty="0"/>
              <a:t>Work with CLCQ to:</a:t>
            </a:r>
          </a:p>
          <a:p>
            <a:pPr lvl="1"/>
            <a:r>
              <a:rPr lang="en-AU" sz="2000" dirty="0"/>
              <a:t>Produce Training Material and ‘User guide’ based on pilot feedback</a:t>
            </a:r>
          </a:p>
          <a:p>
            <a:pPr lvl="1"/>
            <a:r>
              <a:rPr lang="en-AU" sz="2000" dirty="0"/>
              <a:t>Agree the roadmap and timetable for rollout</a:t>
            </a:r>
            <a:br>
              <a:rPr lang="en-AU" sz="2000" dirty="0"/>
            </a:br>
            <a:endParaRPr lang="en-AU" sz="2000" dirty="0"/>
          </a:p>
          <a:p>
            <a:pPr lvl="1"/>
            <a:endParaRPr lang="en-AU" sz="2000" dirty="0"/>
          </a:p>
          <a:p>
            <a:pPr lvl="1"/>
            <a:endParaRPr lang="en-AU" sz="2000" dirty="0"/>
          </a:p>
          <a:p>
            <a:endParaRPr lang="en-AU" sz="2400" dirty="0"/>
          </a:p>
          <a:p>
            <a:pPr lvl="1"/>
            <a:endParaRPr lang="en-AU" sz="2000" dirty="0"/>
          </a:p>
          <a:p>
            <a:endParaRPr lang="en-AU" dirty="0"/>
          </a:p>
          <a:p>
            <a:endParaRPr lang="en-AU" sz="1900" dirty="0"/>
          </a:p>
        </p:txBody>
      </p:sp>
      <p:pic>
        <p:nvPicPr>
          <p:cNvPr id="6" name="Picture 5"/>
          <p:cNvPicPr>
            <a:picLocks noChangeAspect="1"/>
          </p:cNvPicPr>
          <p:nvPr/>
        </p:nvPicPr>
        <p:blipFill>
          <a:blip r:embed="rId3"/>
          <a:stretch>
            <a:fillRect/>
          </a:stretch>
        </p:blipFill>
        <p:spPr>
          <a:xfrm>
            <a:off x="8685262" y="364054"/>
            <a:ext cx="2668538" cy="922899"/>
          </a:xfrm>
          <a:prstGeom prst="rect">
            <a:avLst/>
          </a:prstGeom>
        </p:spPr>
      </p:pic>
      <p:sp>
        <p:nvSpPr>
          <p:cNvPr id="9" name="Slide Number Placeholder 8"/>
          <p:cNvSpPr>
            <a:spLocks noGrp="1"/>
          </p:cNvSpPr>
          <p:nvPr>
            <p:ph type="sldNum" sz="quarter" idx="12"/>
          </p:nvPr>
        </p:nvSpPr>
        <p:spPr/>
        <p:txBody>
          <a:bodyPr/>
          <a:lstStyle/>
          <a:p>
            <a:fld id="{04365456-CA4C-4355-9BE4-47F64B4C3251}" type="slidenum">
              <a:rPr lang="en-AU" smtClean="0"/>
              <a:pPr/>
              <a:t>20</a:t>
            </a:fld>
            <a:endParaRPr lang="en-AU" dirty="0"/>
          </a:p>
        </p:txBody>
      </p:sp>
    </p:spTree>
    <p:extLst>
      <p:ext uri="{BB962C8B-B14F-4D97-AF65-F5344CB8AC3E}">
        <p14:creationId xmlns:p14="http://schemas.microsoft.com/office/powerpoint/2010/main" val="4053204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What we’re covering today</a:t>
            </a:r>
          </a:p>
        </p:txBody>
      </p:sp>
      <p:sp>
        <p:nvSpPr>
          <p:cNvPr id="3" name="Content Placeholder 2"/>
          <p:cNvSpPr>
            <a:spLocks noGrp="1"/>
          </p:cNvSpPr>
          <p:nvPr>
            <p:ph idx="1"/>
          </p:nvPr>
        </p:nvSpPr>
        <p:spPr/>
        <p:txBody>
          <a:bodyPr/>
          <a:lstStyle/>
          <a:p>
            <a:r>
              <a:rPr lang="en-GB" sz="2400" dirty="0"/>
              <a:t>Background and aims of the project </a:t>
            </a:r>
          </a:p>
          <a:p>
            <a:r>
              <a:rPr lang="en-GB" sz="2400" dirty="0"/>
              <a:t>A quick look at ‘measurement’ theory and practice</a:t>
            </a:r>
          </a:p>
          <a:p>
            <a:r>
              <a:rPr lang="en-GB" sz="2400" dirty="0"/>
              <a:t>Work and progress to date</a:t>
            </a:r>
          </a:p>
          <a:p>
            <a:r>
              <a:rPr lang="en-GB" sz="2400" dirty="0"/>
              <a:t>Next steps</a:t>
            </a:r>
          </a:p>
          <a:p>
            <a:pPr lvl="1"/>
            <a:endParaRPr lang="en-GB" sz="2000" dirty="0"/>
          </a:p>
          <a:p>
            <a:endParaRPr lang="en-GB" sz="2400" dirty="0"/>
          </a:p>
          <a:p>
            <a:endParaRPr lang="en-GB" dirty="0"/>
          </a:p>
        </p:txBody>
      </p:sp>
      <p:sp>
        <p:nvSpPr>
          <p:cNvPr id="6" name="Slide Number Placeholder 5"/>
          <p:cNvSpPr>
            <a:spLocks noGrp="1"/>
          </p:cNvSpPr>
          <p:nvPr>
            <p:ph type="sldNum" sz="quarter" idx="12"/>
          </p:nvPr>
        </p:nvSpPr>
        <p:spPr/>
        <p:txBody>
          <a:bodyPr/>
          <a:lstStyle/>
          <a:p>
            <a:fld id="{04365456-CA4C-4355-9BE4-47F64B4C3251}" type="slidenum">
              <a:rPr lang="en-AU" smtClean="0"/>
              <a:pPr/>
              <a:t>3</a:t>
            </a:fld>
            <a:endParaRPr lang="en-AU" dirty="0"/>
          </a:p>
        </p:txBody>
      </p:sp>
    </p:spTree>
    <p:extLst>
      <p:ext uri="{BB962C8B-B14F-4D97-AF65-F5344CB8AC3E}">
        <p14:creationId xmlns:p14="http://schemas.microsoft.com/office/powerpoint/2010/main" val="825967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4054"/>
            <a:ext cx="10515600" cy="1001852"/>
          </a:xfrm>
        </p:spPr>
        <p:txBody>
          <a:bodyPr/>
          <a:lstStyle/>
          <a:p>
            <a:r>
              <a:rPr lang="en-GB" sz="3200" dirty="0"/>
              <a:t>Background to the project</a:t>
            </a:r>
            <a:endParaRPr lang="en-AU" sz="3200" dirty="0"/>
          </a:p>
        </p:txBody>
      </p:sp>
      <p:sp>
        <p:nvSpPr>
          <p:cNvPr id="3" name="Content Placeholder 2"/>
          <p:cNvSpPr>
            <a:spLocks noGrp="1"/>
          </p:cNvSpPr>
          <p:nvPr>
            <p:ph idx="1"/>
          </p:nvPr>
        </p:nvSpPr>
        <p:spPr>
          <a:xfrm>
            <a:off x="838200" y="1575880"/>
            <a:ext cx="10515600" cy="4780471"/>
          </a:xfrm>
        </p:spPr>
        <p:txBody>
          <a:bodyPr/>
          <a:lstStyle/>
          <a:p>
            <a:endParaRPr lang="en-AU" sz="2000" dirty="0"/>
          </a:p>
          <a:p>
            <a:r>
              <a:rPr lang="en-AU" sz="2000" dirty="0"/>
              <a:t>Commissioned by the Management Committee of CLCQ, overseen by a Steering Group, and facilitated by The Incus Group</a:t>
            </a:r>
          </a:p>
          <a:p>
            <a:r>
              <a:rPr lang="en-AU" sz="2000" dirty="0"/>
              <a:t>The project is important to the viability and sustainability of the Queensland CLC sector as: </a:t>
            </a:r>
          </a:p>
          <a:p>
            <a:pPr lvl="1"/>
            <a:r>
              <a:rPr lang="en-AU" sz="1600" dirty="0"/>
              <a:t>Funding and other resources are allocated on evidence of need; </a:t>
            </a:r>
          </a:p>
          <a:p>
            <a:pPr lvl="1"/>
            <a:r>
              <a:rPr lang="en-AU" sz="1600" dirty="0"/>
              <a:t>There is increasing pressure on resources which requires CLC to make informed strategic decisions about service delivery; and </a:t>
            </a:r>
          </a:p>
          <a:p>
            <a:pPr lvl="1"/>
            <a:r>
              <a:rPr lang="en-AU" sz="1600" dirty="0"/>
              <a:t>Stakeholder communications and relationships at a CLC and sector level can be better informed</a:t>
            </a:r>
            <a:endParaRPr lang="en-AU" sz="2000" dirty="0"/>
          </a:p>
        </p:txBody>
      </p:sp>
      <p:pic>
        <p:nvPicPr>
          <p:cNvPr id="6" name="Picture 5"/>
          <p:cNvPicPr>
            <a:picLocks noChangeAspect="1"/>
          </p:cNvPicPr>
          <p:nvPr/>
        </p:nvPicPr>
        <p:blipFill>
          <a:blip r:embed="rId2"/>
          <a:stretch>
            <a:fillRect/>
          </a:stretch>
        </p:blipFill>
        <p:spPr>
          <a:xfrm>
            <a:off x="8685262" y="364054"/>
            <a:ext cx="2668538" cy="922899"/>
          </a:xfrm>
          <a:prstGeom prst="rect">
            <a:avLst/>
          </a:prstGeom>
        </p:spPr>
      </p:pic>
      <p:sp>
        <p:nvSpPr>
          <p:cNvPr id="4" name="Slide Number Placeholder 3"/>
          <p:cNvSpPr>
            <a:spLocks noGrp="1"/>
          </p:cNvSpPr>
          <p:nvPr>
            <p:ph type="sldNum" sz="quarter" idx="12"/>
          </p:nvPr>
        </p:nvSpPr>
        <p:spPr/>
        <p:txBody>
          <a:bodyPr/>
          <a:lstStyle/>
          <a:p>
            <a:fld id="{04365456-CA4C-4355-9BE4-47F64B4C3251}" type="slidenum">
              <a:rPr lang="en-AU" smtClean="0"/>
              <a:pPr/>
              <a:t>4</a:t>
            </a:fld>
            <a:endParaRPr lang="en-AU" dirty="0"/>
          </a:p>
        </p:txBody>
      </p:sp>
    </p:spTree>
    <p:extLst>
      <p:ext uri="{BB962C8B-B14F-4D97-AF65-F5344CB8AC3E}">
        <p14:creationId xmlns:p14="http://schemas.microsoft.com/office/powerpoint/2010/main" val="2890171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1383"/>
            <a:ext cx="10515600" cy="1001852"/>
          </a:xfrm>
        </p:spPr>
        <p:txBody>
          <a:bodyPr/>
          <a:lstStyle/>
          <a:p>
            <a:r>
              <a:rPr lang="en-GB" sz="3200" dirty="0"/>
              <a:t>Background to the project</a:t>
            </a:r>
            <a:endParaRPr lang="en-AU" sz="3200" dirty="0"/>
          </a:p>
        </p:txBody>
      </p:sp>
      <p:sp>
        <p:nvSpPr>
          <p:cNvPr id="3" name="Content Placeholder 2"/>
          <p:cNvSpPr>
            <a:spLocks noGrp="1"/>
          </p:cNvSpPr>
          <p:nvPr>
            <p:ph idx="1"/>
          </p:nvPr>
        </p:nvSpPr>
        <p:spPr>
          <a:xfrm>
            <a:off x="838200" y="1575880"/>
            <a:ext cx="10515600" cy="4780471"/>
          </a:xfrm>
        </p:spPr>
        <p:txBody>
          <a:bodyPr/>
          <a:lstStyle/>
          <a:p>
            <a:r>
              <a:rPr lang="en-AU" sz="2000" dirty="0"/>
              <a:t>Aim is to build the capacity of Queensland CLCs to better measure and understand the outcomes of their work in the community within a shared sector outcomes framework. </a:t>
            </a:r>
          </a:p>
          <a:p>
            <a:pPr lvl="1"/>
            <a:r>
              <a:rPr lang="en-AU" sz="1600" dirty="0"/>
              <a:t>Build an evaluation framework and methodology that can be practically applied to the Queensland CLC context</a:t>
            </a:r>
          </a:p>
          <a:p>
            <a:pPr lvl="1"/>
            <a:r>
              <a:rPr lang="en-AU" sz="1600" dirty="0"/>
              <a:t>Establish and test a self-evaluation toolkit and resources to assist Queensland CLCs to undertake outcome evaluation on an ongoing basis</a:t>
            </a:r>
          </a:p>
          <a:p>
            <a:pPr lvl="1"/>
            <a:r>
              <a:rPr lang="en-AU" sz="1600" dirty="0"/>
              <a:t>Contribute to building a sector culture of measuring and reporting on outcomes and impacts. </a:t>
            </a:r>
          </a:p>
          <a:p>
            <a:pPr marL="0" indent="0">
              <a:buNone/>
            </a:pPr>
            <a:endParaRPr lang="en-AU" sz="1600" dirty="0"/>
          </a:p>
          <a:p>
            <a:r>
              <a:rPr lang="en-AU" sz="2000" dirty="0">
                <a:solidFill>
                  <a:prstClr val="black"/>
                </a:solidFill>
              </a:rPr>
              <a:t>The main purposes of the framework and toolkit are to:</a:t>
            </a:r>
            <a:endParaRPr lang="en-US" sz="2000" dirty="0">
              <a:solidFill>
                <a:prstClr val="black"/>
              </a:solidFill>
            </a:endParaRPr>
          </a:p>
          <a:p>
            <a:pPr lvl="1"/>
            <a:r>
              <a:rPr lang="en-AU" sz="1600" dirty="0">
                <a:solidFill>
                  <a:prstClr val="black"/>
                </a:solidFill>
              </a:rPr>
              <a:t>Understand and measure client needs and how they are being addressed</a:t>
            </a:r>
            <a:endParaRPr lang="en-US" sz="1600" dirty="0">
              <a:solidFill>
                <a:prstClr val="black"/>
              </a:solidFill>
            </a:endParaRPr>
          </a:p>
          <a:p>
            <a:pPr lvl="1"/>
            <a:r>
              <a:rPr lang="en-AU" sz="1600" dirty="0">
                <a:solidFill>
                  <a:prstClr val="black"/>
                </a:solidFill>
              </a:rPr>
              <a:t>Capture outcomes for clients and other stakeholders more systematically </a:t>
            </a:r>
            <a:endParaRPr lang="en-US" sz="1600" dirty="0">
              <a:solidFill>
                <a:prstClr val="black"/>
              </a:solidFill>
            </a:endParaRPr>
          </a:p>
          <a:p>
            <a:pPr lvl="1"/>
            <a:r>
              <a:rPr lang="en-AU" sz="1600" dirty="0">
                <a:solidFill>
                  <a:prstClr val="black"/>
                </a:solidFill>
              </a:rPr>
              <a:t>Effectively capture and communicate what works to funders and the sector</a:t>
            </a:r>
            <a:endParaRPr lang="en-US" sz="1600" dirty="0">
              <a:solidFill>
                <a:prstClr val="black"/>
              </a:solidFill>
            </a:endParaRPr>
          </a:p>
          <a:p>
            <a:pPr lvl="1"/>
            <a:r>
              <a:rPr lang="en-AU" sz="1600" dirty="0">
                <a:solidFill>
                  <a:prstClr val="black"/>
                </a:solidFill>
              </a:rPr>
              <a:t>Build the measurement and evaluation capacity of CLC’s and the sector</a:t>
            </a:r>
            <a:endParaRPr lang="en-US" sz="1600" dirty="0">
              <a:solidFill>
                <a:prstClr val="black"/>
              </a:solidFill>
            </a:endParaRPr>
          </a:p>
          <a:p>
            <a:pPr marL="0" indent="0">
              <a:buNone/>
            </a:pPr>
            <a:endParaRPr lang="en-AU" sz="2000" dirty="0"/>
          </a:p>
          <a:p>
            <a:endParaRPr lang="en-AU" i="1" dirty="0"/>
          </a:p>
          <a:p>
            <a:endParaRPr lang="en-AU" i="1" dirty="0"/>
          </a:p>
          <a:p>
            <a:pPr lvl="1"/>
            <a:endParaRPr lang="en-AU" dirty="0"/>
          </a:p>
        </p:txBody>
      </p:sp>
      <p:pic>
        <p:nvPicPr>
          <p:cNvPr id="6" name="Picture 5"/>
          <p:cNvPicPr>
            <a:picLocks noChangeAspect="1"/>
          </p:cNvPicPr>
          <p:nvPr/>
        </p:nvPicPr>
        <p:blipFill>
          <a:blip r:embed="rId2"/>
          <a:stretch>
            <a:fillRect/>
          </a:stretch>
        </p:blipFill>
        <p:spPr>
          <a:xfrm>
            <a:off x="8685262" y="364054"/>
            <a:ext cx="2668538" cy="922899"/>
          </a:xfrm>
          <a:prstGeom prst="rect">
            <a:avLst/>
          </a:prstGeom>
        </p:spPr>
      </p:pic>
      <p:sp>
        <p:nvSpPr>
          <p:cNvPr id="4" name="Slide Number Placeholder 3"/>
          <p:cNvSpPr>
            <a:spLocks noGrp="1"/>
          </p:cNvSpPr>
          <p:nvPr>
            <p:ph type="sldNum" sz="quarter" idx="12"/>
          </p:nvPr>
        </p:nvSpPr>
        <p:spPr/>
        <p:txBody>
          <a:bodyPr/>
          <a:lstStyle/>
          <a:p>
            <a:fld id="{04365456-CA4C-4355-9BE4-47F64B4C3251}" type="slidenum">
              <a:rPr lang="en-AU" smtClean="0"/>
              <a:pPr/>
              <a:t>5</a:t>
            </a:fld>
            <a:endParaRPr lang="en-AU" dirty="0"/>
          </a:p>
        </p:txBody>
      </p:sp>
    </p:spTree>
    <p:extLst>
      <p:ext uri="{BB962C8B-B14F-4D97-AF65-F5344CB8AC3E}">
        <p14:creationId xmlns:p14="http://schemas.microsoft.com/office/powerpoint/2010/main" val="127253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1383"/>
            <a:ext cx="10515600" cy="1001852"/>
          </a:xfrm>
        </p:spPr>
        <p:txBody>
          <a:bodyPr/>
          <a:lstStyle/>
          <a:p>
            <a:r>
              <a:rPr lang="en-GB" sz="3200" dirty="0"/>
              <a:t>Why measure outcomes</a:t>
            </a:r>
            <a:r>
              <a:rPr lang="en-GB" sz="3600" dirty="0"/>
              <a:t>?</a:t>
            </a:r>
            <a:endParaRPr lang="en-AU" sz="3200" dirty="0"/>
          </a:p>
        </p:txBody>
      </p:sp>
      <p:sp>
        <p:nvSpPr>
          <p:cNvPr id="3" name="Content Placeholder 2"/>
          <p:cNvSpPr>
            <a:spLocks noGrp="1"/>
          </p:cNvSpPr>
          <p:nvPr>
            <p:ph idx="1"/>
          </p:nvPr>
        </p:nvSpPr>
        <p:spPr/>
        <p:txBody>
          <a:bodyPr/>
          <a:lstStyle/>
          <a:p>
            <a:pPr marL="342900" indent="-342900"/>
            <a:r>
              <a:rPr lang="en-AU" sz="2000" dirty="0"/>
              <a:t>Organisations are operating within an increasingly competitive and sophisticated philanthropic and corporate investment environment. Funders as well as service users are keen to better understand the value of the services they support or rely on</a:t>
            </a:r>
          </a:p>
          <a:p>
            <a:pPr marL="342900" indent="-342900"/>
            <a:r>
              <a:rPr lang="en-AU" sz="2000" dirty="0"/>
              <a:t>Commonwealth and State governments are embarked on a range of new funding and contracting strategies, centred on achieving better value from public investment in services,  focused on ‘impacts’ rather than ‘outputs’ …National Disability Insurance Scheme, Payment by Outcomes, Social Impact Bonds</a:t>
            </a:r>
          </a:p>
          <a:p>
            <a:pPr marL="342900" indent="-342900"/>
            <a:r>
              <a:rPr lang="en-AU" sz="2000" dirty="0"/>
              <a:t>Companies are increasingly moving away from pure philanthropy towards strategic community investment models that better align corporate responsibility and community programs with business priorities….. Social Return on Investment, Creating Shared Value</a:t>
            </a:r>
          </a:p>
          <a:p>
            <a:pPr marL="342900" indent="-342900"/>
            <a:endParaRPr lang="en-AU" sz="2400" dirty="0"/>
          </a:p>
          <a:p>
            <a:pPr marL="0" indent="0">
              <a:buNone/>
            </a:pPr>
            <a:endParaRPr lang="en-AU" i="1" dirty="0"/>
          </a:p>
          <a:p>
            <a:endParaRPr lang="en-AU" i="1" dirty="0"/>
          </a:p>
          <a:p>
            <a:pPr lvl="1"/>
            <a:endParaRPr lang="en-AU" dirty="0"/>
          </a:p>
        </p:txBody>
      </p:sp>
      <p:pic>
        <p:nvPicPr>
          <p:cNvPr id="6" name="Picture 5"/>
          <p:cNvPicPr>
            <a:picLocks noChangeAspect="1"/>
          </p:cNvPicPr>
          <p:nvPr/>
        </p:nvPicPr>
        <p:blipFill>
          <a:blip r:embed="rId2"/>
          <a:stretch>
            <a:fillRect/>
          </a:stretch>
        </p:blipFill>
        <p:spPr>
          <a:xfrm>
            <a:off x="8685262" y="364054"/>
            <a:ext cx="2668538" cy="922899"/>
          </a:xfrm>
          <a:prstGeom prst="rect">
            <a:avLst/>
          </a:prstGeom>
        </p:spPr>
      </p:pic>
      <p:sp>
        <p:nvSpPr>
          <p:cNvPr id="4" name="Slide Number Placeholder 3"/>
          <p:cNvSpPr>
            <a:spLocks noGrp="1"/>
          </p:cNvSpPr>
          <p:nvPr>
            <p:ph type="sldNum" sz="quarter" idx="12"/>
          </p:nvPr>
        </p:nvSpPr>
        <p:spPr/>
        <p:txBody>
          <a:bodyPr/>
          <a:lstStyle/>
          <a:p>
            <a:fld id="{04365456-CA4C-4355-9BE4-47F64B4C3251}" type="slidenum">
              <a:rPr lang="en-AU" smtClean="0"/>
              <a:pPr/>
              <a:t>6</a:t>
            </a:fld>
            <a:endParaRPr lang="en-AU" dirty="0"/>
          </a:p>
        </p:txBody>
      </p:sp>
    </p:spTree>
    <p:extLst>
      <p:ext uri="{BB962C8B-B14F-4D97-AF65-F5344CB8AC3E}">
        <p14:creationId xmlns:p14="http://schemas.microsoft.com/office/powerpoint/2010/main" val="133124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1383"/>
            <a:ext cx="10515600" cy="1001852"/>
          </a:xfrm>
        </p:spPr>
        <p:txBody>
          <a:bodyPr/>
          <a:lstStyle/>
          <a:p>
            <a:r>
              <a:rPr lang="en-GB" sz="3200" dirty="0"/>
              <a:t>Why measure outcomes</a:t>
            </a:r>
            <a:r>
              <a:rPr lang="en-GB" sz="3600" dirty="0"/>
              <a:t>?</a:t>
            </a:r>
            <a:endParaRPr lang="en-AU" sz="3600" dirty="0"/>
          </a:p>
        </p:txBody>
      </p:sp>
      <p:sp>
        <p:nvSpPr>
          <p:cNvPr id="3" name="Content Placeholder 2"/>
          <p:cNvSpPr>
            <a:spLocks noGrp="1"/>
          </p:cNvSpPr>
          <p:nvPr>
            <p:ph idx="1"/>
          </p:nvPr>
        </p:nvSpPr>
        <p:spPr/>
        <p:txBody>
          <a:bodyPr/>
          <a:lstStyle/>
          <a:p>
            <a:r>
              <a:rPr lang="en-AU" sz="2400" dirty="0"/>
              <a:t>Organisations undertake outcomes measurement for several reasons:</a:t>
            </a:r>
          </a:p>
          <a:p>
            <a:endParaRPr lang="en-AU" sz="2000" dirty="0"/>
          </a:p>
          <a:p>
            <a:pPr marL="800100" lvl="1" indent="-342900"/>
            <a:r>
              <a:rPr lang="en-AU" sz="2000" dirty="0"/>
              <a:t>To understand, measure and report the value they are creating through their work</a:t>
            </a:r>
          </a:p>
          <a:p>
            <a:pPr marL="800100" lvl="1" indent="-342900"/>
            <a:r>
              <a:rPr lang="en-AU" sz="2000" dirty="0"/>
              <a:t>To use that understanding to improve the quality of the services they deliver to their stakeholders and clients</a:t>
            </a:r>
          </a:p>
          <a:p>
            <a:pPr marL="800100" lvl="1" indent="-342900"/>
            <a:r>
              <a:rPr lang="en-AU" sz="2000" dirty="0"/>
              <a:t>To lobby or advocate for change in public policy</a:t>
            </a:r>
          </a:p>
          <a:p>
            <a:pPr marL="800100" lvl="1" indent="-342900"/>
            <a:r>
              <a:rPr lang="en-AU" sz="2000" dirty="0"/>
              <a:t>To make the strongest case for continuing and increased support from their funders and partners</a:t>
            </a:r>
          </a:p>
          <a:p>
            <a:pPr marL="342900" indent="-342900"/>
            <a:endParaRPr lang="en-AU" sz="2400" i="1" dirty="0"/>
          </a:p>
          <a:p>
            <a:endParaRPr lang="en-AU" i="1" dirty="0"/>
          </a:p>
          <a:p>
            <a:pPr lvl="1"/>
            <a:endParaRPr lang="en-AU" dirty="0"/>
          </a:p>
        </p:txBody>
      </p:sp>
      <p:pic>
        <p:nvPicPr>
          <p:cNvPr id="6" name="Picture 5"/>
          <p:cNvPicPr>
            <a:picLocks noChangeAspect="1"/>
          </p:cNvPicPr>
          <p:nvPr/>
        </p:nvPicPr>
        <p:blipFill>
          <a:blip r:embed="rId2"/>
          <a:stretch>
            <a:fillRect/>
          </a:stretch>
        </p:blipFill>
        <p:spPr>
          <a:xfrm>
            <a:off x="8685262" y="364054"/>
            <a:ext cx="2668538" cy="922899"/>
          </a:xfrm>
          <a:prstGeom prst="rect">
            <a:avLst/>
          </a:prstGeom>
        </p:spPr>
      </p:pic>
      <p:sp>
        <p:nvSpPr>
          <p:cNvPr id="4" name="Slide Number Placeholder 3"/>
          <p:cNvSpPr>
            <a:spLocks noGrp="1"/>
          </p:cNvSpPr>
          <p:nvPr>
            <p:ph type="sldNum" sz="quarter" idx="12"/>
          </p:nvPr>
        </p:nvSpPr>
        <p:spPr/>
        <p:txBody>
          <a:bodyPr/>
          <a:lstStyle/>
          <a:p>
            <a:fld id="{04365456-CA4C-4355-9BE4-47F64B4C3251}" type="slidenum">
              <a:rPr lang="en-AU" smtClean="0"/>
              <a:pPr/>
              <a:t>7</a:t>
            </a:fld>
            <a:endParaRPr lang="en-AU" dirty="0"/>
          </a:p>
        </p:txBody>
      </p:sp>
    </p:spTree>
    <p:extLst>
      <p:ext uri="{BB962C8B-B14F-4D97-AF65-F5344CB8AC3E}">
        <p14:creationId xmlns:p14="http://schemas.microsoft.com/office/powerpoint/2010/main" val="1201997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dirty="0"/>
              <a:t>Outcomes measurement</a:t>
            </a:r>
          </a:p>
        </p:txBody>
      </p:sp>
      <p:sp>
        <p:nvSpPr>
          <p:cNvPr id="3" name="Content Placeholder 2"/>
          <p:cNvSpPr>
            <a:spLocks noGrp="1"/>
          </p:cNvSpPr>
          <p:nvPr>
            <p:ph idx="1"/>
          </p:nvPr>
        </p:nvSpPr>
        <p:spPr/>
        <p:txBody>
          <a:bodyPr>
            <a:normAutofit/>
          </a:bodyPr>
          <a:lstStyle/>
          <a:p>
            <a:r>
              <a:rPr lang="en-AU" sz="2400" dirty="0">
                <a:solidFill>
                  <a:schemeClr val="tx1">
                    <a:lumMod val="75000"/>
                    <a:lumOff val="25000"/>
                  </a:schemeClr>
                </a:solidFill>
                <a:cs typeface="Franklin Gothic Book"/>
              </a:rPr>
              <a:t>It’s looking at the bigger impact your organisation has on your clients</a:t>
            </a:r>
            <a:r>
              <a:rPr lang="en-GB" sz="2400" dirty="0">
                <a:solidFill>
                  <a:schemeClr val="tx1">
                    <a:lumMod val="75000"/>
                    <a:lumOff val="25000"/>
                  </a:schemeClr>
                </a:solidFill>
                <a:cs typeface="Franklin Gothic Book"/>
              </a:rPr>
              <a:t>, the </a:t>
            </a:r>
            <a:r>
              <a:rPr lang="en-AU" sz="2400" dirty="0">
                <a:solidFill>
                  <a:schemeClr val="tx1">
                    <a:lumMod val="75000"/>
                    <a:lumOff val="25000"/>
                  </a:schemeClr>
                </a:solidFill>
                <a:cs typeface="Franklin Gothic Book"/>
              </a:rPr>
              <a:t>broader community </a:t>
            </a:r>
            <a:r>
              <a:rPr lang="en-GB" sz="2400" dirty="0">
                <a:solidFill>
                  <a:schemeClr val="tx1">
                    <a:lumMod val="75000"/>
                    <a:lumOff val="25000"/>
                  </a:schemeClr>
                </a:solidFill>
                <a:cs typeface="Franklin Gothic Book"/>
              </a:rPr>
              <a:t>and other stakeholders</a:t>
            </a:r>
            <a:endParaRPr lang="en-AU" sz="2400" dirty="0">
              <a:solidFill>
                <a:schemeClr val="tx1">
                  <a:lumMod val="75000"/>
                  <a:lumOff val="25000"/>
                </a:schemeClr>
              </a:solidFill>
              <a:cs typeface="Franklin Gothic Book"/>
            </a:endParaRPr>
          </a:p>
          <a:p>
            <a:pPr lvl="1"/>
            <a:r>
              <a:rPr lang="en-GB" sz="2200" dirty="0">
                <a:solidFill>
                  <a:schemeClr val="tx1">
                    <a:lumMod val="75000"/>
                    <a:lumOff val="25000"/>
                  </a:schemeClr>
                </a:solidFill>
              </a:rPr>
              <a:t>Significant</a:t>
            </a:r>
            <a:r>
              <a:rPr lang="en-AU" sz="2200" dirty="0">
                <a:solidFill>
                  <a:schemeClr val="tx1">
                    <a:lumMod val="75000"/>
                    <a:lumOff val="25000"/>
                  </a:schemeClr>
                </a:solidFill>
              </a:rPr>
              <a:t> positive and negative changes (outcomes) </a:t>
            </a:r>
            <a:endParaRPr lang="en-GB" sz="2200" dirty="0">
              <a:solidFill>
                <a:schemeClr val="tx1">
                  <a:lumMod val="75000"/>
                  <a:lumOff val="25000"/>
                </a:schemeClr>
              </a:solidFill>
            </a:endParaRPr>
          </a:p>
          <a:p>
            <a:pPr lvl="1"/>
            <a:r>
              <a:rPr lang="en-GB" sz="2200" dirty="0">
                <a:solidFill>
                  <a:schemeClr val="tx1">
                    <a:lumMod val="75000"/>
                    <a:lumOff val="25000"/>
                  </a:schemeClr>
                </a:solidFill>
              </a:rPr>
              <a:t>Short, medium and longer term outcomes</a:t>
            </a:r>
          </a:p>
          <a:p>
            <a:pPr lvl="1"/>
            <a:r>
              <a:rPr lang="en-GB" sz="2200" dirty="0">
                <a:solidFill>
                  <a:schemeClr val="tx1">
                    <a:lumMod val="75000"/>
                    <a:lumOff val="25000"/>
                  </a:schemeClr>
                </a:solidFill>
              </a:rPr>
              <a:t>Direct and indirect (spill over) outcomes</a:t>
            </a:r>
          </a:p>
          <a:p>
            <a:pPr lvl="1"/>
            <a:r>
              <a:rPr lang="en-GB" sz="2200" dirty="0">
                <a:solidFill>
                  <a:schemeClr val="tx1">
                    <a:lumMod val="75000"/>
                    <a:lumOff val="25000"/>
                  </a:schemeClr>
                </a:solidFill>
              </a:rPr>
              <a:t>Target beneficiaries and other stakeholders</a:t>
            </a:r>
          </a:p>
          <a:p>
            <a:pPr lvl="1"/>
            <a:r>
              <a:rPr lang="en-GB" sz="2200" dirty="0">
                <a:solidFill>
                  <a:schemeClr val="tx1">
                    <a:lumMod val="75000"/>
                    <a:lumOff val="25000"/>
                  </a:schemeClr>
                </a:solidFill>
              </a:rPr>
              <a:t>Economic, social and environmental</a:t>
            </a:r>
          </a:p>
          <a:p>
            <a:pPr lvl="1"/>
            <a:endParaRPr lang="en-GB" sz="2200" dirty="0">
              <a:solidFill>
                <a:schemeClr val="tx1">
                  <a:lumMod val="75000"/>
                  <a:lumOff val="25000"/>
                </a:schemeClr>
              </a:solidFill>
            </a:endParaRPr>
          </a:p>
          <a:p>
            <a:r>
              <a:rPr lang="en-AU" sz="2400" dirty="0">
                <a:solidFill>
                  <a:schemeClr val="tx1">
                    <a:lumMod val="75000"/>
                    <a:lumOff val="25000"/>
                  </a:schemeClr>
                </a:solidFill>
                <a:cs typeface="Franklin Gothic Book"/>
              </a:rPr>
              <a:t>There is no standardised or one-size-fits all framework or approach to guide outcomes measurement or reporting, but there are </a:t>
            </a:r>
            <a:r>
              <a:rPr lang="en-AU" sz="2400" b="1" dirty="0">
                <a:solidFill>
                  <a:schemeClr val="tx1">
                    <a:lumMod val="75000"/>
                    <a:lumOff val="25000"/>
                  </a:schemeClr>
                </a:solidFill>
                <a:cs typeface="Franklin Gothic Book"/>
              </a:rPr>
              <a:t>principles</a:t>
            </a:r>
          </a:p>
        </p:txBody>
      </p:sp>
      <p:pic>
        <p:nvPicPr>
          <p:cNvPr id="6" name="Picture 5"/>
          <p:cNvPicPr>
            <a:picLocks noChangeAspect="1"/>
          </p:cNvPicPr>
          <p:nvPr/>
        </p:nvPicPr>
        <p:blipFill>
          <a:blip r:embed="rId3"/>
          <a:stretch>
            <a:fillRect/>
          </a:stretch>
        </p:blipFill>
        <p:spPr>
          <a:xfrm>
            <a:off x="8685262" y="364054"/>
            <a:ext cx="2668538" cy="922899"/>
          </a:xfrm>
          <a:prstGeom prst="rect">
            <a:avLst/>
          </a:prstGeom>
        </p:spPr>
      </p:pic>
      <p:sp>
        <p:nvSpPr>
          <p:cNvPr id="4" name="Slide Number Placeholder 3"/>
          <p:cNvSpPr>
            <a:spLocks noGrp="1"/>
          </p:cNvSpPr>
          <p:nvPr>
            <p:ph type="sldNum" sz="quarter" idx="12"/>
          </p:nvPr>
        </p:nvSpPr>
        <p:spPr/>
        <p:txBody>
          <a:bodyPr/>
          <a:lstStyle/>
          <a:p>
            <a:fld id="{04365456-CA4C-4355-9BE4-47F64B4C3251}" type="slidenum">
              <a:rPr lang="en-AU" smtClean="0"/>
              <a:pPr/>
              <a:t>8</a:t>
            </a:fld>
            <a:endParaRPr lang="en-AU" dirty="0"/>
          </a:p>
        </p:txBody>
      </p:sp>
    </p:spTree>
    <p:extLst>
      <p:ext uri="{BB962C8B-B14F-4D97-AF65-F5344CB8AC3E}">
        <p14:creationId xmlns:p14="http://schemas.microsoft.com/office/powerpoint/2010/main" val="1543172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dirty="0"/>
              <a:t>Principles</a:t>
            </a:r>
          </a:p>
        </p:txBody>
      </p:sp>
      <p:sp>
        <p:nvSpPr>
          <p:cNvPr id="3" name="Content Placeholder 2"/>
          <p:cNvSpPr>
            <a:spLocks noGrp="1"/>
          </p:cNvSpPr>
          <p:nvPr>
            <p:ph idx="1"/>
          </p:nvPr>
        </p:nvSpPr>
        <p:spPr>
          <a:xfrm>
            <a:off x="838200" y="1498861"/>
            <a:ext cx="10515600" cy="4600381"/>
          </a:xfrm>
        </p:spPr>
        <p:txBody>
          <a:bodyPr>
            <a:noAutofit/>
          </a:bodyPr>
          <a:lstStyle/>
          <a:p>
            <a:pPr marL="0" indent="0">
              <a:buNone/>
            </a:pPr>
            <a:r>
              <a:rPr lang="en-AU" sz="2400" dirty="0">
                <a:solidFill>
                  <a:srgbClr val="307B9C"/>
                </a:solidFill>
              </a:rPr>
              <a:t>Principle 1: Involve your stakeholders </a:t>
            </a:r>
          </a:p>
          <a:p>
            <a:r>
              <a:rPr lang="en-AU" sz="2000" dirty="0"/>
              <a:t>Measure what matters from the perspective of your stakeholders – the people or organisations that have experienced change as a result of your activities.  </a:t>
            </a:r>
          </a:p>
          <a:p>
            <a:pPr marL="0" indent="0">
              <a:buNone/>
            </a:pPr>
            <a:r>
              <a:rPr lang="en-AU" sz="2400" dirty="0">
                <a:solidFill>
                  <a:srgbClr val="307B9C"/>
                </a:solidFill>
              </a:rPr>
              <a:t>Principle 2: Measure and understand the theory of change </a:t>
            </a:r>
          </a:p>
          <a:p>
            <a:r>
              <a:rPr lang="en-AU" sz="2000" dirty="0">
                <a:solidFill>
                  <a:schemeClr val="tx1">
                    <a:lumMod val="75000"/>
                    <a:lumOff val="25000"/>
                  </a:schemeClr>
                </a:solidFill>
              </a:rPr>
              <a:t>Apply appropriate methods and resources to understand and then measure the change (positive and negative, intended and unintended)</a:t>
            </a:r>
          </a:p>
          <a:p>
            <a:pPr marL="0" indent="0">
              <a:buNone/>
            </a:pPr>
            <a:r>
              <a:rPr lang="en-AU" sz="2400" dirty="0">
                <a:solidFill>
                  <a:srgbClr val="307B9C"/>
                </a:solidFill>
              </a:rPr>
              <a:t>Principle 3: Be accurate and credible by taking account of:</a:t>
            </a:r>
          </a:p>
          <a:p>
            <a:r>
              <a:rPr lang="en-AU" sz="2000" dirty="0">
                <a:solidFill>
                  <a:schemeClr val="tx1">
                    <a:lumMod val="75000"/>
                    <a:lumOff val="25000"/>
                  </a:schemeClr>
                </a:solidFill>
              </a:rPr>
              <a:t>What would have happened anyway? (Deadweight)</a:t>
            </a:r>
          </a:p>
          <a:p>
            <a:r>
              <a:rPr lang="en-AU" sz="2000" dirty="0">
                <a:solidFill>
                  <a:schemeClr val="tx1">
                    <a:lumMod val="75000"/>
                    <a:lumOff val="25000"/>
                  </a:schemeClr>
                </a:solidFill>
              </a:rPr>
              <a:t>How much did other organisations contribute to the change? (Attribution/Contribution)</a:t>
            </a:r>
          </a:p>
          <a:p>
            <a:r>
              <a:rPr lang="en-AU" sz="2000" dirty="0">
                <a:solidFill>
                  <a:schemeClr val="tx1">
                    <a:lumMod val="75000"/>
                    <a:lumOff val="25000"/>
                  </a:schemeClr>
                </a:solidFill>
              </a:rPr>
              <a:t>Have the issues moved somewhere else? (Displacement)</a:t>
            </a:r>
          </a:p>
        </p:txBody>
      </p:sp>
      <p:pic>
        <p:nvPicPr>
          <p:cNvPr id="6" name="Picture 5"/>
          <p:cNvPicPr>
            <a:picLocks noChangeAspect="1"/>
          </p:cNvPicPr>
          <p:nvPr/>
        </p:nvPicPr>
        <p:blipFill>
          <a:blip r:embed="rId3"/>
          <a:stretch>
            <a:fillRect/>
          </a:stretch>
        </p:blipFill>
        <p:spPr>
          <a:xfrm>
            <a:off x="8685262" y="364054"/>
            <a:ext cx="2668538" cy="922899"/>
          </a:xfrm>
          <a:prstGeom prst="rect">
            <a:avLst/>
          </a:prstGeom>
        </p:spPr>
      </p:pic>
      <p:sp>
        <p:nvSpPr>
          <p:cNvPr id="4" name="Slide Number Placeholder 3"/>
          <p:cNvSpPr>
            <a:spLocks noGrp="1"/>
          </p:cNvSpPr>
          <p:nvPr>
            <p:ph type="sldNum" sz="quarter" idx="12"/>
          </p:nvPr>
        </p:nvSpPr>
        <p:spPr/>
        <p:txBody>
          <a:bodyPr/>
          <a:lstStyle/>
          <a:p>
            <a:fld id="{04365456-CA4C-4355-9BE4-47F64B4C3251}" type="slidenum">
              <a:rPr lang="en-AU" smtClean="0"/>
              <a:pPr/>
              <a:t>9</a:t>
            </a:fld>
            <a:endParaRPr lang="en-AU" dirty="0"/>
          </a:p>
        </p:txBody>
      </p:sp>
    </p:spTree>
    <p:extLst>
      <p:ext uri="{BB962C8B-B14F-4D97-AF65-F5344CB8AC3E}">
        <p14:creationId xmlns:p14="http://schemas.microsoft.com/office/powerpoint/2010/main" val="22282200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6510</TotalTime>
  <Words>1510</Words>
  <Application>Microsoft Office PowerPoint</Application>
  <PresentationFormat>Widescreen</PresentationFormat>
  <Paragraphs>211</Paragraphs>
  <Slides>20</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ＭＳ Ｐゴシック</vt:lpstr>
      <vt:lpstr>Arial</vt:lpstr>
      <vt:lpstr>Calibri</vt:lpstr>
      <vt:lpstr>Calibri Light</vt:lpstr>
      <vt:lpstr>Franklin Gothic Book</vt:lpstr>
      <vt:lpstr>Futura Bk BT</vt:lpstr>
      <vt:lpstr>Futura Lt BT</vt:lpstr>
      <vt:lpstr>Symbol</vt:lpstr>
      <vt:lpstr>Office Theme</vt:lpstr>
      <vt:lpstr>PowerPoint Presentation</vt:lpstr>
      <vt:lpstr>PowerPoint Presentation</vt:lpstr>
      <vt:lpstr>What we’re covering today</vt:lpstr>
      <vt:lpstr>Background to the project</vt:lpstr>
      <vt:lpstr>Background to the project</vt:lpstr>
      <vt:lpstr>Why measure outcomes?</vt:lpstr>
      <vt:lpstr>Why measure outcomes?</vt:lpstr>
      <vt:lpstr>Outcomes measurement</vt:lpstr>
      <vt:lpstr>Principles</vt:lpstr>
      <vt:lpstr>The theory of change</vt:lpstr>
      <vt:lpstr>  Progress to date</vt:lpstr>
      <vt:lpstr>   Progress to date</vt:lpstr>
      <vt:lpstr>Key Evaluation questions</vt:lpstr>
      <vt:lpstr>Theory of Change</vt:lpstr>
      <vt:lpstr>Theory of Change</vt:lpstr>
      <vt:lpstr>Evaluation Toolkit Components</vt:lpstr>
      <vt:lpstr>Monitoring - key points to note</vt:lpstr>
      <vt:lpstr>Evaluation – key points to note</vt:lpstr>
      <vt:lpstr>Evaluation – key points to note</vt:lpstr>
      <vt:lpstr>Next Steps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Jerry Marston</dc:creator>
  <cp:lastModifiedBy>Communications</cp:lastModifiedBy>
  <cp:revision>101</cp:revision>
  <dcterms:created xsi:type="dcterms:W3CDTF">2015-11-18T10:58:51Z</dcterms:created>
  <dcterms:modified xsi:type="dcterms:W3CDTF">2017-05-08T13:03:36Z</dcterms:modified>
</cp:coreProperties>
</file>