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0"/>
  </p:notesMasterIdLst>
  <p:handoutMasterIdLst>
    <p:handoutMasterId r:id="rId31"/>
  </p:handoutMasterIdLst>
  <p:sldIdLst>
    <p:sldId id="361" r:id="rId2"/>
    <p:sldId id="564" r:id="rId3"/>
    <p:sldId id="567" r:id="rId4"/>
    <p:sldId id="576" r:id="rId5"/>
    <p:sldId id="599" r:id="rId6"/>
    <p:sldId id="577" r:id="rId7"/>
    <p:sldId id="605" r:id="rId8"/>
    <p:sldId id="602" r:id="rId9"/>
    <p:sldId id="570" r:id="rId10"/>
    <p:sldId id="588" r:id="rId11"/>
    <p:sldId id="606" r:id="rId12"/>
    <p:sldId id="607" r:id="rId13"/>
    <p:sldId id="589" r:id="rId14"/>
    <p:sldId id="590" r:id="rId15"/>
    <p:sldId id="569" r:id="rId16"/>
    <p:sldId id="579" r:id="rId17"/>
    <p:sldId id="578" r:id="rId18"/>
    <p:sldId id="591" r:id="rId19"/>
    <p:sldId id="537" r:id="rId20"/>
    <p:sldId id="598" r:id="rId21"/>
    <p:sldId id="608" r:id="rId22"/>
    <p:sldId id="609" r:id="rId23"/>
    <p:sldId id="610" r:id="rId24"/>
    <p:sldId id="592" r:id="rId25"/>
    <p:sldId id="601" r:id="rId26"/>
    <p:sldId id="595" r:id="rId27"/>
    <p:sldId id="593" r:id="rId28"/>
    <p:sldId id="604" r:id="rId29"/>
  </p:sldIdLst>
  <p:sldSz cx="9144000" cy="6858000" type="screen4x3"/>
  <p:notesSz cx="6797675" cy="9926638"/>
  <p:defaultTextStyle>
    <a:defPPr>
      <a:defRPr lang="en-A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om Willcox" initials="TW" lastIdx="14" clrIdx="0">
    <p:extLst>
      <p:ext uri="{19B8F6BF-5375-455C-9EA6-DF929625EA0E}">
        <p15:presenceInfo xmlns:p15="http://schemas.microsoft.com/office/powerpoint/2012/main" userId="S-1-5-21-264725936-2761732603-3159718807-1200" providerId="AD"/>
      </p:ext>
    </p:extLst>
  </p:cmAuthor>
  <p:cmAuthor id="2" name="Lachlan Edwards" initials="LE" lastIdx="1" clrIdx="1">
    <p:extLst>
      <p:ext uri="{19B8F6BF-5375-455C-9EA6-DF929625EA0E}">
        <p15:presenceInfo xmlns:p15="http://schemas.microsoft.com/office/powerpoint/2012/main" userId="S-1-5-21-264725936-2761732603-3159718807-1183" providerId="AD"/>
      </p:ext>
    </p:extLst>
  </p:cmAuthor>
  <p:cmAuthor id="3" name="Jillian Williams" initials="JW" lastIdx="1" clrIdx="2">
    <p:extLst>
      <p:ext uri="{19B8F6BF-5375-455C-9EA6-DF929625EA0E}">
        <p15:presenceInfo xmlns:p15="http://schemas.microsoft.com/office/powerpoint/2012/main" userId="Jillian William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1905" autoAdjust="0"/>
  </p:normalViewPr>
  <p:slideViewPr>
    <p:cSldViewPr snapToGrid="0">
      <p:cViewPr varScale="1">
        <p:scale>
          <a:sx n="64" d="100"/>
          <a:sy n="64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26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40" tIns="46520" rIns="93040" bIns="46520" numCol="1" anchor="t" anchorCtr="0" compatLnSpc="1">
            <a:prstTxWarp prst="textNoShape">
              <a:avLst/>
            </a:prstTxWarp>
          </a:bodyPr>
          <a:lstStyle>
            <a:lvl1pPr defTabSz="93018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40" tIns="46520" rIns="93040" bIns="46520" numCol="1" anchor="t" anchorCtr="0" compatLnSpc="1">
            <a:prstTxWarp prst="textNoShape">
              <a:avLst/>
            </a:prstTxWarp>
          </a:bodyPr>
          <a:lstStyle>
            <a:lvl1pPr algn="r" defTabSz="93018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228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40" tIns="46520" rIns="93040" bIns="46520" numCol="1" anchor="b" anchorCtr="0" compatLnSpc="1">
            <a:prstTxWarp prst="textNoShape">
              <a:avLst/>
            </a:prstTxWarp>
          </a:bodyPr>
          <a:lstStyle>
            <a:lvl1pPr defTabSz="93018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228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40" tIns="46520" rIns="93040" bIns="46520" numCol="1" anchor="b" anchorCtr="0" compatLnSpc="1">
            <a:prstTxWarp prst="textNoShape">
              <a:avLst/>
            </a:prstTxWarp>
          </a:bodyPr>
          <a:lstStyle>
            <a:lvl1pPr algn="r" defTabSz="928973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809F72F-91DE-4572-928B-5A1C935F57E1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40" tIns="46520" rIns="93040" bIns="46520" numCol="1" anchor="t" anchorCtr="0" compatLnSpc="1">
            <a:prstTxWarp prst="textNoShape">
              <a:avLst/>
            </a:prstTxWarp>
          </a:bodyPr>
          <a:lstStyle>
            <a:lvl1pPr defTabSz="93018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40" tIns="46520" rIns="93040" bIns="46520" numCol="1" anchor="t" anchorCtr="0" compatLnSpc="1">
            <a:prstTxWarp prst="textNoShape">
              <a:avLst/>
            </a:prstTxWarp>
          </a:bodyPr>
          <a:lstStyle>
            <a:lvl1pPr algn="r" defTabSz="93018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40" tIns="46520" rIns="93040" bIns="465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40" tIns="46520" rIns="93040" bIns="46520" numCol="1" anchor="b" anchorCtr="0" compatLnSpc="1">
            <a:prstTxWarp prst="textNoShape">
              <a:avLst/>
            </a:prstTxWarp>
          </a:bodyPr>
          <a:lstStyle>
            <a:lvl1pPr defTabSz="93018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1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40" tIns="46520" rIns="93040" bIns="46520" numCol="1" anchor="b" anchorCtr="0" compatLnSpc="1">
            <a:prstTxWarp prst="textNoShape">
              <a:avLst/>
            </a:prstTxWarp>
          </a:bodyPr>
          <a:lstStyle>
            <a:lvl1pPr algn="r" defTabSz="928973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5C3F9AF-3CD7-46CD-84A0-41A21ED50272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98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C531CCC-8C13-4D87-98EE-18EF536F7791}" type="slidenum">
              <a:rPr lang="en-AU" altLang="en-US" smtClean="0"/>
              <a:pPr>
                <a:spcBef>
                  <a:spcPct val="0"/>
                </a:spcBef>
              </a:pPr>
              <a:t>1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5187001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5988" y="742950"/>
            <a:ext cx="4965700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C3F9AF-3CD7-46CD-84A0-41A21ED50272}" type="slidenum">
              <a:rPr lang="en-AU" altLang="en-US" smtClean="0"/>
              <a:pPr>
                <a:defRPr/>
              </a:pPr>
              <a:t>10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1507620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5988" y="742950"/>
            <a:ext cx="4965700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C3F9AF-3CD7-46CD-84A0-41A21ED50272}" type="slidenum">
              <a:rPr lang="en-AU" altLang="en-US" smtClean="0"/>
              <a:pPr>
                <a:defRPr/>
              </a:pPr>
              <a:t>11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8050174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5988" y="742950"/>
            <a:ext cx="4965700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b="1" dirty="0"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C3F9AF-3CD7-46CD-84A0-41A21ED50272}" type="slidenum">
              <a:rPr lang="en-AU" altLang="en-US" smtClean="0"/>
              <a:pPr>
                <a:defRPr/>
              </a:pPr>
              <a:t>12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8493198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5988" y="742950"/>
            <a:ext cx="4965700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C3F9AF-3CD7-46CD-84A0-41A21ED50272}" type="slidenum">
              <a:rPr lang="en-AU" altLang="en-US" smtClean="0"/>
              <a:pPr>
                <a:defRPr/>
              </a:pPr>
              <a:t>13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7413236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5988" y="742950"/>
            <a:ext cx="4965700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C3F9AF-3CD7-46CD-84A0-41A21ED50272}" type="slidenum">
              <a:rPr lang="en-AU" altLang="en-US" smtClean="0"/>
              <a:pPr>
                <a:defRPr/>
              </a:pPr>
              <a:t>14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6464687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C3F9AF-3CD7-46CD-84A0-41A21ED50272}" type="slidenum">
              <a:rPr lang="en-AU" altLang="en-US" smtClean="0"/>
              <a:pPr>
                <a:defRPr/>
              </a:pPr>
              <a:t>15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3249644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C3F9AF-3CD7-46CD-84A0-41A21ED50272}" type="slidenum">
              <a:rPr lang="en-AU" altLang="en-US" smtClean="0"/>
              <a:pPr>
                <a:defRPr/>
              </a:pPr>
              <a:t>16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2766744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98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E5DEF9D-F054-407D-800A-A59E80E1AABF}" type="slidenum">
              <a:rPr lang="en-AU" altLang="en-US" smtClean="0"/>
              <a:pPr>
                <a:spcBef>
                  <a:spcPct val="0"/>
                </a:spcBef>
              </a:pPr>
              <a:t>17</a:t>
            </a:fld>
            <a:endParaRPr lang="en-AU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0637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5988" y="742950"/>
            <a:ext cx="4965700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C3F9AF-3CD7-46CD-84A0-41A21ED50272}" type="slidenum">
              <a:rPr lang="en-AU" altLang="en-US" smtClean="0"/>
              <a:pPr>
                <a:defRPr/>
              </a:pPr>
              <a:t>18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3627629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98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E5DEF9D-F054-407D-800A-A59E80E1AABF}" type="slidenum">
              <a:rPr lang="en-AU" altLang="en-US" smtClean="0"/>
              <a:pPr>
                <a:spcBef>
                  <a:spcPct val="0"/>
                </a:spcBef>
              </a:pPr>
              <a:t>19</a:t>
            </a:fld>
            <a:endParaRPr lang="en-AU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957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C3F9AF-3CD7-46CD-84A0-41A21ED50272}" type="slidenum">
              <a:rPr lang="en-AU" altLang="en-US" smtClean="0"/>
              <a:pPr>
                <a:defRPr/>
              </a:pPr>
              <a:t>2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4471966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98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E5DEF9D-F054-407D-800A-A59E80E1AABF}" type="slidenum">
              <a:rPr lang="en-AU" altLang="en-US" smtClean="0"/>
              <a:pPr>
                <a:spcBef>
                  <a:spcPct val="0"/>
                </a:spcBef>
              </a:pPr>
              <a:t>20</a:t>
            </a:fld>
            <a:endParaRPr lang="en-AU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5700" cy="3724275"/>
          </a:xfrm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None/>
            </a:pPr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3778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98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E5DEF9D-F054-407D-800A-A59E80E1AABF}" type="slidenum">
              <a:rPr lang="en-AU" altLang="en-US" smtClean="0"/>
              <a:pPr>
                <a:spcBef>
                  <a:spcPct val="0"/>
                </a:spcBef>
              </a:pPr>
              <a:t>21</a:t>
            </a:fld>
            <a:endParaRPr lang="en-AU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5700" cy="3724275"/>
          </a:xfrm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None/>
            </a:pPr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03973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98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E5DEF9D-F054-407D-800A-A59E80E1AABF}" type="slidenum">
              <a:rPr lang="en-AU" altLang="en-US" smtClean="0"/>
              <a:pPr>
                <a:spcBef>
                  <a:spcPct val="0"/>
                </a:spcBef>
              </a:pPr>
              <a:t>22</a:t>
            </a:fld>
            <a:endParaRPr lang="en-AU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012612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98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E5DEF9D-F054-407D-800A-A59E80E1AABF}" type="slidenum">
              <a:rPr lang="en-AU" altLang="en-US" smtClean="0"/>
              <a:pPr>
                <a:spcBef>
                  <a:spcPct val="0"/>
                </a:spcBef>
              </a:pPr>
              <a:t>23</a:t>
            </a:fld>
            <a:endParaRPr lang="en-AU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8048220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98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E5DEF9D-F054-407D-800A-A59E80E1AABF}" type="slidenum">
              <a:rPr lang="en-AU" altLang="en-US" smtClean="0"/>
              <a:pPr>
                <a:spcBef>
                  <a:spcPct val="0"/>
                </a:spcBef>
              </a:pPr>
              <a:t>24</a:t>
            </a:fld>
            <a:endParaRPr lang="en-AU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5700" cy="3724275"/>
          </a:xfrm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None/>
            </a:pPr>
            <a:endParaRPr lang="en-AU" sz="1200" dirty="0">
              <a:ea typeface="ＭＳ Ｐゴシック" pitchFamily="-105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6757791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98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E5DEF9D-F054-407D-800A-A59E80E1AABF}" type="slidenum">
              <a:rPr lang="en-AU" altLang="en-US" smtClean="0"/>
              <a:pPr>
                <a:spcBef>
                  <a:spcPct val="0"/>
                </a:spcBef>
              </a:pPr>
              <a:t>25</a:t>
            </a:fld>
            <a:endParaRPr lang="en-AU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5700" cy="3724275"/>
          </a:xfrm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None/>
            </a:pPr>
            <a:endParaRPr lang="en-AU" sz="1200">
              <a:ea typeface="ＭＳ Ｐゴシック" pitchFamily="-10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771655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5988" y="742950"/>
            <a:ext cx="4965700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C3F9AF-3CD7-46CD-84A0-41A21ED50272}" type="slidenum">
              <a:rPr lang="en-AU" altLang="en-US" smtClean="0"/>
              <a:pPr>
                <a:defRPr/>
              </a:pPr>
              <a:t>26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94408300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98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E5DEF9D-F054-407D-800A-A59E80E1AABF}" type="slidenum">
              <a:rPr lang="en-AU" altLang="en-US" smtClean="0"/>
              <a:pPr>
                <a:spcBef>
                  <a:spcPct val="0"/>
                </a:spcBef>
              </a:pPr>
              <a:t>27</a:t>
            </a:fld>
            <a:endParaRPr lang="en-AU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5700" cy="3724275"/>
          </a:xfrm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54971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5988" y="742950"/>
            <a:ext cx="4965700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C3F9AF-3CD7-46CD-84A0-41A21ED50272}" type="slidenum">
              <a:rPr lang="en-AU" altLang="en-US" smtClean="0"/>
              <a:pPr>
                <a:defRPr/>
              </a:pPr>
              <a:t>28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411142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baseline="0" dirty="0"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C3F9AF-3CD7-46CD-84A0-41A21ED50272}" type="slidenum">
              <a:rPr lang="en-AU" altLang="en-US" smtClean="0"/>
              <a:pPr>
                <a:defRPr/>
              </a:pPr>
              <a:t>3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2176879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98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E5DEF9D-F054-407D-800A-A59E80E1AABF}" type="slidenum">
              <a:rPr lang="en-AU" altLang="en-US" smtClean="0"/>
              <a:pPr>
                <a:spcBef>
                  <a:spcPct val="0"/>
                </a:spcBef>
              </a:pPr>
              <a:t>4</a:t>
            </a:fld>
            <a:endParaRPr lang="en-AU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0135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98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E5DEF9D-F054-407D-800A-A59E80E1AABF}" type="slidenum">
              <a:rPr lang="en-AU" altLang="en-US" smtClean="0"/>
              <a:pPr>
                <a:spcBef>
                  <a:spcPct val="0"/>
                </a:spcBef>
              </a:pPr>
              <a:t>5</a:t>
            </a:fld>
            <a:endParaRPr lang="en-AU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baseline="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58770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98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E5DEF9D-F054-407D-800A-A59E80E1AABF}" type="slidenum">
              <a:rPr lang="en-AU" altLang="en-US" smtClean="0"/>
              <a:pPr>
                <a:spcBef>
                  <a:spcPct val="0"/>
                </a:spcBef>
              </a:pPr>
              <a:t>6</a:t>
            </a:fld>
            <a:endParaRPr lang="en-AU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458455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98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E5DEF9D-F054-407D-800A-A59E80E1AABF}" type="slidenum">
              <a:rPr lang="en-AU" altLang="en-US" smtClean="0"/>
              <a:pPr>
                <a:spcBef>
                  <a:spcPct val="0"/>
                </a:spcBef>
              </a:pPr>
              <a:t>7</a:t>
            </a:fld>
            <a:endParaRPr lang="en-AU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/>
              <a:cs typeface="Arial"/>
            </a:endParaRPr>
          </a:p>
          <a:p>
            <a:pPr eaLnBrk="1" hangingPunct="1"/>
            <a:endParaRPr lang="en-US" alt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109781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5988" y="742950"/>
            <a:ext cx="4965700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C3F9AF-3CD7-46CD-84A0-41A21ED50272}" type="slidenum">
              <a:rPr lang="en-AU" altLang="en-US" smtClean="0"/>
              <a:pPr>
                <a:defRPr/>
              </a:pPr>
              <a:t>8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8656348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C3F9AF-3CD7-46CD-84A0-41A21ED50272}" type="slidenum">
              <a:rPr lang="en-AU" altLang="en-US" smtClean="0"/>
              <a:pPr>
                <a:defRPr/>
              </a:pPr>
              <a:t>9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906283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759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AU"/>
              <a:t>Click to edit Master title style</a:t>
            </a:r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AU"/>
              <a:t>Click to edit Master subtitle style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A06DE-E912-49B5-A2BA-753CD6C7BCAE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622569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8CDDC-2CD7-4DA2-9D87-213D785C2047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119328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7F6FA-75FC-4770-A8A2-B53ED10BEED5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137159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A9E6A-136F-4F2A-8971-945052135FC6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375849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53B17-2D1E-446E-8857-C01F85D1589E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202019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0F761-708A-451D-A87B-D82376501C45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691300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065479-708C-4B90-860D-C9E97A1320A0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432759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9BE95-AED1-46F3-AF25-FAD5BB6A5E04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839580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397A0C-70F5-4379-A660-4EB98A4A6087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852813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AD791-EEAF-45BB-A109-EB01E533F30C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70403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D8A5DC-E34E-424A-85E5-7AC0D988F7C8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826527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296 w 64000"/>
                <a:gd name="T28" fmla="*/ -26244 h 64000"/>
                <a:gd name="T29" fmla="*/ 50296 w 64000"/>
                <a:gd name="T30" fmla="*/ 26244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077 w 64000"/>
                <a:gd name="T28" fmla="*/ -26412 h 64000"/>
                <a:gd name="T29" fmla="*/ 50077 w 64000"/>
                <a:gd name="T30" fmla="*/ 26412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/>
              <a:t>Click to edit Master text styles</a:t>
            </a:r>
          </a:p>
          <a:p>
            <a:pPr lvl="1"/>
            <a:r>
              <a:rPr lang="en-AU" altLang="en-US"/>
              <a:t>Second level</a:t>
            </a:r>
          </a:p>
          <a:p>
            <a:pPr lvl="2"/>
            <a:r>
              <a:rPr lang="en-AU" altLang="en-US"/>
              <a:t>Third level</a:t>
            </a:r>
          </a:p>
          <a:p>
            <a:pPr lvl="3"/>
            <a:r>
              <a:rPr lang="en-AU" altLang="en-US"/>
              <a:t>Fourth level</a:t>
            </a:r>
          </a:p>
          <a:p>
            <a:pPr lvl="4"/>
            <a:r>
              <a:rPr lang="en-AU" altLang="en-US"/>
              <a:t>Fifth level</a:t>
            </a:r>
          </a:p>
        </p:txBody>
      </p:sp>
      <p:sp>
        <p:nvSpPr>
          <p:cNvPr id="6656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656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657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4116FD8-31C8-4A6E-8127-A5587E9F3744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2" r:id="rId1"/>
    <p:sldLayoutId id="2147483922" r:id="rId2"/>
    <p:sldLayoutId id="2147483923" r:id="rId3"/>
    <p:sldLayoutId id="2147483924" r:id="rId4"/>
    <p:sldLayoutId id="2147483925" r:id="rId5"/>
    <p:sldLayoutId id="2147483926" r:id="rId6"/>
    <p:sldLayoutId id="2147483927" r:id="rId7"/>
    <p:sldLayoutId id="2147483928" r:id="rId8"/>
    <p:sldLayoutId id="2147483929" r:id="rId9"/>
    <p:sldLayoutId id="2147483930" r:id="rId10"/>
    <p:sldLayoutId id="214748393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anose="05000000000000000000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1007077" y="404664"/>
            <a:ext cx="7892102" cy="2514600"/>
          </a:xfrm>
        </p:spPr>
        <p:txBody>
          <a:bodyPr/>
          <a:lstStyle/>
          <a:p>
            <a:pPr algn="ctr">
              <a:defRPr/>
            </a:pPr>
            <a:r>
              <a:rPr lang="en-US" sz="3600"/>
              <a:t>Assisting your clients with payday loans and consumer leases</a:t>
            </a:r>
            <a:r>
              <a:rPr lang="en-US" altLang="en-US" b="1">
                <a:latin typeface="+mn-lt"/>
                <a:ea typeface="ＭＳ Ｐゴシック" pitchFamily="34" charset="-128"/>
              </a:rPr>
              <a:t/>
            </a:r>
            <a:br>
              <a:rPr lang="en-US" altLang="en-US" b="1">
                <a:latin typeface="+mn-lt"/>
                <a:ea typeface="ＭＳ Ｐゴシック" pitchFamily="34" charset="-128"/>
              </a:rPr>
            </a:br>
            <a:endParaRPr lang="en-US" altLang="en-US">
              <a:latin typeface="+mn-lt"/>
              <a:ea typeface="ＭＳ Ｐゴシック" pitchFamily="34" charset="-12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9056" y="4797152"/>
            <a:ext cx="3640123" cy="1260000"/>
          </a:xfrm>
          <a:prstGeom prst="rect">
            <a:avLst/>
          </a:prstGeom>
        </p:spPr>
      </p:pic>
      <p:sp>
        <p:nvSpPr>
          <p:cNvPr id="7" name="Subtitle 2"/>
          <p:cNvSpPr txBox="1">
            <a:spLocks noGrp="1"/>
          </p:cNvSpPr>
          <p:nvPr>
            <p:ph type="subTitle" idx="1"/>
          </p:nvPr>
        </p:nvSpPr>
        <p:spPr bwMode="auto">
          <a:xfrm>
            <a:off x="1187624" y="2780928"/>
            <a:ext cx="4251325" cy="286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None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AU" altLang="en-US" sz="2200" b="1" kern="0">
                <a:ea typeface="Verdana"/>
                <a:cs typeface="Verdana"/>
              </a:rPr>
              <a:t>26 June</a:t>
            </a:r>
            <a:r>
              <a:rPr lang="en-AU" altLang="en-US" sz="2200" b="1" kern="0">
                <a:ea typeface="ＭＳ Ｐゴシック" pitchFamily="34" charset="-128"/>
              </a:rPr>
              <a:t> 2017</a:t>
            </a:r>
          </a:p>
          <a:p>
            <a:endParaRPr lang="en-AU" altLang="en-US" sz="1800" kern="0">
              <a:ea typeface="ＭＳ Ｐゴシック" panose="020B0600070205080204" pitchFamily="34" charset="-128"/>
            </a:endParaRPr>
          </a:p>
          <a:p>
            <a:r>
              <a:rPr lang="en-AU" altLang="en-US" sz="1800" b="1" kern="0">
                <a:ea typeface="Verdana"/>
                <a:cs typeface="Verdana"/>
              </a:rPr>
              <a:t>Lachlan Edwards</a:t>
            </a:r>
            <a:endParaRPr lang="en-AU" altLang="en-US" sz="1800" b="1" kern="0">
              <a:ea typeface="ＭＳ Ｐゴシック" panose="020B0600070205080204" pitchFamily="34" charset="-128"/>
            </a:endParaRPr>
          </a:p>
          <a:p>
            <a:pPr>
              <a:spcBef>
                <a:spcPts val="600"/>
              </a:spcBef>
            </a:pPr>
            <a:r>
              <a:rPr lang="en-AU" altLang="en-US" sz="1800" kern="0">
                <a:ea typeface="ＭＳ Ｐゴシック" panose="020B0600070205080204" pitchFamily="34" charset="-128"/>
              </a:rPr>
              <a:t/>
            </a:r>
            <a:br>
              <a:rPr lang="en-AU" altLang="en-US" sz="1800" kern="0">
                <a:ea typeface="ＭＳ Ｐゴシック" panose="020B0600070205080204" pitchFamily="34" charset="-128"/>
              </a:rPr>
            </a:br>
            <a:r>
              <a:rPr lang="en-AU" altLang="en-US" sz="1800" b="1" kern="0">
                <a:ea typeface="ＭＳ Ｐゴシック" panose="020B0600070205080204" pitchFamily="34" charset="-128"/>
              </a:rPr>
              <a:t>Worker Advice Line</a:t>
            </a:r>
          </a:p>
          <a:p>
            <a:pPr>
              <a:spcBef>
                <a:spcPts val="600"/>
              </a:spcBef>
            </a:pPr>
            <a:r>
              <a:rPr lang="en-AU" altLang="en-US" sz="1800" kern="0">
                <a:ea typeface="ＭＳ Ｐゴシック" panose="020B0600070205080204" pitchFamily="34" charset="-128"/>
              </a:rPr>
              <a:t>Phone:  9602 3326</a:t>
            </a:r>
          </a:p>
          <a:p>
            <a:pPr>
              <a:spcBef>
                <a:spcPts val="600"/>
              </a:spcBef>
            </a:pPr>
            <a:r>
              <a:rPr lang="en-AU" altLang="en-US" sz="1800" kern="0">
                <a:ea typeface="ＭＳ Ｐゴシック" panose="020B0600070205080204" pitchFamily="34" charset="-128"/>
              </a:rPr>
              <a:t>Rural access:  </a:t>
            </a:r>
            <a:r>
              <a:rPr lang="en-US" altLang="en-US" sz="1800" kern="0">
                <a:ea typeface="ＭＳ Ｐゴシック" panose="020B0600070205080204" pitchFamily="34" charset="-128"/>
              </a:rPr>
              <a:t>1300 881 020</a:t>
            </a:r>
            <a:endParaRPr lang="en-AU" altLang="en-US" sz="1800" kern="0">
              <a:ea typeface="ＭＳ Ｐゴシック" panose="020B0600070205080204" pitchFamily="34" charset="-128"/>
            </a:endParaRPr>
          </a:p>
          <a:p>
            <a:pPr>
              <a:spcBef>
                <a:spcPts val="600"/>
              </a:spcBef>
            </a:pPr>
            <a:r>
              <a:rPr lang="en-AU" altLang="en-US" sz="1800" kern="0">
                <a:ea typeface="ＭＳ Ｐゴシック" panose="020B0600070205080204" pitchFamily="34" charset="-128"/>
              </a:rPr>
              <a:t>advice@consumeraction.org.au</a:t>
            </a:r>
          </a:p>
          <a:p>
            <a:pPr>
              <a:spcBef>
                <a:spcPts val="600"/>
              </a:spcBef>
            </a:pPr>
            <a:r>
              <a:rPr lang="en-AU" altLang="en-US" sz="1800" kern="0">
                <a:ea typeface="ＭＳ Ｐゴシック" panose="020B0600070205080204" pitchFamily="34" charset="-128"/>
              </a:rPr>
              <a:t>www.consumeraction.org.au</a:t>
            </a:r>
            <a:endParaRPr lang="en-US" altLang="en-US" sz="1800" ker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2" y="301625"/>
            <a:ext cx="7773987" cy="1143000"/>
          </a:xfrm>
        </p:spPr>
        <p:txBody>
          <a:bodyPr/>
          <a:lstStyle/>
          <a:p>
            <a:r>
              <a:rPr lang="en-AU">
                <a:cs typeface="Arial"/>
              </a:rPr>
              <a:t>Right to request documents  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0013" y="1700808"/>
            <a:ext cx="7522467" cy="4114800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n-AU" sz="2400">
                <a:ea typeface="Verdana"/>
                <a:cs typeface="Verdana"/>
              </a:rPr>
              <a:t>She has a right to receive: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AU" sz="240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Loan contract (including any insurances)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AU" sz="240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Statements of account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400">
                <a:ea typeface="Verdana"/>
                <a:cs typeface="Verdana"/>
              </a:rPr>
              <a:t>Unsuitability assessment 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400">
                <a:ea typeface="Verdana"/>
                <a:cs typeface="Verdana"/>
              </a:rPr>
              <a:t>Payout figure</a:t>
            </a:r>
          </a:p>
          <a:p>
            <a:pPr marL="0" indent="0">
              <a:buNone/>
            </a:pPr>
            <a:endParaRPr lang="en-AU"/>
          </a:p>
          <a:p>
            <a:endParaRPr lang="en-AU">
              <a:ea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88526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2" y="301625"/>
            <a:ext cx="7773987" cy="1143000"/>
          </a:xfrm>
        </p:spPr>
        <p:txBody>
          <a:bodyPr/>
          <a:lstStyle/>
          <a:p>
            <a:r>
              <a:rPr lang="en-AU"/>
              <a:t>Is the loan responsible?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0013" y="1700808"/>
            <a:ext cx="7522467" cy="41148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AU" sz="2400">
                <a:ea typeface="Verdana"/>
                <a:cs typeface="Verdana"/>
              </a:rPr>
              <a:t>The pay day lender must make an </a:t>
            </a:r>
            <a:r>
              <a:rPr lang="en-AU" sz="2400"/>
              <a:t>assessment to ensure the loan is </a:t>
            </a:r>
            <a:r>
              <a:rPr lang="en-AU" sz="2400" b="1"/>
              <a:t>not unsuitable </a:t>
            </a:r>
          </a:p>
          <a:p>
            <a:pPr>
              <a:spcBef>
                <a:spcPts val="1200"/>
              </a:spcBef>
            </a:pPr>
            <a:r>
              <a:rPr lang="en-AU" sz="2400">
                <a:ea typeface="Verdana"/>
                <a:cs typeface="Verdana"/>
              </a:rPr>
              <a:t>To do this, they need to make reasonable</a:t>
            </a:r>
            <a:r>
              <a:rPr lang="en-AU" sz="2400"/>
              <a:t> enquiries about Shirley’s:</a:t>
            </a:r>
          </a:p>
          <a:p>
            <a:pPr lvl="1">
              <a:spcBef>
                <a:spcPts val="600"/>
              </a:spcBef>
            </a:pPr>
            <a:r>
              <a:rPr lang="en-AU" sz="2400"/>
              <a:t>financial circumstances</a:t>
            </a:r>
          </a:p>
          <a:p>
            <a:pPr lvl="1">
              <a:spcBef>
                <a:spcPts val="600"/>
              </a:spcBef>
            </a:pPr>
            <a:r>
              <a:rPr lang="en-AU" sz="2400"/>
              <a:t>requirements and objectives</a:t>
            </a:r>
          </a:p>
          <a:p>
            <a:pPr>
              <a:spcBef>
                <a:spcPts val="1200"/>
              </a:spcBef>
            </a:pPr>
            <a:r>
              <a:rPr lang="en-AU" sz="2400">
                <a:ea typeface="Verdana"/>
                <a:cs typeface="Verdana"/>
              </a:rPr>
              <a:t>Then they</a:t>
            </a:r>
            <a:r>
              <a:rPr lang="en-AU" sz="2400"/>
              <a:t> must verify financial information</a:t>
            </a:r>
          </a:p>
          <a:p>
            <a:pPr marL="0" indent="0">
              <a:spcBef>
                <a:spcPts val="1200"/>
              </a:spcBef>
              <a:buNone/>
            </a:pPr>
            <a:endParaRPr lang="en-AU" sz="2400">
              <a:ea typeface="Verdana"/>
              <a:cs typeface="Verdana"/>
            </a:endParaRPr>
          </a:p>
          <a:p>
            <a:pPr marL="0" indent="0">
              <a:spcBef>
                <a:spcPts val="1200"/>
              </a:spcBef>
              <a:buNone/>
            </a:pPr>
            <a:endParaRPr lang="en-AU" sz="2400"/>
          </a:p>
          <a:p>
            <a:pPr marL="0" indent="0">
              <a:buNone/>
            </a:pPr>
            <a:endParaRPr lang="en-AU" sz="2400"/>
          </a:p>
          <a:p>
            <a:pPr marL="0" indent="0">
              <a:buNone/>
            </a:pPr>
            <a:endParaRPr lang="en-AU"/>
          </a:p>
          <a:p>
            <a:endParaRPr lang="en-AU">
              <a:ea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4661220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2" y="301625"/>
            <a:ext cx="7773987" cy="1143000"/>
          </a:xfrm>
        </p:spPr>
        <p:txBody>
          <a:bodyPr/>
          <a:lstStyle/>
          <a:p>
            <a:r>
              <a:rPr lang="en-AU"/>
              <a:t>Is the loan responsible?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0013" y="1700808"/>
            <a:ext cx="7522467" cy="4114800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endParaRPr lang="en-AU" sz="2400">
              <a:ea typeface="Verdana"/>
              <a:cs typeface="Verdana"/>
            </a:endParaRPr>
          </a:p>
          <a:p>
            <a:pPr>
              <a:spcBef>
                <a:spcPts val="1200"/>
              </a:spcBef>
            </a:pPr>
            <a:r>
              <a:rPr lang="en-AU" sz="2400">
                <a:ea typeface="Verdana"/>
                <a:cs typeface="Verdana"/>
              </a:rPr>
              <a:t>The </a:t>
            </a:r>
            <a:r>
              <a:rPr lang="en-AU" sz="2400"/>
              <a:t>loan will be </a:t>
            </a:r>
            <a:r>
              <a:rPr lang="en-AU" sz="2400" b="1"/>
              <a:t>unsuitable </a:t>
            </a:r>
            <a:r>
              <a:rPr lang="en-AU" sz="2400"/>
              <a:t>where:</a:t>
            </a:r>
          </a:p>
          <a:p>
            <a:pPr lvl="1">
              <a:spcBef>
                <a:spcPts val="600"/>
              </a:spcBef>
            </a:pPr>
            <a:r>
              <a:rPr lang="en-AU" sz="2400">
                <a:ea typeface="Verdana"/>
                <a:cs typeface="Verdana"/>
              </a:rPr>
              <a:t>at the time, it was likely Shirley could not afford to repay it or not without 'substantial hardship'</a:t>
            </a:r>
          </a:p>
          <a:p>
            <a:pPr lvl="1">
              <a:spcBef>
                <a:spcPts val="600"/>
              </a:spcBef>
            </a:pPr>
            <a:r>
              <a:rPr lang="en-AU" sz="2400">
                <a:ea typeface="Verdana"/>
                <a:cs typeface="Verdana"/>
              </a:rPr>
              <a:t>it did not meet her requirements</a:t>
            </a:r>
            <a:r>
              <a:rPr lang="en-AU" sz="2400"/>
              <a:t> and objectives</a:t>
            </a:r>
          </a:p>
          <a:p>
            <a:pPr>
              <a:spcBef>
                <a:spcPts val="1200"/>
              </a:spcBef>
            </a:pPr>
            <a:endParaRPr lang="en-AU" sz="2400"/>
          </a:p>
          <a:p>
            <a:pPr marL="0" indent="0">
              <a:spcBef>
                <a:spcPts val="1200"/>
              </a:spcBef>
              <a:buNone/>
            </a:pPr>
            <a:endParaRPr lang="en-AU" sz="2400">
              <a:ea typeface="Verdana"/>
              <a:cs typeface="Verdana"/>
            </a:endParaRPr>
          </a:p>
          <a:p>
            <a:pPr marL="0" indent="0">
              <a:spcBef>
                <a:spcPts val="1200"/>
              </a:spcBef>
              <a:buNone/>
            </a:pPr>
            <a:endParaRPr lang="en-AU" sz="2400"/>
          </a:p>
          <a:p>
            <a:pPr marL="0" indent="0">
              <a:buNone/>
            </a:pPr>
            <a:endParaRPr lang="en-AU" sz="2400"/>
          </a:p>
          <a:p>
            <a:pPr marL="0" indent="0">
              <a:buNone/>
            </a:pPr>
            <a:endParaRPr lang="en-AU"/>
          </a:p>
          <a:p>
            <a:endParaRPr lang="en-AU">
              <a:ea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350893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>
                <a:cs typeface="Arial"/>
              </a:rPr>
              <a:t>Could Shirley</a:t>
            </a:r>
            <a:r>
              <a:rPr lang="en-AU"/>
              <a:t> afford it?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1772816"/>
            <a:ext cx="8173465" cy="4392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8450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6117" y="388914"/>
            <a:ext cx="7313612" cy="1143000"/>
          </a:xfrm>
        </p:spPr>
        <p:txBody>
          <a:bodyPr/>
          <a:lstStyle/>
          <a:p>
            <a:r>
              <a:rPr lang="en-AU" sz="3400"/>
              <a:t>Defining </a:t>
            </a:r>
            <a:r>
              <a:rPr lang="en-AU" sz="3400" i="1"/>
              <a:t>requirements and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sz="2400"/>
              <a:t>Could be:</a:t>
            </a:r>
          </a:p>
          <a:p>
            <a:r>
              <a:rPr lang="en-AU" sz="2400"/>
              <a:t>maximum amount of credit </a:t>
            </a:r>
          </a:p>
          <a:p>
            <a:r>
              <a:rPr lang="en-AU" sz="2400"/>
              <a:t>timeframe </a:t>
            </a:r>
          </a:p>
          <a:p>
            <a:r>
              <a:rPr lang="en-AU" sz="2400"/>
              <a:t>purpose and benefit sought</a:t>
            </a:r>
          </a:p>
          <a:p>
            <a:r>
              <a:rPr lang="en-AU" sz="2400"/>
              <a:t>particular features or flexibility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936104" y="6237312"/>
            <a:ext cx="8028384" cy="338554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r"/>
            <a:r>
              <a:rPr lang="en-AU" sz="1600"/>
              <a:t>Source: FOS Approach to Responsible Lending; ASIC Regulatory Guide 209</a:t>
            </a:r>
            <a:endParaRPr lang="en-AU" sz="1600" i="1"/>
          </a:p>
        </p:txBody>
      </p:sp>
    </p:spTree>
    <p:extLst>
      <p:ext uri="{BB962C8B-B14F-4D97-AF65-F5344CB8AC3E}">
        <p14:creationId xmlns:p14="http://schemas.microsoft.com/office/powerpoint/2010/main" val="42071955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/>
              <a:t>SACC-specific laws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0013" y="1916832"/>
            <a:ext cx="7313612" cy="4114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AU" sz="2400"/>
              <a:t>Requirements since 1 March 2013:</a:t>
            </a:r>
          </a:p>
          <a:p>
            <a:pPr marL="0" indent="0">
              <a:buNone/>
            </a:pPr>
            <a:endParaRPr lang="en-AU" sz="2400"/>
          </a:p>
          <a:p>
            <a:r>
              <a:rPr lang="en-AU" sz="2400" b="1"/>
              <a:t>Bank statements</a:t>
            </a:r>
            <a:r>
              <a:rPr lang="en-AU" sz="2400"/>
              <a:t>: Lender must obtain and consider 90 days’ worth </a:t>
            </a:r>
          </a:p>
          <a:p>
            <a:pPr marL="0" indent="0">
              <a:buNone/>
            </a:pPr>
            <a:endParaRPr lang="en-AU" sz="2400"/>
          </a:p>
          <a:p>
            <a:r>
              <a:rPr lang="en-AU" sz="2400" b="1"/>
              <a:t>Maximum repayment</a:t>
            </a:r>
            <a:r>
              <a:rPr lang="en-AU" sz="2400"/>
              <a:t>: 20% of income </a:t>
            </a:r>
            <a:br>
              <a:rPr lang="en-AU" sz="2400"/>
            </a:br>
            <a:r>
              <a:rPr lang="en-AU" sz="2400"/>
              <a:t>(if Centrelink more than 50% of income</a:t>
            </a:r>
            <a:r>
              <a:rPr lang="en-AU" sz="2000"/>
              <a:t>)</a:t>
            </a:r>
          </a:p>
          <a:p>
            <a:pPr marL="0" indent="0">
              <a:buNone/>
            </a:pPr>
            <a:endParaRPr lang="en-AU" sz="2000"/>
          </a:p>
          <a:p>
            <a:pPr marL="342900" lvl="1" indent="-342900">
              <a:buClr>
                <a:schemeClr val="tx2"/>
              </a:buClr>
              <a:buFont typeface="Wingdings" panose="05000000000000000000" pitchFamily="2" charset="2"/>
              <a:buChar char="¡"/>
            </a:pPr>
            <a:r>
              <a:rPr lang="en-AU" sz="2400" b="1">
                <a:ea typeface="+mn-ea"/>
                <a:cs typeface="+mn-cs"/>
              </a:rPr>
              <a:t>Presumed unsuitable </a:t>
            </a:r>
            <a:r>
              <a:rPr lang="en-AU" sz="2400">
                <a:ea typeface="+mn-ea"/>
                <a:cs typeface="+mn-cs"/>
              </a:rPr>
              <a:t>if:</a:t>
            </a:r>
          </a:p>
          <a:p>
            <a:pPr marL="742950" lvl="2" indent="-342900"/>
            <a:r>
              <a:rPr lang="en-AU" sz="2400"/>
              <a:t>two or more SACCs in previous 90 days</a:t>
            </a:r>
          </a:p>
          <a:p>
            <a:pPr marL="742950" lvl="2" indent="-342900"/>
            <a:r>
              <a:rPr lang="en-AU" sz="2400"/>
              <a:t>in default under existing payday loan</a:t>
            </a:r>
          </a:p>
        </p:txBody>
      </p:sp>
    </p:spTree>
    <p:extLst>
      <p:ext uri="{BB962C8B-B14F-4D97-AF65-F5344CB8AC3E}">
        <p14:creationId xmlns:p14="http://schemas.microsoft.com/office/powerpoint/2010/main" val="9898313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>
                <a:cs typeface="Arial"/>
              </a:rPr>
              <a:t>What outcome could Shirley get</a:t>
            </a:r>
            <a:r>
              <a:rPr lang="en-AU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AU" sz="2400"/>
              <a:t>Refund of fees/charges </a:t>
            </a:r>
          </a:p>
          <a:p>
            <a:pPr>
              <a:spcBef>
                <a:spcPts val="1200"/>
              </a:spcBef>
            </a:pPr>
            <a:r>
              <a:rPr lang="en-AU" sz="2400"/>
              <a:t>Waiver of debt </a:t>
            </a:r>
          </a:p>
          <a:p>
            <a:pPr>
              <a:spcBef>
                <a:spcPts val="1200"/>
              </a:spcBef>
            </a:pPr>
            <a:endParaRPr lang="en-AU" sz="2400"/>
          </a:p>
          <a:p>
            <a:pPr>
              <a:spcBef>
                <a:spcPts val="1200"/>
              </a:spcBef>
            </a:pPr>
            <a:r>
              <a:rPr lang="en-AU" sz="2400"/>
              <a:t>Calculating damages:</a:t>
            </a:r>
            <a:r>
              <a:rPr lang="en-AU" sz="2400" b="1"/>
              <a:t> </a:t>
            </a:r>
            <a:br>
              <a:rPr lang="en-AU" sz="2400" b="1"/>
            </a:br>
            <a:r>
              <a:rPr lang="en-AU" sz="2400"/>
              <a:t>=</a:t>
            </a:r>
            <a:r>
              <a:rPr lang="en-AU" sz="2400" b="1"/>
              <a:t> </a:t>
            </a:r>
            <a:r>
              <a:rPr lang="en-AU" sz="2400"/>
              <a:t>total repaid </a:t>
            </a:r>
            <a:r>
              <a:rPr lang="en-AU" sz="2400" b="1">
                <a:solidFill>
                  <a:schemeClr val="tx2"/>
                </a:solidFill>
              </a:rPr>
              <a:t>minus</a:t>
            </a:r>
            <a:r>
              <a:rPr lang="en-AU" sz="2400" b="1"/>
              <a:t> </a:t>
            </a:r>
            <a:r>
              <a:rPr lang="en-AU" sz="2400"/>
              <a:t>total received</a:t>
            </a:r>
          </a:p>
          <a:p>
            <a:pPr marL="0" indent="0">
              <a:buNone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32371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700808"/>
            <a:ext cx="7313612" cy="4106738"/>
          </a:xfrm>
        </p:spPr>
        <p:txBody>
          <a:bodyPr/>
          <a:lstStyle/>
          <a:p>
            <a:pPr marL="571500" indent="-514350">
              <a:spcBef>
                <a:spcPts val="1200"/>
              </a:spcBef>
              <a:buSzPct val="100000"/>
              <a:buFont typeface="+mj-lt"/>
              <a:buAutoNum type="arabicPeriod"/>
            </a:pPr>
            <a:r>
              <a:rPr lang="en-US" sz="2400"/>
              <a:t>Get the documents</a:t>
            </a:r>
          </a:p>
          <a:p>
            <a:pPr lvl="1">
              <a:spcBef>
                <a:spcPts val="1200"/>
              </a:spcBef>
              <a:buSzPct val="100000"/>
              <a:buFont typeface="Courier New" panose="02070309020205020404" pitchFamily="49" charset="0"/>
              <a:buChar char="o"/>
            </a:pPr>
            <a:r>
              <a:rPr lang="en-US" sz="2400"/>
              <a:t>Consider loans within the last 6 years</a:t>
            </a:r>
          </a:p>
          <a:p>
            <a:pPr marL="571500" indent="-514350">
              <a:spcBef>
                <a:spcPts val="1200"/>
              </a:spcBef>
              <a:buSzPct val="100000"/>
              <a:buFont typeface="+mj-lt"/>
              <a:buAutoNum type="arabicPeriod"/>
            </a:pPr>
            <a:r>
              <a:rPr lang="en-US" sz="2400">
                <a:ea typeface="Verdana"/>
                <a:cs typeface="Verdana"/>
              </a:rPr>
              <a:t>Assess affordability </a:t>
            </a:r>
          </a:p>
          <a:p>
            <a:pPr marL="514350" indent="-457200">
              <a:spcBef>
                <a:spcPts val="1200"/>
              </a:spcBef>
              <a:buSzPct val="100000"/>
              <a:buFont typeface="+mj-lt"/>
              <a:buAutoNum type="arabicPeriod"/>
            </a:pPr>
            <a:r>
              <a:rPr lang="en-US" sz="2400">
                <a:ea typeface="Verdana"/>
                <a:cs typeface="Verdana"/>
              </a:rPr>
              <a:t>Challenge loans or seek hardship variation by way of </a:t>
            </a:r>
            <a:r>
              <a:rPr lang="en-US" sz="2400"/>
              <a:t>letter to lender </a:t>
            </a:r>
          </a:p>
          <a:p>
            <a:pPr marL="571500" indent="-514350">
              <a:spcBef>
                <a:spcPts val="1200"/>
              </a:spcBef>
              <a:buSzPct val="100000"/>
              <a:buFont typeface="+mj-lt"/>
              <a:buAutoNum type="arabicPeriod"/>
            </a:pPr>
            <a:r>
              <a:rPr lang="en-US" sz="2400"/>
              <a:t>Complaint to CIO/FOS </a:t>
            </a:r>
          </a:p>
          <a:p>
            <a:pPr marL="571500" indent="-514350">
              <a:spcBef>
                <a:spcPts val="1200"/>
              </a:spcBef>
              <a:buSzPct val="100000"/>
              <a:buFont typeface="+mj-lt"/>
              <a:buAutoNum type="arabicPeriod"/>
            </a:pPr>
            <a:r>
              <a:rPr lang="en-US" sz="2400"/>
              <a:t>Complaint to ASIC</a:t>
            </a:r>
            <a:endParaRPr lang="en-US" sz="2400" b="1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r>
              <a:rPr lang="en-AU" sz="3600" kern="0">
                <a:solidFill>
                  <a:srgbClr val="6DB947"/>
                </a:solidFill>
                <a:latin typeface="Arial"/>
                <a:ea typeface="ＭＳ Ｐゴシック" pitchFamily="-105" charset="-128"/>
                <a:cs typeface="Arial"/>
              </a:rPr>
              <a:t>Shirley's options</a:t>
            </a:r>
            <a:endParaRPr lang="en-AU" sz="3600" kern="0">
              <a:solidFill>
                <a:srgbClr val="6DB947"/>
              </a:solidFill>
              <a:latin typeface="Arial"/>
              <a:ea typeface="ＭＳ Ｐゴシック" pitchFamily="-10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8961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>
                <a:cs typeface="Arial"/>
              </a:rPr>
              <a:t>Outcome in Shirley's case.</a:t>
            </a:r>
            <a:endParaRPr lang="en-AU"/>
          </a:p>
        </p:txBody>
      </p:sp>
      <p:sp>
        <p:nvSpPr>
          <p:cNvPr id="4" name="TextBox 3"/>
          <p:cNvSpPr txBox="1"/>
          <p:nvPr/>
        </p:nvSpPr>
        <p:spPr>
          <a:xfrm>
            <a:off x="1370013" y="1844824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AU"/>
          </a:p>
        </p:txBody>
      </p:sp>
      <p:sp>
        <p:nvSpPr>
          <p:cNvPr id="7" name="Rectangle 6"/>
          <p:cNvSpPr/>
          <p:nvPr/>
        </p:nvSpPr>
        <p:spPr>
          <a:xfrm>
            <a:off x="1340302" y="1700809"/>
            <a:ext cx="7552178" cy="418576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spcBef>
                <a:spcPts val="2400"/>
              </a:spcBef>
              <a:buClr>
                <a:schemeClr val="tx2"/>
              </a:buClr>
            </a:pPr>
            <a:r>
              <a:rPr lang="en-AU"/>
              <a:t>Shirley’s story:</a:t>
            </a:r>
          </a:p>
          <a:p>
            <a:pPr marL="342900" indent="-342900">
              <a:spcBef>
                <a:spcPts val="1200"/>
              </a:spcBef>
              <a:buClr>
                <a:schemeClr val="tx2"/>
              </a:buClr>
              <a:buFont typeface="Courier New" panose="02070309020205020404" pitchFamily="49" charset="0"/>
              <a:buChar char="o"/>
            </a:pPr>
            <a:r>
              <a:rPr lang="en-AU"/>
              <a:t>The documents reveal that Shirley took out 62 payday loans over last 6 years</a:t>
            </a:r>
          </a:p>
          <a:p>
            <a:pPr marL="342900" indent="-342900">
              <a:spcBef>
                <a:spcPts val="1200"/>
              </a:spcBef>
              <a:buClr>
                <a:schemeClr val="tx2"/>
              </a:buClr>
              <a:buFont typeface="Courier New" panose="02070309020205020404" pitchFamily="49" charset="0"/>
              <a:buChar char="o"/>
            </a:pPr>
            <a:r>
              <a:rPr lang="en-AU">
                <a:ea typeface="Verdana"/>
                <a:cs typeface="Verdana"/>
              </a:rPr>
              <a:t>They were unaffordable. On a responsible lending claim. </a:t>
            </a:r>
          </a:p>
          <a:p>
            <a:pPr marL="342900" indent="-342900">
              <a:spcBef>
                <a:spcPts val="1800"/>
              </a:spcBef>
              <a:buClr>
                <a:schemeClr val="tx2"/>
              </a:buClr>
              <a:buFont typeface="Courier New" panose="02070309020205020404" pitchFamily="49" charset="0"/>
              <a:buChar char="o"/>
            </a:pPr>
            <a:r>
              <a:rPr lang="en-AU"/>
              <a:t>Damages	</a:t>
            </a:r>
            <a:r>
              <a:rPr lang="en-AU" b="1">
                <a:solidFill>
                  <a:schemeClr val="tx2"/>
                </a:solidFill>
              </a:rPr>
              <a:t>= </a:t>
            </a:r>
            <a:r>
              <a:rPr lang="en-AU"/>
              <a:t>$18,303.23 (total repaid)   </a:t>
            </a:r>
            <a:r>
              <a:rPr lang="en-AU" b="1">
                <a:solidFill>
                  <a:schemeClr val="tx2"/>
                </a:solidFill>
              </a:rPr>
              <a:t>minus </a:t>
            </a:r>
            <a:r>
              <a:rPr lang="en-AU"/>
              <a:t>$13,028.00 (total money she received)</a:t>
            </a:r>
          </a:p>
          <a:p>
            <a:pPr marL="342900" indent="-342900">
              <a:spcBef>
                <a:spcPts val="1800"/>
              </a:spcBef>
              <a:buClr>
                <a:schemeClr val="tx2"/>
              </a:buClr>
              <a:buFont typeface="Courier New" panose="02070309020205020404" pitchFamily="49" charset="0"/>
              <a:buChar char="o"/>
            </a:pPr>
            <a:r>
              <a:rPr lang="en-AU"/>
              <a:t>Shirley's refund = </a:t>
            </a:r>
            <a:r>
              <a:rPr lang="en-AU" b="1"/>
              <a:t>$5,275.00</a:t>
            </a:r>
          </a:p>
        </p:txBody>
      </p:sp>
    </p:spTree>
    <p:extLst>
      <p:ext uri="{BB962C8B-B14F-4D97-AF65-F5344CB8AC3E}">
        <p14:creationId xmlns:p14="http://schemas.microsoft.com/office/powerpoint/2010/main" val="32766790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628800"/>
            <a:ext cx="7313612" cy="4322762"/>
          </a:xfrm>
        </p:spPr>
        <p:txBody>
          <a:bodyPr/>
          <a:lstStyle/>
          <a:p>
            <a:pPr marL="0" indent="0">
              <a:buNone/>
            </a:pPr>
            <a:endParaRPr lang="en-AU" sz="2400">
              <a:ea typeface="ＭＳ Ｐゴシック" pitchFamily="-105" charset="-128"/>
            </a:endParaRPr>
          </a:p>
          <a:p>
            <a:pPr marL="0" indent="0">
              <a:buNone/>
            </a:pPr>
            <a:endParaRPr lang="en-AU" sz="2400">
              <a:ea typeface="ＭＳ Ｐゴシック" pitchFamily="-105" charset="-128"/>
            </a:endParaRPr>
          </a:p>
          <a:p>
            <a:pPr marL="0" indent="0">
              <a:buNone/>
            </a:pPr>
            <a:endParaRPr lang="en-AU" sz="2400">
              <a:ea typeface="ＭＳ Ｐゴシック" pitchFamily="-105" charset="-128"/>
            </a:endParaRPr>
          </a:p>
          <a:p>
            <a:endParaRPr lang="en-AU" sz="2400">
              <a:ea typeface="ＭＳ Ｐゴシック" pitchFamily="-105" charset="-128"/>
            </a:endParaRPr>
          </a:p>
          <a:p>
            <a:endParaRPr lang="en-AU" sz="2400">
              <a:ea typeface="ＭＳ Ｐゴシック" pitchFamily="-105" charset="-128"/>
            </a:endParaRPr>
          </a:p>
          <a:p>
            <a:endParaRPr lang="en-AU" sz="2400">
              <a:ea typeface="ＭＳ Ｐゴシック" pitchFamily="-105" charset="-128"/>
            </a:endParaRPr>
          </a:p>
          <a:p>
            <a:pPr marL="57150" indent="0">
              <a:buNone/>
            </a:pPr>
            <a:endParaRPr lang="en-US" sz="280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370012" y="301625"/>
            <a:ext cx="745045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0" indent="0">
              <a:buNone/>
            </a:pPr>
            <a:r>
              <a:rPr lang="en-AU" sz="3500">
                <a:solidFill>
                  <a:schemeClr val="tx2"/>
                </a:solidFill>
                <a:ea typeface="ＭＳ Ｐゴシック" pitchFamily="-105" charset="-128"/>
              </a:rPr>
              <a:t>Rent-to-Buy &amp; Consumer Leases </a:t>
            </a:r>
          </a:p>
        </p:txBody>
      </p:sp>
      <p:pic>
        <p:nvPicPr>
          <p:cNvPr id="5" name="Content Placeholder 3" descr="flexirent_logo-rgb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25772">
            <a:off x="1422576" y="1942306"/>
            <a:ext cx="2428875" cy="18208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radiorental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4187" y="2354442"/>
            <a:ext cx="4319587" cy="8413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10154911_785033498174361_8696105203572850438_n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53941">
            <a:off x="5473049" y="3650484"/>
            <a:ext cx="2195513" cy="21955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Copy_of_Keeping_Life_Simple_Colour_Logo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536" y="4043387"/>
            <a:ext cx="3048000" cy="19081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025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/>
              <a:t>Welcome and Introductions</a:t>
            </a:r>
          </a:p>
        </p:txBody>
      </p:sp>
    </p:spTree>
    <p:extLst>
      <p:ext uri="{BB962C8B-B14F-4D97-AF65-F5344CB8AC3E}">
        <p14:creationId xmlns:p14="http://schemas.microsoft.com/office/powerpoint/2010/main" val="31514003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628800"/>
            <a:ext cx="7313612" cy="4322762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AU" sz="2400">
                <a:ea typeface="Verdana"/>
                <a:cs typeface="Verdana"/>
              </a:rPr>
              <a:t>Shirley has moved and left some items with the violent ex.</a:t>
            </a:r>
            <a:endParaRPr lang="en-US" sz="2400">
              <a:ea typeface="Verdana"/>
              <a:cs typeface="Verdana"/>
            </a:endParaRPr>
          </a:p>
          <a:p>
            <a:pPr>
              <a:spcBef>
                <a:spcPts val="1200"/>
              </a:spcBef>
            </a:pPr>
            <a:r>
              <a:rPr lang="en-AU" sz="2400">
                <a:ea typeface="Verdana"/>
                <a:cs typeface="Verdana"/>
              </a:rPr>
              <a:t>To deck out her house, she goes to</a:t>
            </a:r>
            <a:r>
              <a:rPr lang="en-AU" sz="2400">
                <a:ea typeface="ＭＳ Ｐゴシック" pitchFamily="-105" charset="-128"/>
              </a:rPr>
              <a:t> Big Rental and gets a fridge &amp; washing machine on Rent Try Buy for $2. Shirley thought this was the owner of the items if she paid all along and then $2 at the end. </a:t>
            </a:r>
          </a:p>
          <a:p>
            <a:pPr marL="0" indent="0">
              <a:spcBef>
                <a:spcPts val="1200"/>
              </a:spcBef>
              <a:buNone/>
            </a:pPr>
            <a:endParaRPr lang="en-AU" sz="2400">
              <a:ea typeface="Verdana"/>
              <a:cs typeface="Verdana"/>
            </a:endParaRPr>
          </a:p>
          <a:p>
            <a:pPr marL="457198" lvl="1" indent="0">
              <a:spcBef>
                <a:spcPts val="600"/>
              </a:spcBef>
              <a:buSzPct val="100000"/>
              <a:buNone/>
            </a:pPr>
            <a:endParaRPr lang="en-AU" sz="2000"/>
          </a:p>
          <a:p>
            <a:pPr marL="57147" indent="0">
              <a:buNone/>
            </a:pPr>
            <a:endParaRPr lang="en-US" sz="2600" b="1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r>
              <a:rPr lang="en-AU" sz="3600" kern="0">
                <a:solidFill>
                  <a:srgbClr val="6DB947"/>
                </a:solidFill>
                <a:latin typeface="Arial"/>
                <a:ea typeface="ＭＳ Ｐゴシック" pitchFamily="-105" charset="-128"/>
              </a:rPr>
              <a:t>Shirley’s story continued</a:t>
            </a:r>
          </a:p>
        </p:txBody>
      </p:sp>
    </p:spTree>
    <p:extLst>
      <p:ext uri="{BB962C8B-B14F-4D97-AF65-F5344CB8AC3E}">
        <p14:creationId xmlns:p14="http://schemas.microsoft.com/office/powerpoint/2010/main" val="1793323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47825"/>
            <a:ext cx="7890454" cy="4322763"/>
          </a:xfrm>
        </p:spPr>
        <p:txBody>
          <a:bodyPr/>
          <a:lstStyle/>
          <a:p>
            <a:pPr marL="800098" lvl="1" indent="-342900">
              <a:spcBef>
                <a:spcPts val="600"/>
              </a:spcBef>
              <a:buSzPct val="100000"/>
            </a:pPr>
            <a:r>
              <a:rPr lang="en-AU" sz="2400">
                <a:ea typeface="Verdana"/>
                <a:cs typeface="Verdana"/>
              </a:rPr>
              <a:t>About 2 years later she remembers that her contract should be at an end. </a:t>
            </a:r>
            <a:endParaRPr lang="en-US" sz="2000">
              <a:ea typeface="Verdana"/>
              <a:cs typeface="Verdana"/>
            </a:endParaRPr>
          </a:p>
          <a:p>
            <a:pPr marL="800098" lvl="1" indent="-342900">
              <a:spcBef>
                <a:spcPts val="600"/>
              </a:spcBef>
              <a:buSzPct val="100000"/>
            </a:pPr>
            <a:r>
              <a:rPr lang="en-AU" sz="2400">
                <a:ea typeface="Verdana"/>
                <a:cs typeface="Verdana"/>
              </a:rPr>
              <a:t>She has struggled all along. </a:t>
            </a:r>
            <a:endParaRPr lang="en-US" sz="2000">
              <a:ea typeface="Verdana"/>
              <a:cs typeface="Verdana"/>
            </a:endParaRPr>
          </a:p>
          <a:p>
            <a:pPr marL="800098" lvl="1" indent="-342900">
              <a:spcBef>
                <a:spcPts val="600"/>
              </a:spcBef>
              <a:buSzPct val="100000"/>
            </a:pPr>
            <a:r>
              <a:rPr lang="en-AU" sz="2400">
                <a:ea typeface="Verdana"/>
                <a:cs typeface="Verdana"/>
              </a:rPr>
              <a:t>She calls Big Renter who says she has to make an offer to buy the fridge and washing machine.</a:t>
            </a:r>
          </a:p>
          <a:p>
            <a:pPr marL="800097" lvl="1" indent="-342900"/>
            <a:endParaRPr lang="en-AU" sz="2400">
              <a:ea typeface="Verdana"/>
              <a:cs typeface="Verdana"/>
            </a:endParaRPr>
          </a:p>
          <a:p>
            <a:pPr marL="800097" lvl="1" indent="-342900"/>
            <a:endParaRPr lang="en-AU" sz="2400">
              <a:ea typeface="Verdana"/>
              <a:cs typeface="Verdana"/>
            </a:endParaRPr>
          </a:p>
          <a:p>
            <a:pPr marL="800097" lvl="1" indent="-342900"/>
            <a:endParaRPr lang="en-AU" sz="2400">
              <a:ea typeface="Verdana"/>
              <a:cs typeface="Verdana"/>
            </a:endParaRPr>
          </a:p>
          <a:p>
            <a:pPr marL="457197" lvl="1" indent="0">
              <a:buNone/>
            </a:pPr>
            <a:endParaRPr lang="en-AU" sz="2400">
              <a:ea typeface="Verdana"/>
              <a:cs typeface="Verdana"/>
            </a:endParaRPr>
          </a:p>
          <a:p>
            <a:pPr marL="57147" indent="0">
              <a:buNone/>
            </a:pPr>
            <a:endParaRPr lang="en-US" sz="2600" b="1">
              <a:ea typeface="Verdana"/>
              <a:cs typeface="Verdana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r>
              <a:rPr lang="en-AU" sz="3600" kern="0">
                <a:solidFill>
                  <a:srgbClr val="6DB947"/>
                </a:solidFill>
                <a:latin typeface="Arial"/>
                <a:ea typeface="ＭＳ Ｐゴシック" pitchFamily="-105" charset="-128"/>
              </a:rPr>
              <a:t>Shirley’s story continued</a:t>
            </a:r>
          </a:p>
        </p:txBody>
      </p:sp>
    </p:spTree>
    <p:extLst>
      <p:ext uri="{BB962C8B-B14F-4D97-AF65-F5344CB8AC3E}">
        <p14:creationId xmlns:p14="http://schemas.microsoft.com/office/powerpoint/2010/main" val="1522107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94367" y="1700808"/>
            <a:ext cx="7018412" cy="4322762"/>
          </a:xfrm>
        </p:spPr>
        <p:txBody>
          <a:bodyPr>
            <a:normAutofit fontScale="92500" lnSpcReduction="10000"/>
          </a:bodyPr>
          <a:lstStyle/>
          <a:p>
            <a:r>
              <a:rPr lang="en-AU" sz="2400">
                <a:ea typeface="Verdana"/>
                <a:cs typeface="Verdana"/>
              </a:rPr>
              <a:t>Shirley brings in the paperwork which is a one page contract. It shows:</a:t>
            </a:r>
            <a:r>
              <a:rPr lang="en-US" sz="2400">
                <a:ea typeface="Verdana"/>
                <a:cs typeface="Verdana"/>
              </a:rPr>
              <a:t> </a:t>
            </a:r>
          </a:p>
          <a:p>
            <a:pPr lvl="1"/>
            <a:r>
              <a:rPr lang="en-AU" sz="2400">
                <a:ea typeface="Verdana"/>
                <a:cs typeface="Verdana"/>
              </a:rPr>
              <a:t>Shirley must make 52 fortnightly payments of $165</a:t>
            </a:r>
            <a:r>
              <a:rPr lang="en-US" sz="2400">
                <a:ea typeface="Verdana"/>
                <a:cs typeface="Verdana"/>
              </a:rPr>
              <a:t> </a:t>
            </a:r>
          </a:p>
          <a:p>
            <a:pPr lvl="1"/>
            <a:r>
              <a:rPr lang="en-AU" sz="2400">
                <a:ea typeface="Verdana"/>
                <a:cs typeface="Verdana"/>
              </a:rPr>
              <a:t>Shirley must pay in total: $8,580</a:t>
            </a:r>
            <a:r>
              <a:rPr lang="en-US" sz="2400">
                <a:ea typeface="Verdana"/>
                <a:cs typeface="Verdana"/>
              </a:rPr>
              <a:t> </a:t>
            </a:r>
            <a:endParaRPr lang="en-AU" sz="2000">
              <a:ea typeface="Verdana"/>
              <a:cs typeface="Verdana"/>
            </a:endParaRPr>
          </a:p>
          <a:p>
            <a:pPr lvl="1"/>
            <a:r>
              <a:rPr lang="en-US" sz="2400">
                <a:ea typeface="Verdana"/>
                <a:cs typeface="Verdana"/>
              </a:rPr>
              <a:t>After 2 years, she can buy 'similar goods' for $2, or make an offer to buy the goods she has had at her home. If she does neither, she must keep paying the rental amount. </a:t>
            </a:r>
          </a:p>
          <a:p>
            <a:pPr marL="457200" lvl="1" indent="0">
              <a:buNone/>
            </a:pPr>
            <a:r>
              <a:rPr lang="en-US" sz="2400">
                <a:ea typeface="Verdana"/>
                <a:cs typeface="Verdana"/>
              </a:rPr>
              <a:t>She figures out that the goods would have cost </a:t>
            </a:r>
            <a:r>
              <a:rPr lang="en-AU" sz="2400">
                <a:ea typeface="Verdana"/>
                <a:cs typeface="Verdana"/>
              </a:rPr>
              <a:t> $3,900</a:t>
            </a:r>
            <a:r>
              <a:rPr lang="en-US" sz="2400">
                <a:ea typeface="Verdana"/>
                <a:cs typeface="Verdana"/>
              </a:rPr>
              <a:t> if bought up front. </a:t>
            </a:r>
            <a:endParaRPr lang="en-AU" sz="2400">
              <a:ea typeface="Verdana"/>
              <a:cs typeface="Verdana"/>
            </a:endParaRPr>
          </a:p>
          <a:p>
            <a:pPr marL="457200" indent="-457200">
              <a:buFont typeface="+mj-lt"/>
              <a:buAutoNum type="arabicPeriod"/>
            </a:pPr>
            <a:endParaRPr lang="en-AU" sz="2400">
              <a:ea typeface="Verdana"/>
              <a:cs typeface="Verdana"/>
            </a:endParaRPr>
          </a:p>
          <a:p>
            <a:pPr marL="0" indent="0">
              <a:buNone/>
            </a:pPr>
            <a:endParaRPr lang="en-US" sz="2400">
              <a:ea typeface="Verdana"/>
              <a:cs typeface="Verdana"/>
            </a:endParaRPr>
          </a:p>
          <a:p>
            <a:pPr marL="0" indent="0">
              <a:buNone/>
            </a:pPr>
            <a:endParaRPr lang="en-US" sz="2200">
              <a:ea typeface="Verdana"/>
              <a:cs typeface="Verdana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370013" y="332656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r>
              <a:rPr lang="en-AU" sz="3600" kern="0">
                <a:solidFill>
                  <a:srgbClr val="6DB947"/>
                </a:solidFill>
                <a:latin typeface="Arial"/>
                <a:ea typeface="ＭＳ Ｐゴシック" pitchFamily="-105" charset="-128"/>
                <a:cs typeface="Arial"/>
              </a:rPr>
              <a:t>Shirley's story continued</a:t>
            </a:r>
            <a:endParaRPr lang="en-AU" sz="3600" kern="0">
              <a:solidFill>
                <a:srgbClr val="6DB947"/>
              </a:solidFill>
              <a:latin typeface="Arial"/>
              <a:ea typeface="ＭＳ Ｐゴシック" pitchFamily="-10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27930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94367" y="1700808"/>
            <a:ext cx="7018412" cy="4322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2400">
                <a:ea typeface="Verdana"/>
                <a:cs typeface="Verdana"/>
              </a:rPr>
              <a:t>Lets consider:</a:t>
            </a:r>
          </a:p>
          <a:p>
            <a:pPr marL="0" indent="0">
              <a:buNone/>
            </a:pPr>
            <a:endParaRPr lang="en-AU" sz="2400">
              <a:ea typeface="Verdana"/>
              <a:cs typeface="Verdana"/>
            </a:endParaRPr>
          </a:p>
          <a:p>
            <a:pPr marL="457200" indent="-457200">
              <a:buFont typeface="+mj-lt"/>
              <a:buAutoNum type="arabicPeriod"/>
            </a:pPr>
            <a:r>
              <a:rPr lang="en-AU" sz="2400">
                <a:ea typeface="Verdana"/>
                <a:cs typeface="Verdana"/>
              </a:rPr>
              <a:t>What laws help Shirley?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400">
                <a:ea typeface="Verdana"/>
                <a:cs typeface="Verdana"/>
              </a:rPr>
              <a:t>What kind of legal outcome can Shirley seek? 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400">
                <a:ea typeface="Verdana"/>
                <a:cs typeface="Verdana"/>
              </a:rPr>
              <a:t>Where options does Shirley have?</a:t>
            </a:r>
          </a:p>
          <a:p>
            <a:pPr marL="0" indent="0">
              <a:buNone/>
            </a:pPr>
            <a:endParaRPr lang="en-US" sz="2400">
              <a:ea typeface="Verdana"/>
              <a:cs typeface="Verdana"/>
            </a:endParaRPr>
          </a:p>
          <a:p>
            <a:pPr marL="0" indent="0">
              <a:buNone/>
            </a:pPr>
            <a:endParaRPr lang="en-US" sz="2200">
              <a:ea typeface="Verdana"/>
              <a:cs typeface="Verdana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370013" y="332656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r>
              <a:rPr lang="en-AU" sz="3600" kern="0">
                <a:solidFill>
                  <a:srgbClr val="6DB947"/>
                </a:solidFill>
                <a:latin typeface="Arial"/>
                <a:ea typeface="ＭＳ Ｐゴシック" pitchFamily="-105" charset="-128"/>
                <a:cs typeface="Arial"/>
              </a:rPr>
              <a:t>Shirley's story continued</a:t>
            </a:r>
            <a:endParaRPr lang="en-AU" sz="3600" kern="0">
              <a:solidFill>
                <a:srgbClr val="6DB947"/>
              </a:solidFill>
              <a:latin typeface="Arial"/>
              <a:ea typeface="ＭＳ Ｐゴシック" pitchFamily="-10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77655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ecx.images-amazon.com/images/I/41OlUYJlBZL._S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2028" y="2276872"/>
            <a:ext cx="3441973" cy="371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9632" y="1825532"/>
            <a:ext cx="4968552" cy="4322762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AU" sz="2400">
                <a:ea typeface="ＭＳ Ｐゴシック" pitchFamily="-105" charset="-128"/>
              </a:rPr>
              <a:t>Contract for the hire of goods with no right or obligation to own </a:t>
            </a:r>
            <a:endParaRPr lang="en-US" sz="2400">
              <a:ea typeface="ＭＳ Ｐゴシック" pitchFamily="-105" charset="-128"/>
            </a:endParaRPr>
          </a:p>
          <a:p>
            <a:pPr>
              <a:spcBef>
                <a:spcPts val="1200"/>
              </a:spcBef>
            </a:pPr>
            <a:r>
              <a:rPr lang="en-AU" sz="2400">
                <a:ea typeface="ＭＳ Ｐゴシック" pitchFamily="-105" charset="-128"/>
              </a:rPr>
              <a:t>Costs more than the cash price </a:t>
            </a:r>
          </a:p>
          <a:p>
            <a:pPr>
              <a:spcBef>
                <a:spcPts val="1200"/>
              </a:spcBef>
            </a:pPr>
            <a:r>
              <a:rPr lang="en-AU" sz="2400">
                <a:ea typeface="ＭＳ Ｐゴシック" pitchFamily="-105" charset="-128"/>
              </a:rPr>
              <a:t>Specifies a term that is more than 4 months</a:t>
            </a:r>
          </a:p>
          <a:p>
            <a:pPr>
              <a:spcBef>
                <a:spcPts val="1200"/>
              </a:spcBef>
            </a:pPr>
            <a:r>
              <a:rPr lang="en-AU" sz="2400">
                <a:ea typeface="ＭＳ Ｐゴシック" pitchFamily="-105" charset="-128"/>
              </a:rPr>
              <a:t>No limit on the fees that can be charged.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352550" y="304800"/>
            <a:ext cx="745045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AU" sz="3500">
                <a:solidFill>
                  <a:schemeClr val="tx2"/>
                </a:solidFill>
                <a:ea typeface="Verdana"/>
                <a:cs typeface="Verdana"/>
              </a:rPr>
              <a:t>Is this a consumer</a:t>
            </a:r>
            <a:r>
              <a:rPr lang="en-AU" sz="3500">
                <a:solidFill>
                  <a:schemeClr val="tx2"/>
                </a:solidFill>
                <a:ea typeface="ＭＳ Ｐゴシック" pitchFamily="-105" charset="-128"/>
              </a:rPr>
              <a:t> lease?</a:t>
            </a:r>
          </a:p>
        </p:txBody>
      </p:sp>
    </p:spTree>
    <p:extLst>
      <p:ext uri="{BB962C8B-B14F-4D97-AF65-F5344CB8AC3E}">
        <p14:creationId xmlns:p14="http://schemas.microsoft.com/office/powerpoint/2010/main" val="9721631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wo red signal flags.jp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29" r="50831"/>
          <a:stretch/>
        </p:blipFill>
        <p:spPr>
          <a:xfrm>
            <a:off x="6098296" y="1444625"/>
            <a:ext cx="2722176" cy="4437112"/>
          </a:xfrm>
          <a:prstGeom prst="rect">
            <a:avLst/>
          </a:prstGeom>
        </p:spPr>
      </p:pic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700808"/>
            <a:ext cx="6180204" cy="4322762"/>
          </a:xfrm>
        </p:spPr>
        <p:txBody>
          <a:bodyPr/>
          <a:lstStyle/>
          <a:p>
            <a:pPr lvl="0"/>
            <a:r>
              <a:rPr lang="en-AU" sz="2400">
                <a:ea typeface="Verdana"/>
                <a:cs typeface="Verdana"/>
              </a:rPr>
              <a:t>Unsuitable (irresponsible lending)</a:t>
            </a:r>
            <a:endParaRPr lang="en-AU" sz="2400">
              <a:ea typeface="ＭＳ Ｐゴシック" pitchFamily="-105" charset="-128"/>
            </a:endParaRPr>
          </a:p>
          <a:p>
            <a:r>
              <a:rPr lang="en-AU" sz="2400">
                <a:ea typeface="Verdana"/>
                <a:cs typeface="Verdana"/>
              </a:rPr>
              <a:t>Unjust or unconscionable contract </a:t>
            </a:r>
          </a:p>
          <a:p>
            <a:r>
              <a:rPr lang="en-AU" sz="2400">
                <a:ea typeface="Verdana"/>
                <a:cs typeface="Verdana"/>
              </a:rPr>
              <a:t>Unfair contract term</a:t>
            </a:r>
          </a:p>
          <a:p>
            <a:endParaRPr lang="en-AU" sz="2400">
              <a:ea typeface="ＭＳ Ｐゴシック" pitchFamily="-105" charset="-128"/>
            </a:endParaRPr>
          </a:p>
          <a:p>
            <a:endParaRPr lang="en-AU" sz="2400">
              <a:ea typeface="ＭＳ Ｐゴシック" pitchFamily="-105" charset="-128"/>
            </a:endParaRPr>
          </a:p>
          <a:p>
            <a:endParaRPr lang="en-AU" sz="2400">
              <a:ea typeface="Verdana"/>
              <a:cs typeface="Verdana"/>
            </a:endParaRPr>
          </a:p>
          <a:p>
            <a:pPr marL="0" indent="0">
              <a:buNone/>
            </a:pPr>
            <a:endParaRPr lang="en-AU" sz="2400">
              <a:ea typeface="Verdana"/>
              <a:cs typeface="Verdana"/>
            </a:endParaRPr>
          </a:p>
          <a:p>
            <a:endParaRPr lang="en-AU" sz="2400">
              <a:ea typeface="Verdana"/>
              <a:cs typeface="Verdana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370013" y="301625"/>
            <a:ext cx="745045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AU" sz="3500">
                <a:solidFill>
                  <a:schemeClr val="tx2"/>
                </a:solidFill>
                <a:ea typeface="Verdana"/>
                <a:cs typeface="Verdana"/>
              </a:rPr>
              <a:t>What laws help Shirley?</a:t>
            </a:r>
            <a:endParaRPr lang="en-AU" sz="3500">
              <a:solidFill>
                <a:srgbClr val="6DB947"/>
              </a:solidFill>
              <a:latin typeface="Verdana"/>
              <a:ea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4160822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What might Shirley get?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6445" y="1700808"/>
            <a:ext cx="7313612" cy="4114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AU" sz="2400"/>
              <a:t>Keep goods +</a:t>
            </a:r>
          </a:p>
          <a:p>
            <a:pPr lvl="1">
              <a:spcBef>
                <a:spcPts val="0"/>
              </a:spcBef>
            </a:pPr>
            <a:r>
              <a:rPr lang="en-AU" sz="2400"/>
              <a:t>receive refund/compensation</a:t>
            </a:r>
          </a:p>
          <a:p>
            <a:pPr lvl="1">
              <a:spcBef>
                <a:spcPts val="0"/>
              </a:spcBef>
            </a:pPr>
            <a:r>
              <a:rPr lang="en-AU" sz="2400"/>
              <a:t>no more to pay </a:t>
            </a:r>
          </a:p>
          <a:p>
            <a:pPr>
              <a:spcBef>
                <a:spcPts val="1800"/>
              </a:spcBef>
            </a:pPr>
            <a:r>
              <a:rPr lang="en-AU" sz="2400"/>
              <a:t>Return goods +</a:t>
            </a:r>
          </a:p>
          <a:p>
            <a:pPr lvl="1">
              <a:spcBef>
                <a:spcPts val="0"/>
              </a:spcBef>
            </a:pPr>
            <a:r>
              <a:rPr lang="en-AU" sz="2400"/>
              <a:t>receive refund/compensation</a:t>
            </a:r>
          </a:p>
          <a:p>
            <a:pPr lvl="1">
              <a:spcBef>
                <a:spcPts val="0"/>
              </a:spcBef>
            </a:pPr>
            <a:r>
              <a:rPr lang="en-AU" sz="2400"/>
              <a:t>no more to pay </a:t>
            </a:r>
          </a:p>
          <a:p>
            <a:pPr>
              <a:spcBef>
                <a:spcPts val="1800"/>
              </a:spcBef>
            </a:pPr>
            <a:r>
              <a:rPr lang="en-AU" sz="2400"/>
              <a:t>New payment arrangement &amp; total </a:t>
            </a:r>
          </a:p>
        </p:txBody>
      </p:sp>
    </p:spTree>
    <p:extLst>
      <p:ext uri="{BB962C8B-B14F-4D97-AF65-F5344CB8AC3E}">
        <p14:creationId xmlns:p14="http://schemas.microsoft.com/office/powerpoint/2010/main" val="17084581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700808"/>
            <a:ext cx="7313612" cy="4322762"/>
          </a:xfrm>
        </p:spPr>
        <p:txBody>
          <a:bodyPr/>
          <a:lstStyle/>
          <a:p>
            <a:pPr marL="571476" indent="-514328">
              <a:spcBef>
                <a:spcPts val="1200"/>
              </a:spcBef>
              <a:buSzPct val="100000"/>
              <a:buFont typeface="Wingdings" panose="05000000000000000000" pitchFamily="2" charset="2"/>
              <a:buAutoNum type="arabicPeriod"/>
            </a:pPr>
            <a:r>
              <a:rPr lang="en-US" sz="2400"/>
              <a:t>Get the documents </a:t>
            </a:r>
          </a:p>
          <a:p>
            <a:pPr marL="571476" indent="-514328">
              <a:spcBef>
                <a:spcPts val="1200"/>
              </a:spcBef>
              <a:buSzPct val="100000"/>
              <a:buAutoNum type="arabicPeriod"/>
            </a:pPr>
            <a:r>
              <a:rPr lang="en-US" sz="2400"/>
              <a:t>Identify the issues and consider:</a:t>
            </a:r>
          </a:p>
          <a:p>
            <a:pPr marL="971526" lvl="1" indent="-514328">
              <a:spcBef>
                <a:spcPts val="1200"/>
              </a:spcBef>
              <a:buSzPct val="100000"/>
            </a:pPr>
            <a:r>
              <a:rPr lang="en-US" sz="2000"/>
              <a:t>How much has she paid? </a:t>
            </a:r>
          </a:p>
          <a:p>
            <a:pPr marL="971526" lvl="1" indent="-514328">
              <a:spcBef>
                <a:spcPts val="1200"/>
              </a:spcBef>
              <a:buSzPct val="100000"/>
            </a:pPr>
            <a:r>
              <a:rPr lang="en-US" sz="2000"/>
              <a:t>Does she want to k</a:t>
            </a:r>
            <a:r>
              <a:rPr lang="en-US" altLang="en-US" sz="2000"/>
              <a:t>eep the goods?</a:t>
            </a:r>
          </a:p>
          <a:p>
            <a:pPr marL="971526" lvl="1" indent="-514328">
              <a:spcBef>
                <a:spcPts val="1200"/>
              </a:spcBef>
              <a:buSzPct val="100000"/>
            </a:pPr>
            <a:r>
              <a:rPr lang="en-AU" sz="2000">
                <a:ea typeface="Verdana"/>
                <a:cs typeface="Verdana"/>
              </a:rPr>
              <a:t>What kind of outcome could the law provide?</a:t>
            </a:r>
            <a:endParaRPr lang="en-AU" sz="2000"/>
          </a:p>
          <a:p>
            <a:pPr marL="571476" indent="-514328">
              <a:spcBef>
                <a:spcPts val="1200"/>
              </a:spcBef>
              <a:buSzPct val="100000"/>
              <a:buAutoNum type="arabicPeriod"/>
            </a:pPr>
            <a:r>
              <a:rPr lang="en-US" sz="2400"/>
              <a:t>Complaint letter to rental company</a:t>
            </a:r>
          </a:p>
          <a:p>
            <a:pPr marL="571476" indent="-514328">
              <a:spcBef>
                <a:spcPts val="1200"/>
              </a:spcBef>
              <a:buSzPct val="100000"/>
              <a:buAutoNum type="arabicPeriod"/>
            </a:pPr>
            <a:r>
              <a:rPr lang="en-US" sz="2400"/>
              <a:t>Complaint to CIO/FOS</a:t>
            </a:r>
          </a:p>
          <a:p>
            <a:pPr marL="571476" indent="-514328">
              <a:spcBef>
                <a:spcPts val="1200"/>
              </a:spcBef>
              <a:buSzPct val="100000"/>
              <a:buAutoNum type="arabicPeriod"/>
            </a:pPr>
            <a:r>
              <a:rPr lang="en-US" sz="2400"/>
              <a:t>Complaint to ASIC</a:t>
            </a:r>
          </a:p>
          <a:p>
            <a:pPr marL="57148" indent="0">
              <a:spcBef>
                <a:spcPts val="2400"/>
              </a:spcBef>
              <a:buSzPct val="100000"/>
              <a:buNone/>
            </a:pPr>
            <a:endParaRPr lang="en-US" sz="2000" b="1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r>
              <a:rPr lang="en-AU" sz="3600" kern="0">
                <a:solidFill>
                  <a:srgbClr val="6DB947"/>
                </a:solidFill>
                <a:latin typeface="Arial"/>
                <a:ea typeface="ＭＳ Ｐゴシック" pitchFamily="-105" charset="-128"/>
              </a:rPr>
              <a:t>What can Shirley do? </a:t>
            </a:r>
          </a:p>
        </p:txBody>
      </p:sp>
    </p:spTree>
    <p:extLst>
      <p:ext uri="{BB962C8B-B14F-4D97-AF65-F5344CB8AC3E}">
        <p14:creationId xmlns:p14="http://schemas.microsoft.com/office/powerpoint/2010/main" val="401723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Session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0014" y="1700808"/>
            <a:ext cx="7594475" cy="41148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AU" sz="2400"/>
              <a:t>Remember the SACC - specific laws </a:t>
            </a:r>
          </a:p>
          <a:p>
            <a:pPr>
              <a:spcBef>
                <a:spcPts val="1200"/>
              </a:spcBef>
            </a:pPr>
            <a:r>
              <a:rPr lang="en-AU" sz="2400"/>
              <a:t>More than just hardship – irresponsible lending arguments can help you get better outcomes for your clients </a:t>
            </a:r>
          </a:p>
          <a:p>
            <a:pPr lvl="1">
              <a:spcBef>
                <a:spcPts val="600"/>
              </a:spcBef>
            </a:pPr>
            <a:r>
              <a:rPr lang="en-AU" sz="2300"/>
              <a:t>May help get refund on current and old loans</a:t>
            </a:r>
          </a:p>
          <a:p>
            <a:pPr lvl="1">
              <a:spcBef>
                <a:spcPts val="600"/>
              </a:spcBef>
            </a:pPr>
            <a:r>
              <a:rPr lang="en-AU" sz="2300"/>
              <a:t>May help bolster arguments for a waiver</a:t>
            </a:r>
          </a:p>
          <a:p>
            <a:pPr>
              <a:spcBef>
                <a:spcPts val="1200"/>
              </a:spcBef>
            </a:pPr>
            <a:r>
              <a:rPr lang="en-AU" sz="2400"/>
              <a:t>Systemic problem? Report to ASIC</a:t>
            </a:r>
          </a:p>
          <a:p>
            <a:pPr>
              <a:spcBef>
                <a:spcPts val="1200"/>
              </a:spcBef>
            </a:pPr>
            <a:r>
              <a:rPr lang="en-AU" sz="2400"/>
              <a:t>We want to hear your clients’ stories! </a:t>
            </a:r>
          </a:p>
        </p:txBody>
      </p:sp>
    </p:spTree>
    <p:extLst>
      <p:ext uri="{BB962C8B-B14F-4D97-AF65-F5344CB8AC3E}">
        <p14:creationId xmlns:p14="http://schemas.microsoft.com/office/powerpoint/2010/main" val="2720915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The bigger picture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700808"/>
            <a:ext cx="7568009" cy="4114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SzPct val="100000"/>
              <a:buFont typeface="Courier New" panose="02070309020205020404" pitchFamily="49" charset="0"/>
              <a:buChar char="o"/>
            </a:pPr>
            <a:r>
              <a:rPr lang="en-AU" sz="2400">
                <a:ea typeface="Verdana"/>
                <a:cs typeface="Verdana"/>
              </a:rPr>
              <a:t>Business</a:t>
            </a:r>
            <a:r>
              <a:rPr lang="en-AU" sz="2400"/>
              <a:t> models targeting vulnerable consumers and financially exploiting them</a:t>
            </a:r>
          </a:p>
          <a:p>
            <a:pPr>
              <a:spcBef>
                <a:spcPts val="1200"/>
              </a:spcBef>
              <a:buSzPct val="100000"/>
              <a:buFont typeface="Courier New" panose="02070309020205020404" pitchFamily="49" charset="0"/>
              <a:buChar char="o"/>
            </a:pPr>
            <a:r>
              <a:rPr lang="en-AU" sz="2400"/>
              <a:t>Protections exist but are rarely accessed by the consumers who need them most  </a:t>
            </a:r>
          </a:p>
          <a:p>
            <a:r>
              <a:rPr lang="en-AU" sz="2400"/>
              <a:t>Regulation isn't enough to protect them</a:t>
            </a:r>
          </a:p>
          <a:p>
            <a:r>
              <a:rPr lang="en-AU" sz="2400">
                <a:ea typeface="Verdana"/>
                <a:cs typeface="Verdana"/>
              </a:rPr>
              <a:t>Alternative products</a:t>
            </a:r>
            <a:r>
              <a:rPr lang="en-AU" sz="2400"/>
              <a:t> not always readily accessible </a:t>
            </a:r>
          </a:p>
          <a:p>
            <a:r>
              <a:rPr lang="en-AU" sz="2400">
                <a:ea typeface="Verdana"/>
                <a:cs typeface="Verdana"/>
              </a:rPr>
              <a:t>Law reform possible but not yet. </a:t>
            </a:r>
            <a:endParaRPr lang="en-AU" sz="2400"/>
          </a:p>
        </p:txBody>
      </p:sp>
    </p:spTree>
    <p:extLst>
      <p:ext uri="{BB962C8B-B14F-4D97-AF65-F5344CB8AC3E}">
        <p14:creationId xmlns:p14="http://schemas.microsoft.com/office/powerpoint/2010/main" val="1645369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347492" y="260648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r>
              <a:rPr lang="en-AU" sz="3600" kern="0">
                <a:solidFill>
                  <a:srgbClr val="6DB947"/>
                </a:solidFill>
                <a:latin typeface="Arial"/>
                <a:ea typeface="ＭＳ Ｐゴシック" pitchFamily="-105" charset="-128"/>
                <a:cs typeface="+mj-cs"/>
              </a:rPr>
              <a:t>Pay day loans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6425" y="3438525"/>
            <a:ext cx="2592000" cy="2592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0" name="Picture 2" descr="https://nimble.com.au/Content/graphics/images/logo-fb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575" y="1981200"/>
            <a:ext cx="2556000" cy="2556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6868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187624" y="188640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r>
              <a:rPr lang="en-AU" sz="3600" kern="0">
                <a:solidFill>
                  <a:srgbClr val="6DB947"/>
                </a:solidFill>
                <a:latin typeface="Arial"/>
                <a:ea typeface="ＭＳ Ｐゴシック" pitchFamily="-105" charset="-128"/>
              </a:rPr>
              <a:t>Shirley’s payday loans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711297"/>
              </p:ext>
            </p:extLst>
          </p:nvPr>
        </p:nvGraphicFramePr>
        <p:xfrm>
          <a:off x="1187624" y="1548720"/>
          <a:ext cx="7496001" cy="515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96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184536">
                <a:tc>
                  <a:txBody>
                    <a:bodyPr/>
                    <a:lstStyle/>
                    <a:p>
                      <a:r>
                        <a:rPr lang="en-AU" sz="2400" b="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Shirley is single mum, referred by a local family violence support agency. She has joint debts with her violent ex-partner. She only receives Centrelink. As you go through her financial statement you discover she has been taking out pay day loans since leaving her ex-partner, about 12 months ago, from Pay Day Lender. </a:t>
                      </a:r>
                    </a:p>
                    <a:p>
                      <a:endParaRPr lang="en-AU" sz="2400" b="0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AU" sz="2400" b="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She tells you she goes into Pay Day Lender whenever she needs more money, every two to three months or </a:t>
                      </a:r>
                      <a:r>
                        <a:rPr lang="en-AU" sz="2400" b="0" kern="120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so,or</a:t>
                      </a:r>
                      <a:r>
                        <a:rPr lang="en-AU" sz="2400" b="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when big expenses like rego come up.</a:t>
                      </a:r>
                    </a:p>
                    <a:p>
                      <a:endParaRPr lang="en-AU" sz="2000" b="0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1469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94367" y="1700808"/>
            <a:ext cx="7018412" cy="432276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AU" sz="2400">
                <a:ea typeface="Verdana"/>
                <a:cs typeface="Verdana"/>
              </a:rPr>
              <a:t>Shirley brings in the loan papers for her last loan. You see the following:</a:t>
            </a:r>
            <a:endParaRPr lang="en-US" sz="2400">
              <a:ea typeface="Verdana"/>
              <a:cs typeface="Verdana"/>
            </a:endParaRPr>
          </a:p>
          <a:p>
            <a:pPr marL="0" indent="0">
              <a:buNone/>
            </a:pPr>
            <a:endParaRPr lang="en-AU" sz="2400">
              <a:ea typeface="Verdana"/>
              <a:cs typeface="Verdana"/>
            </a:endParaRPr>
          </a:p>
          <a:p>
            <a:pPr marL="0" indent="0">
              <a:buNone/>
            </a:pPr>
            <a:r>
              <a:rPr lang="en-AU" sz="2400">
                <a:ea typeface="Verdana"/>
                <a:cs typeface="Verdana"/>
              </a:rPr>
              <a:t>Loan</a:t>
            </a:r>
            <a:r>
              <a:rPr lang="en-AU" sz="2400">
                <a:ea typeface="ＭＳ Ｐゴシック" pitchFamily="-105" charset="-128"/>
              </a:rPr>
              <a:t> amount:		$1000</a:t>
            </a:r>
          </a:p>
          <a:p>
            <a:pPr marL="0" indent="0">
              <a:buNone/>
            </a:pPr>
            <a:r>
              <a:rPr lang="en-AU" sz="2400">
                <a:ea typeface="ＭＳ Ｐゴシック" pitchFamily="-105" charset="-128"/>
              </a:rPr>
              <a:t>Establishment fee: 		$200</a:t>
            </a:r>
          </a:p>
          <a:p>
            <a:pPr marL="0" indent="0">
              <a:buNone/>
            </a:pPr>
            <a:r>
              <a:rPr lang="en-AU" sz="2400">
                <a:ea typeface="ＭＳ Ｐゴシック" pitchFamily="-105" charset="-128"/>
              </a:rPr>
              <a:t>Monthly fees:	 	$40 (total $80)</a:t>
            </a:r>
          </a:p>
          <a:p>
            <a:pPr marL="0" indent="0">
              <a:buNone/>
            </a:pPr>
            <a:r>
              <a:rPr lang="en-AU" sz="2400">
                <a:ea typeface="ＭＳ Ｐゴシック" pitchFamily="-105" charset="-128"/>
              </a:rPr>
              <a:t>Fortnightly repayments:	$320</a:t>
            </a:r>
          </a:p>
          <a:p>
            <a:pPr marL="0" indent="0">
              <a:buNone/>
            </a:pPr>
            <a:r>
              <a:rPr lang="en-AU" sz="2400">
                <a:ea typeface="ＭＳ Ｐゴシック" pitchFamily="-105" charset="-128"/>
              </a:rPr>
              <a:t>Term: 			8 weeks / 4 fortnights</a:t>
            </a:r>
            <a:endParaRPr lang="en-AU" sz="2400" b="1">
              <a:ea typeface="ＭＳ Ｐゴシック" pitchFamily="-105" charset="-128"/>
            </a:endParaRPr>
          </a:p>
          <a:p>
            <a:pPr marL="0" indent="0">
              <a:buNone/>
            </a:pPr>
            <a:endParaRPr lang="en-AU" sz="2400" b="1">
              <a:ea typeface="ＭＳ Ｐゴシック" pitchFamily="-105" charset="-128"/>
            </a:endParaRPr>
          </a:p>
          <a:p>
            <a:pPr marL="0" indent="0">
              <a:buNone/>
            </a:pPr>
            <a:r>
              <a:rPr lang="en-AU" sz="2400" b="1">
                <a:ea typeface="ＭＳ Ｐゴシック" pitchFamily="-105" charset="-128"/>
              </a:rPr>
              <a:t>Total repayments: </a:t>
            </a:r>
            <a:r>
              <a:rPr lang="en-AU" sz="2400">
                <a:ea typeface="ＭＳ Ｐゴシック" pitchFamily="-105" charset="-128"/>
              </a:rPr>
              <a:t>		</a:t>
            </a:r>
            <a:r>
              <a:rPr lang="en-AU" sz="2400" b="1">
                <a:ea typeface="ＭＳ Ｐゴシック" pitchFamily="-105" charset="-128"/>
              </a:rPr>
              <a:t>$1,280</a:t>
            </a:r>
          </a:p>
          <a:p>
            <a:pPr marL="0" indent="0">
              <a:buNone/>
            </a:pPr>
            <a:r>
              <a:rPr lang="en-AU" sz="2400" b="1">
                <a:ea typeface="ＭＳ Ｐゴシック" pitchFamily="-105" charset="-128"/>
              </a:rPr>
              <a:t>Equivalent interest rate:    	278%</a:t>
            </a:r>
            <a:endParaRPr lang="en-US" sz="2800"/>
          </a:p>
          <a:p>
            <a:pPr marL="0" indent="0">
              <a:buNone/>
            </a:pPr>
            <a:endParaRPr lang="en-US" sz="2400"/>
          </a:p>
          <a:p>
            <a:pPr marL="0" indent="0">
              <a:buNone/>
            </a:pPr>
            <a:endParaRPr lang="en-US" sz="220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370013" y="332656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r>
              <a:rPr lang="en-AU" sz="3600" kern="0">
                <a:solidFill>
                  <a:srgbClr val="6DB947"/>
                </a:solidFill>
                <a:latin typeface="Arial"/>
                <a:ea typeface="ＭＳ Ｐゴシック" pitchFamily="-105" charset="-128"/>
                <a:cs typeface="Arial"/>
              </a:rPr>
              <a:t>Shirley's case</a:t>
            </a:r>
            <a:endParaRPr lang="en-AU" sz="3600" kern="0">
              <a:solidFill>
                <a:srgbClr val="6DB947"/>
              </a:solidFill>
              <a:latin typeface="Arial"/>
              <a:ea typeface="ＭＳ Ｐゴシック" pitchFamily="-10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1290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94367" y="1700808"/>
            <a:ext cx="7018412" cy="4322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2400">
                <a:ea typeface="Verdana"/>
                <a:cs typeface="Verdana"/>
              </a:rPr>
              <a:t>Lets consider:</a:t>
            </a:r>
          </a:p>
          <a:p>
            <a:pPr marL="0" indent="0">
              <a:buNone/>
            </a:pPr>
            <a:endParaRPr lang="en-AU" sz="2400">
              <a:ea typeface="Verdana"/>
              <a:cs typeface="Verdana"/>
            </a:endParaRPr>
          </a:p>
          <a:p>
            <a:pPr marL="457200" indent="-457200">
              <a:buFont typeface="+mj-lt"/>
              <a:buAutoNum type="arabicPeriod"/>
            </a:pPr>
            <a:r>
              <a:rPr lang="en-AU" sz="2400">
                <a:ea typeface="Verdana"/>
                <a:cs typeface="Verdana"/>
              </a:rPr>
              <a:t>What laws help Shirley?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400">
                <a:ea typeface="Verdana"/>
                <a:cs typeface="Verdana"/>
              </a:rPr>
              <a:t>What kind of legal outcome can Shirley seek? 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400">
                <a:ea typeface="Verdana"/>
                <a:cs typeface="Verdana"/>
              </a:rPr>
              <a:t>What options does Shirley have?</a:t>
            </a:r>
          </a:p>
          <a:p>
            <a:pPr marL="0" indent="0">
              <a:buNone/>
            </a:pPr>
            <a:endParaRPr lang="en-US" sz="2400">
              <a:ea typeface="Verdana"/>
              <a:cs typeface="Verdana"/>
            </a:endParaRPr>
          </a:p>
          <a:p>
            <a:pPr marL="0" indent="0">
              <a:buNone/>
            </a:pPr>
            <a:endParaRPr lang="en-US" sz="2200">
              <a:ea typeface="Verdana"/>
              <a:cs typeface="Verdana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370013" y="332656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r>
              <a:rPr lang="en-AU" sz="3600" kern="0">
                <a:solidFill>
                  <a:srgbClr val="6DB947"/>
                </a:solidFill>
                <a:latin typeface="Arial"/>
                <a:ea typeface="ＭＳ Ｐゴシック" pitchFamily="-105" charset="-128"/>
                <a:cs typeface="Arial"/>
              </a:rPr>
              <a:t>Shirley's case</a:t>
            </a:r>
            <a:endParaRPr lang="en-AU" sz="3600" kern="0">
              <a:solidFill>
                <a:srgbClr val="6DB947"/>
              </a:solidFill>
              <a:latin typeface="Arial"/>
              <a:ea typeface="ＭＳ Ｐゴシック" pitchFamily="-10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4340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Types of short term loans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293" y="2105125"/>
            <a:ext cx="8613204" cy="4276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240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Payday loans </a:t>
            </a:r>
            <a:br>
              <a:rPr lang="en-AU"/>
            </a:br>
            <a:r>
              <a:rPr lang="en-AU"/>
              <a:t>(Small Amount Credit Contracts)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/>
              <a:t>What is a SACC?</a:t>
            </a:r>
          </a:p>
          <a:p>
            <a:pPr marL="514350" indent="-514350">
              <a:buAutoNum type="arabicPeriod"/>
            </a:pPr>
            <a:r>
              <a:rPr lang="en-AU"/>
              <a:t>$2,000 or less</a:t>
            </a:r>
          </a:p>
          <a:p>
            <a:pPr marL="514350" indent="-514350">
              <a:buAutoNum type="arabicPeriod"/>
            </a:pPr>
            <a:r>
              <a:rPr lang="en-AU"/>
              <a:t>16 days to 12 months</a:t>
            </a:r>
          </a:p>
          <a:p>
            <a:pPr marL="514350" indent="-514350">
              <a:buAutoNum type="arabicPeriod"/>
            </a:pPr>
            <a:r>
              <a:rPr lang="en-AU"/>
              <a:t>Max costs</a:t>
            </a:r>
          </a:p>
          <a:p>
            <a:pPr marL="914400" lvl="1" indent="-514350"/>
            <a:r>
              <a:rPr lang="en-AU"/>
              <a:t>20% establishment fee</a:t>
            </a:r>
          </a:p>
          <a:p>
            <a:pPr marL="914400" lvl="1" indent="-514350"/>
            <a:r>
              <a:rPr lang="en-AU"/>
              <a:t>4% monthly fee</a:t>
            </a:r>
          </a:p>
          <a:p>
            <a:pPr marL="914400" lvl="1" indent="-514350"/>
            <a:r>
              <a:rPr lang="en-AU"/>
              <a:t>200% for total default fees</a:t>
            </a:r>
          </a:p>
          <a:p>
            <a:pPr marL="0" indent="0">
              <a:buNone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3472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clipse">
  <a:themeElements>
    <a:clrScheme name="Eclipse 13">
      <a:dk1>
        <a:srgbClr val="000000"/>
      </a:dk1>
      <a:lt1>
        <a:srgbClr val="FFFFFF"/>
      </a:lt1>
      <a:dk2>
        <a:srgbClr val="6DB947"/>
      </a:dk2>
      <a:lt2>
        <a:srgbClr val="5F5F5F"/>
      </a:lt2>
      <a:accent1>
        <a:srgbClr val="33CCCC"/>
      </a:accent1>
      <a:accent2>
        <a:srgbClr val="DDDDDD"/>
      </a:accent2>
      <a:accent3>
        <a:srgbClr val="FFFFFF"/>
      </a:accent3>
      <a:accent4>
        <a:srgbClr val="000000"/>
      </a:accent4>
      <a:accent5>
        <a:srgbClr val="ADE2E2"/>
      </a:accent5>
      <a:accent6>
        <a:srgbClr val="C8C8C8"/>
      </a:accent6>
      <a:hlink>
        <a:srgbClr val="59B749"/>
      </a:hlink>
      <a:folHlink>
        <a:srgbClr val="B2B2B2"/>
      </a:folHlink>
    </a:clrScheme>
    <a:fontScheme name="Eclips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1">
        <a:dk1>
          <a:srgbClr val="000000"/>
        </a:dk1>
        <a:lt1>
          <a:srgbClr val="FFFFFF"/>
        </a:lt1>
        <a:dk2>
          <a:srgbClr val="99FF33"/>
        </a:dk2>
        <a:lt2>
          <a:srgbClr val="5F5F5F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C8C8C8"/>
        </a:accent6>
        <a:hlink>
          <a:srgbClr val="99FF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12">
        <a:dk1>
          <a:srgbClr val="000000"/>
        </a:dk1>
        <a:lt1>
          <a:srgbClr val="FFFFFF"/>
        </a:lt1>
        <a:dk2>
          <a:srgbClr val="00FF00"/>
        </a:dk2>
        <a:lt2>
          <a:srgbClr val="5F5F5F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C8C8C8"/>
        </a:accent6>
        <a:hlink>
          <a:srgbClr val="00FF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13">
        <a:dk1>
          <a:srgbClr val="000000"/>
        </a:dk1>
        <a:lt1>
          <a:srgbClr val="FFFFFF"/>
        </a:lt1>
        <a:dk2>
          <a:srgbClr val="6DB947"/>
        </a:dk2>
        <a:lt2>
          <a:srgbClr val="5F5F5F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C8C8C8"/>
        </a:accent6>
        <a:hlink>
          <a:srgbClr val="59B74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519</Words>
  <Application>Microsoft Office PowerPoint</Application>
  <PresentationFormat>On-screen Show (4:3)</PresentationFormat>
  <Paragraphs>201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ＭＳ Ｐゴシック</vt:lpstr>
      <vt:lpstr>Arial</vt:lpstr>
      <vt:lpstr>Courier New</vt:lpstr>
      <vt:lpstr>Verdana</vt:lpstr>
      <vt:lpstr>Wingdings</vt:lpstr>
      <vt:lpstr>Eclipse</vt:lpstr>
      <vt:lpstr>Assisting your clients with payday loans and consumer leases </vt:lpstr>
      <vt:lpstr>Welcome and Introductions</vt:lpstr>
      <vt:lpstr>The bigger picture</vt:lpstr>
      <vt:lpstr>PowerPoint Presentation</vt:lpstr>
      <vt:lpstr>PowerPoint Presentation</vt:lpstr>
      <vt:lpstr>PowerPoint Presentation</vt:lpstr>
      <vt:lpstr>PowerPoint Presentation</vt:lpstr>
      <vt:lpstr>Types of short term loans</vt:lpstr>
      <vt:lpstr>Payday loans  (Small Amount Credit Contracts)</vt:lpstr>
      <vt:lpstr>Right to request documents  </vt:lpstr>
      <vt:lpstr>Is the loan responsible? </vt:lpstr>
      <vt:lpstr>Is the loan responsible? </vt:lpstr>
      <vt:lpstr>Could Shirley afford it?</vt:lpstr>
      <vt:lpstr>Defining requirements and objectives</vt:lpstr>
      <vt:lpstr>SACC-specific laws </vt:lpstr>
      <vt:lpstr>What outcome could Shirley get?</vt:lpstr>
      <vt:lpstr>PowerPoint Presentation</vt:lpstr>
      <vt:lpstr>Outcome in Shirley's case.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might Shirley get?</vt:lpstr>
      <vt:lpstr>PowerPoint Presentation</vt:lpstr>
      <vt:lpstr>Session review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Assisting your clients with payday loans and consumer leases </dc:title>
  <cp:lastModifiedBy>Preethi Vergis</cp:lastModifiedBy>
  <cp:revision>2</cp:revision>
  <dcterms:modified xsi:type="dcterms:W3CDTF">2017-06-25T23:17:50Z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