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361" r:id="rId2"/>
    <p:sldId id="532" r:id="rId3"/>
    <p:sldId id="509" r:id="rId4"/>
    <p:sldId id="566" r:id="rId5"/>
    <p:sldId id="579" r:id="rId6"/>
    <p:sldId id="510" r:id="rId7"/>
    <p:sldId id="580" r:id="rId8"/>
    <p:sldId id="536" r:id="rId9"/>
    <p:sldId id="581" r:id="rId10"/>
    <p:sldId id="584" r:id="rId11"/>
    <p:sldId id="589" r:id="rId12"/>
    <p:sldId id="586" r:id="rId13"/>
    <p:sldId id="587" r:id="rId14"/>
    <p:sldId id="598" r:id="rId15"/>
    <p:sldId id="590" r:id="rId16"/>
    <p:sldId id="593" r:id="rId17"/>
    <p:sldId id="595" r:id="rId18"/>
    <p:sldId id="592" r:id="rId19"/>
    <p:sldId id="594" r:id="rId20"/>
    <p:sldId id="557" r:id="rId21"/>
    <p:sldId id="347" r:id="rId22"/>
  </p:sldIdLst>
  <p:sldSz cx="9144000" cy="6858000" type="screen4x3"/>
  <p:notesSz cx="6797675" cy="99266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 Willcox" initials="TW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75967" autoAdjust="0"/>
  </p:normalViewPr>
  <p:slideViewPr>
    <p:cSldViewPr>
      <p:cViewPr varScale="1">
        <p:scale>
          <a:sx n="74" d="100"/>
          <a:sy n="74" d="100"/>
        </p:scale>
        <p:origin x="52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0"/>
    </p:cViewPr>
  </p:sorterViewPr>
  <p:notesViewPr>
    <p:cSldViewPr>
      <p:cViewPr varScale="1">
        <p:scale>
          <a:sx n="72" d="100"/>
          <a:sy n="72" d="100"/>
        </p:scale>
        <p:origin x="-2172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algn="r"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algn="r" defTabSz="92897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09F72F-91DE-4572-928B-5A1C935F57E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85084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algn="r"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algn="r" defTabSz="92897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5C3F9AF-3CD7-46CD-84A0-41A21ED5027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034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531CCC-8C13-4D87-98EE-18EF536F7791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518700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248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SzPct val="100000"/>
              <a:buFont typeface="Courier New" panose="02070309020205020404" pitchFamily="49" charset="0"/>
              <a:buNone/>
            </a:pPr>
            <a:endParaRPr lang="en-AU" sz="1200" kern="0" dirty="0">
              <a:ea typeface="ＭＳ Ｐゴシック" pitchFamily="-10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5049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27393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31622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14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AU" sz="1200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83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77956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97146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858739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20626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0644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</a:t>
            </a:fld>
            <a:endParaRPr lang="en-AU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22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20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48277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21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7808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3</a:t>
            </a:fld>
            <a:endParaRPr lang="en-AU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019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9894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2333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6</a:t>
            </a:fld>
            <a:endParaRPr lang="en-AU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566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87936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91255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70325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06DE-E912-49B5-A2BA-753CD6C7BCA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2256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CDDC-2CD7-4DA2-9D87-213D785C204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1932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F6FA-75FC-4770-A8A2-B53ED10BEED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3715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A9E6A-136F-4F2A-8971-945052135FC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7584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53B17-2D1E-446E-8857-C01F85D1589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0201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0F761-708A-451D-A87B-D82376501C4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9130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65479-708C-4B90-860D-C9E97A1320A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3275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9BE95-AED1-46F3-AF25-FAD5BB6A5E0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3958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97A0C-70F5-4379-A660-4EB98A4A608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5281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AD791-EEAF-45BB-A109-EB01E533F30C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040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8A5DC-E34E-424A-85E5-7AC0D988F7C8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2652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116FD8-31C8-4A6E-8127-A5587E9F374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443038" y="533400"/>
            <a:ext cx="7239000" cy="25146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/>
              <a:t>Helping Clients Who Owe Money</a:t>
            </a:r>
            <a:r>
              <a:rPr lang="en-US" altLang="en-US" b="1" dirty="0" smtClean="0">
                <a:latin typeface="+mn-lt"/>
                <a:ea typeface="ＭＳ Ｐゴシック" pitchFamily="34" charset="-128"/>
              </a:rPr>
              <a:t/>
            </a:r>
            <a:br>
              <a:rPr lang="en-US" altLang="en-US" b="1" dirty="0" smtClean="0">
                <a:latin typeface="+mn-lt"/>
                <a:ea typeface="ＭＳ Ｐゴシック" pitchFamily="34" charset="-128"/>
              </a:rPr>
            </a:br>
            <a:endParaRPr lang="en-US" altLang="en-US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476375" y="2780928"/>
            <a:ext cx="4114800" cy="3526210"/>
          </a:xfrm>
        </p:spPr>
        <p:txBody>
          <a:bodyPr/>
          <a:lstStyle/>
          <a:p>
            <a:pPr eaLnBrk="1" hangingPunct="1"/>
            <a:r>
              <a:rPr lang="en-US" sz="2000" b="1" dirty="0" smtClean="0"/>
              <a:t>Brian Kerr</a:t>
            </a:r>
            <a:endParaRPr lang="en-US" sz="2000" b="1" dirty="0"/>
          </a:p>
          <a:p>
            <a:pPr>
              <a:defRPr/>
            </a:pPr>
            <a:r>
              <a:rPr lang="en-US" sz="2000" dirty="0" smtClean="0"/>
              <a:t>Financial Counsellor </a:t>
            </a:r>
            <a:endParaRPr lang="en-US" sz="2000" dirty="0"/>
          </a:p>
          <a:p>
            <a:pPr>
              <a:defRPr/>
            </a:pPr>
            <a:endParaRPr lang="en-US" altLang="en-US" sz="1800" b="1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en-AU" altLang="en-US" sz="1800" b="1" dirty="0" smtClean="0">
                <a:ea typeface="ＭＳ Ｐゴシック" pitchFamily="34" charset="-128"/>
              </a:rPr>
              <a:t>6 June 2017</a:t>
            </a:r>
            <a:endParaRPr lang="en-AU" altLang="en-US" sz="1800" b="1" dirty="0">
              <a:ea typeface="ＭＳ Ｐゴシック" pitchFamily="34" charset="-128"/>
            </a:endParaRPr>
          </a:p>
          <a:p>
            <a:endParaRPr lang="en-AU" altLang="en-US" sz="1800" dirty="0" smtClean="0">
              <a:ea typeface="ＭＳ Ｐゴシック" panose="020B0600070205080204" pitchFamily="34" charset="-128"/>
            </a:endParaRPr>
          </a:p>
          <a:p>
            <a:endParaRPr lang="en-AU" altLang="en-US" sz="1800" dirty="0" smtClean="0">
              <a:ea typeface="ＭＳ Ｐゴシック" panose="020B0600070205080204" pitchFamily="34" charset="-128"/>
            </a:endParaRPr>
          </a:p>
          <a:p>
            <a:endParaRPr lang="en-AU" altLang="en-US" sz="1800" dirty="0">
              <a:ea typeface="ＭＳ Ｐゴシック" panose="020B0600070205080204" pitchFamily="34" charset="-128"/>
            </a:endParaRPr>
          </a:p>
          <a:p>
            <a:r>
              <a:rPr lang="en-AU" altLang="en-US" sz="1800" dirty="0" smtClean="0">
                <a:ea typeface="ＭＳ Ｐゴシック" panose="020B0600070205080204" pitchFamily="34" charset="-128"/>
              </a:rPr>
              <a:t>E-mail questions to </a:t>
            </a:r>
          </a:p>
          <a:p>
            <a:r>
              <a:rPr lang="en-AU" altLang="en-US" sz="1800" dirty="0">
                <a:ea typeface="ＭＳ Ｐゴシック" panose="020B0600070205080204" pitchFamily="34" charset="-128"/>
              </a:rPr>
              <a:t>p</a:t>
            </a:r>
            <a:r>
              <a:rPr lang="en-AU" altLang="en-US" sz="1800" dirty="0" smtClean="0">
                <a:ea typeface="ＭＳ Ｐゴシック" panose="020B0600070205080204" pitchFamily="34" charset="-128"/>
              </a:rPr>
              <a:t>reethi@consumeraction.org.au</a:t>
            </a:r>
            <a:endParaRPr lang="en-US" altLang="en-US" sz="1800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4801815"/>
            <a:ext cx="3532188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Debts Go Unpaid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1800" kern="0" dirty="0" smtClean="0">
              <a:ea typeface="ＭＳ Ｐゴシック" pitchFamily="-105" charset="-128"/>
            </a:endParaRPr>
          </a:p>
          <a:p>
            <a:pPr marL="0" indent="0">
              <a:buSzPct val="100000"/>
              <a:buNone/>
            </a:pPr>
            <a:r>
              <a:rPr lang="en-AU" sz="2200" kern="0" dirty="0" smtClean="0">
                <a:ea typeface="ＭＳ Ｐゴシック" pitchFamily="-105" charset="-128"/>
              </a:rPr>
              <a:t> </a:t>
            </a: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AU" sz="2200" kern="0" dirty="0">
              <a:ea typeface="ＭＳ Ｐゴシック" pitchFamily="-105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r>
              <a:rPr lang="en-AU" sz="2400" dirty="0" smtClean="0"/>
              <a:t>Clients come into contact with the debt collection industry</a:t>
            </a:r>
          </a:p>
          <a:p>
            <a:r>
              <a:rPr lang="en-AU" sz="2400" dirty="0" smtClean="0"/>
              <a:t>Possibility of negotiating a payment arrangement with the debt collector</a:t>
            </a:r>
          </a:p>
        </p:txBody>
      </p:sp>
    </p:spTree>
    <p:extLst>
      <p:ext uri="{BB962C8B-B14F-4D97-AF65-F5344CB8AC3E}">
        <p14:creationId xmlns:p14="http://schemas.microsoft.com/office/powerpoint/2010/main" val="40676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Debt Collection: A Story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1556792"/>
            <a:ext cx="8496944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Charlie has been unable </a:t>
            </a:r>
            <a:r>
              <a:rPr lang="en-AU" sz="2400" dirty="0"/>
              <a:t>to keep up the repayments on his personal loan. </a:t>
            </a:r>
            <a:endParaRPr lang="en-AU" sz="2400" dirty="0" smtClean="0"/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Eventually, a debt </a:t>
            </a:r>
            <a:r>
              <a:rPr lang="en-AU" sz="2400" dirty="0"/>
              <a:t>collector contacted Charlie, threatening legal action if he didn’t pay his debt immediately. </a:t>
            </a:r>
            <a:endParaRPr lang="en-AU" sz="2400" dirty="0" smtClean="0"/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Charlie proposed </a:t>
            </a:r>
            <a:r>
              <a:rPr lang="en-AU" sz="2400" dirty="0"/>
              <a:t>a repayment plan of $100 a week. </a:t>
            </a:r>
            <a:r>
              <a:rPr lang="en-AU" sz="2400" dirty="0" smtClean="0"/>
              <a:t>The </a:t>
            </a:r>
            <a:r>
              <a:rPr lang="en-AU" sz="2400" dirty="0"/>
              <a:t>collection agency said they couldn’t accept any less than $</a:t>
            </a:r>
            <a:r>
              <a:rPr lang="en-AU" sz="2400" dirty="0" smtClean="0"/>
              <a:t>200. 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Charlie went </a:t>
            </a:r>
            <a:r>
              <a:rPr lang="en-AU" sz="2400" dirty="0"/>
              <a:t>to see a financial counsellor, who contacted the debt collection agency on Charlie’s behalf. </a:t>
            </a:r>
            <a:endParaRPr lang="en-AU" sz="2400" dirty="0" smtClean="0"/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The </a:t>
            </a:r>
            <a:r>
              <a:rPr lang="en-AU" sz="2400" dirty="0"/>
              <a:t>financial counsellor was able to negotiate a repayment </a:t>
            </a:r>
            <a:r>
              <a:rPr lang="en-AU" sz="2400" dirty="0" smtClean="0"/>
              <a:t>plan.</a:t>
            </a:r>
            <a:endParaRPr lang="en-AU" sz="2400" kern="0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8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Dealing with Debt Collectors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Be cooperative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Be honest about your financial position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Figure out what you can afford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Confirm repayment plan in writing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Keep records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Keep the debt collector updated </a:t>
            </a:r>
            <a:endParaRPr lang="en-AU" sz="2400" kern="0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8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Can they do that?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SzPct val="100000"/>
              <a:buNone/>
            </a:pPr>
            <a:r>
              <a:rPr lang="en-AU" sz="2400" b="1" dirty="0" smtClean="0"/>
              <a:t>Debt collectors should not: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/>
              <a:t>Use or threaten physical force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kern="0" dirty="0" smtClean="0">
                <a:ea typeface="ＭＳ Ｐゴシック" pitchFamily="-105" charset="-128"/>
              </a:rPr>
              <a:t>Remain on client’s property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kern="0" dirty="0" smtClean="0">
                <a:ea typeface="ＭＳ Ｐゴシック" pitchFamily="-105" charset="-128"/>
              </a:rPr>
              <a:t>Use harassment, verbal abuse of overbearing behaviour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400" kern="0" dirty="0" smtClean="0">
                <a:ea typeface="ＭＳ Ｐゴシック" pitchFamily="-105" charset="-128"/>
              </a:rPr>
              <a:t>Call or visit excessively</a:t>
            </a:r>
            <a:endParaRPr lang="en-AU" sz="2400" kern="0" dirty="0">
              <a:ea typeface="ＭＳ Ｐゴシック" pitchFamily="-105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5960765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1800" i="1" dirty="0" smtClean="0">
                <a:ea typeface="ＭＳ Ｐゴシック" panose="020B0600070205080204" pitchFamily="34" charset="-128"/>
              </a:rPr>
              <a:t>Got a question? </a:t>
            </a:r>
          </a:p>
          <a:p>
            <a:r>
              <a:rPr lang="en-AU" altLang="en-US" sz="1800" i="1" dirty="0" smtClean="0">
                <a:ea typeface="ＭＳ Ｐゴシック" panose="020B0600070205080204" pitchFamily="34" charset="-128"/>
              </a:rPr>
              <a:t>Email preethi@consumeraction.org.au</a:t>
            </a:r>
            <a:endParaRPr lang="en-US" altLang="en-US" sz="1800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12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347492" y="260648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 dirty="0" smtClea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+mj-cs"/>
              </a:rPr>
              <a:t>Payday loans</a:t>
            </a:r>
            <a:endParaRPr lang="en-AU" sz="3600" kern="0" dirty="0">
              <a:solidFill>
                <a:srgbClr val="6DB947"/>
              </a:solidFill>
              <a:latin typeface="Arial"/>
              <a:ea typeface="ＭＳ Ｐゴシック" pitchFamily="-105" charset="-128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298" y="3359562"/>
            <a:ext cx="2592000" cy="259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05605"/>
            <a:ext cx="4061089" cy="115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https://nimble.com.au/Content/graphics/images/logo-f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99562"/>
            <a:ext cx="2556000" cy="255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360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payday loan cycle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4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1800" kern="0" dirty="0" smtClean="0">
              <a:ea typeface="ＭＳ Ｐゴシック" pitchFamily="-105" charset="-128"/>
            </a:endParaRPr>
          </a:p>
          <a:p>
            <a:pPr marL="0" indent="0">
              <a:buSzPct val="100000"/>
              <a:buNone/>
            </a:pPr>
            <a:r>
              <a:rPr lang="en-AU" sz="2200" kern="0" dirty="0" smtClean="0">
                <a:ea typeface="ＭＳ Ｐゴシック" pitchFamily="-105" charset="-128"/>
              </a:rPr>
              <a:t> </a:t>
            </a: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931" y="1916832"/>
            <a:ext cx="6413776" cy="483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0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What is a payday loan?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4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smtClean="0"/>
              <a:t>Personal loan from $500 to $2000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kern="0" smtClean="0">
                <a:ea typeface="ＭＳ Ｐゴシック" pitchFamily="-105" charset="-128"/>
              </a:rPr>
              <a:t>Unsecured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kern="0" smtClean="0">
                <a:ea typeface="ＭＳ Ｐゴシック" pitchFamily="-105" charset="-128"/>
              </a:rPr>
              <a:t>Repaid between 16 days and 1 year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kern="0" smtClean="0">
                <a:ea typeface="ＭＳ Ｐゴシック" pitchFamily="-105" charset="-128"/>
              </a:rPr>
              <a:t>Loan repayments deducted on payday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kern="0" smtClean="0">
                <a:ea typeface="ＭＳ Ｐゴシック" pitchFamily="-105" charset="-128"/>
              </a:rPr>
              <a:t>Limits on fees apply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2000" kern="0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4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Example of a payday loan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1628800"/>
            <a:ext cx="7920880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Amount </a:t>
            </a:r>
            <a:r>
              <a:rPr lang="en-US" sz="2000" dirty="0"/>
              <a:t>borrowed</a:t>
            </a:r>
            <a:r>
              <a:rPr lang="en-US" sz="2000" dirty="0" smtClean="0"/>
              <a:t>: (</a:t>
            </a:r>
            <a:r>
              <a:rPr lang="en-US" sz="2000" dirty="0"/>
              <a:t>max $2,000)</a:t>
            </a:r>
          </a:p>
          <a:p>
            <a:pPr marL="0" indent="0">
              <a:buNone/>
            </a:pPr>
            <a:r>
              <a:rPr lang="en-US" sz="2000" dirty="0"/>
              <a:t>Length of loan</a:t>
            </a:r>
            <a:r>
              <a:rPr lang="en-US" sz="2000" dirty="0" smtClean="0"/>
              <a:t>: (</a:t>
            </a:r>
            <a:r>
              <a:rPr lang="en-US" sz="2000" dirty="0"/>
              <a:t>min 16 days, max 1 </a:t>
            </a:r>
            <a:r>
              <a:rPr lang="en-US" sz="2000" dirty="0" smtClean="0"/>
              <a:t>year)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Amount Borrowed = $1000</a:t>
            </a:r>
          </a:p>
          <a:p>
            <a:pPr marL="0" indent="0">
              <a:buNone/>
            </a:pPr>
            <a:r>
              <a:rPr lang="en-US" sz="2000" dirty="0"/>
              <a:t>Length of Loan </a:t>
            </a:r>
            <a:r>
              <a:rPr lang="en-US" sz="2000" dirty="0" smtClean="0"/>
              <a:t>= </a:t>
            </a:r>
            <a:r>
              <a:rPr lang="en-US" sz="2000" dirty="0"/>
              <a:t>6 months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 smtClean="0"/>
              <a:t>Amount </a:t>
            </a:r>
            <a:r>
              <a:rPr lang="en-US" sz="2000" dirty="0"/>
              <a:t>borrowed:$1,000.00</a:t>
            </a:r>
          </a:p>
          <a:p>
            <a:pPr marL="0" indent="0">
              <a:buNone/>
            </a:pPr>
            <a:r>
              <a:rPr lang="en-US" sz="2000" dirty="0"/>
              <a:t>Establishment fee: (20% of amount borrowed)$200.00</a:t>
            </a:r>
          </a:p>
          <a:p>
            <a:pPr marL="0" indent="0">
              <a:buNone/>
            </a:pPr>
            <a:r>
              <a:rPr lang="en-US" sz="2000" dirty="0"/>
              <a:t>Monthly fees: (4% each month)$</a:t>
            </a:r>
            <a:r>
              <a:rPr lang="en-US" sz="2000" dirty="0" smtClean="0"/>
              <a:t>480.00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Total to be repaid:$1,680.00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Fortnightly repayments: (26 payments)$</a:t>
            </a:r>
            <a:r>
              <a:rPr lang="en-US" sz="2000" b="1" dirty="0" smtClean="0"/>
              <a:t>64.62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Fees are set at the maximum a payday lender can charge.</a:t>
            </a:r>
          </a:p>
        </p:txBody>
      </p:sp>
    </p:spTree>
    <p:extLst>
      <p:ext uri="{BB962C8B-B14F-4D97-AF65-F5344CB8AC3E}">
        <p14:creationId xmlns:p14="http://schemas.microsoft.com/office/powerpoint/2010/main" val="159057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Legal obligations on lenders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4" y="1772816"/>
            <a:ext cx="7313612" cy="417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Pct val="100000"/>
              <a:buFont typeface="Courier New" panose="02070309020205020404" pitchFamily="49" charset="0"/>
              <a:buChar char="o"/>
            </a:pPr>
            <a:r>
              <a:rPr lang="en-AU" sz="2000" kern="0" dirty="0" smtClean="0">
                <a:ea typeface="ＭＳ Ｐゴシック" pitchFamily="-105" charset="-128"/>
              </a:rPr>
              <a:t>Responsible lending requirements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kern="0" dirty="0" smtClean="0">
                <a:ea typeface="ＭＳ Ｐゴシック" pitchFamily="-105" charset="-128"/>
              </a:rPr>
              <a:t>Ability to pay back the loan</a:t>
            </a:r>
          </a:p>
          <a:p>
            <a:pPr lvl="2">
              <a:buSzPct val="100000"/>
              <a:buFont typeface="Courier New" panose="02070309020205020404" pitchFamily="49" charset="0"/>
              <a:buChar char="o"/>
            </a:pPr>
            <a:r>
              <a:rPr lang="en-AU" sz="1700" u="sng" kern="0" dirty="0" smtClean="0">
                <a:ea typeface="ＭＳ Ｐゴシック" pitchFamily="-105" charset="-128"/>
              </a:rPr>
              <a:t>Centrelink recipients: </a:t>
            </a:r>
            <a:r>
              <a:rPr lang="en-AU" sz="1700" kern="0" dirty="0" smtClean="0">
                <a:ea typeface="ＭＳ Ｐゴシック" pitchFamily="-105" charset="-128"/>
              </a:rPr>
              <a:t>repayments must not exceed 20% of income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kern="0" dirty="0" smtClean="0">
                <a:ea typeface="ＭＳ Ｐゴシック" pitchFamily="-105" charset="-128"/>
              </a:rPr>
              <a:t>Suitability of the loan</a:t>
            </a:r>
          </a:p>
          <a:p>
            <a:pPr>
              <a:buSzPct val="100000"/>
              <a:buFont typeface="Courier New" panose="02070309020205020404" pitchFamily="49" charset="0"/>
              <a:buChar char="o"/>
            </a:pPr>
            <a:r>
              <a:rPr lang="en-AU" sz="2000" kern="0" dirty="0" smtClean="0">
                <a:ea typeface="ＭＳ Ｐゴシック" pitchFamily="-105" charset="-128"/>
              </a:rPr>
              <a:t>Lender should be asking for bank account statements and other documents</a:t>
            </a:r>
          </a:p>
        </p:txBody>
      </p:sp>
    </p:spTree>
    <p:extLst>
      <p:ext uri="{BB962C8B-B14F-4D97-AF65-F5344CB8AC3E}">
        <p14:creationId xmlns:p14="http://schemas.microsoft.com/office/powerpoint/2010/main" val="25483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Alternatives to payday loans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4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1800" kern="0" smtClean="0">
              <a:ea typeface="ＭＳ Ｐゴシック" pitchFamily="-105" charset="-128"/>
            </a:endParaRPr>
          </a:p>
          <a:p>
            <a:pPr marL="0" indent="0">
              <a:buSzPct val="100000"/>
              <a:buNone/>
            </a:pPr>
            <a:r>
              <a:rPr lang="en-AU" sz="2200" kern="0" dirty="0" smtClean="0">
                <a:ea typeface="ＭＳ Ｐゴシック" pitchFamily="-105" charset="-128"/>
              </a:rPr>
              <a:t> </a:t>
            </a: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0064" y="17812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dirty="0" smtClean="0"/>
              <a:t>Avoid payday loans!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dirty="0" smtClean="0"/>
              <a:t>Other options:</a:t>
            </a:r>
          </a:p>
          <a:p>
            <a:pPr lvl="2">
              <a:buSzPct val="100000"/>
              <a:buFont typeface="Courier New" panose="02070309020205020404" pitchFamily="49" charset="0"/>
              <a:buChar char="o"/>
            </a:pPr>
            <a:r>
              <a:rPr lang="en-AU" sz="1800" dirty="0" smtClean="0"/>
              <a:t>No Interest loans</a:t>
            </a:r>
          </a:p>
          <a:p>
            <a:pPr lvl="2">
              <a:buSzPct val="100000"/>
              <a:buFont typeface="Courier New" panose="02070309020205020404" pitchFamily="49" charset="0"/>
              <a:buChar char="o"/>
            </a:pPr>
            <a:r>
              <a:rPr lang="en-AU" sz="1800" dirty="0" smtClean="0"/>
              <a:t>Centrelink advance payments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AU" sz="2000" dirty="0" smtClean="0"/>
              <a:t>Call the National Debt Helpline (1800 007 007) for more options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2000" kern="0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4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28800"/>
            <a:ext cx="7313612" cy="3168352"/>
          </a:xfrm>
        </p:spPr>
        <p:txBody>
          <a:bodyPr/>
          <a:lstStyle/>
          <a:p>
            <a:pPr marL="0" indent="0">
              <a:buNone/>
            </a:pPr>
            <a:r>
              <a:rPr lang="en-AU" sz="2400" b="1" dirty="0" smtClean="0"/>
              <a:t>During this session you will learn about:  </a:t>
            </a:r>
          </a:p>
          <a:p>
            <a:r>
              <a:rPr lang="en-AU" sz="2400" dirty="0" smtClean="0"/>
              <a:t>The different ways a financial counsellor can help you</a:t>
            </a:r>
          </a:p>
          <a:p>
            <a:r>
              <a:rPr lang="en-AU" sz="2400" dirty="0" smtClean="0"/>
              <a:t>How to deal with utility debts</a:t>
            </a:r>
          </a:p>
          <a:p>
            <a:r>
              <a:rPr lang="en-AU" sz="2400" dirty="0" smtClean="0"/>
              <a:t>How to deal with debt collectors</a:t>
            </a:r>
          </a:p>
          <a:p>
            <a:r>
              <a:rPr lang="en-AU" sz="2400" dirty="0" smtClean="0"/>
              <a:t>Payday loans and better alternatives for your clients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 dirty="0" smtClean="0">
                <a:solidFill>
                  <a:schemeClr val="tx2"/>
                </a:solidFill>
                <a:latin typeface="+mj-lt"/>
                <a:ea typeface="ＭＳ Ｐゴシック" pitchFamily="-105" charset="-128"/>
                <a:cs typeface="+mj-cs"/>
              </a:rPr>
              <a:t>Learning Outcomes </a:t>
            </a:r>
            <a:endParaRPr lang="en-AU" sz="3600" kern="0" dirty="0">
              <a:solidFill>
                <a:schemeClr val="tx2"/>
              </a:solidFill>
              <a:latin typeface="+mj-lt"/>
              <a:ea typeface="ＭＳ Ｐゴシック" pitchFamily="-105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83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dirty="0" smtClean="0"/>
              <a:t>Questions</a:t>
            </a:r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Send an e-mail to preethi@consumeraction.org.au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2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Talk to a financial counsellor! </a:t>
            </a:r>
            <a:endParaRPr lang="en-AU" altLang="en-US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dirty="0" smtClean="0"/>
              <a:t>National Debt Helpline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dirty="0" smtClean="0"/>
          </a:p>
          <a:p>
            <a:pPr eaLnBrk="1" hangingPunct="1">
              <a:buNone/>
            </a:pPr>
            <a:r>
              <a:rPr lang="en-US" altLang="en-US" sz="2400" dirty="0"/>
              <a:t>1800 007 </a:t>
            </a:r>
            <a:r>
              <a:rPr lang="en-US" altLang="en-US" sz="2400" dirty="0" smtClean="0"/>
              <a:t>007</a:t>
            </a:r>
          </a:p>
          <a:p>
            <a:pPr eaLnBrk="1" hangingPunct="1">
              <a:buNone/>
            </a:pPr>
            <a:r>
              <a:rPr lang="en-AU" altLang="en-US" sz="2400" dirty="0"/>
              <a:t>http://www.ndh.org.au/</a:t>
            </a:r>
            <a:endParaRPr lang="en-AU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28800"/>
            <a:ext cx="7313612" cy="4322762"/>
          </a:xfrm>
        </p:spPr>
        <p:txBody>
          <a:bodyPr/>
          <a:lstStyle/>
          <a:p>
            <a:pPr lvl="1" indent="-342900">
              <a:spcBef>
                <a:spcPts val="600"/>
              </a:spcBef>
              <a:buSzPct val="100000"/>
            </a:pPr>
            <a:endParaRPr lang="en-AU" sz="2400" dirty="0" smtClean="0">
              <a:ea typeface="ＭＳ Ｐゴシック" pitchFamily="-105" charset="-128"/>
            </a:endParaRPr>
          </a:p>
          <a:p>
            <a:pPr lvl="1" indent="-342900">
              <a:spcBef>
                <a:spcPts val="600"/>
              </a:spcBef>
              <a:buSzPct val="100000"/>
            </a:pPr>
            <a:r>
              <a:rPr lang="en-AU" sz="2400" dirty="0" smtClean="0">
                <a:ea typeface="ＭＳ Ｐゴシック" pitchFamily="-105" charset="-128"/>
              </a:rPr>
              <a:t>Provide information, support and advocacy to those in financial difficulty</a:t>
            </a:r>
          </a:p>
          <a:p>
            <a:pPr lvl="1" indent="-342900">
              <a:spcBef>
                <a:spcPts val="600"/>
              </a:spcBef>
              <a:buSzPct val="100000"/>
            </a:pPr>
            <a:r>
              <a:rPr lang="en-AU" sz="2400" dirty="0" smtClean="0">
                <a:ea typeface="ＭＳ Ｐゴシック" pitchFamily="-105" charset="-128"/>
              </a:rPr>
              <a:t>NOT financial planners!</a:t>
            </a:r>
          </a:p>
          <a:p>
            <a:pPr lvl="1" indent="-342900">
              <a:spcBef>
                <a:spcPts val="600"/>
              </a:spcBef>
              <a:buSzPct val="100000"/>
            </a:pPr>
            <a:r>
              <a:rPr lang="en-AU" sz="2400" dirty="0" smtClean="0">
                <a:ea typeface="ＭＳ Ｐゴシック" pitchFamily="-105" charset="-128"/>
              </a:rPr>
              <a:t>Free, confidential and independent</a:t>
            </a:r>
          </a:p>
          <a:p>
            <a:pPr lvl="1" indent="-342900">
              <a:spcBef>
                <a:spcPts val="600"/>
              </a:spcBef>
              <a:buSzPct val="100000"/>
            </a:pPr>
            <a:r>
              <a:rPr lang="en-AU" sz="2400" dirty="0" smtClean="0">
                <a:ea typeface="ＭＳ Ｐゴシック" pitchFamily="-105" charset="-128"/>
              </a:rPr>
              <a:t>Available in every State and Territory</a:t>
            </a:r>
          </a:p>
          <a:p>
            <a:pPr lvl="1" indent="-342900">
              <a:spcBef>
                <a:spcPts val="600"/>
              </a:spcBef>
              <a:buSzPct val="100000"/>
            </a:pPr>
            <a:endParaRPr lang="en-AU" sz="2200" dirty="0" smtClean="0">
              <a:ea typeface="ＭＳ Ｐゴシック" pitchFamily="-105" charset="-128"/>
            </a:endParaRPr>
          </a:p>
          <a:p>
            <a:pPr marL="857250" lvl="1" indent="-457200"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en-AU" sz="2200" dirty="0">
              <a:ea typeface="ＭＳ Ｐゴシック" pitchFamily="-105" charset="-128"/>
            </a:endParaRPr>
          </a:p>
          <a:p>
            <a:endParaRPr lang="en-AU" sz="2400" dirty="0">
              <a:ea typeface="ＭＳ Ｐゴシック" pitchFamily="-105" charset="-128"/>
            </a:endParaRPr>
          </a:p>
          <a:p>
            <a:pPr marL="57150" indent="0">
              <a:buNone/>
            </a:pP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 dirty="0" smtClean="0">
                <a:solidFill>
                  <a:schemeClr val="tx2"/>
                </a:solidFill>
                <a:latin typeface="+mj-lt"/>
                <a:ea typeface="ＭＳ Ｐゴシック" pitchFamily="-105" charset="-128"/>
                <a:cs typeface="+mj-cs"/>
              </a:rPr>
              <a:t>Who are financial counsellors?</a:t>
            </a:r>
            <a:endParaRPr lang="en-AU" sz="3600" kern="0" dirty="0">
              <a:solidFill>
                <a:schemeClr val="tx2"/>
              </a:solidFill>
              <a:latin typeface="+mj-lt"/>
              <a:ea typeface="ＭＳ Ｐゴシック" pitchFamily="-105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551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can an FC help you?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Identify financial options</a:t>
            </a:r>
          </a:p>
          <a:p>
            <a:r>
              <a:rPr lang="en-AU" sz="2400" dirty="0" smtClean="0"/>
              <a:t>Advocate or negotiate for clients</a:t>
            </a:r>
          </a:p>
          <a:p>
            <a:r>
              <a:rPr lang="en-AU" sz="2400" dirty="0" smtClean="0"/>
              <a:t>Facilitate access to grants, concessions and dispute resolution</a:t>
            </a:r>
          </a:p>
          <a:p>
            <a:r>
              <a:rPr lang="en-AU" sz="2400" dirty="0" smtClean="0"/>
              <a:t>Provide information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35298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you should consider an FC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Resolves financial difficulties</a:t>
            </a:r>
          </a:p>
          <a:p>
            <a:r>
              <a:rPr lang="en-AU" sz="2400" dirty="0" smtClean="0"/>
              <a:t>Avoids legal action</a:t>
            </a:r>
          </a:p>
          <a:p>
            <a:r>
              <a:rPr lang="en-AU" sz="2400" dirty="0" smtClean="0"/>
              <a:t>Avoids bankruptcy</a:t>
            </a:r>
          </a:p>
          <a:p>
            <a:r>
              <a:rPr lang="en-AU" sz="2400" dirty="0" smtClean="0"/>
              <a:t>Improves mental wellbeing</a:t>
            </a:r>
          </a:p>
        </p:txBody>
      </p:sp>
    </p:spTree>
    <p:extLst>
      <p:ext uri="{BB962C8B-B14F-4D97-AF65-F5344CB8AC3E}">
        <p14:creationId xmlns:p14="http://schemas.microsoft.com/office/powerpoint/2010/main" val="374823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28800"/>
            <a:ext cx="7313612" cy="4322762"/>
          </a:xfrm>
        </p:spPr>
        <p:txBody>
          <a:bodyPr/>
          <a:lstStyle/>
          <a:p>
            <a:pPr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>
                <a:ea typeface="ＭＳ Ｐゴシック" pitchFamily="-105" charset="-128"/>
              </a:rPr>
              <a:t>Telephone based financial counselling service</a:t>
            </a:r>
          </a:p>
          <a:p>
            <a:pPr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AU" sz="2400" dirty="0" smtClean="0">
                <a:ea typeface="ＭＳ Ｐゴシック" pitchFamily="-105" charset="-128"/>
              </a:rPr>
              <a:t>NDH service exists in every State and Territory</a:t>
            </a:r>
          </a:p>
          <a:p>
            <a:pPr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</a:pPr>
            <a:endParaRPr lang="en-AU" sz="2200" dirty="0">
              <a:ea typeface="ＭＳ Ｐゴシック" pitchFamily="-105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 dirty="0" smtClean="0">
                <a:solidFill>
                  <a:schemeClr val="tx2"/>
                </a:solidFill>
                <a:latin typeface="+mj-lt"/>
                <a:ea typeface="ＭＳ Ｐゴシック" pitchFamily="-105" charset="-128"/>
                <a:cs typeface="+mj-cs"/>
              </a:rPr>
              <a:t>What is the National Debt Helpline?</a:t>
            </a:r>
            <a:endParaRPr lang="en-AU" sz="3600" kern="0" dirty="0">
              <a:solidFill>
                <a:schemeClr val="tx2"/>
              </a:solidFill>
              <a:latin typeface="+mj-lt"/>
              <a:ea typeface="ＭＳ Ｐゴシック" pitchFamily="-105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75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do we help clients who owe money?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Formulate a plan</a:t>
            </a:r>
          </a:p>
          <a:p>
            <a:r>
              <a:rPr lang="en-AU" sz="2400" dirty="0" smtClean="0"/>
              <a:t>Assess needs and provide referral</a:t>
            </a:r>
          </a:p>
          <a:p>
            <a:r>
              <a:rPr lang="en-AU" sz="2400" dirty="0"/>
              <a:t>Holistic approach</a:t>
            </a:r>
          </a:p>
          <a:p>
            <a:r>
              <a:rPr lang="en-AU" sz="2400" dirty="0" smtClean="0"/>
              <a:t>Emotional support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0337" y="6126369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1800" i="1" dirty="0" smtClean="0">
                <a:ea typeface="ＭＳ Ｐゴシック" panose="020B0600070205080204" pitchFamily="34" charset="-128"/>
              </a:rPr>
              <a:t>Got a question? </a:t>
            </a:r>
          </a:p>
          <a:p>
            <a:r>
              <a:rPr lang="en-AU" altLang="en-US" sz="1800" i="1" dirty="0" smtClean="0">
                <a:ea typeface="ＭＳ Ｐゴシック" panose="020B0600070205080204" pitchFamily="34" charset="-128"/>
              </a:rPr>
              <a:t>Email preethi@consumeraction.org.au</a:t>
            </a:r>
            <a:endParaRPr lang="en-US" altLang="en-US" sz="1800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533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Utility Debts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1800" kern="0" dirty="0" smtClean="0">
              <a:ea typeface="ＭＳ Ｐゴシック" pitchFamily="-105" charset="-128"/>
            </a:endParaRPr>
          </a:p>
          <a:p>
            <a:pPr marL="0" indent="0">
              <a:buSzPct val="100000"/>
              <a:buNone/>
            </a:pPr>
            <a:r>
              <a:rPr lang="en-AU" sz="2200" kern="0" dirty="0" smtClean="0">
                <a:ea typeface="ＭＳ Ｐゴシック" pitchFamily="-105" charset="-128"/>
              </a:rPr>
              <a:t> </a:t>
            </a: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AU" sz="2200" kern="0" dirty="0">
              <a:ea typeface="ＭＳ Ｐゴシック" pitchFamily="-105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marL="0" indent="0">
              <a:buNone/>
            </a:pPr>
            <a:endParaRPr lang="en-AU" sz="2400" dirty="0" smtClean="0"/>
          </a:p>
          <a:p>
            <a:r>
              <a:rPr lang="en-AU" sz="2400" dirty="0" smtClean="0"/>
              <a:t>Threat of disconnection</a:t>
            </a:r>
          </a:p>
          <a:p>
            <a:r>
              <a:rPr lang="en-AU" sz="2400" dirty="0" smtClean="0"/>
              <a:t>Don’ts: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US" sz="2400" dirty="0"/>
              <a:t>DON’T use credit  cards</a:t>
            </a:r>
          </a:p>
          <a:p>
            <a:pPr lvl="1">
              <a:buSzPct val="100000"/>
              <a:buFont typeface="Courier New" panose="02070309020205020404" pitchFamily="49" charset="0"/>
              <a:buChar char="o"/>
            </a:pPr>
            <a:r>
              <a:rPr lang="en-US" sz="2400" dirty="0">
                <a:ea typeface="ＭＳ Ｐゴシック" pitchFamily="-105" charset="-128"/>
              </a:rPr>
              <a:t>DON’T get a payday </a:t>
            </a:r>
            <a:r>
              <a:rPr lang="en-US" sz="2400" dirty="0" smtClean="0">
                <a:ea typeface="ＭＳ Ｐゴシック" pitchFamily="-105" charset="-128"/>
              </a:rPr>
              <a:t>loan</a:t>
            </a:r>
            <a:endParaRPr lang="en-AU" sz="2400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12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Utility Debts: What to Do</a:t>
            </a:r>
            <a:endParaRPr lang="en-A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1628800"/>
            <a:ext cx="7313612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SzPct val="100000"/>
              <a:buFont typeface="Courier New" panose="02070309020205020404" pitchFamily="49" charset="0"/>
              <a:buChar char="o"/>
            </a:pPr>
            <a:endParaRPr lang="en-AU" sz="1800" kern="0" dirty="0" smtClean="0">
              <a:ea typeface="ＭＳ Ｐゴシック" pitchFamily="-105" charset="-128"/>
            </a:endParaRPr>
          </a:p>
          <a:p>
            <a:pPr marL="0" indent="0">
              <a:buSzPct val="100000"/>
              <a:buNone/>
            </a:pPr>
            <a:r>
              <a:rPr lang="en-AU" sz="2200" kern="0" dirty="0" smtClean="0">
                <a:ea typeface="ＭＳ Ｐゴシック" pitchFamily="-105" charset="-128"/>
              </a:rPr>
              <a:t> </a:t>
            </a: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Courier New" panose="02070309020205020404" pitchFamily="49" charset="0"/>
              <a:buChar char="o"/>
            </a:pPr>
            <a:endParaRPr lang="en-AU" sz="2200" kern="0" dirty="0" smtClean="0">
              <a:ea typeface="ＭＳ Ｐゴシック" pitchFamily="-105" charset="-128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endParaRPr lang="en-AU" sz="2200" kern="0" dirty="0">
              <a:ea typeface="ＭＳ Ｐゴシック" pitchFamily="-105" charset="-12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r>
              <a:rPr lang="en-AU" sz="2400" dirty="0" smtClean="0"/>
              <a:t>Find the more affordable and appropriate plan</a:t>
            </a:r>
          </a:p>
          <a:p>
            <a:r>
              <a:rPr lang="en-AU" sz="2400" dirty="0" smtClean="0"/>
              <a:t>Negotiate payment plan or delay</a:t>
            </a:r>
          </a:p>
          <a:p>
            <a:r>
              <a:rPr lang="en-AU" sz="2400" dirty="0" smtClean="0"/>
              <a:t>Identify inefficient appliances</a:t>
            </a:r>
          </a:p>
          <a:p>
            <a:r>
              <a:rPr lang="en-AU" sz="2400" dirty="0" smtClean="0"/>
              <a:t>Check discounts, concessions and grants eligibility</a:t>
            </a:r>
          </a:p>
          <a:p>
            <a:r>
              <a:rPr lang="en-AU" sz="2400" dirty="0" smtClean="0"/>
              <a:t>Go to the Ombudsman</a:t>
            </a:r>
          </a:p>
        </p:txBody>
      </p:sp>
    </p:spTree>
    <p:extLst>
      <p:ext uri="{BB962C8B-B14F-4D97-AF65-F5344CB8AC3E}">
        <p14:creationId xmlns:p14="http://schemas.microsoft.com/office/powerpoint/2010/main" val="3741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3">
      <a:dk1>
        <a:srgbClr val="000000"/>
      </a:dk1>
      <a:lt1>
        <a:srgbClr val="FFFFFF"/>
      </a:lt1>
      <a:dk2>
        <a:srgbClr val="6DB947"/>
      </a:dk2>
      <a:lt2>
        <a:srgbClr val="5F5F5F"/>
      </a:lt2>
      <a:accent1>
        <a:srgbClr val="33CCCC"/>
      </a:accent1>
      <a:accent2>
        <a:srgbClr val="DDDDDD"/>
      </a:accent2>
      <a:accent3>
        <a:srgbClr val="FFFFFF"/>
      </a:accent3>
      <a:accent4>
        <a:srgbClr val="000000"/>
      </a:accent4>
      <a:accent5>
        <a:srgbClr val="ADE2E2"/>
      </a:accent5>
      <a:accent6>
        <a:srgbClr val="C8C8C8"/>
      </a:accent6>
      <a:hlink>
        <a:srgbClr val="59B749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000000"/>
        </a:dk1>
        <a:lt1>
          <a:srgbClr val="FFFFFF"/>
        </a:lt1>
        <a:dk2>
          <a:srgbClr val="99FF33"/>
        </a:dk2>
        <a:lt2>
          <a:srgbClr val="5F5F5F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C8C8C8"/>
        </a:accent6>
        <a:hlink>
          <a:srgbClr val="99FF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2">
        <a:dk1>
          <a:srgbClr val="000000"/>
        </a:dk1>
        <a:lt1>
          <a:srgbClr val="FFFFFF"/>
        </a:lt1>
        <a:dk2>
          <a:srgbClr val="00FF00"/>
        </a:dk2>
        <a:lt2>
          <a:srgbClr val="5F5F5F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C8C8C8"/>
        </a:accent6>
        <a:hlink>
          <a:srgbClr val="00FF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3">
        <a:dk1>
          <a:srgbClr val="000000"/>
        </a:dk1>
        <a:lt1>
          <a:srgbClr val="FFFFFF"/>
        </a:lt1>
        <a:dk2>
          <a:srgbClr val="6DB947"/>
        </a:dk2>
        <a:lt2>
          <a:srgbClr val="5F5F5F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C8C8C8"/>
        </a:accent6>
        <a:hlink>
          <a:srgbClr val="59B74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7403</TotalTime>
  <Words>585</Words>
  <Application>Microsoft Office PowerPoint</Application>
  <PresentationFormat>On-screen Show (4:3)</PresentationFormat>
  <Paragraphs>156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Courier New</vt:lpstr>
      <vt:lpstr>Verdana</vt:lpstr>
      <vt:lpstr>Wingdings</vt:lpstr>
      <vt:lpstr>Eclipse</vt:lpstr>
      <vt:lpstr>Helping Clients Who Owe Money </vt:lpstr>
      <vt:lpstr>PowerPoint Presentation</vt:lpstr>
      <vt:lpstr>PowerPoint Presentation</vt:lpstr>
      <vt:lpstr>How can an FC help you? </vt:lpstr>
      <vt:lpstr>Why you should consider an FC</vt:lpstr>
      <vt:lpstr>PowerPoint Presentation</vt:lpstr>
      <vt:lpstr>How do we help clients who owe money?</vt:lpstr>
      <vt:lpstr>Utility Debts</vt:lpstr>
      <vt:lpstr>Utility Debts: What to Do</vt:lpstr>
      <vt:lpstr>When Debts Go Unpaid</vt:lpstr>
      <vt:lpstr>Debt Collection: A Story</vt:lpstr>
      <vt:lpstr>Dealing with Debt Collectors</vt:lpstr>
      <vt:lpstr>Can they do that?</vt:lpstr>
      <vt:lpstr>PowerPoint Presentation</vt:lpstr>
      <vt:lpstr>The payday loan cycle</vt:lpstr>
      <vt:lpstr>What is a payday loan?</vt:lpstr>
      <vt:lpstr>Example of a payday loan</vt:lpstr>
      <vt:lpstr>Legal obligations on lenders</vt:lpstr>
      <vt:lpstr>Alternatives to payday loans</vt:lpstr>
      <vt:lpstr>Questions</vt:lpstr>
      <vt:lpstr>Talk to a financial counsellor! </vt:lpstr>
    </vt:vector>
  </TitlesOfParts>
  <Company>CALC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Advocacy and Empowerment Workshop</dc:title>
  <dc:creator>Gerard Brody</dc:creator>
  <cp:lastModifiedBy>Preethi Vergis</cp:lastModifiedBy>
  <cp:revision>381</cp:revision>
  <cp:lastPrinted>2017-06-05T01:05:38Z</cp:lastPrinted>
  <dcterms:created xsi:type="dcterms:W3CDTF">2006-11-11T03:59:37Z</dcterms:created>
  <dcterms:modified xsi:type="dcterms:W3CDTF">2017-06-06T03:20:30Z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