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sldIdLst>
    <p:sldId id="256" r:id="rId2"/>
    <p:sldId id="326" r:id="rId3"/>
    <p:sldId id="322" r:id="rId4"/>
    <p:sldId id="325" r:id="rId5"/>
    <p:sldId id="327" r:id="rId6"/>
    <p:sldId id="330" r:id="rId7"/>
    <p:sldId id="339" r:id="rId8"/>
    <p:sldId id="332" r:id="rId9"/>
    <p:sldId id="333" r:id="rId10"/>
    <p:sldId id="334" r:id="rId11"/>
    <p:sldId id="335" r:id="rId12"/>
    <p:sldId id="336" r:id="rId13"/>
    <p:sldId id="340" r:id="rId14"/>
    <p:sldId id="341" r:id="rId15"/>
    <p:sldId id="342" r:id="rId16"/>
    <p:sldId id="337" r:id="rId17"/>
    <p:sldId id="338"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2" autoAdjust="0"/>
    <p:restoredTop sz="80294" autoAdjust="0"/>
  </p:normalViewPr>
  <p:slideViewPr>
    <p:cSldViewPr>
      <p:cViewPr varScale="1">
        <p:scale>
          <a:sx n="29" d="100"/>
          <a:sy n="29" d="100"/>
        </p:scale>
        <p:origin x="68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F80585-7996-924D-AB73-EE87AF15B43E}" type="doc">
      <dgm:prSet loTypeId="urn:microsoft.com/office/officeart/2005/8/layout/radial4" loCatId="" qsTypeId="urn:microsoft.com/office/officeart/2005/8/quickstyle/simple4" qsCatId="simple" csTypeId="urn:microsoft.com/office/officeart/2005/8/colors/colorful1" csCatId="colorful" phldr="1"/>
      <dgm:spPr/>
      <dgm:t>
        <a:bodyPr/>
        <a:lstStyle/>
        <a:p>
          <a:endParaRPr lang="en-AU"/>
        </a:p>
      </dgm:t>
    </dgm:pt>
    <dgm:pt modelId="{42274E89-BD68-0341-8CD9-0354055232E3}">
      <dgm:prSet phldrT="[Text]"/>
      <dgm:spPr/>
      <dgm:t>
        <a:bodyPr/>
        <a:lstStyle/>
        <a:p>
          <a:r>
            <a:rPr lang="en-AU" dirty="0" smtClean="0"/>
            <a:t>QCAT is able to make an order</a:t>
          </a:r>
          <a:endParaRPr lang="en-AU" dirty="0"/>
        </a:p>
      </dgm:t>
    </dgm:pt>
    <dgm:pt modelId="{0FCDA2C3-28C3-D849-B3C1-7E164EBA3AE4}" type="parTrans" cxnId="{87149C58-98AA-D148-B95C-80DE7ED64A8D}">
      <dgm:prSet/>
      <dgm:spPr/>
      <dgm:t>
        <a:bodyPr/>
        <a:lstStyle/>
        <a:p>
          <a:endParaRPr lang="en-AU"/>
        </a:p>
      </dgm:t>
    </dgm:pt>
    <dgm:pt modelId="{5777683C-38F8-6F46-ADB4-5E35938F933D}" type="sibTrans" cxnId="{87149C58-98AA-D148-B95C-80DE7ED64A8D}">
      <dgm:prSet/>
      <dgm:spPr/>
      <dgm:t>
        <a:bodyPr/>
        <a:lstStyle/>
        <a:p>
          <a:endParaRPr lang="en-AU"/>
        </a:p>
      </dgm:t>
    </dgm:pt>
    <dgm:pt modelId="{6B61AF5C-AB76-9B47-8D94-33C354970CDF}">
      <dgm:prSet phldrT="[Text]"/>
      <dgm:spPr/>
      <dgm:t>
        <a:bodyPr/>
        <a:lstStyle/>
        <a:p>
          <a:r>
            <a:rPr lang="en-AU" dirty="0" smtClean="0"/>
            <a:t>Impaired capacity</a:t>
          </a:r>
          <a:endParaRPr lang="en-AU" dirty="0"/>
        </a:p>
      </dgm:t>
    </dgm:pt>
    <dgm:pt modelId="{BAE51213-FC22-7446-AAD5-2B54F914BDC8}" type="parTrans" cxnId="{7F482ACE-0A47-EF4C-B070-D28A78CF2317}">
      <dgm:prSet/>
      <dgm:spPr/>
      <dgm:t>
        <a:bodyPr/>
        <a:lstStyle/>
        <a:p>
          <a:endParaRPr lang="en-AU"/>
        </a:p>
      </dgm:t>
    </dgm:pt>
    <dgm:pt modelId="{74F4ABF5-0073-D24E-882A-1BDD313D277D}" type="sibTrans" cxnId="{7F482ACE-0A47-EF4C-B070-D28A78CF2317}">
      <dgm:prSet/>
      <dgm:spPr/>
      <dgm:t>
        <a:bodyPr/>
        <a:lstStyle/>
        <a:p>
          <a:endParaRPr lang="en-AU"/>
        </a:p>
      </dgm:t>
    </dgm:pt>
    <dgm:pt modelId="{01819676-7701-2E45-93BD-89EB4414D2FD}">
      <dgm:prSet phldrT="[Text]"/>
      <dgm:spPr/>
      <dgm:t>
        <a:bodyPr/>
        <a:lstStyle/>
        <a:p>
          <a:r>
            <a:rPr lang="en-AU" dirty="0" smtClean="0"/>
            <a:t>A decision needs to be made OR the adult is likely to do something that places them at risk</a:t>
          </a:r>
          <a:endParaRPr lang="en-AU" dirty="0"/>
        </a:p>
      </dgm:t>
    </dgm:pt>
    <dgm:pt modelId="{9F61C233-9FE6-E943-A6E6-BEE728022212}" type="parTrans" cxnId="{27C58CCF-F378-5F48-A7A5-630932F0C906}">
      <dgm:prSet/>
      <dgm:spPr/>
      <dgm:t>
        <a:bodyPr/>
        <a:lstStyle/>
        <a:p>
          <a:endParaRPr lang="en-AU"/>
        </a:p>
      </dgm:t>
    </dgm:pt>
    <dgm:pt modelId="{506394C8-055D-C54B-BF29-E4924ADEB1AC}" type="sibTrans" cxnId="{27C58CCF-F378-5F48-A7A5-630932F0C906}">
      <dgm:prSet/>
      <dgm:spPr/>
      <dgm:t>
        <a:bodyPr/>
        <a:lstStyle/>
        <a:p>
          <a:endParaRPr lang="en-AU"/>
        </a:p>
      </dgm:t>
    </dgm:pt>
    <dgm:pt modelId="{CE8069E9-0F4C-6F47-94F2-9519C83FA3BE}">
      <dgm:prSet phldrT="[Text]"/>
      <dgm:spPr/>
      <dgm:t>
        <a:bodyPr/>
        <a:lstStyle/>
        <a:p>
          <a:r>
            <a:rPr lang="en-AU" dirty="0" smtClean="0"/>
            <a:t>Without appointment the needs of the adult will not be adequately met or their interests not protected</a:t>
          </a:r>
          <a:endParaRPr lang="en-AU" dirty="0"/>
        </a:p>
      </dgm:t>
    </dgm:pt>
    <dgm:pt modelId="{447594F1-747F-7548-9A87-2ABFBDBB56DB}" type="parTrans" cxnId="{BA57C4CC-1940-8846-AA9E-2EC9DC0004ED}">
      <dgm:prSet/>
      <dgm:spPr/>
      <dgm:t>
        <a:bodyPr/>
        <a:lstStyle/>
        <a:p>
          <a:endParaRPr lang="en-AU"/>
        </a:p>
      </dgm:t>
    </dgm:pt>
    <dgm:pt modelId="{DB3A6180-2252-864B-8CB7-77C3C6A21D03}" type="sibTrans" cxnId="{BA57C4CC-1940-8846-AA9E-2EC9DC0004ED}">
      <dgm:prSet/>
      <dgm:spPr/>
      <dgm:t>
        <a:bodyPr/>
        <a:lstStyle/>
        <a:p>
          <a:endParaRPr lang="en-AU"/>
        </a:p>
      </dgm:t>
    </dgm:pt>
    <dgm:pt modelId="{CC6E8A82-5D19-5F4A-9423-9CEB73A413FE}" type="pres">
      <dgm:prSet presAssocID="{1EF80585-7996-924D-AB73-EE87AF15B43E}" presName="cycle" presStyleCnt="0">
        <dgm:presLayoutVars>
          <dgm:chMax val="1"/>
          <dgm:dir/>
          <dgm:animLvl val="ctr"/>
          <dgm:resizeHandles val="exact"/>
        </dgm:presLayoutVars>
      </dgm:prSet>
      <dgm:spPr/>
      <dgm:t>
        <a:bodyPr/>
        <a:lstStyle/>
        <a:p>
          <a:endParaRPr lang="en-AU"/>
        </a:p>
      </dgm:t>
    </dgm:pt>
    <dgm:pt modelId="{83C7F530-E15E-E64E-B0F7-EE6A4065E9F4}" type="pres">
      <dgm:prSet presAssocID="{42274E89-BD68-0341-8CD9-0354055232E3}" presName="centerShape" presStyleLbl="node0" presStyleIdx="0" presStyleCnt="1"/>
      <dgm:spPr/>
      <dgm:t>
        <a:bodyPr/>
        <a:lstStyle/>
        <a:p>
          <a:endParaRPr lang="en-AU"/>
        </a:p>
      </dgm:t>
    </dgm:pt>
    <dgm:pt modelId="{04210856-1BC2-BE41-9A0B-AE8428159E19}" type="pres">
      <dgm:prSet presAssocID="{BAE51213-FC22-7446-AAD5-2B54F914BDC8}" presName="parTrans" presStyleLbl="bgSibTrans2D1" presStyleIdx="0" presStyleCnt="3"/>
      <dgm:spPr/>
      <dgm:t>
        <a:bodyPr/>
        <a:lstStyle/>
        <a:p>
          <a:endParaRPr lang="en-AU"/>
        </a:p>
      </dgm:t>
    </dgm:pt>
    <dgm:pt modelId="{D5AE3738-8B91-834B-A08C-A93B8707CEAB}" type="pres">
      <dgm:prSet presAssocID="{6B61AF5C-AB76-9B47-8D94-33C354970CDF}" presName="node" presStyleLbl="node1" presStyleIdx="0" presStyleCnt="3">
        <dgm:presLayoutVars>
          <dgm:bulletEnabled val="1"/>
        </dgm:presLayoutVars>
      </dgm:prSet>
      <dgm:spPr/>
      <dgm:t>
        <a:bodyPr/>
        <a:lstStyle/>
        <a:p>
          <a:endParaRPr lang="en-AU"/>
        </a:p>
      </dgm:t>
    </dgm:pt>
    <dgm:pt modelId="{7FD228FB-28FE-4940-8D5F-3AD272E69EB4}" type="pres">
      <dgm:prSet presAssocID="{9F61C233-9FE6-E943-A6E6-BEE728022212}" presName="parTrans" presStyleLbl="bgSibTrans2D1" presStyleIdx="1" presStyleCnt="3"/>
      <dgm:spPr/>
      <dgm:t>
        <a:bodyPr/>
        <a:lstStyle/>
        <a:p>
          <a:endParaRPr lang="en-AU"/>
        </a:p>
      </dgm:t>
    </dgm:pt>
    <dgm:pt modelId="{4BBECA61-669B-3E4B-82DA-03FE93465CCF}" type="pres">
      <dgm:prSet presAssocID="{01819676-7701-2E45-93BD-89EB4414D2FD}" presName="node" presStyleLbl="node1" presStyleIdx="1" presStyleCnt="3">
        <dgm:presLayoutVars>
          <dgm:bulletEnabled val="1"/>
        </dgm:presLayoutVars>
      </dgm:prSet>
      <dgm:spPr/>
      <dgm:t>
        <a:bodyPr/>
        <a:lstStyle/>
        <a:p>
          <a:endParaRPr lang="en-AU"/>
        </a:p>
      </dgm:t>
    </dgm:pt>
    <dgm:pt modelId="{90CBF435-E0D9-9843-B596-7ED90EDE3C0C}" type="pres">
      <dgm:prSet presAssocID="{447594F1-747F-7548-9A87-2ABFBDBB56DB}" presName="parTrans" presStyleLbl="bgSibTrans2D1" presStyleIdx="2" presStyleCnt="3"/>
      <dgm:spPr/>
      <dgm:t>
        <a:bodyPr/>
        <a:lstStyle/>
        <a:p>
          <a:endParaRPr lang="en-AU"/>
        </a:p>
      </dgm:t>
    </dgm:pt>
    <dgm:pt modelId="{650AAF7F-040A-3C4D-B857-8179D6974236}" type="pres">
      <dgm:prSet presAssocID="{CE8069E9-0F4C-6F47-94F2-9519C83FA3BE}" presName="node" presStyleLbl="node1" presStyleIdx="2" presStyleCnt="3">
        <dgm:presLayoutVars>
          <dgm:bulletEnabled val="1"/>
        </dgm:presLayoutVars>
      </dgm:prSet>
      <dgm:spPr/>
      <dgm:t>
        <a:bodyPr/>
        <a:lstStyle/>
        <a:p>
          <a:endParaRPr lang="en-AU"/>
        </a:p>
      </dgm:t>
    </dgm:pt>
  </dgm:ptLst>
  <dgm:cxnLst>
    <dgm:cxn modelId="{BA57C4CC-1940-8846-AA9E-2EC9DC0004ED}" srcId="{42274E89-BD68-0341-8CD9-0354055232E3}" destId="{CE8069E9-0F4C-6F47-94F2-9519C83FA3BE}" srcOrd="2" destOrd="0" parTransId="{447594F1-747F-7548-9A87-2ABFBDBB56DB}" sibTransId="{DB3A6180-2252-864B-8CB7-77C3C6A21D03}"/>
    <dgm:cxn modelId="{63236AE5-9B4A-9E4B-A673-9C3D76BAE0B6}" type="presOf" srcId="{9F61C233-9FE6-E943-A6E6-BEE728022212}" destId="{7FD228FB-28FE-4940-8D5F-3AD272E69EB4}" srcOrd="0" destOrd="0" presId="urn:microsoft.com/office/officeart/2005/8/layout/radial4"/>
    <dgm:cxn modelId="{44C43A12-F54E-9148-B2CC-914F21AEC4A9}" type="presOf" srcId="{42274E89-BD68-0341-8CD9-0354055232E3}" destId="{83C7F530-E15E-E64E-B0F7-EE6A4065E9F4}" srcOrd="0" destOrd="0" presId="urn:microsoft.com/office/officeart/2005/8/layout/radial4"/>
    <dgm:cxn modelId="{27C58CCF-F378-5F48-A7A5-630932F0C906}" srcId="{42274E89-BD68-0341-8CD9-0354055232E3}" destId="{01819676-7701-2E45-93BD-89EB4414D2FD}" srcOrd="1" destOrd="0" parTransId="{9F61C233-9FE6-E943-A6E6-BEE728022212}" sibTransId="{506394C8-055D-C54B-BF29-E4924ADEB1AC}"/>
    <dgm:cxn modelId="{8499F382-5381-7D43-8FF3-134B45C6DD3D}" type="presOf" srcId="{6B61AF5C-AB76-9B47-8D94-33C354970CDF}" destId="{D5AE3738-8B91-834B-A08C-A93B8707CEAB}" srcOrd="0" destOrd="0" presId="urn:microsoft.com/office/officeart/2005/8/layout/radial4"/>
    <dgm:cxn modelId="{87149C58-98AA-D148-B95C-80DE7ED64A8D}" srcId="{1EF80585-7996-924D-AB73-EE87AF15B43E}" destId="{42274E89-BD68-0341-8CD9-0354055232E3}" srcOrd="0" destOrd="0" parTransId="{0FCDA2C3-28C3-D849-B3C1-7E164EBA3AE4}" sibTransId="{5777683C-38F8-6F46-ADB4-5E35938F933D}"/>
    <dgm:cxn modelId="{2A4D3823-1EDC-D047-A3BA-8A086AC27083}" type="presOf" srcId="{447594F1-747F-7548-9A87-2ABFBDBB56DB}" destId="{90CBF435-E0D9-9843-B596-7ED90EDE3C0C}" srcOrd="0" destOrd="0" presId="urn:microsoft.com/office/officeart/2005/8/layout/radial4"/>
    <dgm:cxn modelId="{3C67C819-5338-914F-B536-4DC1D6F7D6F0}" type="presOf" srcId="{CE8069E9-0F4C-6F47-94F2-9519C83FA3BE}" destId="{650AAF7F-040A-3C4D-B857-8179D6974236}" srcOrd="0" destOrd="0" presId="urn:microsoft.com/office/officeart/2005/8/layout/radial4"/>
    <dgm:cxn modelId="{5D1C2AEA-B415-EE4F-99BA-66E5087BA9EC}" type="presOf" srcId="{01819676-7701-2E45-93BD-89EB4414D2FD}" destId="{4BBECA61-669B-3E4B-82DA-03FE93465CCF}" srcOrd="0" destOrd="0" presId="urn:microsoft.com/office/officeart/2005/8/layout/radial4"/>
    <dgm:cxn modelId="{4D103051-0A67-8C4E-B566-D886AF6E6B49}" type="presOf" srcId="{BAE51213-FC22-7446-AAD5-2B54F914BDC8}" destId="{04210856-1BC2-BE41-9A0B-AE8428159E19}" srcOrd="0" destOrd="0" presId="urn:microsoft.com/office/officeart/2005/8/layout/radial4"/>
    <dgm:cxn modelId="{3DF81F18-0B85-5B48-B8CD-99CE9F9E81A4}" type="presOf" srcId="{1EF80585-7996-924D-AB73-EE87AF15B43E}" destId="{CC6E8A82-5D19-5F4A-9423-9CEB73A413FE}" srcOrd="0" destOrd="0" presId="urn:microsoft.com/office/officeart/2005/8/layout/radial4"/>
    <dgm:cxn modelId="{7F482ACE-0A47-EF4C-B070-D28A78CF2317}" srcId="{42274E89-BD68-0341-8CD9-0354055232E3}" destId="{6B61AF5C-AB76-9B47-8D94-33C354970CDF}" srcOrd="0" destOrd="0" parTransId="{BAE51213-FC22-7446-AAD5-2B54F914BDC8}" sibTransId="{74F4ABF5-0073-D24E-882A-1BDD313D277D}"/>
    <dgm:cxn modelId="{F94FFB0C-3C36-FF4B-B311-4A33380BCD03}" type="presParOf" srcId="{CC6E8A82-5D19-5F4A-9423-9CEB73A413FE}" destId="{83C7F530-E15E-E64E-B0F7-EE6A4065E9F4}" srcOrd="0" destOrd="0" presId="urn:microsoft.com/office/officeart/2005/8/layout/radial4"/>
    <dgm:cxn modelId="{588B7B07-0904-8E48-B87E-16D4AA59FC3F}" type="presParOf" srcId="{CC6E8A82-5D19-5F4A-9423-9CEB73A413FE}" destId="{04210856-1BC2-BE41-9A0B-AE8428159E19}" srcOrd="1" destOrd="0" presId="urn:microsoft.com/office/officeart/2005/8/layout/radial4"/>
    <dgm:cxn modelId="{5F29F303-2000-DB41-A8A1-731DD4C44B93}" type="presParOf" srcId="{CC6E8A82-5D19-5F4A-9423-9CEB73A413FE}" destId="{D5AE3738-8B91-834B-A08C-A93B8707CEAB}" srcOrd="2" destOrd="0" presId="urn:microsoft.com/office/officeart/2005/8/layout/radial4"/>
    <dgm:cxn modelId="{D7F28FC2-7C22-5049-BA9A-B1D2C2E44D39}" type="presParOf" srcId="{CC6E8A82-5D19-5F4A-9423-9CEB73A413FE}" destId="{7FD228FB-28FE-4940-8D5F-3AD272E69EB4}" srcOrd="3" destOrd="0" presId="urn:microsoft.com/office/officeart/2005/8/layout/radial4"/>
    <dgm:cxn modelId="{C1DC573A-3F42-F04D-967D-D8031F458A8D}" type="presParOf" srcId="{CC6E8A82-5D19-5F4A-9423-9CEB73A413FE}" destId="{4BBECA61-669B-3E4B-82DA-03FE93465CCF}" srcOrd="4" destOrd="0" presId="urn:microsoft.com/office/officeart/2005/8/layout/radial4"/>
    <dgm:cxn modelId="{8DD5C40C-68B6-8C44-882C-ECE9058B2F14}" type="presParOf" srcId="{CC6E8A82-5D19-5F4A-9423-9CEB73A413FE}" destId="{90CBF435-E0D9-9843-B596-7ED90EDE3C0C}" srcOrd="5" destOrd="0" presId="urn:microsoft.com/office/officeart/2005/8/layout/radial4"/>
    <dgm:cxn modelId="{58F76C9E-7A76-B54F-8BD2-4033E717C9C4}" type="presParOf" srcId="{CC6E8A82-5D19-5F4A-9423-9CEB73A413FE}" destId="{650AAF7F-040A-3C4D-B857-8179D6974236}"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C7F530-E15E-E64E-B0F7-EE6A4065E9F4}">
      <dsp:nvSpPr>
        <dsp:cNvPr id="0" name=""/>
        <dsp:cNvSpPr/>
      </dsp:nvSpPr>
      <dsp:spPr>
        <a:xfrm>
          <a:off x="3083005" y="2461550"/>
          <a:ext cx="2063588" cy="2063588"/>
        </a:xfrm>
        <a:prstGeom prst="ellipse">
          <a:avLst/>
        </a:prstGeom>
        <a:gradFill rotWithShape="0">
          <a:gsLst>
            <a:gs pos="0">
              <a:schemeClr val="accent1">
                <a:hueOff val="0"/>
                <a:satOff val="0"/>
                <a:lumOff val="0"/>
                <a:alphaOff val="0"/>
              </a:schemeClr>
            </a:gs>
            <a:gs pos="100000">
              <a:schemeClr val="accent1">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AU" sz="2500" kern="1200" dirty="0" smtClean="0"/>
            <a:t>QCAT is able to make an order</a:t>
          </a:r>
          <a:endParaRPr lang="en-AU" sz="2500" kern="1200" dirty="0"/>
        </a:p>
      </dsp:txBody>
      <dsp:txXfrm>
        <a:off x="3385210" y="2763755"/>
        <a:ext cx="1459178" cy="1459178"/>
      </dsp:txXfrm>
    </dsp:sp>
    <dsp:sp modelId="{04210856-1BC2-BE41-9A0B-AE8428159E19}">
      <dsp:nvSpPr>
        <dsp:cNvPr id="0" name=""/>
        <dsp:cNvSpPr/>
      </dsp:nvSpPr>
      <dsp:spPr>
        <a:xfrm rot="12900000">
          <a:off x="1752980" y="2100207"/>
          <a:ext cx="1584352" cy="588122"/>
        </a:xfrm>
        <a:prstGeom prst="leftArrow">
          <a:avLst>
            <a:gd name="adj1" fmla="val 60000"/>
            <a:gd name="adj2" fmla="val 50000"/>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D5AE3738-8B91-834B-A08C-A93B8707CEAB}">
      <dsp:nvSpPr>
        <dsp:cNvPr id="0" name=""/>
        <dsp:cNvSpPr/>
      </dsp:nvSpPr>
      <dsp:spPr>
        <a:xfrm>
          <a:off x="916039" y="1155731"/>
          <a:ext cx="1960408" cy="1568327"/>
        </a:xfrm>
        <a:prstGeom prst="roundRect">
          <a:avLst>
            <a:gd name="adj" fmla="val 10000"/>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AU" sz="1400" kern="1200" dirty="0" smtClean="0"/>
            <a:t>Impaired capacity</a:t>
          </a:r>
          <a:endParaRPr lang="en-AU" sz="1400" kern="1200" dirty="0"/>
        </a:p>
      </dsp:txBody>
      <dsp:txXfrm>
        <a:off x="961974" y="1201666"/>
        <a:ext cx="1868538" cy="1476457"/>
      </dsp:txXfrm>
    </dsp:sp>
    <dsp:sp modelId="{7FD228FB-28FE-4940-8D5F-3AD272E69EB4}">
      <dsp:nvSpPr>
        <dsp:cNvPr id="0" name=""/>
        <dsp:cNvSpPr/>
      </dsp:nvSpPr>
      <dsp:spPr>
        <a:xfrm rot="16200000">
          <a:off x="3322623" y="1283102"/>
          <a:ext cx="1584352" cy="588122"/>
        </a:xfrm>
        <a:prstGeom prst="leftArrow">
          <a:avLst>
            <a:gd name="adj1" fmla="val 60000"/>
            <a:gd name="adj2" fmla="val 50000"/>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4BBECA61-669B-3E4B-82DA-03FE93465CCF}">
      <dsp:nvSpPr>
        <dsp:cNvPr id="0" name=""/>
        <dsp:cNvSpPr/>
      </dsp:nvSpPr>
      <dsp:spPr>
        <a:xfrm>
          <a:off x="3134595" y="824"/>
          <a:ext cx="1960408" cy="1568327"/>
        </a:xfrm>
        <a:prstGeom prst="roundRect">
          <a:avLst>
            <a:gd name="adj" fmla="val 10000"/>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AU" sz="1400" kern="1200" dirty="0" smtClean="0"/>
            <a:t>A decision needs to be made OR the adult is likely to do something that places them at risk</a:t>
          </a:r>
          <a:endParaRPr lang="en-AU" sz="1400" kern="1200" dirty="0"/>
        </a:p>
      </dsp:txBody>
      <dsp:txXfrm>
        <a:off x="3180530" y="46759"/>
        <a:ext cx="1868538" cy="1476457"/>
      </dsp:txXfrm>
    </dsp:sp>
    <dsp:sp modelId="{90CBF435-E0D9-9843-B596-7ED90EDE3C0C}">
      <dsp:nvSpPr>
        <dsp:cNvPr id="0" name=""/>
        <dsp:cNvSpPr/>
      </dsp:nvSpPr>
      <dsp:spPr>
        <a:xfrm rot="19500000">
          <a:off x="4892267" y="2100207"/>
          <a:ext cx="1584352" cy="588122"/>
        </a:xfrm>
        <a:prstGeom prst="leftArrow">
          <a:avLst>
            <a:gd name="adj1" fmla="val 60000"/>
            <a:gd name="adj2" fmla="val 50000"/>
          </a:avLst>
        </a:prstGeom>
        <a:gradFill rotWithShape="0">
          <a:gsLst>
            <a:gs pos="0">
              <a:schemeClr val="accent4">
                <a:hueOff val="0"/>
                <a:satOff val="0"/>
                <a:lumOff val="0"/>
                <a:alphaOff val="0"/>
              </a:schemeClr>
            </a:gs>
            <a:gs pos="100000">
              <a:schemeClr val="accent4">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650AAF7F-040A-3C4D-B857-8179D6974236}">
      <dsp:nvSpPr>
        <dsp:cNvPr id="0" name=""/>
        <dsp:cNvSpPr/>
      </dsp:nvSpPr>
      <dsp:spPr>
        <a:xfrm>
          <a:off x="5353151" y="1155731"/>
          <a:ext cx="1960408" cy="1568327"/>
        </a:xfrm>
        <a:prstGeom prst="roundRect">
          <a:avLst>
            <a:gd name="adj" fmla="val 10000"/>
          </a:avLst>
        </a:prstGeom>
        <a:gradFill rotWithShape="0">
          <a:gsLst>
            <a:gs pos="0">
              <a:schemeClr val="accent4">
                <a:hueOff val="0"/>
                <a:satOff val="0"/>
                <a:lumOff val="0"/>
                <a:alphaOff val="0"/>
              </a:schemeClr>
            </a:gs>
            <a:gs pos="100000">
              <a:schemeClr val="accent4">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AU" sz="1400" kern="1200" dirty="0" smtClean="0"/>
            <a:t>Without appointment the needs of the adult will not be adequately met or their interests not protected</a:t>
          </a:r>
          <a:endParaRPr lang="en-AU" sz="1400" kern="1200" dirty="0"/>
        </a:p>
      </dsp:txBody>
      <dsp:txXfrm>
        <a:off x="5399086" y="1201666"/>
        <a:ext cx="1868538" cy="147645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312" tIns="45656" rIns="91312" bIns="45656" rtlCol="0"/>
          <a:lstStyle>
            <a:lvl1pPr algn="l">
              <a:defRPr sz="1200"/>
            </a:lvl1pPr>
          </a:lstStyle>
          <a:p>
            <a:endParaRPr lang="en-AU"/>
          </a:p>
        </p:txBody>
      </p:sp>
      <p:sp>
        <p:nvSpPr>
          <p:cNvPr id="3" name="Date Placeholder 2"/>
          <p:cNvSpPr>
            <a:spLocks noGrp="1"/>
          </p:cNvSpPr>
          <p:nvPr>
            <p:ph type="dt" idx="1"/>
          </p:nvPr>
        </p:nvSpPr>
        <p:spPr>
          <a:xfrm>
            <a:off x="3850444" y="0"/>
            <a:ext cx="2945659" cy="496332"/>
          </a:xfrm>
          <a:prstGeom prst="rect">
            <a:avLst/>
          </a:prstGeom>
        </p:spPr>
        <p:txBody>
          <a:bodyPr vert="horz" lIns="91312" tIns="45656" rIns="91312" bIns="45656" rtlCol="0"/>
          <a:lstStyle>
            <a:lvl1pPr algn="r">
              <a:defRPr sz="1200"/>
            </a:lvl1pPr>
          </a:lstStyle>
          <a:p>
            <a:fld id="{006F939D-B439-4E7E-8E29-883D58EC5CD9}" type="datetimeFigureOut">
              <a:rPr lang="en-AU" smtClean="0"/>
              <a:t>30/06/2017</a:t>
            </a:fld>
            <a:endParaRPr lang="en-AU"/>
          </a:p>
        </p:txBody>
      </p:sp>
      <p:sp>
        <p:nvSpPr>
          <p:cNvPr id="4" name="Slide Image Placeholder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12" tIns="45656" rIns="91312" bIns="45656"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312" tIns="45656" rIns="91312" bIns="4565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2" y="9428585"/>
            <a:ext cx="2945659" cy="496332"/>
          </a:xfrm>
          <a:prstGeom prst="rect">
            <a:avLst/>
          </a:prstGeom>
        </p:spPr>
        <p:txBody>
          <a:bodyPr vert="horz" lIns="91312" tIns="45656" rIns="91312" bIns="45656" rtlCol="0" anchor="b"/>
          <a:lstStyle>
            <a:lvl1pPr algn="l">
              <a:defRPr sz="1200"/>
            </a:lvl1pPr>
          </a:lstStyle>
          <a:p>
            <a:endParaRPr lang="en-AU"/>
          </a:p>
        </p:txBody>
      </p:sp>
      <p:sp>
        <p:nvSpPr>
          <p:cNvPr id="7" name="Slide Number Placeholder 6"/>
          <p:cNvSpPr>
            <a:spLocks noGrp="1"/>
          </p:cNvSpPr>
          <p:nvPr>
            <p:ph type="sldNum" sz="quarter" idx="5"/>
          </p:nvPr>
        </p:nvSpPr>
        <p:spPr>
          <a:xfrm>
            <a:off x="3850444" y="9428585"/>
            <a:ext cx="2945659" cy="496332"/>
          </a:xfrm>
          <a:prstGeom prst="rect">
            <a:avLst/>
          </a:prstGeom>
        </p:spPr>
        <p:txBody>
          <a:bodyPr vert="horz" lIns="91312" tIns="45656" rIns="91312" bIns="45656" rtlCol="0" anchor="b"/>
          <a:lstStyle>
            <a:lvl1pPr algn="r">
              <a:defRPr sz="1200"/>
            </a:lvl1pPr>
          </a:lstStyle>
          <a:p>
            <a:fld id="{0F820916-42C2-4B00-BABF-F0BAEC63681D}" type="slidenum">
              <a:rPr lang="en-AU" smtClean="0"/>
              <a:t>‹#›</a:t>
            </a:fld>
            <a:endParaRPr lang="en-AU"/>
          </a:p>
        </p:txBody>
      </p:sp>
    </p:spTree>
    <p:extLst>
      <p:ext uri="{BB962C8B-B14F-4D97-AF65-F5344CB8AC3E}">
        <p14:creationId xmlns:p14="http://schemas.microsoft.com/office/powerpoint/2010/main" val="4105064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120">
              <a:defRPr/>
            </a:pPr>
            <a:r>
              <a:rPr lang="en-AU" dirty="0" smtClean="0"/>
              <a:t>Begin</a:t>
            </a:r>
            <a:r>
              <a:rPr lang="en-AU" baseline="0" dirty="0" smtClean="0"/>
              <a:t> by acknowledging the traditional owners of the land that we are meeting on and pay my respects to their elders past, present and emerging refer to the preamble of the ACT Human Rights Act: - </a:t>
            </a:r>
          </a:p>
          <a:p>
            <a:endParaRPr lang="en-AU" dirty="0"/>
          </a:p>
        </p:txBody>
      </p:sp>
      <p:sp>
        <p:nvSpPr>
          <p:cNvPr id="4" name="Slide Number Placeholder 3"/>
          <p:cNvSpPr>
            <a:spLocks noGrp="1"/>
          </p:cNvSpPr>
          <p:nvPr>
            <p:ph type="sldNum" sz="quarter" idx="10"/>
          </p:nvPr>
        </p:nvSpPr>
        <p:spPr/>
        <p:txBody>
          <a:bodyPr/>
          <a:lstStyle/>
          <a:p>
            <a:fld id="{0F820916-42C2-4B00-BABF-F0BAEC63681D}" type="slidenum">
              <a:rPr lang="en-AU" smtClean="0"/>
              <a:t>1</a:t>
            </a:fld>
            <a:endParaRPr lang="en-AU"/>
          </a:p>
        </p:txBody>
      </p:sp>
    </p:spTree>
    <p:extLst>
      <p:ext uri="{BB962C8B-B14F-4D97-AF65-F5344CB8AC3E}">
        <p14:creationId xmlns:p14="http://schemas.microsoft.com/office/powerpoint/2010/main" val="2207661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F820916-42C2-4B00-BABF-F0BAEC63681D}" type="slidenum">
              <a:rPr lang="en-AU" smtClean="0"/>
              <a:t>10</a:t>
            </a:fld>
            <a:endParaRPr lang="en-AU"/>
          </a:p>
        </p:txBody>
      </p:sp>
    </p:spTree>
    <p:extLst>
      <p:ext uri="{BB962C8B-B14F-4D97-AF65-F5344CB8AC3E}">
        <p14:creationId xmlns:p14="http://schemas.microsoft.com/office/powerpoint/2010/main" val="1092987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F820916-42C2-4B00-BABF-F0BAEC63681D}" type="slidenum">
              <a:rPr lang="en-AU" smtClean="0"/>
              <a:t>11</a:t>
            </a:fld>
            <a:endParaRPr lang="en-AU"/>
          </a:p>
        </p:txBody>
      </p:sp>
    </p:spTree>
    <p:extLst>
      <p:ext uri="{BB962C8B-B14F-4D97-AF65-F5344CB8AC3E}">
        <p14:creationId xmlns:p14="http://schemas.microsoft.com/office/powerpoint/2010/main" val="2270183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F820916-42C2-4B00-BABF-F0BAEC63681D}" type="slidenum">
              <a:rPr lang="en-AU" smtClean="0"/>
              <a:t>12</a:t>
            </a:fld>
            <a:endParaRPr lang="en-AU"/>
          </a:p>
        </p:txBody>
      </p:sp>
    </p:spTree>
    <p:extLst>
      <p:ext uri="{BB962C8B-B14F-4D97-AF65-F5344CB8AC3E}">
        <p14:creationId xmlns:p14="http://schemas.microsoft.com/office/powerpoint/2010/main" val="3293191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F820916-42C2-4B00-BABF-F0BAEC63681D}" type="slidenum">
              <a:rPr lang="en-AU" smtClean="0"/>
              <a:t>16</a:t>
            </a:fld>
            <a:endParaRPr lang="en-AU"/>
          </a:p>
        </p:txBody>
      </p:sp>
    </p:spTree>
    <p:extLst>
      <p:ext uri="{BB962C8B-B14F-4D97-AF65-F5344CB8AC3E}">
        <p14:creationId xmlns:p14="http://schemas.microsoft.com/office/powerpoint/2010/main" val="3334571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F820916-42C2-4B00-BABF-F0BAEC63681D}" type="slidenum">
              <a:rPr lang="en-AU" smtClean="0"/>
              <a:t>17</a:t>
            </a:fld>
            <a:endParaRPr lang="en-AU"/>
          </a:p>
        </p:txBody>
      </p:sp>
    </p:spTree>
    <p:extLst>
      <p:ext uri="{BB962C8B-B14F-4D97-AF65-F5344CB8AC3E}">
        <p14:creationId xmlns:p14="http://schemas.microsoft.com/office/powerpoint/2010/main" val="2590095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F820916-42C2-4B00-BABF-F0BAEC63681D}" type="slidenum">
              <a:rPr lang="en-AU" smtClean="0"/>
              <a:t>2</a:t>
            </a:fld>
            <a:endParaRPr lang="en-AU"/>
          </a:p>
        </p:txBody>
      </p:sp>
    </p:spTree>
    <p:extLst>
      <p:ext uri="{BB962C8B-B14F-4D97-AF65-F5344CB8AC3E}">
        <p14:creationId xmlns:p14="http://schemas.microsoft.com/office/powerpoint/2010/main" val="1927634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Disability Law Queensland was engaged by Mamre Association to develop a resource to help people with intellectual and/or cognitive impairments to understand what wills and enduring power of attorney documents are.</a:t>
            </a:r>
          </a:p>
          <a:p>
            <a:r>
              <a:rPr lang="en-AU" dirty="0" smtClean="0"/>
              <a:t>Mamre is a disability service provider (Brisbane based)</a:t>
            </a:r>
          </a:p>
          <a:p>
            <a:r>
              <a:rPr lang="en-AU" dirty="0" smtClean="0"/>
              <a:t>Disability Law Queensland is a non-profit law firm with Mamre as sole shareholder</a:t>
            </a:r>
          </a:p>
          <a:p>
            <a:endParaRPr lang="en-AU" dirty="0"/>
          </a:p>
        </p:txBody>
      </p:sp>
      <p:sp>
        <p:nvSpPr>
          <p:cNvPr id="4" name="Slide Number Placeholder 3"/>
          <p:cNvSpPr>
            <a:spLocks noGrp="1"/>
          </p:cNvSpPr>
          <p:nvPr>
            <p:ph type="sldNum" sz="quarter" idx="10"/>
          </p:nvPr>
        </p:nvSpPr>
        <p:spPr/>
        <p:txBody>
          <a:bodyPr/>
          <a:lstStyle/>
          <a:p>
            <a:fld id="{0F820916-42C2-4B00-BABF-F0BAEC63681D}" type="slidenum">
              <a:rPr lang="en-AU" smtClean="0"/>
              <a:t>3</a:t>
            </a:fld>
            <a:endParaRPr lang="en-AU"/>
          </a:p>
        </p:txBody>
      </p:sp>
    </p:spTree>
    <p:extLst>
      <p:ext uri="{BB962C8B-B14F-4D97-AF65-F5344CB8AC3E}">
        <p14:creationId xmlns:p14="http://schemas.microsoft.com/office/powerpoint/2010/main" val="2964079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Article</a:t>
            </a:r>
            <a:r>
              <a:rPr lang="en-AU" baseline="0" dirty="0" smtClean="0"/>
              <a:t> 12 of the Convention on the rights of persons with disability provides that people with disability should be equally recognised before the law and retain legal capacity on an equal basis to those without disability. Underpinning the Convention is the understanding of disability as arising from a person’s interactions with their environment – not just their impairment. Article 5 provides the right of non-discrimination – reading these provisions together the Convention imposes a duty on states to ensure that support is provided to people with disability to allow them to exercise their capacity.</a:t>
            </a:r>
          </a:p>
        </p:txBody>
      </p:sp>
      <p:sp>
        <p:nvSpPr>
          <p:cNvPr id="4" name="Slide Number Placeholder 3"/>
          <p:cNvSpPr>
            <a:spLocks noGrp="1"/>
          </p:cNvSpPr>
          <p:nvPr>
            <p:ph type="sldNum" sz="quarter" idx="10"/>
          </p:nvPr>
        </p:nvSpPr>
        <p:spPr/>
        <p:txBody>
          <a:bodyPr/>
          <a:lstStyle/>
          <a:p>
            <a:fld id="{0F820916-42C2-4B00-BABF-F0BAEC63681D}" type="slidenum">
              <a:rPr lang="en-AU" smtClean="0"/>
              <a:t>4</a:t>
            </a:fld>
            <a:endParaRPr lang="en-AU"/>
          </a:p>
        </p:txBody>
      </p:sp>
    </p:spTree>
    <p:extLst>
      <p:ext uri="{BB962C8B-B14F-4D97-AF65-F5344CB8AC3E}">
        <p14:creationId xmlns:p14="http://schemas.microsoft.com/office/powerpoint/2010/main" val="3275060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Pave</a:t>
            </a:r>
            <a:r>
              <a:rPr lang="en-AU" baseline="0" dirty="0" smtClean="0"/>
              <a:t> the Way (a program of </a:t>
            </a:r>
            <a:r>
              <a:rPr lang="en-AU" baseline="0" dirty="0" err="1" smtClean="0"/>
              <a:t>Mamre’s</a:t>
            </a:r>
            <a:r>
              <a:rPr lang="en-AU" baseline="0" dirty="0" smtClean="0"/>
              <a:t>) has worked with families who have family members with disability for over 12 years. Consistently families are asked to justify their role as an informal decision-maker or supported decision-maker. Challenges are posed for example by banks, utility companies, phone companies – hampering the ability of families to set their loved one up with an independent life.</a:t>
            </a:r>
          </a:p>
          <a:p>
            <a:endParaRPr lang="en-AU" baseline="0" dirty="0" smtClean="0"/>
          </a:p>
        </p:txBody>
      </p:sp>
      <p:sp>
        <p:nvSpPr>
          <p:cNvPr id="4" name="Slide Number Placeholder 3"/>
          <p:cNvSpPr>
            <a:spLocks noGrp="1"/>
          </p:cNvSpPr>
          <p:nvPr>
            <p:ph type="sldNum" sz="quarter" idx="10"/>
          </p:nvPr>
        </p:nvSpPr>
        <p:spPr/>
        <p:txBody>
          <a:bodyPr/>
          <a:lstStyle/>
          <a:p>
            <a:fld id="{0F820916-42C2-4B00-BABF-F0BAEC63681D}" type="slidenum">
              <a:rPr lang="en-AU" smtClean="0"/>
              <a:t>5</a:t>
            </a:fld>
            <a:endParaRPr lang="en-AU"/>
          </a:p>
        </p:txBody>
      </p:sp>
    </p:spTree>
    <p:extLst>
      <p:ext uri="{BB962C8B-B14F-4D97-AF65-F5344CB8AC3E}">
        <p14:creationId xmlns:p14="http://schemas.microsoft.com/office/powerpoint/2010/main" val="1646095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G</a:t>
            </a:r>
            <a:r>
              <a:rPr lang="en-AU" baseline="0" dirty="0" smtClean="0"/>
              <a:t> and A should not be applied for routinely where an adult has impaired decision-making capacity</a:t>
            </a:r>
            <a:r>
              <a:rPr lang="en-AU" dirty="0" smtClean="0"/>
              <a:t>.  QCAT must be satisfied of three things: </a:t>
            </a:r>
          </a:p>
          <a:p>
            <a:endParaRPr lang="en-AU" dirty="0"/>
          </a:p>
          <a:p>
            <a:r>
              <a:rPr lang="en-AU" dirty="0" smtClean="0"/>
              <a:t>lack of capacity; </a:t>
            </a:r>
          </a:p>
          <a:p>
            <a:r>
              <a:rPr lang="en-AU" dirty="0" smtClean="0"/>
              <a:t>decision to be made/risk to adult or others; </a:t>
            </a:r>
          </a:p>
          <a:p>
            <a:r>
              <a:rPr lang="en-AU" dirty="0" smtClean="0"/>
              <a:t>needs /interests not met without formal appointment. </a:t>
            </a:r>
          </a:p>
          <a:p>
            <a:endParaRPr lang="en-AU" dirty="0" smtClean="0"/>
          </a:p>
          <a:p>
            <a:r>
              <a:rPr lang="en-AU" dirty="0"/>
              <a:t>So if a person has impaired capacity and the person’s family are adequately able to assist that people and their needs are met and interests are protected an order will not be made. </a:t>
            </a:r>
          </a:p>
          <a:p>
            <a:endParaRPr lang="en-AU" dirty="0" smtClean="0"/>
          </a:p>
          <a:p>
            <a:r>
              <a:rPr lang="en-AU" dirty="0" smtClean="0"/>
              <a:t>QCAT is bound to follow the law just as others are.  Must follow the general principles in the GAA Act – including principle that an adult’s decision-making should be interfered with to the least extent possible. </a:t>
            </a:r>
          </a:p>
          <a:p>
            <a:endParaRPr lang="en-AU" dirty="0"/>
          </a:p>
          <a:p>
            <a:r>
              <a:rPr lang="en-AU" dirty="0" smtClean="0"/>
              <a:t>Not sufficient that parent wants to be formally appointed to make things easier.  We’ve had cases where parents have been told by the banks – become a guardian.  If an adult’s interests can be protected and their needs met with informal support – </a:t>
            </a:r>
            <a:r>
              <a:rPr lang="en-AU" dirty="0" err="1" smtClean="0"/>
              <a:t>eg</a:t>
            </a:r>
            <a:r>
              <a:rPr lang="en-AU" dirty="0" smtClean="0"/>
              <a:t>. co-signatory on bank account – then there is no need for a formal appointment. </a:t>
            </a:r>
          </a:p>
          <a:p>
            <a:endParaRPr lang="en-AU" dirty="0" smtClean="0"/>
          </a:p>
          <a:p>
            <a:r>
              <a:rPr lang="en-AU" dirty="0" smtClean="0"/>
              <a:t>Guardianship places</a:t>
            </a:r>
            <a:r>
              <a:rPr lang="en-AU" baseline="0" dirty="0" smtClean="0"/>
              <a:t> significant limitations on a person’s ability to enjoy their human rights – they loose the right to make their own decisions.</a:t>
            </a:r>
            <a:endParaRPr lang="en-AU" dirty="0" smtClean="0"/>
          </a:p>
          <a:p>
            <a:endParaRPr lang="en-AU" dirty="0"/>
          </a:p>
        </p:txBody>
      </p:sp>
      <p:sp>
        <p:nvSpPr>
          <p:cNvPr id="4" name="Slide Number Placeholder 3"/>
          <p:cNvSpPr>
            <a:spLocks noGrp="1"/>
          </p:cNvSpPr>
          <p:nvPr>
            <p:ph type="sldNum" sz="quarter" idx="10"/>
          </p:nvPr>
        </p:nvSpPr>
        <p:spPr/>
        <p:txBody>
          <a:bodyPr/>
          <a:lstStyle/>
          <a:p>
            <a:fld id="{6FC13C48-9C95-467D-95E1-A6645BE4031F}" type="slidenum">
              <a:rPr lang="en-US" smtClean="0"/>
              <a:pPr/>
              <a:t>6</a:t>
            </a:fld>
            <a:endParaRPr lang="en-US" dirty="0"/>
          </a:p>
        </p:txBody>
      </p:sp>
    </p:spTree>
    <p:extLst>
      <p:ext uri="{BB962C8B-B14F-4D97-AF65-F5344CB8AC3E}">
        <p14:creationId xmlns:p14="http://schemas.microsoft.com/office/powerpoint/2010/main" val="2313007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F820916-42C2-4B00-BABF-F0BAEC63681D}" type="slidenum">
              <a:rPr lang="en-AU" smtClean="0"/>
              <a:t>7</a:t>
            </a:fld>
            <a:endParaRPr lang="en-AU"/>
          </a:p>
        </p:txBody>
      </p:sp>
    </p:spTree>
    <p:extLst>
      <p:ext uri="{BB962C8B-B14F-4D97-AF65-F5344CB8AC3E}">
        <p14:creationId xmlns:p14="http://schemas.microsoft.com/office/powerpoint/2010/main" val="2164758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EG: bad</a:t>
            </a:r>
            <a:r>
              <a:rPr lang="en-AU" baseline="0" dirty="0" smtClean="0"/>
              <a:t> results from laws of intestacy</a:t>
            </a:r>
          </a:p>
          <a:p>
            <a:endParaRPr lang="en-AU" baseline="0" dirty="0" smtClean="0"/>
          </a:p>
          <a:p>
            <a:r>
              <a:rPr lang="en-AU" baseline="0" dirty="0" smtClean="0"/>
              <a:t>Single Mums – 50/50 to parents where there is no partner or children</a:t>
            </a:r>
          </a:p>
          <a:p>
            <a:r>
              <a:rPr lang="en-AU" baseline="0" dirty="0" smtClean="0"/>
              <a:t>People who have lost contact with their families due to (for example) relinquishment as a child – no provision for friends </a:t>
            </a:r>
            <a:endParaRPr lang="en-AU" dirty="0"/>
          </a:p>
        </p:txBody>
      </p:sp>
      <p:sp>
        <p:nvSpPr>
          <p:cNvPr id="4" name="Slide Number Placeholder 3"/>
          <p:cNvSpPr>
            <a:spLocks noGrp="1"/>
          </p:cNvSpPr>
          <p:nvPr>
            <p:ph type="sldNum" sz="quarter" idx="10"/>
          </p:nvPr>
        </p:nvSpPr>
        <p:spPr/>
        <p:txBody>
          <a:bodyPr/>
          <a:lstStyle/>
          <a:p>
            <a:fld id="{0F820916-42C2-4B00-BABF-F0BAEC63681D}" type="slidenum">
              <a:rPr lang="en-AU" smtClean="0"/>
              <a:t>8</a:t>
            </a:fld>
            <a:endParaRPr lang="en-AU"/>
          </a:p>
        </p:txBody>
      </p:sp>
    </p:spTree>
    <p:extLst>
      <p:ext uri="{BB962C8B-B14F-4D97-AF65-F5344CB8AC3E}">
        <p14:creationId xmlns:p14="http://schemas.microsoft.com/office/powerpoint/2010/main" val="147423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Has been developed within the context</a:t>
            </a:r>
            <a:r>
              <a:rPr lang="en-AU" baseline="0" dirty="0" smtClean="0"/>
              <a:t> of our service where many of our clients needing these services come to us through their parent’s or other family members seeking succession planning advice – our clients are usually from supportive families</a:t>
            </a:r>
          </a:p>
          <a:p>
            <a:endParaRPr lang="en-AU" baseline="0" dirty="0" smtClean="0"/>
          </a:p>
          <a:p>
            <a:r>
              <a:rPr lang="en-AU" baseline="0" dirty="0" smtClean="0"/>
              <a:t>It would be a great project to try to use the resource with service providers who are supporting more disconnected people to ensure that these clients also have the opportunity to develop and exercise their capacity</a:t>
            </a:r>
            <a:endParaRPr lang="en-AU" dirty="0"/>
          </a:p>
        </p:txBody>
      </p:sp>
      <p:sp>
        <p:nvSpPr>
          <p:cNvPr id="4" name="Slide Number Placeholder 3"/>
          <p:cNvSpPr>
            <a:spLocks noGrp="1"/>
          </p:cNvSpPr>
          <p:nvPr>
            <p:ph type="sldNum" sz="quarter" idx="10"/>
          </p:nvPr>
        </p:nvSpPr>
        <p:spPr/>
        <p:txBody>
          <a:bodyPr/>
          <a:lstStyle/>
          <a:p>
            <a:fld id="{0F820916-42C2-4B00-BABF-F0BAEC63681D}" type="slidenum">
              <a:rPr lang="en-AU" smtClean="0"/>
              <a:t>9</a:t>
            </a:fld>
            <a:endParaRPr lang="en-AU"/>
          </a:p>
        </p:txBody>
      </p:sp>
    </p:spTree>
    <p:extLst>
      <p:ext uri="{BB962C8B-B14F-4D97-AF65-F5344CB8AC3E}">
        <p14:creationId xmlns:p14="http://schemas.microsoft.com/office/powerpoint/2010/main" val="1594404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ABF747C-7CFC-4337-BC6F-85EA1AF1C829}" type="datetimeFigureOut">
              <a:rPr lang="en-AU" smtClean="0"/>
              <a:t>30/06/2017</a:t>
            </a:fld>
            <a:endParaRPr lang="en-A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A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3CC9945-8ECD-4FC9-8DC9-ED7F403AF6FA}" type="slidenum">
              <a:rPr lang="en-AU" smtClean="0"/>
              <a:t>‹#›</a:t>
            </a:fld>
            <a:endParaRPr lang="en-A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BF747C-7CFC-4337-BC6F-85EA1AF1C829}" type="datetimeFigureOut">
              <a:rPr lang="en-AU" smtClean="0"/>
              <a:t>30/06/2017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3CC9945-8ECD-4FC9-8DC9-ED7F403AF6FA}"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BF747C-7CFC-4337-BC6F-85EA1AF1C829}" type="datetimeFigureOut">
              <a:rPr lang="en-AU" smtClean="0"/>
              <a:t>30/06/2017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3CC9945-8ECD-4FC9-8DC9-ED7F403AF6FA}"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BF747C-7CFC-4337-BC6F-85EA1AF1C829}" type="datetimeFigureOut">
              <a:rPr lang="en-AU" smtClean="0"/>
              <a:t>30/06/2017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3CC9945-8ECD-4FC9-8DC9-ED7F403AF6FA}"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BF747C-7CFC-4337-BC6F-85EA1AF1C829}" type="datetimeFigureOut">
              <a:rPr lang="en-AU" smtClean="0"/>
              <a:t>30/06/2017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3CC9945-8ECD-4FC9-8DC9-ED7F403AF6FA}"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ABF747C-7CFC-4337-BC6F-85EA1AF1C829}" type="datetimeFigureOut">
              <a:rPr lang="en-AU" smtClean="0"/>
              <a:t>30/06/2017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3CC9945-8ECD-4FC9-8DC9-ED7F403AF6FA}" type="slidenum">
              <a:rPr lang="en-AU" smtClean="0"/>
              <a:t>‹#›</a:t>
            </a:fld>
            <a:endParaRPr lang="en-AU"/>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BF747C-7CFC-4337-BC6F-85EA1AF1C829}" type="datetimeFigureOut">
              <a:rPr lang="en-AU" smtClean="0"/>
              <a:t>30/06/2017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3CC9945-8ECD-4FC9-8DC9-ED7F403AF6FA}"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BF747C-7CFC-4337-BC6F-85EA1AF1C829}" type="datetimeFigureOut">
              <a:rPr lang="en-AU" smtClean="0"/>
              <a:t>30/06/2017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3CC9945-8ECD-4FC9-8DC9-ED7F403AF6FA}"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F747C-7CFC-4337-BC6F-85EA1AF1C829}" type="datetimeFigureOut">
              <a:rPr lang="en-AU" smtClean="0"/>
              <a:t>30/06/2017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3CC9945-8ECD-4FC9-8DC9-ED7F403AF6FA}"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ABF747C-7CFC-4337-BC6F-85EA1AF1C829}" type="datetimeFigureOut">
              <a:rPr lang="en-AU" smtClean="0"/>
              <a:t>30/06/2017</a:t>
            </a:fld>
            <a:endParaRPr lang="en-AU"/>
          </a:p>
        </p:txBody>
      </p:sp>
      <p:sp>
        <p:nvSpPr>
          <p:cNvPr id="7" name="Slide Number Placeholder 6"/>
          <p:cNvSpPr>
            <a:spLocks noGrp="1"/>
          </p:cNvSpPr>
          <p:nvPr>
            <p:ph type="sldNum" sz="quarter" idx="12"/>
          </p:nvPr>
        </p:nvSpPr>
        <p:spPr/>
        <p:txBody>
          <a:bodyPr/>
          <a:lstStyle/>
          <a:p>
            <a:fld id="{E3CC9945-8ECD-4FC9-8DC9-ED7F403AF6FA}" type="slidenum">
              <a:rPr lang="en-AU" smtClean="0"/>
              <a:t>‹#›</a:t>
            </a:fld>
            <a:endParaRPr lang="en-A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A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BF747C-7CFC-4337-BC6F-85EA1AF1C829}" type="datetimeFigureOut">
              <a:rPr lang="en-AU" smtClean="0"/>
              <a:t>30/06/2017</a:t>
            </a:fld>
            <a:endParaRPr lang="en-A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AU"/>
          </a:p>
        </p:txBody>
      </p:sp>
      <p:sp>
        <p:nvSpPr>
          <p:cNvPr id="7" name="Slide Number Placeholder 6"/>
          <p:cNvSpPr>
            <a:spLocks noGrp="1"/>
          </p:cNvSpPr>
          <p:nvPr>
            <p:ph type="sldNum" sz="quarter" idx="12"/>
          </p:nvPr>
        </p:nvSpPr>
        <p:spPr/>
        <p:txBody>
          <a:bodyPr/>
          <a:lstStyle/>
          <a:p>
            <a:fld id="{E3CC9945-8ECD-4FC9-8DC9-ED7F403AF6FA}"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ABF747C-7CFC-4337-BC6F-85EA1AF1C829}" type="datetimeFigureOut">
              <a:rPr lang="en-AU" smtClean="0"/>
              <a:t>30/06/2017</a:t>
            </a:fld>
            <a:endParaRPr lang="en-A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A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3CC9945-8ECD-4FC9-8DC9-ED7F403AF6FA}"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1.%20DLQ001_WillsEPoAs-AGuideForSupporters_v6ElectronicVers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2.%20DLQ001_Wills-AGuideForDecisionMakers_v6ElectronicVersion%20(003).pdf" TargetMode="External"/><Relationship Id="rId4" Type="http://schemas.openxmlformats.org/officeDocument/2006/relationships/hyperlink" Target="3.%20DLQ001_EPoA-AGuideForDecisionMakers_v6ElectronicVersion%20(003).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1.%20DLQ001_WillsEPoAs-AGuideForSupporters_v6ElectronicVersio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3.%20DLQ001_EPoA-AGuideForDecisionMakers_v6ElectronicVersion%20(003).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2.%20DLQ001_Wills-AGuideForDecisionMakers_v6ElectronicVersion%20(003).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director@dlq.org.a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348880"/>
            <a:ext cx="3296297" cy="3456384"/>
          </a:xfrm>
        </p:spPr>
        <p:txBody>
          <a:bodyPr>
            <a:normAutofit/>
          </a:bodyPr>
          <a:lstStyle/>
          <a:p>
            <a:r>
              <a:rPr lang="en-AU" b="1" dirty="0">
                <a:solidFill>
                  <a:schemeClr val="tx2">
                    <a:lumMod val="50000"/>
                  </a:schemeClr>
                </a:solidFill>
                <a:latin typeface="Arial" panose="020B0604020202020204" pitchFamily="34" charset="0"/>
                <a:cs typeface="Arial" panose="020B0604020202020204" pitchFamily="34" charset="0"/>
              </a:rPr>
              <a:t>Supported decision-making in wills and powers of attorney </a:t>
            </a:r>
          </a:p>
        </p:txBody>
      </p:sp>
      <p:pic>
        <p:nvPicPr>
          <p:cNvPr id="1026" name="Picture 2" descr="C:\ProgramData\LEAP Office\Cloud\CDE\8344773c-1274-4393-a303-8f2c2d44158d\OfficeDocuments\DLQ Master Logo.zip\Master Logo\Print\PNG\DLQ Logo PMS 269U REVERS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0032" y="116632"/>
            <a:ext cx="3169630" cy="1983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194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How?</a:t>
            </a:r>
            <a:endParaRPr lang="en-AU" b="1" dirty="0"/>
          </a:p>
        </p:txBody>
      </p:sp>
      <p:sp>
        <p:nvSpPr>
          <p:cNvPr id="3" name="Content Placeholder 2"/>
          <p:cNvSpPr>
            <a:spLocks noGrp="1"/>
          </p:cNvSpPr>
          <p:nvPr>
            <p:ph idx="1"/>
          </p:nvPr>
        </p:nvSpPr>
        <p:spPr/>
        <p:txBody>
          <a:bodyPr>
            <a:noAutofit/>
          </a:bodyPr>
          <a:lstStyle/>
          <a:p>
            <a:pPr lvl="0"/>
            <a:r>
              <a:rPr lang="en-AU" sz="1800" dirty="0"/>
              <a:t>Undertook desktop research relating to best practice in supported-decision making tools and </a:t>
            </a:r>
            <a:r>
              <a:rPr lang="en-AU" sz="1800" dirty="0" smtClean="0"/>
              <a:t>resources and reviewed existing resources that explained wills and enduring power of attorneys</a:t>
            </a:r>
            <a:endParaRPr lang="en-AU" sz="1800" dirty="0"/>
          </a:p>
          <a:p>
            <a:pPr lvl="0"/>
            <a:r>
              <a:rPr lang="en-AU" sz="1800" dirty="0" smtClean="0"/>
              <a:t>Reviewed </a:t>
            </a:r>
            <a:r>
              <a:rPr lang="en-AU" sz="1800" dirty="0"/>
              <a:t>existing resources that explain the legal obligations of lawyers and attorneys in relation to both the execution of the documents and ongoing obligations;</a:t>
            </a:r>
          </a:p>
          <a:p>
            <a:pPr lvl="0"/>
            <a:r>
              <a:rPr lang="en-AU" sz="1800" dirty="0" smtClean="0"/>
              <a:t>Reviewed our </a:t>
            </a:r>
            <a:r>
              <a:rPr lang="en-AU" sz="1800" dirty="0"/>
              <a:t>own files where </a:t>
            </a:r>
            <a:r>
              <a:rPr lang="en-AU" sz="1800" dirty="0" smtClean="0"/>
              <a:t>we </a:t>
            </a:r>
            <a:r>
              <a:rPr lang="en-AU" sz="1800" dirty="0"/>
              <a:t>had assisted clients with intellectual impairments to prepare wills and enduring powers of </a:t>
            </a:r>
            <a:r>
              <a:rPr lang="en-AU" sz="1800" dirty="0" smtClean="0"/>
              <a:t>attorneys</a:t>
            </a:r>
            <a:endParaRPr lang="en-AU" sz="1800" dirty="0"/>
          </a:p>
        </p:txBody>
      </p:sp>
    </p:spTree>
    <p:extLst>
      <p:ext uri="{BB962C8B-B14F-4D97-AF65-F5344CB8AC3E}">
        <p14:creationId xmlns:p14="http://schemas.microsoft.com/office/powerpoint/2010/main" val="1527547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How?</a:t>
            </a:r>
            <a:endParaRPr lang="en-AU" b="1" dirty="0"/>
          </a:p>
        </p:txBody>
      </p:sp>
      <p:sp>
        <p:nvSpPr>
          <p:cNvPr id="3" name="Content Placeholder 2"/>
          <p:cNvSpPr>
            <a:spLocks noGrp="1"/>
          </p:cNvSpPr>
          <p:nvPr>
            <p:ph idx="1"/>
          </p:nvPr>
        </p:nvSpPr>
        <p:spPr/>
        <p:txBody>
          <a:bodyPr>
            <a:normAutofit fontScale="77500" lnSpcReduction="20000"/>
          </a:bodyPr>
          <a:lstStyle/>
          <a:p>
            <a:pPr lvl="0"/>
            <a:r>
              <a:rPr lang="en-AU" sz="2300" dirty="0" smtClean="0"/>
              <a:t>Developed the content of the resources – three resources – one for supporter, one explaining </a:t>
            </a:r>
            <a:r>
              <a:rPr lang="en-AU" sz="2300" dirty="0" err="1" smtClean="0"/>
              <a:t>EPoAs</a:t>
            </a:r>
            <a:r>
              <a:rPr lang="en-AU" sz="2300" dirty="0" smtClean="0"/>
              <a:t> and one explaining wills</a:t>
            </a:r>
          </a:p>
          <a:p>
            <a:pPr lvl="0"/>
            <a:r>
              <a:rPr lang="en-AU" sz="2300" dirty="0" smtClean="0"/>
              <a:t>Tested the draft resources with a number of clients with intellectual impairments and their supporters (the consumer group) – incorporated their feedback and comments </a:t>
            </a:r>
          </a:p>
          <a:p>
            <a:pPr lvl="0"/>
            <a:r>
              <a:rPr lang="en-AU" sz="2300" dirty="0" smtClean="0"/>
              <a:t>Obtained feedback from a DLQ lawyer who had not been involved in developing the tool but who used the draft tool with the consumer group </a:t>
            </a:r>
          </a:p>
          <a:p>
            <a:pPr lvl="0"/>
            <a:r>
              <a:rPr lang="en-AU" sz="2300" dirty="0" smtClean="0"/>
              <a:t>Sought feedback from stakeholders – received and incorporated feedback from The Office of the Public Advocate, ADA Australia, Carers Queensland and the Australian Centre for Health Law Research</a:t>
            </a:r>
          </a:p>
          <a:p>
            <a:pPr marL="68580" lvl="0" indent="0">
              <a:buNone/>
            </a:pPr>
            <a:endParaRPr lang="en-AU" sz="8000" dirty="0"/>
          </a:p>
        </p:txBody>
      </p:sp>
    </p:spTree>
    <p:extLst>
      <p:ext uri="{BB962C8B-B14F-4D97-AF65-F5344CB8AC3E}">
        <p14:creationId xmlns:p14="http://schemas.microsoft.com/office/powerpoint/2010/main" val="1448639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TAA DAA!</a:t>
            </a:r>
            <a:endParaRPr lang="en-AU" b="1" dirty="0"/>
          </a:p>
        </p:txBody>
      </p:sp>
      <p:sp>
        <p:nvSpPr>
          <p:cNvPr id="3" name="Content Placeholder 2"/>
          <p:cNvSpPr>
            <a:spLocks noGrp="1"/>
          </p:cNvSpPr>
          <p:nvPr>
            <p:ph idx="1"/>
          </p:nvPr>
        </p:nvSpPr>
        <p:spPr/>
        <p:txBody>
          <a:bodyPr/>
          <a:lstStyle/>
          <a:p>
            <a:pPr>
              <a:spcBef>
                <a:spcPts val="600"/>
              </a:spcBef>
              <a:spcAft>
                <a:spcPts val="600"/>
              </a:spcAft>
            </a:pPr>
            <a:r>
              <a:rPr lang="en-AU" dirty="0" smtClean="0">
                <a:hlinkClick r:id="rId3" action="ppaction://hlinkfile"/>
              </a:rPr>
              <a:t>Wills and enduring power of attorney – a guide for supporters</a:t>
            </a:r>
            <a:endParaRPr lang="en-AU" dirty="0" smtClean="0"/>
          </a:p>
          <a:p>
            <a:pPr>
              <a:spcBef>
                <a:spcPts val="600"/>
              </a:spcBef>
              <a:spcAft>
                <a:spcPts val="600"/>
              </a:spcAft>
            </a:pPr>
            <a:r>
              <a:rPr lang="en-AU" dirty="0" smtClean="0">
                <a:hlinkClick r:id="rId4" action="ppaction://hlinkfile"/>
              </a:rPr>
              <a:t>An enduring power of attorney – a guide for decision-makers</a:t>
            </a:r>
            <a:endParaRPr lang="en-AU" dirty="0" smtClean="0"/>
          </a:p>
          <a:p>
            <a:pPr>
              <a:spcBef>
                <a:spcPts val="600"/>
              </a:spcBef>
              <a:spcAft>
                <a:spcPts val="600"/>
              </a:spcAft>
            </a:pPr>
            <a:r>
              <a:rPr lang="en-AU" dirty="0" smtClean="0">
                <a:hlinkClick r:id="rId5" action="ppaction://hlinkfile"/>
              </a:rPr>
              <a:t>Wills – a guide for decision-makers</a:t>
            </a:r>
            <a:endParaRPr lang="en-AU" dirty="0" smtClean="0"/>
          </a:p>
          <a:p>
            <a:pPr marL="68580" indent="0">
              <a:buNone/>
            </a:pPr>
            <a:endParaRPr lang="en-AU" dirty="0"/>
          </a:p>
        </p:txBody>
      </p:sp>
    </p:spTree>
    <p:extLst>
      <p:ext uri="{BB962C8B-B14F-4D97-AF65-F5344CB8AC3E}">
        <p14:creationId xmlns:p14="http://schemas.microsoft.com/office/powerpoint/2010/main" val="3355885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200" dirty="0" smtClean="0">
                <a:hlinkClick r:id="rId2" action="ppaction://hlinkfile"/>
              </a:rPr>
              <a:t>1. Wills </a:t>
            </a:r>
            <a:r>
              <a:rPr lang="en-AU" sz="3200" dirty="0">
                <a:hlinkClick r:id="rId2" action="ppaction://hlinkfile"/>
              </a:rPr>
              <a:t>and enduring power of attorney – a guide for supporters</a:t>
            </a:r>
            <a:r>
              <a:rPr lang="en-AU" sz="3200" dirty="0"/>
              <a:t/>
            </a:r>
            <a:br>
              <a:rPr lang="en-AU" sz="3200" dirty="0"/>
            </a:br>
            <a:endParaRPr lang="en-AU" sz="3200" dirty="0"/>
          </a:p>
        </p:txBody>
      </p:sp>
      <p:pic>
        <p:nvPicPr>
          <p:cNvPr id="4" name="Picture 3"/>
          <p:cNvPicPr>
            <a:picLocks noChangeAspect="1"/>
          </p:cNvPicPr>
          <p:nvPr/>
        </p:nvPicPr>
        <p:blipFill>
          <a:blip r:embed="rId3"/>
          <a:stretch>
            <a:fillRect/>
          </a:stretch>
        </p:blipFill>
        <p:spPr>
          <a:xfrm>
            <a:off x="1769799" y="2178491"/>
            <a:ext cx="5572125" cy="3952875"/>
          </a:xfrm>
          <a:prstGeom prst="rect">
            <a:avLst/>
          </a:prstGeom>
        </p:spPr>
      </p:pic>
    </p:spTree>
    <p:extLst>
      <p:ext uri="{BB962C8B-B14F-4D97-AF65-F5344CB8AC3E}">
        <p14:creationId xmlns:p14="http://schemas.microsoft.com/office/powerpoint/2010/main" val="1892722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6712"/>
            <a:ext cx="7416942" cy="1143000"/>
          </a:xfrm>
        </p:spPr>
        <p:txBody>
          <a:bodyPr>
            <a:normAutofit fontScale="90000"/>
          </a:bodyPr>
          <a:lstStyle/>
          <a:p>
            <a:r>
              <a:rPr lang="en-AU" dirty="0" smtClean="0">
                <a:hlinkClick r:id="rId2" action="ppaction://hlinkfile"/>
              </a:rPr>
              <a:t>2. An </a:t>
            </a:r>
            <a:r>
              <a:rPr lang="en-AU" dirty="0">
                <a:hlinkClick r:id="rId2" action="ppaction://hlinkfile"/>
              </a:rPr>
              <a:t>enduring power of </a:t>
            </a:r>
            <a:r>
              <a:rPr lang="en-AU" sz="3600" dirty="0">
                <a:hlinkClick r:id="rId2" action="ppaction://hlinkfile"/>
              </a:rPr>
              <a:t>attorney</a:t>
            </a:r>
            <a:r>
              <a:rPr lang="en-AU" dirty="0">
                <a:hlinkClick r:id="rId2" action="ppaction://hlinkfile"/>
              </a:rPr>
              <a:t> – a guide for </a:t>
            </a:r>
            <a:r>
              <a:rPr lang="en-AU" dirty="0" smtClean="0">
                <a:hlinkClick r:id="rId2" action="ppaction://hlinkfile"/>
              </a:rPr>
              <a:t>decision-makers</a:t>
            </a:r>
            <a:endParaRPr lang="en-AU" dirty="0"/>
          </a:p>
        </p:txBody>
      </p:sp>
      <p:pic>
        <p:nvPicPr>
          <p:cNvPr id="4" name="Picture 3"/>
          <p:cNvPicPr>
            <a:picLocks noChangeAspect="1"/>
          </p:cNvPicPr>
          <p:nvPr/>
        </p:nvPicPr>
        <p:blipFill>
          <a:blip r:embed="rId3"/>
          <a:stretch>
            <a:fillRect/>
          </a:stretch>
        </p:blipFill>
        <p:spPr>
          <a:xfrm>
            <a:off x="1774562" y="2276872"/>
            <a:ext cx="5562600" cy="3943350"/>
          </a:xfrm>
          <a:prstGeom prst="rect">
            <a:avLst/>
          </a:prstGeom>
        </p:spPr>
      </p:pic>
    </p:spTree>
    <p:extLst>
      <p:ext uri="{BB962C8B-B14F-4D97-AF65-F5344CB8AC3E}">
        <p14:creationId xmlns:p14="http://schemas.microsoft.com/office/powerpoint/2010/main" val="1469193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hlinkClick r:id="rId2" action="ppaction://hlinkfile"/>
              </a:rPr>
              <a:t>3. Wills </a:t>
            </a:r>
            <a:r>
              <a:rPr lang="en-AU" dirty="0">
                <a:hlinkClick r:id="rId2" action="ppaction://hlinkfile"/>
              </a:rPr>
              <a:t>– a guide for </a:t>
            </a:r>
            <a:r>
              <a:rPr lang="en-AU" dirty="0" smtClean="0">
                <a:hlinkClick r:id="rId2" action="ppaction://hlinkfile"/>
              </a:rPr>
              <a:t/>
            </a:r>
            <a:br>
              <a:rPr lang="en-AU" dirty="0" smtClean="0">
                <a:hlinkClick r:id="rId2" action="ppaction://hlinkfile"/>
              </a:rPr>
            </a:br>
            <a:r>
              <a:rPr lang="en-AU" dirty="0">
                <a:hlinkClick r:id="rId2" action="ppaction://hlinkfile"/>
              </a:rPr>
              <a:t> </a:t>
            </a:r>
            <a:r>
              <a:rPr lang="en-AU" dirty="0" smtClean="0">
                <a:hlinkClick r:id="rId2" action="ppaction://hlinkfile"/>
              </a:rPr>
              <a:t>        decision-makers</a:t>
            </a:r>
            <a:endParaRPr lang="en-AU" dirty="0"/>
          </a:p>
        </p:txBody>
      </p:sp>
      <p:pic>
        <p:nvPicPr>
          <p:cNvPr id="4" name="Picture 3"/>
          <p:cNvPicPr>
            <a:picLocks noChangeAspect="1"/>
          </p:cNvPicPr>
          <p:nvPr/>
        </p:nvPicPr>
        <p:blipFill>
          <a:blip r:embed="rId3"/>
          <a:stretch>
            <a:fillRect/>
          </a:stretch>
        </p:blipFill>
        <p:spPr>
          <a:xfrm>
            <a:off x="1765037" y="2348880"/>
            <a:ext cx="5581650" cy="3933825"/>
          </a:xfrm>
          <a:prstGeom prst="rect">
            <a:avLst/>
          </a:prstGeom>
        </p:spPr>
      </p:pic>
    </p:spTree>
    <p:extLst>
      <p:ext uri="{BB962C8B-B14F-4D97-AF65-F5344CB8AC3E}">
        <p14:creationId xmlns:p14="http://schemas.microsoft.com/office/powerpoint/2010/main" val="2674671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Resources that should be used in conjunction with our resources…</a:t>
            </a:r>
            <a:endParaRPr lang="en-AU" dirty="0"/>
          </a:p>
        </p:txBody>
      </p:sp>
      <p:sp>
        <p:nvSpPr>
          <p:cNvPr id="3" name="Content Placeholder 2"/>
          <p:cNvSpPr>
            <a:spLocks noGrp="1"/>
          </p:cNvSpPr>
          <p:nvPr>
            <p:ph idx="1"/>
          </p:nvPr>
        </p:nvSpPr>
        <p:spPr/>
        <p:txBody>
          <a:bodyPr>
            <a:normAutofit/>
          </a:bodyPr>
          <a:lstStyle/>
          <a:p>
            <a:pPr>
              <a:buFont typeface="Courier New" panose="02070309020205020404" pitchFamily="49" charset="0"/>
              <a:buChar char="o"/>
            </a:pPr>
            <a:r>
              <a:rPr lang="en-AU" dirty="0" smtClean="0"/>
              <a:t>Office </a:t>
            </a:r>
            <a:r>
              <a:rPr lang="en-AU" dirty="0"/>
              <a:t>of the </a:t>
            </a:r>
            <a:r>
              <a:rPr lang="en-AU" dirty="0" smtClean="0"/>
              <a:t>Public Guardian </a:t>
            </a:r>
            <a:r>
              <a:rPr lang="en-AU" dirty="0"/>
              <a:t>“Guidelines for Witnessing </a:t>
            </a:r>
            <a:r>
              <a:rPr lang="en-AU" dirty="0" smtClean="0"/>
              <a:t>Enduring Documents”</a:t>
            </a:r>
          </a:p>
          <a:p>
            <a:pPr>
              <a:buFont typeface="Courier New" panose="02070309020205020404" pitchFamily="49" charset="0"/>
              <a:buChar char="o"/>
            </a:pPr>
            <a:r>
              <a:rPr lang="en-AU" dirty="0" smtClean="0"/>
              <a:t>Queensland </a:t>
            </a:r>
            <a:r>
              <a:rPr lang="en-AU" dirty="0"/>
              <a:t>Advocacy Incorporated’s</a:t>
            </a:r>
          </a:p>
          <a:p>
            <a:pPr marL="68580" indent="0">
              <a:buNone/>
            </a:pPr>
            <a:r>
              <a:rPr lang="en-AU" dirty="0"/>
              <a:t>“Queensland Handbook for Practitioners on </a:t>
            </a:r>
            <a:r>
              <a:rPr lang="en-AU" dirty="0" smtClean="0"/>
              <a:t>Legal Capacity”</a:t>
            </a:r>
          </a:p>
          <a:p>
            <a:pPr>
              <a:buFont typeface="Courier New" panose="02070309020205020404" pitchFamily="49" charset="0"/>
              <a:buChar char="o"/>
            </a:pPr>
            <a:r>
              <a:rPr lang="en-AU" dirty="0" smtClean="0"/>
              <a:t>ADA has developed resources to assist attorneys to understand their obligations and responsibilities</a:t>
            </a:r>
          </a:p>
          <a:p>
            <a:pPr marL="68580" indent="0">
              <a:buNone/>
            </a:pPr>
            <a:endParaRPr lang="en-AU" dirty="0"/>
          </a:p>
        </p:txBody>
      </p:sp>
    </p:spTree>
    <p:extLst>
      <p:ext uri="{BB962C8B-B14F-4D97-AF65-F5344CB8AC3E}">
        <p14:creationId xmlns:p14="http://schemas.microsoft.com/office/powerpoint/2010/main" val="10978771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Get a copy of our resources</a:t>
            </a:r>
            <a:endParaRPr lang="en-AU" dirty="0"/>
          </a:p>
        </p:txBody>
      </p:sp>
      <p:sp>
        <p:nvSpPr>
          <p:cNvPr id="3" name="Content Placeholder 2"/>
          <p:cNvSpPr>
            <a:spLocks noGrp="1"/>
          </p:cNvSpPr>
          <p:nvPr>
            <p:ph idx="1"/>
          </p:nvPr>
        </p:nvSpPr>
        <p:spPr/>
        <p:txBody>
          <a:bodyPr/>
          <a:lstStyle/>
          <a:p>
            <a:r>
              <a:rPr lang="en-AU" dirty="0" smtClean="0"/>
              <a:t>Will be available on our website</a:t>
            </a:r>
          </a:p>
          <a:p>
            <a:r>
              <a:rPr lang="en-AU" dirty="0" smtClean="0"/>
              <a:t>We can send a print version if you email me at </a:t>
            </a:r>
            <a:r>
              <a:rPr lang="en-AU" dirty="0" smtClean="0">
                <a:hlinkClick r:id="rId3"/>
              </a:rPr>
              <a:t>director@dlq.org.au</a:t>
            </a:r>
            <a:endParaRPr lang="en-AU" dirty="0" smtClean="0"/>
          </a:p>
          <a:p>
            <a:endParaRPr lang="en-AU" dirty="0"/>
          </a:p>
        </p:txBody>
      </p:sp>
    </p:spTree>
    <p:extLst>
      <p:ext uri="{BB962C8B-B14F-4D97-AF65-F5344CB8AC3E}">
        <p14:creationId xmlns:p14="http://schemas.microsoft.com/office/powerpoint/2010/main" val="3829355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Overview</a:t>
            </a:r>
            <a:endParaRPr lang="en-AU" dirty="0"/>
          </a:p>
        </p:txBody>
      </p:sp>
      <p:sp>
        <p:nvSpPr>
          <p:cNvPr id="3" name="Content Placeholder 2"/>
          <p:cNvSpPr>
            <a:spLocks noGrp="1"/>
          </p:cNvSpPr>
          <p:nvPr>
            <p:ph idx="1"/>
          </p:nvPr>
        </p:nvSpPr>
        <p:spPr>
          <a:xfrm>
            <a:off x="1043492" y="2323652"/>
            <a:ext cx="6777317" cy="3985668"/>
          </a:xfrm>
        </p:spPr>
        <p:txBody>
          <a:bodyPr>
            <a:normAutofit fontScale="92500" lnSpcReduction="10000"/>
          </a:bodyPr>
          <a:lstStyle/>
          <a:p>
            <a:pPr>
              <a:buFont typeface="Courier New" panose="02070309020205020404" pitchFamily="49" charset="0"/>
              <a:buChar char="o"/>
            </a:pPr>
            <a:r>
              <a:rPr lang="en-AU" b="1" dirty="0" smtClean="0"/>
              <a:t>What? </a:t>
            </a:r>
            <a:endParaRPr lang="en-AU" dirty="0"/>
          </a:p>
          <a:p>
            <a:pPr marL="68580" indent="0">
              <a:buNone/>
            </a:pPr>
            <a:r>
              <a:rPr lang="en-AU" dirty="0" smtClean="0"/>
              <a:t>An overview of the resource</a:t>
            </a:r>
            <a:endParaRPr lang="en-AU" dirty="0"/>
          </a:p>
          <a:p>
            <a:pPr>
              <a:buFont typeface="Courier New" panose="02070309020205020404" pitchFamily="49" charset="0"/>
              <a:buChar char="o"/>
            </a:pPr>
            <a:r>
              <a:rPr lang="en-AU" b="1" dirty="0" smtClean="0"/>
              <a:t>Why?</a:t>
            </a:r>
          </a:p>
          <a:p>
            <a:pPr>
              <a:buFont typeface="Wingdings" panose="05000000000000000000" pitchFamily="2" charset="2"/>
              <a:buChar char="Ø"/>
            </a:pPr>
            <a:r>
              <a:rPr lang="en-AU" dirty="0" smtClean="0"/>
              <a:t>Enduring power of attorney as an alternative to guardianship</a:t>
            </a:r>
          </a:p>
          <a:p>
            <a:pPr>
              <a:buFont typeface="Wingdings" panose="05000000000000000000" pitchFamily="2" charset="2"/>
              <a:buChar char="Ø"/>
            </a:pPr>
            <a:r>
              <a:rPr lang="en-AU" dirty="0" smtClean="0"/>
              <a:t>Wills – exercising choice and control, overcoming the laws of intestacy</a:t>
            </a:r>
          </a:p>
          <a:p>
            <a:pPr>
              <a:buFont typeface="Courier New" panose="02070309020205020404" pitchFamily="49" charset="0"/>
              <a:buChar char="o"/>
            </a:pPr>
            <a:r>
              <a:rPr lang="en-AU" b="1" dirty="0" smtClean="0"/>
              <a:t>How?</a:t>
            </a:r>
          </a:p>
          <a:p>
            <a:pPr marL="68580" indent="0">
              <a:buNone/>
            </a:pPr>
            <a:r>
              <a:rPr lang="en-AU" dirty="0" smtClean="0"/>
              <a:t>Looking at how the resources were developed, what they look like and how they work in practice</a:t>
            </a:r>
            <a:endParaRPr lang="en-AU" dirty="0"/>
          </a:p>
        </p:txBody>
      </p:sp>
    </p:spTree>
    <p:extLst>
      <p:ext uri="{BB962C8B-B14F-4D97-AF65-F5344CB8AC3E}">
        <p14:creationId xmlns:p14="http://schemas.microsoft.com/office/powerpoint/2010/main" val="819506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latin typeface="Arial" panose="020B0604020202020204" pitchFamily="34" charset="0"/>
                <a:cs typeface="Arial" panose="020B0604020202020204" pitchFamily="34" charset="0"/>
              </a:rPr>
              <a:t>What?</a:t>
            </a:r>
            <a:endParaRPr lang="en-AU"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AU" dirty="0" smtClean="0"/>
              <a:t>We have developed three documents that aim to help people to understand what an enduring power of attorney and will is</a:t>
            </a:r>
          </a:p>
          <a:p>
            <a:r>
              <a:rPr lang="en-AU" dirty="0" smtClean="0"/>
              <a:t>Our audience is people with intellectual and cognitive impairments</a:t>
            </a:r>
          </a:p>
          <a:p>
            <a:r>
              <a:rPr lang="en-AU" dirty="0" smtClean="0"/>
              <a:t>The resources have been designed to be used with a supporter – using supported decision-making to assist people to choose their own substitute or supported decision maker</a:t>
            </a:r>
            <a:endParaRPr lang="en-AU" dirty="0"/>
          </a:p>
        </p:txBody>
      </p:sp>
    </p:spTree>
    <p:extLst>
      <p:ext uri="{BB962C8B-B14F-4D97-AF65-F5344CB8AC3E}">
        <p14:creationId xmlns:p14="http://schemas.microsoft.com/office/powerpoint/2010/main" val="686374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Why? Enduring power of attorney 	</a:t>
            </a:r>
            <a:endParaRPr lang="en-AU" dirty="0"/>
          </a:p>
        </p:txBody>
      </p:sp>
      <p:sp>
        <p:nvSpPr>
          <p:cNvPr id="3" name="Content Placeholder 2"/>
          <p:cNvSpPr>
            <a:spLocks noGrp="1"/>
          </p:cNvSpPr>
          <p:nvPr>
            <p:ph idx="1"/>
          </p:nvPr>
        </p:nvSpPr>
        <p:spPr/>
        <p:txBody>
          <a:bodyPr/>
          <a:lstStyle/>
          <a:p>
            <a:r>
              <a:rPr lang="en-AU" b="1" dirty="0" smtClean="0"/>
              <a:t>The human rights of people with impaired decision-making capacity…</a:t>
            </a:r>
          </a:p>
          <a:p>
            <a:pPr>
              <a:buFont typeface="Wingdings" panose="05000000000000000000" pitchFamily="2" charset="2"/>
              <a:buChar char="Ø"/>
            </a:pPr>
            <a:r>
              <a:rPr lang="en-AU" dirty="0" smtClean="0"/>
              <a:t>Everyone should be equally recognised before the law</a:t>
            </a:r>
          </a:p>
          <a:p>
            <a:pPr>
              <a:buFont typeface="Wingdings" panose="05000000000000000000" pitchFamily="2" charset="2"/>
              <a:buChar char="Ø"/>
            </a:pPr>
            <a:r>
              <a:rPr lang="en-AU" dirty="0" smtClean="0"/>
              <a:t>Everyone has the right to autonomy</a:t>
            </a:r>
          </a:p>
          <a:p>
            <a:pPr>
              <a:buFont typeface="Wingdings" panose="05000000000000000000" pitchFamily="2" charset="2"/>
              <a:buChar char="Ø"/>
            </a:pPr>
            <a:r>
              <a:rPr lang="en-AU" dirty="0" smtClean="0"/>
              <a:t>Everyone should be free to make their own decisions</a:t>
            </a:r>
          </a:p>
          <a:p>
            <a:pPr>
              <a:buFont typeface="Wingdings" panose="05000000000000000000" pitchFamily="2" charset="2"/>
              <a:buChar char="Ø"/>
            </a:pPr>
            <a:endParaRPr lang="en-AU" dirty="0"/>
          </a:p>
        </p:txBody>
      </p:sp>
    </p:spTree>
    <p:extLst>
      <p:ext uri="{BB962C8B-B14F-4D97-AF65-F5344CB8AC3E}">
        <p14:creationId xmlns:p14="http://schemas.microsoft.com/office/powerpoint/2010/main" val="3817930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Why? Enduring power</a:t>
            </a:r>
          </a:p>
        </p:txBody>
      </p:sp>
      <p:sp>
        <p:nvSpPr>
          <p:cNvPr id="3" name="Content Placeholder 2"/>
          <p:cNvSpPr>
            <a:spLocks noGrp="1"/>
          </p:cNvSpPr>
          <p:nvPr>
            <p:ph idx="1"/>
          </p:nvPr>
        </p:nvSpPr>
        <p:spPr/>
        <p:txBody>
          <a:bodyPr>
            <a:normAutofit lnSpcReduction="10000"/>
          </a:bodyPr>
          <a:lstStyle/>
          <a:p>
            <a:r>
              <a:rPr lang="en-AU" dirty="0" smtClean="0"/>
              <a:t>Increasing numbers of applications are being made for guardianship and administration in Queensland because of the barriers to people maintaining and exercising their right to make their own decisions</a:t>
            </a:r>
          </a:p>
          <a:p>
            <a:pPr marL="68580" indent="0">
              <a:buNone/>
            </a:pPr>
            <a:endParaRPr lang="en-AU" dirty="0"/>
          </a:p>
          <a:p>
            <a:pPr marL="68580" indent="0">
              <a:buNone/>
            </a:pPr>
            <a:r>
              <a:rPr lang="en-AU" sz="1700" dirty="0" smtClean="0"/>
              <a:t>[see Office of the Public Advocate “Decision-making support in Queensland’s guardianship system: An Issues Paper” Feb 2014]</a:t>
            </a:r>
          </a:p>
        </p:txBody>
      </p:sp>
    </p:spTree>
    <p:extLst>
      <p:ext uri="{BB962C8B-B14F-4D97-AF65-F5344CB8AC3E}">
        <p14:creationId xmlns:p14="http://schemas.microsoft.com/office/powerpoint/2010/main" val="3024625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3102546"/>
              </p:ext>
            </p:extLst>
          </p:nvPr>
        </p:nvGraphicFramePr>
        <p:xfrm>
          <a:off x="457200" y="1052736"/>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9491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Why?</a:t>
            </a:r>
            <a:endParaRPr lang="en-AU" b="1"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AU" dirty="0"/>
              <a:t>Appointing a person of their own choosing to make decisions for them</a:t>
            </a:r>
          </a:p>
          <a:p>
            <a:pPr>
              <a:buFont typeface="Courier New" panose="02070309020205020404" pitchFamily="49" charset="0"/>
              <a:buChar char="o"/>
            </a:pPr>
            <a:r>
              <a:rPr lang="en-AU" dirty="0"/>
              <a:t>Detailing how the power should be exercised (for example including a condition requiring the attorney to speak to the principal about all </a:t>
            </a:r>
            <a:r>
              <a:rPr lang="en-AU" dirty="0" smtClean="0"/>
              <a:t>decisions)</a:t>
            </a:r>
            <a:endParaRPr lang="en-AU" dirty="0"/>
          </a:p>
          <a:p>
            <a:pPr>
              <a:buFont typeface="Courier New" panose="02070309020205020404" pitchFamily="49" charset="0"/>
              <a:buChar char="o"/>
            </a:pPr>
            <a:r>
              <a:rPr lang="en-AU" dirty="0"/>
              <a:t>Expressing any wishes they have in relation to particular matters</a:t>
            </a:r>
          </a:p>
          <a:p>
            <a:endParaRPr lang="en-AU" dirty="0"/>
          </a:p>
        </p:txBody>
      </p:sp>
    </p:spTree>
    <p:extLst>
      <p:ext uri="{BB962C8B-B14F-4D97-AF65-F5344CB8AC3E}">
        <p14:creationId xmlns:p14="http://schemas.microsoft.com/office/powerpoint/2010/main" val="3826829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Why? Wills</a:t>
            </a:r>
            <a:endParaRPr lang="en-AU" b="1" dirty="0"/>
          </a:p>
        </p:txBody>
      </p:sp>
      <p:sp>
        <p:nvSpPr>
          <p:cNvPr id="3" name="Content Placeholder 2"/>
          <p:cNvSpPr>
            <a:spLocks noGrp="1"/>
          </p:cNvSpPr>
          <p:nvPr>
            <p:ph idx="1"/>
          </p:nvPr>
        </p:nvSpPr>
        <p:spPr/>
        <p:txBody>
          <a:bodyPr/>
          <a:lstStyle/>
          <a:p>
            <a:r>
              <a:rPr lang="en-AU" dirty="0" smtClean="0"/>
              <a:t>People (regardless of their disability) have a right to decide who to leave their possessions to</a:t>
            </a:r>
          </a:p>
          <a:p>
            <a:r>
              <a:rPr lang="en-AU" dirty="0" smtClean="0"/>
              <a:t>Many people with disability are unhappy with the result of laws of intestacy</a:t>
            </a:r>
          </a:p>
          <a:p>
            <a:r>
              <a:rPr lang="en-AU" dirty="0" smtClean="0"/>
              <a:t>Statutory wills are an expensive option – usually only considered where there is a substantial estate</a:t>
            </a:r>
            <a:endParaRPr lang="en-AU" dirty="0"/>
          </a:p>
        </p:txBody>
      </p:sp>
    </p:spTree>
    <p:extLst>
      <p:ext uri="{BB962C8B-B14F-4D97-AF65-F5344CB8AC3E}">
        <p14:creationId xmlns:p14="http://schemas.microsoft.com/office/powerpoint/2010/main" val="1056249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How? </a:t>
            </a:r>
            <a:endParaRPr lang="en-AU" b="1" dirty="0"/>
          </a:p>
        </p:txBody>
      </p:sp>
      <p:sp>
        <p:nvSpPr>
          <p:cNvPr id="3" name="Content Placeholder 2"/>
          <p:cNvSpPr>
            <a:spLocks noGrp="1"/>
          </p:cNvSpPr>
          <p:nvPr>
            <p:ph idx="1"/>
          </p:nvPr>
        </p:nvSpPr>
        <p:spPr/>
        <p:txBody>
          <a:bodyPr/>
          <a:lstStyle/>
          <a:p>
            <a:r>
              <a:rPr lang="en-AU" dirty="0" smtClean="0"/>
              <a:t>Idea is to develop the capacity of clients with intellectual impairments by providing information in a way they understand</a:t>
            </a:r>
          </a:p>
          <a:p>
            <a:r>
              <a:rPr lang="en-AU" dirty="0" smtClean="0"/>
              <a:t>Leveraging the support of a person close to the client – given that they will be skilled in communicating with the client</a:t>
            </a:r>
          </a:p>
          <a:p>
            <a:r>
              <a:rPr lang="en-AU" dirty="0" smtClean="0"/>
              <a:t>Will not be suitable for all clients</a:t>
            </a:r>
            <a:endParaRPr lang="en-AU" dirty="0"/>
          </a:p>
        </p:txBody>
      </p:sp>
    </p:spTree>
    <p:extLst>
      <p:ext uri="{BB962C8B-B14F-4D97-AF65-F5344CB8AC3E}">
        <p14:creationId xmlns:p14="http://schemas.microsoft.com/office/powerpoint/2010/main" val="3132656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ustom 2">
      <a:dk1>
        <a:sysClr val="windowText" lastClr="000000"/>
      </a:dk1>
      <a:lt1>
        <a:sysClr val="window" lastClr="FFFFFF"/>
      </a:lt1>
      <a:dk2>
        <a:srgbClr val="BBAED6"/>
      </a:dk2>
      <a:lt2>
        <a:srgbClr val="5C458B"/>
      </a:lt2>
      <a:accent1>
        <a:srgbClr val="8870B8"/>
      </a:accent1>
      <a:accent2>
        <a:srgbClr val="453368"/>
      </a:accent2>
      <a:accent3>
        <a:srgbClr val="8CADAE"/>
      </a:accent3>
      <a:accent4>
        <a:srgbClr val="8C7B70"/>
      </a:accent4>
      <a:accent5>
        <a:srgbClr val="8FB08C"/>
      </a:accent5>
      <a:accent6>
        <a:srgbClr val="D19049"/>
      </a:accent6>
      <a:hlink>
        <a:srgbClr val="00A3D6"/>
      </a:hlink>
      <a:folHlink>
        <a:srgbClr val="694F07"/>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2656</TotalTime>
  <Words>1314</Words>
  <Application>Microsoft Office PowerPoint</Application>
  <PresentationFormat>On-screen Show (4:3)</PresentationFormat>
  <Paragraphs>102</Paragraphs>
  <Slides>17</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Courier New</vt:lpstr>
      <vt:lpstr>Wingdings</vt:lpstr>
      <vt:lpstr>Wingdings 2</vt:lpstr>
      <vt:lpstr>Austin</vt:lpstr>
      <vt:lpstr>Supported decision-making in wills and powers of attorney </vt:lpstr>
      <vt:lpstr>Overview</vt:lpstr>
      <vt:lpstr>What?</vt:lpstr>
      <vt:lpstr>Why? Enduring power of attorney  </vt:lpstr>
      <vt:lpstr>Why? Enduring power</vt:lpstr>
      <vt:lpstr>PowerPoint Presentation</vt:lpstr>
      <vt:lpstr>Why?</vt:lpstr>
      <vt:lpstr>Why? Wills</vt:lpstr>
      <vt:lpstr>How? </vt:lpstr>
      <vt:lpstr>How?</vt:lpstr>
      <vt:lpstr>How?</vt:lpstr>
      <vt:lpstr>TAA DAA!</vt:lpstr>
      <vt:lpstr>1. Wills and enduring power of attorney – a guide for supporters </vt:lpstr>
      <vt:lpstr>2. An enduring power of attorney – a guide for decision-makers</vt:lpstr>
      <vt:lpstr>3. Wills – a guide for           decision-makers</vt:lpstr>
      <vt:lpstr>Resources that should be used in conjunction with our resources…</vt:lpstr>
      <vt:lpstr>Get a copy of our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Law Queensland</dc:title>
  <dc:creator>Aimee McVeigh</dc:creator>
  <cp:lastModifiedBy>Aimee McVeigh</cp:lastModifiedBy>
  <cp:revision>197</cp:revision>
  <cp:lastPrinted>2017-06-29T11:52:06Z</cp:lastPrinted>
  <dcterms:created xsi:type="dcterms:W3CDTF">2015-03-31T03:38:49Z</dcterms:created>
  <dcterms:modified xsi:type="dcterms:W3CDTF">2017-06-29T22:27:07Z</dcterms:modified>
</cp:coreProperties>
</file>