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handoutMasterIdLst>
    <p:handoutMasterId r:id="rId18"/>
  </p:handoutMasterIdLst>
  <p:sldIdLst>
    <p:sldId id="411" r:id="rId2"/>
    <p:sldId id="371" r:id="rId3"/>
    <p:sldId id="284" r:id="rId4"/>
    <p:sldId id="316" r:id="rId5"/>
    <p:sldId id="317" r:id="rId6"/>
    <p:sldId id="283" r:id="rId7"/>
    <p:sldId id="271" r:id="rId8"/>
    <p:sldId id="361" r:id="rId9"/>
    <p:sldId id="382" r:id="rId10"/>
    <p:sldId id="412" r:id="rId11"/>
    <p:sldId id="348" r:id="rId12"/>
    <p:sldId id="323" r:id="rId13"/>
    <p:sldId id="305" r:id="rId14"/>
    <p:sldId id="325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97A1E-2A78-CF44-9F8D-A7D6339A64F0}" type="datetimeFigureOut">
              <a:rPr lang="en-US" smtClean="0"/>
              <a:t>7/7/2017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926E-F7BF-2E4A-8C9D-0A4F996DBD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94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C9B2A-7C08-0B42-85F2-A4E889527A5E}" type="datetimeFigureOut">
              <a:rPr lang="en-US" smtClean="0"/>
              <a:t>7/7/2017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EEC0C-7D06-AE46-B3A3-E3216269C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8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EEC0C-7D06-AE46-B3A3-E3216269C8E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8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A861222-2C8B-4501-BE87-6797EC025925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6C01193-8287-4834-A286-6B880643E93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6C01193-8287-4834-A286-6B880643E93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FB3AFD-44B7-456E-8805-1C1609A08C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6" y="182880"/>
            <a:ext cx="1222033" cy="128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9525A706-D8F2-4D1A-855A-CADC92600C26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99B4F123-1704-49AC-9D15-C4B1462B801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3FC49BF1-FCD3-4395-8FF6-0047AF66228E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July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1" r:id="rId16"/>
  </p:sldLayoutIdLst>
  <p:hf sldNum="0"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274" y="2809282"/>
            <a:ext cx="4121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Domestic and Family Violence - A workplace issue</a:t>
            </a:r>
          </a:p>
        </p:txBody>
      </p:sp>
    </p:spTree>
    <p:extLst>
      <p:ext uri="{BB962C8B-B14F-4D97-AF65-F5344CB8AC3E}">
        <p14:creationId xmlns:p14="http://schemas.microsoft.com/office/powerpoint/2010/main" val="56196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316" y="1348353"/>
            <a:ext cx="586610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100" b="1" dirty="0">
                <a:latin typeface="+mj-lt"/>
              </a:rPr>
              <a:t>7 Key Principles - Paid Domestic and Family Violence Leave Best Practice Clause</a:t>
            </a:r>
            <a:endParaRPr lang="en-AU" sz="1100" b="1" dirty="0">
              <a:latin typeface="+mj-lt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 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Dedicated additional paid leave for employees experiencing family or domestic violence;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Confidentiality of employee details must be assured and respected;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Workplace safety planning strategies to ensure protection of employees should be developed and clearly understood by the parties concerned;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The agreement should provide for referral of employees to appropriate domestic violence support services;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Provision of appropriate training and paid time off work for agreed roles for nominated contact persons (including union delegates and health and safety representatives if necessary);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Employees entitled to family and domestic violence leave should also be able to access flexible work arrangements where appropriate; and</a:t>
            </a:r>
            <a:endParaRPr lang="en-AU" sz="1100" dirty="0">
              <a:latin typeface="+mj-lt"/>
              <a:ea typeface="MS Mincho" panose="02020609040205080304" pitchFamily="49" charset="-128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Employees must be protected against adverse action or discrimination on the basis of their disclosure of, experience of, or perceived experience of, family and domestic violence.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endParaRPr lang="en-US" sz="1100" b="1" dirty="0">
              <a:latin typeface="+mj-lt"/>
              <a:ea typeface="MS Mincho" panose="02020609040205080304" pitchFamily="49" charset="-128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n-US" sz="1100" b="1" dirty="0">
                <a:latin typeface="+mj-lt"/>
                <a:ea typeface="MS Mincho" panose="02020609040205080304" pitchFamily="49" charset="-128"/>
              </a:rPr>
              <a:t>Note: The State and National standard the union movement is seeking is a minimum of 10 days paid leave as a universal right for workers.  Please note through bargaining we are seeking access to 20 days paid leave.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en-AU" sz="1100" dirty="0">
              <a:latin typeface="+mj-lt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60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3279" y="1990945"/>
            <a:ext cx="7974935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 workplace policy can be a strong statement </a:t>
            </a:r>
            <a:r>
              <a:rPr lang="en-US" sz="2400" b="1" dirty="0">
                <a:solidFill>
                  <a:srgbClr val="FF6600"/>
                </a:solidFill>
              </a:rPr>
              <a:t>responding</a:t>
            </a:r>
            <a:r>
              <a:rPr lang="en-US" sz="2400" b="1" dirty="0"/>
              <a:t> to DFV perpetration</a:t>
            </a:r>
          </a:p>
          <a:p>
            <a:endParaRPr lang="en-US" sz="2400" b="1" dirty="0"/>
          </a:p>
          <a:p>
            <a:r>
              <a:rPr lang="en-US" sz="1400" b="1" dirty="0"/>
              <a:t> </a:t>
            </a:r>
            <a:r>
              <a:rPr lang="en-US" sz="1400" i="1" dirty="0"/>
              <a:t>Zero tolerance and codes of conduct.</a:t>
            </a:r>
          </a:p>
          <a:p>
            <a:endParaRPr lang="en-US" dirty="0"/>
          </a:p>
          <a:p>
            <a:endParaRPr lang="en-US" i="1" dirty="0"/>
          </a:p>
          <a:p>
            <a:r>
              <a:rPr lang="en-US" i="1" dirty="0"/>
              <a:t>We will strictly manage any workplace impact for an employee who is perpetrating domestic violence: poor attendance, performance and misuse of workplace time and resources . We will enforce any safety measures required to protect our staff and members of the public. </a:t>
            </a:r>
          </a:p>
          <a:p>
            <a:endParaRPr lang="en-US" i="1" dirty="0"/>
          </a:p>
          <a:p>
            <a:r>
              <a:rPr lang="en-US" i="1" dirty="0"/>
              <a:t>This organisation will treat any allegation, disclosure</a:t>
            </a:r>
          </a:p>
          <a:p>
            <a:r>
              <a:rPr lang="en-US" i="1" dirty="0"/>
              <a:t>or conviction on a case by case basis with the aim</a:t>
            </a:r>
          </a:p>
          <a:p>
            <a:r>
              <a:rPr lang="en-US" i="1" dirty="0"/>
              <a:t>of reducing risk and supporting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5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When you have a DFVL policy it allows the organization to </a:t>
            </a:r>
            <a:r>
              <a:rPr lang="en-US" sz="2400" dirty="0" err="1">
                <a:solidFill>
                  <a:srgbClr val="FF6600"/>
                </a:solidFill>
              </a:rPr>
              <a:t>Recognise</a:t>
            </a:r>
            <a:r>
              <a:rPr lang="en-US" sz="2400" dirty="0"/>
              <a:t> the impacts of DFV at 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9417" y="2579501"/>
            <a:ext cx="367280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Performance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Physical/health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Psychological/mental health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Disclosure or part disclosure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Other signs as previous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69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05514"/>
            <a:ext cx="7024744" cy="878916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Respond</a:t>
            </a:r>
            <a:r>
              <a:rPr lang="en-US" sz="2400" dirty="0"/>
              <a:t>  - a workplace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79" y="1873650"/>
            <a:ext cx="6777317" cy="4325743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Clr>
                <a:srgbClr val="FF6600"/>
              </a:buClr>
              <a:buFont typeface="Arial"/>
              <a:buChar char="•"/>
            </a:pPr>
            <a:endParaRPr lang="en-AU" sz="7200" b="1" dirty="0"/>
          </a:p>
          <a:p>
            <a:pPr marL="285750" indent="-285750">
              <a:buClr>
                <a:srgbClr val="FF6600"/>
              </a:buClr>
              <a:buFont typeface="Arial"/>
              <a:buChar char="•"/>
            </a:pPr>
            <a:r>
              <a:rPr lang="en-AU" sz="7200" b="1" dirty="0"/>
              <a:t>An effective workplace response is to send clear messages - </a:t>
            </a:r>
            <a:r>
              <a:rPr lang="en-AU" sz="6400" b="1" i="1" dirty="0"/>
              <a:t>at an organisational level  </a:t>
            </a:r>
            <a:r>
              <a:rPr lang="en-AU" sz="7200" dirty="0"/>
              <a:t>to all workers that in circumstances of DFV their job is safe and they will be </a:t>
            </a:r>
            <a:r>
              <a:rPr lang="en-AU" sz="7200" b="1" dirty="0"/>
              <a:t>confidentially</a:t>
            </a:r>
            <a:r>
              <a:rPr lang="en-AU" sz="7200" dirty="0"/>
              <a:t> supported by informed managers or contact officers who are resourced to know how to have appropriate conversations and make relevant referrals.</a:t>
            </a:r>
          </a:p>
          <a:p>
            <a:pPr marL="285750" indent="-285750">
              <a:buClr>
                <a:srgbClr val="FF6600"/>
              </a:buClr>
              <a:buFont typeface="Arial"/>
              <a:buChar char="•"/>
            </a:pPr>
            <a:r>
              <a:rPr lang="en-AU" sz="7200" dirty="0"/>
              <a:t>Take immediate steps to identify  any safety concerns or needs and adjustments made in response to these.</a:t>
            </a:r>
          </a:p>
          <a:p>
            <a:pPr marL="285750" indent="-285750">
              <a:buClr>
                <a:srgbClr val="FF6600"/>
              </a:buClr>
              <a:buFont typeface="Arial"/>
              <a:buChar char="•"/>
            </a:pPr>
            <a:r>
              <a:rPr lang="en-AU" sz="7200" dirty="0"/>
              <a:t>Uphold legal or industrial obligations and through flexibility with work arrangements and access to paid leave.</a:t>
            </a:r>
          </a:p>
          <a:p>
            <a:endParaRPr lang="en-US" b="1" dirty="0"/>
          </a:p>
          <a:p>
            <a:endParaRPr lang="en-US" dirty="0"/>
          </a:p>
          <a:p>
            <a:pPr marL="0" indent="0">
              <a:buNone/>
            </a:pPr>
            <a:r>
              <a:rPr lang="en-US" sz="5600" i="1" dirty="0"/>
              <a:t>This information should be consistent and is best contained within a policy.</a:t>
            </a:r>
          </a:p>
          <a:p>
            <a:pPr marL="68580" indent="0">
              <a:buClr>
                <a:srgbClr val="800000"/>
              </a:buClr>
              <a:buNone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194459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684138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Refer</a:t>
            </a:r>
            <a:r>
              <a:rPr lang="en-US" dirty="0"/>
              <a:t> the person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5335" y="2728318"/>
            <a:ext cx="72199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Encourage or ensure the responsible people in your </a:t>
            </a:r>
          </a:p>
          <a:p>
            <a:r>
              <a:rPr lang="en-US" dirty="0"/>
              <a:t>workplace maintains up to date referral information</a:t>
            </a:r>
          </a:p>
          <a:p>
            <a:r>
              <a:rPr lang="en-US" dirty="0"/>
              <a:t>And ensure this is readily available to all staff.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information should be maintained for both men and women and for victims and perpetrators of DFV</a:t>
            </a:r>
          </a:p>
        </p:txBody>
      </p:sp>
    </p:spTree>
    <p:extLst>
      <p:ext uri="{BB962C8B-B14F-4D97-AF65-F5344CB8AC3E}">
        <p14:creationId xmlns:p14="http://schemas.microsoft.com/office/powerpoint/2010/main" val="3739841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37" y="1123856"/>
            <a:ext cx="8649563" cy="587281"/>
          </a:xfrm>
        </p:spPr>
        <p:txBody>
          <a:bodyPr>
            <a:normAutofit fontScale="90000"/>
          </a:bodyPr>
          <a:lstStyle/>
          <a:p>
            <a:r>
              <a:rPr lang="en-US" dirty="0"/>
              <a:t>A proactive work culture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238468"/>
            <a:ext cx="7610476" cy="4027861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/>
              <a:t> Training and awareness about your workplace policy for DFV assists employees: 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solidFill>
                  <a:srgbClr val="800000"/>
                </a:solidFill>
              </a:rPr>
              <a:t>how to recognise and respond to dv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solidFill>
                  <a:srgbClr val="800000"/>
                </a:solidFill>
              </a:rPr>
              <a:t>to understand workplace rights and policies</a:t>
            </a:r>
          </a:p>
          <a:p>
            <a:pPr lvl="1">
              <a:buClr>
                <a:srgbClr val="800000"/>
              </a:buClr>
              <a:buFont typeface="Arial"/>
              <a:buChar char="•"/>
            </a:pPr>
            <a:r>
              <a:rPr lang="en-US" sz="2000" dirty="0">
                <a:solidFill>
                  <a:srgbClr val="800000"/>
                </a:solidFill>
              </a:rPr>
              <a:t>to find appropriate help and support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Supports victims in a non-judgmental manner that respects their privacy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Takes a stance against DFV and abuse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Assesses/reviews for risk and relevance and manages safety hazards identified</a:t>
            </a:r>
          </a:p>
          <a:p>
            <a:pPr>
              <a:buClr>
                <a:srgbClr val="80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3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903" y="2313337"/>
            <a:ext cx="75444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Financial independence and security at work are important steps for victims in addressing the violence, hence the importance of understanding the impact of DFV in the workplace.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5" y="5033098"/>
            <a:ext cx="7006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2/3 women experiencing DFV are employed</a:t>
            </a:r>
            <a:r>
              <a:rPr lang="en-US" dirty="0"/>
              <a:t>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2345" y="6334121"/>
            <a:ext cx="4186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  <a:r>
              <a:rPr lang="en-US" sz="1200" dirty="0" err="1"/>
              <a:t>McFerran</a:t>
            </a:r>
            <a:r>
              <a:rPr lang="en-US" sz="1200" dirty="0"/>
              <a:t>, L.(2011) Safe at Home Safe at Work Survey</a:t>
            </a:r>
          </a:p>
        </p:txBody>
      </p:sp>
    </p:spTree>
    <p:extLst>
      <p:ext uri="{BB962C8B-B14F-4D97-AF65-F5344CB8AC3E}">
        <p14:creationId xmlns:p14="http://schemas.microsoft.com/office/powerpoint/2010/main" val="2117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3310"/>
            <a:ext cx="8913813" cy="656897"/>
          </a:xfrm>
        </p:spPr>
        <p:txBody>
          <a:bodyPr>
            <a:normAutofit/>
          </a:bodyPr>
          <a:lstStyle/>
          <a:p>
            <a:r>
              <a:rPr lang="en-US" dirty="0"/>
              <a:t> DFV in the workplace: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3033256"/>
            <a:ext cx="7610476" cy="323307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Direct impact on ability to work effectively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Reduced work performance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Absenteeism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Disruptions at work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Harassment and abuse at work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Ignorance can lead to discrimination and alienation of the person experiencing the violence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0710" y="6467038"/>
            <a:ext cx="41832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*McFerran, L.(2011) Safe at Home Safe at Work Survey</a:t>
            </a:r>
          </a:p>
          <a:p>
            <a:pPr marL="285750" indent="-285750">
              <a:buFontTx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34584" y="2386925"/>
            <a:ext cx="6539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Coworkers commented on the impact of DFV including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8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531523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Impacts of DFV on work colleagues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4130158"/>
          </a:xfrm>
        </p:spPr>
        <p:txBody>
          <a:bodyPr>
            <a:normAutofit/>
          </a:bodyPr>
          <a:lstStyle/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Filling in for unproductive or absent workers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Feeling resentful – gossip/rumours when cause isn’t known or victim blaming occurs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Trying to protect victim from unwanted contact at work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Feeling helpless and unsure what to do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Vicarious negative impact on mental health (fears/anxiety)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Identification of perpetrators in the workplace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258"/>
            <a:ext cx="8913813" cy="629776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DFV on employer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189656"/>
            <a:ext cx="7610476" cy="407667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Issues for both victims and perpetrators of DFV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Reduced productivity, performance and morale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Time and resources for staff turnover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Dismissal for poor performance (risks of UFD/AA/</a:t>
            </a:r>
            <a:r>
              <a:rPr lang="en-US" dirty="0" err="1"/>
              <a:t>Discrim</a:t>
            </a:r>
            <a:r>
              <a:rPr lang="en-US" dirty="0"/>
              <a:t>)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Perpetrator in the same workplace as victim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Moral and ethical responsibilities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Workplace Health and Safety responsibilities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Workers Compensation and PI claims</a:t>
            </a:r>
          </a:p>
        </p:txBody>
      </p:sp>
    </p:spTree>
    <p:extLst>
      <p:ext uri="{BB962C8B-B14F-4D97-AF65-F5344CB8AC3E}">
        <p14:creationId xmlns:p14="http://schemas.microsoft.com/office/powerpoint/2010/main" val="173320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32" y="1027664"/>
            <a:ext cx="7476302" cy="73728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Why provide support?- </a:t>
            </a:r>
            <a:r>
              <a:rPr lang="en-US" sz="2000" dirty="0"/>
              <a:t>A duty of care 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23950"/>
            <a:ext cx="6777317" cy="3908679"/>
          </a:xfrm>
        </p:spPr>
        <p:txBody>
          <a:bodyPr>
            <a:normAutofit fontScale="85000" lnSpcReduction="20000"/>
          </a:bodyPr>
          <a:lstStyle/>
          <a:p>
            <a:endParaRPr lang="en-AU" b="1" dirty="0"/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AU" b="1" dirty="0"/>
              <a:t>Awareness of legislation, employment entitlements and work safety obligations are part of corporate responsibility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Reduces risks of violence at work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Improves staff health, safety and wellbeing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Reduces liability by ensuring that a domestic violence response is part of the overall workplace health and safety plan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Takes </a:t>
            </a:r>
            <a:r>
              <a:rPr lang="en-AU" dirty="0"/>
              <a:t>stand against domestic violence and connects people to support.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AU" dirty="0"/>
              <a:t>Helps reduce costs of turnover and lost productivity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1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9558"/>
            <a:ext cx="8913813" cy="792582"/>
          </a:xfrm>
        </p:spPr>
        <p:txBody>
          <a:bodyPr>
            <a:normAutofit/>
          </a:bodyPr>
          <a:lstStyle/>
          <a:p>
            <a:r>
              <a:rPr lang="en-US" sz="1800" b="1" i="1" dirty="0"/>
              <a:t>Why provide support…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043758"/>
            <a:ext cx="7610476" cy="422257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Work is important for people to be able to maintain financial independence and escape violence. 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Supporting workers to remain in their employment also builds loyalty and trust.</a:t>
            </a:r>
          </a:p>
          <a:p>
            <a:pPr>
              <a:buClr>
                <a:srgbClr val="800000"/>
              </a:buClr>
              <a:buFont typeface="Arial"/>
              <a:buChar char="•"/>
            </a:pPr>
            <a:r>
              <a:rPr lang="en-US" dirty="0"/>
              <a:t>Workplaces that appropriately manage employees who are perpetrators of DFV will reduce the risk of vicarious liability and reputational damage – </a:t>
            </a:r>
            <a:r>
              <a:rPr lang="en-US" i="1" dirty="0"/>
              <a:t>particularly if these employees are perpetrating violence on work premises, using work resources or during paid work time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9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1216" y="2138096"/>
            <a:ext cx="71276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Workplace Protections:</a:t>
            </a:r>
          </a:p>
          <a:p>
            <a:endParaRPr lang="en-US" sz="2000" b="1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The union movement has achieved access to paid domestic and family violence leave for over 2 million workers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Right to Request – A flexible work arrangement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Discrimination on basis of gender/family responsibilities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Workplace Health and Safety Obligations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5974" y="1721899"/>
            <a:ext cx="669421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>
              <a:buNone/>
            </a:pPr>
            <a:r>
              <a:rPr lang="en-US" dirty="0"/>
              <a:t>The Fair Work Act now includes a protection through the 10 National Employment Standards (NES) for employees experiencing DFV (12 months for eligibility)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1200" dirty="0"/>
              <a:t>( SECT 65, Division 4)</a:t>
            </a:r>
          </a:p>
          <a:p>
            <a:pPr marL="68580" indent="0">
              <a:buNone/>
            </a:pPr>
            <a:r>
              <a:rPr lang="en-US" b="1" dirty="0"/>
              <a:t>Requests for flexible working arrangements</a:t>
            </a:r>
          </a:p>
          <a:p>
            <a:pPr marL="68580" indent="0">
              <a:buNone/>
            </a:pPr>
            <a:r>
              <a:rPr lang="en-US" dirty="0"/>
              <a:t>Provides employees the right to request changes in regard to hours, patterns and locations of work. If:</a:t>
            </a:r>
          </a:p>
          <a:p>
            <a:pPr marL="68580" indent="0">
              <a:buNone/>
            </a:pPr>
            <a:r>
              <a:rPr lang="en-US" sz="1200" b="1" dirty="0"/>
              <a:t>(1A):</a:t>
            </a:r>
          </a:p>
          <a:p>
            <a:pPr marL="68580" indent="0">
              <a:buNone/>
            </a:pPr>
            <a:r>
              <a:rPr lang="en-US" dirty="0"/>
              <a:t>	(e) the employee is experiencing violence from a member of the employees family: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	(f) the employee provides care or support to a member of the employee’s immediate family, or a member of the employee’s household, who requires care or support because the member is experiencing violence from the members family.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26941" y="1205329"/>
            <a:ext cx="230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Protections at work</a:t>
            </a:r>
          </a:p>
        </p:txBody>
      </p:sp>
    </p:spTree>
    <p:extLst>
      <p:ext uri="{BB962C8B-B14F-4D97-AF65-F5344CB8AC3E}">
        <p14:creationId xmlns:p14="http://schemas.microsoft.com/office/powerpoint/2010/main" val="2736352899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3002</TotalTime>
  <Words>782</Words>
  <Application>Microsoft Office PowerPoint</Application>
  <PresentationFormat>On-screen Show (4:3)</PresentationFormat>
  <Paragraphs>118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Mincho</vt:lpstr>
      <vt:lpstr>Arial</vt:lpstr>
      <vt:lpstr>Calibri</vt:lpstr>
      <vt:lpstr>Century Gothic</vt:lpstr>
      <vt:lpstr>Wingdings 2</vt:lpstr>
      <vt:lpstr>Perception</vt:lpstr>
      <vt:lpstr>PowerPoint Presentation</vt:lpstr>
      <vt:lpstr>PowerPoint Presentation</vt:lpstr>
      <vt:lpstr> DFV in the workplace: </vt:lpstr>
      <vt:lpstr>Impacts of DFV on work colleagues</vt:lpstr>
      <vt:lpstr>Impact of DFV on employer</vt:lpstr>
      <vt:lpstr>Why provide support?- A duty of care ..</vt:lpstr>
      <vt:lpstr>Why provide support…</vt:lpstr>
      <vt:lpstr>PowerPoint Presentation</vt:lpstr>
      <vt:lpstr>PowerPoint Presentation</vt:lpstr>
      <vt:lpstr>PowerPoint Presentation</vt:lpstr>
      <vt:lpstr>PowerPoint Presentation</vt:lpstr>
      <vt:lpstr>When you have a DFVL policy it allows the organization to Recognise the impacts of DFV at work</vt:lpstr>
      <vt:lpstr>Respond  - a workplace response</vt:lpstr>
      <vt:lpstr>Refer the person</vt:lpstr>
      <vt:lpstr>A proactive work culture</vt:lpstr>
    </vt:vector>
  </TitlesOfParts>
  <Company>qwws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Queensland Working Women’s Service</dc:title>
  <dc:creator>Kerriann</dc:creator>
  <cp:lastModifiedBy>Jennifer Thomas</cp:lastModifiedBy>
  <cp:revision>171</cp:revision>
  <cp:lastPrinted>2017-05-15T02:46:47Z</cp:lastPrinted>
  <dcterms:created xsi:type="dcterms:W3CDTF">2014-07-30T03:43:41Z</dcterms:created>
  <dcterms:modified xsi:type="dcterms:W3CDTF">2017-07-07T03:27:39Z</dcterms:modified>
</cp:coreProperties>
</file>