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82" r:id="rId3"/>
    <p:sldId id="385" r:id="rId4"/>
    <p:sldId id="327" r:id="rId5"/>
    <p:sldId id="348" r:id="rId6"/>
    <p:sldId id="337" r:id="rId7"/>
    <p:sldId id="338" r:id="rId8"/>
    <p:sldId id="300" r:id="rId9"/>
    <p:sldId id="328" r:id="rId10"/>
    <p:sldId id="340" r:id="rId11"/>
    <p:sldId id="345" r:id="rId12"/>
    <p:sldId id="355" r:id="rId13"/>
    <p:sldId id="349" r:id="rId14"/>
    <p:sldId id="350" r:id="rId15"/>
    <p:sldId id="352" r:id="rId16"/>
    <p:sldId id="358" r:id="rId17"/>
    <p:sldId id="353" r:id="rId18"/>
    <p:sldId id="363" r:id="rId19"/>
    <p:sldId id="360" r:id="rId20"/>
    <p:sldId id="387" r:id="rId21"/>
    <p:sldId id="365" r:id="rId22"/>
    <p:sldId id="375" r:id="rId23"/>
    <p:sldId id="386" r:id="rId24"/>
    <p:sldId id="388" r:id="rId25"/>
    <p:sldId id="366" r:id="rId26"/>
    <p:sldId id="367" r:id="rId27"/>
    <p:sldId id="368" r:id="rId28"/>
    <p:sldId id="369" r:id="rId29"/>
    <p:sldId id="370" r:id="rId30"/>
    <p:sldId id="374" r:id="rId31"/>
    <p:sldId id="373" r:id="rId32"/>
    <p:sldId id="356" r:id="rId33"/>
    <p:sldId id="376" r:id="rId34"/>
    <p:sldId id="378" r:id="rId35"/>
    <p:sldId id="379" r:id="rId36"/>
    <p:sldId id="381" r:id="rId37"/>
    <p:sldId id="380" r:id="rId38"/>
    <p:sldId id="384" r:id="rId39"/>
    <p:sldId id="341" r:id="rId40"/>
    <p:sldId id="332" r:id="rId41"/>
    <p:sldId id="264" r:id="rId42"/>
    <p:sldId id="272" r:id="rId43"/>
  </p:sldIdLst>
  <p:sldSz cx="9144000" cy="6858000" type="screen4x3"/>
  <p:notesSz cx="6797675" cy="9926638"/>
  <p:custDataLst>
    <p:tags r:id="rId4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11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0D9CE11-1ADC-4B3F-A1A6-F25769AA587F}" type="datetimeFigureOut">
              <a:rPr lang="en-AU" smtClean="0"/>
              <a:t>29/08/2017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normAutofit/>
          </a:bodyPr>
          <a:lstStyle/>
          <a:p>
            <a:fld id="{09DB3E2E-1B68-4C34-803D-69575393230C}"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D9CE11-1ADC-4B3F-A1A6-F25769AA587F}" type="datetimeFigureOut">
              <a:rPr lang="en-AU" smtClean="0"/>
              <a:t>29/08/2017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DB3E2E-1B68-4C34-803D-69575393230C}"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D9CE11-1ADC-4B3F-A1A6-F25769AA587F}" type="datetimeFigureOut">
              <a:rPr lang="en-AU" smtClean="0"/>
              <a:t>29/08/2017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DB3E2E-1B68-4C34-803D-69575393230C}"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0D9CE11-1ADC-4B3F-A1A6-F25769AA587F}" type="datetimeFigureOut">
              <a:rPr lang="en-AU" smtClean="0"/>
              <a:t>29/08/2017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DB3E2E-1B68-4C34-803D-69575393230C}"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0D9CE11-1ADC-4B3F-A1A6-F25769AA587F}" type="datetimeFigureOut">
              <a:rPr lang="en-AU" smtClean="0"/>
              <a:t>29/08/2017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9DB3E2E-1B68-4C34-803D-69575393230C}"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0D9CE11-1ADC-4B3F-A1A6-F25769AA587F}" type="datetimeFigureOut">
              <a:rPr lang="en-AU" smtClean="0"/>
              <a:t>29/08/2017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9DB3E2E-1B68-4C34-803D-69575393230C}" type="slidenum">
              <a:rPr lang="en-AU" smtClean="0"/>
              <a:t>‹#›</a:t>
            </a:fld>
            <a:endParaRPr lang="en-AU"/>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A0D9CE11-1ADC-4B3F-A1A6-F25769AA587F}" type="datetimeFigureOut">
              <a:rPr lang="en-AU" smtClean="0"/>
              <a:t>29/08/2017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9DB3E2E-1B68-4C34-803D-69575393230C}" type="slidenum">
              <a:rPr lang="en-AU" smtClean="0"/>
              <a:t>‹#›</a:t>
            </a:fld>
            <a:endParaRPr lang="en-AU"/>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A0D9CE11-1ADC-4B3F-A1A6-F25769AA587F}" type="datetimeFigureOut">
              <a:rPr lang="en-AU" smtClean="0"/>
              <a:t>29/08/2017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9DB3E2E-1B68-4C34-803D-69575393230C}"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0D9CE11-1ADC-4B3F-A1A6-F25769AA587F}" type="datetimeFigureOut">
              <a:rPr lang="en-AU" smtClean="0"/>
              <a:t>29/08/2017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9DB3E2E-1B68-4C34-803D-69575393230C}"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0D9CE11-1ADC-4B3F-A1A6-F25769AA587F}" type="datetimeFigureOut">
              <a:rPr lang="en-AU" smtClean="0"/>
              <a:t>29/08/2017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9DB3E2E-1B68-4C34-803D-69575393230C}" type="slidenum">
              <a:rPr lang="en-AU" smtClean="0"/>
              <a:t>‹#›</a:t>
            </a:fld>
            <a:endParaRPr lang="en-AU"/>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0D9CE11-1ADC-4B3F-A1A6-F25769AA587F}" type="datetimeFigureOut">
              <a:rPr lang="en-AU" smtClean="0"/>
              <a:t>29/08/2017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9DB3E2E-1B68-4C34-803D-69575393230C}" type="slidenum">
              <a:rPr lang="en-AU" smtClean="0"/>
              <a:t>‹#›</a:t>
            </a:fld>
            <a:endParaRPr lang="en-AU"/>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A0D9CE11-1ADC-4B3F-A1A6-F25769AA587F}" type="datetimeFigureOut">
              <a:rPr lang="en-AU" smtClean="0"/>
              <a:t>29/08/2017</a:t>
            </a:fld>
            <a:endParaRPr lang="en-AU"/>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AU"/>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09DB3E2E-1B68-4C34-803D-69575393230C}" type="slidenum">
              <a:rPr lang="en-AU" smtClean="0"/>
              <a:t>‹#›</a:t>
            </a:fld>
            <a:endParaRPr lang="en-A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1340768"/>
            <a:ext cx="3886200" cy="1859632"/>
          </a:xfrm>
        </p:spPr>
        <p:txBody>
          <a:bodyPr>
            <a:normAutofit fontScale="90000"/>
          </a:bodyPr>
          <a:lstStyle/>
          <a:p>
            <a:r>
              <a:rPr lang="en-AU" b="1" dirty="0"/>
              <a:t>Identifying and dealing with conflicts</a:t>
            </a:r>
            <a:br>
              <a:rPr lang="en-AU" b="1" dirty="0"/>
            </a:br>
            <a:endParaRPr lang="en-AU" dirty="0"/>
          </a:p>
        </p:txBody>
      </p:sp>
      <p:sp>
        <p:nvSpPr>
          <p:cNvPr id="3" name="Subtitle 2"/>
          <p:cNvSpPr>
            <a:spLocks noGrp="1"/>
          </p:cNvSpPr>
          <p:nvPr>
            <p:ph type="subTitle" idx="1"/>
          </p:nvPr>
        </p:nvSpPr>
        <p:spPr/>
        <p:txBody>
          <a:bodyPr>
            <a:normAutofit/>
          </a:bodyPr>
          <a:lstStyle/>
          <a:p>
            <a:endParaRPr lang="en-AU" sz="2800" b="1" dirty="0"/>
          </a:p>
        </p:txBody>
      </p:sp>
    </p:spTree>
    <p:custDataLst>
      <p:tags r:id="rId1"/>
    </p:custDataLst>
    <p:extLst>
      <p:ext uri="{BB962C8B-B14F-4D97-AF65-F5344CB8AC3E}">
        <p14:creationId xmlns:p14="http://schemas.microsoft.com/office/powerpoint/2010/main" val="4098790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What is the content of the duty?</a:t>
            </a:r>
            <a:endParaRPr lang="en-AU" dirty="0"/>
          </a:p>
        </p:txBody>
      </p:sp>
      <p:sp>
        <p:nvSpPr>
          <p:cNvPr id="3" name="Content Placeholder 2"/>
          <p:cNvSpPr>
            <a:spLocks noGrp="1"/>
          </p:cNvSpPr>
          <p:nvPr>
            <p:ph idx="1"/>
          </p:nvPr>
        </p:nvSpPr>
        <p:spPr/>
        <p:txBody>
          <a:bodyPr>
            <a:normAutofit/>
          </a:bodyPr>
          <a:lstStyle/>
          <a:p>
            <a:r>
              <a:rPr lang="en-AU" sz="2400" dirty="0" smtClean="0"/>
              <a:t>Depends on the contract</a:t>
            </a:r>
          </a:p>
          <a:p>
            <a:r>
              <a:rPr lang="en-AU" sz="2400" dirty="0" smtClean="0"/>
              <a:t>Keeping client confidences (survives the contract) </a:t>
            </a:r>
          </a:p>
          <a:p>
            <a:r>
              <a:rPr lang="en-AU" sz="2400" dirty="0" smtClean="0"/>
              <a:t>Tell the client all relevant information known to lawyer, even when received outside the lawyer-client relationship</a:t>
            </a:r>
          </a:p>
          <a:p>
            <a:r>
              <a:rPr lang="en-AU" sz="2400" dirty="0" smtClean="0"/>
              <a:t>Prefer and advance interests of client (within the law and ethical rules)</a:t>
            </a:r>
          </a:p>
          <a:p>
            <a:endParaRPr lang="en-AU" dirty="0"/>
          </a:p>
        </p:txBody>
      </p:sp>
    </p:spTree>
    <p:extLst>
      <p:ext uri="{BB962C8B-B14F-4D97-AF65-F5344CB8AC3E}">
        <p14:creationId xmlns:p14="http://schemas.microsoft.com/office/powerpoint/2010/main" val="3825680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smtClean="0"/>
              <a:t/>
            </a:r>
            <a:br>
              <a:rPr lang="en-AU" i="1" dirty="0" smtClean="0"/>
            </a:br>
            <a:r>
              <a:rPr lang="en-AU" i="1" dirty="0" smtClean="0"/>
              <a:t>Spector </a:t>
            </a:r>
            <a:r>
              <a:rPr lang="en-AU" i="1" dirty="0"/>
              <a:t>v </a:t>
            </a:r>
            <a:r>
              <a:rPr lang="en-AU" i="1" dirty="0" err="1"/>
              <a:t>Ageda</a:t>
            </a:r>
            <a:r>
              <a:rPr lang="en-AU" i="1" dirty="0"/>
              <a:t> </a:t>
            </a:r>
            <a:r>
              <a:rPr lang="en-AU" dirty="0"/>
              <a:t>[1973] </a:t>
            </a:r>
            <a:r>
              <a:rPr lang="en-AU" dirty="0" err="1"/>
              <a:t>Ch</a:t>
            </a:r>
            <a:r>
              <a:rPr lang="en-AU" dirty="0"/>
              <a:t> 30 [48]</a:t>
            </a:r>
            <a:br>
              <a:rPr lang="en-AU" dirty="0"/>
            </a:br>
            <a:endParaRPr lang="en-AU" dirty="0"/>
          </a:p>
        </p:txBody>
      </p:sp>
      <p:sp>
        <p:nvSpPr>
          <p:cNvPr id="3" name="Content Placeholder 2"/>
          <p:cNvSpPr>
            <a:spLocks noGrp="1"/>
          </p:cNvSpPr>
          <p:nvPr>
            <p:ph idx="1"/>
          </p:nvPr>
        </p:nvSpPr>
        <p:spPr/>
        <p:txBody>
          <a:bodyPr>
            <a:normAutofit fontScale="92500"/>
          </a:bodyPr>
          <a:lstStyle/>
          <a:p>
            <a:r>
              <a:rPr lang="en-AU" sz="3600" i="1" dirty="0" smtClean="0"/>
              <a:t>A </a:t>
            </a:r>
            <a:r>
              <a:rPr lang="en-AU" sz="3600" i="1" dirty="0"/>
              <a:t>solicitor must </a:t>
            </a:r>
            <a:r>
              <a:rPr lang="en-AU" sz="3600" i="1" dirty="0" smtClean="0"/>
              <a:t>put </a:t>
            </a:r>
            <a:r>
              <a:rPr lang="en-AU" sz="3600" i="1" dirty="0"/>
              <a:t>at his client’s disposal not only his skill but also his knowledge, so far as is relevant; and if he is unwilling to reveal his knowledge to his client, he should not act for him.  What he cannot do is act for the client and at the same time withhold from </a:t>
            </a:r>
            <a:r>
              <a:rPr lang="en-AU" sz="3600" i="1" dirty="0" smtClean="0"/>
              <a:t>him </a:t>
            </a:r>
            <a:r>
              <a:rPr lang="en-AU" sz="3600" i="1" dirty="0"/>
              <a:t>any relevant knowledge that he </a:t>
            </a:r>
            <a:r>
              <a:rPr lang="en-AU" sz="3600" i="1" dirty="0" smtClean="0"/>
              <a:t>has.</a:t>
            </a:r>
            <a:endParaRPr lang="en-AU" sz="3600" i="1" dirty="0"/>
          </a:p>
          <a:p>
            <a:endParaRPr lang="en-AU" dirty="0"/>
          </a:p>
        </p:txBody>
      </p:sp>
    </p:spTree>
    <p:extLst>
      <p:ext uri="{BB962C8B-B14F-4D97-AF65-F5344CB8AC3E}">
        <p14:creationId xmlns:p14="http://schemas.microsoft.com/office/powerpoint/2010/main" val="2042599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Conflicts arising </a:t>
            </a:r>
            <a:endParaRPr lang="en-AU" dirty="0"/>
          </a:p>
        </p:txBody>
      </p:sp>
      <p:sp>
        <p:nvSpPr>
          <p:cNvPr id="3" name="Content Placeholder 2"/>
          <p:cNvSpPr>
            <a:spLocks noGrp="1"/>
          </p:cNvSpPr>
          <p:nvPr>
            <p:ph idx="1"/>
          </p:nvPr>
        </p:nvSpPr>
        <p:spPr/>
        <p:txBody>
          <a:bodyPr>
            <a:normAutofit lnSpcReduction="10000"/>
          </a:bodyPr>
          <a:lstStyle/>
          <a:p>
            <a:r>
              <a:rPr lang="en-AU" sz="2800" dirty="0" smtClean="0"/>
              <a:t>Two or more current clients  - we owe fiduciary and contractual duties to them at the same time. These duties may actually or potentially conflict. Must act in both cases.</a:t>
            </a:r>
          </a:p>
          <a:p>
            <a:r>
              <a:rPr lang="en-AU" sz="2800" dirty="0" smtClean="0"/>
              <a:t>Former client’s confidence is ‘material’ to current client’s case. Fiduciary obligation to tell current client.</a:t>
            </a:r>
          </a:p>
          <a:p>
            <a:r>
              <a:rPr lang="en-AU" sz="2800" dirty="0" smtClean="0"/>
              <a:t>Personal interests of the lawyer may conflict with the interests of the client. </a:t>
            </a:r>
          </a:p>
          <a:p>
            <a:endParaRPr lang="en-AU" dirty="0"/>
          </a:p>
        </p:txBody>
      </p:sp>
    </p:spTree>
    <p:extLst>
      <p:ext uri="{BB962C8B-B14F-4D97-AF65-F5344CB8AC3E}">
        <p14:creationId xmlns:p14="http://schemas.microsoft.com/office/powerpoint/2010/main" val="3099077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Ethical rules – concurrent clients</a:t>
            </a:r>
            <a:endParaRPr lang="en-AU" dirty="0"/>
          </a:p>
        </p:txBody>
      </p:sp>
      <p:sp>
        <p:nvSpPr>
          <p:cNvPr id="3" name="Content Placeholder 2"/>
          <p:cNvSpPr>
            <a:spLocks noGrp="1"/>
          </p:cNvSpPr>
          <p:nvPr>
            <p:ph idx="1"/>
          </p:nvPr>
        </p:nvSpPr>
        <p:spPr/>
        <p:txBody>
          <a:bodyPr>
            <a:normAutofit/>
          </a:bodyPr>
          <a:lstStyle/>
          <a:p>
            <a:pPr marL="0" indent="0">
              <a:buNone/>
            </a:pPr>
            <a:r>
              <a:rPr lang="en-AU" dirty="0" smtClean="0"/>
              <a:t>ASCR rule 11.1</a:t>
            </a:r>
          </a:p>
          <a:p>
            <a:r>
              <a:rPr lang="en-AU" i="1" dirty="0" smtClean="0"/>
              <a:t>A solicitor </a:t>
            </a:r>
            <a:r>
              <a:rPr lang="en-AU" i="1" dirty="0"/>
              <a:t>and a law practice must avoid conflicts between the duties owed to two or </a:t>
            </a:r>
            <a:r>
              <a:rPr lang="en-AU" i="1" dirty="0" smtClean="0"/>
              <a:t>more current </a:t>
            </a:r>
            <a:r>
              <a:rPr lang="en-AU" i="1" dirty="0"/>
              <a:t>clients, except where permitted by this Rule</a:t>
            </a:r>
            <a:r>
              <a:rPr lang="en-AU" i="1" dirty="0" smtClean="0"/>
              <a:t>.</a:t>
            </a:r>
          </a:p>
          <a:p>
            <a:pPr marL="0" indent="0">
              <a:buNone/>
            </a:pPr>
            <a:r>
              <a:rPr lang="en-AU" dirty="0" smtClean="0"/>
              <a:t>ASCR rule 11.2</a:t>
            </a:r>
          </a:p>
          <a:p>
            <a:r>
              <a:rPr lang="en-AU" i="1" dirty="0" smtClean="0"/>
              <a:t>If </a:t>
            </a:r>
            <a:r>
              <a:rPr lang="en-AU" i="1" dirty="0"/>
              <a:t>a solicitor or a law practice seeks to act for two or more clients in the same or </a:t>
            </a:r>
            <a:r>
              <a:rPr lang="en-AU" i="1" dirty="0" smtClean="0"/>
              <a:t>related matters </a:t>
            </a:r>
            <a:r>
              <a:rPr lang="en-AU" i="1" dirty="0"/>
              <a:t>where the clients’ interests are adverse and there is a conflict or potential </a:t>
            </a:r>
            <a:r>
              <a:rPr lang="en-AU" i="1" dirty="0" smtClean="0"/>
              <a:t>conflict of </a:t>
            </a:r>
            <a:r>
              <a:rPr lang="en-AU" i="1" dirty="0"/>
              <a:t>the duties to act in the best interests of each client, the solicitor or law practice </a:t>
            </a:r>
            <a:r>
              <a:rPr lang="en-AU" i="1" dirty="0" smtClean="0"/>
              <a:t>must not act </a:t>
            </a:r>
            <a:r>
              <a:rPr lang="en-AU" i="1" dirty="0" smtClean="0">
                <a:solidFill>
                  <a:srgbClr val="00B0F0"/>
                </a:solidFill>
              </a:rPr>
              <a:t>except</a:t>
            </a:r>
          </a:p>
          <a:p>
            <a:pPr marL="68580" indent="0">
              <a:buNone/>
            </a:pPr>
            <a:r>
              <a:rPr lang="en-AU" dirty="0" smtClean="0"/>
              <a:t>r11.3</a:t>
            </a:r>
            <a:r>
              <a:rPr lang="en-AU" i="1" dirty="0" smtClean="0"/>
              <a:t> If in ‘best interests’ of clients AND each client knows the lawyer is acting and has given informed consent</a:t>
            </a:r>
            <a:endParaRPr lang="en-AU" i="1" dirty="0"/>
          </a:p>
        </p:txBody>
      </p:sp>
    </p:spTree>
    <p:custDataLst>
      <p:tags r:id="rId1"/>
    </p:custDataLst>
    <p:extLst>
      <p:ext uri="{BB962C8B-B14F-4D97-AF65-F5344CB8AC3E}">
        <p14:creationId xmlns:p14="http://schemas.microsoft.com/office/powerpoint/2010/main" val="4274049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ASCR – informed consent to act for one with actual conflict</a:t>
            </a:r>
            <a:endParaRPr lang="en-AU" dirty="0"/>
          </a:p>
        </p:txBody>
      </p:sp>
      <p:sp>
        <p:nvSpPr>
          <p:cNvPr id="3" name="Content Placeholder 2"/>
          <p:cNvSpPr>
            <a:spLocks noGrp="1"/>
          </p:cNvSpPr>
          <p:nvPr>
            <p:ph idx="1"/>
          </p:nvPr>
        </p:nvSpPr>
        <p:spPr/>
        <p:txBody>
          <a:bodyPr>
            <a:normAutofit fontScale="85000" lnSpcReduction="10000"/>
          </a:bodyPr>
          <a:lstStyle/>
          <a:p>
            <a:pPr marL="0" indent="0">
              <a:buNone/>
            </a:pPr>
            <a:r>
              <a:rPr lang="en-AU" sz="2400" dirty="0" smtClean="0"/>
              <a:t>ASCR rule 11.5 </a:t>
            </a:r>
          </a:p>
          <a:p>
            <a:r>
              <a:rPr lang="en-AU" sz="2400" i="1" dirty="0" smtClean="0"/>
              <a:t>If </a:t>
            </a:r>
            <a:r>
              <a:rPr lang="en-AU" sz="2400" i="1" dirty="0"/>
              <a:t>a solicitor or a law practice acts for more than one client in a matter and, during the </a:t>
            </a:r>
            <a:r>
              <a:rPr lang="en-AU" sz="2400" i="1" dirty="0" smtClean="0"/>
              <a:t>course of </a:t>
            </a:r>
            <a:r>
              <a:rPr lang="en-AU" sz="2400" i="1" dirty="0"/>
              <a:t>the conduct of that matter, an actual conflict arises between the duties owed to two or </a:t>
            </a:r>
            <a:r>
              <a:rPr lang="en-AU" sz="2400" i="1" dirty="0" smtClean="0"/>
              <a:t>more of </a:t>
            </a:r>
            <a:r>
              <a:rPr lang="en-AU" sz="2400" i="1" dirty="0"/>
              <a:t>those clients, the solicitor or law practice may only continue to act for one of the clients (or </a:t>
            </a:r>
            <a:r>
              <a:rPr lang="en-AU" sz="2400" i="1" dirty="0" smtClean="0"/>
              <a:t>a group </a:t>
            </a:r>
            <a:r>
              <a:rPr lang="en-AU" sz="2400" i="1" dirty="0"/>
              <a:t>of clients between whom there is no conflict) provided that the duty of confidentiality </a:t>
            </a:r>
            <a:r>
              <a:rPr lang="en-AU" sz="2400" i="1" dirty="0" smtClean="0"/>
              <a:t>to other </a:t>
            </a:r>
            <a:r>
              <a:rPr lang="en-AU" sz="2400" i="1" dirty="0"/>
              <a:t>client(s) is not put at risk and the parties have given informed consent</a:t>
            </a:r>
            <a:r>
              <a:rPr lang="en-AU" sz="2400" i="1" dirty="0" smtClean="0"/>
              <a:t>.</a:t>
            </a:r>
          </a:p>
          <a:p>
            <a:endParaRPr lang="en-AU" dirty="0" smtClean="0"/>
          </a:p>
          <a:p>
            <a:r>
              <a:rPr lang="en-AU" dirty="0" smtClean="0"/>
              <a:t>Commentary advises that use of this rule will be in the ‘rarest of circumstances’.</a:t>
            </a:r>
          </a:p>
          <a:p>
            <a:r>
              <a:rPr lang="en-AU" dirty="0" smtClean="0"/>
              <a:t>Generally consent cannot cure an actual conflict and lawyer must not represent either party</a:t>
            </a:r>
            <a:endParaRPr lang="en-AU" dirty="0"/>
          </a:p>
        </p:txBody>
      </p:sp>
    </p:spTree>
    <p:custDataLst>
      <p:tags r:id="rId1"/>
    </p:custDataLst>
    <p:extLst>
      <p:ext uri="{BB962C8B-B14F-4D97-AF65-F5344CB8AC3E}">
        <p14:creationId xmlns:p14="http://schemas.microsoft.com/office/powerpoint/2010/main" val="4096744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Common law – actual conflicts</a:t>
            </a:r>
            <a:endParaRPr lang="en-AU" dirty="0"/>
          </a:p>
        </p:txBody>
      </p:sp>
      <p:sp>
        <p:nvSpPr>
          <p:cNvPr id="3" name="Content Placeholder 2"/>
          <p:cNvSpPr>
            <a:spLocks noGrp="1"/>
          </p:cNvSpPr>
          <p:nvPr>
            <p:ph idx="1"/>
          </p:nvPr>
        </p:nvSpPr>
        <p:spPr/>
        <p:txBody>
          <a:bodyPr/>
          <a:lstStyle/>
          <a:p>
            <a:endParaRPr lang="en-AU" dirty="0"/>
          </a:p>
          <a:p>
            <a:r>
              <a:rPr lang="en-AU" dirty="0" smtClean="0"/>
              <a:t>There is no prohibition on accepting multiple clients, the problem is where there are conflicting duties owed to each by the law firm</a:t>
            </a:r>
          </a:p>
          <a:p>
            <a:r>
              <a:rPr lang="en-AU" dirty="0" smtClean="0"/>
              <a:t>The prime example is acting on two sides of a case</a:t>
            </a:r>
            <a:endParaRPr lang="en-AU" dirty="0"/>
          </a:p>
          <a:p>
            <a:r>
              <a:rPr lang="en-AU" i="1" dirty="0"/>
              <a:t>Prince </a:t>
            </a:r>
            <a:r>
              <a:rPr lang="en-AU" i="1" dirty="0" err="1" smtClean="0"/>
              <a:t>Jefri</a:t>
            </a:r>
            <a:r>
              <a:rPr lang="en-AU" i="1" dirty="0" smtClean="0"/>
              <a:t> </a:t>
            </a:r>
            <a:r>
              <a:rPr lang="en-AU" i="1" dirty="0" err="1" smtClean="0"/>
              <a:t>Bolkiahv</a:t>
            </a:r>
            <a:r>
              <a:rPr lang="en-AU" i="1" dirty="0" smtClean="0"/>
              <a:t> KPMG </a:t>
            </a:r>
            <a:r>
              <a:rPr lang="en-AU" dirty="0" smtClean="0"/>
              <a:t>[</a:t>
            </a:r>
            <a:r>
              <a:rPr lang="en-AU" dirty="0"/>
              <a:t>1999] 2 AC 222, </a:t>
            </a:r>
            <a:r>
              <a:rPr lang="en-AU" dirty="0" smtClean="0"/>
              <a:t>234:</a:t>
            </a:r>
            <a:endParaRPr lang="en-AU" dirty="0"/>
          </a:p>
          <a:p>
            <a:pPr marL="68580" indent="0">
              <a:buNone/>
            </a:pPr>
            <a:r>
              <a:rPr lang="en-US" dirty="0"/>
              <a:t>‘… a fiduciary cannot act at the same time both for and against the same client, and his firm is in no better position. </a:t>
            </a:r>
            <a:r>
              <a:rPr lang="en-US" dirty="0" smtClean="0"/>
              <a:t> A </a:t>
            </a:r>
            <a:r>
              <a:rPr lang="en-US" dirty="0"/>
              <a:t>man cannot without the consent of both clients act for one client while his partner is acting for another in the opposite interest</a:t>
            </a:r>
            <a:r>
              <a:rPr lang="en-US" dirty="0" smtClean="0"/>
              <a:t>.’</a:t>
            </a:r>
          </a:p>
          <a:p>
            <a:pPr marL="68580" indent="0">
              <a:buNone/>
            </a:pPr>
            <a:endParaRPr lang="en-AU" dirty="0"/>
          </a:p>
        </p:txBody>
      </p:sp>
    </p:spTree>
    <p:extLst>
      <p:ext uri="{BB962C8B-B14F-4D97-AF65-F5344CB8AC3E}">
        <p14:creationId xmlns:p14="http://schemas.microsoft.com/office/powerpoint/2010/main" val="3719743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Actual conflicts arising</a:t>
            </a:r>
            <a:endParaRPr lang="en-AU" dirty="0"/>
          </a:p>
        </p:txBody>
      </p:sp>
      <p:sp>
        <p:nvSpPr>
          <p:cNvPr id="3" name="Content Placeholder 2"/>
          <p:cNvSpPr>
            <a:spLocks noGrp="1"/>
          </p:cNvSpPr>
          <p:nvPr>
            <p:ph idx="1"/>
          </p:nvPr>
        </p:nvSpPr>
        <p:spPr/>
        <p:txBody>
          <a:bodyPr/>
          <a:lstStyle/>
          <a:p>
            <a:r>
              <a:rPr lang="en-AU" sz="2400" dirty="0"/>
              <a:t>If a lawyer takes on clients which result in conflicting duties ‘it is his own fault, and he cannot use his own discomfiture as a reason why his duty to either client should be taken to have been modified’: </a:t>
            </a:r>
            <a:r>
              <a:rPr lang="en-AU" sz="2400" i="1" dirty="0"/>
              <a:t>Hilton v Barker Booth &amp; Eastwood (a firm) </a:t>
            </a:r>
            <a:r>
              <a:rPr lang="en-AU" sz="2400" dirty="0"/>
              <a:t> [2005] 1 WLR 567 </a:t>
            </a:r>
          </a:p>
          <a:p>
            <a:endParaRPr lang="en-AU" dirty="0"/>
          </a:p>
        </p:txBody>
      </p:sp>
    </p:spTree>
    <p:extLst>
      <p:ext uri="{BB962C8B-B14F-4D97-AF65-F5344CB8AC3E}">
        <p14:creationId xmlns:p14="http://schemas.microsoft.com/office/powerpoint/2010/main" val="1930397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smtClean="0"/>
              <a:t>Legal services commissioner v </a:t>
            </a:r>
            <a:r>
              <a:rPr lang="en-AU" i="1" dirty="0" err="1" smtClean="0"/>
              <a:t>devery</a:t>
            </a:r>
            <a:r>
              <a:rPr lang="en-AU" i="1" dirty="0" smtClean="0"/>
              <a:t> </a:t>
            </a:r>
            <a:r>
              <a:rPr lang="en-AU" dirty="0" smtClean="0"/>
              <a:t>[2017] </a:t>
            </a:r>
            <a:r>
              <a:rPr lang="en-AU" dirty="0" err="1" smtClean="0"/>
              <a:t>qcat</a:t>
            </a:r>
            <a:r>
              <a:rPr lang="en-AU" dirty="0" smtClean="0"/>
              <a:t> 155</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In non-contentious matters, it is possible to act for two parties – as co-purchasers of a property? Yes</a:t>
            </a:r>
          </a:p>
          <a:p>
            <a:r>
              <a:rPr lang="en-AU" dirty="0" smtClean="0"/>
              <a:t>What happens when the lawyer becomes aware that one of the parties wants to sell their share still owing money to the other client? Can the lawyer assist the client; do they have to tell the other client?</a:t>
            </a:r>
          </a:p>
          <a:p>
            <a:r>
              <a:rPr lang="en-AU" dirty="0" smtClean="0"/>
              <a:t>Thomas J found [28] to [30]:</a:t>
            </a:r>
          </a:p>
          <a:p>
            <a:pPr marL="68580" indent="0">
              <a:buNone/>
            </a:pPr>
            <a:r>
              <a:rPr lang="en-AU" i="1" dirty="0" smtClean="0"/>
              <a:t>The facts of the case demonstrate the dangers associated with a legal practitioner acting on behalf of more than one party to any transaction, even commercial transactions where, at the time the lawyer acts, the interests of the two clients are not in conflict.  As a result of acting in such transactions, the lawyer will obtain information about both sides which, in the event of a dispute, the lawyer may be under a duty to disclose to the other party.</a:t>
            </a:r>
          </a:p>
          <a:p>
            <a:pPr marL="68580" indent="0">
              <a:buNone/>
            </a:pPr>
            <a:r>
              <a:rPr lang="en-AU" i="1" dirty="0" smtClean="0"/>
              <a:t>At least the lawyer should … define what will happen in the event that the position between the parties becomes contentious.</a:t>
            </a:r>
          </a:p>
        </p:txBody>
      </p:sp>
    </p:spTree>
    <p:extLst>
      <p:ext uri="{BB962C8B-B14F-4D97-AF65-F5344CB8AC3E}">
        <p14:creationId xmlns:p14="http://schemas.microsoft.com/office/powerpoint/2010/main" val="20389650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R v Pham </a:t>
            </a:r>
            <a:r>
              <a:rPr lang="en-AU" dirty="0" smtClean="0"/>
              <a:t>[2017] QCA 43</a:t>
            </a:r>
            <a:endParaRPr lang="en-AU" dirty="0"/>
          </a:p>
        </p:txBody>
      </p:sp>
      <p:sp>
        <p:nvSpPr>
          <p:cNvPr id="3" name="Content Placeholder 2"/>
          <p:cNvSpPr>
            <a:spLocks noGrp="1"/>
          </p:cNvSpPr>
          <p:nvPr>
            <p:ph idx="1"/>
          </p:nvPr>
        </p:nvSpPr>
        <p:spPr/>
        <p:txBody>
          <a:bodyPr>
            <a:normAutofit/>
          </a:bodyPr>
          <a:lstStyle/>
          <a:p>
            <a:r>
              <a:rPr lang="en-AU" sz="2800" dirty="0" smtClean="0"/>
              <a:t>Representing co-accused</a:t>
            </a:r>
            <a:endParaRPr lang="en-AU" sz="2800" dirty="0"/>
          </a:p>
        </p:txBody>
      </p:sp>
    </p:spTree>
    <p:extLst>
      <p:ext uri="{BB962C8B-B14F-4D97-AF65-F5344CB8AC3E}">
        <p14:creationId xmlns:p14="http://schemas.microsoft.com/office/powerpoint/2010/main" val="262565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Informed consent	</a:t>
            </a:r>
            <a:endParaRPr lang="en-AU" dirty="0"/>
          </a:p>
        </p:txBody>
      </p:sp>
      <p:sp>
        <p:nvSpPr>
          <p:cNvPr id="3" name="Content Placeholder 2"/>
          <p:cNvSpPr>
            <a:spLocks noGrp="1"/>
          </p:cNvSpPr>
          <p:nvPr>
            <p:ph idx="1"/>
          </p:nvPr>
        </p:nvSpPr>
        <p:spPr/>
        <p:txBody>
          <a:bodyPr>
            <a:normAutofit lnSpcReduction="10000"/>
          </a:bodyPr>
          <a:lstStyle/>
          <a:p>
            <a:r>
              <a:rPr lang="en-AU" sz="3200" dirty="0" smtClean="0"/>
              <a:t>In many cases of potential conflict, a lawyer may act where the client has given informed consent </a:t>
            </a:r>
            <a:r>
              <a:rPr lang="en-AU" sz="3200" dirty="0" smtClean="0">
                <a:solidFill>
                  <a:srgbClr val="0070C0"/>
                </a:solidFill>
              </a:rPr>
              <a:t>in writing </a:t>
            </a:r>
            <a:r>
              <a:rPr lang="en-AU" sz="3200" dirty="0" smtClean="0"/>
              <a:t>being:</a:t>
            </a:r>
          </a:p>
          <a:p>
            <a:pPr lvl="1"/>
            <a:r>
              <a:rPr lang="en-AU" sz="2400" dirty="0" smtClean="0"/>
              <a:t>‘full candour and appropriately complete disclosure to the client’: Kirby P </a:t>
            </a:r>
            <a:r>
              <a:rPr lang="en-AU" sz="2400" i="1" dirty="0" smtClean="0"/>
              <a:t>O’Reilly v Law Society of NSW </a:t>
            </a:r>
            <a:r>
              <a:rPr lang="en-AU" sz="2400" dirty="0" smtClean="0"/>
              <a:t>(1988) 24 NSWLR 204 at 208; </a:t>
            </a:r>
          </a:p>
          <a:p>
            <a:pPr marL="468630" lvl="1" indent="0">
              <a:buNone/>
            </a:pPr>
            <a:r>
              <a:rPr lang="en-AU" sz="2400" dirty="0" smtClean="0"/>
              <a:t>and</a:t>
            </a:r>
          </a:p>
          <a:p>
            <a:pPr lvl="1"/>
            <a:r>
              <a:rPr lang="en-AU" sz="2400" dirty="0" smtClean="0"/>
              <a:t>advised to and possibly received independent legal advice</a:t>
            </a:r>
            <a:endParaRPr lang="en-AU" sz="2400" dirty="0"/>
          </a:p>
        </p:txBody>
      </p:sp>
    </p:spTree>
    <p:custDataLst>
      <p:tags r:id="rId1"/>
    </p:custDataLst>
    <p:extLst>
      <p:ext uri="{BB962C8B-B14F-4D97-AF65-F5344CB8AC3E}">
        <p14:creationId xmlns:p14="http://schemas.microsoft.com/office/powerpoint/2010/main" val="1547050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Prophylactic approach</a:t>
            </a:r>
            <a:endParaRPr lang="en-AU" dirty="0"/>
          </a:p>
        </p:txBody>
      </p:sp>
      <p:sp>
        <p:nvSpPr>
          <p:cNvPr id="3" name="Content Placeholder 2"/>
          <p:cNvSpPr>
            <a:spLocks noGrp="1"/>
          </p:cNvSpPr>
          <p:nvPr>
            <p:ph idx="1"/>
          </p:nvPr>
        </p:nvSpPr>
        <p:spPr/>
        <p:txBody>
          <a:bodyPr/>
          <a:lstStyle/>
          <a:p>
            <a:r>
              <a:rPr lang="en-AU" dirty="0" smtClean="0"/>
              <a:t>The law requires lawyers to avoid being placed in a conflict of interest situation</a:t>
            </a:r>
          </a:p>
          <a:p>
            <a:r>
              <a:rPr lang="en-AU" dirty="0" smtClean="0"/>
              <a:t>Cannot solve a potential or actual conflict by passing it to someone else in the organisation or another ‘associate’ (including immediate family)</a:t>
            </a:r>
          </a:p>
          <a:p>
            <a:r>
              <a:rPr lang="en-AU" dirty="0" smtClean="0"/>
              <a:t>Where a conflict arises, informed consent of client(s) may cure this for the lawyer or law firm</a:t>
            </a:r>
            <a:endParaRPr lang="en-AU" dirty="0"/>
          </a:p>
        </p:txBody>
      </p:sp>
    </p:spTree>
    <p:extLst>
      <p:ext uri="{BB962C8B-B14F-4D97-AF65-F5344CB8AC3E}">
        <p14:creationId xmlns:p14="http://schemas.microsoft.com/office/powerpoint/2010/main" val="20216458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LIV ethics ruling R4826</a:t>
            </a:r>
            <a:endParaRPr lang="en-AU" dirty="0"/>
          </a:p>
        </p:txBody>
      </p:sp>
      <p:sp>
        <p:nvSpPr>
          <p:cNvPr id="3" name="Content Placeholder 2"/>
          <p:cNvSpPr>
            <a:spLocks noGrp="1"/>
          </p:cNvSpPr>
          <p:nvPr>
            <p:ph idx="1"/>
          </p:nvPr>
        </p:nvSpPr>
        <p:spPr/>
        <p:txBody>
          <a:bodyPr/>
          <a:lstStyle/>
          <a:p>
            <a:r>
              <a:rPr lang="en-US" dirty="0"/>
              <a:t>The parents of a four year old child born with a life-long medical disability brought a medical negligence claim against their health care provider for failing to diagnose the condition in utero.  Because of the psychological harm to the parents allegedly caused by the negligence of the defendant, the marriage of the parents came to an end. It then became likely that there would be a dispute between the parents in relation to the quantum of their respective claims for economic loss if liability were to be established.  The parents’ solicitors sought the guidance of the Ethics Committee in relation to their potential conflict of interest and the appropriate method of dealing with its resolution.</a:t>
            </a:r>
            <a:endParaRPr lang="en-AU" dirty="0"/>
          </a:p>
        </p:txBody>
      </p:sp>
    </p:spTree>
    <p:extLst>
      <p:ext uri="{BB962C8B-B14F-4D97-AF65-F5344CB8AC3E}">
        <p14:creationId xmlns:p14="http://schemas.microsoft.com/office/powerpoint/2010/main" val="3325070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Keep confidences within firm</a:t>
            </a:r>
            <a:endParaRPr lang="en-AU" dirty="0"/>
          </a:p>
        </p:txBody>
      </p:sp>
      <p:sp>
        <p:nvSpPr>
          <p:cNvPr id="3" name="Content Placeholder 2"/>
          <p:cNvSpPr>
            <a:spLocks noGrp="1"/>
          </p:cNvSpPr>
          <p:nvPr>
            <p:ph idx="1"/>
          </p:nvPr>
        </p:nvSpPr>
        <p:spPr>
          <a:xfrm>
            <a:off x="755576" y="1628800"/>
            <a:ext cx="7772400" cy="3733800"/>
          </a:xfrm>
        </p:spPr>
        <p:txBody>
          <a:bodyPr>
            <a:normAutofit/>
          </a:bodyPr>
          <a:lstStyle/>
          <a:p>
            <a:pPr marL="0" indent="0">
              <a:buNone/>
            </a:pPr>
            <a:r>
              <a:rPr lang="en-AU" dirty="0" smtClean="0"/>
              <a:t>ASCR rule 9.1</a:t>
            </a:r>
          </a:p>
          <a:p>
            <a:pPr marL="0" indent="0">
              <a:buNone/>
            </a:pPr>
            <a:r>
              <a:rPr lang="en-AU" i="1" dirty="0" smtClean="0"/>
              <a:t>A </a:t>
            </a:r>
            <a:r>
              <a:rPr lang="en-AU" i="1" dirty="0"/>
              <a:t>solicitor must not disclose any information which is confidential to a client and </a:t>
            </a:r>
            <a:r>
              <a:rPr lang="en-AU" i="1" dirty="0" smtClean="0"/>
              <a:t>acquired by </a:t>
            </a:r>
            <a:r>
              <a:rPr lang="en-AU" i="1" dirty="0"/>
              <a:t>the solicitor during the client’s engagement to any person who is not:</a:t>
            </a:r>
          </a:p>
          <a:p>
            <a:r>
              <a:rPr lang="en-AU" i="1" dirty="0"/>
              <a:t>9.1.1 a solicitor who is a partner, principal, director, or employee of the solicitor’s law practice; or</a:t>
            </a:r>
          </a:p>
          <a:p>
            <a:r>
              <a:rPr lang="en-AU" i="1" dirty="0"/>
              <a:t>9.1.2 a barrister or an employee of, or person otherwise engaged by, the solicitor’s </a:t>
            </a:r>
            <a:r>
              <a:rPr lang="en-AU" i="1" dirty="0" smtClean="0"/>
              <a:t>law practice </a:t>
            </a:r>
            <a:r>
              <a:rPr lang="en-AU" i="1" dirty="0"/>
              <a:t>or by an associated entity for the purposes of delivering or </a:t>
            </a:r>
            <a:r>
              <a:rPr lang="en-AU" i="1" dirty="0" smtClean="0"/>
              <a:t>administering legal </a:t>
            </a:r>
            <a:r>
              <a:rPr lang="en-AU" i="1" dirty="0"/>
              <a:t>services in relation to the client</a:t>
            </a:r>
            <a:r>
              <a:rPr lang="en-AU" i="1" dirty="0" smtClean="0"/>
              <a:t>,</a:t>
            </a:r>
          </a:p>
          <a:p>
            <a:endParaRPr lang="en-AU" i="1" dirty="0"/>
          </a:p>
        </p:txBody>
      </p:sp>
    </p:spTree>
    <p:custDataLst>
      <p:tags r:id="rId1"/>
    </p:custDataLst>
    <p:extLst>
      <p:ext uri="{BB962C8B-B14F-4D97-AF65-F5344CB8AC3E}">
        <p14:creationId xmlns:p14="http://schemas.microsoft.com/office/powerpoint/2010/main" val="4257179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Confidential info broadly defined</a:t>
            </a:r>
            <a:endParaRPr lang="en-AU" dirty="0"/>
          </a:p>
        </p:txBody>
      </p:sp>
      <p:sp>
        <p:nvSpPr>
          <p:cNvPr id="3" name="Content Placeholder 2"/>
          <p:cNvSpPr>
            <a:spLocks noGrp="1"/>
          </p:cNvSpPr>
          <p:nvPr>
            <p:ph idx="1"/>
          </p:nvPr>
        </p:nvSpPr>
        <p:spPr/>
        <p:txBody>
          <a:bodyPr/>
          <a:lstStyle/>
          <a:p>
            <a:r>
              <a:rPr lang="en-AU" dirty="0" smtClean="0"/>
              <a:t>R 10.1 ‘former client’ defined as anyone instructing the individual lawyer; their firm; their former firm while they worked there; current a partner or employee of the solicitor at their former firm or provided confidential information without a formal retainer</a:t>
            </a:r>
          </a:p>
          <a:p>
            <a:r>
              <a:rPr lang="en-AU" dirty="0" smtClean="0"/>
              <a:t>Communicated in confidence,</a:t>
            </a:r>
          </a:p>
          <a:p>
            <a:r>
              <a:rPr lang="en-AU" dirty="0" smtClean="0"/>
              <a:t>Still confidential</a:t>
            </a:r>
          </a:p>
          <a:p>
            <a:r>
              <a:rPr lang="en-AU" dirty="0" smtClean="0"/>
              <a:t>Remembered or capable of being remembered</a:t>
            </a:r>
          </a:p>
          <a:p>
            <a:r>
              <a:rPr lang="en-AU" dirty="0" smtClean="0"/>
              <a:t>Material or relevant to next matter. This could be ‘getting to know you factors’ such as the litigation strengths and weaknesses of the former client: </a:t>
            </a:r>
            <a:r>
              <a:rPr lang="en-AU" i="1" dirty="0" err="1" smtClean="0"/>
              <a:t>Yunghanns</a:t>
            </a:r>
            <a:r>
              <a:rPr lang="en-AU" i="1" dirty="0" smtClean="0"/>
              <a:t> v </a:t>
            </a:r>
            <a:r>
              <a:rPr lang="en-AU" i="1" dirty="0" err="1" smtClean="0"/>
              <a:t>Elfic</a:t>
            </a:r>
            <a:r>
              <a:rPr lang="en-AU" i="1" dirty="0" smtClean="0"/>
              <a:t> </a:t>
            </a:r>
            <a:r>
              <a:rPr lang="en-AU" dirty="0" smtClean="0"/>
              <a:t>(SCV, unreported 13 July 1998).</a:t>
            </a:r>
            <a:endParaRPr lang="en-AU" dirty="0"/>
          </a:p>
        </p:txBody>
      </p:sp>
    </p:spTree>
    <p:extLst>
      <p:ext uri="{BB962C8B-B14F-4D97-AF65-F5344CB8AC3E}">
        <p14:creationId xmlns:p14="http://schemas.microsoft.com/office/powerpoint/2010/main" val="34116071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LIV ethics rulings – R4888</a:t>
            </a:r>
            <a:endParaRPr lang="en-AU" dirty="0"/>
          </a:p>
        </p:txBody>
      </p:sp>
      <p:sp>
        <p:nvSpPr>
          <p:cNvPr id="3" name="Content Placeholder 2"/>
          <p:cNvSpPr>
            <a:spLocks noGrp="1"/>
          </p:cNvSpPr>
          <p:nvPr>
            <p:ph idx="1"/>
          </p:nvPr>
        </p:nvSpPr>
        <p:spPr/>
        <p:txBody>
          <a:bodyPr/>
          <a:lstStyle/>
          <a:p>
            <a:r>
              <a:rPr lang="en-US" dirty="0"/>
              <a:t>The husband is a solicitor who, for a 5 year period over 27 years ago, worked for the firm that now represents the wife in a family law proceeding.  The husband has asserted that the firm are conflicted in acting for the wife because of confidential information relating to him and gained by the firm in the previous employment relationship.  The nature of the information has been described by the husband as “</a:t>
            </a:r>
            <a:r>
              <a:rPr lang="en-US" i="1" dirty="0"/>
              <a:t>getting to know you factors</a:t>
            </a:r>
            <a:r>
              <a:rPr lang="en-US" dirty="0"/>
              <a:t>.”  The firm is of the view that it is not conflicted in continuing to act for the wife.</a:t>
            </a:r>
            <a:endParaRPr lang="en-AU" dirty="0"/>
          </a:p>
        </p:txBody>
      </p:sp>
    </p:spTree>
    <p:extLst>
      <p:ext uri="{BB962C8B-B14F-4D97-AF65-F5344CB8AC3E}">
        <p14:creationId xmlns:p14="http://schemas.microsoft.com/office/powerpoint/2010/main" val="3991231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LIV ethics ruling R4820</a:t>
            </a:r>
            <a:endParaRPr lang="en-AU" dirty="0"/>
          </a:p>
        </p:txBody>
      </p:sp>
      <p:sp>
        <p:nvSpPr>
          <p:cNvPr id="3" name="Content Placeholder 2"/>
          <p:cNvSpPr>
            <a:spLocks noGrp="1"/>
          </p:cNvSpPr>
          <p:nvPr>
            <p:ph idx="1"/>
          </p:nvPr>
        </p:nvSpPr>
        <p:spPr/>
        <p:txBody>
          <a:bodyPr>
            <a:normAutofit fontScale="92500" lnSpcReduction="20000"/>
          </a:bodyPr>
          <a:lstStyle/>
          <a:p>
            <a:r>
              <a:rPr lang="en-US" dirty="0"/>
              <a:t>The wife objected to a Practitioner acting against her in family law and intervention order matters, alleging a conflict of interest. She alleged that the Practitioner had previously acted for both parties “in matters relating to real properties” and that she had twice consulted the Practitioner regarding those properties, and had then provided information to the Practitioner that could be deemed prejudicial to her.</a:t>
            </a:r>
          </a:p>
          <a:p>
            <a:r>
              <a:rPr lang="en-US" dirty="0"/>
              <a:t>The Practitioner asserted it had never acted for the wife or received confidential information from her, but that three years previously it had acted for the husband in relation to a building dispute, and that on one or two occasions the wife had accompanied the husband to its office to collect </a:t>
            </a:r>
            <a:r>
              <a:rPr lang="en-US" dirty="0" err="1"/>
              <a:t>cheques</a:t>
            </a:r>
            <a:r>
              <a:rPr lang="en-US" dirty="0"/>
              <a:t>.</a:t>
            </a:r>
          </a:p>
          <a:p>
            <a:r>
              <a:rPr lang="en-US" dirty="0"/>
              <a:t>Despite being asked for details of the matters in which she alleged that the Practitioner had acted for her and the details of the information she considered to be prejudicial to her no details were received from her.</a:t>
            </a:r>
          </a:p>
          <a:p>
            <a:endParaRPr lang="en-AU" dirty="0"/>
          </a:p>
        </p:txBody>
      </p:sp>
    </p:spTree>
    <p:extLst>
      <p:ext uri="{BB962C8B-B14F-4D97-AF65-F5344CB8AC3E}">
        <p14:creationId xmlns:p14="http://schemas.microsoft.com/office/powerpoint/2010/main" val="984802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Injunctions against lawyers to protect confidences: summary</a:t>
            </a:r>
            <a:endParaRPr lang="en-AU" dirty="0"/>
          </a:p>
        </p:txBody>
      </p:sp>
      <p:sp>
        <p:nvSpPr>
          <p:cNvPr id="3" name="Content Placeholder 2"/>
          <p:cNvSpPr>
            <a:spLocks noGrp="1"/>
          </p:cNvSpPr>
          <p:nvPr>
            <p:ph idx="1"/>
          </p:nvPr>
        </p:nvSpPr>
        <p:spPr/>
        <p:txBody>
          <a:bodyPr>
            <a:normAutofit/>
          </a:bodyPr>
          <a:lstStyle/>
          <a:p>
            <a:r>
              <a:rPr lang="en-AU" sz="2400" dirty="0"/>
              <a:t>An injunction can be granted before there is a </a:t>
            </a:r>
            <a:r>
              <a:rPr lang="en-AU" sz="2400" dirty="0" smtClean="0"/>
              <a:t>breach</a:t>
            </a:r>
          </a:p>
          <a:p>
            <a:r>
              <a:rPr lang="en-AU" sz="2400" dirty="0"/>
              <a:t>The degree of risk of disclosure must be ‘real</a:t>
            </a:r>
            <a:r>
              <a:rPr lang="en-AU" sz="2400" dirty="0" smtClean="0"/>
              <a:t>’ not merely ‘fanciful’</a:t>
            </a:r>
          </a:p>
          <a:p>
            <a:r>
              <a:rPr lang="en-AU" sz="2400" dirty="0" smtClean="0"/>
              <a:t>‘Real possibility’ of disclosure </a:t>
            </a:r>
          </a:p>
          <a:p>
            <a:r>
              <a:rPr lang="en-AU" sz="2400" dirty="0"/>
              <a:t>Confidential information must be </a:t>
            </a:r>
            <a:r>
              <a:rPr lang="en-AU" sz="2400" dirty="0" smtClean="0"/>
              <a:t>relevant or </a:t>
            </a:r>
            <a:r>
              <a:rPr lang="en-AU" sz="2400" dirty="0" smtClean="0"/>
              <a:t>material</a:t>
            </a:r>
          </a:p>
          <a:p>
            <a:r>
              <a:rPr lang="en-AU" sz="2400" dirty="0"/>
              <a:t>For family law matters there is </a:t>
            </a:r>
            <a:r>
              <a:rPr lang="en-AU" sz="2400" dirty="0" smtClean="0"/>
              <a:t>either </a:t>
            </a:r>
            <a:r>
              <a:rPr lang="en-AU" sz="2400" dirty="0"/>
              <a:t>a reverse onus or a broader test which only requires </a:t>
            </a:r>
            <a:r>
              <a:rPr lang="en-AU" sz="2400" dirty="0" smtClean="0"/>
              <a:t>‘ a theoretical possibility’ of information from a former client used</a:t>
            </a:r>
            <a:endParaRPr lang="en-AU" sz="2400" dirty="0"/>
          </a:p>
          <a:p>
            <a:pPr marL="68580" indent="0">
              <a:buNone/>
            </a:pPr>
            <a:endParaRPr lang="en-AU" sz="2400" dirty="0"/>
          </a:p>
        </p:txBody>
      </p:sp>
    </p:spTree>
    <p:custDataLst>
      <p:tags r:id="rId1"/>
    </p:custDataLst>
    <p:extLst>
      <p:ext uri="{BB962C8B-B14F-4D97-AF65-F5344CB8AC3E}">
        <p14:creationId xmlns:p14="http://schemas.microsoft.com/office/powerpoint/2010/main" val="41464379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Lawyer can act for former client</a:t>
            </a:r>
            <a:endParaRPr lang="en-AU" dirty="0"/>
          </a:p>
        </p:txBody>
      </p:sp>
      <p:sp>
        <p:nvSpPr>
          <p:cNvPr id="3" name="Content Placeholder 2"/>
          <p:cNvSpPr>
            <a:spLocks noGrp="1"/>
          </p:cNvSpPr>
          <p:nvPr>
            <p:ph idx="1"/>
          </p:nvPr>
        </p:nvSpPr>
        <p:spPr/>
        <p:txBody>
          <a:bodyPr>
            <a:normAutofit fontScale="92500" lnSpcReduction="10000"/>
          </a:bodyPr>
          <a:lstStyle/>
          <a:p>
            <a:r>
              <a:rPr lang="en-AU" sz="2400" i="1" dirty="0"/>
              <a:t>Prince </a:t>
            </a:r>
            <a:r>
              <a:rPr lang="en-AU" sz="2400" i="1" dirty="0" err="1"/>
              <a:t>Jefri</a:t>
            </a:r>
            <a:r>
              <a:rPr lang="en-AU" sz="2400" i="1" dirty="0"/>
              <a:t> </a:t>
            </a:r>
            <a:r>
              <a:rPr lang="en-AU" sz="2400" i="1" dirty="0" err="1"/>
              <a:t>Bolkiah</a:t>
            </a:r>
            <a:r>
              <a:rPr lang="en-AU" sz="2400" i="1" dirty="0"/>
              <a:t> v KPMG</a:t>
            </a:r>
            <a:r>
              <a:rPr lang="en-AU" sz="2400" dirty="0"/>
              <a:t> [1999] 2 AC </a:t>
            </a:r>
            <a:r>
              <a:rPr lang="en-AU" sz="2400" dirty="0" smtClean="0"/>
              <a:t>222, Lord Millet:</a:t>
            </a:r>
          </a:p>
          <a:p>
            <a:pPr lvl="1"/>
            <a:r>
              <a:rPr lang="en-AU" sz="1800" dirty="0" smtClean="0"/>
              <a:t>No principle that a solicitor may not act against a former client;</a:t>
            </a:r>
          </a:p>
          <a:p>
            <a:pPr lvl="1"/>
            <a:r>
              <a:rPr lang="en-AU" sz="1800" dirty="0" smtClean="0"/>
              <a:t>May be restrained to avoid a significant risk of disclosure or misuse of confidential information</a:t>
            </a:r>
          </a:p>
          <a:p>
            <a:r>
              <a:rPr lang="en-AU" sz="2400" dirty="0" smtClean="0"/>
              <a:t>While strictly imposed on lawyer to keep confidences, the elements of the test for an injunction must be proved by the party seeking the </a:t>
            </a:r>
            <a:r>
              <a:rPr lang="en-AU" sz="2400" dirty="0" smtClean="0"/>
              <a:t>injunction</a:t>
            </a:r>
          </a:p>
          <a:p>
            <a:r>
              <a:rPr lang="en-AU" sz="2400" dirty="0" smtClean="0"/>
              <a:t>Changing sides against public interest? </a:t>
            </a:r>
          </a:p>
          <a:p>
            <a:r>
              <a:rPr lang="en-AU" sz="2400" dirty="0" smtClean="0"/>
              <a:t>Prohibition result in ‘timid reluctance to risk some imaginary appearance of conflict which has no substance’ (</a:t>
            </a:r>
            <a:r>
              <a:rPr lang="en-AU" sz="2400" i="1" dirty="0" smtClean="0"/>
              <a:t>Re a Firm of Solicitors </a:t>
            </a:r>
            <a:r>
              <a:rPr lang="en-AU" sz="2400" dirty="0" smtClean="0"/>
              <a:t>(1992) 1 All ER 353)</a:t>
            </a:r>
            <a:endParaRPr lang="en-AU" sz="2400" dirty="0"/>
          </a:p>
        </p:txBody>
      </p:sp>
    </p:spTree>
    <p:custDataLst>
      <p:tags r:id="rId1"/>
    </p:custDataLst>
    <p:extLst>
      <p:ext uri="{BB962C8B-B14F-4D97-AF65-F5344CB8AC3E}">
        <p14:creationId xmlns:p14="http://schemas.microsoft.com/office/powerpoint/2010/main" val="13391559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a ‘real possibility’?</a:t>
            </a:r>
            <a:endParaRPr lang="en-AU" dirty="0"/>
          </a:p>
        </p:txBody>
      </p:sp>
      <p:sp>
        <p:nvSpPr>
          <p:cNvPr id="3" name="Content Placeholder 2"/>
          <p:cNvSpPr>
            <a:spLocks noGrp="1"/>
          </p:cNvSpPr>
          <p:nvPr>
            <p:ph idx="1"/>
          </p:nvPr>
        </p:nvSpPr>
        <p:spPr/>
        <p:txBody>
          <a:bodyPr>
            <a:normAutofit lnSpcReduction="10000"/>
          </a:bodyPr>
          <a:lstStyle/>
          <a:p>
            <a:pPr marL="0" indent="0">
              <a:buNone/>
            </a:pPr>
            <a:r>
              <a:rPr lang="en-AU" dirty="0" smtClean="0"/>
              <a:t>Matters </a:t>
            </a:r>
            <a:r>
              <a:rPr lang="en-AU" dirty="0"/>
              <a:t>are likely to be </a:t>
            </a:r>
            <a:r>
              <a:rPr lang="en-AU" dirty="0" smtClean="0"/>
              <a:t>closely </a:t>
            </a:r>
            <a:r>
              <a:rPr lang="en-AU" dirty="0"/>
              <a:t>related </a:t>
            </a:r>
            <a:r>
              <a:rPr lang="en-AU" dirty="0" smtClean="0"/>
              <a:t>where </a:t>
            </a:r>
            <a:r>
              <a:rPr lang="en-AU" dirty="0"/>
              <a:t>significant issues in one matter arise in the other, or factors significant to one matter are significant to the </a:t>
            </a:r>
            <a:r>
              <a:rPr lang="en-AU" dirty="0" smtClean="0"/>
              <a:t>other: </a:t>
            </a:r>
            <a:endParaRPr lang="en-AU" dirty="0"/>
          </a:p>
          <a:p>
            <a:r>
              <a:rPr lang="en-AU" dirty="0" smtClean="0"/>
              <a:t>whether </a:t>
            </a:r>
            <a:r>
              <a:rPr lang="en-AU" dirty="0"/>
              <a:t>liability issues presented are </a:t>
            </a:r>
            <a:r>
              <a:rPr lang="en-AU" dirty="0" smtClean="0"/>
              <a:t>similar; </a:t>
            </a:r>
            <a:endParaRPr lang="en-AU" dirty="0"/>
          </a:p>
          <a:p>
            <a:r>
              <a:rPr lang="en-AU" dirty="0" smtClean="0"/>
              <a:t>whether </a:t>
            </a:r>
            <a:r>
              <a:rPr lang="en-AU" dirty="0"/>
              <a:t>the nature of the evidence is </a:t>
            </a:r>
            <a:r>
              <a:rPr lang="en-AU" dirty="0" smtClean="0"/>
              <a:t>similar; </a:t>
            </a:r>
            <a:endParaRPr lang="en-AU" dirty="0"/>
          </a:p>
          <a:p>
            <a:r>
              <a:rPr lang="en-AU" dirty="0" smtClean="0"/>
              <a:t>whether have </a:t>
            </a:r>
            <a:r>
              <a:rPr lang="en-AU" dirty="0"/>
              <a:t>interviewed a witness in both </a:t>
            </a:r>
            <a:r>
              <a:rPr lang="en-AU" dirty="0" smtClean="0"/>
              <a:t>cases; </a:t>
            </a:r>
            <a:endParaRPr lang="en-AU" dirty="0"/>
          </a:p>
          <a:p>
            <a:r>
              <a:rPr lang="en-AU" dirty="0" smtClean="0"/>
              <a:t>knowledge </a:t>
            </a:r>
            <a:r>
              <a:rPr lang="en-AU" dirty="0"/>
              <a:t>of the former client’s trial strategies, negotiation </a:t>
            </a:r>
            <a:r>
              <a:rPr lang="en-AU" dirty="0" smtClean="0"/>
              <a:t>strategies; </a:t>
            </a:r>
          </a:p>
          <a:p>
            <a:r>
              <a:rPr lang="en-AU" dirty="0"/>
              <a:t>k</a:t>
            </a:r>
            <a:r>
              <a:rPr lang="en-AU" dirty="0" smtClean="0"/>
              <a:t>nowledge of financial or organisational information or trade secrets;</a:t>
            </a:r>
          </a:p>
          <a:p>
            <a:r>
              <a:rPr lang="en-AU" dirty="0"/>
              <a:t>n</a:t>
            </a:r>
            <a:r>
              <a:rPr lang="en-AU" dirty="0" smtClean="0"/>
              <a:t>ature of former retainer and relationship. </a:t>
            </a:r>
            <a:endParaRPr lang="en-AU" dirty="0" smtClean="0"/>
          </a:p>
          <a:p>
            <a:r>
              <a:rPr lang="en-AU" dirty="0" smtClean="0"/>
              <a:t>Family law ‘theoretical’ risk could involve knowledge of non-lawyers</a:t>
            </a:r>
            <a:endParaRPr lang="en-AU" dirty="0" smtClean="0"/>
          </a:p>
          <a:p>
            <a:endParaRPr lang="en-AU" dirty="0"/>
          </a:p>
        </p:txBody>
      </p:sp>
    </p:spTree>
    <p:custDataLst>
      <p:tags r:id="rId1"/>
    </p:custDataLst>
    <p:extLst>
      <p:ext uri="{BB962C8B-B14F-4D97-AF65-F5344CB8AC3E}">
        <p14:creationId xmlns:p14="http://schemas.microsoft.com/office/powerpoint/2010/main" val="33859359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Ethical duties – former clients</a:t>
            </a:r>
            <a:endParaRPr lang="en-AU" dirty="0"/>
          </a:p>
        </p:txBody>
      </p:sp>
      <p:sp>
        <p:nvSpPr>
          <p:cNvPr id="3" name="Content Placeholder 2"/>
          <p:cNvSpPr>
            <a:spLocks noGrp="1"/>
          </p:cNvSpPr>
          <p:nvPr>
            <p:ph idx="1"/>
          </p:nvPr>
        </p:nvSpPr>
        <p:spPr/>
        <p:txBody>
          <a:bodyPr>
            <a:normAutofit lnSpcReduction="10000"/>
          </a:bodyPr>
          <a:lstStyle/>
          <a:p>
            <a:pPr marL="0" indent="0">
              <a:buNone/>
            </a:pPr>
            <a:r>
              <a:rPr lang="en-AU" dirty="0"/>
              <a:t>ASCR r 10.1 states:</a:t>
            </a:r>
          </a:p>
          <a:p>
            <a:r>
              <a:rPr lang="en-AU" i="1" dirty="0"/>
              <a:t>A solicitor and a law practice must avoid conflicts between the duties owed to current and former clients.</a:t>
            </a:r>
            <a:endParaRPr lang="en-AU" dirty="0"/>
          </a:p>
          <a:p>
            <a:pPr marL="0" indent="0">
              <a:buNone/>
            </a:pPr>
            <a:r>
              <a:rPr lang="en-AU" dirty="0"/>
              <a:t>ASCR r 10.2 states:</a:t>
            </a:r>
          </a:p>
          <a:p>
            <a:r>
              <a:rPr lang="en-AU" i="1" dirty="0"/>
              <a:t>A solicitor and a law practice who or which is in possession of confidential information of a former client where that information might reasonably concluded to be material to the matter of another client and detrimental to the interests of the former client if disclosed, must not act for the current client in the matter unless:</a:t>
            </a:r>
            <a:endParaRPr lang="en-AU" dirty="0"/>
          </a:p>
          <a:p>
            <a:pPr lvl="1"/>
            <a:r>
              <a:rPr lang="en-AU" i="1" dirty="0"/>
              <a:t>the former client has given informed written consent to the solicitor or law practice to so act; or</a:t>
            </a:r>
            <a:endParaRPr lang="en-AU" dirty="0"/>
          </a:p>
          <a:p>
            <a:pPr lvl="1"/>
            <a:r>
              <a:rPr lang="en-AU" i="1" dirty="0"/>
              <a:t>an effective information barrier has been established. </a:t>
            </a:r>
            <a:endParaRPr lang="en-AU" dirty="0"/>
          </a:p>
          <a:p>
            <a:endParaRPr lang="en-AU" dirty="0"/>
          </a:p>
        </p:txBody>
      </p:sp>
    </p:spTree>
    <p:custDataLst>
      <p:tags r:id="rId1"/>
    </p:custDataLst>
    <p:extLst>
      <p:ext uri="{BB962C8B-B14F-4D97-AF65-F5344CB8AC3E}">
        <p14:creationId xmlns:p14="http://schemas.microsoft.com/office/powerpoint/2010/main" val="3119777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Ethical duties – managing confidential information of current clients</a:t>
            </a:r>
            <a:endParaRPr lang="en-AU" dirty="0"/>
          </a:p>
        </p:txBody>
      </p:sp>
      <p:sp>
        <p:nvSpPr>
          <p:cNvPr id="3" name="Content Placeholder 2"/>
          <p:cNvSpPr>
            <a:spLocks noGrp="1"/>
          </p:cNvSpPr>
          <p:nvPr>
            <p:ph idx="1"/>
          </p:nvPr>
        </p:nvSpPr>
        <p:spPr/>
        <p:txBody>
          <a:bodyPr>
            <a:normAutofit fontScale="92500" lnSpcReduction="10000"/>
          </a:bodyPr>
          <a:lstStyle/>
          <a:p>
            <a:pPr marL="0" indent="0">
              <a:buNone/>
            </a:pPr>
            <a:r>
              <a:rPr lang="en-AU" dirty="0" smtClean="0"/>
              <a:t>ASCR rule 11.4</a:t>
            </a:r>
          </a:p>
          <a:p>
            <a:r>
              <a:rPr lang="en-AU" dirty="0" smtClean="0"/>
              <a:t>In </a:t>
            </a:r>
            <a:r>
              <a:rPr lang="en-AU" dirty="0"/>
              <a:t>addition to the requirements of Rule 11.3, where a solicitor or law practice is in </a:t>
            </a:r>
            <a:r>
              <a:rPr lang="en-AU" dirty="0" smtClean="0"/>
              <a:t>possession of </a:t>
            </a:r>
            <a:r>
              <a:rPr lang="en-AU" dirty="0"/>
              <a:t>confidential information of a client (the first client) which might reasonably be concluded </a:t>
            </a:r>
            <a:r>
              <a:rPr lang="en-AU" dirty="0" smtClean="0"/>
              <a:t>to be </a:t>
            </a:r>
            <a:r>
              <a:rPr lang="en-AU" dirty="0"/>
              <a:t>material to another client’s current matter and detrimental to the interests of the first </a:t>
            </a:r>
            <a:r>
              <a:rPr lang="en-AU" dirty="0" smtClean="0"/>
              <a:t>client if </a:t>
            </a:r>
            <a:r>
              <a:rPr lang="en-AU" dirty="0"/>
              <a:t>disclosed, there is a conflict of duties and the solicitor and the solicitor’s law practice </a:t>
            </a:r>
            <a:r>
              <a:rPr lang="en-AU" dirty="0" smtClean="0"/>
              <a:t>must not </a:t>
            </a:r>
            <a:r>
              <a:rPr lang="en-AU" dirty="0"/>
              <a:t>act for the other client, except as follows:</a:t>
            </a:r>
          </a:p>
          <a:p>
            <a:pPr lvl="1"/>
            <a:r>
              <a:rPr lang="en-AU" dirty="0"/>
              <a:t>11.4.1 a solicitor may act where there is a conflict of duties arising from the </a:t>
            </a:r>
            <a:r>
              <a:rPr lang="en-AU" dirty="0" smtClean="0"/>
              <a:t>possession of </a:t>
            </a:r>
            <a:r>
              <a:rPr lang="en-AU" dirty="0"/>
              <a:t>confidential information, where each client has given informed consent to </a:t>
            </a:r>
            <a:r>
              <a:rPr lang="en-AU" dirty="0" smtClean="0"/>
              <a:t>the solicitor </a:t>
            </a:r>
            <a:r>
              <a:rPr lang="en-AU" dirty="0"/>
              <a:t>acting for another client;</a:t>
            </a:r>
          </a:p>
          <a:p>
            <a:pPr lvl="1"/>
            <a:r>
              <a:rPr lang="en-AU" dirty="0"/>
              <a:t>11.4.2 a law practice (and the solicitors concerned) may act where there is a conflict </a:t>
            </a:r>
            <a:r>
              <a:rPr lang="en-AU" dirty="0" smtClean="0"/>
              <a:t>of duties </a:t>
            </a:r>
            <a:r>
              <a:rPr lang="en-AU" dirty="0"/>
              <a:t>arising from the possession of confidential information where an </a:t>
            </a:r>
            <a:r>
              <a:rPr lang="en-AU" dirty="0" smtClean="0"/>
              <a:t>effective information </a:t>
            </a:r>
            <a:r>
              <a:rPr lang="en-AU" dirty="0"/>
              <a:t>barrier has been established.</a:t>
            </a:r>
          </a:p>
        </p:txBody>
      </p:sp>
    </p:spTree>
    <p:custDataLst>
      <p:tags r:id="rId1"/>
    </p:custDataLst>
    <p:extLst>
      <p:ext uri="{BB962C8B-B14F-4D97-AF65-F5344CB8AC3E}">
        <p14:creationId xmlns:p14="http://schemas.microsoft.com/office/powerpoint/2010/main" val="4111197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Types of conflicts</a:t>
            </a:r>
            <a:endParaRPr lang="en-AU" dirty="0"/>
          </a:p>
        </p:txBody>
      </p:sp>
      <p:sp>
        <p:nvSpPr>
          <p:cNvPr id="3" name="Content Placeholder 2"/>
          <p:cNvSpPr>
            <a:spLocks noGrp="1"/>
          </p:cNvSpPr>
          <p:nvPr>
            <p:ph idx="1"/>
          </p:nvPr>
        </p:nvSpPr>
        <p:spPr/>
        <p:txBody>
          <a:bodyPr/>
          <a:lstStyle/>
          <a:p>
            <a:r>
              <a:rPr lang="en-AU" dirty="0" smtClean="0"/>
              <a:t>Same matter conflict (two sides of contentious matter)</a:t>
            </a:r>
          </a:p>
          <a:p>
            <a:r>
              <a:rPr lang="en-AU" dirty="0"/>
              <a:t>Loyalty conflicts where working for two clients in related matters but not necessarily confidential information relevant</a:t>
            </a:r>
            <a:r>
              <a:rPr lang="en-AU" dirty="0" smtClean="0"/>
              <a:t>.</a:t>
            </a:r>
          </a:p>
          <a:p>
            <a:r>
              <a:rPr lang="en-AU" dirty="0"/>
              <a:t>Loyalty conflicts where working for two </a:t>
            </a:r>
            <a:r>
              <a:rPr lang="en-AU" dirty="0" smtClean="0"/>
              <a:t>clients, for one and against one, </a:t>
            </a:r>
            <a:r>
              <a:rPr lang="en-AU" dirty="0"/>
              <a:t>in </a:t>
            </a:r>
            <a:r>
              <a:rPr lang="en-AU" dirty="0" smtClean="0"/>
              <a:t>unrelated matters.</a:t>
            </a:r>
            <a:endParaRPr lang="en-AU" dirty="0"/>
          </a:p>
          <a:p>
            <a:r>
              <a:rPr lang="en-AU" dirty="0" smtClean="0"/>
              <a:t>Related matter conflict where previously acted for other side and/or some confidential information of the former client</a:t>
            </a:r>
          </a:p>
          <a:p>
            <a:r>
              <a:rPr lang="en-AU" dirty="0" smtClean="0"/>
              <a:t>Law distinguishes between contentious and non-contentious matters</a:t>
            </a:r>
          </a:p>
          <a:p>
            <a:endParaRPr lang="en-AU" dirty="0"/>
          </a:p>
        </p:txBody>
      </p:sp>
    </p:spTree>
    <p:extLst>
      <p:ext uri="{BB962C8B-B14F-4D97-AF65-F5344CB8AC3E}">
        <p14:creationId xmlns:p14="http://schemas.microsoft.com/office/powerpoint/2010/main" val="1225306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a:t>
            </a:r>
            <a:endParaRPr lang="en-AU" dirty="0"/>
          </a:p>
        </p:txBody>
      </p:sp>
      <p:sp>
        <p:nvSpPr>
          <p:cNvPr id="3" name="Content Placeholder 2"/>
          <p:cNvSpPr>
            <a:spLocks noGrp="1"/>
          </p:cNvSpPr>
          <p:nvPr>
            <p:ph idx="1"/>
          </p:nvPr>
        </p:nvSpPr>
        <p:spPr/>
        <p:txBody>
          <a:bodyPr/>
          <a:lstStyle/>
          <a:p>
            <a:r>
              <a:rPr lang="en-AU" dirty="0"/>
              <a:t>Ms A has had advice about family law and dv. Her ex partner is Mr X, they have a child Jack. Ms B comes in for advice about family law and domestic violence, her ex partner is also Mr X.  Ms B doesn’t know Ms A or Jack and Mr X hasn’t told her anything about them. </a:t>
            </a:r>
            <a:r>
              <a:rPr lang="en-AU" dirty="0" smtClean="0"/>
              <a:t>Can you take on Ms B?</a:t>
            </a:r>
          </a:p>
          <a:p>
            <a:r>
              <a:rPr lang="en-AU" dirty="0" smtClean="0"/>
              <a:t>What if Ms B does know about Ms A and Jack?</a:t>
            </a:r>
            <a:endParaRPr lang="en-AU" dirty="0"/>
          </a:p>
          <a:p>
            <a:r>
              <a:rPr lang="en-AU" dirty="0"/>
              <a:t>Does it change if we are only giving one off advices rather than case file work? </a:t>
            </a:r>
            <a:endParaRPr lang="en-AU" dirty="0" smtClean="0"/>
          </a:p>
          <a:p>
            <a:endParaRPr lang="en-AU" dirty="0"/>
          </a:p>
          <a:p>
            <a:endParaRPr lang="en-AU" dirty="0"/>
          </a:p>
        </p:txBody>
      </p:sp>
    </p:spTree>
    <p:extLst>
      <p:ext uri="{BB962C8B-B14F-4D97-AF65-F5344CB8AC3E}">
        <p14:creationId xmlns:p14="http://schemas.microsoft.com/office/powerpoint/2010/main" val="3533117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Does a conflict have an expiry date?</a:t>
            </a:r>
          </a:p>
        </p:txBody>
      </p:sp>
      <p:sp>
        <p:nvSpPr>
          <p:cNvPr id="3" name="Content Placeholder 2"/>
          <p:cNvSpPr>
            <a:spLocks noGrp="1"/>
          </p:cNvSpPr>
          <p:nvPr>
            <p:ph idx="1"/>
          </p:nvPr>
        </p:nvSpPr>
        <p:spPr/>
        <p:txBody>
          <a:bodyPr/>
          <a:lstStyle/>
          <a:p>
            <a:r>
              <a:rPr lang="en-AU" dirty="0" smtClean="0"/>
              <a:t>This depends on the conflict. Yes if it arises as a duty of loyalty that expires when the contract finishes.</a:t>
            </a:r>
          </a:p>
          <a:p>
            <a:r>
              <a:rPr lang="en-AU" dirty="0" smtClean="0"/>
              <a:t>There is no defence to say that confidential client information is not recalled:</a:t>
            </a:r>
          </a:p>
          <a:p>
            <a:r>
              <a:rPr lang="en-AU" dirty="0" smtClean="0"/>
              <a:t>If there is no access to information can it be managed?</a:t>
            </a:r>
          </a:p>
          <a:p>
            <a:r>
              <a:rPr lang="en-AU" dirty="0" smtClean="0"/>
              <a:t>The threshold may differ as between commercial and family law or criminal cases. In the latter case, the ‘theoretical’ change of a conflict needs to be protected.</a:t>
            </a:r>
            <a:endParaRPr lang="en-AU" dirty="0"/>
          </a:p>
          <a:p>
            <a:endParaRPr lang="en-AU" dirty="0"/>
          </a:p>
        </p:txBody>
      </p:sp>
    </p:spTree>
    <p:extLst>
      <p:ext uri="{BB962C8B-B14F-4D97-AF65-F5344CB8AC3E}">
        <p14:creationId xmlns:p14="http://schemas.microsoft.com/office/powerpoint/2010/main" val="17577651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The problem of imputed knowledge</a:t>
            </a:r>
            <a:endParaRPr lang="en-AU" dirty="0"/>
          </a:p>
        </p:txBody>
      </p:sp>
      <p:sp>
        <p:nvSpPr>
          <p:cNvPr id="3" name="Content Placeholder 2"/>
          <p:cNvSpPr>
            <a:spLocks noGrp="1"/>
          </p:cNvSpPr>
          <p:nvPr>
            <p:ph idx="1"/>
          </p:nvPr>
        </p:nvSpPr>
        <p:spPr/>
        <p:txBody>
          <a:bodyPr/>
          <a:lstStyle/>
          <a:p>
            <a:r>
              <a:rPr lang="en-AU" dirty="0" smtClean="0"/>
              <a:t>Lawyers with a firm are imputed with knowledge of the rest of the firm</a:t>
            </a:r>
          </a:p>
          <a:p>
            <a:r>
              <a:rPr lang="en-AU" dirty="0" smtClean="0"/>
              <a:t>Rebuttable on evidence</a:t>
            </a:r>
          </a:p>
          <a:p>
            <a:r>
              <a:rPr lang="en-AU" i="1" dirty="0" smtClean="0"/>
              <a:t>See </a:t>
            </a:r>
            <a:r>
              <a:rPr lang="en-AU" i="1" dirty="0"/>
              <a:t>comments in Babcock &amp; Brown v Babcock </a:t>
            </a:r>
            <a:r>
              <a:rPr lang="en-AU" i="1" dirty="0" smtClean="0"/>
              <a:t>&amp; Brown </a:t>
            </a:r>
            <a:r>
              <a:rPr lang="en-AU" dirty="0"/>
              <a:t>[2015] VSC 453 [83]</a:t>
            </a:r>
          </a:p>
          <a:p>
            <a:endParaRPr lang="en-AU" dirty="0" smtClean="0"/>
          </a:p>
          <a:p>
            <a:r>
              <a:rPr lang="en-AU" dirty="0"/>
              <a:t>How do we deal with volunteers, students in clinics all of whom have or are working at other law firms</a:t>
            </a:r>
            <a:r>
              <a:rPr lang="en-AU" dirty="0" smtClean="0"/>
              <a:t>?</a:t>
            </a:r>
          </a:p>
          <a:p>
            <a:r>
              <a:rPr lang="en-AU" dirty="0" smtClean="0"/>
              <a:t>Shared spaces to see clients?</a:t>
            </a:r>
            <a:endParaRPr lang="en-AU" dirty="0"/>
          </a:p>
          <a:p>
            <a:endParaRPr lang="en-AU" dirty="0"/>
          </a:p>
        </p:txBody>
      </p:sp>
    </p:spTree>
    <p:extLst>
      <p:ext uri="{BB962C8B-B14F-4D97-AF65-F5344CB8AC3E}">
        <p14:creationId xmlns:p14="http://schemas.microsoft.com/office/powerpoint/2010/main" val="19993332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No conflicts - personal</a:t>
            </a:r>
            <a:endParaRPr lang="en-AU" i="1" dirty="0"/>
          </a:p>
        </p:txBody>
      </p:sp>
      <p:sp>
        <p:nvSpPr>
          <p:cNvPr id="3" name="Content Placeholder 2"/>
          <p:cNvSpPr>
            <a:spLocks noGrp="1"/>
          </p:cNvSpPr>
          <p:nvPr>
            <p:ph idx="1"/>
          </p:nvPr>
        </p:nvSpPr>
        <p:spPr/>
        <p:txBody>
          <a:bodyPr/>
          <a:lstStyle/>
          <a:p>
            <a:r>
              <a:rPr lang="en-AU" dirty="0" smtClean="0"/>
              <a:t>Rule 12.1</a:t>
            </a:r>
          </a:p>
          <a:p>
            <a:pPr marL="0" indent="0">
              <a:buNone/>
            </a:pPr>
            <a:r>
              <a:rPr lang="en-AU" sz="2800" i="1" dirty="0" smtClean="0"/>
              <a:t>A solicitor must not act for a client where there is a conflict between the duty to serve the best interests of a client and the interests of the solicitor. </a:t>
            </a:r>
          </a:p>
          <a:p>
            <a:r>
              <a:rPr lang="en-AU" dirty="0" smtClean="0"/>
              <a:t>This includes others in the firm</a:t>
            </a:r>
          </a:p>
          <a:p>
            <a:r>
              <a:rPr lang="en-AU" dirty="0" smtClean="0"/>
              <a:t>And includes a lawyer’s ‘associate’ such as a family member</a:t>
            </a:r>
            <a:endParaRPr lang="en-AU" dirty="0"/>
          </a:p>
        </p:txBody>
      </p:sp>
    </p:spTree>
    <p:custDataLst>
      <p:tags r:id="rId1"/>
    </p:custDataLst>
    <p:extLst>
      <p:ext uri="{BB962C8B-B14F-4D97-AF65-F5344CB8AC3E}">
        <p14:creationId xmlns:p14="http://schemas.microsoft.com/office/powerpoint/2010/main" val="19220562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lure of Personal interest</a:t>
            </a:r>
            <a:endParaRPr lang="en-AU" dirty="0"/>
          </a:p>
        </p:txBody>
      </p:sp>
      <p:sp>
        <p:nvSpPr>
          <p:cNvPr id="3" name="Content Placeholder 2"/>
          <p:cNvSpPr>
            <a:spLocks noGrp="1"/>
          </p:cNvSpPr>
          <p:nvPr>
            <p:ph idx="1"/>
          </p:nvPr>
        </p:nvSpPr>
        <p:spPr/>
        <p:txBody>
          <a:bodyPr>
            <a:normAutofit lnSpcReduction="10000"/>
          </a:bodyPr>
          <a:lstStyle/>
          <a:p>
            <a:pPr marL="0" indent="0">
              <a:buNone/>
            </a:pPr>
            <a:r>
              <a:rPr lang="en-AU" sz="3200" i="1" dirty="0" smtClean="0"/>
              <a:t>Spector v </a:t>
            </a:r>
            <a:r>
              <a:rPr lang="en-AU" sz="3200" i="1" dirty="0" err="1" smtClean="0"/>
              <a:t>Ageda</a:t>
            </a:r>
            <a:r>
              <a:rPr lang="en-AU" sz="3200" i="1" dirty="0" smtClean="0"/>
              <a:t> </a:t>
            </a:r>
            <a:r>
              <a:rPr lang="en-AU" sz="3200" dirty="0" smtClean="0"/>
              <a:t>[1973] </a:t>
            </a:r>
            <a:r>
              <a:rPr lang="en-AU" sz="3200" dirty="0" err="1" smtClean="0"/>
              <a:t>Ch</a:t>
            </a:r>
            <a:r>
              <a:rPr lang="en-AU" sz="3200" dirty="0" smtClean="0"/>
              <a:t> 30 at 47</a:t>
            </a:r>
          </a:p>
          <a:p>
            <a:pPr marL="329184" lvl="1" indent="0">
              <a:buNone/>
            </a:pPr>
            <a:r>
              <a:rPr lang="en-AU" sz="2800" i="1" dirty="0" smtClean="0"/>
              <a:t>The solicitor must be remarkable indeed if he can feel assured of holding the scales evenly between himself and his client. Even if in fact he can and does, to demonstrate to conviction that he has done so will usually be beyond possibility in a case where anything to the client’s detriment has occurred. Not only must his duty be discharged, but it must manifestly and undoubtedly be seen to have been discharged.</a:t>
            </a:r>
            <a:endParaRPr lang="en-AU" sz="2800" i="1" dirty="0"/>
          </a:p>
        </p:txBody>
      </p:sp>
    </p:spTree>
    <p:custDataLst>
      <p:tags r:id="rId1"/>
    </p:custDataLst>
    <p:extLst>
      <p:ext uri="{BB962C8B-B14F-4D97-AF65-F5344CB8AC3E}">
        <p14:creationId xmlns:p14="http://schemas.microsoft.com/office/powerpoint/2010/main" val="27253033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Borrowing money from the client; lending to a client</a:t>
            </a:r>
            <a:endParaRPr lang="en-AU" dirty="0"/>
          </a:p>
        </p:txBody>
      </p:sp>
      <p:sp>
        <p:nvSpPr>
          <p:cNvPr id="3" name="Content Placeholder 2"/>
          <p:cNvSpPr>
            <a:spLocks noGrp="1"/>
          </p:cNvSpPr>
          <p:nvPr>
            <p:ph idx="1"/>
          </p:nvPr>
        </p:nvSpPr>
        <p:spPr/>
        <p:txBody>
          <a:bodyPr>
            <a:normAutofit/>
          </a:bodyPr>
          <a:lstStyle/>
          <a:p>
            <a:r>
              <a:rPr lang="en-AU" sz="3200" i="1" dirty="0" smtClean="0"/>
              <a:t>ASCR</a:t>
            </a:r>
            <a:r>
              <a:rPr lang="en-AU" sz="3200" dirty="0" smtClean="0"/>
              <a:t>, r 12.3: </a:t>
            </a:r>
            <a:r>
              <a:rPr lang="en-AU" sz="3200" i="1" dirty="0" smtClean="0"/>
              <a:t>a solicitor must not borrow any money … from a client</a:t>
            </a:r>
          </a:p>
          <a:p>
            <a:r>
              <a:rPr lang="en-AU" sz="3200" i="1" dirty="0" smtClean="0"/>
              <a:t>See LSC v Jones </a:t>
            </a:r>
            <a:r>
              <a:rPr lang="en-AU" sz="3200" dirty="0" smtClean="0"/>
              <a:t>[2015] QCAT 84</a:t>
            </a:r>
          </a:p>
          <a:p>
            <a:r>
              <a:rPr lang="en-AU" sz="3200" dirty="0"/>
              <a:t>no a secret commissions or bribes: s 442A </a:t>
            </a:r>
            <a:r>
              <a:rPr lang="en-AU" sz="3200" i="1" dirty="0"/>
              <a:t>Criminal Code</a:t>
            </a:r>
            <a:r>
              <a:rPr lang="en-AU" sz="3200" dirty="0"/>
              <a:t> (Qld).</a:t>
            </a:r>
          </a:p>
          <a:p>
            <a:endParaRPr lang="en-AU" sz="3200" i="1" dirty="0" smtClean="0"/>
          </a:p>
        </p:txBody>
      </p:sp>
    </p:spTree>
    <p:custDataLst>
      <p:tags r:id="rId1"/>
    </p:custDataLst>
    <p:extLst>
      <p:ext uri="{BB962C8B-B14F-4D97-AF65-F5344CB8AC3E}">
        <p14:creationId xmlns:p14="http://schemas.microsoft.com/office/powerpoint/2010/main" val="8292003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Personal pecuniary interest </a:t>
            </a:r>
            <a:endParaRPr lang="en-AU" dirty="0"/>
          </a:p>
        </p:txBody>
      </p:sp>
      <p:sp>
        <p:nvSpPr>
          <p:cNvPr id="3" name="Content Placeholder 2"/>
          <p:cNvSpPr>
            <a:spLocks noGrp="1"/>
          </p:cNvSpPr>
          <p:nvPr>
            <p:ph idx="1"/>
          </p:nvPr>
        </p:nvSpPr>
        <p:spPr/>
        <p:txBody>
          <a:bodyPr>
            <a:normAutofit/>
          </a:bodyPr>
          <a:lstStyle/>
          <a:p>
            <a:r>
              <a:rPr lang="en-AU" sz="2800" dirty="0" smtClean="0"/>
              <a:t>Not only temptation to gain greater fees, could also include:</a:t>
            </a:r>
          </a:p>
          <a:p>
            <a:pPr lvl="1"/>
            <a:r>
              <a:rPr lang="en-AU" sz="2000" dirty="0" smtClean="0"/>
              <a:t>Initiating or prolonging litigation (compare to ASCR 7.2)</a:t>
            </a:r>
          </a:p>
          <a:p>
            <a:pPr lvl="1"/>
            <a:r>
              <a:rPr lang="en-AU" sz="2000" dirty="0" smtClean="0"/>
              <a:t>Pressure to settle</a:t>
            </a:r>
          </a:p>
          <a:p>
            <a:pPr lvl="1"/>
            <a:r>
              <a:rPr lang="en-AU" sz="2000" dirty="0" smtClean="0"/>
              <a:t>Over representation </a:t>
            </a:r>
          </a:p>
          <a:p>
            <a:pPr lvl="1"/>
            <a:r>
              <a:rPr lang="en-AU" sz="2000" dirty="0" smtClean="0"/>
              <a:t>Concurrent business interests of lawyers </a:t>
            </a:r>
          </a:p>
          <a:p>
            <a:r>
              <a:rPr lang="en-AU" sz="2400" dirty="0" err="1" smtClean="0"/>
              <a:t>Eg</a:t>
            </a:r>
            <a:r>
              <a:rPr lang="en-AU" sz="2400" dirty="0" smtClean="0"/>
              <a:t>. </a:t>
            </a:r>
            <a:r>
              <a:rPr lang="en-AU" sz="2400" i="1" dirty="0" err="1" smtClean="0"/>
              <a:t>Blackwatch</a:t>
            </a:r>
            <a:r>
              <a:rPr lang="en-AU" sz="2400" i="1" dirty="0" smtClean="0"/>
              <a:t> Projects Pty Ltd v Cowling &amp; Robert (a firm) </a:t>
            </a:r>
            <a:r>
              <a:rPr lang="en-AU" sz="2400" dirty="0" smtClean="0"/>
              <a:t>[2016] QSC 291; </a:t>
            </a:r>
            <a:r>
              <a:rPr lang="en-AU" sz="2400" i="1" dirty="0" smtClean="0"/>
              <a:t>BRJ v Council of NSW Bar Association </a:t>
            </a:r>
            <a:r>
              <a:rPr lang="en-AU" sz="2400" dirty="0" smtClean="0"/>
              <a:t>[2016] NSWC 146</a:t>
            </a:r>
          </a:p>
          <a:p>
            <a:endParaRPr lang="en-AU" sz="2400" dirty="0"/>
          </a:p>
          <a:p>
            <a:pPr lvl="1"/>
            <a:endParaRPr lang="en-AU" sz="2000" dirty="0" smtClean="0"/>
          </a:p>
        </p:txBody>
      </p:sp>
    </p:spTree>
    <p:custDataLst>
      <p:tags r:id="rId1"/>
    </p:custDataLst>
    <p:extLst>
      <p:ext uri="{BB962C8B-B14F-4D97-AF65-F5344CB8AC3E}">
        <p14:creationId xmlns:p14="http://schemas.microsoft.com/office/powerpoint/2010/main" val="30807828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personal and professional relationships</a:t>
            </a:r>
            <a:endParaRPr lang="en-AU" dirty="0"/>
          </a:p>
        </p:txBody>
      </p:sp>
      <p:sp>
        <p:nvSpPr>
          <p:cNvPr id="3" name="Content Placeholder 2"/>
          <p:cNvSpPr>
            <a:spLocks noGrp="1"/>
          </p:cNvSpPr>
          <p:nvPr>
            <p:ph idx="1"/>
          </p:nvPr>
        </p:nvSpPr>
        <p:spPr/>
        <p:txBody>
          <a:bodyPr>
            <a:normAutofit fontScale="92500" lnSpcReduction="20000"/>
          </a:bodyPr>
          <a:lstStyle/>
          <a:p>
            <a:r>
              <a:rPr lang="en-AU" sz="3200" dirty="0" smtClean="0"/>
              <a:t>No prohibition on forming a personal relationship with the client </a:t>
            </a:r>
            <a:endParaRPr lang="en-AU" sz="3200" dirty="0" smtClean="0"/>
          </a:p>
          <a:p>
            <a:r>
              <a:rPr lang="en-AU" sz="3200" dirty="0" smtClean="0"/>
              <a:t>However</a:t>
            </a:r>
            <a:r>
              <a:rPr lang="en-AU" sz="3200" dirty="0" smtClean="0"/>
              <a:t>, could easily become a breach of loyalty to client or abuse of administration of justice</a:t>
            </a:r>
          </a:p>
          <a:p>
            <a:r>
              <a:rPr lang="en-AU" sz="3200" dirty="0"/>
              <a:t>For instance, it may be hard to make rational decisions or lawyer may be more easily influenced to make a poor decision: </a:t>
            </a:r>
            <a:r>
              <a:rPr lang="en-AU" sz="3200" i="1" dirty="0"/>
              <a:t>LSC v La Spina </a:t>
            </a:r>
            <a:r>
              <a:rPr lang="en-AU" sz="3200" dirty="0"/>
              <a:t>[2012] QCAT (OCR249-10)</a:t>
            </a:r>
          </a:p>
          <a:p>
            <a:endParaRPr lang="en-AU" sz="3200" dirty="0" smtClean="0"/>
          </a:p>
        </p:txBody>
      </p:sp>
    </p:spTree>
    <p:custDataLst>
      <p:tags r:id="rId1"/>
    </p:custDataLst>
    <p:extLst>
      <p:ext uri="{BB962C8B-B14F-4D97-AF65-F5344CB8AC3E}">
        <p14:creationId xmlns:p14="http://schemas.microsoft.com/office/powerpoint/2010/main" val="37428555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a:t>
            </a:r>
            <a:endParaRPr lang="en-AU" dirty="0"/>
          </a:p>
        </p:txBody>
      </p:sp>
      <p:sp>
        <p:nvSpPr>
          <p:cNvPr id="3" name="Content Placeholder 2"/>
          <p:cNvSpPr>
            <a:spLocks noGrp="1"/>
          </p:cNvSpPr>
          <p:nvPr>
            <p:ph idx="1"/>
          </p:nvPr>
        </p:nvSpPr>
        <p:spPr/>
        <p:txBody>
          <a:bodyPr/>
          <a:lstStyle/>
          <a:p>
            <a:r>
              <a:rPr lang="en-AU" dirty="0" smtClean="0"/>
              <a:t>Support </a:t>
            </a:r>
            <a:r>
              <a:rPr lang="en-AU" dirty="0"/>
              <a:t>staff </a:t>
            </a:r>
            <a:r>
              <a:rPr lang="en-AU" dirty="0" smtClean="0"/>
              <a:t>or lawyer coming </a:t>
            </a:r>
            <a:r>
              <a:rPr lang="en-AU" dirty="0"/>
              <a:t>from large extended </a:t>
            </a:r>
            <a:r>
              <a:rPr lang="en-AU" dirty="0" smtClean="0"/>
              <a:t>Indigenous families who may seek legal representation from the service.</a:t>
            </a:r>
            <a:r>
              <a:rPr lang="en-AU" dirty="0"/>
              <a:t>  </a:t>
            </a:r>
            <a:r>
              <a:rPr lang="en-AU" dirty="0" smtClean="0"/>
              <a:t>Are </a:t>
            </a:r>
            <a:r>
              <a:rPr lang="en-AU" dirty="0"/>
              <a:t>there any ‘lines in the sand’ that is recognised as conflict from a risk potential viewpoint?</a:t>
            </a:r>
          </a:p>
          <a:p>
            <a:r>
              <a:rPr lang="en-AU" dirty="0" smtClean="0"/>
              <a:t>Lawyer related to the opposing party?</a:t>
            </a:r>
            <a:endParaRPr lang="en-AU" dirty="0"/>
          </a:p>
        </p:txBody>
      </p:sp>
    </p:spTree>
    <p:extLst>
      <p:ext uri="{BB962C8B-B14F-4D97-AF65-F5344CB8AC3E}">
        <p14:creationId xmlns:p14="http://schemas.microsoft.com/office/powerpoint/2010/main" val="39482864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Protect the administration of justice</a:t>
            </a:r>
            <a:endParaRPr lang="en-AU" dirty="0"/>
          </a:p>
        </p:txBody>
      </p:sp>
      <p:sp>
        <p:nvSpPr>
          <p:cNvPr id="3" name="Content Placeholder 2"/>
          <p:cNvSpPr>
            <a:spLocks noGrp="1"/>
          </p:cNvSpPr>
          <p:nvPr>
            <p:ph idx="1"/>
          </p:nvPr>
        </p:nvSpPr>
        <p:spPr/>
        <p:txBody>
          <a:bodyPr>
            <a:normAutofit/>
          </a:bodyPr>
          <a:lstStyle/>
          <a:p>
            <a:r>
              <a:rPr lang="en-AU" i="1" dirty="0" err="1" smtClean="0"/>
              <a:t>Kallinicos</a:t>
            </a:r>
            <a:r>
              <a:rPr lang="en-AU" i="1" dirty="0" smtClean="0"/>
              <a:t>  </a:t>
            </a:r>
            <a:r>
              <a:rPr lang="en-AU" i="1" dirty="0"/>
              <a:t>v Hunt</a:t>
            </a:r>
            <a:r>
              <a:rPr lang="en-AU" dirty="0"/>
              <a:t> (2005) 64 NSWLR </a:t>
            </a:r>
            <a:r>
              <a:rPr lang="en-AU" dirty="0" smtClean="0"/>
              <a:t>561 [76]:</a:t>
            </a:r>
            <a:endParaRPr lang="en-AU" dirty="0"/>
          </a:p>
          <a:p>
            <a:pPr lvl="1"/>
            <a:r>
              <a:rPr lang="en-AU" i="1" dirty="0"/>
              <a:t>the court always has inherent jurisdiction to restrain solicitors from acting in a particular case, as an incident of its inherent jurisdiction over its officers and to control its process in aid of the </a:t>
            </a:r>
            <a:r>
              <a:rPr lang="en-AU" i="1" dirty="0">
                <a:solidFill>
                  <a:srgbClr val="00B0F0"/>
                </a:solidFill>
              </a:rPr>
              <a:t>administration of justice</a:t>
            </a:r>
            <a:r>
              <a:rPr lang="en-AU" i="1" dirty="0" smtClean="0"/>
              <a:t>.</a:t>
            </a:r>
          </a:p>
          <a:p>
            <a:pPr lvl="1"/>
            <a:r>
              <a:rPr lang="en-AU" i="1" dirty="0"/>
              <a:t>The test to be applied in this inherent jurisdiction is whether </a:t>
            </a:r>
            <a:r>
              <a:rPr lang="en-AU" i="1" dirty="0">
                <a:solidFill>
                  <a:srgbClr val="002060"/>
                </a:solidFill>
              </a:rPr>
              <a:t>a fair-minded, reasonably informed member of the public would conclude that the proper administration of justice </a:t>
            </a:r>
            <a:r>
              <a:rPr lang="en-AU" i="1" dirty="0"/>
              <a:t>requires that </a:t>
            </a:r>
            <a:r>
              <a:rPr lang="en-AU" i="1" dirty="0">
                <a:solidFill>
                  <a:srgbClr val="FF0000"/>
                </a:solidFill>
              </a:rPr>
              <a:t>a legal practitioner should be prevented from acting</a:t>
            </a:r>
            <a:r>
              <a:rPr lang="en-AU" i="1" dirty="0"/>
              <a:t>, </a:t>
            </a:r>
            <a:r>
              <a:rPr lang="en-AU" i="1" dirty="0">
                <a:solidFill>
                  <a:srgbClr val="00B0F0"/>
                </a:solidFill>
              </a:rPr>
              <a:t>in the interests of the protection of the integrity of the judicial process and the due administration of justice, including the appearance of justice. </a:t>
            </a:r>
          </a:p>
          <a:p>
            <a:pPr lvl="1"/>
            <a:r>
              <a:rPr lang="en-AU" i="1" dirty="0"/>
              <a:t>The jurisdiction is to be regarded as exceptional and is to be exercised with caution.</a:t>
            </a:r>
          </a:p>
          <a:p>
            <a:pPr lvl="1"/>
            <a:r>
              <a:rPr lang="en-AU" i="1" dirty="0"/>
              <a:t>Due weight should be given to the public interest in a litigant not being deprived of the lawyer of his or her choice without due cause.</a:t>
            </a:r>
          </a:p>
          <a:p>
            <a:pPr lvl="1"/>
            <a:endParaRPr lang="en-AU" i="1" dirty="0"/>
          </a:p>
          <a:p>
            <a:endParaRPr lang="en-AU" dirty="0"/>
          </a:p>
        </p:txBody>
      </p:sp>
    </p:spTree>
    <p:extLst>
      <p:ext uri="{BB962C8B-B14F-4D97-AF65-F5344CB8AC3E}">
        <p14:creationId xmlns:p14="http://schemas.microsoft.com/office/powerpoint/2010/main" val="150780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Three grounds to intervene in lawyer-client relationship recognised at law and ethically</a:t>
            </a:r>
            <a:endParaRPr lang="en-AU" dirty="0"/>
          </a:p>
        </p:txBody>
      </p:sp>
      <p:sp>
        <p:nvSpPr>
          <p:cNvPr id="3" name="Content Placeholder 2"/>
          <p:cNvSpPr>
            <a:spLocks noGrp="1"/>
          </p:cNvSpPr>
          <p:nvPr>
            <p:ph idx="1"/>
          </p:nvPr>
        </p:nvSpPr>
        <p:spPr/>
        <p:txBody>
          <a:bodyPr>
            <a:normAutofit lnSpcReduction="10000"/>
          </a:bodyPr>
          <a:lstStyle/>
          <a:p>
            <a:endParaRPr lang="en-AU" sz="3200" dirty="0" smtClean="0"/>
          </a:p>
          <a:p>
            <a:r>
              <a:rPr lang="en-AU" sz="3200" dirty="0" smtClean="0"/>
              <a:t>Lawyer </a:t>
            </a:r>
            <a:r>
              <a:rPr lang="en-AU" sz="3200" dirty="0"/>
              <a:t>acting would involve breach of lawyer’s </a:t>
            </a:r>
            <a:r>
              <a:rPr lang="en-AU" sz="3200" dirty="0" smtClean="0"/>
              <a:t>duties </a:t>
            </a:r>
            <a:r>
              <a:rPr lang="en-AU" sz="3200" dirty="0"/>
              <a:t>of </a:t>
            </a:r>
            <a:r>
              <a:rPr lang="en-AU" sz="3200" dirty="0" smtClean="0"/>
              <a:t>loyalty</a:t>
            </a:r>
            <a:endParaRPr lang="en-AU" sz="3200" dirty="0"/>
          </a:p>
          <a:p>
            <a:r>
              <a:rPr lang="en-AU" sz="3200" dirty="0" smtClean="0"/>
              <a:t>Lawyer acting poses a material risk of misuse of confidential information</a:t>
            </a:r>
          </a:p>
          <a:p>
            <a:r>
              <a:rPr lang="en-AU" sz="3200" dirty="0"/>
              <a:t>The administration of justice is endangered by the lawyer acting</a:t>
            </a:r>
          </a:p>
          <a:p>
            <a:endParaRPr lang="en-AU" dirty="0"/>
          </a:p>
        </p:txBody>
      </p:sp>
    </p:spTree>
    <p:custDataLst>
      <p:tags r:id="rId1"/>
    </p:custDataLst>
    <p:extLst>
      <p:ext uri="{BB962C8B-B14F-4D97-AF65-F5344CB8AC3E}">
        <p14:creationId xmlns:p14="http://schemas.microsoft.com/office/powerpoint/2010/main" val="14458701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i="1" dirty="0" smtClean="0"/>
              <a:t>R v Szabo </a:t>
            </a:r>
            <a:r>
              <a:rPr lang="en-AU" dirty="0" smtClean="0"/>
              <a:t>[2000] QCA 194 </a:t>
            </a:r>
            <a:endParaRPr lang="en-AU" dirty="0"/>
          </a:p>
        </p:txBody>
      </p:sp>
      <p:sp>
        <p:nvSpPr>
          <p:cNvPr id="3" name="Content Placeholder 2"/>
          <p:cNvSpPr>
            <a:spLocks noGrp="1"/>
          </p:cNvSpPr>
          <p:nvPr>
            <p:ph idx="1"/>
          </p:nvPr>
        </p:nvSpPr>
        <p:spPr/>
        <p:txBody>
          <a:bodyPr>
            <a:normAutofit fontScale="92500" lnSpcReduction="20000"/>
          </a:bodyPr>
          <a:lstStyle/>
          <a:p>
            <a:r>
              <a:rPr lang="en-AU" sz="2800" dirty="0"/>
              <a:t>The question might best be posed as whether, with knowledge of all relevant circumstances, an ordinary fair-minded citizen in the position of the appellant would entertain a reasonable suspicion that justice had miscarried. Such a conclusion however does not necessarily follow from the mere fact that the Crown prosecutor and defence counsel have an association or even a sexual relationship. All relevant circumstances have to be considered, including the conduct displayed by defence counsel which might feed or rebut any suspicion of unfairness. </a:t>
            </a:r>
            <a:r>
              <a:rPr lang="en-AU" sz="2800" dirty="0" smtClean="0"/>
              <a:t> (de Jersey CJ at [60])</a:t>
            </a:r>
          </a:p>
        </p:txBody>
      </p:sp>
    </p:spTree>
    <p:custDataLst>
      <p:tags r:id="rId1"/>
    </p:custDataLst>
    <p:extLst>
      <p:ext uri="{BB962C8B-B14F-4D97-AF65-F5344CB8AC3E}">
        <p14:creationId xmlns:p14="http://schemas.microsoft.com/office/powerpoint/2010/main" val="30247288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Information </a:t>
            </a:r>
            <a:r>
              <a:rPr lang="en-AU" dirty="0" smtClean="0"/>
              <a:t>barriers</a:t>
            </a:r>
            <a:endParaRPr lang="en-AU" dirty="0"/>
          </a:p>
        </p:txBody>
      </p:sp>
      <p:sp>
        <p:nvSpPr>
          <p:cNvPr id="3" name="Content Placeholder 2"/>
          <p:cNvSpPr>
            <a:spLocks noGrp="1"/>
          </p:cNvSpPr>
          <p:nvPr>
            <p:ph idx="1"/>
          </p:nvPr>
        </p:nvSpPr>
        <p:spPr/>
        <p:txBody>
          <a:bodyPr>
            <a:normAutofit/>
          </a:bodyPr>
          <a:lstStyle/>
          <a:p>
            <a:r>
              <a:rPr lang="en-AU" dirty="0" smtClean="0"/>
              <a:t>Also often called ‘Chinese Walls’</a:t>
            </a:r>
          </a:p>
          <a:p>
            <a:r>
              <a:rPr lang="en-AU" dirty="0" smtClean="0"/>
              <a:t>Courts have tended to be sceptical of this administration process:</a:t>
            </a:r>
          </a:p>
          <a:p>
            <a:pPr marL="68580" indent="0">
              <a:buNone/>
            </a:pPr>
            <a:r>
              <a:rPr lang="en-AU" i="1" dirty="0"/>
              <a:t>[</a:t>
            </a:r>
            <a:r>
              <a:rPr lang="en-AU" i="1" dirty="0" err="1"/>
              <a:t>i</a:t>
            </a:r>
            <a:r>
              <a:rPr lang="en-AU" i="1" dirty="0"/>
              <a:t>]t appears to clad with respectable antiquity and impenetrability something that is relatively novel and potentially porous. It is a practice that apparently emanates from the United States of America, having been devised by large firms of lawyers in an attempt to justify representation of conflicting interests at the same time</a:t>
            </a:r>
            <a:r>
              <a:rPr lang="en-AU" i="1" dirty="0" smtClean="0"/>
              <a:t>.</a:t>
            </a:r>
          </a:p>
          <a:p>
            <a:pPr marL="0" indent="0">
              <a:buNone/>
            </a:pPr>
            <a:r>
              <a:rPr lang="en-AU" dirty="0" err="1" smtClean="0"/>
              <a:t>Ipp</a:t>
            </a:r>
            <a:r>
              <a:rPr lang="en-AU" dirty="0" smtClean="0"/>
              <a:t> J in </a:t>
            </a:r>
            <a:r>
              <a:rPr lang="en-AU" i="1" dirty="0" err="1"/>
              <a:t>Malleson</a:t>
            </a:r>
            <a:r>
              <a:rPr lang="en-AU" i="1" dirty="0"/>
              <a:t> Stephen Jacques v KPMG Peat Marwick</a:t>
            </a:r>
            <a:r>
              <a:rPr lang="en-AU" dirty="0"/>
              <a:t> (1990) 4 WAR 357</a:t>
            </a:r>
          </a:p>
          <a:p>
            <a:endParaRPr lang="en-AU" dirty="0" smtClean="0"/>
          </a:p>
          <a:p>
            <a:endParaRPr lang="en-AU" dirty="0"/>
          </a:p>
        </p:txBody>
      </p:sp>
    </p:spTree>
    <p:custDataLst>
      <p:tags r:id="rId1"/>
    </p:custDataLst>
    <p:extLst>
      <p:ext uri="{BB962C8B-B14F-4D97-AF65-F5344CB8AC3E}">
        <p14:creationId xmlns:p14="http://schemas.microsoft.com/office/powerpoint/2010/main" val="8482300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Information barriers are administrative approaches not law</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Conflict check before taking on client</a:t>
            </a:r>
          </a:p>
          <a:p>
            <a:r>
              <a:rPr lang="en-AU" dirty="0" smtClean="0"/>
              <a:t>Physical separation of lawyers </a:t>
            </a:r>
          </a:p>
          <a:p>
            <a:r>
              <a:rPr lang="en-AU" dirty="0" smtClean="0"/>
              <a:t>Client consents</a:t>
            </a:r>
          </a:p>
          <a:p>
            <a:r>
              <a:rPr lang="en-AU" dirty="0" smtClean="0"/>
              <a:t>Undertakings by lawyers</a:t>
            </a:r>
          </a:p>
          <a:p>
            <a:r>
              <a:rPr lang="en-AU" dirty="0" smtClean="0"/>
              <a:t>Computer security; hardcopy protection</a:t>
            </a:r>
          </a:p>
          <a:p>
            <a:r>
              <a:rPr lang="en-AU" dirty="0" smtClean="0"/>
              <a:t>Education of lawyers</a:t>
            </a:r>
          </a:p>
          <a:p>
            <a:r>
              <a:rPr lang="en-AU" dirty="0" smtClean="0"/>
              <a:t>Compliance officers</a:t>
            </a:r>
            <a:endParaRPr lang="en-AU" dirty="0"/>
          </a:p>
          <a:p>
            <a:r>
              <a:rPr lang="en-AU" dirty="0"/>
              <a:t>Should be part of the firm's organisational structure, not created ad hoc </a:t>
            </a:r>
          </a:p>
          <a:p>
            <a:r>
              <a:rPr lang="en-AU" dirty="0" smtClean="0"/>
              <a:t>Must </a:t>
            </a:r>
            <a:r>
              <a:rPr lang="en-AU" dirty="0"/>
              <a:t>be sufficient to demonstrate that there is no real risk of disclosure of the confidential information </a:t>
            </a:r>
          </a:p>
          <a:p>
            <a:r>
              <a:rPr lang="en-AU" sz="3000" dirty="0" smtClean="0"/>
              <a:t>See Appendix B ASCR (with commentary)</a:t>
            </a:r>
            <a:endParaRPr lang="en-AU" sz="3000" dirty="0"/>
          </a:p>
        </p:txBody>
      </p:sp>
    </p:spTree>
    <p:custDataLst>
      <p:tags r:id="rId1"/>
    </p:custDataLst>
    <p:extLst>
      <p:ext uri="{BB962C8B-B14F-4D97-AF65-F5344CB8AC3E}">
        <p14:creationId xmlns:p14="http://schemas.microsoft.com/office/powerpoint/2010/main" val="12431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Client remedies</a:t>
            </a:r>
            <a:endParaRPr lang="en-AU" dirty="0"/>
          </a:p>
        </p:txBody>
      </p:sp>
      <p:sp>
        <p:nvSpPr>
          <p:cNvPr id="3" name="Content Placeholder 2"/>
          <p:cNvSpPr>
            <a:spLocks noGrp="1"/>
          </p:cNvSpPr>
          <p:nvPr>
            <p:ph idx="1"/>
          </p:nvPr>
        </p:nvSpPr>
        <p:spPr/>
        <p:txBody>
          <a:bodyPr>
            <a:normAutofit/>
          </a:bodyPr>
          <a:lstStyle/>
          <a:p>
            <a:pPr lvl="0"/>
            <a:r>
              <a:rPr lang="en-AU" sz="2800" dirty="0" smtClean="0">
                <a:solidFill>
                  <a:schemeClr val="accent2"/>
                </a:solidFill>
              </a:rPr>
              <a:t>Civil</a:t>
            </a:r>
          </a:p>
          <a:p>
            <a:pPr lvl="1"/>
            <a:r>
              <a:rPr lang="en-AU" sz="2000" dirty="0" smtClean="0">
                <a:solidFill>
                  <a:srgbClr val="7030A0"/>
                </a:solidFill>
              </a:rPr>
              <a:t>an </a:t>
            </a:r>
            <a:r>
              <a:rPr lang="en-AU" sz="2000" dirty="0">
                <a:solidFill>
                  <a:srgbClr val="7030A0"/>
                </a:solidFill>
              </a:rPr>
              <a:t>account of profits</a:t>
            </a:r>
            <a:r>
              <a:rPr lang="en-AU" sz="2000" dirty="0"/>
              <a:t>: </a:t>
            </a:r>
            <a:r>
              <a:rPr lang="en-AU" sz="2000" i="1" dirty="0"/>
              <a:t>Phipps v Boardman</a:t>
            </a:r>
            <a:r>
              <a:rPr lang="en-AU" sz="2000" dirty="0"/>
              <a:t> [1967] 2 AC </a:t>
            </a:r>
            <a:r>
              <a:rPr lang="en-AU" sz="2000" dirty="0" smtClean="0"/>
              <a:t>46</a:t>
            </a:r>
          </a:p>
          <a:p>
            <a:pPr lvl="1"/>
            <a:r>
              <a:rPr lang="en-AU" sz="2000" dirty="0" smtClean="0">
                <a:solidFill>
                  <a:srgbClr val="00B050"/>
                </a:solidFill>
              </a:rPr>
              <a:t>delivery-up </a:t>
            </a:r>
            <a:r>
              <a:rPr lang="en-AU" sz="2000" dirty="0">
                <a:solidFill>
                  <a:srgbClr val="00B050"/>
                </a:solidFill>
              </a:rPr>
              <a:t>and cancellation of </a:t>
            </a:r>
            <a:r>
              <a:rPr lang="en-AU" sz="2000" dirty="0" smtClean="0">
                <a:solidFill>
                  <a:srgbClr val="00B050"/>
                </a:solidFill>
              </a:rPr>
              <a:t>documents</a:t>
            </a:r>
            <a:r>
              <a:rPr lang="en-AU" sz="2000" dirty="0" smtClean="0"/>
              <a:t>;  </a:t>
            </a:r>
            <a:endParaRPr lang="en-AU" sz="2000" dirty="0"/>
          </a:p>
          <a:p>
            <a:pPr lvl="1"/>
            <a:r>
              <a:rPr lang="en-AU" sz="2000" dirty="0">
                <a:solidFill>
                  <a:srgbClr val="00B0F0"/>
                </a:solidFill>
              </a:rPr>
              <a:t>an </a:t>
            </a:r>
            <a:r>
              <a:rPr lang="en-AU" sz="2000" dirty="0" smtClean="0">
                <a:solidFill>
                  <a:srgbClr val="00B0F0"/>
                </a:solidFill>
              </a:rPr>
              <a:t>injunction</a:t>
            </a:r>
            <a:r>
              <a:rPr lang="en-AU" sz="2000" dirty="0"/>
              <a:t> </a:t>
            </a:r>
          </a:p>
          <a:p>
            <a:pPr lvl="0"/>
            <a:r>
              <a:rPr lang="en-AU" sz="2800" dirty="0" smtClean="0">
                <a:solidFill>
                  <a:srgbClr val="C00000"/>
                </a:solidFill>
              </a:rPr>
              <a:t>Disciplinary</a:t>
            </a:r>
          </a:p>
          <a:p>
            <a:pPr lvl="1"/>
            <a:r>
              <a:rPr lang="en-AU" sz="2000" dirty="0" smtClean="0">
                <a:solidFill>
                  <a:srgbClr val="002060"/>
                </a:solidFill>
              </a:rPr>
              <a:t>Complaint to LSC </a:t>
            </a:r>
            <a:endParaRPr lang="en-AU" sz="2000" dirty="0">
              <a:solidFill>
                <a:srgbClr val="002060"/>
              </a:solidFill>
            </a:endParaRPr>
          </a:p>
          <a:p>
            <a:pPr lvl="1"/>
            <a:r>
              <a:rPr lang="en-AU" sz="2000" dirty="0" smtClean="0"/>
              <a:t>Breach of ASCR can constitute a disciplinary charge prosecuted in QCAT </a:t>
            </a:r>
            <a:r>
              <a:rPr lang="en-AU" sz="2000" dirty="0"/>
              <a:t>or Legal Practice </a:t>
            </a:r>
            <a:r>
              <a:rPr lang="en-AU" sz="2000" dirty="0" smtClean="0"/>
              <a:t>Committee. Professional sanction possible may </a:t>
            </a:r>
            <a:r>
              <a:rPr lang="en-AU" sz="2000" dirty="0"/>
              <a:t>include an order for compensation. </a:t>
            </a:r>
          </a:p>
          <a:p>
            <a:endParaRPr lang="en-AU" dirty="0"/>
          </a:p>
        </p:txBody>
      </p:sp>
    </p:spTree>
    <p:custDataLst>
      <p:tags r:id="rId1"/>
    </p:custDataLst>
    <p:extLst>
      <p:ext uri="{BB962C8B-B14F-4D97-AF65-F5344CB8AC3E}">
        <p14:creationId xmlns:p14="http://schemas.microsoft.com/office/powerpoint/2010/main" val="1271022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Ethical duty of loyalty</a:t>
            </a:r>
            <a:endParaRPr lang="en-AU" dirty="0"/>
          </a:p>
        </p:txBody>
      </p:sp>
      <p:sp>
        <p:nvSpPr>
          <p:cNvPr id="3" name="Content Placeholder 2"/>
          <p:cNvSpPr>
            <a:spLocks noGrp="1"/>
          </p:cNvSpPr>
          <p:nvPr>
            <p:ph idx="1"/>
          </p:nvPr>
        </p:nvSpPr>
        <p:spPr/>
        <p:txBody>
          <a:bodyPr/>
          <a:lstStyle/>
          <a:p>
            <a:pPr marL="0" indent="0">
              <a:buNone/>
            </a:pPr>
            <a:r>
              <a:rPr lang="en-AU" sz="2800" i="1" dirty="0" smtClean="0"/>
              <a:t>ASCR</a:t>
            </a:r>
            <a:r>
              <a:rPr lang="en-AU" sz="2800" dirty="0"/>
              <a:t>, r </a:t>
            </a:r>
            <a:r>
              <a:rPr lang="en-AU" sz="2800" dirty="0" smtClean="0"/>
              <a:t>4.1.1</a:t>
            </a:r>
            <a:r>
              <a:rPr lang="en-AU" sz="2800" dirty="0"/>
              <a:t>:</a:t>
            </a:r>
            <a:endParaRPr lang="en-AU" sz="2800" dirty="0" smtClean="0"/>
          </a:p>
          <a:p>
            <a:r>
              <a:rPr lang="en-AU" sz="2800" dirty="0" smtClean="0"/>
              <a:t>a </a:t>
            </a:r>
            <a:r>
              <a:rPr lang="en-AU" sz="2800" dirty="0"/>
              <a:t>solicitor </a:t>
            </a:r>
            <a:r>
              <a:rPr lang="en-AU" sz="2800" dirty="0" smtClean="0"/>
              <a:t>must:</a:t>
            </a:r>
          </a:p>
          <a:p>
            <a:pPr marL="68580" indent="0">
              <a:buNone/>
            </a:pPr>
            <a:r>
              <a:rPr lang="en-AU" sz="2800" dirty="0" smtClean="0"/>
              <a:t> </a:t>
            </a:r>
            <a:r>
              <a:rPr lang="en-AU" sz="2800" i="1" dirty="0" smtClean="0"/>
              <a:t>act </a:t>
            </a:r>
            <a:r>
              <a:rPr lang="en-AU" sz="2800" i="1" dirty="0"/>
              <a:t>in the best interests of the client in any matter in which the solicitor represents the </a:t>
            </a:r>
            <a:r>
              <a:rPr lang="en-AU" sz="2800" i="1" dirty="0" smtClean="0"/>
              <a:t>client.</a:t>
            </a:r>
            <a:endParaRPr lang="en-AU" sz="2800" i="1" dirty="0"/>
          </a:p>
          <a:p>
            <a:endParaRPr lang="en-AU" dirty="0"/>
          </a:p>
        </p:txBody>
      </p:sp>
    </p:spTree>
    <p:custDataLst>
      <p:tags r:id="rId1"/>
    </p:custDataLst>
    <p:extLst>
      <p:ext uri="{BB962C8B-B14F-4D97-AF65-F5344CB8AC3E}">
        <p14:creationId xmlns:p14="http://schemas.microsoft.com/office/powerpoint/2010/main" val="1586305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Common law duty of loyalty</a:t>
            </a:r>
            <a:endParaRPr lang="en-AU" dirty="0"/>
          </a:p>
        </p:txBody>
      </p:sp>
      <p:sp>
        <p:nvSpPr>
          <p:cNvPr id="3" name="Content Placeholder 2"/>
          <p:cNvSpPr>
            <a:spLocks noGrp="1"/>
          </p:cNvSpPr>
          <p:nvPr>
            <p:ph idx="1"/>
          </p:nvPr>
        </p:nvSpPr>
        <p:spPr/>
        <p:txBody>
          <a:bodyPr>
            <a:normAutofit fontScale="92500" lnSpcReduction="10000"/>
          </a:bodyPr>
          <a:lstStyle/>
          <a:p>
            <a:r>
              <a:rPr lang="en-AU" sz="2800" dirty="0" smtClean="0"/>
              <a:t>Contractual basis of relationship (whether in writing or not)</a:t>
            </a:r>
          </a:p>
          <a:p>
            <a:r>
              <a:rPr lang="en-AU" sz="2800" dirty="0" smtClean="0"/>
              <a:t>Extent of duty may be moulded by contract </a:t>
            </a:r>
          </a:p>
          <a:p>
            <a:r>
              <a:rPr lang="en-AU" sz="2800" dirty="0" smtClean="0"/>
              <a:t>However, note fiduciary relationship is the basis</a:t>
            </a:r>
            <a:endParaRPr lang="en-AU" sz="2800" dirty="0"/>
          </a:p>
          <a:p>
            <a:pPr marL="0" indent="0">
              <a:buNone/>
            </a:pPr>
            <a:r>
              <a:rPr lang="en-US" sz="2800" dirty="0"/>
              <a:t> </a:t>
            </a:r>
            <a:r>
              <a:rPr lang="en-AU" sz="2800" i="1" dirty="0"/>
              <a:t>Law Society of New South Wales v Harvey </a:t>
            </a:r>
            <a:r>
              <a:rPr lang="en-AU" sz="2800" dirty="0"/>
              <a:t>[1976] 2 NSWLR 154 </a:t>
            </a:r>
          </a:p>
          <a:p>
            <a:r>
              <a:rPr lang="en-AU" sz="2800" i="1" dirty="0"/>
              <a:t>“An appreciation of that duty depends not upon some technical construction but upon applying the ordinary concepts of fair dealing between honourable men…”</a:t>
            </a:r>
            <a:endParaRPr lang="en-AU" sz="2800" dirty="0"/>
          </a:p>
          <a:p>
            <a:endParaRPr lang="en-AU" i="1" dirty="0" smtClean="0"/>
          </a:p>
        </p:txBody>
      </p:sp>
    </p:spTree>
    <p:extLst>
      <p:ext uri="{BB962C8B-B14F-4D97-AF65-F5344CB8AC3E}">
        <p14:creationId xmlns:p14="http://schemas.microsoft.com/office/powerpoint/2010/main" val="1717999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Duration of the loyalty (civil)</a:t>
            </a:r>
            <a:endParaRPr lang="en-AU" dirty="0"/>
          </a:p>
        </p:txBody>
      </p:sp>
      <p:sp>
        <p:nvSpPr>
          <p:cNvPr id="3" name="Content Placeholder 2"/>
          <p:cNvSpPr>
            <a:spLocks noGrp="1"/>
          </p:cNvSpPr>
          <p:nvPr>
            <p:ph idx="1"/>
          </p:nvPr>
        </p:nvSpPr>
        <p:spPr/>
        <p:txBody>
          <a:bodyPr>
            <a:normAutofit lnSpcReduction="10000"/>
          </a:bodyPr>
          <a:lstStyle/>
          <a:p>
            <a:r>
              <a:rPr lang="en-AU" sz="3600" dirty="0"/>
              <a:t>In Queensland, </a:t>
            </a:r>
            <a:r>
              <a:rPr lang="en-AU" sz="3600" dirty="0" smtClean="0"/>
              <a:t>duty of loyalty </a:t>
            </a:r>
            <a:r>
              <a:rPr lang="en-AU" sz="3600" u="sng" dirty="0" smtClean="0"/>
              <a:t>does </a:t>
            </a:r>
            <a:r>
              <a:rPr lang="en-AU" sz="3600" u="sng" dirty="0"/>
              <a:t>not </a:t>
            </a:r>
            <a:r>
              <a:rPr lang="en-AU" sz="3600" dirty="0"/>
              <a:t>survive the end of the lawyer-client </a:t>
            </a:r>
            <a:r>
              <a:rPr lang="en-AU" sz="3600" dirty="0" smtClean="0"/>
              <a:t>relationship</a:t>
            </a:r>
          </a:p>
          <a:p>
            <a:r>
              <a:rPr lang="en-AU" sz="3200" dirty="0" smtClean="0"/>
              <a:t>Compare to Victoria: </a:t>
            </a:r>
            <a:r>
              <a:rPr lang="en-AU" sz="3200" i="1" dirty="0" err="1"/>
              <a:t>Spincode</a:t>
            </a:r>
            <a:r>
              <a:rPr lang="en-AU" sz="3200" i="1" dirty="0"/>
              <a:t> v Look Software</a:t>
            </a:r>
            <a:r>
              <a:rPr lang="en-AU" sz="3200" dirty="0"/>
              <a:t> [2001] </a:t>
            </a:r>
            <a:r>
              <a:rPr lang="en-AU" sz="3200" dirty="0" smtClean="0"/>
              <a:t>VSCA248; </a:t>
            </a:r>
            <a:r>
              <a:rPr lang="en-AU" sz="3200" i="1" dirty="0" smtClean="0"/>
              <a:t>Break </a:t>
            </a:r>
            <a:r>
              <a:rPr lang="en-AU" sz="3200" i="1" dirty="0"/>
              <a:t>Fast Investments v Rigby Cooke Lawyers </a:t>
            </a:r>
            <a:r>
              <a:rPr lang="en-AU" sz="3200" dirty="0"/>
              <a:t>[2015] VSC </a:t>
            </a:r>
            <a:r>
              <a:rPr lang="en-AU" sz="3200" dirty="0" smtClean="0"/>
              <a:t>305</a:t>
            </a:r>
            <a:endParaRPr lang="en-AU" sz="3200" dirty="0"/>
          </a:p>
        </p:txBody>
      </p:sp>
    </p:spTree>
    <p:custDataLst>
      <p:tags r:id="rId1"/>
    </p:custDataLst>
    <p:extLst>
      <p:ext uri="{BB962C8B-B14F-4D97-AF65-F5344CB8AC3E}">
        <p14:creationId xmlns:p14="http://schemas.microsoft.com/office/powerpoint/2010/main" val="2357900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Ethical Duty of loyalty (discipline)</a:t>
            </a:r>
            <a:endParaRPr lang="en-AU" dirty="0"/>
          </a:p>
        </p:txBody>
      </p:sp>
      <p:sp>
        <p:nvSpPr>
          <p:cNvPr id="3" name="Content Placeholder 2"/>
          <p:cNvSpPr>
            <a:spLocks noGrp="1"/>
          </p:cNvSpPr>
          <p:nvPr>
            <p:ph idx="1"/>
          </p:nvPr>
        </p:nvSpPr>
        <p:spPr/>
        <p:txBody>
          <a:bodyPr>
            <a:normAutofit fontScale="92500"/>
          </a:bodyPr>
          <a:lstStyle/>
          <a:p>
            <a:r>
              <a:rPr lang="en-AU" sz="3200" i="1" dirty="0"/>
              <a:t>Fordham v Legal Practitioners Complaints Committee </a:t>
            </a:r>
            <a:r>
              <a:rPr lang="en-AU" sz="3200" dirty="0"/>
              <a:t>(1997) 18 WAR </a:t>
            </a:r>
            <a:r>
              <a:rPr lang="en-AU" sz="3200" dirty="0" smtClean="0"/>
              <a:t>467</a:t>
            </a:r>
          </a:p>
          <a:p>
            <a:r>
              <a:rPr lang="en-AU" sz="3200" i="1" dirty="0" smtClean="0"/>
              <a:t>Fordham v The </a:t>
            </a:r>
            <a:r>
              <a:rPr lang="en-AU" sz="3200" i="1" dirty="0"/>
              <a:t>Legal Practitioners Complaints Committee </a:t>
            </a:r>
            <a:r>
              <a:rPr lang="en-AU" sz="3200" dirty="0" smtClean="0"/>
              <a:t>[1998] </a:t>
            </a:r>
            <a:r>
              <a:rPr lang="en-AU" sz="3200" dirty="0" err="1" smtClean="0"/>
              <a:t>HCATrans</a:t>
            </a:r>
            <a:r>
              <a:rPr lang="en-AU" sz="3200" dirty="0" smtClean="0"/>
              <a:t> 387</a:t>
            </a:r>
          </a:p>
          <a:p>
            <a:endParaRPr lang="en-AU" sz="3200" dirty="0"/>
          </a:p>
          <a:p>
            <a:r>
              <a:rPr lang="en-AU" sz="3200" dirty="0" smtClean="0">
                <a:solidFill>
                  <a:srgbClr val="C00000"/>
                </a:solidFill>
              </a:rPr>
              <a:t>Ethical duty </a:t>
            </a:r>
            <a:r>
              <a:rPr lang="en-AU" sz="3200" dirty="0">
                <a:solidFill>
                  <a:srgbClr val="C00000"/>
                </a:solidFill>
              </a:rPr>
              <a:t>not to adopt a position hostile to a former client in the same or a related </a:t>
            </a:r>
            <a:r>
              <a:rPr lang="en-AU" sz="3200" dirty="0" smtClean="0">
                <a:solidFill>
                  <a:srgbClr val="C00000"/>
                </a:solidFill>
              </a:rPr>
              <a:t>matter</a:t>
            </a:r>
            <a:endParaRPr lang="en-AU" sz="3200" dirty="0">
              <a:solidFill>
                <a:srgbClr val="C00000"/>
              </a:solidFill>
            </a:endParaRPr>
          </a:p>
        </p:txBody>
      </p:sp>
    </p:spTree>
    <p:extLst>
      <p:ext uri="{BB962C8B-B14F-4D97-AF65-F5344CB8AC3E}">
        <p14:creationId xmlns:p14="http://schemas.microsoft.com/office/powerpoint/2010/main" val="18885240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D" val="97bb8860-56cb-4edb-af8a-99cd06c2d124"/>
  <p:tag name="NAME" val="Week 10 - identifying and dealing with conflicts"/>
  <p:tag name="PUBMEDIAID" val="380a6e69-c16c-4b7e-b452-d846d6839b3f"/>
  <p:tag name="OWNERID" val="f37390f3-9a46-4c02-875f-0fb0297cc7fa"/>
  <p:tag name="OWNERNAME" val="f.bartlett@law.uq.edu.au"/>
  <p:tag name="TERMID" val="ced30e97-7e9c-4d35-9b69-ed0b0b44a6f2"/>
  <p:tag name="TERMNAME" val="Semester 1 2016"/>
  <p:tag name="COURSEID" val="05abbeb7-71e3-4c7f-ba66-aa8e2e93674e"/>
  <p:tag name="COURSENAME" val="The Legal Profession"/>
  <p:tag name="LESSONID" val="G_85b75f9a-979a-4576-8a95-1e269223e9c1_2016-05-11T12:00:00.000_2016-05-11T14:00:00.000"/>
  <p:tag name="LESSONNAME" val="LAWS5217"/>
</p:tagLst>
</file>

<file path=ppt/tags/tag10.xml><?xml version="1.0" encoding="utf-8"?>
<p:tagLst xmlns:a="http://schemas.openxmlformats.org/drawingml/2006/main" xmlns:r="http://schemas.openxmlformats.org/officeDocument/2006/relationships" xmlns:p="http://schemas.openxmlformats.org/presentationml/2006/main">
  <p:tag name="NOTES" val="slide_0033"/>
  <p:tag name="ID" val="1750b440-b4ea-41a8-bf08-7bd2a4386e6e"/>
</p:tagLst>
</file>

<file path=ppt/tags/tag11.xml><?xml version="1.0" encoding="utf-8"?>
<p:tagLst xmlns:a="http://schemas.openxmlformats.org/drawingml/2006/main" xmlns:r="http://schemas.openxmlformats.org/officeDocument/2006/relationships" xmlns:p="http://schemas.openxmlformats.org/presentationml/2006/main">
  <p:tag name="NOTES" val="slide_0036"/>
  <p:tag name="ID" val="6bf48172-a6d6-44f0-9ecc-d2dfdc9db422"/>
</p:tagLst>
</file>

<file path=ppt/tags/tag12.xml><?xml version="1.0" encoding="utf-8"?>
<p:tagLst xmlns:a="http://schemas.openxmlformats.org/drawingml/2006/main" xmlns:r="http://schemas.openxmlformats.org/officeDocument/2006/relationships" xmlns:p="http://schemas.openxmlformats.org/presentationml/2006/main">
  <p:tag name="NOTES" val="slide_0037"/>
  <p:tag name="ID" val="08f21777-baf8-4af9-bd01-405958b0f237"/>
</p:tagLst>
</file>

<file path=ppt/tags/tag13.xml><?xml version="1.0" encoding="utf-8"?>
<p:tagLst xmlns:a="http://schemas.openxmlformats.org/drawingml/2006/main" xmlns:r="http://schemas.openxmlformats.org/officeDocument/2006/relationships" xmlns:p="http://schemas.openxmlformats.org/presentationml/2006/main">
  <p:tag name="NOTES" val="slide_0038"/>
  <p:tag name="ID" val="14451fa1-b1fb-402c-bb83-8bc0f9765016"/>
</p:tagLst>
</file>

<file path=ppt/tags/tag14.xml><?xml version="1.0" encoding="utf-8"?>
<p:tagLst xmlns:a="http://schemas.openxmlformats.org/drawingml/2006/main" xmlns:r="http://schemas.openxmlformats.org/officeDocument/2006/relationships" xmlns:p="http://schemas.openxmlformats.org/presentationml/2006/main">
  <p:tag name="NOTES" val="slide_0040"/>
  <p:tag name="ID" val="c6be435c-95ad-43e5-ab2a-b17c4876d15f"/>
</p:tagLst>
</file>

<file path=ppt/tags/tag15.xml><?xml version="1.0" encoding="utf-8"?>
<p:tagLst xmlns:a="http://schemas.openxmlformats.org/drawingml/2006/main" xmlns:r="http://schemas.openxmlformats.org/officeDocument/2006/relationships" xmlns:p="http://schemas.openxmlformats.org/presentationml/2006/main">
  <p:tag name="NOTES" val="slide_0041"/>
  <p:tag name="ID" val="5f45db09-fd9c-48fe-b4bc-190a945d6137"/>
</p:tagLst>
</file>

<file path=ppt/tags/tag16.xml><?xml version="1.0" encoding="utf-8"?>
<p:tagLst xmlns:a="http://schemas.openxmlformats.org/drawingml/2006/main" xmlns:r="http://schemas.openxmlformats.org/officeDocument/2006/relationships" xmlns:p="http://schemas.openxmlformats.org/presentationml/2006/main">
  <p:tag name="NOTES" val="slide_0010"/>
  <p:tag name="ID" val="d89f839f-f86b-4ead-bef2-39d6123eb2be"/>
</p:tagLst>
</file>

<file path=ppt/tags/tag17.xml><?xml version="1.0" encoding="utf-8"?>
<p:tagLst xmlns:a="http://schemas.openxmlformats.org/drawingml/2006/main" xmlns:r="http://schemas.openxmlformats.org/officeDocument/2006/relationships" xmlns:p="http://schemas.openxmlformats.org/presentationml/2006/main">
  <p:tag name="NOTES" val="slide_0013"/>
  <p:tag name="ID" val="a7761b24-5e43-4259-b1cf-20729343f2e9"/>
</p:tagLst>
</file>

<file path=ppt/tags/tag18.xml><?xml version="1.0" encoding="utf-8"?>
<p:tagLst xmlns:a="http://schemas.openxmlformats.org/drawingml/2006/main" xmlns:r="http://schemas.openxmlformats.org/officeDocument/2006/relationships" xmlns:p="http://schemas.openxmlformats.org/presentationml/2006/main">
  <p:tag name="NOTES" val="slide_0015"/>
  <p:tag name="ID" val="14d76fa6-cf3c-4bf1-a484-5375a12d6d2d"/>
</p:tagLst>
</file>

<file path=ppt/tags/tag19.xml><?xml version="1.0" encoding="utf-8"?>
<p:tagLst xmlns:a="http://schemas.openxmlformats.org/drawingml/2006/main" xmlns:r="http://schemas.openxmlformats.org/officeDocument/2006/relationships" xmlns:p="http://schemas.openxmlformats.org/presentationml/2006/main">
  <p:tag name="NOTES" val="slide_0021"/>
  <p:tag name="ID" val="82f0c155-944e-4a04-8fed-629113ada9c6"/>
</p:tagLst>
</file>

<file path=ppt/tags/tag2.xml><?xml version="1.0" encoding="utf-8"?>
<p:tagLst xmlns:a="http://schemas.openxmlformats.org/drawingml/2006/main" xmlns:r="http://schemas.openxmlformats.org/officeDocument/2006/relationships" xmlns:p="http://schemas.openxmlformats.org/presentationml/2006/main">
  <p:tag name="NOTES" val="slide_0001"/>
  <p:tag name="ID" val="eda35059-3da2-43e3-b42a-b7f244aa6d39"/>
</p:tagLst>
</file>

<file path=ppt/tags/tag20.xml><?xml version="1.0" encoding="utf-8"?>
<p:tagLst xmlns:a="http://schemas.openxmlformats.org/drawingml/2006/main" xmlns:r="http://schemas.openxmlformats.org/officeDocument/2006/relationships" xmlns:p="http://schemas.openxmlformats.org/presentationml/2006/main">
  <p:tag name="NOTES" val="slide_0018"/>
  <p:tag name="ID" val="a7adc54b-eabf-4881-bb33-dfc5d3b19b6d"/>
</p:tagLst>
</file>

<file path=ppt/tags/tag21.xml><?xml version="1.0" encoding="utf-8"?>
<p:tagLst xmlns:a="http://schemas.openxmlformats.org/drawingml/2006/main" xmlns:r="http://schemas.openxmlformats.org/officeDocument/2006/relationships" xmlns:p="http://schemas.openxmlformats.org/presentationml/2006/main">
  <p:tag name="NOTES" val="slide_0019"/>
</p:tagLst>
</file>

<file path=ppt/tags/tag22.xml><?xml version="1.0" encoding="utf-8"?>
<p:tagLst xmlns:a="http://schemas.openxmlformats.org/drawingml/2006/main" xmlns:r="http://schemas.openxmlformats.org/officeDocument/2006/relationships" xmlns:p="http://schemas.openxmlformats.org/presentationml/2006/main">
  <p:tag name="NOTES" val="slide_0043"/>
  <p:tag name="ID" val="e2ec9e2c-977e-448a-922b-22f7846d055d"/>
</p:tagLst>
</file>

<file path=ppt/tags/tag23.xml><?xml version="1.0" encoding="utf-8"?>
<p:tagLst xmlns:a="http://schemas.openxmlformats.org/drawingml/2006/main" xmlns:r="http://schemas.openxmlformats.org/officeDocument/2006/relationships" xmlns:p="http://schemas.openxmlformats.org/presentationml/2006/main">
  <p:tag name="NOTES" val="slide_0044"/>
  <p:tag name="ID" val="ec047e91-1c4c-4129-9ef9-c52c84319996"/>
</p:tagLst>
</file>

<file path=ppt/tags/tag3.xml><?xml version="1.0" encoding="utf-8"?>
<p:tagLst xmlns:a="http://schemas.openxmlformats.org/drawingml/2006/main" xmlns:r="http://schemas.openxmlformats.org/officeDocument/2006/relationships" xmlns:p="http://schemas.openxmlformats.org/presentationml/2006/main">
  <p:tag name="NOTES" val="slide_0003"/>
  <p:tag name="ID" val="9512bfa2-f570-4edf-8a88-88aa4fe92ec1"/>
</p:tagLst>
</file>

<file path=ppt/tags/tag4.xml><?xml version="1.0" encoding="utf-8"?>
<p:tagLst xmlns:a="http://schemas.openxmlformats.org/drawingml/2006/main" xmlns:r="http://schemas.openxmlformats.org/officeDocument/2006/relationships" xmlns:p="http://schemas.openxmlformats.org/presentationml/2006/main">
  <p:tag name="NOTES" val="slide_0034"/>
</p:tagLst>
</file>

<file path=ppt/tags/tag5.xml><?xml version="1.0" encoding="utf-8"?>
<p:tagLst xmlns:a="http://schemas.openxmlformats.org/drawingml/2006/main" xmlns:r="http://schemas.openxmlformats.org/officeDocument/2006/relationships" xmlns:p="http://schemas.openxmlformats.org/presentationml/2006/main">
  <p:tag name="NOTES" val="slide_0008"/>
  <p:tag name="ID" val="457c0eb3-476c-495b-8ef2-18505fb9c49c"/>
</p:tagLst>
</file>

<file path=ppt/tags/tag6.xml><?xml version="1.0" encoding="utf-8"?>
<p:tagLst xmlns:a="http://schemas.openxmlformats.org/drawingml/2006/main" xmlns:r="http://schemas.openxmlformats.org/officeDocument/2006/relationships" xmlns:p="http://schemas.openxmlformats.org/presentationml/2006/main">
  <p:tag name="NOTES" val="slide_0004"/>
  <p:tag name="ID" val="461b7435-e65d-4531-a43f-48bc37c0f10c"/>
</p:tagLst>
</file>

<file path=ppt/tags/tag7.xml><?xml version="1.0" encoding="utf-8"?>
<p:tagLst xmlns:a="http://schemas.openxmlformats.org/drawingml/2006/main" xmlns:r="http://schemas.openxmlformats.org/officeDocument/2006/relationships" xmlns:p="http://schemas.openxmlformats.org/presentationml/2006/main">
  <p:tag name="NOTES" val="slide_0026"/>
  <p:tag name="ID" val="b06df54a-fa5b-4a4a-9b59-87f69dbd78fe"/>
</p:tagLst>
</file>

<file path=ppt/tags/tag8.xml><?xml version="1.0" encoding="utf-8"?>
<p:tagLst xmlns:a="http://schemas.openxmlformats.org/drawingml/2006/main" xmlns:r="http://schemas.openxmlformats.org/officeDocument/2006/relationships" xmlns:p="http://schemas.openxmlformats.org/presentationml/2006/main">
  <p:tag name="NOTES" val="slide_0027"/>
  <p:tag name="ID" val="85efc685-b78a-44ff-8771-5df0466e12db"/>
</p:tagLst>
</file>

<file path=ppt/tags/tag9.xml><?xml version="1.0" encoding="utf-8"?>
<p:tagLst xmlns:a="http://schemas.openxmlformats.org/drawingml/2006/main" xmlns:r="http://schemas.openxmlformats.org/officeDocument/2006/relationships" xmlns:p="http://schemas.openxmlformats.org/presentationml/2006/main">
  <p:tag name="NOTES" val="slide_0017"/>
  <p:tag name="ID" val="70837311-a0b5-4412-ad5c-d926f34e1d7e"/>
</p:tagLst>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1720</TotalTime>
  <Words>3299</Words>
  <Application>Microsoft Office PowerPoint</Application>
  <PresentationFormat>On-screen Show (4:3)</PresentationFormat>
  <Paragraphs>205</Paragraphs>
  <Slides>42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Gill Sans MT</vt:lpstr>
      <vt:lpstr>Wingdings 3</vt:lpstr>
      <vt:lpstr>Urban Pop</vt:lpstr>
      <vt:lpstr>Identifying and dealing with conflicts </vt:lpstr>
      <vt:lpstr>Prophylactic approach</vt:lpstr>
      <vt:lpstr>Types of conflicts</vt:lpstr>
      <vt:lpstr>Three grounds to intervene in lawyer-client relationship recognised at law and ethically</vt:lpstr>
      <vt:lpstr>Client remedies</vt:lpstr>
      <vt:lpstr>Ethical duty of loyalty</vt:lpstr>
      <vt:lpstr>Common law duty of loyalty</vt:lpstr>
      <vt:lpstr>Duration of the loyalty (civil)</vt:lpstr>
      <vt:lpstr>Ethical Duty of loyalty (discipline)</vt:lpstr>
      <vt:lpstr>What is the content of the duty?</vt:lpstr>
      <vt:lpstr> Spector v Ageda [1973] Ch 30 [48] </vt:lpstr>
      <vt:lpstr>Conflicts arising </vt:lpstr>
      <vt:lpstr>Ethical rules – concurrent clients</vt:lpstr>
      <vt:lpstr>ASCR – informed consent to act for one with actual conflict</vt:lpstr>
      <vt:lpstr>Common law – actual conflicts</vt:lpstr>
      <vt:lpstr>Actual conflicts arising</vt:lpstr>
      <vt:lpstr>Legal services commissioner v devery [2017] qcat 155</vt:lpstr>
      <vt:lpstr>R v Pham [2017] QCA 43</vt:lpstr>
      <vt:lpstr>Informed consent </vt:lpstr>
      <vt:lpstr>LIV ethics ruling R4826</vt:lpstr>
      <vt:lpstr>Keep confidences within firm</vt:lpstr>
      <vt:lpstr>Confidential info broadly defined</vt:lpstr>
      <vt:lpstr>LIV ethics rulings – R4888</vt:lpstr>
      <vt:lpstr>LIV ethics ruling R4820</vt:lpstr>
      <vt:lpstr>Injunctions against lawyers to protect confidences: summary</vt:lpstr>
      <vt:lpstr>Lawyer can act for former client</vt:lpstr>
      <vt:lpstr>What is a ‘real possibility’?</vt:lpstr>
      <vt:lpstr>Ethical duties – former clients</vt:lpstr>
      <vt:lpstr>Ethical duties – managing confidential information of current clients</vt:lpstr>
      <vt:lpstr>Example</vt:lpstr>
      <vt:lpstr>Does a conflict have an expiry date?</vt:lpstr>
      <vt:lpstr>The problem of imputed knowledge</vt:lpstr>
      <vt:lpstr>No conflicts - personal</vt:lpstr>
      <vt:lpstr>The lure of Personal interest</vt:lpstr>
      <vt:lpstr>Borrowing money from the client; lending to a client</vt:lpstr>
      <vt:lpstr>Personal pecuniary interest </vt:lpstr>
      <vt:lpstr>personal and professional relationships</vt:lpstr>
      <vt:lpstr>Example</vt:lpstr>
      <vt:lpstr>Protect the administration of justice</vt:lpstr>
      <vt:lpstr>R v Szabo [2000] QCA 194 </vt:lpstr>
      <vt:lpstr>Information barriers</vt:lpstr>
      <vt:lpstr>Information barriers are administrative approaches not law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10 LAWS5217, 2013</dc:title>
  <dc:creator>Francesca Bartlett</dc:creator>
  <cp:lastModifiedBy>Francesca Bartlett</cp:lastModifiedBy>
  <cp:revision>129</cp:revision>
  <cp:lastPrinted>2013-05-07T01:31:49Z</cp:lastPrinted>
  <dcterms:created xsi:type="dcterms:W3CDTF">2013-05-05T05:09:55Z</dcterms:created>
  <dcterms:modified xsi:type="dcterms:W3CDTF">2017-08-29T04:23:02Z</dcterms:modified>
</cp:coreProperties>
</file>