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handoutMasterIdLst>
    <p:handoutMasterId r:id="rId43"/>
  </p:handoutMasterIdLst>
  <p:sldIdLst>
    <p:sldId id="256"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8" r:id="rId21"/>
    <p:sldId id="339" r:id="rId22"/>
    <p:sldId id="358" r:id="rId23"/>
    <p:sldId id="340" r:id="rId24"/>
    <p:sldId id="341" r:id="rId25"/>
    <p:sldId id="357" r:id="rId26"/>
    <p:sldId id="343" r:id="rId27"/>
    <p:sldId id="342" r:id="rId28"/>
    <p:sldId id="344" r:id="rId29"/>
    <p:sldId id="345" r:id="rId30"/>
    <p:sldId id="346" r:id="rId31"/>
    <p:sldId id="347" r:id="rId32"/>
    <p:sldId id="348" r:id="rId33"/>
    <p:sldId id="349" r:id="rId34"/>
    <p:sldId id="350" r:id="rId35"/>
    <p:sldId id="351" r:id="rId36"/>
    <p:sldId id="352" r:id="rId37"/>
    <p:sldId id="353" r:id="rId38"/>
    <p:sldId id="354" r:id="rId39"/>
    <p:sldId id="355" r:id="rId40"/>
    <p:sldId id="356" r:id="rId41"/>
  </p:sldIdLst>
  <p:sldSz cx="12192000" cy="6858000"/>
  <p:notesSz cx="6735763" cy="98663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9966FF"/>
    <a:srgbClr val="DC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110" d="100"/>
          <a:sy n="110" d="100"/>
        </p:scale>
        <p:origin x="606" y="108"/>
      </p:cViewPr>
      <p:guideLst>
        <p:guide orient="horz" pos="2160"/>
        <p:guide pos="3840"/>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0E69EA94-2472-434A-9CB4-991B2E5B6CDE}" type="datetimeFigureOut">
              <a:rPr lang="en-AU"/>
              <a:pPr>
                <a:defRPr/>
              </a:pPr>
              <a:t>12/09/2017</a:t>
            </a:fld>
            <a:endParaRPr lang="en-AU"/>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en-AU"/>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pPr>
              <a:defRPr/>
            </a:pPr>
            <a:fld id="{3E0D2E53-FB3D-44A3-A35F-86EC2DE1EDAB}" type="slidenum">
              <a:rPr lang="en-AU"/>
              <a:pPr>
                <a:defRPr/>
              </a:pPr>
              <a:t>‹#›</a:t>
            </a:fld>
            <a:endParaRPr lang="en-AU"/>
          </a:p>
        </p:txBody>
      </p:sp>
    </p:spTree>
    <p:extLst>
      <p:ext uri="{BB962C8B-B14F-4D97-AF65-F5344CB8AC3E}">
        <p14:creationId xmlns:p14="http://schemas.microsoft.com/office/powerpoint/2010/main" val="453479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0791" tIns="45395" rIns="90791" bIns="45395" numCol="1" anchor="t"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5123"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0791" tIns="45395" rIns="90791" bIns="45395" numCol="1" anchor="t" anchorCtr="0" compatLnSpc="1">
            <a:prstTxWarp prst="textNoShape">
              <a:avLst/>
            </a:prstTxWarp>
          </a:bodyPr>
          <a:lstStyle>
            <a:lvl1pPr algn="r" eaLnBrk="1" hangingPunct="1">
              <a:defRPr sz="1200">
                <a:latin typeface="Arial" charset="0"/>
                <a:ea typeface="+mn-ea"/>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79375" y="739775"/>
            <a:ext cx="65786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4688" y="4686300"/>
            <a:ext cx="5386387" cy="4440238"/>
          </a:xfrm>
          <a:prstGeom prst="rect">
            <a:avLst/>
          </a:prstGeom>
          <a:noFill/>
          <a:ln w="9525">
            <a:noFill/>
            <a:miter lim="800000"/>
            <a:headEnd/>
            <a:tailEnd/>
          </a:ln>
          <a:effectLst/>
        </p:spPr>
        <p:txBody>
          <a:bodyPr vert="horz" wrap="square" lIns="90791" tIns="45395" rIns="90791" bIns="4539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0791" tIns="45395" rIns="90791" bIns="45395" numCol="1" anchor="b"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5127"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0791" tIns="45395" rIns="90791" bIns="45395" numCol="1" anchor="b" anchorCtr="0" compatLnSpc="1">
            <a:prstTxWarp prst="textNoShape">
              <a:avLst/>
            </a:prstTxWarp>
          </a:bodyPr>
          <a:lstStyle>
            <a:lvl1pPr algn="r" eaLnBrk="1" hangingPunct="1">
              <a:defRPr sz="1200"/>
            </a:lvl1pPr>
          </a:lstStyle>
          <a:p>
            <a:pPr>
              <a:defRPr/>
            </a:pPr>
            <a:fld id="{FEEC8335-040A-47FA-8B39-483E95E1C5A3}" type="slidenum">
              <a:rPr lang="en-US" altLang="en-US"/>
              <a:pPr>
                <a:defRPr/>
              </a:pPr>
              <a:t>‹#›</a:t>
            </a:fld>
            <a:endParaRPr lang="en-US" altLang="en-US"/>
          </a:p>
        </p:txBody>
      </p:sp>
    </p:spTree>
    <p:extLst>
      <p:ext uri="{BB962C8B-B14F-4D97-AF65-F5344CB8AC3E}">
        <p14:creationId xmlns:p14="http://schemas.microsoft.com/office/powerpoint/2010/main" val="2941400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vert="horz"/>
          <a:lstStyle/>
          <a:p>
            <a:r>
              <a:rPr lang="en-AU"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Tree>
    <p:extLst>
      <p:ext uri="{BB962C8B-B14F-4D97-AF65-F5344CB8AC3E}">
        <p14:creationId xmlns:p14="http://schemas.microsoft.com/office/powerpoint/2010/main" val="403747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vert="horz"/>
          <a:lstStyle/>
          <a:p>
            <a:r>
              <a:rPr lang="en-AU"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3251637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4581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vert="horz"/>
          <a:lstStyle/>
          <a:p>
            <a:r>
              <a:rPr lang="en-AU"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vert="horz"/>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117435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vert="horz"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Tree>
    <p:extLst>
      <p:ext uri="{BB962C8B-B14F-4D97-AF65-F5344CB8AC3E}">
        <p14:creationId xmlns:p14="http://schemas.microsoft.com/office/powerpoint/2010/main" val="12574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vert="horz"/>
          <a:lstStyle/>
          <a:p>
            <a:r>
              <a:rPr lang="en-AU" smtClean="0"/>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75993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vert="horz"/>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550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vert="horz"/>
          <a:lstStyle/>
          <a:p>
            <a:r>
              <a:rPr lang="en-AU" smtClean="0"/>
              <a:t>Click to edit Master title style</a:t>
            </a:r>
            <a:endParaRPr lang="en-US"/>
          </a:p>
        </p:txBody>
      </p:sp>
    </p:spTree>
    <p:extLst>
      <p:ext uri="{BB962C8B-B14F-4D97-AF65-F5344CB8AC3E}">
        <p14:creationId xmlns:p14="http://schemas.microsoft.com/office/powerpoint/2010/main" val="468237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511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vert="horz"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3463909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vert="horz"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2984951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2F2F2"/>
            </a:gs>
            <a:gs pos="100000">
              <a:schemeClr val="bg1"/>
            </a:gs>
          </a:gsLst>
          <a:lin ang="5400000" scaled="1"/>
        </a:gradFill>
        <a:effectLst/>
      </p:bgPr>
    </p:bg>
    <p:spTree>
      <p:nvGrpSpPr>
        <p:cNvPr id="1" name=""/>
        <p:cNvGrpSpPr/>
        <p:nvPr/>
      </p:nvGrpSpPr>
      <p:grpSpPr>
        <a:xfrm>
          <a:off x="0" y="0"/>
          <a:ext cx="0" cy="0"/>
          <a:chOff x="0" y="0"/>
          <a:chExt cx="0" cy="0"/>
        </a:xfrm>
      </p:grpSpPr>
      <p:graphicFrame>
        <p:nvGraphicFramePr>
          <p:cNvPr id="1031" name="Group 7"/>
          <p:cNvGraphicFramePr>
            <a:graphicFrameLocks noGrp="1"/>
          </p:cNvGraphicFramePr>
          <p:nvPr/>
        </p:nvGraphicFramePr>
        <p:xfrm>
          <a:off x="11855450" y="331788"/>
          <a:ext cx="277813" cy="6337300"/>
        </p:xfrm>
        <a:graphic>
          <a:graphicData uri="http://schemas.openxmlformats.org/drawingml/2006/table">
            <a:tbl>
              <a:tblPr/>
              <a:tblGrid>
                <a:gridCol w="277813"/>
              </a:tblGrid>
              <a:tr h="649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2800" b="0" i="0" u="none" strike="noStrike" cap="none" normalizeH="0" baseline="0">
                        <a:ln>
                          <a:noFill/>
                        </a:ln>
                        <a:solidFill>
                          <a:schemeClr val="tx1"/>
                        </a:solidFill>
                        <a:effectLst/>
                        <a:latin typeface="Arial" charset="0"/>
                      </a:endParaRPr>
                    </a:p>
                  </a:txBody>
                  <a:tcPr marL="121941" marR="121941" horzOverflow="overflow">
                    <a:lnL cap="flat">
                      <a:noFill/>
                    </a:lnL>
                    <a:lnR cap="flat">
                      <a:noFill/>
                    </a:lnR>
                    <a:lnT cap="flat">
                      <a:noFill/>
                    </a:lnT>
                    <a:lnB>
                      <a:noFill/>
                    </a:lnB>
                    <a:lnTlToBr>
                      <a:noFill/>
                    </a:lnTlToBr>
                    <a:lnBlToTr>
                      <a:noFill/>
                    </a:lnBlToTr>
                    <a:solidFill>
                      <a:srgbClr val="B67F10"/>
                    </a:solidFill>
                  </a:tcPr>
                </a:tc>
              </a:tr>
              <a:tr h="56880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2800" b="0" i="0" u="none" strike="noStrike" cap="none" normalizeH="0" baseline="0">
                        <a:ln>
                          <a:noFill/>
                        </a:ln>
                        <a:solidFill>
                          <a:schemeClr val="tx1"/>
                        </a:solidFill>
                        <a:effectLst/>
                        <a:latin typeface="Arial" charset="0"/>
                      </a:endParaRPr>
                    </a:p>
                  </a:txBody>
                  <a:tcPr marL="121941" marR="121941" horzOverflow="overflow">
                    <a:lnL cap="flat">
                      <a:noFill/>
                    </a:lnL>
                    <a:lnR cap="flat">
                      <a:noFill/>
                    </a:lnR>
                    <a:lnT>
                      <a:noFill/>
                    </a:lnT>
                    <a:lnB cap="flat">
                      <a:noFill/>
                    </a:lnB>
                    <a:lnTlToBr>
                      <a:noFill/>
                    </a:lnTlToBr>
                    <a:lnBlToTr>
                      <a:noFill/>
                    </a:lnBlToTr>
                    <a:solidFill>
                      <a:srgbClr val="000048"/>
                    </a:solidFill>
                  </a:tcPr>
                </a:tc>
              </a:tr>
            </a:tbl>
          </a:graphicData>
        </a:graphic>
      </p:graphicFrame>
      <p:sp>
        <p:nvSpPr>
          <p:cNvPr id="1040" name="Text Box 16"/>
          <p:cNvSpPr txBox="1">
            <a:spLocks noChangeArrowheads="1"/>
          </p:cNvSpPr>
          <p:nvPr userDrawn="1"/>
        </p:nvSpPr>
        <p:spPr bwMode="auto">
          <a:xfrm>
            <a:off x="7920038" y="549275"/>
            <a:ext cx="3840162" cy="746125"/>
          </a:xfrm>
          <a:prstGeom prst="rect">
            <a:avLst/>
          </a:prstGeom>
          <a:noFill/>
          <a:ln w="9525">
            <a:noFill/>
            <a:miter lim="800000"/>
            <a:headEnd/>
            <a:tailEnd/>
          </a:ln>
          <a:effec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5000"/>
              </a:spcBef>
              <a:defRPr/>
            </a:pPr>
            <a:r>
              <a:rPr lang="en-US" altLang="en-US" b="1" smtClean="0">
                <a:solidFill>
                  <a:srgbClr val="000048"/>
                </a:solidFill>
              </a:rPr>
              <a:t>Murphy</a:t>
            </a:r>
            <a:r>
              <a:rPr lang="en-US" altLang="en-US" smtClean="0">
                <a:solidFill>
                  <a:srgbClr val="000048"/>
                </a:solidFill>
              </a:rPr>
              <a:t>Schmidt</a:t>
            </a:r>
          </a:p>
          <a:p>
            <a:pPr algn="r" eaLnBrk="1" hangingPunct="1">
              <a:spcBef>
                <a:spcPct val="5000"/>
              </a:spcBef>
              <a:defRPr/>
            </a:pPr>
            <a:r>
              <a:rPr lang="en-US" altLang="en-US" sz="1800" smtClean="0">
                <a:solidFill>
                  <a:srgbClr val="B67F10"/>
                </a:solidFill>
              </a:rPr>
              <a:t>solicitors</a:t>
            </a:r>
            <a:endParaRPr lang="en-AU" altLang="en-US" sz="1800" smtClean="0">
              <a:solidFill>
                <a:srgbClr val="B67F1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ＭＳ Ｐゴシック"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ＭＳ Ｐゴシック"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ＭＳ Ｐゴシック"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ＭＳ Ｐゴシック" panose="020B0600070205080204" pitchFamily="34"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ato.gov.au/About-ATO?Research-and-statistics/In-detail/Super-statistics/Super-accounts-date/Super-accounts-data-overview/" TargetMode="External"/><Relationship Id="rId2" Type="http://schemas.openxmlformats.org/officeDocument/2006/relationships/hyperlink" Target="http://www.abs.gov.au/AUSSTATS/abs@.nsf/-allprimarymainfeatures/151E01E3F26D72FACA2580F2000BF966?opendocument" TargetMode="External"/><Relationship Id="rId1" Type="http://schemas.openxmlformats.org/officeDocument/2006/relationships/slideLayout" Target="../slideLayouts/slideLayout2.xml"/><Relationship Id="rId4" Type="http://schemas.openxmlformats.org/officeDocument/2006/relationships/hyperlink" Target="http://www.cgw.com.au/wp-content/uploads/2016/07/Where-did-it-go-Superannuation-Death-Benefits-and-Blended-Families-Scott-Hay-Bartlem-July2016.pdf?utm_source=Mondaq&amp;utm_medium=syndication&amp;utm_campaign=inter-article-lin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bwMode="auto">
          <a:xfrm>
            <a:off x="-96838" y="1268413"/>
            <a:ext cx="11593513" cy="1655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b="1" dirty="0" smtClean="0"/>
              <a:t/>
            </a:r>
            <a:br>
              <a:rPr lang="en-US" altLang="en-US" b="1" dirty="0" smtClean="0"/>
            </a:br>
            <a:r>
              <a:rPr lang="en-US" altLang="en-US" b="1" dirty="0" smtClean="0"/>
              <a:t>Death and Superannuation</a:t>
            </a:r>
            <a:endParaRPr lang="en-US" altLang="en-US" sz="3600" b="1" dirty="0" smtClean="0"/>
          </a:p>
        </p:txBody>
      </p:sp>
      <p:sp>
        <p:nvSpPr>
          <p:cNvPr id="4099" name="Rectangle 3"/>
          <p:cNvSpPr>
            <a:spLocks noGrp="1" noChangeArrowheads="1"/>
          </p:cNvSpPr>
          <p:nvPr>
            <p:ph type="subTitle" idx="1"/>
          </p:nvPr>
        </p:nvSpPr>
        <p:spPr bwMode="auto">
          <a:xfrm>
            <a:off x="1200150" y="3213100"/>
            <a:ext cx="8534400" cy="273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lnSpc>
                <a:spcPct val="90000"/>
              </a:lnSpc>
            </a:pPr>
            <a:r>
              <a:rPr lang="en-US" altLang="en-US" sz="2400" dirty="0" smtClean="0"/>
              <a:t>Tim Baumann</a:t>
            </a:r>
          </a:p>
          <a:p>
            <a:pPr eaLnBrk="1" hangingPunct="1">
              <a:lnSpc>
                <a:spcPct val="90000"/>
              </a:lnSpc>
            </a:pPr>
            <a:r>
              <a:rPr lang="en-US" altLang="en-US" sz="2400" dirty="0" smtClean="0"/>
              <a:t>Senior Associate – </a:t>
            </a:r>
            <a:r>
              <a:rPr lang="en-US" altLang="en-US" sz="2400" b="1" dirty="0" smtClean="0"/>
              <a:t>Murphy</a:t>
            </a:r>
            <a:r>
              <a:rPr lang="en-US" altLang="en-US" sz="2400" dirty="0" smtClean="0"/>
              <a:t>Schmidt Solicitors</a:t>
            </a:r>
          </a:p>
          <a:p>
            <a:pPr algn="l" eaLnBrk="1" hangingPunct="1">
              <a:lnSpc>
                <a:spcPct val="90000"/>
              </a:lnSpc>
            </a:pPr>
            <a:endParaRPr lang="en-US" altLang="en-US" sz="1800" dirty="0" smtClean="0"/>
          </a:p>
          <a:p>
            <a:pPr algn="l" eaLnBrk="1" hangingPunct="1">
              <a:lnSpc>
                <a:spcPct val="90000"/>
              </a:lnSpc>
            </a:pPr>
            <a:endParaRPr lang="en-US" altLang="en-US" sz="1400" dirty="0" smtClean="0"/>
          </a:p>
          <a:p>
            <a:pPr algn="l" eaLnBrk="1" hangingPunct="1">
              <a:lnSpc>
                <a:spcPct val="90000"/>
              </a:lnSpc>
            </a:pPr>
            <a:endParaRPr lang="en-US" altLang="en-US" sz="1400" dirty="0"/>
          </a:p>
          <a:p>
            <a:pPr algn="l" eaLnBrk="1" hangingPunct="1">
              <a:lnSpc>
                <a:spcPct val="90000"/>
              </a:lnSpc>
            </a:pPr>
            <a:r>
              <a:rPr lang="en-US" altLang="en-US" sz="1400" dirty="0" smtClean="0"/>
              <a:t>130 Mary Street, Brisbane</a:t>
            </a:r>
          </a:p>
          <a:p>
            <a:pPr algn="l" eaLnBrk="1" hangingPunct="1">
              <a:lnSpc>
                <a:spcPct val="90000"/>
              </a:lnSpc>
            </a:pPr>
            <a:r>
              <a:rPr lang="en-US" altLang="en-US" sz="1400" dirty="0" smtClean="0"/>
              <a:t>E: tbaumann@murphyschmidt.com.au</a:t>
            </a:r>
          </a:p>
          <a:p>
            <a:pPr algn="l" eaLnBrk="1" hangingPunct="1">
              <a:lnSpc>
                <a:spcPct val="90000"/>
              </a:lnSpc>
            </a:pPr>
            <a:r>
              <a:rPr lang="en-US" altLang="en-US" sz="1400" dirty="0" smtClean="0"/>
              <a:t>P: (07) 3303 9850</a:t>
            </a:r>
            <a:endParaRPr lang="en-US" altLang="en-US" sz="1800" dirty="0" smtClean="0"/>
          </a:p>
        </p:txBody>
      </p:sp>
      <p:sp>
        <p:nvSpPr>
          <p:cNvPr id="4100" name="Rectangle 4"/>
          <p:cNvSpPr>
            <a:spLocks noChangeArrowheads="1"/>
          </p:cNvSpPr>
          <p:nvPr/>
        </p:nvSpPr>
        <p:spPr bwMode="auto">
          <a:xfrm flipH="1">
            <a:off x="7683500" y="0"/>
            <a:ext cx="24114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endParaRPr lang="en-AU" altLang="en-US">
              <a:solidFill>
                <a:srgbClr val="B67F1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bwMode="auto">
          <a:xfrm>
            <a:off x="767408" y="836712"/>
            <a:ext cx="10944225" cy="56165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buFontTx/>
              <a:buNone/>
              <a:defRPr/>
            </a:pPr>
            <a:endParaRPr lang="en-AU" altLang="en-US" sz="2000" dirty="0" smtClean="0">
              <a:ea typeface="ＭＳ Ｐゴシック" panose="020B0600070205080204" pitchFamily="34" charset="-128"/>
            </a:endParaRPr>
          </a:p>
          <a:p>
            <a:pPr marL="0" indent="0" algn="just">
              <a:buNone/>
              <a:defRPr/>
            </a:pPr>
            <a:r>
              <a:rPr lang="en-AU" sz="2400" dirty="0" smtClean="0"/>
              <a:t>In determining “</a:t>
            </a:r>
            <a:r>
              <a:rPr lang="en-AU" sz="2400" i="1" dirty="0" smtClean="0"/>
              <a:t>on a genuine domestic basis</a:t>
            </a:r>
            <a:r>
              <a:rPr lang="en-AU" sz="2400" dirty="0" smtClean="0"/>
              <a:t>” </a:t>
            </a:r>
            <a:r>
              <a:rPr lang="en-AU" sz="2400" dirty="0" smtClean="0"/>
              <a:t>factors </a:t>
            </a:r>
            <a:r>
              <a:rPr lang="en-AU" sz="2400" dirty="0"/>
              <a:t>include:-</a:t>
            </a:r>
          </a:p>
          <a:p>
            <a:pPr marL="857250" lvl="1" indent="-457200" algn="just">
              <a:buFont typeface="Arial" panose="020B0604020202020204" pitchFamily="34" charset="0"/>
              <a:buChar char="•"/>
              <a:defRPr/>
            </a:pPr>
            <a:r>
              <a:rPr lang="en-AU" sz="2400" dirty="0" smtClean="0"/>
              <a:t>the </a:t>
            </a:r>
            <a:r>
              <a:rPr lang="en-AU" sz="2400" dirty="0"/>
              <a:t>duration of the relationship;</a:t>
            </a:r>
          </a:p>
          <a:p>
            <a:pPr marL="857250" lvl="1" indent="-457200" algn="just">
              <a:buFont typeface="Arial" panose="020B0604020202020204" pitchFamily="34" charset="0"/>
              <a:buChar char="•"/>
              <a:defRPr/>
            </a:pPr>
            <a:r>
              <a:rPr lang="en-AU" sz="2400" dirty="0" smtClean="0"/>
              <a:t>the </a:t>
            </a:r>
            <a:r>
              <a:rPr lang="en-AU" sz="2400" dirty="0"/>
              <a:t>nature and extent of the couple’s common residence;</a:t>
            </a:r>
          </a:p>
          <a:p>
            <a:pPr marL="857250" lvl="1" indent="-457200" algn="just">
              <a:buFont typeface="Arial" panose="020B0604020202020204" pitchFamily="34" charset="0"/>
              <a:buChar char="•"/>
              <a:defRPr/>
            </a:pPr>
            <a:r>
              <a:rPr lang="en-AU" sz="2400" dirty="0" smtClean="0"/>
              <a:t>whether </a:t>
            </a:r>
            <a:r>
              <a:rPr lang="en-AU" sz="2400" dirty="0"/>
              <a:t>a sexual relationship exists;</a:t>
            </a:r>
          </a:p>
          <a:p>
            <a:pPr marL="857250" lvl="1" indent="-457200" algn="just">
              <a:buFont typeface="Arial" panose="020B0604020202020204" pitchFamily="34" charset="0"/>
              <a:buChar char="•"/>
              <a:defRPr/>
            </a:pPr>
            <a:r>
              <a:rPr lang="en-AU" sz="2400" dirty="0" smtClean="0"/>
              <a:t>the </a:t>
            </a:r>
            <a:r>
              <a:rPr lang="en-AU" sz="2400" dirty="0"/>
              <a:t>degree of financial dependence or interdependence, and </a:t>
            </a:r>
            <a:r>
              <a:rPr lang="en-AU" sz="2400" dirty="0" smtClean="0"/>
              <a:t>any arrangements </a:t>
            </a:r>
            <a:r>
              <a:rPr lang="en-AU" sz="2400" dirty="0"/>
              <a:t>for financial support between the couple;</a:t>
            </a:r>
          </a:p>
          <a:p>
            <a:pPr marL="857250" lvl="1" indent="-457200" algn="just">
              <a:buFont typeface="Arial" panose="020B0604020202020204" pitchFamily="34" charset="0"/>
              <a:buChar char="•"/>
              <a:defRPr/>
            </a:pPr>
            <a:r>
              <a:rPr lang="en-AU" sz="2400" dirty="0" smtClean="0"/>
              <a:t>the </a:t>
            </a:r>
            <a:r>
              <a:rPr lang="en-AU" sz="2400" dirty="0"/>
              <a:t>ownership, use and acquisition of the couple’s property;</a:t>
            </a:r>
          </a:p>
          <a:p>
            <a:pPr marL="857250" lvl="1" indent="-457200" algn="just">
              <a:buFont typeface="Arial" panose="020B0604020202020204" pitchFamily="34" charset="0"/>
              <a:buChar char="•"/>
              <a:defRPr/>
            </a:pPr>
            <a:r>
              <a:rPr lang="en-AU" sz="2400" dirty="0" smtClean="0"/>
              <a:t>the </a:t>
            </a:r>
            <a:r>
              <a:rPr lang="en-AU" sz="2400" dirty="0"/>
              <a:t>care and support of children; and</a:t>
            </a:r>
          </a:p>
          <a:p>
            <a:pPr marL="857250" lvl="1" indent="-457200" algn="just">
              <a:buFont typeface="Arial" panose="020B0604020202020204" pitchFamily="34" charset="0"/>
              <a:buChar char="•"/>
              <a:defRPr/>
            </a:pPr>
            <a:r>
              <a:rPr lang="en-AU" sz="2400" dirty="0" smtClean="0"/>
              <a:t>the </a:t>
            </a:r>
            <a:r>
              <a:rPr lang="en-AU" sz="2400" dirty="0"/>
              <a:t>reputation and public aspects of the relationship</a:t>
            </a:r>
            <a:r>
              <a:rPr lang="en-AU" sz="2400" dirty="0" smtClean="0"/>
              <a:t>.</a:t>
            </a:r>
          </a:p>
          <a:p>
            <a:pPr marL="400050" lvl="1" indent="0" algn="r">
              <a:buNone/>
              <a:defRPr/>
            </a:pPr>
            <a:r>
              <a:rPr lang="en-AU" altLang="en-US" sz="1800" i="1" dirty="0" smtClean="0">
                <a:ea typeface="ＭＳ Ｐゴシック" panose="020B0600070205080204" pitchFamily="34" charset="-128"/>
              </a:rPr>
              <a:t>Section 22C of the Acts Interpretation Act 1901</a:t>
            </a:r>
          </a:p>
        </p:txBody>
      </p:sp>
      <p:sp>
        <p:nvSpPr>
          <p:cNvPr id="2" name="Rectangle 1"/>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bwMode="auto">
          <a:xfrm>
            <a:off x="407368" y="836712"/>
            <a:ext cx="10944225"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buFontTx/>
              <a:buNone/>
            </a:pPr>
            <a:endParaRPr lang="en-AU" altLang="en-US" sz="1000" dirty="0" smtClean="0">
              <a:ea typeface="ＭＳ Ｐゴシック" panose="020B0600070205080204" pitchFamily="34" charset="-128"/>
            </a:endParaRPr>
          </a:p>
          <a:p>
            <a:pPr marL="400050" lvl="1" indent="0">
              <a:buFontTx/>
              <a:buNone/>
            </a:pPr>
            <a:r>
              <a:rPr lang="en-AU" altLang="en-US" sz="2400" b="1" dirty="0" smtClean="0">
                <a:ea typeface="ＭＳ Ｐゴシック" panose="020B0600070205080204" pitchFamily="34" charset="-128"/>
              </a:rPr>
              <a:t>‘Child’ </a:t>
            </a:r>
            <a:r>
              <a:rPr lang="en-AU" altLang="en-US" sz="2400" dirty="0" smtClean="0">
                <a:ea typeface="ＭＳ Ｐゴシック" panose="020B0600070205080204" pitchFamily="34" charset="-128"/>
              </a:rPr>
              <a:t>is defined in section 10 of the SIS Act to include:</a:t>
            </a:r>
          </a:p>
          <a:p>
            <a:pPr marL="400050" lvl="1" indent="0">
              <a:buFontTx/>
              <a:buNone/>
            </a:pPr>
            <a:endParaRPr lang="en-AU" altLang="en-US" sz="2000" dirty="0" smtClean="0">
              <a:ea typeface="ＭＳ Ｐゴシック" panose="020B0600070205080204" pitchFamily="34" charset="-128"/>
            </a:endParaRPr>
          </a:p>
          <a:p>
            <a:pPr marL="1314450" lvl="2" indent="-514350" algn="just">
              <a:buFontTx/>
              <a:buAutoNum type="romanLcPeriod"/>
            </a:pPr>
            <a:r>
              <a:rPr lang="en-AU" altLang="en-US" dirty="0" smtClean="0">
                <a:ea typeface="ＭＳ Ｐゴシック" panose="020B0600070205080204" pitchFamily="34" charset="-128"/>
              </a:rPr>
              <a:t>an adopted child;</a:t>
            </a:r>
          </a:p>
          <a:p>
            <a:pPr marL="1314450" lvl="2" indent="-514350" algn="just">
              <a:buFontTx/>
              <a:buAutoNum type="romanLcPeriod"/>
            </a:pPr>
            <a:r>
              <a:rPr lang="en-AU" altLang="en-US" dirty="0" smtClean="0">
                <a:ea typeface="ＭＳ Ｐゴシック" panose="020B0600070205080204" pitchFamily="34" charset="-128"/>
              </a:rPr>
              <a:t>a stepchild;</a:t>
            </a:r>
          </a:p>
          <a:p>
            <a:pPr marL="1314450" lvl="2" indent="-514350" algn="just">
              <a:buFontTx/>
              <a:buAutoNum type="romanLcPeriod"/>
            </a:pPr>
            <a:r>
              <a:rPr lang="en-AU" altLang="en-US" dirty="0" smtClean="0">
                <a:ea typeface="ＭＳ Ｐゴシック" panose="020B0600070205080204" pitchFamily="34" charset="-128"/>
              </a:rPr>
              <a:t>an ex-nuptial child of the person;</a:t>
            </a:r>
          </a:p>
          <a:p>
            <a:pPr marL="1314450" lvl="2" indent="-514350" algn="just">
              <a:buFontTx/>
              <a:buAutoNum type="romanLcPeriod"/>
            </a:pPr>
            <a:r>
              <a:rPr lang="en-AU" altLang="en-US" dirty="0" smtClean="0">
                <a:ea typeface="ＭＳ Ｐゴシック" panose="020B0600070205080204" pitchFamily="34" charset="-128"/>
              </a:rPr>
              <a:t>a child of the person's spouse; and</a:t>
            </a:r>
          </a:p>
          <a:p>
            <a:pPr marL="1314450" lvl="2" indent="-514350" algn="just">
              <a:buFontTx/>
              <a:buAutoNum type="romanLcPeriod"/>
            </a:pPr>
            <a:r>
              <a:rPr lang="en-AU" altLang="en-US" dirty="0" smtClean="0">
                <a:ea typeface="ＭＳ Ｐゴシック" panose="020B0600070205080204" pitchFamily="34" charset="-128"/>
              </a:rPr>
              <a:t>someone who is a child of the person within the meaning of the </a:t>
            </a:r>
            <a:r>
              <a:rPr lang="en-AU" altLang="en-US" i="1" dirty="0" smtClean="0">
                <a:ea typeface="ＭＳ Ｐゴシック" panose="020B0600070205080204" pitchFamily="34" charset="-128"/>
              </a:rPr>
              <a:t>Family Law Act 1975.</a:t>
            </a:r>
          </a:p>
        </p:txBody>
      </p:sp>
      <p:sp>
        <p:nvSpPr>
          <p:cNvPr id="4" name="Rectangle 3"/>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bwMode="auto">
          <a:xfrm>
            <a:off x="407368" y="1052736"/>
            <a:ext cx="11017224" cy="51623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buFontTx/>
              <a:buNone/>
            </a:pPr>
            <a:endParaRPr lang="en-AU" altLang="en-US" sz="1000" dirty="0" smtClean="0">
              <a:ea typeface="ＭＳ Ｐゴシック" panose="020B0600070205080204" pitchFamily="34" charset="-128"/>
            </a:endParaRPr>
          </a:p>
          <a:p>
            <a:pPr marL="400050" lvl="1" indent="0">
              <a:buFontTx/>
              <a:buNone/>
            </a:pPr>
            <a:r>
              <a:rPr lang="en-AU" altLang="en-US" sz="2400" b="1" dirty="0" smtClean="0">
                <a:ea typeface="ＭＳ Ｐゴシック" panose="020B0600070205080204" pitchFamily="34" charset="-128"/>
              </a:rPr>
              <a:t>‘Financially dependent’ </a:t>
            </a:r>
            <a:r>
              <a:rPr lang="en-AU" altLang="en-US" sz="2400" dirty="0" smtClean="0">
                <a:ea typeface="ＭＳ Ｐゴシック" panose="020B0600070205080204" pitchFamily="34" charset="-128"/>
              </a:rPr>
              <a:t>on a deceased person:</a:t>
            </a:r>
          </a:p>
          <a:p>
            <a:pPr marL="400050" lvl="1" indent="0">
              <a:buFontTx/>
              <a:buNone/>
            </a:pPr>
            <a:endParaRPr lang="en-AU" altLang="en-US" sz="1000" dirty="0" smtClean="0">
              <a:ea typeface="ＭＳ Ｐゴシック" panose="020B0600070205080204" pitchFamily="34" charset="-128"/>
            </a:endParaRPr>
          </a:p>
          <a:p>
            <a:pPr marL="1314450" lvl="2" indent="-514350" algn="just">
              <a:buFontTx/>
              <a:buAutoNum type="romanLcPeriod"/>
            </a:pPr>
            <a:r>
              <a:rPr lang="en-AU" altLang="en-US" sz="2200" dirty="0" smtClean="0">
                <a:ea typeface="ＭＳ Ｐゴシック" panose="020B0600070205080204" pitchFamily="34" charset="-128"/>
              </a:rPr>
              <a:t>Often claimed by those who are unable to satisfy one of the other categories;</a:t>
            </a:r>
          </a:p>
          <a:p>
            <a:pPr marL="1314450" lvl="2" indent="-514350" algn="just">
              <a:buFontTx/>
              <a:buAutoNum type="romanLcPeriod"/>
            </a:pPr>
            <a:r>
              <a:rPr lang="en-AU" altLang="en-US" sz="2200" dirty="0" smtClean="0">
                <a:ea typeface="ＭＳ Ｐゴシック" panose="020B0600070205080204" pitchFamily="34" charset="-128"/>
              </a:rPr>
              <a:t>the Trust Deed may specify the necessary degree of financial dependence;</a:t>
            </a:r>
          </a:p>
          <a:p>
            <a:pPr marL="1314450" lvl="2" indent="-514350" algn="just">
              <a:buFontTx/>
              <a:buAutoNum type="romanLcPeriod"/>
            </a:pPr>
            <a:r>
              <a:rPr lang="en-AU" altLang="en-US" sz="2200" dirty="0" smtClean="0">
                <a:ea typeface="ＭＳ Ｐゴシック" panose="020B0600070205080204" pitchFamily="34" charset="-128"/>
              </a:rPr>
              <a:t>financial dependency cannot be established by the mere giving of money;</a:t>
            </a:r>
          </a:p>
          <a:p>
            <a:pPr marL="1314450" lvl="2" indent="-514350" algn="just">
              <a:buFontTx/>
              <a:buAutoNum type="romanLcPeriod"/>
            </a:pPr>
            <a:r>
              <a:rPr lang="en-AU" altLang="en-US" sz="2200" dirty="0" smtClean="0">
                <a:ea typeface="ＭＳ Ｐゴシック" panose="020B0600070205080204" pitchFamily="34" charset="-128"/>
              </a:rPr>
              <a:t>the level of reliance need not be total;</a:t>
            </a:r>
          </a:p>
          <a:p>
            <a:pPr marL="1314450" lvl="2" indent="-514350" algn="just">
              <a:buFontTx/>
              <a:buAutoNum type="romanLcPeriod"/>
            </a:pPr>
            <a:r>
              <a:rPr lang="en-AU" altLang="en-US" sz="2200" dirty="0" smtClean="0">
                <a:ea typeface="ＭＳ Ｐゴシック" panose="020B0600070205080204" pitchFamily="34" charset="-128"/>
              </a:rPr>
              <a:t>a parent is not dependent on their child merely as a result of that parent lending money to the child;</a:t>
            </a:r>
          </a:p>
          <a:p>
            <a:pPr marL="1314450" lvl="2" indent="-514350" algn="just">
              <a:buFontTx/>
              <a:buAutoNum type="romanLcPeriod"/>
            </a:pPr>
            <a:r>
              <a:rPr lang="en-AU" altLang="en-US" sz="2200" dirty="0" smtClean="0">
                <a:ea typeface="ＭＳ Ｐゴシック" panose="020B0600070205080204" pitchFamily="34" charset="-128"/>
              </a:rPr>
              <a:t>if financial assistance has not been provided by the deceased, a legal right to such support from the deceased may be relied upon to show financial dependency existed.</a:t>
            </a:r>
          </a:p>
        </p:txBody>
      </p:sp>
      <p:sp>
        <p:nvSpPr>
          <p:cNvPr id="4" name="Rectangle 3"/>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bwMode="auto">
          <a:xfrm>
            <a:off x="551384" y="516929"/>
            <a:ext cx="10944225" cy="4640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buFontTx/>
              <a:buNone/>
            </a:pPr>
            <a:endParaRPr lang="en-AU" altLang="en-US" sz="3200" b="1" u="sng" dirty="0" smtClean="0">
              <a:ea typeface="ＭＳ Ｐゴシック" panose="020B0600070205080204" pitchFamily="34" charset="-128"/>
            </a:endParaRPr>
          </a:p>
          <a:p>
            <a:pPr marL="400050" lvl="1" indent="0" algn="just">
              <a:buFontTx/>
              <a:buNone/>
            </a:pPr>
            <a:r>
              <a:rPr lang="en-AU" altLang="en-US" sz="2400" dirty="0" smtClean="0">
                <a:ea typeface="ＭＳ Ｐゴシック" panose="020B0600070205080204" pitchFamily="34" charset="-128"/>
              </a:rPr>
              <a:t>An </a:t>
            </a:r>
            <a:r>
              <a:rPr lang="en-AU" altLang="en-US" sz="2400" b="1" dirty="0" smtClean="0">
                <a:ea typeface="ＭＳ Ｐゴシック" panose="020B0600070205080204" pitchFamily="34" charset="-128"/>
              </a:rPr>
              <a:t>‘interdependency relationship’ </a:t>
            </a:r>
            <a:r>
              <a:rPr lang="en-AU" altLang="en-US" sz="2400" dirty="0" smtClean="0">
                <a:ea typeface="ＭＳ Ｐゴシック" panose="020B0600070205080204" pitchFamily="34" charset="-128"/>
              </a:rPr>
              <a:t>exists if:</a:t>
            </a:r>
          </a:p>
          <a:p>
            <a:pPr marL="800100" lvl="2" indent="0" algn="just">
              <a:buNone/>
            </a:pPr>
            <a:endParaRPr lang="en-AU" altLang="en-US" sz="2000" dirty="0" smtClean="0">
              <a:ea typeface="ＭＳ Ｐゴシック" panose="020B0600070205080204" pitchFamily="34" charset="-128"/>
            </a:endParaRPr>
          </a:p>
          <a:p>
            <a:pPr marL="1314450" lvl="2" indent="-514350" algn="just">
              <a:buFontTx/>
              <a:buAutoNum type="romanLcPeriod"/>
            </a:pPr>
            <a:r>
              <a:rPr lang="en-AU" altLang="en-US" dirty="0" smtClean="0">
                <a:ea typeface="ＭＳ Ｐゴシック" panose="020B0600070205080204" pitchFamily="34" charset="-128"/>
              </a:rPr>
              <a:t>they have a </a:t>
            </a:r>
            <a:r>
              <a:rPr lang="en-AU" altLang="en-US" b="1" dirty="0" smtClean="0">
                <a:ea typeface="ＭＳ Ｐゴシック" panose="020B0600070205080204" pitchFamily="34" charset="-128"/>
              </a:rPr>
              <a:t>close personal relationship</a:t>
            </a:r>
            <a:r>
              <a:rPr lang="en-AU" altLang="en-US" dirty="0" smtClean="0">
                <a:ea typeface="ＭＳ Ｐゴシック" panose="020B0600070205080204" pitchFamily="34" charset="-128"/>
              </a:rPr>
              <a:t>;</a:t>
            </a:r>
          </a:p>
          <a:p>
            <a:pPr marL="1314450" lvl="2" indent="-514350" algn="just">
              <a:buFontTx/>
              <a:buAutoNum type="romanLcPeriod"/>
            </a:pPr>
            <a:r>
              <a:rPr lang="en-AU" altLang="en-US" dirty="0" smtClean="0">
                <a:ea typeface="ＭＳ Ｐゴシック" panose="020B0600070205080204" pitchFamily="34" charset="-128"/>
              </a:rPr>
              <a:t>they </a:t>
            </a:r>
            <a:r>
              <a:rPr lang="en-AU" altLang="en-US" b="1" dirty="0" smtClean="0">
                <a:ea typeface="ＭＳ Ｐゴシック" panose="020B0600070205080204" pitchFamily="34" charset="-128"/>
              </a:rPr>
              <a:t>live together</a:t>
            </a:r>
            <a:r>
              <a:rPr lang="en-AU" altLang="en-US" dirty="0" smtClean="0">
                <a:ea typeface="ＭＳ Ｐゴシック" panose="020B0600070205080204" pitchFamily="34" charset="-128"/>
              </a:rPr>
              <a:t>;</a:t>
            </a:r>
          </a:p>
          <a:p>
            <a:pPr marL="1314450" lvl="2" indent="-514350" algn="just">
              <a:buFontTx/>
              <a:buAutoNum type="romanLcPeriod"/>
            </a:pPr>
            <a:r>
              <a:rPr lang="en-AU" altLang="en-US" dirty="0" smtClean="0">
                <a:ea typeface="ＭＳ Ｐゴシック" panose="020B0600070205080204" pitchFamily="34" charset="-128"/>
              </a:rPr>
              <a:t>one provides the other with </a:t>
            </a:r>
            <a:r>
              <a:rPr lang="en-AU" altLang="en-US" b="1" dirty="0" smtClean="0">
                <a:ea typeface="ＭＳ Ｐゴシック" panose="020B0600070205080204" pitchFamily="34" charset="-128"/>
              </a:rPr>
              <a:t>financial support</a:t>
            </a:r>
            <a:r>
              <a:rPr lang="en-AU" altLang="en-US" dirty="0" smtClean="0">
                <a:ea typeface="ＭＳ Ｐゴシック" panose="020B0600070205080204" pitchFamily="34" charset="-128"/>
              </a:rPr>
              <a:t>; and</a:t>
            </a:r>
          </a:p>
          <a:p>
            <a:pPr marL="1314450" lvl="2" indent="-514350" algn="just">
              <a:buFontTx/>
              <a:buAutoNum type="romanLcPeriod"/>
            </a:pPr>
            <a:r>
              <a:rPr lang="en-AU" altLang="en-US" dirty="0" smtClean="0">
                <a:ea typeface="ＭＳ Ｐゴシック" panose="020B0600070205080204" pitchFamily="34" charset="-128"/>
              </a:rPr>
              <a:t>one provides the other with </a:t>
            </a:r>
            <a:r>
              <a:rPr lang="en-AU" altLang="en-US" b="1" dirty="0" smtClean="0">
                <a:ea typeface="ＭＳ Ｐゴシック" panose="020B0600070205080204" pitchFamily="34" charset="-128"/>
              </a:rPr>
              <a:t>domestic support and personal care</a:t>
            </a:r>
            <a:r>
              <a:rPr lang="en-AU" altLang="en-US" dirty="0" smtClean="0">
                <a:ea typeface="ＭＳ Ｐゴシック" panose="020B0600070205080204" pitchFamily="34" charset="-128"/>
              </a:rPr>
              <a:t>.</a:t>
            </a:r>
          </a:p>
        </p:txBody>
      </p:sp>
      <p:sp>
        <p:nvSpPr>
          <p:cNvPr id="3" name="Rectangle 2"/>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335360" y="1556792"/>
            <a:ext cx="10944225" cy="5184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r>
              <a:rPr lang="en-AU" altLang="en-US" sz="2200" dirty="0" smtClean="0"/>
              <a:t> </a:t>
            </a:r>
          </a:p>
          <a:p>
            <a:pPr marL="400050" lvl="1" indent="0">
              <a:buFontTx/>
              <a:buNone/>
            </a:pPr>
            <a:r>
              <a:rPr lang="en-AU" altLang="en-US" sz="2200" i="1" dirty="0" smtClean="0">
                <a:ea typeface="ＭＳ Ｐゴシック" panose="020B0600070205080204" pitchFamily="34" charset="-128"/>
              </a:rPr>
              <a:t>A </a:t>
            </a:r>
            <a:r>
              <a:rPr lang="en-AU" altLang="en-US" sz="2200" b="1" i="1" dirty="0" smtClean="0">
                <a:ea typeface="ＭＳ Ｐゴシック" panose="020B0600070205080204" pitchFamily="34" charset="-128"/>
              </a:rPr>
              <a:t>‘close personal relationship’</a:t>
            </a:r>
            <a:r>
              <a:rPr lang="en-AU" altLang="en-US" sz="2200" i="1" dirty="0" smtClean="0">
                <a:ea typeface="ＭＳ Ｐゴシック" panose="020B0600070205080204" pitchFamily="34" charset="-128"/>
              </a:rPr>
              <a:t>:-</a:t>
            </a:r>
          </a:p>
          <a:p>
            <a:pPr marL="1314450" lvl="2" indent="-514350" algn="just">
              <a:buFont typeface="+mj-lt"/>
              <a:buAutoNum type="romanLcPeriod"/>
            </a:pPr>
            <a:r>
              <a:rPr lang="en-AU" altLang="en-US" sz="2000" dirty="0" smtClean="0">
                <a:ea typeface="ＭＳ Ｐゴシック" panose="020B0600070205080204" pitchFamily="34" charset="-128"/>
              </a:rPr>
              <a:t>All circumstances of the relationship are to be taken into account in determining the existence of an </a:t>
            </a:r>
            <a:r>
              <a:rPr lang="en-AU" altLang="en-US" sz="2000" i="1" dirty="0" smtClean="0">
                <a:ea typeface="ＭＳ Ｐゴシック" panose="020B0600070205080204" pitchFamily="34" charset="-128"/>
              </a:rPr>
              <a:t>interdependency relationship </a:t>
            </a:r>
            <a:r>
              <a:rPr lang="en-AU" altLang="en-US" sz="2000" dirty="0" smtClean="0">
                <a:ea typeface="ＭＳ Ｐゴシック" panose="020B0600070205080204" pitchFamily="34" charset="-128"/>
              </a:rPr>
              <a:t>including:-</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the duration of the relationship;</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whether or not a sexual relationship exists;</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the ownership, use and acquisition of property;</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the degree of mutual commitment to a shared life;</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the care and support of children;</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reputation and public aspects of the relationship;</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the degree of emotional support;</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the extent to which the relationship is one of mere convenience; and</a:t>
            </a:r>
          </a:p>
          <a:p>
            <a:pPr marL="1771650" lvl="3" indent="-514350" algn="just">
              <a:buFont typeface="Arial" panose="020B0604020202020204" pitchFamily="34" charset="0"/>
              <a:buChar char="•"/>
            </a:pPr>
            <a:r>
              <a:rPr lang="en-AU" altLang="en-US" dirty="0" smtClean="0">
                <a:ea typeface="ＭＳ Ｐゴシック" panose="020B0600070205080204" pitchFamily="34" charset="-128"/>
              </a:rPr>
              <a:t>any evidence suggesting the parties intended the relationship to be permanent.</a:t>
            </a:r>
          </a:p>
          <a:p>
            <a:pPr marL="400050" lvl="1" indent="0">
              <a:buFontTx/>
              <a:buNone/>
            </a:pPr>
            <a:endParaRPr lang="en-AU" altLang="en-US" sz="2700" dirty="0" smtClean="0">
              <a:ea typeface="ＭＳ Ｐゴシック" panose="020B0600070205080204" pitchFamily="34" charset="-128"/>
            </a:endParaRPr>
          </a:p>
        </p:txBody>
      </p:sp>
      <p:sp>
        <p:nvSpPr>
          <p:cNvPr id="3" name="Rectangle 2"/>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bwMode="auto">
          <a:xfrm>
            <a:off x="839416" y="908720"/>
            <a:ext cx="9937104"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lgn="just"/>
            <a:endParaRPr lang="en-AU" altLang="en-US" sz="2200" dirty="0" smtClean="0"/>
          </a:p>
          <a:p>
            <a:pPr marL="0" indent="0" algn="just">
              <a:buFontTx/>
              <a:buNone/>
            </a:pPr>
            <a:endParaRPr lang="en-AU" altLang="en-US" sz="1000" b="1" u="sng" dirty="0" smtClean="0"/>
          </a:p>
          <a:p>
            <a:pPr marL="0" indent="0" algn="just">
              <a:buFontTx/>
              <a:buNone/>
            </a:pPr>
            <a:r>
              <a:rPr lang="en-AU" altLang="en-US" sz="2400" b="1" dirty="0" smtClean="0"/>
              <a:t>‘Living together’</a:t>
            </a:r>
            <a:r>
              <a:rPr lang="en-AU" altLang="en-US" sz="2400" dirty="0" smtClean="0"/>
              <a:t>:-</a:t>
            </a:r>
          </a:p>
          <a:p>
            <a:pPr marL="1028700" lvl="1" indent="-571500" algn="just">
              <a:buFontTx/>
              <a:buAutoNum type="romanLcPeriod"/>
            </a:pPr>
            <a:r>
              <a:rPr lang="en-AU" altLang="en-US" sz="2400" dirty="0" smtClean="0">
                <a:ea typeface="ＭＳ Ｐゴシック" panose="020B0600070205080204" pitchFamily="34" charset="-128"/>
              </a:rPr>
              <a:t>The existence of an interdependency relationship can still be established if two (2) people were </a:t>
            </a:r>
            <a:r>
              <a:rPr lang="en-AU" altLang="en-US" sz="2400" b="1" dirty="0" smtClean="0">
                <a:ea typeface="ＭＳ Ｐゴシック" panose="020B0600070205080204" pitchFamily="34" charset="-128"/>
              </a:rPr>
              <a:t>temporarily</a:t>
            </a:r>
            <a:r>
              <a:rPr lang="en-AU" altLang="en-US" sz="2400" dirty="0" smtClean="0">
                <a:ea typeface="ＭＳ Ｐゴシック" panose="020B0600070205080204" pitchFamily="34" charset="-128"/>
              </a:rPr>
              <a:t> living apart</a:t>
            </a:r>
          </a:p>
          <a:p>
            <a:pPr marL="1028700" lvl="1" indent="-571500" algn="just">
              <a:buFontTx/>
              <a:buAutoNum type="romanLcPeriod"/>
            </a:pPr>
            <a:r>
              <a:rPr lang="en-AU" altLang="en-US" sz="2400" dirty="0">
                <a:ea typeface="ＭＳ Ｐゴシック" panose="020B0600070205080204" pitchFamily="34" charset="-128"/>
              </a:rPr>
              <a:t>T</a:t>
            </a:r>
            <a:r>
              <a:rPr lang="en-AU" altLang="en-US" sz="2400" dirty="0" smtClean="0">
                <a:ea typeface="ＭＳ Ｐゴシック" panose="020B0600070205080204" pitchFamily="34" charset="-128"/>
              </a:rPr>
              <a:t>he parties must, of course, be living together before they can be considered to be temporarily living apart</a:t>
            </a:r>
          </a:p>
          <a:p>
            <a:pPr marL="1028700" lvl="1" indent="-571500">
              <a:buFontTx/>
              <a:buNone/>
            </a:pPr>
            <a:endParaRPr lang="en-AU" altLang="en-US" sz="2400" dirty="0" smtClean="0">
              <a:ea typeface="ＭＳ Ｐゴシック" panose="020B0600070205080204" pitchFamily="34" charset="-128"/>
            </a:endParaRPr>
          </a:p>
          <a:p>
            <a:pPr marL="628650" indent="-571500">
              <a:buFontTx/>
              <a:buNone/>
            </a:pPr>
            <a:r>
              <a:rPr lang="en-AU" altLang="en-US" sz="2400" b="1" dirty="0" smtClean="0">
                <a:ea typeface="ＭＳ Ｐゴシック" panose="020B0600070205080204" pitchFamily="34" charset="-128"/>
              </a:rPr>
              <a:t>‘Financial Support’</a:t>
            </a:r>
            <a:r>
              <a:rPr lang="en-AU" altLang="en-US" sz="2400" dirty="0" smtClean="0">
                <a:ea typeface="ＭＳ Ｐゴシック" panose="020B0600070205080204" pitchFamily="34" charset="-128"/>
              </a:rPr>
              <a:t>:-</a:t>
            </a:r>
          </a:p>
          <a:p>
            <a:pPr marL="1028700" lvl="1" indent="-571500">
              <a:buFontTx/>
              <a:buAutoNum type="romanLcPeriod"/>
            </a:pPr>
            <a:r>
              <a:rPr lang="en-AU" altLang="en-US" sz="2400" dirty="0" smtClean="0">
                <a:ea typeface="ＭＳ Ｐゴシック" panose="020B0600070205080204" pitchFamily="34" charset="-128"/>
              </a:rPr>
              <a:t>Provided to or by the deceased</a:t>
            </a:r>
          </a:p>
          <a:p>
            <a:pPr marL="1028700" lvl="1" indent="-571500">
              <a:buFontTx/>
              <a:buAutoNum type="romanLcPeriod"/>
            </a:pPr>
            <a:r>
              <a:rPr lang="en-AU" altLang="en-US" sz="2400" dirty="0" smtClean="0">
                <a:ea typeface="ＭＳ Ｐゴシック" panose="020B0600070205080204" pitchFamily="34" charset="-128"/>
              </a:rPr>
              <a:t>Mutual financial support</a:t>
            </a:r>
          </a:p>
        </p:txBody>
      </p:sp>
      <p:sp>
        <p:nvSpPr>
          <p:cNvPr id="3" name="Rectangle 2"/>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bwMode="auto">
          <a:xfrm>
            <a:off x="695400" y="836712"/>
            <a:ext cx="9649072" cy="42084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lgn="just">
              <a:buFontTx/>
              <a:buNone/>
            </a:pPr>
            <a:endParaRPr lang="en-AU" altLang="en-US" sz="1000" b="1" u="sng" dirty="0" smtClean="0"/>
          </a:p>
          <a:p>
            <a:pPr marL="0" indent="0" algn="just">
              <a:buFontTx/>
              <a:buNone/>
            </a:pPr>
            <a:r>
              <a:rPr lang="en-AU" altLang="en-US" sz="2400" b="1" dirty="0" smtClean="0"/>
              <a:t>‘Domestic Support and Personal Care’:-</a:t>
            </a:r>
          </a:p>
          <a:p>
            <a:pPr marL="914400" lvl="1" indent="-514350" algn="just">
              <a:buFont typeface="+mj-lt"/>
              <a:buAutoNum type="romanLcPeriod"/>
            </a:pPr>
            <a:r>
              <a:rPr lang="en-AU" altLang="en-US" sz="2400" dirty="0" smtClean="0"/>
              <a:t>pursuant to an employment arrangement or behalf of another person or organisation is </a:t>
            </a:r>
            <a:r>
              <a:rPr lang="en-AU" altLang="en-US" sz="2400" u="sng" dirty="0" smtClean="0"/>
              <a:t>excluded</a:t>
            </a:r>
          </a:p>
          <a:p>
            <a:pPr marL="914400" lvl="1" indent="-514350" algn="just">
              <a:buFont typeface="+mj-lt"/>
              <a:buAutoNum type="romanLcPeriod"/>
            </a:pPr>
            <a:r>
              <a:rPr lang="en-AU" altLang="en-US" sz="2400" dirty="0" smtClean="0"/>
              <a:t>Support and care must be of a type and quality normally provided in a close personal relationship, rather than by a mere friend or </a:t>
            </a:r>
            <a:r>
              <a:rPr lang="en-AU" altLang="en-US" sz="2400" dirty="0" smtClean="0"/>
              <a:t>flatmate</a:t>
            </a:r>
            <a:endParaRPr lang="en-AU" altLang="en-US" sz="2400" dirty="0" smtClean="0"/>
          </a:p>
        </p:txBody>
      </p:sp>
      <p:sp>
        <p:nvSpPr>
          <p:cNvPr id="3" name="Rectangle 2"/>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bwMode="auto">
          <a:xfrm>
            <a:off x="767408" y="1124744"/>
            <a:ext cx="10297144" cy="4640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endParaRPr lang="en-AU" altLang="en-US" sz="2000" b="1" u="sng" dirty="0" smtClean="0"/>
          </a:p>
          <a:p>
            <a:pPr marL="0" indent="0" algn="just">
              <a:buFontTx/>
              <a:buNone/>
            </a:pPr>
            <a:r>
              <a:rPr lang="en-AU" altLang="en-US" sz="2400" b="1" dirty="0" smtClean="0"/>
              <a:t>‘Disability Test’:-</a:t>
            </a:r>
          </a:p>
          <a:p>
            <a:pPr marL="914400" lvl="1" indent="-514350" algn="just">
              <a:buFont typeface="+mj-lt"/>
              <a:buAutoNum type="romanLcPeriod"/>
            </a:pPr>
            <a:r>
              <a:rPr lang="en-AU" altLang="en-US" sz="2400" dirty="0" smtClean="0"/>
              <a:t>Two (2) people who fail the test for interdependency can still be in an interdependency relationship if:</a:t>
            </a:r>
          </a:p>
          <a:p>
            <a:pPr marL="1371600" lvl="2" indent="-571500" algn="just">
              <a:buFont typeface="+mj-lt"/>
              <a:buAutoNum type="alphaLcParenR"/>
            </a:pPr>
            <a:r>
              <a:rPr lang="en-AU" altLang="en-US" dirty="0" smtClean="0">
                <a:ea typeface="ＭＳ Ｐゴシック" panose="020B0600070205080204" pitchFamily="34" charset="-128"/>
              </a:rPr>
              <a:t>They had a close personal relationship; and</a:t>
            </a:r>
          </a:p>
          <a:p>
            <a:pPr marL="1371600" lvl="2" indent="-571500" algn="just">
              <a:buFont typeface="+mj-lt"/>
              <a:buAutoNum type="alphaLcParenR"/>
            </a:pPr>
            <a:r>
              <a:rPr lang="en-AU" altLang="en-US" dirty="0">
                <a:ea typeface="ＭＳ Ｐゴシック" panose="020B0600070205080204" pitchFamily="34" charset="-128"/>
              </a:rPr>
              <a:t>E</a:t>
            </a:r>
            <a:r>
              <a:rPr lang="en-AU" altLang="en-US" dirty="0" smtClean="0">
                <a:ea typeface="ＭＳ Ｐゴシック" panose="020B0600070205080204" pitchFamily="34" charset="-128"/>
              </a:rPr>
              <a:t>ither or both suffered from a disability that meant they could not meet one (1) or more of the other requirements for the basic test </a:t>
            </a:r>
            <a:r>
              <a:rPr lang="en-AU" altLang="en-US" i="1" dirty="0" smtClean="0">
                <a:ea typeface="ＭＳ Ｐゴシック" panose="020B0600070205080204" pitchFamily="34" charset="-128"/>
              </a:rPr>
              <a:t>(i.e. cohabitation, financial support or domestic support and personal care).</a:t>
            </a:r>
          </a:p>
          <a:p>
            <a:pPr marL="914400" lvl="1" indent="-514350" algn="just">
              <a:buFont typeface="+mj-lt"/>
              <a:buAutoNum type="romanLcPeriod"/>
            </a:pPr>
            <a:r>
              <a:rPr lang="en-AU" altLang="en-US" sz="2400" dirty="0" smtClean="0"/>
              <a:t>Mere existence of a disability is not sufficient.</a:t>
            </a:r>
          </a:p>
        </p:txBody>
      </p:sp>
      <p:sp>
        <p:nvSpPr>
          <p:cNvPr id="3" name="Rectangle 2"/>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bwMode="auto">
          <a:xfrm>
            <a:off x="839416" y="1124744"/>
            <a:ext cx="10944225" cy="5072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endParaRPr lang="en-AU" altLang="en-US" sz="1000" dirty="0" smtClean="0"/>
          </a:p>
          <a:p>
            <a:pPr>
              <a:buFont typeface="Arial" panose="020B0604020202020204" pitchFamily="34" charset="0"/>
              <a:buChar char="•"/>
            </a:pPr>
            <a:r>
              <a:rPr lang="en-AU" altLang="en-US" sz="2400" b="1" dirty="0" smtClean="0"/>
              <a:t>General rule</a:t>
            </a:r>
          </a:p>
          <a:p>
            <a:pPr marL="400050" lvl="1" indent="0">
              <a:buNone/>
            </a:pPr>
            <a:r>
              <a:rPr lang="en-AU" altLang="en-US" sz="2200" dirty="0" smtClean="0"/>
              <a:t>The Trustee of the fund often has a wide discretion under the Trust Deed to decide how superannuation death benefits are paid.</a:t>
            </a:r>
          </a:p>
          <a:p>
            <a:pPr marL="400050" lvl="1" indent="0">
              <a:buNone/>
            </a:pPr>
            <a:endParaRPr lang="en-AU" altLang="en-US" sz="1600" dirty="0" smtClean="0"/>
          </a:p>
          <a:p>
            <a:pPr>
              <a:buFont typeface="Arial" panose="020B0604020202020204" pitchFamily="34" charset="0"/>
              <a:buChar char="•"/>
            </a:pPr>
            <a:r>
              <a:rPr lang="en-AU" altLang="en-US" sz="2400" b="1" dirty="0" smtClean="0"/>
              <a:t>Importantly</a:t>
            </a:r>
          </a:p>
          <a:p>
            <a:pPr marL="400050" lvl="1" indent="0">
              <a:buNone/>
            </a:pPr>
            <a:r>
              <a:rPr lang="en-AU" altLang="en-US" sz="2200" dirty="0" smtClean="0"/>
              <a:t>There are avenues by which the Trustee’s discretion can be removed:-</a:t>
            </a:r>
          </a:p>
          <a:p>
            <a:pPr marL="971550" lvl="1" indent="-514350">
              <a:buFontTx/>
              <a:buAutoNum type="romanLcPeriod"/>
            </a:pPr>
            <a:r>
              <a:rPr lang="en-AU" altLang="en-US" sz="2200" dirty="0" smtClean="0">
                <a:ea typeface="ＭＳ Ｐゴシック" panose="020B0600070205080204" pitchFamily="34" charset="-128"/>
              </a:rPr>
              <a:t>Binding Death Benefit Nominations; and</a:t>
            </a:r>
          </a:p>
          <a:p>
            <a:pPr marL="971550" lvl="1" indent="-514350">
              <a:buFontTx/>
              <a:buAutoNum type="romanLcPeriod"/>
            </a:pPr>
            <a:r>
              <a:rPr lang="en-AU" altLang="en-US" sz="2200" dirty="0" smtClean="0">
                <a:ea typeface="ＭＳ Ｐゴシック" panose="020B0600070205080204" pitchFamily="34" charset="-128"/>
              </a:rPr>
              <a:t>Reversionary Pension Nominations.</a:t>
            </a:r>
          </a:p>
        </p:txBody>
      </p:sp>
      <p:sp>
        <p:nvSpPr>
          <p:cNvPr id="3" name="Rectangle 2"/>
          <p:cNvSpPr/>
          <p:nvPr/>
        </p:nvSpPr>
        <p:spPr>
          <a:xfrm>
            <a:off x="263352" y="972017"/>
            <a:ext cx="9841156" cy="1077218"/>
          </a:xfrm>
          <a:prstGeom prst="rect">
            <a:avLst/>
          </a:prstGeom>
        </p:spPr>
        <p:txBody>
          <a:bodyPr wrap="none">
            <a:spAutoFit/>
          </a:bodyPr>
          <a:lstStyle/>
          <a:p>
            <a:pPr marL="400050" lvl="1" indent="0">
              <a:buFontTx/>
              <a:buNone/>
            </a:pPr>
            <a:r>
              <a:rPr lang="en-AU" altLang="en-US" sz="3200" b="1" u="sng" dirty="0" smtClean="0"/>
              <a:t>WHO DECIDES WHO GETS SUPERANNUATION</a:t>
            </a:r>
          </a:p>
          <a:p>
            <a:pPr marL="400050" lvl="1" indent="0">
              <a:buFontTx/>
              <a:buNone/>
            </a:pPr>
            <a:r>
              <a:rPr lang="en-AU" altLang="en-US" sz="3200" b="1" u="sng" dirty="0" smtClean="0"/>
              <a:t>DEATH BENEFITS ON DEATH?</a:t>
            </a:r>
            <a:endParaRPr lang="en-AU" altLang="en-US" sz="3200" b="1" u="sng"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bwMode="auto">
          <a:xfrm>
            <a:off x="767409" y="2204864"/>
            <a:ext cx="10585176" cy="42084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r>
              <a:rPr lang="en-AU" altLang="en-US" sz="2000" b="1" i="1" dirty="0" smtClean="0"/>
              <a:t>9.21 Death of a Member without a Request or Direction</a:t>
            </a:r>
          </a:p>
          <a:p>
            <a:pPr marL="400050" lvl="1" indent="0" algn="just">
              <a:buFontTx/>
              <a:buNone/>
            </a:pPr>
            <a:r>
              <a:rPr lang="en-AU" altLang="en-US" sz="2000" i="1" dirty="0" smtClean="0"/>
              <a:t>If a Member dies, the Trustee </a:t>
            </a:r>
            <a:r>
              <a:rPr lang="en-AU" altLang="en-US" sz="2000" b="1" i="1" dirty="0" smtClean="0"/>
              <a:t>must pay </a:t>
            </a:r>
            <a:r>
              <a:rPr lang="en-AU" altLang="en-US" sz="2000" i="1" dirty="0" smtClean="0"/>
              <a:t>the Death Benefit (to the extent the Death Benefit is not payable under any other provision of this Deed):</a:t>
            </a:r>
          </a:p>
          <a:p>
            <a:pPr marL="857250" lvl="1" indent="-457200" algn="just">
              <a:buFont typeface="+mj-lt"/>
              <a:buAutoNum type="alphaLcParenR"/>
            </a:pPr>
            <a:r>
              <a:rPr lang="en-AU" altLang="en-US" sz="2000" i="1" dirty="0" smtClean="0"/>
              <a:t>if the </a:t>
            </a:r>
            <a:r>
              <a:rPr lang="en-AU" altLang="en-US" sz="2000" b="1" i="1" dirty="0" smtClean="0"/>
              <a:t>estate is solvent</a:t>
            </a:r>
            <a:r>
              <a:rPr lang="en-AU" altLang="en-US" sz="2000" i="1" dirty="0" smtClean="0"/>
              <a:t>, to </a:t>
            </a:r>
            <a:r>
              <a:rPr lang="en-AU" altLang="en-US" sz="2000" b="1" i="1" dirty="0" smtClean="0"/>
              <a:t>the Legal Personal Representative </a:t>
            </a:r>
            <a:r>
              <a:rPr lang="en-AU" altLang="en-US" sz="2000" i="1" dirty="0" smtClean="0"/>
              <a:t>of the Member;</a:t>
            </a:r>
          </a:p>
          <a:p>
            <a:pPr marL="857250" lvl="1" indent="-457200" algn="just">
              <a:buFont typeface="+mj-lt"/>
              <a:buAutoNum type="alphaLcParenR"/>
            </a:pPr>
            <a:r>
              <a:rPr lang="en-AU" altLang="en-US" sz="2000" i="1" dirty="0" smtClean="0"/>
              <a:t>if there is no Legal Personal Representative of the Member or the estate is not solvent, to the Spouse of the Member (divided equally between them, if more than one);</a:t>
            </a:r>
          </a:p>
          <a:p>
            <a:pPr marL="857250" lvl="1" indent="-457200" algn="just">
              <a:buFont typeface="+mj-lt"/>
              <a:buAutoNum type="alphaLcParenR"/>
            </a:pPr>
            <a:r>
              <a:rPr lang="en-AU" altLang="en-US" sz="2000" i="1" dirty="0" smtClean="0"/>
              <a:t>if there is no Spouse of the Member:</a:t>
            </a:r>
          </a:p>
          <a:p>
            <a:pPr marL="1314450" lvl="2" indent="-514350" algn="just">
              <a:buFont typeface="+mj-lt"/>
              <a:buAutoNum type="romanLcPeriod"/>
            </a:pPr>
            <a:r>
              <a:rPr lang="en-AU" altLang="en-US" sz="2000" i="1" dirty="0" smtClean="0">
                <a:ea typeface="ＭＳ Ｐゴシック" panose="020B0600070205080204" pitchFamily="34" charset="-128"/>
              </a:rPr>
              <a:t>to one or more of the Member’s other Dependants; or</a:t>
            </a:r>
          </a:p>
          <a:p>
            <a:pPr marL="1314450" lvl="2" indent="-514350" algn="just">
              <a:buFontTx/>
              <a:buAutoNum type="romanLcPeriod"/>
            </a:pPr>
            <a:r>
              <a:rPr lang="en-AU" altLang="en-US" sz="2000" i="1" dirty="0" smtClean="0">
                <a:ea typeface="ＭＳ Ｐゴシック" panose="020B0600070205080204" pitchFamily="34" charset="-128"/>
              </a:rPr>
              <a:t>if there are no other Dependants, to anyone else as permitted under Superannuation Law, in proportions the Trustee determines.</a:t>
            </a:r>
            <a:endParaRPr lang="en-AU" altLang="en-US" sz="2000" dirty="0" smtClean="0">
              <a:ea typeface="ＭＳ Ｐゴシック" panose="020B0600070205080204" pitchFamily="34" charset="-128"/>
            </a:endParaRPr>
          </a:p>
        </p:txBody>
      </p:sp>
      <p:sp>
        <p:nvSpPr>
          <p:cNvPr id="3" name="Rectangle 2"/>
          <p:cNvSpPr/>
          <p:nvPr/>
        </p:nvSpPr>
        <p:spPr>
          <a:xfrm>
            <a:off x="263352" y="972017"/>
            <a:ext cx="9343968" cy="1077218"/>
          </a:xfrm>
          <a:prstGeom prst="rect">
            <a:avLst/>
          </a:prstGeom>
        </p:spPr>
        <p:txBody>
          <a:bodyPr wrap="none">
            <a:spAutoFit/>
          </a:bodyPr>
          <a:lstStyle/>
          <a:p>
            <a:pPr marL="400050" lvl="1" indent="0">
              <a:buFontTx/>
              <a:buNone/>
            </a:pPr>
            <a:r>
              <a:rPr lang="en-AU" altLang="en-US" sz="3200" b="1" u="sng" dirty="0" smtClean="0"/>
              <a:t>WHY THE TERMS OF THE TRUST DEED ARE</a:t>
            </a:r>
          </a:p>
          <a:p>
            <a:pPr marL="400050" lvl="1" indent="0">
              <a:buFontTx/>
              <a:buNone/>
            </a:pPr>
            <a:r>
              <a:rPr lang="en-AU" altLang="en-US" sz="3200" b="1" u="sng" dirty="0" smtClean="0"/>
              <a:t>IMPORTANT?</a:t>
            </a:r>
            <a:endParaRPr lang="en-AU" altLang="en-US" sz="3200" b="1"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bwMode="auto">
          <a:xfrm>
            <a:off x="479376" y="1264404"/>
            <a:ext cx="10944225" cy="35603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914400" lvl="1" indent="-514350">
              <a:buFont typeface="Arial" panose="020B0604020202020204" pitchFamily="34" charset="0"/>
              <a:buChar char="•"/>
              <a:defRPr/>
            </a:pPr>
            <a:r>
              <a:rPr lang="en-AU" altLang="en-US" sz="2400" dirty="0" smtClean="0">
                <a:ea typeface="ＭＳ Ｐゴシック" panose="020B0600070205080204" pitchFamily="34" charset="-128"/>
              </a:rPr>
              <a:t>Being </a:t>
            </a:r>
            <a:r>
              <a:rPr lang="en-AU" altLang="en-US" sz="2400" i="1" dirty="0" smtClean="0">
                <a:ea typeface="ＭＳ Ｐゴシック" panose="020B0600070205080204" pitchFamily="34" charset="-128"/>
              </a:rPr>
              <a:t>‘left out’ </a:t>
            </a:r>
            <a:r>
              <a:rPr lang="en-AU" altLang="en-US" sz="2400" dirty="0" smtClean="0">
                <a:ea typeface="ＭＳ Ｐゴシック" panose="020B0600070205080204" pitchFamily="34" charset="-128"/>
              </a:rPr>
              <a:t>of an Estate or wanting to </a:t>
            </a:r>
            <a:r>
              <a:rPr lang="en-AU" altLang="en-US" sz="2400" i="1" dirty="0" smtClean="0">
                <a:ea typeface="ＭＳ Ｐゴシック" panose="020B0600070205080204" pitchFamily="34" charset="-128"/>
              </a:rPr>
              <a:t>‘challenge’</a:t>
            </a:r>
            <a:r>
              <a:rPr lang="en-AU" altLang="en-US" sz="2400" dirty="0" smtClean="0">
                <a:ea typeface="ＭＳ Ｐゴシック" panose="020B0600070205080204" pitchFamily="34" charset="-128"/>
              </a:rPr>
              <a:t> a person’s Will</a:t>
            </a:r>
          </a:p>
          <a:p>
            <a:pPr marL="400050" lvl="1" indent="0">
              <a:buNone/>
              <a:defRPr/>
            </a:pPr>
            <a:endParaRPr lang="en-AU" altLang="en-US" sz="2400" dirty="0" smtClean="0">
              <a:ea typeface="ＭＳ Ｐゴシック" panose="020B0600070205080204" pitchFamily="34" charset="-128"/>
            </a:endParaRPr>
          </a:p>
          <a:p>
            <a:pPr marL="914400" lvl="1" indent="-514350">
              <a:buFont typeface="Arial" panose="020B0604020202020204" pitchFamily="34" charset="0"/>
              <a:buChar char="•"/>
              <a:defRPr/>
            </a:pPr>
            <a:r>
              <a:rPr lang="en-AU" altLang="en-US" sz="2400" dirty="0" smtClean="0">
                <a:ea typeface="ＭＳ Ｐゴシック" panose="020B0600070205080204" pitchFamily="34" charset="-128"/>
              </a:rPr>
              <a:t>Applying for a deceased person’s superannuation </a:t>
            </a:r>
            <a:r>
              <a:rPr lang="en-AU" altLang="en-US" sz="2400" dirty="0" smtClean="0">
                <a:ea typeface="ＭＳ Ｐゴシック" panose="020B0600070205080204" pitchFamily="34" charset="-128"/>
              </a:rPr>
              <a:t>benefits</a:t>
            </a:r>
            <a:endParaRPr lang="en-AU" altLang="en-US" sz="2700" dirty="0" smtClean="0">
              <a:ea typeface="ＭＳ Ｐゴシック" panose="020B0600070205080204" pitchFamily="34" charset="-128"/>
            </a:endParaRPr>
          </a:p>
          <a:p>
            <a:pPr marL="400050" lvl="1" indent="0">
              <a:buFontTx/>
              <a:buAutoNum type="arabicPeriod"/>
              <a:defRPr/>
            </a:pPr>
            <a:endParaRPr lang="en-AU" altLang="en-US" sz="2700" dirty="0" smtClean="0">
              <a:ea typeface="ＭＳ Ｐゴシック" panose="020B0600070205080204" pitchFamily="34" charset="-128"/>
            </a:endParaRPr>
          </a:p>
        </p:txBody>
      </p:sp>
      <p:sp>
        <p:nvSpPr>
          <p:cNvPr id="3" name="Rectangle 2"/>
          <p:cNvSpPr/>
          <p:nvPr/>
        </p:nvSpPr>
        <p:spPr>
          <a:xfrm>
            <a:off x="263352" y="972017"/>
            <a:ext cx="7932556" cy="584775"/>
          </a:xfrm>
          <a:prstGeom prst="rect">
            <a:avLst/>
          </a:prstGeom>
        </p:spPr>
        <p:txBody>
          <a:bodyPr wrap="none">
            <a:spAutoFit/>
          </a:bodyPr>
          <a:lstStyle/>
          <a:p>
            <a:pPr marL="400050" lvl="1" indent="0">
              <a:buFontTx/>
              <a:buNone/>
            </a:pPr>
            <a:r>
              <a:rPr lang="en-AU" altLang="en-US" sz="3200" b="1" u="sng" dirty="0" smtClean="0"/>
              <a:t>DID THEY HAVE SUPERANNUATION?</a:t>
            </a:r>
            <a:endParaRPr lang="en-AU" altLang="en-US" sz="3200" b="1" u="sn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bwMode="auto">
          <a:xfrm>
            <a:off x="551385" y="908720"/>
            <a:ext cx="10441160" cy="5287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857250" lvl="1" indent="-457200" algn="just">
              <a:buFont typeface="Arial" panose="020B0604020202020204" pitchFamily="34" charset="0"/>
              <a:buChar char="•"/>
            </a:pPr>
            <a:r>
              <a:rPr lang="en-AU" altLang="en-US" sz="2400" dirty="0" smtClean="0">
                <a:ea typeface="ＭＳ Ｐゴシック" panose="020B0600070205080204" pitchFamily="34" charset="-128"/>
              </a:rPr>
              <a:t>If a binding nomination is allowed under the Trust Deed, and is valid, the Trustee has no discretion to determine the payment of the benefits and must pay them in accordance with the </a:t>
            </a:r>
            <a:r>
              <a:rPr lang="en-AU" altLang="en-US" sz="2400" dirty="0" smtClean="0">
                <a:ea typeface="ＭＳ Ｐゴシック" panose="020B0600070205080204" pitchFamily="34" charset="-128"/>
              </a:rPr>
              <a:t>nomination</a:t>
            </a:r>
          </a:p>
          <a:p>
            <a:pPr marL="400050" lvl="1" indent="0" algn="just">
              <a:buNone/>
            </a:pPr>
            <a:endParaRPr lang="en-AU" altLang="en-US" sz="2400" dirty="0" smtClean="0">
              <a:ea typeface="ＭＳ Ｐゴシック" panose="020B0600070205080204" pitchFamily="34" charset="-128"/>
            </a:endParaRPr>
          </a:p>
          <a:p>
            <a:pPr marL="857250" lvl="1" indent="-457200" algn="just">
              <a:buFont typeface="Arial" panose="020B0604020202020204" pitchFamily="34" charset="0"/>
              <a:buChar char="•"/>
            </a:pPr>
            <a:r>
              <a:rPr lang="en-AU" altLang="en-US" sz="2400" u="sng" dirty="0" smtClean="0">
                <a:ea typeface="ＭＳ Ｐゴシック" panose="020B0600070205080204" pitchFamily="34" charset="-128"/>
              </a:rPr>
              <a:t>Valid</a:t>
            </a:r>
            <a:r>
              <a:rPr lang="en-AU" altLang="en-US" sz="2400" dirty="0" smtClean="0">
                <a:ea typeface="ＭＳ Ｐゴシック" panose="020B0600070205080204" pitchFamily="34" charset="-128"/>
              </a:rPr>
              <a:t> binding death benefit nominations are largely </a:t>
            </a:r>
            <a:r>
              <a:rPr lang="en-AU" altLang="en-US" sz="2400" dirty="0" smtClean="0">
                <a:ea typeface="ＭＳ Ｐゴシック" panose="020B0600070205080204" pitchFamily="34" charset="-128"/>
              </a:rPr>
              <a:t>unimpeachable, </a:t>
            </a:r>
            <a:r>
              <a:rPr lang="en-AU" altLang="en-US" sz="2400" dirty="0" smtClean="0">
                <a:ea typeface="ＭＳ Ｐゴシック" panose="020B0600070205080204" pitchFamily="34" charset="-128"/>
              </a:rPr>
              <a:t>except in specific circumstances:-</a:t>
            </a:r>
          </a:p>
          <a:p>
            <a:pPr marL="1314450" lvl="2" indent="-514350" algn="just">
              <a:buFontTx/>
              <a:buAutoNum type="romanLcPeriod"/>
            </a:pPr>
            <a:r>
              <a:rPr lang="en-AU" altLang="en-US" dirty="0" smtClean="0">
                <a:ea typeface="ＭＳ Ｐゴシック" panose="020B0600070205080204" pitchFamily="34" charset="-128"/>
              </a:rPr>
              <a:t>Notional Estate provisions in NSW; and</a:t>
            </a:r>
          </a:p>
          <a:p>
            <a:pPr marL="1314450" lvl="2" indent="-514350" algn="just">
              <a:buFontTx/>
              <a:buAutoNum type="romanLcPeriod"/>
            </a:pPr>
            <a:r>
              <a:rPr lang="en-AU" altLang="en-US" i="1" dirty="0" smtClean="0">
                <a:ea typeface="ＭＳ Ｐゴシック" panose="020B0600070205080204" pitchFamily="34" charset="-128"/>
              </a:rPr>
              <a:t>Family Law Act 1975 </a:t>
            </a:r>
            <a:r>
              <a:rPr lang="en-AU" altLang="en-US" dirty="0" smtClean="0">
                <a:ea typeface="ＭＳ Ｐゴシック" panose="020B0600070205080204" pitchFamily="34" charset="-128"/>
              </a:rPr>
              <a:t>superannuation splitting/ flagging orders.</a:t>
            </a:r>
          </a:p>
        </p:txBody>
      </p:sp>
      <p:sp>
        <p:nvSpPr>
          <p:cNvPr id="4" name="Rectangle 3"/>
          <p:cNvSpPr/>
          <p:nvPr/>
        </p:nvSpPr>
        <p:spPr>
          <a:xfrm>
            <a:off x="263352" y="972017"/>
            <a:ext cx="8688597" cy="584775"/>
          </a:xfrm>
          <a:prstGeom prst="rect">
            <a:avLst/>
          </a:prstGeom>
        </p:spPr>
        <p:txBody>
          <a:bodyPr wrap="none">
            <a:spAutoFit/>
          </a:bodyPr>
          <a:lstStyle/>
          <a:p>
            <a:pPr marL="400050" lvl="1" indent="0">
              <a:buFontTx/>
              <a:buNone/>
            </a:pPr>
            <a:r>
              <a:rPr lang="en-AU" altLang="en-US" sz="3200" b="1" u="sng" dirty="0" smtClean="0"/>
              <a:t>BINDING DEATH BENEFIT NOMINATIONS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bwMode="auto">
          <a:xfrm>
            <a:off x="551384" y="836712"/>
            <a:ext cx="10944225" cy="3921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lgn="just">
              <a:buNone/>
            </a:pPr>
            <a:endParaRPr lang="en-AU" altLang="en-US" sz="2400" dirty="0" smtClean="0">
              <a:ea typeface="ＭＳ Ｐゴシック" panose="020B0600070205080204" pitchFamily="34" charset="-128"/>
            </a:endParaRPr>
          </a:p>
          <a:p>
            <a:pPr marL="857250" lvl="1" indent="-457200" algn="just">
              <a:buFont typeface="Arial" panose="020B0604020202020204" pitchFamily="34" charset="0"/>
              <a:buChar char="•"/>
            </a:pPr>
            <a:r>
              <a:rPr lang="en-AU" altLang="en-US" sz="2400" dirty="0" smtClean="0">
                <a:ea typeface="ＭＳ Ｐゴシック" panose="020B0600070205080204" pitchFamily="34" charset="-128"/>
              </a:rPr>
              <a:t>A pension that continues to another beneficiary on the death of a deceased member who was themselves receiving a pension</a:t>
            </a:r>
          </a:p>
          <a:p>
            <a:pPr marL="400050" lvl="1" indent="0" algn="just">
              <a:buNone/>
            </a:pPr>
            <a:endParaRPr lang="en-AU" altLang="en-US" sz="2400" dirty="0" smtClean="0">
              <a:ea typeface="ＭＳ Ｐゴシック" panose="020B0600070205080204" pitchFamily="34" charset="-128"/>
            </a:endParaRPr>
          </a:p>
          <a:p>
            <a:pPr marL="857250" lvl="1" indent="-457200" algn="just">
              <a:buFont typeface="Arial" panose="020B0604020202020204" pitchFamily="34" charset="0"/>
              <a:buChar char="•"/>
            </a:pPr>
            <a:r>
              <a:rPr lang="en-AU" altLang="en-US" sz="2400" dirty="0" smtClean="0">
                <a:ea typeface="ＭＳ Ｐゴシック" panose="020B0600070205080204" pitchFamily="34" charset="-128"/>
              </a:rPr>
              <a:t>It is an automatic process that removes the discretion of the Trustee in choosing the beneficiary of the deceased’s superannuation funds</a:t>
            </a:r>
          </a:p>
        </p:txBody>
      </p:sp>
      <p:sp>
        <p:nvSpPr>
          <p:cNvPr id="3" name="Rectangle 2"/>
          <p:cNvSpPr/>
          <p:nvPr/>
        </p:nvSpPr>
        <p:spPr>
          <a:xfrm>
            <a:off x="263352" y="972017"/>
            <a:ext cx="8814977" cy="584775"/>
          </a:xfrm>
          <a:prstGeom prst="rect">
            <a:avLst/>
          </a:prstGeom>
        </p:spPr>
        <p:txBody>
          <a:bodyPr wrap="none">
            <a:spAutoFit/>
          </a:bodyPr>
          <a:lstStyle/>
          <a:p>
            <a:pPr marL="400050" lvl="1" indent="0">
              <a:buFontTx/>
              <a:buNone/>
            </a:pPr>
            <a:r>
              <a:rPr lang="en-AU" altLang="en-US" sz="3200" b="1" u="sng" dirty="0" smtClean="0"/>
              <a:t>REVERSIONARY PENSION NOMINATIONS</a:t>
            </a:r>
            <a:endParaRPr lang="en-AU" altLang="en-US" sz="3200" b="1" u="sng"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bwMode="auto">
          <a:xfrm>
            <a:off x="407368" y="969814"/>
            <a:ext cx="10944225"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buFont typeface="Arial" panose="020B0604020202020204" pitchFamily="34" charset="0"/>
              <a:buChar char="•"/>
            </a:pPr>
            <a:endParaRPr lang="en-AU" altLang="en-US" sz="2400" dirty="0" smtClean="0"/>
          </a:p>
          <a:p>
            <a:pPr>
              <a:buFont typeface="Arial" panose="020B0604020202020204" pitchFamily="34" charset="0"/>
              <a:buChar char="•"/>
            </a:pPr>
            <a:r>
              <a:rPr lang="en-AU" altLang="en-US" sz="2400" dirty="0" smtClean="0"/>
              <a:t>Two (2) basic requirements:-</a:t>
            </a:r>
          </a:p>
          <a:p>
            <a:pPr>
              <a:buFont typeface="Arial" panose="020B0604020202020204" pitchFamily="34" charset="0"/>
              <a:buChar char="•"/>
            </a:pPr>
            <a:endParaRPr lang="en-AU" altLang="en-US" sz="2400" dirty="0" smtClean="0"/>
          </a:p>
          <a:p>
            <a:pPr marL="857250" lvl="1" indent="-400050">
              <a:buFontTx/>
              <a:buAutoNum type="romanLcPeriod"/>
            </a:pPr>
            <a:r>
              <a:rPr lang="en-AU" altLang="en-US" sz="2400" dirty="0" smtClean="0">
                <a:ea typeface="ＭＳ Ｐゴシック" panose="020B0600070205080204" pitchFamily="34" charset="-128"/>
              </a:rPr>
              <a:t>The Trust Deed must allow such nominations;</a:t>
            </a:r>
          </a:p>
          <a:p>
            <a:pPr marL="857250" lvl="1" indent="-400050">
              <a:buFontTx/>
              <a:buAutoNum type="romanLcPeriod"/>
            </a:pPr>
            <a:endParaRPr lang="en-AU" altLang="en-US" sz="2400" dirty="0" smtClean="0">
              <a:ea typeface="ＭＳ Ｐゴシック" panose="020B0600070205080204" pitchFamily="34" charset="-128"/>
            </a:endParaRPr>
          </a:p>
          <a:p>
            <a:pPr marL="857250" lvl="1" indent="-400050">
              <a:buFontTx/>
              <a:buAutoNum type="romanLcPeriod"/>
            </a:pPr>
            <a:r>
              <a:rPr lang="en-AU" altLang="en-US" sz="2400" dirty="0" smtClean="0">
                <a:ea typeface="ＭＳ Ｐゴシック" panose="020B0600070205080204" pitchFamily="34" charset="-128"/>
              </a:rPr>
              <a:t>The nomination can only favour those eligible to receive a death benefit payment under the SIS Act and SIS Regulations (i.e. </a:t>
            </a:r>
            <a:r>
              <a:rPr lang="en-AU" altLang="en-US" sz="2400" b="1" dirty="0" smtClean="0">
                <a:ea typeface="ＭＳ Ｐゴシック" panose="020B0600070205080204" pitchFamily="34" charset="-128"/>
              </a:rPr>
              <a:t>Dependants </a:t>
            </a:r>
            <a:r>
              <a:rPr lang="en-AU" altLang="en-US" sz="2400" dirty="0" smtClean="0">
                <a:ea typeface="ＭＳ Ｐゴシック" panose="020B0600070205080204" pitchFamily="34" charset="-128"/>
              </a:rPr>
              <a:t>or the </a:t>
            </a:r>
            <a:r>
              <a:rPr lang="en-AU" altLang="en-US" sz="2400" b="1" dirty="0" smtClean="0">
                <a:ea typeface="ＭＳ Ｐゴシック" panose="020B0600070205080204" pitchFamily="34" charset="-128"/>
              </a:rPr>
              <a:t>Legal Personal Representatives</a:t>
            </a:r>
            <a:r>
              <a:rPr lang="en-AU" altLang="en-US" sz="2400" dirty="0" smtClean="0">
                <a:ea typeface="ＭＳ Ｐゴシック" panose="020B0600070205080204" pitchFamily="34" charset="-128"/>
              </a:rPr>
              <a:t>)</a:t>
            </a:r>
          </a:p>
        </p:txBody>
      </p:sp>
      <p:sp>
        <p:nvSpPr>
          <p:cNvPr id="3" name="Rectangle 2"/>
          <p:cNvSpPr/>
          <p:nvPr/>
        </p:nvSpPr>
        <p:spPr>
          <a:xfrm>
            <a:off x="623392" y="983630"/>
            <a:ext cx="9212715" cy="1077218"/>
          </a:xfrm>
          <a:prstGeom prst="rect">
            <a:avLst/>
          </a:prstGeom>
        </p:spPr>
        <p:txBody>
          <a:bodyPr wrap="none">
            <a:spAutoFit/>
          </a:bodyPr>
          <a:lstStyle/>
          <a:p>
            <a:pPr marL="0" indent="0">
              <a:buFontTx/>
              <a:buNone/>
            </a:pPr>
            <a:r>
              <a:rPr lang="en-AU" altLang="en-US" sz="3200" b="1" u="sng" dirty="0" smtClean="0"/>
              <a:t>REQUIREMENTS OF A VALID BINDING DEATH</a:t>
            </a:r>
          </a:p>
          <a:p>
            <a:pPr marL="0" indent="0">
              <a:buFontTx/>
              <a:buNone/>
            </a:pPr>
            <a:r>
              <a:rPr lang="en-AU" altLang="en-US" sz="3200" b="1" u="sng" dirty="0" smtClean="0"/>
              <a:t>BENEFIT NOMINATION</a:t>
            </a:r>
          </a:p>
        </p:txBody>
      </p:sp>
    </p:spTree>
    <p:extLst>
      <p:ext uri="{BB962C8B-B14F-4D97-AF65-F5344CB8AC3E}">
        <p14:creationId xmlns:p14="http://schemas.microsoft.com/office/powerpoint/2010/main" val="38297135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bwMode="auto">
          <a:xfrm>
            <a:off x="407368" y="1124744"/>
            <a:ext cx="10944225"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endParaRPr lang="en-AU" altLang="en-US" b="1" u="sng" dirty="0" smtClean="0"/>
          </a:p>
          <a:p>
            <a:pPr marL="0" indent="0">
              <a:buFontTx/>
              <a:buNone/>
            </a:pPr>
            <a:endParaRPr lang="en-AU" altLang="en-US" sz="1000" dirty="0" smtClean="0"/>
          </a:p>
          <a:p>
            <a:pPr>
              <a:buFont typeface="Arial" panose="020B0604020202020204" pitchFamily="34" charset="0"/>
              <a:buChar char="•"/>
            </a:pPr>
            <a:endParaRPr lang="en-AU" altLang="en-US" sz="2000" dirty="0" smtClean="0"/>
          </a:p>
          <a:p>
            <a:pPr>
              <a:buFont typeface="Arial" panose="020B0604020202020204" pitchFamily="34" charset="0"/>
              <a:buChar char="•"/>
            </a:pPr>
            <a:endParaRPr lang="en-AU" altLang="en-US" sz="2000" dirty="0" smtClean="0"/>
          </a:p>
          <a:p>
            <a:pPr>
              <a:buFont typeface="Arial" panose="020B0604020202020204" pitchFamily="34" charset="0"/>
              <a:buChar char="•"/>
            </a:pPr>
            <a:r>
              <a:rPr lang="en-AU" altLang="en-US" sz="2000" dirty="0" smtClean="0"/>
              <a:t>Additional requirements set out in SIS Regulations (6.17A and 6.17B)</a:t>
            </a:r>
          </a:p>
          <a:p>
            <a:pPr>
              <a:buFont typeface="Arial" panose="020B0604020202020204" pitchFamily="34" charset="0"/>
              <a:buChar char="•"/>
            </a:pPr>
            <a:endParaRPr lang="en-AU" altLang="en-US" sz="1600" dirty="0" smtClean="0"/>
          </a:p>
          <a:p>
            <a:pPr marL="857250" lvl="1" indent="-400050">
              <a:buFontTx/>
              <a:buAutoNum type="romanLcPeriod"/>
            </a:pPr>
            <a:r>
              <a:rPr lang="en-AU" altLang="en-US" sz="2000" dirty="0" smtClean="0">
                <a:ea typeface="ＭＳ Ｐゴシック" panose="020B0600070205080204" pitchFamily="34" charset="-128"/>
              </a:rPr>
              <a:t> The nomination must be </a:t>
            </a:r>
            <a:r>
              <a:rPr lang="en-AU" altLang="en-US" sz="2000" b="1" dirty="0" smtClean="0">
                <a:ea typeface="ＭＳ Ｐゴシック" panose="020B0600070205080204" pitchFamily="34" charset="-128"/>
              </a:rPr>
              <a:t>in writing</a:t>
            </a:r>
            <a:r>
              <a:rPr lang="en-AU" altLang="en-US" sz="2000" dirty="0" smtClean="0">
                <a:ea typeface="ＭＳ Ｐゴシック" panose="020B0600070205080204" pitchFamily="34" charset="-128"/>
              </a:rPr>
              <a:t>;</a:t>
            </a:r>
            <a:endParaRPr lang="en-AU" altLang="en-US" sz="2000" b="1" dirty="0" smtClean="0">
              <a:ea typeface="ＭＳ Ｐゴシック" panose="020B0600070205080204" pitchFamily="34" charset="-128"/>
            </a:endParaRPr>
          </a:p>
          <a:p>
            <a:pPr marL="857250" lvl="1" indent="-400050">
              <a:buFontTx/>
              <a:buAutoNum type="romanLcPeriod"/>
            </a:pPr>
            <a:r>
              <a:rPr lang="en-AU" altLang="en-US" sz="2000" dirty="0">
                <a:ea typeface="ＭＳ Ｐゴシック" panose="020B0600070205080204" pitchFamily="34" charset="-128"/>
              </a:rPr>
              <a:t> </a:t>
            </a:r>
            <a:r>
              <a:rPr lang="en-AU" altLang="en-US" sz="2000" b="1" dirty="0" smtClean="0">
                <a:ea typeface="ＭＳ Ｐゴシック" panose="020B0600070205080204" pitchFamily="34" charset="-128"/>
              </a:rPr>
              <a:t>signed and dated </a:t>
            </a:r>
            <a:r>
              <a:rPr lang="en-AU" altLang="en-US" sz="2000" dirty="0" smtClean="0">
                <a:ea typeface="ＭＳ Ｐゴシック" panose="020B0600070205080204" pitchFamily="34" charset="-128"/>
              </a:rPr>
              <a:t>by the member;</a:t>
            </a:r>
          </a:p>
          <a:p>
            <a:pPr marL="857250" lvl="1" indent="-400050" algn="just">
              <a:buFontTx/>
              <a:buAutoNum type="romanLcPeriod"/>
            </a:pPr>
            <a:r>
              <a:rPr lang="en-AU" altLang="en-US" sz="2000" dirty="0" smtClean="0">
                <a:ea typeface="ＭＳ Ｐゴシック" panose="020B0600070205080204" pitchFamily="34" charset="-128"/>
              </a:rPr>
              <a:t> in the presence of </a:t>
            </a:r>
            <a:r>
              <a:rPr lang="en-AU" altLang="en-US" sz="2000" b="1" dirty="0" smtClean="0">
                <a:ea typeface="ＭＳ Ｐゴシック" panose="020B0600070205080204" pitchFamily="34" charset="-128"/>
              </a:rPr>
              <a:t>two witnesses over the age of 18 years </a:t>
            </a:r>
            <a:r>
              <a:rPr lang="en-AU" altLang="en-US" sz="2000" dirty="0" smtClean="0">
                <a:ea typeface="ＭＳ Ｐゴシック" panose="020B0600070205080204" pitchFamily="34" charset="-128"/>
              </a:rPr>
              <a:t>and who are </a:t>
            </a:r>
            <a:r>
              <a:rPr lang="en-AU" altLang="en-US" sz="2000" b="1" dirty="0" smtClean="0">
                <a:ea typeface="ＭＳ Ｐゴシック" panose="020B0600070205080204" pitchFamily="34" charset="-128"/>
              </a:rPr>
              <a:t>not        	mentioned in the nomination</a:t>
            </a:r>
            <a:r>
              <a:rPr lang="en-AU" altLang="en-US" sz="2000" dirty="0" smtClean="0">
                <a:ea typeface="ＭＳ Ｐゴシック" panose="020B0600070205080204" pitchFamily="34" charset="-128"/>
              </a:rPr>
              <a:t>;</a:t>
            </a:r>
          </a:p>
          <a:p>
            <a:pPr marL="857250" lvl="1" indent="-400050">
              <a:buFontTx/>
              <a:buAutoNum type="romanLcPeriod"/>
            </a:pPr>
            <a:r>
              <a:rPr lang="en-AU" altLang="en-US" sz="2000" dirty="0" smtClean="0">
                <a:ea typeface="ＭＳ Ｐゴシック" panose="020B0600070205080204" pitchFamily="34" charset="-128"/>
              </a:rPr>
              <a:t> The </a:t>
            </a:r>
            <a:r>
              <a:rPr lang="en-AU" altLang="en-US" sz="2000" b="1" dirty="0" smtClean="0">
                <a:ea typeface="ＭＳ Ｐゴシック" panose="020B0600070205080204" pitchFamily="34" charset="-128"/>
              </a:rPr>
              <a:t>proportion</a:t>
            </a:r>
            <a:r>
              <a:rPr lang="en-AU" altLang="en-US" sz="2000" dirty="0" smtClean="0">
                <a:ea typeface="ＭＳ Ｐゴシック" panose="020B0600070205080204" pitchFamily="34" charset="-128"/>
              </a:rPr>
              <a:t> that is payable to each nominee </a:t>
            </a:r>
            <a:r>
              <a:rPr lang="en-AU" altLang="en-US" sz="2000" b="1" dirty="0" smtClean="0">
                <a:ea typeface="ＭＳ Ｐゴシック" panose="020B0600070205080204" pitchFamily="34" charset="-128"/>
              </a:rPr>
              <a:t>is certain or readily ascertainable</a:t>
            </a:r>
            <a:r>
              <a:rPr lang="en-AU" altLang="en-US" sz="2000" dirty="0" smtClean="0">
                <a:ea typeface="ＭＳ Ｐゴシック" panose="020B0600070205080204" pitchFamily="34" charset="-128"/>
              </a:rPr>
              <a:t>;</a:t>
            </a:r>
          </a:p>
          <a:p>
            <a:pPr marL="857250" lvl="1" indent="-400050">
              <a:buFontTx/>
              <a:buAutoNum type="romanLcPeriod"/>
            </a:pPr>
            <a:r>
              <a:rPr lang="en-AU" altLang="en-US" sz="2000" dirty="0" smtClean="0">
                <a:ea typeface="ＭＳ Ｐゴシック" panose="020B0600070205080204" pitchFamily="34" charset="-128"/>
              </a:rPr>
              <a:t> ceases to have effect </a:t>
            </a:r>
            <a:r>
              <a:rPr lang="en-AU" altLang="en-US" sz="2000" b="1" u="sng" dirty="0" smtClean="0">
                <a:ea typeface="ＭＳ Ｐゴシック" panose="020B0600070205080204" pitchFamily="34" charset="-128"/>
              </a:rPr>
              <a:t>three (3) years </a:t>
            </a:r>
            <a:r>
              <a:rPr lang="en-AU" altLang="en-US" sz="2000" dirty="0" smtClean="0">
                <a:ea typeface="ＭＳ Ｐゴシック" panose="020B0600070205080204" pitchFamily="34" charset="-128"/>
              </a:rPr>
              <a:t>after it is signed</a:t>
            </a:r>
          </a:p>
          <a:p>
            <a:pPr marL="457200" lvl="1" indent="0">
              <a:buNone/>
            </a:pPr>
            <a:endParaRPr lang="en-AU" altLang="en-US" sz="1600" dirty="0" smtClean="0">
              <a:ea typeface="ＭＳ Ｐゴシック" panose="020B0600070205080204" pitchFamily="34" charset="-128"/>
            </a:endParaRPr>
          </a:p>
          <a:p>
            <a:r>
              <a:rPr lang="en-AU" altLang="en-US" sz="2000" dirty="0" smtClean="0"/>
              <a:t>No dispensing power for the Court for non-complying binding nominations</a:t>
            </a:r>
          </a:p>
          <a:p>
            <a:pPr marL="0" indent="0">
              <a:buNone/>
            </a:pPr>
            <a:endParaRPr lang="en-AU" altLang="en-US" sz="1600" dirty="0" smtClean="0"/>
          </a:p>
          <a:p>
            <a:r>
              <a:rPr lang="en-AU" altLang="en-US" sz="2000" dirty="0" smtClean="0"/>
              <a:t>If there is any doubt the Trustee can apply to the Court for advice</a:t>
            </a:r>
          </a:p>
        </p:txBody>
      </p:sp>
      <p:sp>
        <p:nvSpPr>
          <p:cNvPr id="3" name="Rectangle 2"/>
          <p:cNvSpPr/>
          <p:nvPr/>
        </p:nvSpPr>
        <p:spPr>
          <a:xfrm>
            <a:off x="623392" y="983630"/>
            <a:ext cx="9212715" cy="1077218"/>
          </a:xfrm>
          <a:prstGeom prst="rect">
            <a:avLst/>
          </a:prstGeom>
        </p:spPr>
        <p:txBody>
          <a:bodyPr wrap="none">
            <a:spAutoFit/>
          </a:bodyPr>
          <a:lstStyle/>
          <a:p>
            <a:pPr marL="0" indent="0">
              <a:buFontTx/>
              <a:buNone/>
            </a:pPr>
            <a:r>
              <a:rPr lang="en-AU" altLang="en-US" sz="3200" b="1" u="sng" dirty="0" smtClean="0"/>
              <a:t>REQUIREMENTS OF A VALID BINDING DEATH</a:t>
            </a:r>
          </a:p>
          <a:p>
            <a:pPr marL="0" indent="0">
              <a:buFontTx/>
              <a:buNone/>
            </a:pPr>
            <a:r>
              <a:rPr lang="en-AU" altLang="en-US" sz="3200" b="1" u="sng" dirty="0" smtClean="0"/>
              <a:t>BENEFIT NOMINATION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bwMode="auto">
          <a:xfrm>
            <a:off x="984423" y="1340768"/>
            <a:ext cx="10944225" cy="320067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defRPr/>
            </a:pPr>
            <a:endParaRPr lang="en-AU" sz="2400" dirty="0" smtClean="0"/>
          </a:p>
          <a:p>
            <a:pPr>
              <a:defRPr/>
            </a:pPr>
            <a:endParaRPr lang="en-AU" sz="2400" dirty="0"/>
          </a:p>
          <a:p>
            <a:pPr>
              <a:defRPr/>
            </a:pPr>
            <a:r>
              <a:rPr lang="en-AU" sz="2400" dirty="0" smtClean="0"/>
              <a:t>Certainty </a:t>
            </a:r>
          </a:p>
          <a:p>
            <a:pPr>
              <a:defRPr/>
            </a:pPr>
            <a:endParaRPr lang="en-AU" sz="2400" dirty="0" smtClean="0"/>
          </a:p>
          <a:p>
            <a:pPr>
              <a:defRPr/>
            </a:pPr>
            <a:r>
              <a:rPr lang="en-AU" sz="2400" dirty="0" smtClean="0"/>
              <a:t>Risk of litigation</a:t>
            </a:r>
          </a:p>
          <a:p>
            <a:pPr>
              <a:defRPr/>
            </a:pPr>
            <a:endParaRPr lang="en-AU" sz="2400" dirty="0" smtClean="0"/>
          </a:p>
          <a:p>
            <a:pPr>
              <a:defRPr/>
            </a:pPr>
            <a:r>
              <a:rPr lang="en-AU" sz="2400" dirty="0" smtClean="0"/>
              <a:t>Insolvent Estates</a:t>
            </a:r>
            <a:endParaRPr lang="en-AU" sz="2200" dirty="0" smtClean="0"/>
          </a:p>
        </p:txBody>
      </p:sp>
      <p:sp>
        <p:nvSpPr>
          <p:cNvPr id="3" name="Rectangle 2"/>
          <p:cNvSpPr/>
          <p:nvPr/>
        </p:nvSpPr>
        <p:spPr>
          <a:xfrm>
            <a:off x="263352" y="972017"/>
            <a:ext cx="8568884" cy="1077218"/>
          </a:xfrm>
          <a:prstGeom prst="rect">
            <a:avLst/>
          </a:prstGeom>
        </p:spPr>
        <p:txBody>
          <a:bodyPr wrap="none">
            <a:spAutoFit/>
          </a:bodyPr>
          <a:lstStyle/>
          <a:p>
            <a:pPr marL="400050" lvl="1" indent="0">
              <a:buFontTx/>
              <a:buNone/>
            </a:pPr>
            <a:r>
              <a:rPr lang="en-AU" altLang="en-US" sz="3200" b="1" u="sng" dirty="0" smtClean="0"/>
              <a:t>WHY MAKE A BINDING DEATH BENEFIT </a:t>
            </a:r>
          </a:p>
          <a:p>
            <a:pPr marL="400050" lvl="1" indent="0">
              <a:buFontTx/>
              <a:buNone/>
            </a:pPr>
            <a:r>
              <a:rPr lang="en-AU" altLang="en-US" sz="3200" b="1" u="sng" dirty="0" smtClean="0"/>
              <a:t>NOMINATION?</a:t>
            </a:r>
            <a:endParaRPr lang="en-AU" altLang="en-US" sz="3200" b="1" u="sn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bwMode="auto">
          <a:xfrm>
            <a:off x="984423" y="1340768"/>
            <a:ext cx="10944225" cy="320067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defRPr/>
            </a:pPr>
            <a:endParaRPr lang="en-AU" sz="2400" dirty="0" smtClean="0"/>
          </a:p>
          <a:p>
            <a:pPr>
              <a:defRPr/>
            </a:pPr>
            <a:endParaRPr lang="en-AU" sz="2400" dirty="0"/>
          </a:p>
          <a:p>
            <a:pPr>
              <a:defRPr/>
            </a:pPr>
            <a:r>
              <a:rPr lang="en-AU" sz="2400" dirty="0" smtClean="0"/>
              <a:t>Flexibility</a:t>
            </a:r>
          </a:p>
          <a:p>
            <a:pPr>
              <a:defRPr/>
            </a:pPr>
            <a:endParaRPr lang="en-AU" sz="2400" dirty="0" smtClean="0"/>
          </a:p>
          <a:p>
            <a:pPr>
              <a:defRPr/>
            </a:pPr>
            <a:r>
              <a:rPr lang="en-AU" sz="2400" dirty="0" smtClean="0"/>
              <a:t>Specific Estate plans would otherwise be frustrated</a:t>
            </a:r>
          </a:p>
          <a:p>
            <a:pPr>
              <a:defRPr/>
            </a:pPr>
            <a:endParaRPr lang="en-AU" sz="2400" dirty="0" smtClean="0"/>
          </a:p>
          <a:p>
            <a:pPr>
              <a:defRPr/>
            </a:pPr>
            <a:r>
              <a:rPr lang="en-AU" sz="2400" dirty="0" smtClean="0"/>
              <a:t>Broad inability to make cascading nominations</a:t>
            </a:r>
            <a:endParaRPr lang="en-AU" sz="2200" dirty="0" smtClean="0"/>
          </a:p>
        </p:txBody>
      </p:sp>
      <p:sp>
        <p:nvSpPr>
          <p:cNvPr id="3" name="Rectangle 2"/>
          <p:cNvSpPr/>
          <p:nvPr/>
        </p:nvSpPr>
        <p:spPr>
          <a:xfrm>
            <a:off x="263352" y="972017"/>
            <a:ext cx="10225363" cy="1077218"/>
          </a:xfrm>
          <a:prstGeom prst="rect">
            <a:avLst/>
          </a:prstGeom>
        </p:spPr>
        <p:txBody>
          <a:bodyPr wrap="none">
            <a:spAutoFit/>
          </a:bodyPr>
          <a:lstStyle/>
          <a:p>
            <a:pPr marL="400050" lvl="1" indent="0">
              <a:buFontTx/>
              <a:buNone/>
            </a:pPr>
            <a:r>
              <a:rPr lang="en-AU" altLang="en-US" sz="3200" b="1" u="sng" dirty="0" smtClean="0"/>
              <a:t>WHY WOULD YOU NOT MAKE A BINDING DEATH</a:t>
            </a:r>
          </a:p>
          <a:p>
            <a:pPr marL="400050" lvl="1" indent="0">
              <a:buFontTx/>
              <a:buNone/>
            </a:pPr>
            <a:r>
              <a:rPr lang="en-AU" altLang="en-US" sz="3200" b="1" u="sng" dirty="0" smtClean="0"/>
              <a:t>BENEFIT NOMINATION?</a:t>
            </a:r>
            <a:endParaRPr lang="en-AU" altLang="en-US" sz="3200" b="1" u="sng" dirty="0"/>
          </a:p>
        </p:txBody>
      </p:sp>
    </p:spTree>
    <p:extLst>
      <p:ext uri="{BB962C8B-B14F-4D97-AF65-F5344CB8AC3E}">
        <p14:creationId xmlns:p14="http://schemas.microsoft.com/office/powerpoint/2010/main" val="18605393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bwMode="auto">
          <a:xfrm>
            <a:off x="767408" y="1844824"/>
            <a:ext cx="10944225"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lgn="just">
              <a:buFontTx/>
              <a:buNone/>
            </a:pPr>
            <a:r>
              <a:rPr lang="en-AU" altLang="en-US" sz="1900" dirty="0" smtClean="0"/>
              <a:t>General guidance can be obtained from the factors the SCT has previously considered relevant in determining disputes:-</a:t>
            </a:r>
          </a:p>
          <a:p>
            <a:pPr marL="514350" indent="-514350" algn="just">
              <a:buFont typeface="+mj-lt"/>
              <a:buAutoNum type="romanLcPeriod"/>
            </a:pPr>
            <a:r>
              <a:rPr lang="en-AU" altLang="en-US" sz="1900" dirty="0" smtClean="0"/>
              <a:t>The nature and purpose of superannuation (to provide for the member’s retirement);</a:t>
            </a:r>
          </a:p>
          <a:p>
            <a:pPr marL="514350" indent="-514350" algn="just">
              <a:buFont typeface="+mj-lt"/>
              <a:buAutoNum type="romanLcPeriod"/>
            </a:pPr>
            <a:r>
              <a:rPr lang="en-AU" altLang="en-US" sz="1900" dirty="0" smtClean="0"/>
              <a:t>The degree of financial dependency on the deceased member of all potential recipients;</a:t>
            </a:r>
          </a:p>
          <a:p>
            <a:pPr marL="514350" indent="-514350" algn="just">
              <a:buFont typeface="+mj-lt"/>
              <a:buAutoNum type="romanLcPeriod"/>
            </a:pPr>
            <a:r>
              <a:rPr lang="en-AU" altLang="en-US" sz="1900" dirty="0" smtClean="0"/>
              <a:t>The nature and quality of the relationship between the applicant and the deceased member;</a:t>
            </a:r>
          </a:p>
          <a:p>
            <a:pPr marL="514350" indent="-514350" algn="just">
              <a:buFont typeface="+mj-lt"/>
              <a:buAutoNum type="romanLcPeriod"/>
            </a:pPr>
            <a:r>
              <a:rPr lang="en-AU" altLang="en-US" sz="1900" dirty="0" smtClean="0"/>
              <a:t>The current and likely future financial needs of the applicant and other potential recipients;</a:t>
            </a:r>
          </a:p>
          <a:p>
            <a:pPr marL="514350" indent="-514350" algn="just">
              <a:buFont typeface="+mj-lt"/>
              <a:buAutoNum type="romanLcPeriod"/>
            </a:pPr>
            <a:r>
              <a:rPr lang="en-AU" altLang="en-US" sz="1900" dirty="0" smtClean="0"/>
              <a:t>The age and health of all potential recipients, including any factors affecting income earning ability;</a:t>
            </a:r>
          </a:p>
          <a:p>
            <a:pPr marL="514350" indent="-514350" algn="just">
              <a:buFont typeface="+mj-lt"/>
              <a:buAutoNum type="romanLcPeriod"/>
            </a:pPr>
            <a:r>
              <a:rPr lang="en-AU" altLang="en-US" sz="1900" dirty="0" smtClean="0"/>
              <a:t>The other entitlements arising from the death of the member (i.e. insurance benefits or benefits from the Estate;</a:t>
            </a:r>
          </a:p>
          <a:p>
            <a:pPr marL="514350" indent="-514350" algn="just">
              <a:buFont typeface="+mj-lt"/>
              <a:buAutoNum type="romanLcPeriod"/>
            </a:pPr>
            <a:r>
              <a:rPr lang="en-AU" altLang="en-US" sz="1900" dirty="0" smtClean="0"/>
              <a:t>The deceased’s wishes, which are usually expressed in a non-binding death benefit nomination form or their Will.</a:t>
            </a:r>
          </a:p>
          <a:p>
            <a:pPr marL="0" indent="0" algn="just">
              <a:buFontTx/>
              <a:buNone/>
            </a:pPr>
            <a:r>
              <a:rPr lang="en-AU" altLang="en-US" sz="1900" dirty="0" smtClean="0"/>
              <a:t>Spouses as at the date of death are generally preferred to adult children by the SCT.</a:t>
            </a:r>
          </a:p>
        </p:txBody>
      </p:sp>
      <p:sp>
        <p:nvSpPr>
          <p:cNvPr id="3" name="Rectangle 2"/>
          <p:cNvSpPr/>
          <p:nvPr/>
        </p:nvSpPr>
        <p:spPr>
          <a:xfrm>
            <a:off x="263352" y="972017"/>
            <a:ext cx="9968563" cy="1077218"/>
          </a:xfrm>
          <a:prstGeom prst="rect">
            <a:avLst/>
          </a:prstGeom>
        </p:spPr>
        <p:txBody>
          <a:bodyPr wrap="none">
            <a:spAutoFit/>
          </a:bodyPr>
          <a:lstStyle/>
          <a:p>
            <a:pPr marL="400050" lvl="1" indent="0">
              <a:buFontTx/>
              <a:buNone/>
            </a:pPr>
            <a:r>
              <a:rPr lang="en-AU" altLang="en-US" sz="3200" b="1" u="sng" dirty="0" smtClean="0"/>
              <a:t>THE DECEASED HAS NOT EXCLUDED IT</a:t>
            </a:r>
          </a:p>
          <a:p>
            <a:pPr marL="400050" lvl="1" indent="0">
              <a:buFontTx/>
              <a:buNone/>
            </a:pPr>
            <a:r>
              <a:rPr lang="en-AU" altLang="en-US" sz="3200" b="1" u="sng" dirty="0" smtClean="0"/>
              <a:t>HOW IS THE TRUSTEE’S DISCRETION APPLIED</a:t>
            </a:r>
            <a:endParaRPr lang="en-AU" altLang="en-US" sz="3200" b="1" u="sng"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bwMode="auto">
          <a:xfrm>
            <a:off x="911424" y="1124744"/>
            <a:ext cx="10369152"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endParaRPr lang="en-AU" altLang="en-US" b="1" u="sng" dirty="0" smtClean="0"/>
          </a:p>
          <a:p>
            <a:pPr algn="just">
              <a:buFont typeface="Arial" panose="020B0604020202020204" pitchFamily="34" charset="0"/>
              <a:buChar char="•"/>
            </a:pPr>
            <a:r>
              <a:rPr lang="en-AU" altLang="en-US" sz="2200" dirty="0" smtClean="0"/>
              <a:t>The Superannuation Complaints Tribunal (SCT)</a:t>
            </a:r>
          </a:p>
          <a:p>
            <a:pPr algn="just">
              <a:buFont typeface="Arial" panose="020B0604020202020204" pitchFamily="34" charset="0"/>
              <a:buChar char="•"/>
            </a:pPr>
            <a:r>
              <a:rPr lang="en-AU" altLang="en-US" sz="2200" dirty="0" smtClean="0"/>
              <a:t>A person with an </a:t>
            </a:r>
            <a:r>
              <a:rPr lang="en-AU" altLang="en-US" sz="2200" i="1" dirty="0" smtClean="0"/>
              <a:t>“interest” </a:t>
            </a:r>
            <a:r>
              <a:rPr lang="en-AU" altLang="en-US" sz="2200" dirty="0" smtClean="0"/>
              <a:t>in a death benefit may make a complaint to the SCT </a:t>
            </a:r>
            <a:r>
              <a:rPr lang="en-AU" altLang="en-US" sz="2200" b="1" u="sng" dirty="0" smtClean="0"/>
              <a:t>but </a:t>
            </a:r>
            <a:r>
              <a:rPr lang="en-AU" altLang="en-US" sz="2200" dirty="0" smtClean="0"/>
              <a:t>only after the internal dispute resolution procedure has been completed.</a:t>
            </a:r>
          </a:p>
          <a:p>
            <a:pPr algn="just">
              <a:buFont typeface="Arial" panose="020B0604020202020204" pitchFamily="34" charset="0"/>
              <a:buChar char="•"/>
            </a:pPr>
            <a:r>
              <a:rPr lang="en-AU" altLang="en-US" sz="2200" dirty="0" smtClean="0"/>
              <a:t>The Superannuation fund Trustee </a:t>
            </a:r>
            <a:r>
              <a:rPr lang="en-AU" altLang="en-US" sz="2200" i="1" dirty="0" smtClean="0"/>
              <a:t>“claim staking”</a:t>
            </a:r>
            <a:r>
              <a:rPr lang="en-AU" altLang="en-US" sz="2200" dirty="0" smtClean="0"/>
              <a:t> period involves:-</a:t>
            </a:r>
          </a:p>
          <a:p>
            <a:pPr marL="914400" lvl="1" indent="-514350" algn="just">
              <a:buFontTx/>
              <a:buAutoNum type="romanLcPeriod"/>
            </a:pPr>
            <a:r>
              <a:rPr lang="en-AU" altLang="en-US" sz="1800" dirty="0" smtClean="0">
                <a:ea typeface="ＭＳ Ｐゴシック" panose="020B0600070205080204" pitchFamily="34" charset="-128"/>
              </a:rPr>
              <a:t>The Trustee undertakes a search for beneficiaries and providing information about how it proposes to distribute the benefits;</a:t>
            </a:r>
          </a:p>
          <a:p>
            <a:pPr marL="914400" lvl="1" indent="-514350" algn="just">
              <a:buFontTx/>
              <a:buAutoNum type="romanLcPeriod"/>
            </a:pPr>
            <a:r>
              <a:rPr lang="en-AU" altLang="en-US" sz="1800" dirty="0" smtClean="0">
                <a:ea typeface="ＭＳ Ｐゴシック" panose="020B0600070205080204" pitchFamily="34" charset="-128"/>
              </a:rPr>
              <a:t>If an objection is made but rejected by the Trustee, the Trustee gives written notice to the claimant setting out the decision and that the claimant has </a:t>
            </a:r>
            <a:r>
              <a:rPr lang="en-AU" altLang="en-US" sz="1800" b="1" dirty="0" smtClean="0">
                <a:ea typeface="ＭＳ Ｐゴシック" panose="020B0600070205080204" pitchFamily="34" charset="-128"/>
              </a:rPr>
              <a:t>28 days</a:t>
            </a:r>
            <a:r>
              <a:rPr lang="en-AU" altLang="en-US" sz="1800" dirty="0" smtClean="0">
                <a:ea typeface="ＭＳ Ｐゴシック" panose="020B0600070205080204" pitchFamily="34" charset="-128"/>
              </a:rPr>
              <a:t> in which to make a complaint to the SCT;</a:t>
            </a:r>
          </a:p>
          <a:p>
            <a:pPr marL="914400" lvl="1" indent="-514350" algn="just">
              <a:buFontTx/>
              <a:buAutoNum type="romanLcPeriod"/>
            </a:pPr>
            <a:r>
              <a:rPr lang="en-AU" altLang="en-US" sz="1800" dirty="0" smtClean="0"/>
              <a:t>If a complaint is not raised, a Trustee will distribute the death benefit in accordance with its decision.</a:t>
            </a:r>
          </a:p>
        </p:txBody>
      </p:sp>
      <p:sp>
        <p:nvSpPr>
          <p:cNvPr id="4" name="Rectangle 3"/>
          <p:cNvSpPr/>
          <p:nvPr/>
        </p:nvSpPr>
        <p:spPr>
          <a:xfrm>
            <a:off x="263352" y="972017"/>
            <a:ext cx="9047670" cy="584775"/>
          </a:xfrm>
          <a:prstGeom prst="rect">
            <a:avLst/>
          </a:prstGeom>
        </p:spPr>
        <p:txBody>
          <a:bodyPr wrap="none">
            <a:spAutoFit/>
          </a:bodyPr>
          <a:lstStyle/>
          <a:p>
            <a:pPr marL="400050" lvl="1" indent="0">
              <a:buFontTx/>
              <a:buNone/>
            </a:pPr>
            <a:r>
              <a:rPr lang="en-AU" altLang="en-US" sz="3200" b="1" u="sng" dirty="0" smtClean="0"/>
              <a:t>CHALLENGING THE TRUSTEE’S DECISION</a:t>
            </a:r>
            <a:endParaRPr lang="en-AU" altLang="en-US" sz="3200" b="1" u="sng"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bwMode="auto">
          <a:xfrm>
            <a:off x="911424" y="1628800"/>
            <a:ext cx="9793088" cy="37683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just"/>
            <a:r>
              <a:rPr lang="en-AU" altLang="en-US" sz="2400" dirty="0" smtClean="0"/>
              <a:t>Is an independent statutory administrative tribunal that provides consumers with a free service for resolving complaints relating to superannuation funds</a:t>
            </a:r>
          </a:p>
          <a:p>
            <a:pPr marL="0" indent="0" algn="just">
              <a:buNone/>
            </a:pPr>
            <a:endParaRPr lang="en-AU" altLang="en-US" sz="2400" dirty="0" smtClean="0"/>
          </a:p>
          <a:p>
            <a:pPr algn="just"/>
            <a:r>
              <a:rPr lang="en-AU" altLang="en-US" sz="2400" dirty="0" smtClean="0">
                <a:ea typeface="ＭＳ Ｐゴシック" panose="020B0600070205080204" pitchFamily="34" charset="-128"/>
              </a:rPr>
              <a:t>Superannuation fund Trustees agree to abide by SCT determinations as a condition of their registrable superannuation entity (RSE) licence</a:t>
            </a:r>
          </a:p>
        </p:txBody>
      </p:sp>
      <p:sp>
        <p:nvSpPr>
          <p:cNvPr id="3" name="Rectangle 2"/>
          <p:cNvSpPr/>
          <p:nvPr/>
        </p:nvSpPr>
        <p:spPr>
          <a:xfrm>
            <a:off x="263352" y="972017"/>
            <a:ext cx="10407016" cy="1077218"/>
          </a:xfrm>
          <a:prstGeom prst="rect">
            <a:avLst/>
          </a:prstGeom>
        </p:spPr>
        <p:txBody>
          <a:bodyPr wrap="none">
            <a:spAutoFit/>
          </a:bodyPr>
          <a:lstStyle/>
          <a:p>
            <a:pPr marL="400050" lvl="1" indent="0">
              <a:buFontTx/>
              <a:buNone/>
            </a:pPr>
            <a:r>
              <a:rPr lang="en-AU" altLang="en-US" sz="3200" b="1" u="sng" dirty="0" smtClean="0"/>
              <a:t>THE SUPERANNUATION COMPLAINTS TRIBUNAL</a:t>
            </a:r>
          </a:p>
          <a:p>
            <a:pPr marL="400050" lvl="1" indent="0">
              <a:buFontTx/>
              <a:buNone/>
            </a:pPr>
            <a:r>
              <a:rPr lang="en-AU" altLang="en-US" sz="3200" b="1" u="sng" dirty="0" smtClean="0"/>
              <a:t>(SCT)</a:t>
            </a:r>
            <a:endParaRPr lang="en-AU" altLang="en-US" sz="3200" b="1" u="sng"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bwMode="auto">
          <a:xfrm>
            <a:off x="911424" y="692696"/>
            <a:ext cx="10583664"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endParaRPr lang="en-AU" altLang="en-US" sz="2700" dirty="0" smtClean="0"/>
          </a:p>
          <a:p>
            <a:pPr algn="just"/>
            <a:endParaRPr lang="en-AU" altLang="en-US" sz="2400" dirty="0" smtClean="0"/>
          </a:p>
          <a:p>
            <a:pPr algn="just"/>
            <a:r>
              <a:rPr lang="en-AU" altLang="en-US" sz="2400" dirty="0" smtClean="0"/>
              <a:t>Complaints are lodged by the individual making the complaint</a:t>
            </a:r>
          </a:p>
          <a:p>
            <a:pPr marL="857250" lvl="1" indent="-400050" algn="just">
              <a:buFontTx/>
              <a:buAutoNum type="romanLcPeriod"/>
            </a:pPr>
            <a:r>
              <a:rPr lang="en-AU" altLang="en-US" sz="2400" dirty="0" smtClean="0">
                <a:ea typeface="ＭＳ Ｐゴシック" panose="020B0600070205080204" pitchFamily="34" charset="-128"/>
              </a:rPr>
              <a:t>There is a presumption against representation except where the complainant has a disability or where the SCT considers it ‘</a:t>
            </a:r>
            <a:r>
              <a:rPr lang="en-AU" altLang="en-US" sz="2400" i="1" dirty="0" smtClean="0">
                <a:ea typeface="ＭＳ Ｐゴシック" panose="020B0600070205080204" pitchFamily="34" charset="-128"/>
              </a:rPr>
              <a:t>necessary in all the circumstances’ </a:t>
            </a:r>
            <a:r>
              <a:rPr lang="en-AU" altLang="en-US" sz="2400" dirty="0" smtClean="0">
                <a:ea typeface="ＭＳ Ｐゴシック" panose="020B0600070205080204" pitchFamily="34" charset="-128"/>
              </a:rPr>
              <a:t>(s 23 of the SCR Act)</a:t>
            </a:r>
          </a:p>
          <a:p>
            <a:pPr marL="457200" lvl="1" indent="0" algn="just">
              <a:buNone/>
            </a:pPr>
            <a:endParaRPr lang="en-AU" altLang="en-US" sz="1800" i="1" dirty="0" smtClean="0"/>
          </a:p>
          <a:p>
            <a:pPr algn="just"/>
            <a:r>
              <a:rPr lang="en-AU" altLang="en-US" sz="2400" dirty="0" smtClean="0"/>
              <a:t>SCT can only accept disputes where the individual has made all reasonable efforts to have the dispute resolved by the superannuation provider through their internal dispute resolution </a:t>
            </a:r>
            <a:r>
              <a:rPr lang="en-AU" altLang="en-US" sz="2400" dirty="0" smtClean="0"/>
              <a:t>process</a:t>
            </a:r>
            <a:endParaRPr lang="en-AU" altLang="en-US" sz="2400" b="1" u="sng" dirty="0" smtClean="0"/>
          </a:p>
        </p:txBody>
      </p:sp>
      <p:sp>
        <p:nvSpPr>
          <p:cNvPr id="3" name="Rectangle 2"/>
          <p:cNvSpPr/>
          <p:nvPr/>
        </p:nvSpPr>
        <p:spPr>
          <a:xfrm>
            <a:off x="263352" y="972017"/>
            <a:ext cx="3531736" cy="584775"/>
          </a:xfrm>
          <a:prstGeom prst="rect">
            <a:avLst/>
          </a:prstGeom>
        </p:spPr>
        <p:txBody>
          <a:bodyPr wrap="none">
            <a:spAutoFit/>
          </a:bodyPr>
          <a:lstStyle/>
          <a:p>
            <a:pPr marL="400050" lvl="1" indent="0">
              <a:buFontTx/>
              <a:buNone/>
            </a:pPr>
            <a:r>
              <a:rPr lang="en-AU" altLang="en-US" sz="3200" b="1" u="sng" dirty="0" smtClean="0"/>
              <a:t>SCT PROCESS</a:t>
            </a:r>
            <a:endParaRPr lang="en-AU" altLang="en-US" sz="32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bwMode="auto">
          <a:xfrm>
            <a:off x="550863" y="908050"/>
            <a:ext cx="10944225" cy="59499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buFontTx/>
              <a:buNone/>
              <a:defRPr/>
            </a:pPr>
            <a:endParaRPr lang="en-AU" altLang="en-US" sz="3200" b="1" u="sng" dirty="0" smtClean="0">
              <a:ea typeface="ＭＳ Ｐゴシック" panose="020B0600070205080204" pitchFamily="34" charset="-128"/>
            </a:endParaRPr>
          </a:p>
          <a:p>
            <a:pPr marL="857250" lvl="1" indent="-457200">
              <a:buFont typeface="Arial" panose="020B0604020202020204" pitchFamily="34" charset="0"/>
              <a:buChar char="•"/>
              <a:defRPr/>
            </a:pPr>
            <a:endParaRPr lang="en-AU" altLang="en-US" sz="2400" dirty="0" smtClean="0">
              <a:ea typeface="ＭＳ Ｐゴシック" panose="020B0600070205080204" pitchFamily="34" charset="-128"/>
            </a:endParaRPr>
          </a:p>
          <a:p>
            <a:pPr marL="857250" lvl="1" indent="-457200">
              <a:buFont typeface="Arial" panose="020B0604020202020204" pitchFamily="34" charset="0"/>
              <a:buChar char="•"/>
              <a:defRPr/>
            </a:pPr>
            <a:endParaRPr lang="en-AU" altLang="en-US" sz="2400" dirty="0">
              <a:ea typeface="ＭＳ Ｐゴシック" panose="020B0600070205080204" pitchFamily="34" charset="-128"/>
            </a:endParaRPr>
          </a:p>
          <a:p>
            <a:pPr marL="400050" lvl="1" indent="0">
              <a:buNone/>
              <a:defRPr/>
            </a:pPr>
            <a:endParaRPr lang="en-AU" altLang="en-US" sz="2400" dirty="0" smtClean="0">
              <a:ea typeface="ＭＳ Ｐゴシック" panose="020B0600070205080204" pitchFamily="34" charset="-128"/>
            </a:endParaRPr>
          </a:p>
          <a:p>
            <a:pPr marL="857250" lvl="1" indent="-457200" algn="just">
              <a:buFont typeface="Arial" panose="020B0604020202020204" pitchFamily="34" charset="0"/>
              <a:buChar char="•"/>
              <a:defRPr/>
            </a:pPr>
            <a:r>
              <a:rPr lang="en-AU" altLang="en-US" sz="2400" dirty="0" smtClean="0">
                <a:ea typeface="ＭＳ Ｐゴシック" panose="020B0600070205080204" pitchFamily="34" charset="-128"/>
              </a:rPr>
              <a:t>Not an Estate planning webinar</a:t>
            </a:r>
          </a:p>
          <a:p>
            <a:pPr marL="857250" lvl="1" indent="-457200" algn="just">
              <a:buFont typeface="Arial" panose="020B0604020202020204" pitchFamily="34" charset="0"/>
              <a:buChar char="•"/>
              <a:defRPr/>
            </a:pPr>
            <a:endParaRPr lang="en-AU" altLang="en-US" sz="2400" dirty="0" smtClean="0">
              <a:ea typeface="ＭＳ Ｐゴシック" panose="020B0600070205080204" pitchFamily="34" charset="-128"/>
            </a:endParaRPr>
          </a:p>
          <a:p>
            <a:pPr marL="857250" lvl="1" indent="-457200" algn="just">
              <a:buFont typeface="Arial" panose="020B0604020202020204" pitchFamily="34" charset="0"/>
              <a:buChar char="•"/>
              <a:defRPr/>
            </a:pPr>
            <a:r>
              <a:rPr lang="en-AU" altLang="en-US" sz="2400" dirty="0" smtClean="0">
                <a:ea typeface="ＭＳ Ｐゴシック" panose="020B0600070205080204" pitchFamily="34" charset="-128"/>
              </a:rPr>
              <a:t>Retail/ Industry superannuation funds as opposed to Self-Managed Superannuation Funds (SMSFs)</a:t>
            </a:r>
          </a:p>
          <a:p>
            <a:pPr marL="857250" lvl="1" indent="-457200" algn="just">
              <a:buFont typeface="Arial" panose="020B0604020202020204" pitchFamily="34" charset="0"/>
              <a:buChar char="•"/>
              <a:defRPr/>
            </a:pPr>
            <a:endParaRPr lang="en-AU" altLang="en-US" sz="2400" dirty="0" smtClean="0">
              <a:ea typeface="ＭＳ Ｐゴシック" panose="020B0600070205080204" pitchFamily="34" charset="-128"/>
            </a:endParaRPr>
          </a:p>
          <a:p>
            <a:pPr marL="857250" lvl="1" indent="-457200" algn="just">
              <a:buFont typeface="Arial" panose="020B0604020202020204" pitchFamily="34" charset="0"/>
              <a:buChar char="•"/>
              <a:defRPr/>
            </a:pPr>
            <a:r>
              <a:rPr lang="en-AU" altLang="en-US" sz="2400" dirty="0" smtClean="0">
                <a:ea typeface="ＭＳ Ｐゴシック" panose="020B0600070205080204" pitchFamily="34" charset="-128"/>
              </a:rPr>
              <a:t>Will not be canvassing the taxation consequences of superannuation death benefit payments</a:t>
            </a:r>
          </a:p>
          <a:p>
            <a:pPr marL="400050" lvl="1" indent="0">
              <a:buFontTx/>
              <a:buNone/>
              <a:defRPr/>
            </a:pPr>
            <a:endParaRPr lang="en-AU" altLang="en-US" sz="2400" dirty="0" smtClean="0">
              <a:ea typeface="ＭＳ Ｐゴシック" panose="020B0600070205080204" pitchFamily="34" charset="-128"/>
            </a:endParaRPr>
          </a:p>
          <a:p>
            <a:pPr marL="400050" lvl="1" indent="0">
              <a:buFontTx/>
              <a:buNone/>
              <a:defRPr/>
            </a:pPr>
            <a:endParaRPr lang="en-AU" altLang="en-US" sz="2400" dirty="0" smtClean="0">
              <a:ea typeface="ＭＳ Ｐゴシック" panose="020B0600070205080204" pitchFamily="34" charset="-128"/>
            </a:endParaRPr>
          </a:p>
          <a:p>
            <a:pPr marL="400050" lvl="1" indent="0">
              <a:buFontTx/>
              <a:buNone/>
              <a:defRPr/>
            </a:pPr>
            <a:endParaRPr lang="en-AU" altLang="en-US" sz="2400" dirty="0" smtClean="0">
              <a:ea typeface="ＭＳ Ｐゴシック" panose="020B0600070205080204" pitchFamily="34" charset="-128"/>
            </a:endParaRPr>
          </a:p>
          <a:p>
            <a:pPr marL="400050" lvl="1" indent="0">
              <a:buFontTx/>
              <a:buNone/>
              <a:defRPr/>
            </a:pPr>
            <a:endParaRPr lang="en-AU" altLang="en-US" sz="2400" dirty="0" smtClean="0">
              <a:ea typeface="ＭＳ Ｐゴシック" panose="020B0600070205080204" pitchFamily="34" charset="-128"/>
            </a:endParaRPr>
          </a:p>
          <a:p>
            <a:pPr marL="400050" lvl="1" indent="0">
              <a:buFontTx/>
              <a:buNone/>
              <a:defRPr/>
            </a:pPr>
            <a:endParaRPr lang="en-AU" altLang="en-US" sz="2400" dirty="0" smtClean="0">
              <a:ea typeface="ＭＳ Ｐゴシック" panose="020B0600070205080204" pitchFamily="34" charset="-128"/>
            </a:endParaRPr>
          </a:p>
          <a:p>
            <a:pPr marL="400050" lvl="1" indent="0">
              <a:buFontTx/>
              <a:buNone/>
              <a:defRPr/>
            </a:pPr>
            <a:endParaRPr lang="en-AU" altLang="en-US" sz="2400" dirty="0" smtClean="0">
              <a:ea typeface="ＭＳ Ｐゴシック" panose="020B0600070205080204" pitchFamily="34" charset="-128"/>
            </a:endParaRPr>
          </a:p>
          <a:p>
            <a:pPr marL="0" indent="0">
              <a:buFontTx/>
              <a:buNone/>
              <a:defRPr/>
            </a:pPr>
            <a:endParaRPr lang="en-AU" altLang="en-US" sz="1600" dirty="0" smtClean="0"/>
          </a:p>
        </p:txBody>
      </p:sp>
      <p:sp>
        <p:nvSpPr>
          <p:cNvPr id="3" name="Rectangle 2"/>
          <p:cNvSpPr/>
          <p:nvPr/>
        </p:nvSpPr>
        <p:spPr>
          <a:xfrm>
            <a:off x="263352" y="972017"/>
            <a:ext cx="4690708" cy="584775"/>
          </a:xfrm>
          <a:prstGeom prst="rect">
            <a:avLst/>
          </a:prstGeom>
        </p:spPr>
        <p:txBody>
          <a:bodyPr wrap="none">
            <a:spAutoFit/>
          </a:bodyPr>
          <a:lstStyle/>
          <a:p>
            <a:pPr marL="400050" lvl="1" indent="0">
              <a:buFontTx/>
              <a:buNone/>
            </a:pPr>
            <a:r>
              <a:rPr lang="en-AU" altLang="en-US" sz="3200" b="1" u="sng" dirty="0" smtClean="0"/>
              <a:t>LIMITS OF WEBINAR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4"/>
          <p:cNvPicPr>
            <a:picLocks noChangeAspect="1"/>
          </p:cNvPicPr>
          <p:nvPr/>
        </p:nvPicPr>
        <p:blipFill rotWithShape="1">
          <a:blip r:embed="rId2">
            <a:extLst>
              <a:ext uri="{28A0092B-C50C-407E-A947-70E740481C1C}">
                <a14:useLocalDpi xmlns:a14="http://schemas.microsoft.com/office/drawing/2010/main" val="0"/>
              </a:ext>
            </a:extLst>
          </a:blip>
          <a:srcRect l="6228" t="11900" r="7859" b="1"/>
          <a:stretch/>
        </p:blipFill>
        <p:spPr bwMode="auto">
          <a:xfrm>
            <a:off x="695400" y="1124744"/>
            <a:ext cx="9937104" cy="4797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Box 5"/>
          <p:cNvSpPr txBox="1">
            <a:spLocks noChangeArrowheads="1"/>
          </p:cNvSpPr>
          <p:nvPr/>
        </p:nvSpPr>
        <p:spPr bwMode="auto">
          <a:xfrm>
            <a:off x="2800350" y="6165850"/>
            <a:ext cx="663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AU" altLang="en-US" sz="1200"/>
              <a:t>Superannuation Complaints Tribunal, submission to the EDR Review Issues Paper, page 15.</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bwMode="auto">
          <a:xfrm>
            <a:off x="911424" y="1196975"/>
            <a:ext cx="10583664" cy="46402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defRPr/>
            </a:pPr>
            <a:endParaRPr lang="en-AU" sz="2000" b="1" u="sng" dirty="0" smtClean="0"/>
          </a:p>
          <a:p>
            <a:pPr algn="just">
              <a:defRPr/>
            </a:pPr>
            <a:r>
              <a:rPr lang="en-AU" sz="2400" dirty="0"/>
              <a:t>Reviews are </a:t>
            </a:r>
            <a:r>
              <a:rPr lang="en-AU" sz="2400" dirty="0" smtClean="0"/>
              <a:t>conducted </a:t>
            </a:r>
            <a:r>
              <a:rPr lang="en-AU" sz="2400" dirty="0"/>
              <a:t>on the </a:t>
            </a:r>
            <a:r>
              <a:rPr lang="en-AU" sz="2400" dirty="0" smtClean="0"/>
              <a:t>papers</a:t>
            </a:r>
          </a:p>
          <a:p>
            <a:pPr algn="just">
              <a:defRPr/>
            </a:pPr>
            <a:r>
              <a:rPr lang="en-AU" sz="2400" dirty="0"/>
              <a:t>Once the complaint is scheduled for review, a document exchange occurs between </a:t>
            </a:r>
            <a:r>
              <a:rPr lang="en-AU" sz="2400" dirty="0" smtClean="0"/>
              <a:t>the parties </a:t>
            </a:r>
            <a:r>
              <a:rPr lang="en-AU" sz="2400" dirty="0"/>
              <a:t>and each party is provided with an opportunity to make written submissions</a:t>
            </a:r>
            <a:r>
              <a:rPr lang="en-AU" sz="2400" dirty="0" smtClean="0"/>
              <a:t>.</a:t>
            </a:r>
          </a:p>
          <a:p>
            <a:pPr algn="just">
              <a:defRPr/>
            </a:pPr>
            <a:r>
              <a:rPr lang="en-AU" sz="2400" dirty="0" smtClean="0"/>
              <a:t>The </a:t>
            </a:r>
            <a:r>
              <a:rPr lang="en-AU" sz="2400" dirty="0"/>
              <a:t>SCT </a:t>
            </a:r>
            <a:r>
              <a:rPr lang="en-AU" sz="2400" i="1" dirty="0"/>
              <a:t>‘stands in the shoes’ </a:t>
            </a:r>
            <a:r>
              <a:rPr lang="en-AU" sz="2400" dirty="0"/>
              <a:t>of the Trustee and must consider whether </a:t>
            </a:r>
            <a:r>
              <a:rPr lang="en-AU" sz="2400" dirty="0" smtClean="0"/>
              <a:t>the Trustee’s </a:t>
            </a:r>
            <a:r>
              <a:rPr lang="en-AU" sz="2400" dirty="0"/>
              <a:t>decision was ‘fair and reasonable’ in the </a:t>
            </a:r>
            <a:r>
              <a:rPr lang="en-AU" sz="2400" dirty="0" smtClean="0"/>
              <a:t>circumstances</a:t>
            </a:r>
          </a:p>
          <a:p>
            <a:pPr algn="just">
              <a:defRPr/>
            </a:pPr>
            <a:r>
              <a:rPr lang="en-AU" sz="2400" dirty="0"/>
              <a:t>The SCT can consider the decision on its merits and make its own findings of </a:t>
            </a:r>
            <a:r>
              <a:rPr lang="en-AU" sz="2400" dirty="0" smtClean="0"/>
              <a:t>fact</a:t>
            </a:r>
          </a:p>
          <a:p>
            <a:pPr algn="just">
              <a:defRPr/>
            </a:pPr>
            <a:r>
              <a:rPr lang="en-AU" sz="2400" dirty="0"/>
              <a:t>There are </a:t>
            </a:r>
            <a:r>
              <a:rPr lang="en-AU" sz="2400" b="1" dirty="0"/>
              <a:t>no costs awarded </a:t>
            </a:r>
            <a:r>
              <a:rPr lang="en-AU" sz="2400" dirty="0"/>
              <a:t>in the SCT.</a:t>
            </a:r>
          </a:p>
        </p:txBody>
      </p:sp>
      <p:sp>
        <p:nvSpPr>
          <p:cNvPr id="3" name="Rectangle 2"/>
          <p:cNvSpPr/>
          <p:nvPr/>
        </p:nvSpPr>
        <p:spPr>
          <a:xfrm>
            <a:off x="263352" y="972017"/>
            <a:ext cx="3417923" cy="584775"/>
          </a:xfrm>
          <a:prstGeom prst="rect">
            <a:avLst/>
          </a:prstGeom>
        </p:spPr>
        <p:txBody>
          <a:bodyPr wrap="none">
            <a:spAutoFit/>
          </a:bodyPr>
          <a:lstStyle/>
          <a:p>
            <a:pPr marL="400050" lvl="1" indent="0">
              <a:buFontTx/>
              <a:buNone/>
            </a:pPr>
            <a:r>
              <a:rPr lang="en-AU" altLang="en-US" sz="3200" b="1" u="sng" dirty="0" smtClean="0"/>
              <a:t>SCT REVIEWS</a:t>
            </a:r>
            <a:endParaRPr lang="en-AU" altLang="en-US" sz="3200" b="1" u="sng"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bwMode="auto">
          <a:xfrm>
            <a:off x="911424" y="1412776"/>
            <a:ext cx="10153128" cy="26242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just">
              <a:defRPr/>
            </a:pPr>
            <a:endParaRPr lang="en-AU" sz="2400" dirty="0" smtClean="0"/>
          </a:p>
          <a:p>
            <a:pPr algn="just">
              <a:defRPr/>
            </a:pPr>
            <a:r>
              <a:rPr lang="en-AU" sz="2400" dirty="0" smtClean="0"/>
              <a:t>Can </a:t>
            </a:r>
            <a:r>
              <a:rPr lang="en-AU" sz="2400" dirty="0"/>
              <a:t>be made to the Federal Court on questions of </a:t>
            </a:r>
            <a:r>
              <a:rPr lang="en-AU" sz="2400" dirty="0" smtClean="0"/>
              <a:t>law only</a:t>
            </a:r>
          </a:p>
          <a:p>
            <a:pPr algn="just">
              <a:defRPr/>
            </a:pPr>
            <a:endParaRPr lang="en-AU" sz="2400" dirty="0" smtClean="0"/>
          </a:p>
          <a:p>
            <a:pPr algn="just">
              <a:defRPr/>
            </a:pPr>
            <a:r>
              <a:rPr lang="en-AU" sz="2400" dirty="0"/>
              <a:t>The Federal Court cannot make adverse cost orders against </a:t>
            </a:r>
            <a:r>
              <a:rPr lang="en-AU" sz="2400" dirty="0" smtClean="0"/>
              <a:t>an individual </a:t>
            </a:r>
            <a:r>
              <a:rPr lang="en-AU" sz="2400" dirty="0"/>
              <a:t>that </a:t>
            </a:r>
            <a:r>
              <a:rPr lang="en-AU" sz="2400" dirty="0" smtClean="0"/>
              <a:t>does </a:t>
            </a:r>
            <a:r>
              <a:rPr lang="en-AU" sz="2400" dirty="0"/>
              <a:t>not defend </a:t>
            </a:r>
            <a:r>
              <a:rPr lang="en-AU" sz="2400" dirty="0" smtClean="0"/>
              <a:t>an appeal instituted </a:t>
            </a:r>
            <a:r>
              <a:rPr lang="en-AU" sz="2400" dirty="0"/>
              <a:t>by another party to the </a:t>
            </a:r>
            <a:r>
              <a:rPr lang="en-AU" sz="2400" dirty="0" smtClean="0"/>
              <a:t>complaint</a:t>
            </a:r>
          </a:p>
        </p:txBody>
      </p:sp>
      <p:sp>
        <p:nvSpPr>
          <p:cNvPr id="3" name="Rectangle 2"/>
          <p:cNvSpPr/>
          <p:nvPr/>
        </p:nvSpPr>
        <p:spPr>
          <a:xfrm>
            <a:off x="263352" y="972017"/>
            <a:ext cx="5962466" cy="584775"/>
          </a:xfrm>
          <a:prstGeom prst="rect">
            <a:avLst/>
          </a:prstGeom>
        </p:spPr>
        <p:txBody>
          <a:bodyPr wrap="none">
            <a:spAutoFit/>
          </a:bodyPr>
          <a:lstStyle/>
          <a:p>
            <a:pPr marL="400050" lvl="1" indent="0">
              <a:buFontTx/>
              <a:buNone/>
            </a:pPr>
            <a:r>
              <a:rPr lang="en-AU" altLang="en-US" sz="3200" b="1" u="sng" dirty="0" smtClean="0"/>
              <a:t>APPEAL OF SCT DECISION</a:t>
            </a:r>
            <a:endParaRPr lang="en-AU" altLang="en-US" sz="3200" b="1" u="sng"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bwMode="auto">
          <a:xfrm>
            <a:off x="911424" y="1264404"/>
            <a:ext cx="10368210" cy="36004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just">
              <a:defRPr/>
            </a:pPr>
            <a:endParaRPr lang="en-AU" sz="2400" dirty="0" smtClean="0"/>
          </a:p>
          <a:p>
            <a:pPr algn="just">
              <a:defRPr/>
            </a:pPr>
            <a:r>
              <a:rPr lang="en-AU" sz="2400" dirty="0" smtClean="0"/>
              <a:t>The </a:t>
            </a:r>
            <a:r>
              <a:rPr lang="en-AU" sz="2400" dirty="0"/>
              <a:t>number of disputes received by SCT has increased from 1,907 disputes in 2004-05, </a:t>
            </a:r>
            <a:r>
              <a:rPr lang="en-AU" sz="2400" dirty="0" smtClean="0"/>
              <a:t>to 2,688 </a:t>
            </a:r>
            <a:r>
              <a:rPr lang="en-AU" sz="2400" dirty="0"/>
              <a:t>disputes in 2014-15 (a 41 per cent increase over the period</a:t>
            </a:r>
            <a:r>
              <a:rPr lang="en-AU" sz="2400" dirty="0" smtClean="0"/>
              <a:t>)</a:t>
            </a:r>
          </a:p>
          <a:p>
            <a:pPr algn="just">
              <a:defRPr/>
            </a:pPr>
            <a:endParaRPr lang="en-AU" sz="2400" dirty="0" smtClean="0"/>
          </a:p>
          <a:p>
            <a:pPr algn="just">
              <a:defRPr/>
            </a:pPr>
            <a:r>
              <a:rPr lang="en-AU" sz="2400" dirty="0"/>
              <a:t>In 2010, the average time in days to resolve a dispute from lodgement </a:t>
            </a:r>
            <a:r>
              <a:rPr lang="en-AU" sz="2400" dirty="0" smtClean="0"/>
              <a:t>to determination </a:t>
            </a:r>
            <a:r>
              <a:rPr lang="en-AU" sz="2400" dirty="0"/>
              <a:t>was 635 days. In 2015-16, this number had increased to </a:t>
            </a:r>
            <a:r>
              <a:rPr lang="en-AU" sz="2400" b="1" dirty="0"/>
              <a:t>796 days</a:t>
            </a:r>
            <a:endParaRPr lang="en-AU" sz="2400" dirty="0" smtClean="0"/>
          </a:p>
        </p:txBody>
      </p:sp>
      <p:sp>
        <p:nvSpPr>
          <p:cNvPr id="3" name="Rectangle 2"/>
          <p:cNvSpPr/>
          <p:nvPr/>
        </p:nvSpPr>
        <p:spPr>
          <a:xfrm>
            <a:off x="263352" y="972017"/>
            <a:ext cx="3855543" cy="584775"/>
          </a:xfrm>
          <a:prstGeom prst="rect">
            <a:avLst/>
          </a:prstGeom>
        </p:spPr>
        <p:txBody>
          <a:bodyPr wrap="none">
            <a:spAutoFit/>
          </a:bodyPr>
          <a:lstStyle/>
          <a:p>
            <a:pPr marL="400050" lvl="1" indent="0">
              <a:buFontTx/>
              <a:buNone/>
            </a:pPr>
            <a:r>
              <a:rPr lang="en-AU" altLang="en-US" sz="3200" b="1" u="sng" dirty="0" smtClean="0"/>
              <a:t>THE STATISTICS</a:t>
            </a:r>
            <a:endParaRPr lang="en-AU" altLang="en-US" sz="3200" b="1" u="sng"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bwMode="auto">
          <a:xfrm>
            <a:off x="550863" y="908050"/>
            <a:ext cx="10944225"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400050" lvl="1" indent="0">
              <a:buFontTx/>
              <a:buNone/>
            </a:pPr>
            <a:endParaRPr lang="en-AU" altLang="en-US" sz="3200" smtClean="0">
              <a:ea typeface="ＭＳ Ｐゴシック" panose="020B0600070205080204" pitchFamily="34" charset="-128"/>
            </a:endParaRPr>
          </a:p>
          <a:p>
            <a:pPr marL="400050" lvl="1" indent="0">
              <a:buFontTx/>
              <a:buNone/>
            </a:pPr>
            <a:endParaRPr lang="en-AU" altLang="en-US" sz="2700" smtClean="0">
              <a:ea typeface="ＭＳ Ｐゴシック" panose="020B0600070205080204" pitchFamily="34" charset="-128"/>
            </a:endParaRPr>
          </a:p>
        </p:txBody>
      </p:sp>
      <p:pic>
        <p:nvPicPr>
          <p:cNvPr id="35843" name="Picture 1"/>
          <p:cNvPicPr>
            <a:picLocks noChangeAspect="1"/>
          </p:cNvPicPr>
          <p:nvPr/>
        </p:nvPicPr>
        <p:blipFill rotWithShape="1">
          <a:blip r:embed="rId2">
            <a:extLst>
              <a:ext uri="{28A0092B-C50C-407E-A947-70E740481C1C}">
                <a14:useLocalDpi xmlns:a14="http://schemas.microsoft.com/office/drawing/2010/main" val="0"/>
              </a:ext>
            </a:extLst>
          </a:blip>
          <a:srcRect t="1" r="5273" b="-260"/>
          <a:stretch/>
        </p:blipFill>
        <p:spPr bwMode="auto">
          <a:xfrm>
            <a:off x="191344" y="411474"/>
            <a:ext cx="9217024" cy="589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TextBox 2"/>
          <p:cNvSpPr txBox="1">
            <a:spLocks noChangeArrowheads="1"/>
          </p:cNvSpPr>
          <p:nvPr/>
        </p:nvSpPr>
        <p:spPr bwMode="auto">
          <a:xfrm>
            <a:off x="850900" y="6308725"/>
            <a:ext cx="103441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AU" altLang="en-US" sz="1200" dirty="0"/>
              <a:t>Superannuation Complaints Tribunal 2016, submission to the EDR Review Issues Paper, page 7</a:t>
            </a:r>
            <a:r>
              <a:rPr lang="en-AU" altLang="en-US" sz="1200" dirty="0" smtClean="0"/>
              <a:t>.</a:t>
            </a:r>
            <a:endParaRPr lang="en-AU" altLang="en-US" sz="1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bwMode="auto">
          <a:xfrm>
            <a:off x="263352" y="1294861"/>
            <a:ext cx="10944225" cy="49291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lgn="just">
              <a:buFontTx/>
              <a:buNone/>
              <a:defRPr/>
            </a:pPr>
            <a:endParaRPr lang="en-AU" sz="1800" i="1" dirty="0" smtClean="0"/>
          </a:p>
          <a:p>
            <a:pPr marL="0" indent="0" algn="just">
              <a:buFontTx/>
              <a:buNone/>
              <a:defRPr/>
            </a:pPr>
            <a:r>
              <a:rPr lang="en-AU" sz="1800" i="1" dirty="0" smtClean="0"/>
              <a:t>	</a:t>
            </a:r>
            <a:endParaRPr lang="en-AU" sz="2000" i="1" dirty="0" smtClean="0"/>
          </a:p>
          <a:p>
            <a:pPr lvl="2" algn="just">
              <a:defRPr/>
            </a:pPr>
            <a:r>
              <a:rPr lang="en-AU" dirty="0" smtClean="0"/>
              <a:t>The </a:t>
            </a:r>
            <a:r>
              <a:rPr lang="en-AU" dirty="0"/>
              <a:t>Australian Financial Complaints Authority (AFCA) </a:t>
            </a:r>
            <a:r>
              <a:rPr lang="en-AU" dirty="0" smtClean="0"/>
              <a:t>scheduled </a:t>
            </a:r>
            <a:r>
              <a:rPr lang="en-AU" dirty="0"/>
              <a:t>to begin in the </a:t>
            </a:r>
            <a:r>
              <a:rPr lang="en-AU" dirty="0" smtClean="0"/>
              <a:t>middle of 2018</a:t>
            </a:r>
          </a:p>
          <a:p>
            <a:pPr lvl="2" algn="just">
              <a:defRPr/>
            </a:pPr>
            <a:endParaRPr lang="en-AU" dirty="0"/>
          </a:p>
          <a:p>
            <a:pPr lvl="2" algn="just">
              <a:defRPr/>
            </a:pPr>
            <a:r>
              <a:rPr lang="en-AU" dirty="0" smtClean="0"/>
              <a:t>This authority will replace the SCT, amongst other ombudsman financial services</a:t>
            </a:r>
            <a:endParaRPr lang="en-AU" dirty="0"/>
          </a:p>
          <a:p>
            <a:pPr marL="0" indent="0">
              <a:buFontTx/>
              <a:buNone/>
              <a:defRPr/>
            </a:pPr>
            <a:endParaRPr lang="en-AU" dirty="0"/>
          </a:p>
          <a:p>
            <a:pPr marL="400050" lvl="1" indent="0">
              <a:buFontTx/>
              <a:buNone/>
              <a:defRPr/>
            </a:pPr>
            <a:endParaRPr lang="en-AU" altLang="en-US" sz="2700" dirty="0" smtClean="0">
              <a:ea typeface="ＭＳ Ｐゴシック" panose="020B0600070205080204" pitchFamily="34" charset="-128"/>
            </a:endParaRPr>
          </a:p>
        </p:txBody>
      </p:sp>
      <p:sp>
        <p:nvSpPr>
          <p:cNvPr id="5" name="Rectangle 4"/>
          <p:cNvSpPr/>
          <p:nvPr/>
        </p:nvSpPr>
        <p:spPr>
          <a:xfrm>
            <a:off x="263352" y="972017"/>
            <a:ext cx="5054589" cy="584775"/>
          </a:xfrm>
          <a:prstGeom prst="rect">
            <a:avLst/>
          </a:prstGeom>
        </p:spPr>
        <p:txBody>
          <a:bodyPr wrap="none">
            <a:spAutoFit/>
          </a:bodyPr>
          <a:lstStyle/>
          <a:p>
            <a:pPr marL="400050" lvl="1" indent="0">
              <a:buFontTx/>
              <a:buNone/>
            </a:pPr>
            <a:r>
              <a:rPr lang="en-AU" altLang="en-US" sz="3200" b="1" u="sng" dirty="0" smtClean="0"/>
              <a:t>FUTURE OF THE SCT?</a:t>
            </a:r>
            <a:endParaRPr lang="en-AU" altLang="en-US" sz="3200" b="1" u="sng"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bwMode="auto">
          <a:xfrm>
            <a:off x="839416" y="1294938"/>
            <a:ext cx="10944225" cy="223291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buFontTx/>
              <a:buNone/>
              <a:defRPr/>
            </a:pPr>
            <a:endParaRPr lang="en-AU" sz="2700" dirty="0"/>
          </a:p>
          <a:p>
            <a:pPr>
              <a:defRPr/>
            </a:pPr>
            <a:endParaRPr lang="en-AU" sz="2400" dirty="0" smtClean="0"/>
          </a:p>
          <a:p>
            <a:pPr>
              <a:defRPr/>
            </a:pPr>
            <a:r>
              <a:rPr lang="en-AU" sz="2400" dirty="0" smtClean="0"/>
              <a:t>Increasing litigation in respect of superannuation benefits</a:t>
            </a:r>
          </a:p>
          <a:p>
            <a:pPr>
              <a:defRPr/>
            </a:pPr>
            <a:endParaRPr lang="en-AU" sz="2400" dirty="0" smtClean="0"/>
          </a:p>
          <a:p>
            <a:pPr>
              <a:defRPr/>
            </a:pPr>
            <a:r>
              <a:rPr lang="en-AU" sz="2400" dirty="0" smtClean="0"/>
              <a:t>The importance of engaging competent legal/ financial advice in preparation of Estate plans</a:t>
            </a:r>
          </a:p>
        </p:txBody>
      </p:sp>
      <p:sp>
        <p:nvSpPr>
          <p:cNvPr id="4" name="Rectangle 3"/>
          <p:cNvSpPr/>
          <p:nvPr/>
        </p:nvSpPr>
        <p:spPr>
          <a:xfrm>
            <a:off x="263352" y="972017"/>
            <a:ext cx="6813084" cy="584775"/>
          </a:xfrm>
          <a:prstGeom prst="rect">
            <a:avLst/>
          </a:prstGeom>
        </p:spPr>
        <p:txBody>
          <a:bodyPr wrap="none">
            <a:spAutoFit/>
          </a:bodyPr>
          <a:lstStyle/>
          <a:p>
            <a:pPr marL="400050" lvl="1" indent="0">
              <a:buFontTx/>
              <a:buNone/>
            </a:pPr>
            <a:r>
              <a:rPr lang="en-AU" altLang="en-US" sz="3200" b="1" u="sng" dirty="0" smtClean="0"/>
              <a:t>FUTURE DIRECTIONS/ TRENDS</a:t>
            </a:r>
            <a:endParaRPr lang="en-AU" altLang="en-US" sz="3200" b="1" u="sng"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556792"/>
            <a:ext cx="10972800" cy="4525963"/>
          </a:xfrm>
        </p:spPr>
        <p:txBody>
          <a:bodyPr/>
          <a:lstStyle/>
          <a:p>
            <a:pPr marL="0" indent="0">
              <a:buFontTx/>
              <a:buNone/>
              <a:defRPr/>
            </a:pPr>
            <a:r>
              <a:rPr lang="en-AU" sz="1600" dirty="0"/>
              <a:t>A </a:t>
            </a:r>
            <a:r>
              <a:rPr lang="en-AU" sz="1600" i="1" dirty="0"/>
              <a:t>Articles / Books / Reports</a:t>
            </a:r>
            <a:endParaRPr lang="en-AU" sz="1600" dirty="0"/>
          </a:p>
          <a:p>
            <a:pPr marL="0" indent="0">
              <a:buFontTx/>
              <a:buNone/>
              <a:defRPr/>
            </a:pPr>
            <a:r>
              <a:rPr lang="en-AU" sz="1600" dirty="0"/>
              <a:t> </a:t>
            </a:r>
          </a:p>
          <a:p>
            <a:pPr>
              <a:defRPr/>
            </a:pPr>
            <a:r>
              <a:rPr lang="en-AU" sz="1600" dirty="0"/>
              <a:t>External Dispute Resolution Review Panel, Parliament of Australia, </a:t>
            </a:r>
            <a:r>
              <a:rPr lang="en-AU" sz="1600" i="1" dirty="0"/>
              <a:t>External Dispute Resolution Review Final Report </a:t>
            </a:r>
            <a:r>
              <a:rPr lang="en-AU" sz="1600" dirty="0"/>
              <a:t>(2017</a:t>
            </a:r>
            <a:r>
              <a:rPr lang="en-AU" sz="1600" dirty="0" smtClean="0"/>
              <a:t>).</a:t>
            </a:r>
          </a:p>
          <a:p>
            <a:pPr>
              <a:defRPr/>
            </a:pPr>
            <a:r>
              <a:rPr lang="en-AU" sz="1600" dirty="0" smtClean="0"/>
              <a:t>Superannuation Complaints Tribunal, submission to Treasury, </a:t>
            </a:r>
            <a:r>
              <a:rPr lang="en-AU" sz="1600" i="1" dirty="0" smtClean="0"/>
              <a:t>EDR Review</a:t>
            </a:r>
            <a:r>
              <a:rPr lang="en-AU" sz="1600" dirty="0" smtClean="0"/>
              <a:t>, 7 October 2016.</a:t>
            </a:r>
            <a:endParaRPr lang="en-AU" sz="1600" dirty="0"/>
          </a:p>
          <a:p>
            <a:pPr>
              <a:defRPr/>
            </a:pPr>
            <a:r>
              <a:rPr lang="en-AU" sz="1600" dirty="0"/>
              <a:t>Australian Securities and Investments Commission, submission to Treasury, </a:t>
            </a:r>
            <a:r>
              <a:rPr lang="en-AU" sz="1600" i="1" dirty="0"/>
              <a:t>EDR Review</a:t>
            </a:r>
            <a:r>
              <a:rPr lang="en-AU" sz="1600" dirty="0"/>
              <a:t>, 7 October 2016</a:t>
            </a:r>
            <a:r>
              <a:rPr lang="en-AU" sz="1600" dirty="0" smtClean="0"/>
              <a:t>.</a:t>
            </a:r>
            <a:endParaRPr lang="en-AU" sz="1600" dirty="0"/>
          </a:p>
          <a:p>
            <a:pPr>
              <a:defRPr/>
            </a:pPr>
            <a:r>
              <a:rPr lang="en-AU" sz="1600" dirty="0"/>
              <a:t>Leonie Englefield, </a:t>
            </a:r>
            <a:r>
              <a:rPr lang="en-AU" sz="1600" i="1" dirty="0"/>
              <a:t>Australian Family Provision Law</a:t>
            </a:r>
            <a:r>
              <a:rPr lang="en-AU" sz="1600" dirty="0"/>
              <a:t> (Thomson Reuters, 2011</a:t>
            </a:r>
            <a:r>
              <a:rPr lang="en-AU" sz="1600" dirty="0" smtClean="0"/>
              <a:t>).</a:t>
            </a:r>
            <a:endParaRPr lang="en-AU" sz="1600" dirty="0"/>
          </a:p>
          <a:p>
            <a:pPr>
              <a:defRPr/>
            </a:pPr>
            <a:r>
              <a:rPr lang="en-AU" sz="1600" dirty="0"/>
              <a:t>John K De Groot, </a:t>
            </a:r>
            <a:r>
              <a:rPr lang="en-AU" sz="1600" i="1" dirty="0"/>
              <a:t>Wills, Probate and Administration Practice (Queensland) </a:t>
            </a:r>
            <a:r>
              <a:rPr lang="en-AU" sz="1600" dirty="0"/>
              <a:t>(CLE </a:t>
            </a:r>
            <a:r>
              <a:rPr lang="en-AU" sz="1600" dirty="0" err="1"/>
              <a:t>Dept</a:t>
            </a:r>
            <a:r>
              <a:rPr lang="en-AU" sz="1600" dirty="0"/>
              <a:t>, Queensland Law Society </a:t>
            </a:r>
            <a:r>
              <a:rPr lang="en-AU" sz="1600" dirty="0" err="1"/>
              <a:t>Inc</a:t>
            </a:r>
            <a:r>
              <a:rPr lang="en-AU" sz="1600" dirty="0"/>
              <a:t>, 1985-). </a:t>
            </a:r>
          </a:p>
          <a:p>
            <a:pPr>
              <a:defRPr/>
            </a:pPr>
            <a:r>
              <a:rPr lang="en-AU" sz="1600" dirty="0"/>
              <a:t>A. A. </a:t>
            </a:r>
            <a:r>
              <a:rPr lang="en-AU" sz="1600" dirty="0" err="1"/>
              <a:t>Preece</a:t>
            </a:r>
            <a:r>
              <a:rPr lang="en-AU" sz="1600" dirty="0"/>
              <a:t>, </a:t>
            </a:r>
            <a:r>
              <a:rPr lang="en-AU" sz="1600" i="1" dirty="0"/>
              <a:t>Lee’s Manual of Queensland Succession Law </a:t>
            </a:r>
            <a:r>
              <a:rPr lang="en-AU" sz="1600" dirty="0"/>
              <a:t>(Thomson Reuters, 7</a:t>
            </a:r>
            <a:r>
              <a:rPr lang="en-AU" sz="1600" baseline="30000" dirty="0"/>
              <a:t>th</a:t>
            </a:r>
            <a:r>
              <a:rPr lang="en-AU" sz="1600" dirty="0"/>
              <a:t> Edition, 2012).</a:t>
            </a:r>
          </a:p>
          <a:p>
            <a:pPr>
              <a:defRPr/>
            </a:pPr>
            <a:endParaRPr lang="en-AU" dirty="0"/>
          </a:p>
        </p:txBody>
      </p:sp>
      <p:sp>
        <p:nvSpPr>
          <p:cNvPr id="4" name="Rectangle 3"/>
          <p:cNvSpPr/>
          <p:nvPr/>
        </p:nvSpPr>
        <p:spPr>
          <a:xfrm>
            <a:off x="263352" y="972017"/>
            <a:ext cx="3395481" cy="584775"/>
          </a:xfrm>
          <a:prstGeom prst="rect">
            <a:avLst/>
          </a:prstGeom>
        </p:spPr>
        <p:txBody>
          <a:bodyPr wrap="none">
            <a:spAutoFit/>
          </a:bodyPr>
          <a:lstStyle/>
          <a:p>
            <a:pPr marL="400050" lvl="1" indent="0">
              <a:buFontTx/>
              <a:buNone/>
            </a:pPr>
            <a:r>
              <a:rPr lang="en-AU" altLang="en-US" sz="3200" b="1" u="sng" dirty="0" smtClean="0"/>
              <a:t>REFERENCES</a:t>
            </a:r>
            <a:endParaRPr lang="en-AU" altLang="en-US" sz="3200" b="1" u="sng"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556792"/>
            <a:ext cx="10972800" cy="4525962"/>
          </a:xfrm>
        </p:spPr>
        <p:txBody>
          <a:bodyPr/>
          <a:lstStyle/>
          <a:p>
            <a:pPr marL="0" indent="0">
              <a:buFontTx/>
              <a:buNone/>
              <a:defRPr/>
            </a:pPr>
            <a:r>
              <a:rPr lang="en-AU" sz="1600" dirty="0"/>
              <a:t>B </a:t>
            </a:r>
            <a:r>
              <a:rPr lang="en-AU" sz="1600" i="1" dirty="0" smtClean="0"/>
              <a:t>Cases</a:t>
            </a:r>
          </a:p>
          <a:p>
            <a:pPr marL="0" indent="0">
              <a:buFontTx/>
              <a:buNone/>
              <a:defRPr/>
            </a:pPr>
            <a:endParaRPr lang="en-AU" sz="1600" dirty="0"/>
          </a:p>
          <a:p>
            <a:pPr>
              <a:defRPr/>
            </a:pPr>
            <a:r>
              <a:rPr lang="en-AU" sz="1600" i="1" dirty="0"/>
              <a:t>Griffiths v </a:t>
            </a:r>
            <a:r>
              <a:rPr lang="en-AU" sz="1600" i="1" dirty="0" err="1"/>
              <a:t>Westernhagen</a:t>
            </a:r>
            <a:r>
              <a:rPr lang="en-AU" sz="1600" dirty="0"/>
              <a:t> [2008] NSWSC 851</a:t>
            </a:r>
            <a:r>
              <a:rPr lang="en-AU" sz="1600" dirty="0" smtClean="0"/>
              <a:t>.</a:t>
            </a:r>
            <a:endParaRPr lang="en-AU" sz="1600" i="1" dirty="0" smtClean="0"/>
          </a:p>
          <a:p>
            <a:pPr>
              <a:defRPr/>
            </a:pPr>
            <a:r>
              <a:rPr lang="en-AU" sz="1600" i="1" dirty="0" err="1" smtClean="0"/>
              <a:t>Bovaird</a:t>
            </a:r>
            <a:r>
              <a:rPr lang="en-AU" sz="1600" i="1" dirty="0" smtClean="0"/>
              <a:t> </a:t>
            </a:r>
            <a:r>
              <a:rPr lang="en-AU" sz="1600" i="1" dirty="0"/>
              <a:t>v Frost</a:t>
            </a:r>
            <a:r>
              <a:rPr lang="en-AU" sz="1600" dirty="0"/>
              <a:t> (2009) 3 ASTLR 155</a:t>
            </a:r>
            <a:r>
              <a:rPr lang="en-AU" sz="1600" dirty="0" smtClean="0"/>
              <a:t>.</a:t>
            </a:r>
            <a:endParaRPr lang="en-AU" sz="1600" i="1" dirty="0" smtClean="0"/>
          </a:p>
          <a:p>
            <a:pPr>
              <a:defRPr/>
            </a:pPr>
            <a:r>
              <a:rPr lang="en-AU" sz="1600" i="1" dirty="0" smtClean="0"/>
              <a:t>Faull </a:t>
            </a:r>
            <a:r>
              <a:rPr lang="en-AU" sz="1600" i="1" dirty="0"/>
              <a:t>v Superannuation Complaints Tribunal </a:t>
            </a:r>
            <a:r>
              <a:rPr lang="en-AU" sz="1600" dirty="0"/>
              <a:t>[1999] NSWSC 1137</a:t>
            </a:r>
            <a:r>
              <a:rPr lang="en-AU" sz="1600" dirty="0" smtClean="0"/>
              <a:t>.</a:t>
            </a:r>
            <a:endParaRPr lang="en-AU" sz="1600" i="1" dirty="0" smtClean="0"/>
          </a:p>
          <a:p>
            <a:pPr>
              <a:defRPr/>
            </a:pPr>
            <a:r>
              <a:rPr lang="en-AU" sz="1600" i="1" dirty="0" smtClean="0"/>
              <a:t>Rutter </a:t>
            </a:r>
            <a:r>
              <a:rPr lang="en-AU" sz="1600" i="1" dirty="0"/>
              <a:t>v Australian Retirement Fund Pty Ltd </a:t>
            </a:r>
            <a:r>
              <a:rPr lang="en-AU" sz="1600" dirty="0"/>
              <a:t>[2000] VSC 375</a:t>
            </a:r>
            <a:r>
              <a:rPr lang="en-AU" sz="1600" dirty="0" smtClean="0"/>
              <a:t>.</a:t>
            </a:r>
            <a:endParaRPr lang="en-AU" sz="1600" i="1" dirty="0" smtClean="0"/>
          </a:p>
          <a:p>
            <a:pPr>
              <a:defRPr/>
            </a:pPr>
            <a:r>
              <a:rPr lang="en-AU" sz="1600" i="1" dirty="0" smtClean="0"/>
              <a:t>Young </a:t>
            </a:r>
            <a:r>
              <a:rPr lang="en-AU" sz="1600" i="1" dirty="0"/>
              <a:t>v Niddrie &amp; </a:t>
            </a:r>
            <a:r>
              <a:rPr lang="en-AU" sz="1600" i="1" dirty="0" err="1"/>
              <a:t>Benhar</a:t>
            </a:r>
            <a:r>
              <a:rPr lang="en-AU" sz="1600" i="1" dirty="0"/>
              <a:t> Coal Co Ltd </a:t>
            </a:r>
            <a:r>
              <a:rPr lang="en-AU" sz="1600" dirty="0"/>
              <a:t>[1913] AC 531</a:t>
            </a:r>
            <a:r>
              <a:rPr lang="en-AU" sz="1600" dirty="0" smtClean="0"/>
              <a:t>.</a:t>
            </a:r>
            <a:endParaRPr lang="en-AU" sz="1600" i="1" dirty="0" smtClean="0"/>
          </a:p>
          <a:p>
            <a:pPr>
              <a:defRPr/>
            </a:pPr>
            <a:r>
              <a:rPr lang="en-AU" sz="1600" i="1" dirty="0" smtClean="0"/>
              <a:t>D09-10/052 </a:t>
            </a:r>
            <a:r>
              <a:rPr lang="en-AU" sz="1600" dirty="0"/>
              <a:t>[2010] SCTA 20</a:t>
            </a:r>
            <a:r>
              <a:rPr lang="en-AU" sz="1600" dirty="0" smtClean="0"/>
              <a:t>.</a:t>
            </a:r>
            <a:endParaRPr lang="en-AU" sz="1600" i="1" dirty="0" smtClean="0"/>
          </a:p>
          <a:p>
            <a:pPr>
              <a:defRPr/>
            </a:pPr>
            <a:r>
              <a:rPr lang="en-AU" sz="1600" i="1" dirty="0" smtClean="0"/>
              <a:t>EM </a:t>
            </a:r>
            <a:r>
              <a:rPr lang="en-AU" sz="1600" i="1" dirty="0"/>
              <a:t>Squared Pty Ltd v Hassan </a:t>
            </a:r>
            <a:r>
              <a:rPr lang="en-AU" sz="1600" dirty="0"/>
              <a:t>(‘</a:t>
            </a:r>
            <a:r>
              <a:rPr lang="en-AU" sz="1600" i="1" dirty="0"/>
              <a:t>Australian Motors SA Pty Ltd Staff Superannuation Fund’</a:t>
            </a:r>
            <a:r>
              <a:rPr lang="en-AU" sz="1600" dirty="0"/>
              <a:t>)</a:t>
            </a:r>
            <a:r>
              <a:rPr lang="en-AU" sz="1600" i="1" dirty="0"/>
              <a:t> </a:t>
            </a:r>
            <a:r>
              <a:rPr lang="en-AU" sz="1600" dirty="0"/>
              <a:t>[2010] SASC 62</a:t>
            </a:r>
            <a:r>
              <a:rPr lang="en-AU" sz="1600" dirty="0" smtClean="0"/>
              <a:t>.</a:t>
            </a:r>
            <a:endParaRPr lang="en-US" sz="1600" i="1" dirty="0" smtClean="0"/>
          </a:p>
          <a:p>
            <a:pPr>
              <a:defRPr/>
            </a:pPr>
            <a:r>
              <a:rPr lang="en-US" sz="1600" i="1" dirty="0" smtClean="0"/>
              <a:t>Retail </a:t>
            </a:r>
            <a:r>
              <a:rPr lang="en-US" sz="1600" i="1" dirty="0"/>
              <a:t>Employees Superannuation Pty Ltd v Crocker </a:t>
            </a:r>
            <a:r>
              <a:rPr lang="en-US" sz="1600" dirty="0"/>
              <a:t>(2001) 48 ATR 359.</a:t>
            </a:r>
            <a:endParaRPr lang="en-AU" sz="1600" dirty="0"/>
          </a:p>
          <a:p>
            <a:pPr>
              <a:defRPr/>
            </a:pPr>
            <a:endParaRPr lang="en-AU" dirty="0"/>
          </a:p>
        </p:txBody>
      </p:sp>
      <p:sp>
        <p:nvSpPr>
          <p:cNvPr id="4" name="Rectangle 3"/>
          <p:cNvSpPr/>
          <p:nvPr/>
        </p:nvSpPr>
        <p:spPr>
          <a:xfrm>
            <a:off x="263352" y="972017"/>
            <a:ext cx="3395481" cy="584775"/>
          </a:xfrm>
          <a:prstGeom prst="rect">
            <a:avLst/>
          </a:prstGeom>
        </p:spPr>
        <p:txBody>
          <a:bodyPr wrap="none">
            <a:spAutoFit/>
          </a:bodyPr>
          <a:lstStyle/>
          <a:p>
            <a:pPr marL="400050" lvl="1" indent="0">
              <a:buFontTx/>
              <a:buNone/>
            </a:pPr>
            <a:r>
              <a:rPr lang="en-AU" altLang="en-US" sz="3200" b="1" u="sng" dirty="0" smtClean="0"/>
              <a:t>REFERENCES</a:t>
            </a:r>
            <a:endParaRPr lang="en-AU" altLang="en-US" sz="3200" b="1" u="sng"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832" y="1556792"/>
            <a:ext cx="10972800" cy="4525963"/>
          </a:xfrm>
        </p:spPr>
        <p:txBody>
          <a:bodyPr/>
          <a:lstStyle/>
          <a:p>
            <a:pPr marL="0" indent="0">
              <a:buFontTx/>
              <a:buNone/>
              <a:defRPr/>
            </a:pPr>
            <a:r>
              <a:rPr lang="en-AU" sz="1600" dirty="0"/>
              <a:t>C </a:t>
            </a:r>
            <a:r>
              <a:rPr lang="en-AU" sz="1600" i="1" dirty="0"/>
              <a:t>Legislation</a:t>
            </a:r>
            <a:endParaRPr lang="en-AU" sz="1600" dirty="0"/>
          </a:p>
          <a:p>
            <a:pPr marL="0" indent="0">
              <a:buFontTx/>
              <a:buNone/>
              <a:defRPr/>
            </a:pPr>
            <a:r>
              <a:rPr lang="en-AU" sz="1600" dirty="0"/>
              <a:t> </a:t>
            </a:r>
          </a:p>
          <a:p>
            <a:pPr>
              <a:defRPr/>
            </a:pPr>
            <a:r>
              <a:rPr lang="en-AU" sz="1600" dirty="0"/>
              <a:t>Explanatory Memorandum, </a:t>
            </a:r>
            <a:r>
              <a:rPr lang="en-AU" sz="1600" i="1" dirty="0"/>
              <a:t>Superannuation Industry (Supervision) Bill</a:t>
            </a:r>
            <a:r>
              <a:rPr lang="en-AU" sz="1600" dirty="0"/>
              <a:t> </a:t>
            </a:r>
            <a:r>
              <a:rPr lang="en-AU" sz="1600" i="1" dirty="0"/>
              <a:t>1993 (</a:t>
            </a:r>
            <a:r>
              <a:rPr lang="en-AU" sz="1600" i="1" dirty="0" err="1"/>
              <a:t>Cth</a:t>
            </a:r>
            <a:r>
              <a:rPr lang="en-AU" sz="1600" i="1" dirty="0" smtClean="0"/>
              <a:t>).</a:t>
            </a:r>
            <a:endParaRPr lang="en-AU" sz="1600" dirty="0"/>
          </a:p>
          <a:p>
            <a:pPr>
              <a:defRPr/>
            </a:pPr>
            <a:r>
              <a:rPr lang="en-AU" sz="1600" i="1" dirty="0"/>
              <a:t>Superannuation Industry (Supervision) Act 1993 (</a:t>
            </a:r>
            <a:r>
              <a:rPr lang="en-AU" sz="1600" i="1" dirty="0" err="1"/>
              <a:t>Cth</a:t>
            </a:r>
            <a:r>
              <a:rPr lang="en-AU" sz="1600" i="1" dirty="0" smtClean="0"/>
              <a:t>).</a:t>
            </a:r>
            <a:endParaRPr lang="en-AU" sz="1600" dirty="0"/>
          </a:p>
          <a:p>
            <a:pPr>
              <a:defRPr/>
            </a:pPr>
            <a:r>
              <a:rPr lang="en-AU" sz="1600" i="1" dirty="0"/>
              <a:t>Superannuation Industry (Supervision) Regulations 1994 (</a:t>
            </a:r>
            <a:r>
              <a:rPr lang="en-AU" sz="1600" i="1" dirty="0" err="1"/>
              <a:t>Cth</a:t>
            </a:r>
            <a:r>
              <a:rPr lang="en-AU" sz="1600" i="1" dirty="0" smtClean="0"/>
              <a:t>).</a:t>
            </a:r>
            <a:endParaRPr lang="en-AU" sz="1600" dirty="0"/>
          </a:p>
          <a:p>
            <a:pPr>
              <a:defRPr/>
            </a:pPr>
            <a:r>
              <a:rPr lang="en-AU" sz="1600" i="1" dirty="0"/>
              <a:t>Superannuation (Resolution of Complaints) Act 1993 (</a:t>
            </a:r>
            <a:r>
              <a:rPr lang="en-AU" sz="1600" i="1" dirty="0" err="1"/>
              <a:t>Cth</a:t>
            </a:r>
            <a:r>
              <a:rPr lang="en-AU" sz="1600" i="1" dirty="0"/>
              <a:t>).</a:t>
            </a:r>
            <a:endParaRPr lang="en-AU" sz="1600" dirty="0"/>
          </a:p>
          <a:p>
            <a:pPr marL="0" indent="0">
              <a:buFontTx/>
              <a:buNone/>
              <a:defRPr/>
            </a:pPr>
            <a:endParaRPr lang="en-AU" dirty="0"/>
          </a:p>
          <a:p>
            <a:pPr>
              <a:defRPr/>
            </a:pPr>
            <a:endParaRPr lang="en-AU" dirty="0"/>
          </a:p>
        </p:txBody>
      </p:sp>
      <p:sp>
        <p:nvSpPr>
          <p:cNvPr id="4" name="Rectangle 3"/>
          <p:cNvSpPr/>
          <p:nvPr/>
        </p:nvSpPr>
        <p:spPr>
          <a:xfrm>
            <a:off x="263352" y="972017"/>
            <a:ext cx="3395481" cy="584775"/>
          </a:xfrm>
          <a:prstGeom prst="rect">
            <a:avLst/>
          </a:prstGeom>
        </p:spPr>
        <p:txBody>
          <a:bodyPr wrap="none">
            <a:spAutoFit/>
          </a:bodyPr>
          <a:lstStyle/>
          <a:p>
            <a:pPr marL="400050" lvl="1" indent="0">
              <a:buFontTx/>
              <a:buNone/>
            </a:pPr>
            <a:r>
              <a:rPr lang="en-AU" altLang="en-US" sz="3200" b="1" u="sng" dirty="0" smtClean="0"/>
              <a:t>REFERENCES</a:t>
            </a:r>
            <a:endParaRPr lang="en-AU" altLang="en-US" sz="32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bwMode="auto">
          <a:xfrm>
            <a:off x="550863" y="4508500"/>
            <a:ext cx="10944225" cy="14001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914400" lvl="1" indent="-514350">
              <a:buFont typeface="Arial" panose="020B0604020202020204" pitchFamily="34" charset="0"/>
              <a:buChar char="•"/>
              <a:defRPr/>
            </a:pPr>
            <a:endParaRPr lang="en-AU" altLang="en-US" sz="2400" dirty="0" smtClean="0">
              <a:ea typeface="ＭＳ Ｐゴシック" panose="020B0600070205080204" pitchFamily="34" charset="-128"/>
            </a:endParaRPr>
          </a:p>
          <a:p>
            <a:pPr marL="914400" lvl="1" indent="-514350">
              <a:buFont typeface="Arial" panose="020B0604020202020204" pitchFamily="34" charset="0"/>
              <a:buChar char="•"/>
              <a:defRPr/>
            </a:pPr>
            <a:endParaRPr lang="en-AU" altLang="en-US" sz="2400" dirty="0">
              <a:ea typeface="ＭＳ Ｐゴシック" panose="020B0600070205080204" pitchFamily="34" charset="-128"/>
            </a:endParaRPr>
          </a:p>
          <a:p>
            <a:pPr marL="914400" lvl="1" indent="-514350" algn="just">
              <a:buFont typeface="Arial" panose="020B0604020202020204" pitchFamily="34" charset="0"/>
              <a:buChar char="•"/>
              <a:defRPr/>
            </a:pPr>
            <a:r>
              <a:rPr lang="en-AU" altLang="en-US" sz="2400" dirty="0" smtClean="0">
                <a:ea typeface="ＭＳ Ｐゴシック" panose="020B0600070205080204" pitchFamily="34" charset="-128"/>
              </a:rPr>
              <a:t>The first compulsory retirement saving scheme extending to all employees introduced by the Federal Government in 1992</a:t>
            </a:r>
          </a:p>
          <a:p>
            <a:pPr marL="914400" lvl="1" indent="-514350" algn="just">
              <a:buFont typeface="Arial" panose="020B0604020202020204" pitchFamily="34" charset="0"/>
              <a:buChar char="•"/>
              <a:defRPr/>
            </a:pPr>
            <a:endParaRPr lang="en-AU" altLang="en-US" sz="2400" dirty="0" smtClean="0">
              <a:ea typeface="ＭＳ Ｐゴシック" panose="020B0600070205080204" pitchFamily="34" charset="-128"/>
            </a:endParaRPr>
          </a:p>
          <a:p>
            <a:pPr marL="914400" lvl="1" indent="-514350" algn="just">
              <a:buFont typeface="Arial" panose="020B0604020202020204" pitchFamily="34" charset="0"/>
              <a:buChar char="•"/>
              <a:defRPr/>
            </a:pPr>
            <a:r>
              <a:rPr lang="en-AU" altLang="en-US" sz="2400" dirty="0" smtClean="0">
                <a:ea typeface="ＭＳ Ｐゴシック" panose="020B0600070205080204" pitchFamily="34" charset="-128"/>
              </a:rPr>
              <a:t>Superannuation assets currently total $2.2 trillion, with over 14.8 million Australians having at least one (1) superannuation account</a:t>
            </a:r>
          </a:p>
          <a:p>
            <a:pPr marL="914400" lvl="1" indent="-514350" algn="just">
              <a:buFont typeface="Arial" panose="020B0604020202020204" pitchFamily="34" charset="0"/>
              <a:buChar char="•"/>
              <a:defRPr/>
            </a:pPr>
            <a:endParaRPr lang="en-AU" altLang="en-US" sz="2400" dirty="0" smtClean="0">
              <a:ea typeface="ＭＳ Ｐゴシック" panose="020B0600070205080204" pitchFamily="34" charset="-128"/>
            </a:endParaRPr>
          </a:p>
          <a:p>
            <a:pPr marL="914400" lvl="1" indent="-514350" algn="just">
              <a:buFont typeface="Arial" panose="020B0604020202020204" pitchFamily="34" charset="0"/>
              <a:buChar char="•"/>
              <a:defRPr/>
            </a:pPr>
            <a:r>
              <a:rPr lang="en-AU" altLang="en-US" sz="2400" dirty="0" smtClean="0">
                <a:ea typeface="ＭＳ Ｐゴシック" panose="020B0600070205080204" pitchFamily="34" charset="-128"/>
              </a:rPr>
              <a:t>Group insurance cover in Retail and Industry superannuation funds is generally automatic</a:t>
            </a:r>
          </a:p>
          <a:p>
            <a:pPr marL="400050" lvl="1" indent="0">
              <a:buFontTx/>
              <a:buNone/>
              <a:defRPr/>
            </a:pPr>
            <a:endParaRPr lang="en-AU" altLang="en-US" sz="2700" dirty="0" smtClean="0">
              <a:ea typeface="ＭＳ Ｐゴシック" panose="020B0600070205080204" pitchFamily="34" charset="-128"/>
            </a:endParaRPr>
          </a:p>
          <a:p>
            <a:pPr marL="400050" lvl="1" indent="0">
              <a:buFontTx/>
              <a:buNone/>
              <a:defRPr/>
            </a:pPr>
            <a:endParaRPr lang="en-AU" altLang="en-US" sz="2700" dirty="0" smtClean="0">
              <a:ea typeface="ＭＳ Ｐゴシック" panose="020B0600070205080204" pitchFamily="34" charset="-128"/>
            </a:endParaRPr>
          </a:p>
          <a:p>
            <a:pPr marL="400050" lvl="1" indent="0">
              <a:buFontTx/>
              <a:buNone/>
              <a:defRPr/>
            </a:pPr>
            <a:endParaRPr lang="en-AU" altLang="en-US" sz="2700" dirty="0" smtClean="0">
              <a:ea typeface="ＭＳ Ｐゴシック" panose="020B0600070205080204" pitchFamily="34" charset="-128"/>
            </a:endParaRPr>
          </a:p>
          <a:p>
            <a:pPr marL="400050" lvl="1" indent="0">
              <a:buFontTx/>
              <a:buNone/>
              <a:defRPr/>
            </a:pPr>
            <a:endParaRPr lang="en-AU" altLang="en-US" sz="2700" dirty="0" smtClean="0">
              <a:ea typeface="ＭＳ Ｐゴシック" panose="020B0600070205080204" pitchFamily="34" charset="-128"/>
            </a:endParaRPr>
          </a:p>
          <a:p>
            <a:pPr marL="400050" lvl="1" indent="0">
              <a:buFontTx/>
              <a:buNone/>
              <a:defRPr/>
            </a:pPr>
            <a:endParaRPr lang="en-AU" altLang="en-US" sz="2700" dirty="0" smtClean="0">
              <a:ea typeface="ＭＳ Ｐゴシック" panose="020B0600070205080204" pitchFamily="34" charset="-128"/>
            </a:endParaRPr>
          </a:p>
          <a:p>
            <a:pPr marL="400050" lvl="1" indent="0">
              <a:buFontTx/>
              <a:buNone/>
              <a:defRPr/>
            </a:pPr>
            <a:endParaRPr lang="en-AU" altLang="en-US" sz="2700" dirty="0" smtClean="0">
              <a:ea typeface="ＭＳ Ｐゴシック" panose="020B0600070205080204" pitchFamily="34" charset="-128"/>
            </a:endParaRPr>
          </a:p>
          <a:p>
            <a:pPr marL="400050" lvl="1" indent="0">
              <a:buFontTx/>
              <a:buNone/>
              <a:defRPr/>
            </a:pPr>
            <a:endParaRPr lang="en-AU" altLang="en-US" sz="1400" dirty="0" smtClean="0">
              <a:ea typeface="ＭＳ Ｐゴシック" panose="020B0600070205080204" pitchFamily="34" charset="-128"/>
            </a:endParaRPr>
          </a:p>
          <a:p>
            <a:pPr marL="400050" lvl="1" indent="0">
              <a:buFontTx/>
              <a:buNone/>
              <a:defRPr/>
            </a:pPr>
            <a:endParaRPr lang="en-AU" altLang="en-US" sz="1400" dirty="0" smtClean="0">
              <a:ea typeface="ＭＳ Ｐゴシック" panose="020B0600070205080204" pitchFamily="34" charset="-128"/>
            </a:endParaRPr>
          </a:p>
          <a:p>
            <a:pPr marL="400050" lvl="1" indent="0">
              <a:buFontTx/>
              <a:buNone/>
              <a:defRPr/>
            </a:pPr>
            <a:endParaRPr lang="en-AU" altLang="en-US" sz="1400" dirty="0" smtClean="0">
              <a:ea typeface="ＭＳ Ｐゴシック" panose="020B0600070205080204" pitchFamily="34" charset="-128"/>
            </a:endParaRPr>
          </a:p>
          <a:p>
            <a:pPr marL="400050" lvl="1" indent="0">
              <a:buFontTx/>
              <a:buNone/>
              <a:defRPr/>
            </a:pPr>
            <a:endParaRPr lang="en-AU" altLang="en-US" sz="2700" dirty="0" smtClean="0">
              <a:ea typeface="ＭＳ Ｐゴシック" panose="020B0600070205080204" pitchFamily="34" charset="-128"/>
            </a:endParaRPr>
          </a:p>
        </p:txBody>
      </p:sp>
      <p:sp>
        <p:nvSpPr>
          <p:cNvPr id="3" name="Rectangle 2"/>
          <p:cNvSpPr/>
          <p:nvPr/>
        </p:nvSpPr>
        <p:spPr>
          <a:xfrm>
            <a:off x="263352" y="972017"/>
            <a:ext cx="4435830" cy="584775"/>
          </a:xfrm>
          <a:prstGeom prst="rect">
            <a:avLst/>
          </a:prstGeom>
        </p:spPr>
        <p:txBody>
          <a:bodyPr wrap="none">
            <a:spAutoFit/>
          </a:bodyPr>
          <a:lstStyle/>
          <a:p>
            <a:pPr marL="400050" lvl="1" indent="0">
              <a:buFontTx/>
              <a:buNone/>
            </a:pPr>
            <a:r>
              <a:rPr lang="en-AU" altLang="en-US" sz="3200" b="1" u="sng" dirty="0" smtClean="0"/>
              <a:t>SUPERANNUATION</a:t>
            </a:r>
            <a:endParaRPr lang="en-AU" altLang="en-US" sz="3200" b="1" u="sng"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556792"/>
            <a:ext cx="10729192" cy="4525963"/>
          </a:xfrm>
        </p:spPr>
        <p:txBody>
          <a:bodyPr/>
          <a:lstStyle/>
          <a:p>
            <a:pPr marL="0" indent="0">
              <a:buFontTx/>
              <a:buNone/>
              <a:defRPr/>
            </a:pPr>
            <a:r>
              <a:rPr lang="en-AU" sz="1600" dirty="0" smtClean="0"/>
              <a:t>D </a:t>
            </a:r>
            <a:r>
              <a:rPr lang="en-AU" sz="1600" i="1" dirty="0"/>
              <a:t>Other</a:t>
            </a:r>
            <a:endParaRPr lang="en-AU" sz="1600" dirty="0"/>
          </a:p>
          <a:p>
            <a:pPr marL="0" indent="0">
              <a:buFontTx/>
              <a:buNone/>
              <a:defRPr/>
            </a:pPr>
            <a:endParaRPr lang="en-AU" sz="1600" dirty="0"/>
          </a:p>
          <a:p>
            <a:pPr>
              <a:defRPr/>
            </a:pPr>
            <a:r>
              <a:rPr lang="en-AU" sz="1600" dirty="0"/>
              <a:t>Australian Bureau of Statistics, </a:t>
            </a:r>
            <a:r>
              <a:rPr lang="en-AU" sz="1600" i="1" dirty="0"/>
              <a:t>5232.0 - Australian National Accounts: Finance and Wealth, September 2016</a:t>
            </a:r>
            <a:r>
              <a:rPr lang="en-AU" sz="1600" dirty="0"/>
              <a:t> (15 December 2016) &lt;</a:t>
            </a:r>
            <a:r>
              <a:rPr lang="en-AU" sz="1600" u="sng" dirty="0">
                <a:hlinkClick r:id="rId2"/>
              </a:rPr>
              <a:t>http://www.abs.gov.au/AUSSTATS/abs@.nsf/-allprimarymainfeatures/151E01E3F26D72FACA2580F2000BF966?opendocument</a:t>
            </a:r>
            <a:r>
              <a:rPr lang="en-AU" sz="1600" dirty="0" smtClean="0"/>
              <a:t>&gt;.</a:t>
            </a:r>
            <a:endParaRPr lang="en-AU" sz="1600" dirty="0"/>
          </a:p>
          <a:p>
            <a:pPr>
              <a:defRPr/>
            </a:pPr>
            <a:r>
              <a:rPr lang="en-AU" sz="1600" dirty="0"/>
              <a:t>Australian Taxation Office, Superannuation Statistics, </a:t>
            </a:r>
            <a:r>
              <a:rPr lang="en-AU" sz="1600" u="sng" dirty="0">
                <a:hlinkClick r:id="rId3"/>
              </a:rPr>
              <a:t>http://www.ato.gov.au/About-ATO?Research-and-statistics/In-detail/Super-statistics/Super-accounts-date/Super-accounts-data-overview</a:t>
            </a:r>
            <a:r>
              <a:rPr lang="en-AU" sz="1600" u="sng" dirty="0" smtClean="0">
                <a:hlinkClick r:id="rId3"/>
              </a:rPr>
              <a:t>/</a:t>
            </a:r>
            <a:r>
              <a:rPr lang="en-AU" sz="1600" dirty="0" smtClean="0"/>
              <a:t>.</a:t>
            </a:r>
            <a:endParaRPr lang="en-AU" sz="1600" dirty="0"/>
          </a:p>
          <a:p>
            <a:pPr>
              <a:defRPr/>
            </a:pPr>
            <a:r>
              <a:rPr lang="en-AU" sz="1600" dirty="0"/>
              <a:t>Scott Hay-Bartlem, </a:t>
            </a:r>
            <a:r>
              <a:rPr lang="en-AU" sz="1600" i="1" dirty="0"/>
              <a:t>Where did it go? Superannuation, death benefits and blended families</a:t>
            </a:r>
            <a:r>
              <a:rPr lang="en-AU" sz="1600" dirty="0"/>
              <a:t>, (July 2016) Cooper Grace Ward </a:t>
            </a:r>
            <a:r>
              <a:rPr lang="en-AU" sz="1600" u="sng" dirty="0">
                <a:hlinkClick r:id="rId4"/>
              </a:rPr>
              <a:t>http://www.cgw.com.au/wp-content/uploads/2016/07/Where-did-it-go-Superannuation-Death-Benefits-and-Blended-Families-Scott-Hay-Bartlem-July2016.pdf?utm_source=Mondaq&amp;utm_medium=syndication&amp;utm_campaign=inter-article-link</a:t>
            </a:r>
            <a:r>
              <a:rPr lang="en-AU" sz="1600" dirty="0"/>
              <a:t>&gt;</a:t>
            </a:r>
          </a:p>
        </p:txBody>
      </p:sp>
      <p:sp>
        <p:nvSpPr>
          <p:cNvPr id="4" name="Rectangle 3"/>
          <p:cNvSpPr/>
          <p:nvPr/>
        </p:nvSpPr>
        <p:spPr>
          <a:xfrm>
            <a:off x="263352" y="972017"/>
            <a:ext cx="3395481" cy="584775"/>
          </a:xfrm>
          <a:prstGeom prst="rect">
            <a:avLst/>
          </a:prstGeom>
        </p:spPr>
        <p:txBody>
          <a:bodyPr wrap="none">
            <a:spAutoFit/>
          </a:bodyPr>
          <a:lstStyle/>
          <a:p>
            <a:pPr marL="400050" lvl="1" indent="0">
              <a:buFontTx/>
              <a:buNone/>
            </a:pPr>
            <a:r>
              <a:rPr lang="en-AU" altLang="en-US" sz="3200" b="1" u="sng" dirty="0" smtClean="0"/>
              <a:t>REFERENCES</a:t>
            </a:r>
            <a:endParaRPr lang="en-AU" altLang="en-US" sz="32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bwMode="auto">
          <a:xfrm>
            <a:off x="550863" y="549275"/>
            <a:ext cx="10944225" cy="61198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lvl="1">
              <a:buFont typeface="Arial" panose="020B0604020202020204" pitchFamily="34" charset="0"/>
              <a:buChar char="•"/>
              <a:defRPr/>
            </a:pPr>
            <a:endParaRPr lang="en-AU" sz="2400" dirty="0" smtClean="0"/>
          </a:p>
          <a:p>
            <a:pPr lvl="1">
              <a:buFont typeface="Arial" panose="020B0604020202020204" pitchFamily="34" charset="0"/>
              <a:buChar char="•"/>
              <a:defRPr/>
            </a:pPr>
            <a:endParaRPr lang="en-AU" sz="2400" dirty="0"/>
          </a:p>
          <a:p>
            <a:pPr lvl="1">
              <a:buFont typeface="Arial" panose="020B0604020202020204" pitchFamily="34" charset="0"/>
              <a:buChar char="•"/>
              <a:defRPr/>
            </a:pPr>
            <a:r>
              <a:rPr lang="en-AU" sz="2400" b="1" dirty="0" smtClean="0"/>
              <a:t>General </a:t>
            </a:r>
            <a:r>
              <a:rPr lang="en-AU" sz="2400" b="1" dirty="0"/>
              <a:t>rule </a:t>
            </a:r>
            <a:r>
              <a:rPr lang="en-AU" sz="2400" dirty="0" smtClean="0"/>
              <a:t>– superannuation benefits do </a:t>
            </a:r>
            <a:r>
              <a:rPr lang="en-AU" sz="2400" dirty="0"/>
              <a:t>not automatically form part </a:t>
            </a:r>
            <a:r>
              <a:rPr lang="en-AU" sz="2400" dirty="0" smtClean="0"/>
              <a:t>of the </a:t>
            </a:r>
            <a:r>
              <a:rPr lang="en-AU" sz="2400" dirty="0"/>
              <a:t>Estate of a deceased </a:t>
            </a:r>
            <a:r>
              <a:rPr lang="en-AU" sz="2400" dirty="0" smtClean="0"/>
              <a:t>person</a:t>
            </a:r>
          </a:p>
          <a:p>
            <a:pPr lvl="1">
              <a:buFont typeface="Arial" panose="020B0604020202020204" pitchFamily="34" charset="0"/>
              <a:buChar char="•"/>
              <a:defRPr/>
            </a:pPr>
            <a:endParaRPr lang="en-AU" sz="2400" dirty="0" smtClean="0"/>
          </a:p>
          <a:p>
            <a:pPr lvl="1">
              <a:buFont typeface="Arial" panose="020B0604020202020204" pitchFamily="34" charset="0"/>
              <a:buChar char="•"/>
              <a:defRPr/>
            </a:pPr>
            <a:r>
              <a:rPr lang="en-AU" sz="2400" dirty="0"/>
              <a:t>S</a:t>
            </a:r>
            <a:r>
              <a:rPr lang="en-AU" sz="2400" dirty="0" smtClean="0"/>
              <a:t>uperannuation </a:t>
            </a:r>
            <a:r>
              <a:rPr lang="en-AU" sz="2400" dirty="0"/>
              <a:t>is not (yet) your </a:t>
            </a:r>
            <a:r>
              <a:rPr lang="en-AU" sz="2400" dirty="0" smtClean="0"/>
              <a:t>money</a:t>
            </a:r>
          </a:p>
          <a:p>
            <a:pPr marL="457200" lvl="1" indent="0">
              <a:buNone/>
              <a:defRPr/>
            </a:pPr>
            <a:endParaRPr lang="en-AU" sz="2400" i="1" dirty="0" smtClean="0"/>
          </a:p>
          <a:p>
            <a:pPr lvl="1">
              <a:buFont typeface="Arial" panose="020B0604020202020204" pitchFamily="34" charset="0"/>
              <a:buChar char="•"/>
              <a:defRPr/>
            </a:pPr>
            <a:r>
              <a:rPr lang="en-AU" sz="2400" dirty="0" smtClean="0"/>
              <a:t>The </a:t>
            </a:r>
            <a:r>
              <a:rPr lang="en-AU" sz="2400" dirty="0"/>
              <a:t>death of a superannuation fund member does not automatically </a:t>
            </a:r>
            <a:r>
              <a:rPr lang="en-AU" sz="2400" dirty="0" smtClean="0"/>
              <a:t>impact upon the ownership of the assets held on trust for </a:t>
            </a:r>
            <a:r>
              <a:rPr lang="en-AU" sz="2400" dirty="0" smtClean="0"/>
              <a:t>the benefit of the </a:t>
            </a:r>
            <a:r>
              <a:rPr lang="en-AU" sz="2400" dirty="0" smtClean="0"/>
              <a:t>member</a:t>
            </a:r>
          </a:p>
          <a:p>
            <a:pPr marL="400050" lvl="1" indent="0">
              <a:buFontTx/>
              <a:buNone/>
              <a:defRPr/>
            </a:pPr>
            <a:endParaRPr lang="en-AU" altLang="en-US" sz="2700" dirty="0" smtClean="0">
              <a:ea typeface="ＭＳ Ｐゴシック" panose="020B0600070205080204" pitchFamily="34" charset="-128"/>
            </a:endParaRPr>
          </a:p>
        </p:txBody>
      </p:sp>
      <p:sp>
        <p:nvSpPr>
          <p:cNvPr id="3" name="Rectangle 2"/>
          <p:cNvSpPr/>
          <p:nvPr/>
        </p:nvSpPr>
        <p:spPr>
          <a:xfrm>
            <a:off x="263352" y="972017"/>
            <a:ext cx="7847020" cy="584775"/>
          </a:xfrm>
          <a:prstGeom prst="rect">
            <a:avLst/>
          </a:prstGeom>
        </p:spPr>
        <p:txBody>
          <a:bodyPr wrap="none">
            <a:spAutoFit/>
          </a:bodyPr>
          <a:lstStyle/>
          <a:p>
            <a:pPr marL="400050" lvl="1" indent="0">
              <a:buFontTx/>
              <a:buNone/>
            </a:pPr>
            <a:r>
              <a:rPr lang="en-AU" altLang="en-US" sz="3200" b="1" u="sng" dirty="0" smtClean="0"/>
              <a:t>THE NATURE OF SUPERANNUATION</a:t>
            </a:r>
            <a:endParaRPr lang="en-AU" altLang="en-US" sz="32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bwMode="auto">
          <a:xfrm>
            <a:off x="551384" y="2204864"/>
            <a:ext cx="10944225" cy="3848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lvl="1" algn="just">
              <a:buFont typeface="Arial" panose="020B0604020202020204" pitchFamily="34" charset="0"/>
              <a:buChar char="•"/>
            </a:pPr>
            <a:r>
              <a:rPr lang="en-AU" altLang="en-US" sz="2400" dirty="0" smtClean="0">
                <a:ea typeface="ＭＳ Ｐゴシック" panose="020B0600070205080204" pitchFamily="34" charset="-128"/>
              </a:rPr>
              <a:t>Conditions of </a:t>
            </a:r>
            <a:r>
              <a:rPr lang="en-AU" altLang="en-US" sz="2400" u="sng" dirty="0" smtClean="0">
                <a:ea typeface="ＭＳ Ｐゴシック" panose="020B0600070205080204" pitchFamily="34" charset="-128"/>
              </a:rPr>
              <a:t>full</a:t>
            </a:r>
            <a:r>
              <a:rPr lang="en-AU" altLang="en-US" sz="2400" dirty="0" smtClean="0">
                <a:ea typeface="ＭＳ Ｐゴシック" panose="020B0600070205080204" pitchFamily="34" charset="-128"/>
              </a:rPr>
              <a:t> or </a:t>
            </a:r>
            <a:r>
              <a:rPr lang="en-AU" altLang="en-US" sz="2400" u="sng" dirty="0" smtClean="0">
                <a:ea typeface="ＭＳ Ｐゴシック" panose="020B0600070205080204" pitchFamily="34" charset="-128"/>
              </a:rPr>
              <a:t>partial</a:t>
            </a:r>
            <a:r>
              <a:rPr lang="en-AU" altLang="en-US" sz="2400" dirty="0" smtClean="0">
                <a:ea typeface="ＭＳ Ｐゴシック" panose="020B0600070205080204" pitchFamily="34" charset="-128"/>
              </a:rPr>
              <a:t> release:-</a:t>
            </a:r>
          </a:p>
          <a:p>
            <a:pPr marL="1371600" lvl="2" indent="-514350" algn="just">
              <a:buFontTx/>
              <a:buAutoNum type="romanLcPeriod"/>
            </a:pPr>
            <a:r>
              <a:rPr lang="en-AU" altLang="en-US" dirty="0" smtClean="0">
                <a:ea typeface="ＭＳ Ｐゴシック" panose="020B0600070205080204" pitchFamily="34" charset="-128"/>
              </a:rPr>
              <a:t>Has reached preservation age and retires;</a:t>
            </a:r>
          </a:p>
          <a:p>
            <a:pPr marL="1371600" lvl="2" indent="-514350" algn="just">
              <a:buFontTx/>
              <a:buAutoNum type="romanLcPeriod"/>
            </a:pPr>
            <a:r>
              <a:rPr lang="en-AU" altLang="en-US" b="1" dirty="0" smtClean="0">
                <a:ea typeface="ＭＳ Ｐゴシック" panose="020B0600070205080204" pitchFamily="34" charset="-128"/>
              </a:rPr>
              <a:t>Has died;</a:t>
            </a:r>
          </a:p>
          <a:p>
            <a:pPr marL="1371600" lvl="2" indent="-514350" algn="just">
              <a:buFontTx/>
              <a:buAutoNum type="romanLcPeriod"/>
            </a:pPr>
            <a:r>
              <a:rPr lang="en-AU" altLang="en-US" dirty="0" smtClean="0">
                <a:ea typeface="ＭＳ Ｐゴシック" panose="020B0600070205080204" pitchFamily="34" charset="-128"/>
              </a:rPr>
              <a:t>Permanent incapacity;</a:t>
            </a:r>
          </a:p>
          <a:p>
            <a:pPr marL="1371600" lvl="2" indent="-514350" algn="just">
              <a:buFontTx/>
              <a:buAutoNum type="romanLcPeriod"/>
            </a:pPr>
            <a:r>
              <a:rPr lang="en-AU" altLang="en-US" dirty="0" smtClean="0">
                <a:ea typeface="ＭＳ Ｐゴシック" panose="020B0600070205080204" pitchFamily="34" charset="-128"/>
              </a:rPr>
              <a:t>Severe financial hardship;</a:t>
            </a:r>
          </a:p>
          <a:p>
            <a:pPr marL="1371600" lvl="2" indent="-514350" algn="just">
              <a:buFontTx/>
              <a:buAutoNum type="romanLcPeriod"/>
            </a:pPr>
            <a:r>
              <a:rPr lang="en-AU" altLang="en-US" dirty="0" smtClean="0">
                <a:ea typeface="ＭＳ Ｐゴシック" panose="020B0600070205080204" pitchFamily="34" charset="-128"/>
              </a:rPr>
              <a:t>Terminal medical condition.</a:t>
            </a:r>
          </a:p>
          <a:p>
            <a:pPr lvl="1" algn="just">
              <a:buFont typeface="Arial" panose="020B0604020202020204" pitchFamily="34" charset="0"/>
              <a:buChar char="•"/>
            </a:pPr>
            <a:r>
              <a:rPr lang="en-AU" altLang="en-US" sz="2400" dirty="0" smtClean="0">
                <a:ea typeface="ＭＳ Ｐゴシック" panose="020B0600070205080204" pitchFamily="34" charset="-128"/>
              </a:rPr>
              <a:t>There is an obligation to </a:t>
            </a:r>
            <a:r>
              <a:rPr lang="en-AU" altLang="en-US" sz="2400" i="1" dirty="0" smtClean="0">
                <a:ea typeface="ＭＳ Ｐゴシック" panose="020B0600070205080204" pitchFamily="34" charset="-128"/>
              </a:rPr>
              <a:t>“cash” </a:t>
            </a:r>
            <a:r>
              <a:rPr lang="en-AU" altLang="en-US" sz="2400" dirty="0" smtClean="0">
                <a:ea typeface="ＭＳ Ｐゴシック" panose="020B0600070205080204" pitchFamily="34" charset="-128"/>
              </a:rPr>
              <a:t>superannuation benefits as soon as practicable after the death of a member.</a:t>
            </a:r>
          </a:p>
          <a:p>
            <a:pPr lvl="1" algn="just">
              <a:buFont typeface="Arial" panose="020B0604020202020204" pitchFamily="34" charset="0"/>
              <a:buChar char="•"/>
            </a:pPr>
            <a:r>
              <a:rPr lang="en-AU" altLang="en-US" sz="2400" dirty="0" smtClean="0">
                <a:ea typeface="ＭＳ Ｐゴシック" panose="020B0600070205080204" pitchFamily="34" charset="-128"/>
              </a:rPr>
              <a:t>A benefit must therefore be paid from the fund (usually by way of either a lump </a:t>
            </a:r>
            <a:r>
              <a:rPr lang="en-AU" altLang="en-US" sz="2400" dirty="0" smtClean="0">
                <a:ea typeface="ＭＳ Ｐゴシック" panose="020B0600070205080204" pitchFamily="34" charset="-128"/>
              </a:rPr>
              <a:t>sum, </a:t>
            </a:r>
            <a:r>
              <a:rPr lang="en-AU" altLang="en-US" sz="2400" dirty="0" smtClean="0">
                <a:ea typeface="ＭＳ Ｐゴシック" panose="020B0600070205080204" pitchFamily="34" charset="-128"/>
              </a:rPr>
              <a:t>or </a:t>
            </a:r>
            <a:r>
              <a:rPr lang="en-AU" altLang="en-US" sz="2400" dirty="0" smtClean="0">
                <a:ea typeface="ＭＳ Ｐゴシック" panose="020B0600070205080204" pitchFamily="34" charset="-128"/>
              </a:rPr>
              <a:t>one </a:t>
            </a:r>
            <a:r>
              <a:rPr lang="en-AU" altLang="en-US" sz="2400" dirty="0" smtClean="0">
                <a:ea typeface="ＭＳ Ｐゴシック" panose="020B0600070205080204" pitchFamily="34" charset="-128"/>
              </a:rPr>
              <a:t>or more pensions).</a:t>
            </a:r>
          </a:p>
          <a:p>
            <a:pPr lvl="1">
              <a:buFontTx/>
              <a:buNone/>
            </a:pPr>
            <a:endParaRPr lang="en-AU" altLang="en-US" sz="2700" dirty="0" smtClean="0">
              <a:ea typeface="ＭＳ Ｐゴシック" panose="020B0600070205080204" pitchFamily="34" charset="-128"/>
            </a:endParaRPr>
          </a:p>
        </p:txBody>
      </p:sp>
      <p:sp>
        <p:nvSpPr>
          <p:cNvPr id="4" name="Rectangle 3"/>
          <p:cNvSpPr/>
          <p:nvPr/>
        </p:nvSpPr>
        <p:spPr>
          <a:xfrm>
            <a:off x="263352" y="972017"/>
            <a:ext cx="7847020" cy="584775"/>
          </a:xfrm>
          <a:prstGeom prst="rect">
            <a:avLst/>
          </a:prstGeom>
        </p:spPr>
        <p:txBody>
          <a:bodyPr wrap="none">
            <a:spAutoFit/>
          </a:bodyPr>
          <a:lstStyle/>
          <a:p>
            <a:pPr marL="400050" lvl="1" indent="0">
              <a:buFontTx/>
              <a:buNone/>
            </a:pPr>
            <a:r>
              <a:rPr lang="en-AU" altLang="en-US" sz="3200" b="1" u="sng" dirty="0" smtClean="0"/>
              <a:t>THE NATURE OF SUPERANNUATION</a:t>
            </a:r>
            <a:endParaRPr lang="en-AU" altLang="en-US" sz="32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bwMode="auto">
          <a:xfrm>
            <a:off x="983432" y="692696"/>
            <a:ext cx="10369152"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just"/>
            <a:endParaRPr lang="en-AU" altLang="en-US" sz="2400" dirty="0" smtClean="0"/>
          </a:p>
          <a:p>
            <a:pPr algn="just"/>
            <a:endParaRPr lang="en-AU" altLang="en-US" sz="2400" dirty="0" smtClean="0"/>
          </a:p>
          <a:p>
            <a:pPr algn="just"/>
            <a:endParaRPr lang="en-AU" altLang="en-US" sz="2400" dirty="0"/>
          </a:p>
          <a:p>
            <a:pPr algn="just"/>
            <a:r>
              <a:rPr lang="en-AU" altLang="en-US" sz="2400" dirty="0" smtClean="0"/>
              <a:t>A superannuation death benefit can only be paid to a:-</a:t>
            </a:r>
          </a:p>
          <a:p>
            <a:pPr algn="just"/>
            <a:endParaRPr lang="en-AU" altLang="en-US" sz="2400" dirty="0" smtClean="0"/>
          </a:p>
          <a:p>
            <a:pPr marL="914400" lvl="1" indent="-514350" algn="just">
              <a:buFontTx/>
              <a:buAutoNum type="romanLcPeriod"/>
            </a:pPr>
            <a:r>
              <a:rPr lang="en-AU" altLang="en-US" sz="2400" dirty="0" smtClean="0">
                <a:ea typeface="ＭＳ Ｐゴシック" panose="020B0600070205080204" pitchFamily="34" charset="-128"/>
              </a:rPr>
              <a:t>“</a:t>
            </a:r>
            <a:r>
              <a:rPr lang="en-AU" altLang="en-US" sz="2400" b="1" dirty="0" smtClean="0">
                <a:ea typeface="ＭＳ Ｐゴシック" panose="020B0600070205080204" pitchFamily="34" charset="-128"/>
              </a:rPr>
              <a:t>dependant</a:t>
            </a:r>
            <a:r>
              <a:rPr lang="en-AU" altLang="en-US" sz="2400" dirty="0" smtClean="0">
                <a:ea typeface="ＭＳ Ｐゴシック" panose="020B0600070205080204" pitchFamily="34" charset="-128"/>
              </a:rPr>
              <a:t>” of the deceased person; or</a:t>
            </a:r>
          </a:p>
          <a:p>
            <a:pPr marL="914400" lvl="1" indent="-514350" algn="just">
              <a:buFontTx/>
              <a:buAutoNum type="romanLcPeriod"/>
            </a:pPr>
            <a:endParaRPr lang="en-AU" altLang="en-US" sz="2400" dirty="0" smtClean="0">
              <a:ea typeface="ＭＳ Ｐゴシック" panose="020B0600070205080204" pitchFamily="34" charset="-128"/>
            </a:endParaRPr>
          </a:p>
          <a:p>
            <a:pPr marL="914400" lvl="1" indent="-514350" algn="just">
              <a:buFontTx/>
              <a:buAutoNum type="romanLcPeriod"/>
            </a:pPr>
            <a:r>
              <a:rPr lang="en-AU" altLang="en-US" sz="2400" dirty="0" smtClean="0">
                <a:ea typeface="ＭＳ Ｐゴシック" panose="020B0600070205080204" pitchFamily="34" charset="-128"/>
              </a:rPr>
              <a:t>their </a:t>
            </a:r>
            <a:r>
              <a:rPr lang="en-AU" altLang="en-US" sz="2400" b="1" dirty="0" smtClean="0">
                <a:ea typeface="ＭＳ Ｐゴシック" panose="020B0600070205080204" pitchFamily="34" charset="-128"/>
              </a:rPr>
              <a:t>“legal personal representative” </a:t>
            </a:r>
            <a:r>
              <a:rPr lang="en-AU" altLang="en-US" sz="2400" dirty="0" smtClean="0">
                <a:ea typeface="ＭＳ Ｐゴシック" panose="020B0600070205080204" pitchFamily="34" charset="-128"/>
              </a:rPr>
              <a:t>(i.e. their Estate)</a:t>
            </a:r>
          </a:p>
          <a:p>
            <a:pPr marL="914400" lvl="1" indent="-514350" algn="just">
              <a:buFontTx/>
              <a:buAutoNum type="romanLcPeriod"/>
            </a:pPr>
            <a:endParaRPr lang="en-AU" altLang="en-US" sz="2400" dirty="0">
              <a:ea typeface="ＭＳ Ｐゴシック" panose="020B0600070205080204" pitchFamily="34" charset="-128"/>
            </a:endParaRPr>
          </a:p>
          <a:p>
            <a:pPr marL="400050" lvl="1" indent="0" algn="just">
              <a:buNone/>
            </a:pPr>
            <a:r>
              <a:rPr lang="en-AU" altLang="en-US" sz="1800" i="1" dirty="0" smtClean="0"/>
              <a:t>(r </a:t>
            </a:r>
            <a:r>
              <a:rPr lang="en-AU" altLang="en-US" sz="1800" i="1" dirty="0"/>
              <a:t>6.22 of the SIS </a:t>
            </a:r>
            <a:r>
              <a:rPr lang="en-AU" altLang="en-US" sz="1800" i="1" dirty="0" smtClean="0"/>
              <a:t>Regulations)</a:t>
            </a:r>
            <a:endParaRPr lang="en-AU" altLang="en-US" sz="1800" i="1" dirty="0" smtClean="0">
              <a:ea typeface="ＭＳ Ｐゴシック" panose="020B0600070205080204" pitchFamily="34" charset="-128"/>
            </a:endParaRPr>
          </a:p>
        </p:txBody>
      </p:sp>
      <p:sp>
        <p:nvSpPr>
          <p:cNvPr id="3" name="Rectangle 2"/>
          <p:cNvSpPr/>
          <p:nvPr/>
        </p:nvSpPr>
        <p:spPr>
          <a:xfrm>
            <a:off x="263352" y="972017"/>
            <a:ext cx="9970999" cy="1077218"/>
          </a:xfrm>
          <a:prstGeom prst="rect">
            <a:avLst/>
          </a:prstGeom>
        </p:spPr>
        <p:txBody>
          <a:bodyPr wrap="none">
            <a:spAutoFit/>
          </a:bodyPr>
          <a:lstStyle/>
          <a:p>
            <a:pPr marL="400050" lvl="1" indent="0">
              <a:buFontTx/>
              <a:buNone/>
            </a:pPr>
            <a:r>
              <a:rPr lang="en-AU" altLang="en-US" sz="3200" b="1" u="sng" dirty="0" smtClean="0"/>
              <a:t>WHO CAN RECEIVE SUPERANNUATION DEATH</a:t>
            </a:r>
          </a:p>
          <a:p>
            <a:pPr marL="400050" lvl="1" indent="0">
              <a:buFontTx/>
              <a:buNone/>
            </a:pPr>
            <a:r>
              <a:rPr lang="en-AU" altLang="en-US" sz="3200" b="1" u="sng" dirty="0" smtClean="0"/>
              <a:t>BENEFITS?</a:t>
            </a:r>
            <a:endParaRPr lang="en-AU" altLang="en-US" sz="3200" b="1" u="sn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bwMode="auto">
          <a:xfrm>
            <a:off x="695400" y="2132856"/>
            <a:ext cx="10972800" cy="2087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0" indent="0">
              <a:buFontTx/>
              <a:buNone/>
            </a:pPr>
            <a:r>
              <a:rPr lang="en-AU" altLang="en-US" sz="2400" dirty="0" smtClean="0"/>
              <a:t>‘</a:t>
            </a:r>
            <a:r>
              <a:rPr lang="en-AU" altLang="en-US" sz="2400" b="1" dirty="0" smtClean="0"/>
              <a:t>Dependant</a:t>
            </a:r>
            <a:r>
              <a:rPr lang="en-AU" altLang="en-US" sz="2400" dirty="0" smtClean="0"/>
              <a:t>’ is defined in section 10 of the SIS Act to include:</a:t>
            </a:r>
          </a:p>
          <a:p>
            <a:pPr marL="0" indent="0">
              <a:buFontTx/>
              <a:buNone/>
            </a:pPr>
            <a:endParaRPr lang="en-AU" altLang="en-US" sz="2000" dirty="0" smtClean="0"/>
          </a:p>
          <a:p>
            <a:pPr marL="971550" lvl="1" indent="-514350">
              <a:buFontTx/>
              <a:buAutoNum type="romanLcPeriod"/>
            </a:pPr>
            <a:r>
              <a:rPr lang="en-AU" altLang="en-US" sz="2400" dirty="0" smtClean="0">
                <a:ea typeface="ＭＳ Ｐゴシック" panose="020B0600070205080204" pitchFamily="34" charset="-128"/>
              </a:rPr>
              <a:t>the deceased’s </a:t>
            </a:r>
            <a:r>
              <a:rPr lang="en-AU" altLang="en-US" sz="2400" b="1" i="1" dirty="0" smtClean="0">
                <a:ea typeface="ＭＳ Ｐゴシック" panose="020B0600070205080204" pitchFamily="34" charset="-128"/>
              </a:rPr>
              <a:t>spouse</a:t>
            </a:r>
            <a:r>
              <a:rPr lang="en-AU" altLang="en-US" sz="2400" dirty="0" smtClean="0">
                <a:ea typeface="ＭＳ Ｐゴシック" panose="020B0600070205080204" pitchFamily="34" charset="-128"/>
              </a:rPr>
              <a:t>;</a:t>
            </a:r>
          </a:p>
          <a:p>
            <a:pPr marL="971550" lvl="1" indent="-514350">
              <a:buFontTx/>
              <a:buAutoNum type="romanLcPeriod"/>
            </a:pPr>
            <a:r>
              <a:rPr lang="en-AU" altLang="en-US" sz="2400" dirty="0" smtClean="0">
                <a:ea typeface="ＭＳ Ｐゴシック" panose="020B0600070205080204" pitchFamily="34" charset="-128"/>
              </a:rPr>
              <a:t>the deceased’s </a:t>
            </a:r>
            <a:r>
              <a:rPr lang="en-AU" altLang="en-US" sz="2400" b="1" i="1" dirty="0" smtClean="0">
                <a:ea typeface="ＭＳ Ｐゴシック" panose="020B0600070205080204" pitchFamily="34" charset="-128"/>
              </a:rPr>
              <a:t>children</a:t>
            </a:r>
            <a:r>
              <a:rPr lang="en-AU" altLang="en-US" sz="2400" dirty="0" smtClean="0">
                <a:ea typeface="ＭＳ Ｐゴシック" panose="020B0600070205080204" pitchFamily="34" charset="-128"/>
              </a:rPr>
              <a:t>;</a:t>
            </a:r>
          </a:p>
          <a:p>
            <a:pPr marL="971550" lvl="1" indent="-514350">
              <a:buFontTx/>
              <a:buAutoNum type="romanLcPeriod"/>
            </a:pPr>
            <a:r>
              <a:rPr lang="en-AU" altLang="en-US" sz="2400" dirty="0">
                <a:ea typeface="ＭＳ Ｐゴシック" panose="020B0600070205080204" pitchFamily="34" charset="-128"/>
              </a:rPr>
              <a:t>those </a:t>
            </a:r>
            <a:r>
              <a:rPr lang="en-AU" altLang="en-US" sz="2400" b="1" i="1" dirty="0">
                <a:ea typeface="ＭＳ Ｐゴシック" panose="020B0600070205080204" pitchFamily="34" charset="-128"/>
              </a:rPr>
              <a:t>financially dependent </a:t>
            </a:r>
            <a:r>
              <a:rPr lang="en-AU" altLang="en-US" sz="2400" dirty="0">
                <a:ea typeface="ＭＳ Ｐゴシック" panose="020B0600070205080204" pitchFamily="34" charset="-128"/>
              </a:rPr>
              <a:t>on the </a:t>
            </a:r>
            <a:r>
              <a:rPr lang="en-AU" altLang="en-US" sz="2400" dirty="0" smtClean="0">
                <a:ea typeface="ＭＳ Ｐゴシック" panose="020B0600070205080204" pitchFamily="34" charset="-128"/>
              </a:rPr>
              <a:t>deceased; and</a:t>
            </a:r>
            <a:endParaRPr lang="en-AU" altLang="en-US" sz="2400" dirty="0">
              <a:ea typeface="ＭＳ Ｐゴシック" panose="020B0600070205080204" pitchFamily="34" charset="-128"/>
            </a:endParaRPr>
          </a:p>
          <a:p>
            <a:pPr marL="971550" lvl="1" indent="-514350">
              <a:buFontTx/>
              <a:buAutoNum type="romanLcPeriod"/>
            </a:pPr>
            <a:r>
              <a:rPr lang="en-AU" altLang="en-US" sz="2400" dirty="0" smtClean="0">
                <a:ea typeface="ＭＳ Ｐゴシック" panose="020B0600070205080204" pitchFamily="34" charset="-128"/>
              </a:rPr>
              <a:t>those in an </a:t>
            </a:r>
            <a:r>
              <a:rPr lang="en-AU" altLang="en-US" sz="2400" b="1" i="1" dirty="0" smtClean="0">
                <a:ea typeface="ＭＳ Ｐゴシック" panose="020B0600070205080204" pitchFamily="34" charset="-128"/>
              </a:rPr>
              <a:t>interdependency relationship </a:t>
            </a:r>
            <a:r>
              <a:rPr lang="en-AU" altLang="en-US" sz="2400" dirty="0" smtClean="0">
                <a:ea typeface="ＭＳ Ｐゴシック" panose="020B0600070205080204" pitchFamily="34" charset="-128"/>
              </a:rPr>
              <a:t>with the deceased</a:t>
            </a:r>
            <a:r>
              <a:rPr lang="en-AU" altLang="en-US" sz="2400" dirty="0">
                <a:ea typeface="ＭＳ Ｐゴシック" panose="020B0600070205080204" pitchFamily="34" charset="-128"/>
              </a:rPr>
              <a:t>.</a:t>
            </a:r>
            <a:endParaRPr lang="en-AU" altLang="en-US" sz="2400" dirty="0" smtClean="0">
              <a:ea typeface="ＭＳ Ｐゴシック" panose="020B0600070205080204" pitchFamily="34" charset="-128"/>
            </a:endParaRPr>
          </a:p>
        </p:txBody>
      </p:sp>
      <p:sp>
        <p:nvSpPr>
          <p:cNvPr id="4" name="Rectangle 3"/>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bwMode="auto">
          <a:xfrm>
            <a:off x="263352" y="1628800"/>
            <a:ext cx="10944225" cy="42084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marL="400050" lvl="1" indent="0">
              <a:buFontTx/>
              <a:buNone/>
            </a:pPr>
            <a:endParaRPr lang="en-AU" altLang="en-US" sz="3200" b="1" u="sng" dirty="0" smtClean="0">
              <a:ea typeface="ＭＳ Ｐゴシック" panose="020B0600070205080204" pitchFamily="34" charset="-128"/>
            </a:endParaRPr>
          </a:p>
          <a:p>
            <a:pPr marL="400050" lvl="1" indent="0">
              <a:buFontTx/>
              <a:buNone/>
            </a:pPr>
            <a:endParaRPr lang="en-AU" altLang="en-US" sz="1000" dirty="0" smtClean="0">
              <a:ea typeface="ＭＳ Ｐゴシック" panose="020B0600070205080204" pitchFamily="34" charset="-128"/>
            </a:endParaRPr>
          </a:p>
          <a:p>
            <a:pPr marL="400050" lvl="1" indent="0">
              <a:buFontTx/>
              <a:buNone/>
            </a:pPr>
            <a:r>
              <a:rPr lang="en-AU" altLang="en-US" sz="2400" b="1" dirty="0" smtClean="0">
                <a:ea typeface="ＭＳ Ｐゴシック" panose="020B0600070205080204" pitchFamily="34" charset="-128"/>
              </a:rPr>
              <a:t>‘Spouse’ </a:t>
            </a:r>
            <a:r>
              <a:rPr lang="en-AU" altLang="en-US" sz="2400" dirty="0" smtClean="0">
                <a:ea typeface="ＭＳ Ｐゴシック" panose="020B0600070205080204" pitchFamily="34" charset="-128"/>
              </a:rPr>
              <a:t>is also defined in section 10 of the SIS Act to include:</a:t>
            </a:r>
          </a:p>
          <a:p>
            <a:pPr marL="400050" lvl="1" indent="0">
              <a:buFontTx/>
              <a:buNone/>
            </a:pPr>
            <a:endParaRPr lang="en-AU" altLang="en-US" sz="2000" dirty="0" smtClean="0">
              <a:ea typeface="ＭＳ Ｐゴシック" panose="020B0600070205080204" pitchFamily="34" charset="-128"/>
            </a:endParaRPr>
          </a:p>
          <a:p>
            <a:pPr marL="1314450" lvl="2" indent="-514350" algn="just">
              <a:buFontTx/>
              <a:buAutoNum type="romanLcPeriod"/>
            </a:pPr>
            <a:r>
              <a:rPr lang="en-AU" altLang="en-US" dirty="0" smtClean="0">
                <a:ea typeface="ＭＳ Ｐゴシック" panose="020B0600070205080204" pitchFamily="34" charset="-128"/>
              </a:rPr>
              <a:t>another person who is </a:t>
            </a:r>
            <a:r>
              <a:rPr lang="en-AU" altLang="en-US" b="1" dirty="0" smtClean="0">
                <a:ea typeface="ＭＳ Ｐゴシック" panose="020B0600070205080204" pitchFamily="34" charset="-128"/>
              </a:rPr>
              <a:t>legally married </a:t>
            </a:r>
            <a:r>
              <a:rPr lang="en-AU" altLang="en-US" dirty="0" smtClean="0">
                <a:ea typeface="ＭＳ Ｐゴシック" panose="020B0600070205080204" pitchFamily="34" charset="-128"/>
              </a:rPr>
              <a:t>to the person;</a:t>
            </a:r>
          </a:p>
          <a:p>
            <a:pPr marL="1314450" lvl="2" indent="-514350" algn="just">
              <a:buFontTx/>
              <a:buAutoNum type="romanLcPeriod"/>
            </a:pPr>
            <a:r>
              <a:rPr lang="en-AU" altLang="en-US" dirty="0" smtClean="0">
                <a:ea typeface="ＭＳ Ｐゴシック" panose="020B0600070205080204" pitchFamily="34" charset="-128"/>
              </a:rPr>
              <a:t>another person (whether of the same or different sex) in a prescribed kind of </a:t>
            </a:r>
            <a:r>
              <a:rPr lang="en-AU" altLang="en-US" b="1" dirty="0" smtClean="0">
                <a:ea typeface="ＭＳ Ｐゴシック" panose="020B0600070205080204" pitchFamily="34" charset="-128"/>
              </a:rPr>
              <a:t>relationship that is registered </a:t>
            </a:r>
            <a:r>
              <a:rPr lang="en-AU" altLang="en-US" dirty="0" smtClean="0">
                <a:ea typeface="ＭＳ Ｐゴシック" panose="020B0600070205080204" pitchFamily="34" charset="-128"/>
              </a:rPr>
              <a:t>under a State or Territory law;</a:t>
            </a:r>
          </a:p>
          <a:p>
            <a:pPr marL="1314450" lvl="2" indent="-514350" algn="just">
              <a:buFontTx/>
              <a:buAutoNum type="romanLcPeriod"/>
            </a:pPr>
            <a:r>
              <a:rPr lang="en-AU" altLang="en-US" dirty="0" smtClean="0">
                <a:ea typeface="ＭＳ Ｐゴシック" panose="020B0600070205080204" pitchFamily="34" charset="-128"/>
              </a:rPr>
              <a:t>another person who, although not legally married to the person, lives with the person </a:t>
            </a:r>
            <a:r>
              <a:rPr lang="en-AU" altLang="en-US" b="1" dirty="0" smtClean="0">
                <a:ea typeface="ＭＳ Ｐゴシック" panose="020B0600070205080204" pitchFamily="34" charset="-128"/>
              </a:rPr>
              <a:t>on a genuine domestic basis </a:t>
            </a:r>
            <a:r>
              <a:rPr lang="en-AU" altLang="en-US" dirty="0" smtClean="0">
                <a:ea typeface="ＭＳ Ｐゴシック" panose="020B0600070205080204" pitchFamily="34" charset="-128"/>
              </a:rPr>
              <a:t>in a relationship as a couple.</a:t>
            </a:r>
          </a:p>
        </p:txBody>
      </p:sp>
      <p:sp>
        <p:nvSpPr>
          <p:cNvPr id="4" name="Rectangle 3"/>
          <p:cNvSpPr/>
          <p:nvPr/>
        </p:nvSpPr>
        <p:spPr>
          <a:xfrm>
            <a:off x="263352" y="972017"/>
            <a:ext cx="5392758" cy="584775"/>
          </a:xfrm>
          <a:prstGeom prst="rect">
            <a:avLst/>
          </a:prstGeom>
        </p:spPr>
        <p:txBody>
          <a:bodyPr wrap="none">
            <a:spAutoFit/>
          </a:bodyPr>
          <a:lstStyle/>
          <a:p>
            <a:pPr marL="400050" lvl="1" indent="0">
              <a:buFontTx/>
              <a:buNone/>
            </a:pPr>
            <a:r>
              <a:rPr lang="en-AU" altLang="en-US" sz="3200" b="1" u="sng" dirty="0"/>
              <a:t>WHO IS A DEPENDANT?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27288</TotalTime>
  <Words>2273</Words>
  <Application>Microsoft Office PowerPoint</Application>
  <PresentationFormat>Widescreen</PresentationFormat>
  <Paragraphs>329</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ＭＳ Ｐゴシック</vt:lpstr>
      <vt:lpstr>Arial</vt:lpstr>
      <vt:lpstr>Default Design</vt:lpstr>
      <vt:lpstr> Death and Superannuation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MEDICO-LEGAL ISSUES AND THE DETERMINATION OF CAPACITY:  IS A MMSE ENOUGH?</dc:title>
  <dc:creator>Matthew Holmes</dc:creator>
  <cp:lastModifiedBy>Tim Baumann</cp:lastModifiedBy>
  <cp:revision>594</cp:revision>
  <cp:lastPrinted>2017-09-12T03:43:24Z</cp:lastPrinted>
  <dcterms:created xsi:type="dcterms:W3CDTF">2011-03-08T12:05:20Z</dcterms:created>
  <dcterms:modified xsi:type="dcterms:W3CDTF">2017-09-12T04:25:02Z</dcterms:modified>
</cp:coreProperties>
</file>