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20.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2.xml" ContentType="application/vnd.openxmlformats-officedocument.presentationml.slide+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1.xml" ContentType="application/vnd.openxmlformats-officedocument.presentationml.slideLayout+xml"/>
  <Override PartName="/ppt/notesSlides/notesSlide5.xml" ContentType="application/vnd.openxmlformats-officedocument.presentationml.notesSlide+xml"/>
  <Override PartName="/ppt/notesSlides/notesSlide4.xml" ContentType="application/vnd.openxmlformats-officedocument.presentationml.notesSlide+xml"/>
  <Override PartName="/ppt/notesSlides/notesSlide1.xml" ContentType="application/vnd.openxmlformats-officedocument.presentationml.notesSlide+xml"/>
  <Override PartName="/ppt/notesSlides/notesSlide3.xml" ContentType="application/vnd.openxmlformats-officedocument.presentationml.notesSlide+xml"/>
  <Override PartName="/ppt/notesSlides/notesSlide2.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4"/>
  </p:notesMasterIdLst>
  <p:sldIdLst>
    <p:sldId id="256" r:id="rId2"/>
    <p:sldId id="257" r:id="rId3"/>
    <p:sldId id="275" r:id="rId4"/>
    <p:sldId id="259" r:id="rId5"/>
    <p:sldId id="260" r:id="rId6"/>
    <p:sldId id="261" r:id="rId7"/>
    <p:sldId id="262" r:id="rId8"/>
    <p:sldId id="263" r:id="rId9"/>
    <p:sldId id="264" r:id="rId10"/>
    <p:sldId id="265" r:id="rId11"/>
    <p:sldId id="266" r:id="rId12"/>
    <p:sldId id="270" r:id="rId13"/>
    <p:sldId id="268" r:id="rId14"/>
    <p:sldId id="267" r:id="rId15"/>
    <p:sldId id="269" r:id="rId16"/>
    <p:sldId id="272" r:id="rId17"/>
    <p:sldId id="279" r:id="rId18"/>
    <p:sldId id="271" r:id="rId19"/>
    <p:sldId id="276" r:id="rId20"/>
    <p:sldId id="280" r:id="rId21"/>
    <p:sldId id="277" r:id="rId22"/>
    <p:sldId id="278"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5369" autoAdjust="0"/>
  </p:normalViewPr>
  <p:slideViewPr>
    <p:cSldViewPr>
      <p:cViewPr varScale="1">
        <p:scale>
          <a:sx n="75" d="100"/>
          <a:sy n="75" d="100"/>
        </p:scale>
        <p:origin x="-1656" y="-77"/>
      </p:cViewPr>
      <p:guideLst>
        <p:guide orient="horz" pos="2160"/>
        <p:guide pos="2880"/>
      </p:guideLst>
    </p:cSldViewPr>
  </p:slideViewPr>
  <p:notesTextViewPr>
    <p:cViewPr>
      <p:scale>
        <a:sx n="1" d="1"/>
        <a:sy n="1" d="1"/>
      </p:scale>
      <p:origin x="0" y="0"/>
    </p:cViewPr>
  </p:notesTextViewPr>
  <p:sorterViewPr>
    <p:cViewPr>
      <p:scale>
        <a:sx n="120" d="100"/>
        <a:sy n="120" d="100"/>
      </p:scale>
      <p:origin x="0" y="3595"/>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ustomXml" Target="../customXml/item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30"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85AE79E-7688-4A28-9647-005925CE2277}" type="datetimeFigureOut">
              <a:rPr lang="en-AU" smtClean="0"/>
              <a:t>11/10/2017</a:t>
            </a:fld>
            <a:endParaRPr lang="en-AU"/>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9B76F97-5BED-4C9E-895F-320A826F131A}" type="slidenum">
              <a:rPr lang="en-AU" smtClean="0"/>
              <a:t>‹#›</a:t>
            </a:fld>
            <a:endParaRPr lang="en-AU"/>
          </a:p>
        </p:txBody>
      </p:sp>
    </p:spTree>
    <p:extLst>
      <p:ext uri="{BB962C8B-B14F-4D97-AF65-F5344CB8AC3E}">
        <p14:creationId xmlns:p14="http://schemas.microsoft.com/office/powerpoint/2010/main" val="7614245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5A92772-9B03-4323-B17E-BABB74508880}" type="slidenum">
              <a:rPr lang="en-AU" altLang="en-US"/>
              <a:pPr/>
              <a:t>3</a:t>
            </a:fld>
            <a:endParaRPr lang="en-AU" altLang="en-US"/>
          </a:p>
        </p:txBody>
      </p:sp>
      <p:sp>
        <p:nvSpPr>
          <p:cNvPr id="17410" name="Rectangle 2"/>
          <p:cNvSpPr>
            <a:spLocks noGrp="1" noRot="1" noChangeAspect="1" noChangeArrowheads="1" noTextEdit="1"/>
          </p:cNvSpPr>
          <p:nvPr>
            <p:ph type="sldImg"/>
          </p:nvPr>
        </p:nvSpPr>
        <p:spPr>
          <a:ln/>
        </p:spPr>
      </p:sp>
      <p:sp>
        <p:nvSpPr>
          <p:cNvPr id="17411" name="Rectangle 3"/>
          <p:cNvSpPr>
            <a:spLocks noGrp="1" noChangeArrowheads="1"/>
          </p:cNvSpPr>
          <p:nvPr>
            <p:ph type="body" idx="1"/>
          </p:nvPr>
        </p:nvSpPr>
        <p:spPr>
          <a:xfrm>
            <a:off x="914400" y="4343400"/>
            <a:ext cx="5029200" cy="4114800"/>
          </a:xfrm>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57FEE1F-A37C-4B5D-B5CC-AA53B45E325F}" type="slidenum">
              <a:rPr lang="en-AU" altLang="en-US"/>
              <a:pPr/>
              <a:t>4</a:t>
            </a:fld>
            <a:endParaRPr lang="en-AU" altLang="en-US"/>
          </a:p>
        </p:txBody>
      </p:sp>
      <p:sp>
        <p:nvSpPr>
          <p:cNvPr id="17410" name="Rectangle 2"/>
          <p:cNvSpPr>
            <a:spLocks noGrp="1" noRot="1" noChangeAspect="1" noChangeArrowheads="1" noTextEdit="1"/>
          </p:cNvSpPr>
          <p:nvPr>
            <p:ph type="sldImg"/>
          </p:nvPr>
        </p:nvSpPr>
        <p:spPr>
          <a:ln/>
        </p:spPr>
      </p:sp>
      <p:sp>
        <p:nvSpPr>
          <p:cNvPr id="17411" name="Rectangle 3"/>
          <p:cNvSpPr>
            <a:spLocks noGrp="1" noChangeArrowheads="1"/>
          </p:cNvSpPr>
          <p:nvPr>
            <p:ph type="body" idx="1"/>
          </p:nvPr>
        </p:nvSpPr>
        <p:spPr>
          <a:xfrm>
            <a:off x="914400" y="4343400"/>
            <a:ext cx="5029200" cy="4114800"/>
          </a:xfrm>
        </p:spPr>
        <p:txBody>
          <a:bodyPr/>
          <a:lstStyle/>
          <a:p>
            <a:r>
              <a:rPr lang="en-AU" altLang="en-US" dirty="0"/>
              <a:t>*See </a:t>
            </a:r>
            <a:r>
              <a:rPr lang="en-AU" altLang="en-US" dirty="0" smtClean="0"/>
              <a:t>references on last slide. </a:t>
            </a:r>
            <a:endParaRPr lang="en-AU"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FCBD711-C9F3-45F7-B746-49CF186C0C4E}" type="slidenum">
              <a:rPr lang="en-AU" altLang="en-US"/>
              <a:pPr/>
              <a:t>14</a:t>
            </a:fld>
            <a:endParaRPr lang="en-AU" altLang="en-US"/>
          </a:p>
        </p:txBody>
      </p:sp>
      <p:sp>
        <p:nvSpPr>
          <p:cNvPr id="15362" name="Rectangle 2"/>
          <p:cNvSpPr>
            <a:spLocks noGrp="1" noRot="1" noChangeAspect="1" noChangeArrowheads="1" noTextEdit="1"/>
          </p:cNvSpPr>
          <p:nvPr>
            <p:ph type="sldImg"/>
          </p:nvPr>
        </p:nvSpPr>
        <p:spPr>
          <a:ln/>
        </p:spPr>
      </p:sp>
      <p:sp>
        <p:nvSpPr>
          <p:cNvPr id="15363" name="Rectangle 3"/>
          <p:cNvSpPr>
            <a:spLocks noGrp="1" noChangeArrowheads="1"/>
          </p:cNvSpPr>
          <p:nvPr>
            <p:ph type="body" idx="1"/>
          </p:nvPr>
        </p:nvSpPr>
        <p:spPr/>
        <p:txBody>
          <a:bodyPr/>
          <a:lstStyle/>
          <a:p>
            <a:r>
              <a:rPr lang="en-AU" altLang="en-US"/>
              <a:t>* See Adrian Evans and Josephine Palermo, ‘Zero Impact: Are Lawyers’ Values Affected by Law School?’ (2005) 8(2)</a:t>
            </a:r>
            <a:r>
              <a:rPr lang="en-AU" altLang="en-US" i="1"/>
              <a:t> Legal Ethics </a:t>
            </a:r>
            <a:r>
              <a:rPr lang="en-AU" altLang="en-US"/>
              <a:t>240-264. </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29B76F97-5BED-4C9E-895F-320A826F131A}" type="slidenum">
              <a:rPr lang="en-AU" smtClean="0"/>
              <a:t>18</a:t>
            </a:fld>
            <a:endParaRPr lang="en-AU"/>
          </a:p>
        </p:txBody>
      </p:sp>
    </p:spTree>
    <p:extLst>
      <p:ext uri="{BB962C8B-B14F-4D97-AF65-F5344CB8AC3E}">
        <p14:creationId xmlns:p14="http://schemas.microsoft.com/office/powerpoint/2010/main" val="554725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F1E9B54-60F6-452E-82CF-0931B4A740A6}" type="slidenum">
              <a:rPr lang="en-US" smtClean="0"/>
              <a:pPr/>
              <a:t>21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p>
            <a:fld id="{FB7FE1F3-804D-4B36-A132-7E5FEFFF215D}" type="datetime1">
              <a:rPr lang="en-AU" smtClean="0"/>
              <a:t>11/10/2017</a:t>
            </a:fld>
            <a:endParaRPr lang="en-AU"/>
          </a:p>
        </p:txBody>
      </p:sp>
      <p:sp>
        <p:nvSpPr>
          <p:cNvPr id="5" name="Footer Placeholder 4"/>
          <p:cNvSpPr>
            <a:spLocks noGrp="1"/>
          </p:cNvSpPr>
          <p:nvPr>
            <p:ph type="ftr" sz="quarter" idx="11"/>
          </p:nvPr>
        </p:nvSpPr>
        <p:spPr/>
        <p:txBody>
          <a:bodyPr/>
          <a:lstStyle/>
          <a:p>
            <a:r>
              <a:rPr lang="en-AU" smtClean="0"/>
              <a:t>Adrian Evans   Monash Law School 2017</a:t>
            </a:r>
            <a:endParaRPr lang="en-AU"/>
          </a:p>
        </p:txBody>
      </p:sp>
      <p:sp>
        <p:nvSpPr>
          <p:cNvPr id="6" name="Slide Number Placeholder 5"/>
          <p:cNvSpPr>
            <a:spLocks noGrp="1"/>
          </p:cNvSpPr>
          <p:nvPr>
            <p:ph type="sldNum" sz="quarter" idx="12"/>
          </p:nvPr>
        </p:nvSpPr>
        <p:spPr/>
        <p:txBody>
          <a:bodyPr/>
          <a:lstStyle/>
          <a:p>
            <a:fld id="{4702A961-F21B-4330-BB93-F378010434CB}" type="slidenum">
              <a:rPr lang="en-AU" smtClean="0"/>
              <a:t>‹#›</a:t>
            </a:fld>
            <a:endParaRPr lang="en-AU"/>
          </a:p>
        </p:txBody>
      </p:sp>
    </p:spTree>
    <p:extLst>
      <p:ext uri="{BB962C8B-B14F-4D97-AF65-F5344CB8AC3E}">
        <p14:creationId xmlns:p14="http://schemas.microsoft.com/office/powerpoint/2010/main" val="7636537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2E5D87D2-07AD-4C3C-98C5-A495543B2224}" type="datetime1">
              <a:rPr lang="en-AU" smtClean="0"/>
              <a:t>11/10/2017</a:t>
            </a:fld>
            <a:endParaRPr lang="en-AU"/>
          </a:p>
        </p:txBody>
      </p:sp>
      <p:sp>
        <p:nvSpPr>
          <p:cNvPr id="5" name="Footer Placeholder 4"/>
          <p:cNvSpPr>
            <a:spLocks noGrp="1"/>
          </p:cNvSpPr>
          <p:nvPr>
            <p:ph type="ftr" sz="quarter" idx="11"/>
          </p:nvPr>
        </p:nvSpPr>
        <p:spPr/>
        <p:txBody>
          <a:bodyPr/>
          <a:lstStyle/>
          <a:p>
            <a:r>
              <a:rPr lang="en-AU" smtClean="0"/>
              <a:t>Adrian Evans   Monash Law School 2017</a:t>
            </a:r>
            <a:endParaRPr lang="en-AU"/>
          </a:p>
        </p:txBody>
      </p:sp>
      <p:sp>
        <p:nvSpPr>
          <p:cNvPr id="6" name="Slide Number Placeholder 5"/>
          <p:cNvSpPr>
            <a:spLocks noGrp="1"/>
          </p:cNvSpPr>
          <p:nvPr>
            <p:ph type="sldNum" sz="quarter" idx="12"/>
          </p:nvPr>
        </p:nvSpPr>
        <p:spPr/>
        <p:txBody>
          <a:bodyPr/>
          <a:lstStyle/>
          <a:p>
            <a:fld id="{4702A961-F21B-4330-BB93-F378010434CB}" type="slidenum">
              <a:rPr lang="en-AU" smtClean="0"/>
              <a:t>‹#›</a:t>
            </a:fld>
            <a:endParaRPr lang="en-AU"/>
          </a:p>
        </p:txBody>
      </p:sp>
    </p:spTree>
    <p:extLst>
      <p:ext uri="{BB962C8B-B14F-4D97-AF65-F5344CB8AC3E}">
        <p14:creationId xmlns:p14="http://schemas.microsoft.com/office/powerpoint/2010/main" val="3599423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7487B543-A2EA-4091-9327-AF33EA6C9538}" type="datetime1">
              <a:rPr lang="en-AU" smtClean="0"/>
              <a:t>11/10/2017</a:t>
            </a:fld>
            <a:endParaRPr lang="en-AU"/>
          </a:p>
        </p:txBody>
      </p:sp>
      <p:sp>
        <p:nvSpPr>
          <p:cNvPr id="5" name="Footer Placeholder 4"/>
          <p:cNvSpPr>
            <a:spLocks noGrp="1"/>
          </p:cNvSpPr>
          <p:nvPr>
            <p:ph type="ftr" sz="quarter" idx="11"/>
          </p:nvPr>
        </p:nvSpPr>
        <p:spPr/>
        <p:txBody>
          <a:bodyPr/>
          <a:lstStyle/>
          <a:p>
            <a:r>
              <a:rPr lang="en-AU" smtClean="0"/>
              <a:t>Adrian Evans   Monash Law School 2017</a:t>
            </a:r>
            <a:endParaRPr lang="en-AU"/>
          </a:p>
        </p:txBody>
      </p:sp>
      <p:sp>
        <p:nvSpPr>
          <p:cNvPr id="6" name="Slide Number Placeholder 5"/>
          <p:cNvSpPr>
            <a:spLocks noGrp="1"/>
          </p:cNvSpPr>
          <p:nvPr>
            <p:ph type="sldNum" sz="quarter" idx="12"/>
          </p:nvPr>
        </p:nvSpPr>
        <p:spPr/>
        <p:txBody>
          <a:bodyPr/>
          <a:lstStyle/>
          <a:p>
            <a:fld id="{4702A961-F21B-4330-BB93-F378010434CB}" type="slidenum">
              <a:rPr lang="en-AU" smtClean="0"/>
              <a:t>‹#›</a:t>
            </a:fld>
            <a:endParaRPr lang="en-AU"/>
          </a:p>
        </p:txBody>
      </p:sp>
    </p:spTree>
    <p:extLst>
      <p:ext uri="{BB962C8B-B14F-4D97-AF65-F5344CB8AC3E}">
        <p14:creationId xmlns:p14="http://schemas.microsoft.com/office/powerpoint/2010/main" val="2130573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795B6039-A239-4B24-8C60-6C16E7E181AC}" type="datetime1">
              <a:rPr lang="en-AU" smtClean="0"/>
              <a:t>11/10/2017</a:t>
            </a:fld>
            <a:endParaRPr lang="en-AU"/>
          </a:p>
        </p:txBody>
      </p:sp>
      <p:sp>
        <p:nvSpPr>
          <p:cNvPr id="5" name="Footer Placeholder 4"/>
          <p:cNvSpPr>
            <a:spLocks noGrp="1"/>
          </p:cNvSpPr>
          <p:nvPr>
            <p:ph type="ftr" sz="quarter" idx="11"/>
          </p:nvPr>
        </p:nvSpPr>
        <p:spPr/>
        <p:txBody>
          <a:bodyPr/>
          <a:lstStyle/>
          <a:p>
            <a:r>
              <a:rPr lang="en-AU" smtClean="0"/>
              <a:t>Adrian Evans   Monash Law School 2017</a:t>
            </a:r>
            <a:endParaRPr lang="en-AU"/>
          </a:p>
        </p:txBody>
      </p:sp>
      <p:sp>
        <p:nvSpPr>
          <p:cNvPr id="6" name="Slide Number Placeholder 5"/>
          <p:cNvSpPr>
            <a:spLocks noGrp="1"/>
          </p:cNvSpPr>
          <p:nvPr>
            <p:ph type="sldNum" sz="quarter" idx="12"/>
          </p:nvPr>
        </p:nvSpPr>
        <p:spPr/>
        <p:txBody>
          <a:bodyPr/>
          <a:lstStyle/>
          <a:p>
            <a:fld id="{4702A961-F21B-4330-BB93-F378010434CB}" type="slidenum">
              <a:rPr lang="en-AU" smtClean="0"/>
              <a:t>‹#›</a:t>
            </a:fld>
            <a:endParaRPr lang="en-AU"/>
          </a:p>
        </p:txBody>
      </p:sp>
    </p:spTree>
    <p:extLst>
      <p:ext uri="{BB962C8B-B14F-4D97-AF65-F5344CB8AC3E}">
        <p14:creationId xmlns:p14="http://schemas.microsoft.com/office/powerpoint/2010/main" val="35884311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6C69DE9-1AF7-478A-B0B3-8B52E52331A6}" type="datetime1">
              <a:rPr lang="en-AU" smtClean="0"/>
              <a:t>11/10/2017</a:t>
            </a:fld>
            <a:endParaRPr lang="en-AU"/>
          </a:p>
        </p:txBody>
      </p:sp>
      <p:sp>
        <p:nvSpPr>
          <p:cNvPr id="5" name="Footer Placeholder 4"/>
          <p:cNvSpPr>
            <a:spLocks noGrp="1"/>
          </p:cNvSpPr>
          <p:nvPr>
            <p:ph type="ftr" sz="quarter" idx="11"/>
          </p:nvPr>
        </p:nvSpPr>
        <p:spPr/>
        <p:txBody>
          <a:bodyPr/>
          <a:lstStyle/>
          <a:p>
            <a:r>
              <a:rPr lang="en-AU" smtClean="0"/>
              <a:t>Adrian Evans   Monash Law School 2017</a:t>
            </a:r>
            <a:endParaRPr lang="en-AU"/>
          </a:p>
        </p:txBody>
      </p:sp>
      <p:sp>
        <p:nvSpPr>
          <p:cNvPr id="6" name="Slide Number Placeholder 5"/>
          <p:cNvSpPr>
            <a:spLocks noGrp="1"/>
          </p:cNvSpPr>
          <p:nvPr>
            <p:ph type="sldNum" sz="quarter" idx="12"/>
          </p:nvPr>
        </p:nvSpPr>
        <p:spPr/>
        <p:txBody>
          <a:bodyPr/>
          <a:lstStyle/>
          <a:p>
            <a:fld id="{4702A961-F21B-4330-BB93-F378010434CB}" type="slidenum">
              <a:rPr lang="en-AU" smtClean="0"/>
              <a:t>‹#›</a:t>
            </a:fld>
            <a:endParaRPr lang="en-AU"/>
          </a:p>
        </p:txBody>
      </p:sp>
    </p:spTree>
    <p:extLst>
      <p:ext uri="{BB962C8B-B14F-4D97-AF65-F5344CB8AC3E}">
        <p14:creationId xmlns:p14="http://schemas.microsoft.com/office/powerpoint/2010/main" val="7379591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fld id="{F5ED43CA-678F-4592-BCBC-E3EDF97D9E33}" type="datetime1">
              <a:rPr lang="en-AU" smtClean="0"/>
              <a:t>11/10/2017</a:t>
            </a:fld>
            <a:endParaRPr lang="en-AU"/>
          </a:p>
        </p:txBody>
      </p:sp>
      <p:sp>
        <p:nvSpPr>
          <p:cNvPr id="6" name="Footer Placeholder 5"/>
          <p:cNvSpPr>
            <a:spLocks noGrp="1"/>
          </p:cNvSpPr>
          <p:nvPr>
            <p:ph type="ftr" sz="quarter" idx="11"/>
          </p:nvPr>
        </p:nvSpPr>
        <p:spPr/>
        <p:txBody>
          <a:bodyPr/>
          <a:lstStyle/>
          <a:p>
            <a:r>
              <a:rPr lang="en-AU" smtClean="0"/>
              <a:t>Adrian Evans   Monash Law School 2017</a:t>
            </a:r>
            <a:endParaRPr lang="en-AU"/>
          </a:p>
        </p:txBody>
      </p:sp>
      <p:sp>
        <p:nvSpPr>
          <p:cNvPr id="7" name="Slide Number Placeholder 6"/>
          <p:cNvSpPr>
            <a:spLocks noGrp="1"/>
          </p:cNvSpPr>
          <p:nvPr>
            <p:ph type="sldNum" sz="quarter" idx="12"/>
          </p:nvPr>
        </p:nvSpPr>
        <p:spPr/>
        <p:txBody>
          <a:bodyPr/>
          <a:lstStyle/>
          <a:p>
            <a:fld id="{4702A961-F21B-4330-BB93-F378010434CB}" type="slidenum">
              <a:rPr lang="en-AU" smtClean="0"/>
              <a:t>‹#›</a:t>
            </a:fld>
            <a:endParaRPr lang="en-AU"/>
          </a:p>
        </p:txBody>
      </p:sp>
    </p:spTree>
    <p:extLst>
      <p:ext uri="{BB962C8B-B14F-4D97-AF65-F5344CB8AC3E}">
        <p14:creationId xmlns:p14="http://schemas.microsoft.com/office/powerpoint/2010/main" val="30663236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fld id="{24D06238-E8BE-4EB1-B921-0E1EB33C26B9}" type="datetime1">
              <a:rPr lang="en-AU" smtClean="0"/>
              <a:t>11/10/2017</a:t>
            </a:fld>
            <a:endParaRPr lang="en-AU"/>
          </a:p>
        </p:txBody>
      </p:sp>
      <p:sp>
        <p:nvSpPr>
          <p:cNvPr id="8" name="Footer Placeholder 7"/>
          <p:cNvSpPr>
            <a:spLocks noGrp="1"/>
          </p:cNvSpPr>
          <p:nvPr>
            <p:ph type="ftr" sz="quarter" idx="11"/>
          </p:nvPr>
        </p:nvSpPr>
        <p:spPr/>
        <p:txBody>
          <a:bodyPr/>
          <a:lstStyle/>
          <a:p>
            <a:r>
              <a:rPr lang="en-AU" smtClean="0"/>
              <a:t>Adrian Evans   Monash Law School 2017</a:t>
            </a:r>
            <a:endParaRPr lang="en-AU"/>
          </a:p>
        </p:txBody>
      </p:sp>
      <p:sp>
        <p:nvSpPr>
          <p:cNvPr id="9" name="Slide Number Placeholder 8"/>
          <p:cNvSpPr>
            <a:spLocks noGrp="1"/>
          </p:cNvSpPr>
          <p:nvPr>
            <p:ph type="sldNum" sz="quarter" idx="12"/>
          </p:nvPr>
        </p:nvSpPr>
        <p:spPr/>
        <p:txBody>
          <a:bodyPr/>
          <a:lstStyle/>
          <a:p>
            <a:fld id="{4702A961-F21B-4330-BB93-F378010434CB}" type="slidenum">
              <a:rPr lang="en-AU" smtClean="0"/>
              <a:t>‹#›</a:t>
            </a:fld>
            <a:endParaRPr lang="en-AU"/>
          </a:p>
        </p:txBody>
      </p:sp>
    </p:spTree>
    <p:extLst>
      <p:ext uri="{BB962C8B-B14F-4D97-AF65-F5344CB8AC3E}">
        <p14:creationId xmlns:p14="http://schemas.microsoft.com/office/powerpoint/2010/main" val="20890140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095ABC9C-AC45-481E-AA65-F019E3EC6F56}" type="datetime1">
              <a:rPr lang="en-AU" smtClean="0"/>
              <a:t>11/10/2017</a:t>
            </a:fld>
            <a:endParaRPr lang="en-AU"/>
          </a:p>
        </p:txBody>
      </p:sp>
      <p:sp>
        <p:nvSpPr>
          <p:cNvPr id="4" name="Footer Placeholder 3"/>
          <p:cNvSpPr>
            <a:spLocks noGrp="1"/>
          </p:cNvSpPr>
          <p:nvPr>
            <p:ph type="ftr" sz="quarter" idx="11"/>
          </p:nvPr>
        </p:nvSpPr>
        <p:spPr/>
        <p:txBody>
          <a:bodyPr/>
          <a:lstStyle/>
          <a:p>
            <a:r>
              <a:rPr lang="en-AU" smtClean="0"/>
              <a:t>Adrian Evans   Monash Law School 2017</a:t>
            </a:r>
            <a:endParaRPr lang="en-AU"/>
          </a:p>
        </p:txBody>
      </p:sp>
      <p:sp>
        <p:nvSpPr>
          <p:cNvPr id="5" name="Slide Number Placeholder 4"/>
          <p:cNvSpPr>
            <a:spLocks noGrp="1"/>
          </p:cNvSpPr>
          <p:nvPr>
            <p:ph type="sldNum" sz="quarter" idx="12"/>
          </p:nvPr>
        </p:nvSpPr>
        <p:spPr/>
        <p:txBody>
          <a:bodyPr/>
          <a:lstStyle/>
          <a:p>
            <a:fld id="{4702A961-F21B-4330-BB93-F378010434CB}" type="slidenum">
              <a:rPr lang="en-AU" smtClean="0"/>
              <a:t>‹#›</a:t>
            </a:fld>
            <a:endParaRPr lang="en-AU"/>
          </a:p>
        </p:txBody>
      </p:sp>
    </p:spTree>
    <p:extLst>
      <p:ext uri="{BB962C8B-B14F-4D97-AF65-F5344CB8AC3E}">
        <p14:creationId xmlns:p14="http://schemas.microsoft.com/office/powerpoint/2010/main" val="41288725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9014EC-89A6-47E0-8E3B-B64019AD5A0B}" type="datetime1">
              <a:rPr lang="en-AU" smtClean="0"/>
              <a:t>11/10/2017</a:t>
            </a:fld>
            <a:endParaRPr lang="en-AU"/>
          </a:p>
        </p:txBody>
      </p:sp>
      <p:sp>
        <p:nvSpPr>
          <p:cNvPr id="3" name="Footer Placeholder 2"/>
          <p:cNvSpPr>
            <a:spLocks noGrp="1"/>
          </p:cNvSpPr>
          <p:nvPr>
            <p:ph type="ftr" sz="quarter" idx="11"/>
          </p:nvPr>
        </p:nvSpPr>
        <p:spPr/>
        <p:txBody>
          <a:bodyPr/>
          <a:lstStyle/>
          <a:p>
            <a:r>
              <a:rPr lang="en-AU" smtClean="0"/>
              <a:t>Adrian Evans   Monash Law School 2017</a:t>
            </a:r>
            <a:endParaRPr lang="en-AU"/>
          </a:p>
        </p:txBody>
      </p:sp>
      <p:sp>
        <p:nvSpPr>
          <p:cNvPr id="4" name="Slide Number Placeholder 3"/>
          <p:cNvSpPr>
            <a:spLocks noGrp="1"/>
          </p:cNvSpPr>
          <p:nvPr>
            <p:ph type="sldNum" sz="quarter" idx="12"/>
          </p:nvPr>
        </p:nvSpPr>
        <p:spPr/>
        <p:txBody>
          <a:bodyPr/>
          <a:lstStyle/>
          <a:p>
            <a:fld id="{4702A961-F21B-4330-BB93-F378010434CB}" type="slidenum">
              <a:rPr lang="en-AU" smtClean="0"/>
              <a:t>‹#›</a:t>
            </a:fld>
            <a:endParaRPr lang="en-AU"/>
          </a:p>
        </p:txBody>
      </p:sp>
    </p:spTree>
    <p:extLst>
      <p:ext uri="{BB962C8B-B14F-4D97-AF65-F5344CB8AC3E}">
        <p14:creationId xmlns:p14="http://schemas.microsoft.com/office/powerpoint/2010/main" val="36089482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6D071AE-64DA-4CD7-B0E9-615274BF439E}" type="datetime1">
              <a:rPr lang="en-AU" smtClean="0"/>
              <a:t>11/10/2017</a:t>
            </a:fld>
            <a:endParaRPr lang="en-AU"/>
          </a:p>
        </p:txBody>
      </p:sp>
      <p:sp>
        <p:nvSpPr>
          <p:cNvPr id="6" name="Footer Placeholder 5"/>
          <p:cNvSpPr>
            <a:spLocks noGrp="1"/>
          </p:cNvSpPr>
          <p:nvPr>
            <p:ph type="ftr" sz="quarter" idx="11"/>
          </p:nvPr>
        </p:nvSpPr>
        <p:spPr/>
        <p:txBody>
          <a:bodyPr/>
          <a:lstStyle/>
          <a:p>
            <a:r>
              <a:rPr lang="en-AU" smtClean="0"/>
              <a:t>Adrian Evans   Monash Law School 2017</a:t>
            </a:r>
            <a:endParaRPr lang="en-AU"/>
          </a:p>
        </p:txBody>
      </p:sp>
      <p:sp>
        <p:nvSpPr>
          <p:cNvPr id="7" name="Slide Number Placeholder 6"/>
          <p:cNvSpPr>
            <a:spLocks noGrp="1"/>
          </p:cNvSpPr>
          <p:nvPr>
            <p:ph type="sldNum" sz="quarter" idx="12"/>
          </p:nvPr>
        </p:nvSpPr>
        <p:spPr/>
        <p:txBody>
          <a:bodyPr/>
          <a:lstStyle/>
          <a:p>
            <a:fld id="{4702A961-F21B-4330-BB93-F378010434CB}" type="slidenum">
              <a:rPr lang="en-AU" smtClean="0"/>
              <a:t>‹#›</a:t>
            </a:fld>
            <a:endParaRPr lang="en-AU"/>
          </a:p>
        </p:txBody>
      </p:sp>
    </p:spTree>
    <p:extLst>
      <p:ext uri="{BB962C8B-B14F-4D97-AF65-F5344CB8AC3E}">
        <p14:creationId xmlns:p14="http://schemas.microsoft.com/office/powerpoint/2010/main" val="23446083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153F72-29BB-44CE-B84B-5A5D1E712712}" type="datetime1">
              <a:rPr lang="en-AU" smtClean="0"/>
              <a:t>11/10/2017</a:t>
            </a:fld>
            <a:endParaRPr lang="en-AU"/>
          </a:p>
        </p:txBody>
      </p:sp>
      <p:sp>
        <p:nvSpPr>
          <p:cNvPr id="6" name="Footer Placeholder 5"/>
          <p:cNvSpPr>
            <a:spLocks noGrp="1"/>
          </p:cNvSpPr>
          <p:nvPr>
            <p:ph type="ftr" sz="quarter" idx="11"/>
          </p:nvPr>
        </p:nvSpPr>
        <p:spPr/>
        <p:txBody>
          <a:bodyPr/>
          <a:lstStyle/>
          <a:p>
            <a:r>
              <a:rPr lang="en-AU" smtClean="0"/>
              <a:t>Adrian Evans   Monash Law School 2017</a:t>
            </a:r>
            <a:endParaRPr lang="en-AU"/>
          </a:p>
        </p:txBody>
      </p:sp>
      <p:sp>
        <p:nvSpPr>
          <p:cNvPr id="7" name="Slide Number Placeholder 6"/>
          <p:cNvSpPr>
            <a:spLocks noGrp="1"/>
          </p:cNvSpPr>
          <p:nvPr>
            <p:ph type="sldNum" sz="quarter" idx="12"/>
          </p:nvPr>
        </p:nvSpPr>
        <p:spPr/>
        <p:txBody>
          <a:bodyPr/>
          <a:lstStyle/>
          <a:p>
            <a:fld id="{4702A961-F21B-4330-BB93-F378010434CB}" type="slidenum">
              <a:rPr lang="en-AU" smtClean="0"/>
              <a:t>‹#›</a:t>
            </a:fld>
            <a:endParaRPr lang="en-AU"/>
          </a:p>
        </p:txBody>
      </p:sp>
    </p:spTree>
    <p:extLst>
      <p:ext uri="{BB962C8B-B14F-4D97-AF65-F5344CB8AC3E}">
        <p14:creationId xmlns:p14="http://schemas.microsoft.com/office/powerpoint/2010/main" val="29142449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A39E33-B37F-40D2-BDF1-4356EF1E72C3}" type="datetime1">
              <a:rPr lang="en-AU" smtClean="0"/>
              <a:t>11/10/2017</a:t>
            </a:fld>
            <a:endParaRPr lang="en-AU"/>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AU" smtClean="0"/>
              <a:t>Adrian Evans   Monash Law School 2017</a:t>
            </a:r>
            <a:endParaRPr lang="en-AU"/>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02A961-F21B-4330-BB93-F378010434CB}" type="slidenum">
              <a:rPr lang="en-AU" smtClean="0"/>
              <a:t>‹#›</a:t>
            </a:fld>
            <a:endParaRPr lang="en-AU"/>
          </a:p>
        </p:txBody>
      </p:sp>
    </p:spTree>
    <p:extLst>
      <p:ext uri="{BB962C8B-B14F-4D97-AF65-F5344CB8AC3E}">
        <p14:creationId xmlns:p14="http://schemas.microsoft.com/office/powerpoint/2010/main" val="15185083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2362200"/>
          </a:xfrm>
          <a:solidFill>
            <a:schemeClr val="accent1">
              <a:alpha val="89000"/>
            </a:schemeClr>
          </a:solidFill>
        </p:spPr>
        <p:txBody>
          <a:bodyPr>
            <a:normAutofit fontScale="90000"/>
          </a:bodyPr>
          <a:lstStyle/>
          <a:p>
            <a:r>
              <a:rPr lang="en-AU" dirty="0" smtClean="0"/>
              <a:t/>
            </a:r>
            <a:br>
              <a:rPr lang="en-AU" dirty="0" smtClean="0"/>
            </a:br>
            <a:r>
              <a:rPr lang="en-AU" dirty="0"/>
              <a:t/>
            </a:r>
            <a:br>
              <a:rPr lang="en-AU" dirty="0"/>
            </a:br>
            <a:r>
              <a:rPr lang="en-AU" dirty="0" smtClean="0"/>
              <a:t>Community Legal Centres Queensland</a:t>
            </a:r>
            <a:br>
              <a:rPr lang="en-AU" dirty="0" smtClean="0"/>
            </a:br>
            <a:r>
              <a:rPr lang="en-AU" dirty="0" smtClean="0"/>
              <a:t/>
            </a:r>
            <a:br>
              <a:rPr lang="en-AU" dirty="0" smtClean="0"/>
            </a:br>
            <a:endParaRPr lang="en-AU" dirty="0"/>
          </a:p>
        </p:txBody>
      </p:sp>
      <p:sp>
        <p:nvSpPr>
          <p:cNvPr id="3" name="Subtitle 2"/>
          <p:cNvSpPr>
            <a:spLocks noGrp="1"/>
          </p:cNvSpPr>
          <p:nvPr>
            <p:ph type="subTitle" idx="1"/>
          </p:nvPr>
        </p:nvSpPr>
        <p:spPr>
          <a:xfrm>
            <a:off x="1371600" y="3886200"/>
            <a:ext cx="6400800" cy="1828800"/>
          </a:xfrm>
          <a:solidFill>
            <a:schemeClr val="accent1">
              <a:alpha val="15000"/>
            </a:schemeClr>
          </a:solidFill>
        </p:spPr>
        <p:txBody>
          <a:bodyPr/>
          <a:lstStyle/>
          <a:p>
            <a:r>
              <a:rPr lang="en-AU" dirty="0" smtClean="0"/>
              <a:t>Leadership Forum</a:t>
            </a:r>
          </a:p>
          <a:p>
            <a:r>
              <a:rPr lang="en-AU" dirty="0" smtClean="0"/>
              <a:t>Townsville </a:t>
            </a:r>
          </a:p>
          <a:p>
            <a:r>
              <a:rPr lang="en-AU" dirty="0" smtClean="0"/>
              <a:t>19 October 2017</a:t>
            </a:r>
            <a:endParaRPr lang="en-AU" dirty="0"/>
          </a:p>
        </p:txBody>
      </p:sp>
    </p:spTree>
    <p:extLst>
      <p:ext uri="{BB962C8B-B14F-4D97-AF65-F5344CB8AC3E}">
        <p14:creationId xmlns:p14="http://schemas.microsoft.com/office/powerpoint/2010/main" val="18873813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Footer Placeholder 2"/>
          <p:cNvSpPr>
            <a:spLocks noGrp="1"/>
          </p:cNvSpPr>
          <p:nvPr>
            <p:ph type="ftr" sz="quarter" idx="11"/>
          </p:nvPr>
        </p:nvSpPr>
        <p:spPr/>
        <p:txBody>
          <a:bodyPr/>
          <a:lstStyle/>
          <a:p>
            <a:r>
              <a:rPr lang="en-AU" altLang="en-US" smtClean="0"/>
              <a:t>Adrian Evans   Monash Law School 2017</a:t>
            </a:r>
            <a:endParaRPr lang="en-AU" altLang="en-US"/>
          </a:p>
        </p:txBody>
      </p:sp>
      <p:sp>
        <p:nvSpPr>
          <p:cNvPr id="31" name="Slide Number Placeholder 3"/>
          <p:cNvSpPr>
            <a:spLocks noGrp="1"/>
          </p:cNvSpPr>
          <p:nvPr>
            <p:ph type="sldNum" sz="quarter" idx="12"/>
          </p:nvPr>
        </p:nvSpPr>
        <p:spPr/>
        <p:txBody>
          <a:bodyPr/>
          <a:lstStyle/>
          <a:p>
            <a:fld id="{8175A498-18CC-49A1-8CD2-E03C5F41F35E}" type="slidenum">
              <a:rPr lang="en-AU" altLang="en-US"/>
              <a:pPr/>
              <a:t>10</a:t>
            </a:fld>
            <a:endParaRPr lang="en-AU" altLang="en-US"/>
          </a:p>
        </p:txBody>
      </p:sp>
      <p:graphicFrame>
        <p:nvGraphicFramePr>
          <p:cNvPr id="11294" name="Group 30"/>
          <p:cNvGraphicFramePr>
            <a:graphicFrameLocks noGrp="1"/>
          </p:cNvGraphicFramePr>
          <p:nvPr>
            <p:extLst>
              <p:ext uri="{D42A27DB-BD31-4B8C-83A1-F6EECF244321}">
                <p14:modId xmlns:p14="http://schemas.microsoft.com/office/powerpoint/2010/main" val="590199797"/>
              </p:ext>
            </p:extLst>
          </p:nvPr>
        </p:nvGraphicFramePr>
        <p:xfrm>
          <a:off x="250825" y="765175"/>
          <a:ext cx="8642350" cy="5200842"/>
        </p:xfrm>
        <a:graphic>
          <a:graphicData uri="http://schemas.openxmlformats.org/drawingml/2006/table">
            <a:tbl>
              <a:tblPr/>
              <a:tblGrid>
                <a:gridCol w="1760538"/>
                <a:gridCol w="2925762"/>
                <a:gridCol w="3956050"/>
              </a:tblGrid>
              <a:tr h="444930">
                <a:tc>
                  <a:txBody>
                    <a:bodyPr/>
                    <a:lstStyle>
                      <a:lvl1pPr>
                        <a:spcBef>
                          <a:spcPct val="20000"/>
                        </a:spcBef>
                        <a:buClr>
                          <a:schemeClr val="hlink"/>
                        </a:buClr>
                        <a:buSzPct val="70000"/>
                        <a:buFont typeface="Wingdings" pitchFamily="2" charset="2"/>
                        <a:defRPr sz="2800">
                          <a:solidFill>
                            <a:schemeClr val="tx1"/>
                          </a:solidFill>
                          <a:effectLst>
                            <a:outerShdw blurRad="38100" dist="38100" dir="2700000" algn="tl">
                              <a:srgbClr val="000000"/>
                            </a:outerShdw>
                          </a:effectLst>
                          <a:latin typeface="Verdana" pitchFamily="34" charset="0"/>
                          <a:cs typeface="Arial" charset="0"/>
                        </a:defRPr>
                      </a:lvl1pPr>
                      <a:lvl2pPr>
                        <a:spcBef>
                          <a:spcPct val="20000"/>
                        </a:spcBef>
                        <a:defRPr sz="2400">
                          <a:solidFill>
                            <a:schemeClr val="tx1"/>
                          </a:solidFill>
                          <a:effectLst>
                            <a:outerShdw blurRad="38100" dist="38100" dir="2700000" algn="tl">
                              <a:srgbClr val="000000"/>
                            </a:outerShdw>
                          </a:effectLst>
                          <a:latin typeface="Verdana" pitchFamily="34" charset="0"/>
                          <a:cs typeface="Arial" charset="0"/>
                        </a:defRPr>
                      </a:lvl2pPr>
                      <a:lvl3pPr>
                        <a:spcBef>
                          <a:spcPct val="20000"/>
                        </a:spcBef>
                        <a:buClr>
                          <a:schemeClr val="tx2"/>
                        </a:buClr>
                        <a:buSzPct val="70000"/>
                        <a:buFont typeface="Wingdings" pitchFamily="2" charset="2"/>
                        <a:defRPr sz="2000">
                          <a:solidFill>
                            <a:schemeClr val="tx1"/>
                          </a:solidFill>
                          <a:effectLst>
                            <a:outerShdw blurRad="38100" dist="38100" dir="2700000" algn="tl">
                              <a:srgbClr val="000000"/>
                            </a:outerShdw>
                          </a:effectLst>
                          <a:latin typeface="Verdana" pitchFamily="34" charset="0"/>
                          <a:cs typeface="Arial" charset="0"/>
                        </a:defRPr>
                      </a:lvl3pPr>
                      <a:lvl4pPr>
                        <a:spcBef>
                          <a:spcPct val="20000"/>
                        </a:spcBef>
                        <a:defRPr>
                          <a:solidFill>
                            <a:schemeClr val="tx1"/>
                          </a:solidFill>
                          <a:effectLst>
                            <a:outerShdw blurRad="38100" dist="38100" dir="2700000" algn="tl">
                              <a:srgbClr val="000000"/>
                            </a:outerShdw>
                          </a:effectLst>
                          <a:latin typeface="Verdana" pitchFamily="34" charset="0"/>
                          <a:cs typeface="Arial" charset="0"/>
                        </a:defRPr>
                      </a:lvl4pPr>
                      <a:lvl5pPr>
                        <a:spcBef>
                          <a:spcPct val="20000"/>
                        </a:spcBef>
                        <a:buClr>
                          <a:schemeClr val="folHlink"/>
                        </a:buClr>
                        <a:buSzPct val="70000"/>
                        <a:buFont typeface="Wingdings" pitchFamily="2" charset="2"/>
                        <a:defRPr>
                          <a:solidFill>
                            <a:schemeClr val="tx1"/>
                          </a:solidFill>
                          <a:effectLst>
                            <a:outerShdw blurRad="38100" dist="38100" dir="2700000" algn="tl">
                              <a:srgbClr val="000000"/>
                            </a:outerShdw>
                          </a:effectLst>
                          <a:latin typeface="Verdana" pitchFamily="34" charset="0"/>
                          <a:cs typeface="Arial" charset="0"/>
                        </a:defRPr>
                      </a:lvl5pPr>
                      <a:lvl6pPr fontAlgn="base">
                        <a:spcBef>
                          <a:spcPct val="20000"/>
                        </a:spcBef>
                        <a:spcAft>
                          <a:spcPct val="0"/>
                        </a:spcAft>
                        <a:buClr>
                          <a:schemeClr val="folHlink"/>
                        </a:buClr>
                        <a:buSzPct val="70000"/>
                        <a:buFont typeface="Wingdings" pitchFamily="2" charset="2"/>
                        <a:defRPr>
                          <a:solidFill>
                            <a:schemeClr val="tx1"/>
                          </a:solidFill>
                          <a:effectLst>
                            <a:outerShdw blurRad="38100" dist="38100" dir="2700000" algn="tl">
                              <a:srgbClr val="000000"/>
                            </a:outerShdw>
                          </a:effectLst>
                          <a:latin typeface="Verdana" pitchFamily="34" charset="0"/>
                          <a:cs typeface="Arial" charset="0"/>
                        </a:defRPr>
                      </a:lvl6pPr>
                      <a:lvl7pPr fontAlgn="base">
                        <a:spcBef>
                          <a:spcPct val="20000"/>
                        </a:spcBef>
                        <a:spcAft>
                          <a:spcPct val="0"/>
                        </a:spcAft>
                        <a:buClr>
                          <a:schemeClr val="folHlink"/>
                        </a:buClr>
                        <a:buSzPct val="70000"/>
                        <a:buFont typeface="Wingdings" pitchFamily="2" charset="2"/>
                        <a:defRPr>
                          <a:solidFill>
                            <a:schemeClr val="tx1"/>
                          </a:solidFill>
                          <a:effectLst>
                            <a:outerShdw blurRad="38100" dist="38100" dir="2700000" algn="tl">
                              <a:srgbClr val="000000"/>
                            </a:outerShdw>
                          </a:effectLst>
                          <a:latin typeface="Verdana" pitchFamily="34" charset="0"/>
                          <a:cs typeface="Arial" charset="0"/>
                        </a:defRPr>
                      </a:lvl7pPr>
                      <a:lvl8pPr fontAlgn="base">
                        <a:spcBef>
                          <a:spcPct val="20000"/>
                        </a:spcBef>
                        <a:spcAft>
                          <a:spcPct val="0"/>
                        </a:spcAft>
                        <a:buClr>
                          <a:schemeClr val="folHlink"/>
                        </a:buClr>
                        <a:buSzPct val="70000"/>
                        <a:buFont typeface="Wingdings" pitchFamily="2" charset="2"/>
                        <a:defRPr>
                          <a:solidFill>
                            <a:schemeClr val="tx1"/>
                          </a:solidFill>
                          <a:effectLst>
                            <a:outerShdw blurRad="38100" dist="38100" dir="2700000" algn="tl">
                              <a:srgbClr val="000000"/>
                            </a:outerShdw>
                          </a:effectLst>
                          <a:latin typeface="Verdana" pitchFamily="34" charset="0"/>
                          <a:cs typeface="Arial" charset="0"/>
                        </a:defRPr>
                      </a:lvl8pPr>
                      <a:lvl9pPr fontAlgn="base">
                        <a:spcBef>
                          <a:spcPct val="20000"/>
                        </a:spcBef>
                        <a:spcAft>
                          <a:spcPct val="0"/>
                        </a:spcAft>
                        <a:buClr>
                          <a:schemeClr val="folHlink"/>
                        </a:buClr>
                        <a:buSzPct val="70000"/>
                        <a:buFont typeface="Wingdings" pitchFamily="2" charset="2"/>
                        <a:defRPr>
                          <a:solidFill>
                            <a:schemeClr val="tx1"/>
                          </a:solidFill>
                          <a:effectLst>
                            <a:outerShdw blurRad="38100" dist="38100" dir="2700000" algn="tl">
                              <a:srgbClr val="000000"/>
                            </a:outerShdw>
                          </a:effectLst>
                          <a:latin typeface="Verdana" pitchFamily="34"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smtClean="0">
                          <a:ln>
                            <a:noFill/>
                          </a:ln>
                          <a:solidFill>
                            <a:srgbClr val="000000"/>
                          </a:solidFill>
                          <a:effectLst/>
                          <a:latin typeface="Arial" charset="0"/>
                          <a:cs typeface="Arial" charset="0"/>
                        </a:rPr>
                        <a:t>Methods/ Approaches</a:t>
                      </a: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1">
                        <a:alpha val="14000"/>
                      </a:schemeClr>
                    </a:solidFill>
                  </a:tcPr>
                </a:tc>
                <a:tc>
                  <a:txBody>
                    <a:bodyPr/>
                    <a:lstStyle>
                      <a:lvl1pPr>
                        <a:spcBef>
                          <a:spcPct val="20000"/>
                        </a:spcBef>
                        <a:buClr>
                          <a:schemeClr val="hlink"/>
                        </a:buClr>
                        <a:buSzPct val="70000"/>
                        <a:buFont typeface="Wingdings" pitchFamily="2" charset="2"/>
                        <a:defRPr sz="2800">
                          <a:solidFill>
                            <a:schemeClr val="tx1"/>
                          </a:solidFill>
                          <a:effectLst>
                            <a:outerShdw blurRad="38100" dist="38100" dir="2700000" algn="tl">
                              <a:srgbClr val="000000"/>
                            </a:outerShdw>
                          </a:effectLst>
                          <a:latin typeface="Verdana" pitchFamily="34" charset="0"/>
                          <a:cs typeface="Arial" charset="0"/>
                        </a:defRPr>
                      </a:lvl1pPr>
                      <a:lvl2pPr>
                        <a:spcBef>
                          <a:spcPct val="20000"/>
                        </a:spcBef>
                        <a:defRPr sz="2400">
                          <a:solidFill>
                            <a:schemeClr val="tx1"/>
                          </a:solidFill>
                          <a:effectLst>
                            <a:outerShdw blurRad="38100" dist="38100" dir="2700000" algn="tl">
                              <a:srgbClr val="000000"/>
                            </a:outerShdw>
                          </a:effectLst>
                          <a:latin typeface="Verdana" pitchFamily="34" charset="0"/>
                          <a:cs typeface="Arial" charset="0"/>
                        </a:defRPr>
                      </a:lvl2pPr>
                      <a:lvl3pPr>
                        <a:spcBef>
                          <a:spcPct val="20000"/>
                        </a:spcBef>
                        <a:buClr>
                          <a:schemeClr val="tx2"/>
                        </a:buClr>
                        <a:buSzPct val="70000"/>
                        <a:buFont typeface="Wingdings" pitchFamily="2" charset="2"/>
                        <a:defRPr sz="2000">
                          <a:solidFill>
                            <a:schemeClr val="tx1"/>
                          </a:solidFill>
                          <a:effectLst>
                            <a:outerShdw blurRad="38100" dist="38100" dir="2700000" algn="tl">
                              <a:srgbClr val="000000"/>
                            </a:outerShdw>
                          </a:effectLst>
                          <a:latin typeface="Verdana" pitchFamily="34" charset="0"/>
                          <a:cs typeface="Arial" charset="0"/>
                        </a:defRPr>
                      </a:lvl3pPr>
                      <a:lvl4pPr>
                        <a:spcBef>
                          <a:spcPct val="20000"/>
                        </a:spcBef>
                        <a:defRPr>
                          <a:solidFill>
                            <a:schemeClr val="tx1"/>
                          </a:solidFill>
                          <a:effectLst>
                            <a:outerShdw blurRad="38100" dist="38100" dir="2700000" algn="tl">
                              <a:srgbClr val="000000"/>
                            </a:outerShdw>
                          </a:effectLst>
                          <a:latin typeface="Verdana" pitchFamily="34" charset="0"/>
                          <a:cs typeface="Arial" charset="0"/>
                        </a:defRPr>
                      </a:lvl4pPr>
                      <a:lvl5pPr>
                        <a:spcBef>
                          <a:spcPct val="20000"/>
                        </a:spcBef>
                        <a:buClr>
                          <a:schemeClr val="folHlink"/>
                        </a:buClr>
                        <a:buSzPct val="70000"/>
                        <a:buFont typeface="Wingdings" pitchFamily="2" charset="2"/>
                        <a:defRPr>
                          <a:solidFill>
                            <a:schemeClr val="tx1"/>
                          </a:solidFill>
                          <a:effectLst>
                            <a:outerShdw blurRad="38100" dist="38100" dir="2700000" algn="tl">
                              <a:srgbClr val="000000"/>
                            </a:outerShdw>
                          </a:effectLst>
                          <a:latin typeface="Verdana" pitchFamily="34" charset="0"/>
                          <a:cs typeface="Arial" charset="0"/>
                        </a:defRPr>
                      </a:lvl5pPr>
                      <a:lvl6pPr fontAlgn="base">
                        <a:spcBef>
                          <a:spcPct val="20000"/>
                        </a:spcBef>
                        <a:spcAft>
                          <a:spcPct val="0"/>
                        </a:spcAft>
                        <a:buClr>
                          <a:schemeClr val="folHlink"/>
                        </a:buClr>
                        <a:buSzPct val="70000"/>
                        <a:buFont typeface="Wingdings" pitchFamily="2" charset="2"/>
                        <a:defRPr>
                          <a:solidFill>
                            <a:schemeClr val="tx1"/>
                          </a:solidFill>
                          <a:effectLst>
                            <a:outerShdw blurRad="38100" dist="38100" dir="2700000" algn="tl">
                              <a:srgbClr val="000000"/>
                            </a:outerShdw>
                          </a:effectLst>
                          <a:latin typeface="Verdana" pitchFamily="34" charset="0"/>
                          <a:cs typeface="Arial" charset="0"/>
                        </a:defRPr>
                      </a:lvl6pPr>
                      <a:lvl7pPr fontAlgn="base">
                        <a:spcBef>
                          <a:spcPct val="20000"/>
                        </a:spcBef>
                        <a:spcAft>
                          <a:spcPct val="0"/>
                        </a:spcAft>
                        <a:buClr>
                          <a:schemeClr val="folHlink"/>
                        </a:buClr>
                        <a:buSzPct val="70000"/>
                        <a:buFont typeface="Wingdings" pitchFamily="2" charset="2"/>
                        <a:defRPr>
                          <a:solidFill>
                            <a:schemeClr val="tx1"/>
                          </a:solidFill>
                          <a:effectLst>
                            <a:outerShdw blurRad="38100" dist="38100" dir="2700000" algn="tl">
                              <a:srgbClr val="000000"/>
                            </a:outerShdw>
                          </a:effectLst>
                          <a:latin typeface="Verdana" pitchFamily="34" charset="0"/>
                          <a:cs typeface="Arial" charset="0"/>
                        </a:defRPr>
                      </a:lvl7pPr>
                      <a:lvl8pPr fontAlgn="base">
                        <a:spcBef>
                          <a:spcPct val="20000"/>
                        </a:spcBef>
                        <a:spcAft>
                          <a:spcPct val="0"/>
                        </a:spcAft>
                        <a:buClr>
                          <a:schemeClr val="folHlink"/>
                        </a:buClr>
                        <a:buSzPct val="70000"/>
                        <a:buFont typeface="Wingdings" pitchFamily="2" charset="2"/>
                        <a:defRPr>
                          <a:solidFill>
                            <a:schemeClr val="tx1"/>
                          </a:solidFill>
                          <a:effectLst>
                            <a:outerShdw blurRad="38100" dist="38100" dir="2700000" algn="tl">
                              <a:srgbClr val="000000"/>
                            </a:outerShdw>
                          </a:effectLst>
                          <a:latin typeface="Verdana" pitchFamily="34" charset="0"/>
                          <a:cs typeface="Arial" charset="0"/>
                        </a:defRPr>
                      </a:lvl8pPr>
                      <a:lvl9pPr fontAlgn="base">
                        <a:spcBef>
                          <a:spcPct val="20000"/>
                        </a:spcBef>
                        <a:spcAft>
                          <a:spcPct val="0"/>
                        </a:spcAft>
                        <a:buClr>
                          <a:schemeClr val="folHlink"/>
                        </a:buClr>
                        <a:buSzPct val="70000"/>
                        <a:buFont typeface="Wingdings" pitchFamily="2" charset="2"/>
                        <a:defRPr>
                          <a:solidFill>
                            <a:schemeClr val="tx1"/>
                          </a:solidFill>
                          <a:effectLst>
                            <a:outerShdw blurRad="38100" dist="38100" dir="2700000" algn="tl">
                              <a:srgbClr val="000000"/>
                            </a:outerShdw>
                          </a:effectLst>
                          <a:latin typeface="Verdana" pitchFamily="34"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altLang="en-US" sz="1200" b="1" i="0" u="none" strike="noStrike" cap="none" normalizeH="0" baseline="0" dirty="0" smtClean="0">
                          <a:ln>
                            <a:noFill/>
                          </a:ln>
                          <a:solidFill>
                            <a:srgbClr val="000000"/>
                          </a:solidFill>
                          <a:effectLst/>
                          <a:latin typeface="Palatino" pitchFamily="18" charset="0"/>
                          <a:ea typeface="Times" pitchFamily="18" charset="0"/>
                          <a:cs typeface="Times New Roman" pitchFamily="18" charset="0"/>
                        </a:rPr>
                        <a:t>Basic Description </a:t>
                      </a:r>
                      <a:endParaRPr kumimoji="0" lang="en-AU" altLang="en-US" sz="1200" b="0" i="0" u="none" strike="noStrike" cap="none" normalizeH="0" baseline="0" dirty="0" smtClean="0">
                        <a:ln>
                          <a:noFill/>
                        </a:ln>
                        <a:solidFill>
                          <a:srgbClr val="000000"/>
                        </a:solidFill>
                        <a:effectLst/>
                        <a:latin typeface="Times New Roman" pitchFamily="18" charset="0"/>
                        <a:ea typeface="Times"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AU" altLang="en-US" sz="1200" b="1" i="0" u="none" strike="noStrike" cap="none" normalizeH="0" baseline="0" dirty="0" smtClean="0">
                          <a:ln>
                            <a:noFill/>
                          </a:ln>
                          <a:solidFill>
                            <a:srgbClr val="000000"/>
                          </a:solidFill>
                          <a:effectLst/>
                          <a:latin typeface="Palatino" pitchFamily="18" charset="0"/>
                          <a:ea typeface="Times" pitchFamily="18" charset="0"/>
                          <a:cs typeface="Times New Roman" pitchFamily="18" charset="0"/>
                        </a:rPr>
                        <a:t>of Approach</a:t>
                      </a:r>
                      <a:endParaRPr kumimoji="0" lang="en-AU" altLang="en-US" sz="1200" b="0" i="0" u="none" strike="noStrike" cap="none" normalizeH="0" baseline="0" dirty="0" smtClean="0">
                        <a:ln>
                          <a:noFill/>
                        </a:ln>
                        <a:solidFill>
                          <a:srgbClr val="000000"/>
                        </a:solidFill>
                        <a:effectLst/>
                        <a:latin typeface="Arial" charset="0"/>
                        <a:ea typeface="Times" pitchFamily="18" charset="0"/>
                        <a:cs typeface="Times New Roman" pitchFamily="18" charset="0"/>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1">
                        <a:alpha val="14000"/>
                      </a:schemeClr>
                    </a:solidFill>
                  </a:tcPr>
                </a:tc>
                <a:tc>
                  <a:txBody>
                    <a:bodyPr/>
                    <a:lstStyle>
                      <a:lvl1pPr>
                        <a:spcBef>
                          <a:spcPct val="20000"/>
                        </a:spcBef>
                        <a:buClr>
                          <a:schemeClr val="hlink"/>
                        </a:buClr>
                        <a:buSzPct val="70000"/>
                        <a:buFont typeface="Wingdings" pitchFamily="2" charset="2"/>
                        <a:defRPr sz="2800">
                          <a:solidFill>
                            <a:schemeClr val="tx1"/>
                          </a:solidFill>
                          <a:effectLst>
                            <a:outerShdw blurRad="38100" dist="38100" dir="2700000" algn="tl">
                              <a:srgbClr val="000000"/>
                            </a:outerShdw>
                          </a:effectLst>
                          <a:latin typeface="Verdana" pitchFamily="34" charset="0"/>
                          <a:cs typeface="Arial" charset="0"/>
                        </a:defRPr>
                      </a:lvl1pPr>
                      <a:lvl2pPr>
                        <a:spcBef>
                          <a:spcPct val="20000"/>
                        </a:spcBef>
                        <a:defRPr sz="2400">
                          <a:solidFill>
                            <a:schemeClr val="tx1"/>
                          </a:solidFill>
                          <a:effectLst>
                            <a:outerShdw blurRad="38100" dist="38100" dir="2700000" algn="tl">
                              <a:srgbClr val="000000"/>
                            </a:outerShdw>
                          </a:effectLst>
                          <a:latin typeface="Verdana" pitchFamily="34" charset="0"/>
                          <a:cs typeface="Arial" charset="0"/>
                        </a:defRPr>
                      </a:lvl2pPr>
                      <a:lvl3pPr>
                        <a:spcBef>
                          <a:spcPct val="20000"/>
                        </a:spcBef>
                        <a:buClr>
                          <a:schemeClr val="tx2"/>
                        </a:buClr>
                        <a:buSzPct val="70000"/>
                        <a:buFont typeface="Wingdings" pitchFamily="2" charset="2"/>
                        <a:defRPr sz="2000">
                          <a:solidFill>
                            <a:schemeClr val="tx1"/>
                          </a:solidFill>
                          <a:effectLst>
                            <a:outerShdw blurRad="38100" dist="38100" dir="2700000" algn="tl">
                              <a:srgbClr val="000000"/>
                            </a:outerShdw>
                          </a:effectLst>
                          <a:latin typeface="Verdana" pitchFamily="34" charset="0"/>
                          <a:cs typeface="Arial" charset="0"/>
                        </a:defRPr>
                      </a:lvl3pPr>
                      <a:lvl4pPr>
                        <a:spcBef>
                          <a:spcPct val="20000"/>
                        </a:spcBef>
                        <a:defRPr>
                          <a:solidFill>
                            <a:schemeClr val="tx1"/>
                          </a:solidFill>
                          <a:effectLst>
                            <a:outerShdw blurRad="38100" dist="38100" dir="2700000" algn="tl">
                              <a:srgbClr val="000000"/>
                            </a:outerShdw>
                          </a:effectLst>
                          <a:latin typeface="Verdana" pitchFamily="34" charset="0"/>
                          <a:cs typeface="Arial" charset="0"/>
                        </a:defRPr>
                      </a:lvl4pPr>
                      <a:lvl5pPr>
                        <a:spcBef>
                          <a:spcPct val="20000"/>
                        </a:spcBef>
                        <a:buClr>
                          <a:schemeClr val="folHlink"/>
                        </a:buClr>
                        <a:buSzPct val="70000"/>
                        <a:buFont typeface="Wingdings" pitchFamily="2" charset="2"/>
                        <a:defRPr>
                          <a:solidFill>
                            <a:schemeClr val="tx1"/>
                          </a:solidFill>
                          <a:effectLst>
                            <a:outerShdw blurRad="38100" dist="38100" dir="2700000" algn="tl">
                              <a:srgbClr val="000000"/>
                            </a:outerShdw>
                          </a:effectLst>
                          <a:latin typeface="Verdana" pitchFamily="34" charset="0"/>
                          <a:cs typeface="Arial" charset="0"/>
                        </a:defRPr>
                      </a:lvl5pPr>
                      <a:lvl6pPr fontAlgn="base">
                        <a:spcBef>
                          <a:spcPct val="20000"/>
                        </a:spcBef>
                        <a:spcAft>
                          <a:spcPct val="0"/>
                        </a:spcAft>
                        <a:buClr>
                          <a:schemeClr val="folHlink"/>
                        </a:buClr>
                        <a:buSzPct val="70000"/>
                        <a:buFont typeface="Wingdings" pitchFamily="2" charset="2"/>
                        <a:defRPr>
                          <a:solidFill>
                            <a:schemeClr val="tx1"/>
                          </a:solidFill>
                          <a:effectLst>
                            <a:outerShdw blurRad="38100" dist="38100" dir="2700000" algn="tl">
                              <a:srgbClr val="000000"/>
                            </a:outerShdw>
                          </a:effectLst>
                          <a:latin typeface="Verdana" pitchFamily="34" charset="0"/>
                          <a:cs typeface="Arial" charset="0"/>
                        </a:defRPr>
                      </a:lvl6pPr>
                      <a:lvl7pPr fontAlgn="base">
                        <a:spcBef>
                          <a:spcPct val="20000"/>
                        </a:spcBef>
                        <a:spcAft>
                          <a:spcPct val="0"/>
                        </a:spcAft>
                        <a:buClr>
                          <a:schemeClr val="folHlink"/>
                        </a:buClr>
                        <a:buSzPct val="70000"/>
                        <a:buFont typeface="Wingdings" pitchFamily="2" charset="2"/>
                        <a:defRPr>
                          <a:solidFill>
                            <a:schemeClr val="tx1"/>
                          </a:solidFill>
                          <a:effectLst>
                            <a:outerShdw blurRad="38100" dist="38100" dir="2700000" algn="tl">
                              <a:srgbClr val="000000"/>
                            </a:outerShdw>
                          </a:effectLst>
                          <a:latin typeface="Verdana" pitchFamily="34" charset="0"/>
                          <a:cs typeface="Arial" charset="0"/>
                        </a:defRPr>
                      </a:lvl7pPr>
                      <a:lvl8pPr fontAlgn="base">
                        <a:spcBef>
                          <a:spcPct val="20000"/>
                        </a:spcBef>
                        <a:spcAft>
                          <a:spcPct val="0"/>
                        </a:spcAft>
                        <a:buClr>
                          <a:schemeClr val="folHlink"/>
                        </a:buClr>
                        <a:buSzPct val="70000"/>
                        <a:buFont typeface="Wingdings" pitchFamily="2" charset="2"/>
                        <a:defRPr>
                          <a:solidFill>
                            <a:schemeClr val="tx1"/>
                          </a:solidFill>
                          <a:effectLst>
                            <a:outerShdw blurRad="38100" dist="38100" dir="2700000" algn="tl">
                              <a:srgbClr val="000000"/>
                            </a:outerShdw>
                          </a:effectLst>
                          <a:latin typeface="Verdana" pitchFamily="34" charset="0"/>
                          <a:cs typeface="Arial" charset="0"/>
                        </a:defRPr>
                      </a:lvl8pPr>
                      <a:lvl9pPr fontAlgn="base">
                        <a:spcBef>
                          <a:spcPct val="20000"/>
                        </a:spcBef>
                        <a:spcAft>
                          <a:spcPct val="0"/>
                        </a:spcAft>
                        <a:buClr>
                          <a:schemeClr val="folHlink"/>
                        </a:buClr>
                        <a:buSzPct val="70000"/>
                        <a:buFont typeface="Wingdings" pitchFamily="2" charset="2"/>
                        <a:defRPr>
                          <a:solidFill>
                            <a:schemeClr val="tx1"/>
                          </a:solidFill>
                          <a:effectLst>
                            <a:outerShdw blurRad="38100" dist="38100" dir="2700000" algn="tl">
                              <a:srgbClr val="000000"/>
                            </a:outerShdw>
                          </a:effectLst>
                          <a:latin typeface="Verdana" pitchFamily="34"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altLang="en-US" sz="1200" b="1" i="0" u="none" strike="noStrike" cap="none" normalizeH="0" baseline="0" dirty="0" smtClean="0">
                          <a:ln>
                            <a:noFill/>
                          </a:ln>
                          <a:solidFill>
                            <a:srgbClr val="000000"/>
                          </a:solidFill>
                          <a:effectLst/>
                          <a:latin typeface="Palatino" pitchFamily="18" charset="0"/>
                          <a:ea typeface="Times" pitchFamily="18" charset="0"/>
                          <a:cs typeface="Times New Roman" pitchFamily="18" charset="0"/>
                        </a:rPr>
                        <a:t>Differences from Other Approaches</a:t>
                      </a:r>
                      <a:endParaRPr kumimoji="0" lang="en-AU" altLang="en-US" sz="1200" b="0" i="0" u="none" strike="noStrike" cap="none" normalizeH="0" baseline="0" dirty="0" smtClean="0">
                        <a:ln>
                          <a:noFill/>
                        </a:ln>
                        <a:solidFill>
                          <a:srgbClr val="000000"/>
                        </a:solidFill>
                        <a:effectLst/>
                        <a:latin typeface="Arial" charset="0"/>
                        <a:ea typeface="Times" pitchFamily="18" charset="0"/>
                        <a:cs typeface="Times New Roman" pitchFamily="18" charset="0"/>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1">
                        <a:alpha val="14000"/>
                      </a:schemeClr>
                    </a:solidFill>
                  </a:tcPr>
                </a:tc>
              </a:tr>
              <a:tr h="1285353">
                <a:tc>
                  <a:txBody>
                    <a:bodyPr/>
                    <a:lstStyle>
                      <a:lvl1pPr>
                        <a:spcBef>
                          <a:spcPct val="20000"/>
                        </a:spcBef>
                        <a:buClr>
                          <a:schemeClr val="hlink"/>
                        </a:buClr>
                        <a:buSzPct val="70000"/>
                        <a:buFont typeface="Wingdings" pitchFamily="2" charset="2"/>
                        <a:defRPr sz="2800">
                          <a:solidFill>
                            <a:schemeClr val="tx1"/>
                          </a:solidFill>
                          <a:effectLst>
                            <a:outerShdw blurRad="38100" dist="38100" dir="2700000" algn="tl">
                              <a:srgbClr val="000000"/>
                            </a:outerShdw>
                          </a:effectLst>
                          <a:latin typeface="Verdana" pitchFamily="34" charset="0"/>
                          <a:cs typeface="Arial" charset="0"/>
                        </a:defRPr>
                      </a:lvl1pPr>
                      <a:lvl2pPr>
                        <a:spcBef>
                          <a:spcPct val="20000"/>
                        </a:spcBef>
                        <a:defRPr sz="2400">
                          <a:solidFill>
                            <a:schemeClr val="tx1"/>
                          </a:solidFill>
                          <a:effectLst>
                            <a:outerShdw blurRad="38100" dist="38100" dir="2700000" algn="tl">
                              <a:srgbClr val="000000"/>
                            </a:outerShdw>
                          </a:effectLst>
                          <a:latin typeface="Verdana" pitchFamily="34" charset="0"/>
                          <a:cs typeface="Arial" charset="0"/>
                        </a:defRPr>
                      </a:lvl2pPr>
                      <a:lvl3pPr>
                        <a:spcBef>
                          <a:spcPct val="20000"/>
                        </a:spcBef>
                        <a:buClr>
                          <a:schemeClr val="tx2"/>
                        </a:buClr>
                        <a:buSzPct val="70000"/>
                        <a:buFont typeface="Wingdings" pitchFamily="2" charset="2"/>
                        <a:defRPr sz="2000">
                          <a:solidFill>
                            <a:schemeClr val="tx1"/>
                          </a:solidFill>
                          <a:effectLst>
                            <a:outerShdw blurRad="38100" dist="38100" dir="2700000" algn="tl">
                              <a:srgbClr val="000000"/>
                            </a:outerShdw>
                          </a:effectLst>
                          <a:latin typeface="Verdana" pitchFamily="34" charset="0"/>
                          <a:cs typeface="Arial" charset="0"/>
                        </a:defRPr>
                      </a:lvl3pPr>
                      <a:lvl4pPr>
                        <a:spcBef>
                          <a:spcPct val="20000"/>
                        </a:spcBef>
                        <a:defRPr>
                          <a:solidFill>
                            <a:schemeClr val="tx1"/>
                          </a:solidFill>
                          <a:effectLst>
                            <a:outerShdw blurRad="38100" dist="38100" dir="2700000" algn="tl">
                              <a:srgbClr val="000000"/>
                            </a:outerShdw>
                          </a:effectLst>
                          <a:latin typeface="Verdana" pitchFamily="34" charset="0"/>
                          <a:cs typeface="Arial" charset="0"/>
                        </a:defRPr>
                      </a:lvl4pPr>
                      <a:lvl5pPr>
                        <a:spcBef>
                          <a:spcPct val="20000"/>
                        </a:spcBef>
                        <a:buClr>
                          <a:schemeClr val="folHlink"/>
                        </a:buClr>
                        <a:buSzPct val="70000"/>
                        <a:buFont typeface="Wingdings" pitchFamily="2" charset="2"/>
                        <a:defRPr>
                          <a:solidFill>
                            <a:schemeClr val="tx1"/>
                          </a:solidFill>
                          <a:effectLst>
                            <a:outerShdw blurRad="38100" dist="38100" dir="2700000" algn="tl">
                              <a:srgbClr val="000000"/>
                            </a:outerShdw>
                          </a:effectLst>
                          <a:latin typeface="Verdana" pitchFamily="34" charset="0"/>
                          <a:cs typeface="Arial" charset="0"/>
                        </a:defRPr>
                      </a:lvl5pPr>
                      <a:lvl6pPr fontAlgn="base">
                        <a:spcBef>
                          <a:spcPct val="20000"/>
                        </a:spcBef>
                        <a:spcAft>
                          <a:spcPct val="0"/>
                        </a:spcAft>
                        <a:buClr>
                          <a:schemeClr val="folHlink"/>
                        </a:buClr>
                        <a:buSzPct val="70000"/>
                        <a:buFont typeface="Wingdings" pitchFamily="2" charset="2"/>
                        <a:defRPr>
                          <a:solidFill>
                            <a:schemeClr val="tx1"/>
                          </a:solidFill>
                          <a:effectLst>
                            <a:outerShdw blurRad="38100" dist="38100" dir="2700000" algn="tl">
                              <a:srgbClr val="000000"/>
                            </a:outerShdw>
                          </a:effectLst>
                          <a:latin typeface="Verdana" pitchFamily="34" charset="0"/>
                          <a:cs typeface="Arial" charset="0"/>
                        </a:defRPr>
                      </a:lvl6pPr>
                      <a:lvl7pPr fontAlgn="base">
                        <a:spcBef>
                          <a:spcPct val="20000"/>
                        </a:spcBef>
                        <a:spcAft>
                          <a:spcPct val="0"/>
                        </a:spcAft>
                        <a:buClr>
                          <a:schemeClr val="folHlink"/>
                        </a:buClr>
                        <a:buSzPct val="70000"/>
                        <a:buFont typeface="Wingdings" pitchFamily="2" charset="2"/>
                        <a:defRPr>
                          <a:solidFill>
                            <a:schemeClr val="tx1"/>
                          </a:solidFill>
                          <a:effectLst>
                            <a:outerShdw blurRad="38100" dist="38100" dir="2700000" algn="tl">
                              <a:srgbClr val="000000"/>
                            </a:outerShdw>
                          </a:effectLst>
                          <a:latin typeface="Verdana" pitchFamily="34" charset="0"/>
                          <a:cs typeface="Arial" charset="0"/>
                        </a:defRPr>
                      </a:lvl7pPr>
                      <a:lvl8pPr fontAlgn="base">
                        <a:spcBef>
                          <a:spcPct val="20000"/>
                        </a:spcBef>
                        <a:spcAft>
                          <a:spcPct val="0"/>
                        </a:spcAft>
                        <a:buClr>
                          <a:schemeClr val="folHlink"/>
                        </a:buClr>
                        <a:buSzPct val="70000"/>
                        <a:buFont typeface="Wingdings" pitchFamily="2" charset="2"/>
                        <a:defRPr>
                          <a:solidFill>
                            <a:schemeClr val="tx1"/>
                          </a:solidFill>
                          <a:effectLst>
                            <a:outerShdw blurRad="38100" dist="38100" dir="2700000" algn="tl">
                              <a:srgbClr val="000000"/>
                            </a:outerShdw>
                          </a:effectLst>
                          <a:latin typeface="Verdana" pitchFamily="34" charset="0"/>
                          <a:cs typeface="Arial" charset="0"/>
                        </a:defRPr>
                      </a:lvl8pPr>
                      <a:lvl9pPr fontAlgn="base">
                        <a:spcBef>
                          <a:spcPct val="20000"/>
                        </a:spcBef>
                        <a:spcAft>
                          <a:spcPct val="0"/>
                        </a:spcAft>
                        <a:buClr>
                          <a:schemeClr val="folHlink"/>
                        </a:buClr>
                        <a:buSzPct val="70000"/>
                        <a:buFont typeface="Wingdings" pitchFamily="2" charset="2"/>
                        <a:defRPr>
                          <a:solidFill>
                            <a:schemeClr val="tx1"/>
                          </a:solidFill>
                          <a:effectLst>
                            <a:outerShdw blurRad="38100" dist="38100" dir="2700000" algn="tl">
                              <a:srgbClr val="000000"/>
                            </a:outerShdw>
                          </a:effectLst>
                          <a:latin typeface="Verdana" pitchFamily="34"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altLang="en-US" sz="1200" b="0" i="0" u="none" strike="noStrike" cap="none" normalizeH="0" baseline="0" dirty="0" smtClean="0">
                        <a:ln>
                          <a:noFill/>
                        </a:ln>
                        <a:solidFill>
                          <a:srgbClr val="000000"/>
                        </a:solidFill>
                        <a:effectLst/>
                        <a:latin typeface="Arial" panose="020B0604020202020204" pitchFamily="34" charset="0"/>
                        <a:ea typeface="Times" pitchFamily="18" charset="0"/>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AU" altLang="en-US" sz="1800" b="0" i="0" u="none" strike="noStrike" cap="none" normalizeH="0" baseline="0" dirty="0" smtClean="0">
                          <a:ln>
                            <a:noFill/>
                          </a:ln>
                          <a:solidFill>
                            <a:srgbClr val="000000"/>
                          </a:solidFill>
                          <a:effectLst/>
                          <a:latin typeface="Arial" panose="020B0604020202020204" pitchFamily="34" charset="0"/>
                          <a:ea typeface="Times" pitchFamily="18" charset="0"/>
                          <a:cs typeface="Arial" panose="020B0604020202020204" pitchFamily="34" charset="0"/>
                        </a:rPr>
                        <a:t>Kantian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AU" altLang="en-US" sz="1800" b="0" i="0" u="none" strike="noStrike" cap="none" normalizeH="0" baseline="0" dirty="0" smtClean="0">
                          <a:ln>
                            <a:noFill/>
                          </a:ln>
                          <a:solidFill>
                            <a:srgbClr val="000000"/>
                          </a:solidFill>
                          <a:effectLst/>
                          <a:latin typeface="Arial" panose="020B0604020202020204" pitchFamily="34" charset="0"/>
                          <a:ea typeface="Times" pitchFamily="18" charset="0"/>
                          <a:cs typeface="Arial" panose="020B0604020202020204" pitchFamily="34" charset="0"/>
                        </a:rPr>
                        <a:t> ‘Deontological’</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AU" altLang="en-US" sz="1800" b="0" i="0" u="none" strike="noStrike" cap="none" normalizeH="0" baseline="0" dirty="0" smtClean="0">
                          <a:ln>
                            <a:noFill/>
                          </a:ln>
                          <a:solidFill>
                            <a:srgbClr val="FF0000"/>
                          </a:solidFill>
                          <a:effectLst/>
                          <a:latin typeface="Arial" panose="020B0604020202020204" pitchFamily="34" charset="0"/>
                          <a:ea typeface="Times" pitchFamily="18" charset="0"/>
                          <a:cs typeface="Arial" panose="020B0604020202020204" pitchFamily="34" charset="0"/>
                        </a:rPr>
                        <a:t>fairness</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alpha val="14000"/>
                      </a:schemeClr>
                    </a:solidFill>
                  </a:tcPr>
                </a:tc>
                <a:tc>
                  <a:txBody>
                    <a:bodyPr/>
                    <a:lstStyle>
                      <a:lvl1pPr>
                        <a:spcBef>
                          <a:spcPct val="20000"/>
                        </a:spcBef>
                        <a:buClr>
                          <a:schemeClr val="hlink"/>
                        </a:buClr>
                        <a:buSzPct val="70000"/>
                        <a:buFont typeface="Wingdings" pitchFamily="2" charset="2"/>
                        <a:defRPr sz="2800">
                          <a:solidFill>
                            <a:schemeClr val="tx1"/>
                          </a:solidFill>
                          <a:effectLst>
                            <a:outerShdw blurRad="38100" dist="38100" dir="2700000" algn="tl">
                              <a:srgbClr val="000000"/>
                            </a:outerShdw>
                          </a:effectLst>
                          <a:latin typeface="Verdana" pitchFamily="34" charset="0"/>
                          <a:cs typeface="Arial" charset="0"/>
                        </a:defRPr>
                      </a:lvl1pPr>
                      <a:lvl2pPr>
                        <a:spcBef>
                          <a:spcPct val="20000"/>
                        </a:spcBef>
                        <a:defRPr sz="2400">
                          <a:solidFill>
                            <a:schemeClr val="tx1"/>
                          </a:solidFill>
                          <a:effectLst>
                            <a:outerShdw blurRad="38100" dist="38100" dir="2700000" algn="tl">
                              <a:srgbClr val="000000"/>
                            </a:outerShdw>
                          </a:effectLst>
                          <a:latin typeface="Verdana" pitchFamily="34" charset="0"/>
                          <a:cs typeface="Arial" charset="0"/>
                        </a:defRPr>
                      </a:lvl2pPr>
                      <a:lvl3pPr>
                        <a:spcBef>
                          <a:spcPct val="20000"/>
                        </a:spcBef>
                        <a:buClr>
                          <a:schemeClr val="tx2"/>
                        </a:buClr>
                        <a:buSzPct val="70000"/>
                        <a:buFont typeface="Wingdings" pitchFamily="2" charset="2"/>
                        <a:defRPr sz="2000">
                          <a:solidFill>
                            <a:schemeClr val="tx1"/>
                          </a:solidFill>
                          <a:effectLst>
                            <a:outerShdw blurRad="38100" dist="38100" dir="2700000" algn="tl">
                              <a:srgbClr val="000000"/>
                            </a:outerShdw>
                          </a:effectLst>
                          <a:latin typeface="Verdana" pitchFamily="34" charset="0"/>
                          <a:cs typeface="Arial" charset="0"/>
                        </a:defRPr>
                      </a:lvl3pPr>
                      <a:lvl4pPr>
                        <a:spcBef>
                          <a:spcPct val="20000"/>
                        </a:spcBef>
                        <a:defRPr>
                          <a:solidFill>
                            <a:schemeClr val="tx1"/>
                          </a:solidFill>
                          <a:effectLst>
                            <a:outerShdw blurRad="38100" dist="38100" dir="2700000" algn="tl">
                              <a:srgbClr val="000000"/>
                            </a:outerShdw>
                          </a:effectLst>
                          <a:latin typeface="Verdana" pitchFamily="34" charset="0"/>
                          <a:cs typeface="Arial" charset="0"/>
                        </a:defRPr>
                      </a:lvl4pPr>
                      <a:lvl5pPr>
                        <a:spcBef>
                          <a:spcPct val="20000"/>
                        </a:spcBef>
                        <a:buClr>
                          <a:schemeClr val="folHlink"/>
                        </a:buClr>
                        <a:buSzPct val="70000"/>
                        <a:buFont typeface="Wingdings" pitchFamily="2" charset="2"/>
                        <a:defRPr>
                          <a:solidFill>
                            <a:schemeClr val="tx1"/>
                          </a:solidFill>
                          <a:effectLst>
                            <a:outerShdw blurRad="38100" dist="38100" dir="2700000" algn="tl">
                              <a:srgbClr val="000000"/>
                            </a:outerShdw>
                          </a:effectLst>
                          <a:latin typeface="Verdana" pitchFamily="34" charset="0"/>
                          <a:cs typeface="Arial" charset="0"/>
                        </a:defRPr>
                      </a:lvl5pPr>
                      <a:lvl6pPr fontAlgn="base">
                        <a:spcBef>
                          <a:spcPct val="20000"/>
                        </a:spcBef>
                        <a:spcAft>
                          <a:spcPct val="0"/>
                        </a:spcAft>
                        <a:buClr>
                          <a:schemeClr val="folHlink"/>
                        </a:buClr>
                        <a:buSzPct val="70000"/>
                        <a:buFont typeface="Wingdings" pitchFamily="2" charset="2"/>
                        <a:defRPr>
                          <a:solidFill>
                            <a:schemeClr val="tx1"/>
                          </a:solidFill>
                          <a:effectLst>
                            <a:outerShdw blurRad="38100" dist="38100" dir="2700000" algn="tl">
                              <a:srgbClr val="000000"/>
                            </a:outerShdw>
                          </a:effectLst>
                          <a:latin typeface="Verdana" pitchFamily="34" charset="0"/>
                          <a:cs typeface="Arial" charset="0"/>
                        </a:defRPr>
                      </a:lvl6pPr>
                      <a:lvl7pPr fontAlgn="base">
                        <a:spcBef>
                          <a:spcPct val="20000"/>
                        </a:spcBef>
                        <a:spcAft>
                          <a:spcPct val="0"/>
                        </a:spcAft>
                        <a:buClr>
                          <a:schemeClr val="folHlink"/>
                        </a:buClr>
                        <a:buSzPct val="70000"/>
                        <a:buFont typeface="Wingdings" pitchFamily="2" charset="2"/>
                        <a:defRPr>
                          <a:solidFill>
                            <a:schemeClr val="tx1"/>
                          </a:solidFill>
                          <a:effectLst>
                            <a:outerShdw blurRad="38100" dist="38100" dir="2700000" algn="tl">
                              <a:srgbClr val="000000"/>
                            </a:outerShdw>
                          </a:effectLst>
                          <a:latin typeface="Verdana" pitchFamily="34" charset="0"/>
                          <a:cs typeface="Arial" charset="0"/>
                        </a:defRPr>
                      </a:lvl7pPr>
                      <a:lvl8pPr fontAlgn="base">
                        <a:spcBef>
                          <a:spcPct val="20000"/>
                        </a:spcBef>
                        <a:spcAft>
                          <a:spcPct val="0"/>
                        </a:spcAft>
                        <a:buClr>
                          <a:schemeClr val="folHlink"/>
                        </a:buClr>
                        <a:buSzPct val="70000"/>
                        <a:buFont typeface="Wingdings" pitchFamily="2" charset="2"/>
                        <a:defRPr>
                          <a:solidFill>
                            <a:schemeClr val="tx1"/>
                          </a:solidFill>
                          <a:effectLst>
                            <a:outerShdw blurRad="38100" dist="38100" dir="2700000" algn="tl">
                              <a:srgbClr val="000000"/>
                            </a:outerShdw>
                          </a:effectLst>
                          <a:latin typeface="Verdana" pitchFamily="34" charset="0"/>
                          <a:cs typeface="Arial" charset="0"/>
                        </a:defRPr>
                      </a:lvl8pPr>
                      <a:lvl9pPr fontAlgn="base">
                        <a:spcBef>
                          <a:spcPct val="20000"/>
                        </a:spcBef>
                        <a:spcAft>
                          <a:spcPct val="0"/>
                        </a:spcAft>
                        <a:buClr>
                          <a:schemeClr val="folHlink"/>
                        </a:buClr>
                        <a:buSzPct val="70000"/>
                        <a:buFont typeface="Wingdings" pitchFamily="2" charset="2"/>
                        <a:defRPr>
                          <a:solidFill>
                            <a:schemeClr val="tx1"/>
                          </a:solidFill>
                          <a:effectLst>
                            <a:outerShdw blurRad="38100" dist="38100" dir="2700000" algn="tl">
                              <a:srgbClr val="000000"/>
                            </a:outerShdw>
                          </a:effectLst>
                          <a:latin typeface="Verdana" pitchFamily="34" charset="0"/>
                          <a:cs typeface="Arial"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AU" altLang="en-US" sz="1100" b="0" i="0" u="none" strike="noStrike" cap="none" normalizeH="0" baseline="0" dirty="0" smtClean="0">
                          <a:ln>
                            <a:noFill/>
                          </a:ln>
                          <a:solidFill>
                            <a:srgbClr val="000000"/>
                          </a:solidFill>
                          <a:effectLst/>
                          <a:latin typeface="Arial" panose="020B0604020202020204" pitchFamily="34" charset="0"/>
                          <a:ea typeface="Times" pitchFamily="18" charset="0"/>
                          <a:cs typeface="Arial" panose="020B0604020202020204" pitchFamily="34" charset="0"/>
                        </a:rPr>
                        <a:t>‘Right’ actions or policies are those that primarily enhance and respect individual autonomy by treating persons as ‘ends’ rather than ‘means’. The deontological approach emphasises the rightness of ‘process’ rather than the ultimate consequences. </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alpha val="14000"/>
                      </a:schemeClr>
                    </a:solidFill>
                  </a:tcPr>
                </a:tc>
                <a:tc>
                  <a:txBody>
                    <a:bodyPr/>
                    <a:lstStyle>
                      <a:lvl1pPr>
                        <a:spcBef>
                          <a:spcPct val="20000"/>
                        </a:spcBef>
                        <a:buClr>
                          <a:schemeClr val="hlink"/>
                        </a:buClr>
                        <a:buSzPct val="70000"/>
                        <a:buFont typeface="Wingdings" pitchFamily="2" charset="2"/>
                        <a:defRPr sz="2800">
                          <a:solidFill>
                            <a:schemeClr val="tx1"/>
                          </a:solidFill>
                          <a:effectLst>
                            <a:outerShdw blurRad="38100" dist="38100" dir="2700000" algn="tl">
                              <a:srgbClr val="000000"/>
                            </a:outerShdw>
                          </a:effectLst>
                          <a:latin typeface="Verdana" pitchFamily="34" charset="0"/>
                          <a:cs typeface="Arial" charset="0"/>
                        </a:defRPr>
                      </a:lvl1pPr>
                      <a:lvl2pPr>
                        <a:spcBef>
                          <a:spcPct val="20000"/>
                        </a:spcBef>
                        <a:defRPr sz="2400">
                          <a:solidFill>
                            <a:schemeClr val="tx1"/>
                          </a:solidFill>
                          <a:effectLst>
                            <a:outerShdw blurRad="38100" dist="38100" dir="2700000" algn="tl">
                              <a:srgbClr val="000000"/>
                            </a:outerShdw>
                          </a:effectLst>
                          <a:latin typeface="Verdana" pitchFamily="34" charset="0"/>
                          <a:cs typeface="Arial" charset="0"/>
                        </a:defRPr>
                      </a:lvl2pPr>
                      <a:lvl3pPr>
                        <a:spcBef>
                          <a:spcPct val="20000"/>
                        </a:spcBef>
                        <a:buClr>
                          <a:schemeClr val="tx2"/>
                        </a:buClr>
                        <a:buSzPct val="70000"/>
                        <a:buFont typeface="Wingdings" pitchFamily="2" charset="2"/>
                        <a:defRPr sz="2000">
                          <a:solidFill>
                            <a:schemeClr val="tx1"/>
                          </a:solidFill>
                          <a:effectLst>
                            <a:outerShdw blurRad="38100" dist="38100" dir="2700000" algn="tl">
                              <a:srgbClr val="000000"/>
                            </a:outerShdw>
                          </a:effectLst>
                          <a:latin typeface="Verdana" pitchFamily="34" charset="0"/>
                          <a:cs typeface="Arial" charset="0"/>
                        </a:defRPr>
                      </a:lvl3pPr>
                      <a:lvl4pPr>
                        <a:spcBef>
                          <a:spcPct val="20000"/>
                        </a:spcBef>
                        <a:defRPr>
                          <a:solidFill>
                            <a:schemeClr val="tx1"/>
                          </a:solidFill>
                          <a:effectLst>
                            <a:outerShdw blurRad="38100" dist="38100" dir="2700000" algn="tl">
                              <a:srgbClr val="000000"/>
                            </a:outerShdw>
                          </a:effectLst>
                          <a:latin typeface="Verdana" pitchFamily="34" charset="0"/>
                          <a:cs typeface="Arial" charset="0"/>
                        </a:defRPr>
                      </a:lvl4pPr>
                      <a:lvl5pPr>
                        <a:spcBef>
                          <a:spcPct val="20000"/>
                        </a:spcBef>
                        <a:buClr>
                          <a:schemeClr val="folHlink"/>
                        </a:buClr>
                        <a:buSzPct val="70000"/>
                        <a:buFont typeface="Wingdings" pitchFamily="2" charset="2"/>
                        <a:defRPr>
                          <a:solidFill>
                            <a:schemeClr val="tx1"/>
                          </a:solidFill>
                          <a:effectLst>
                            <a:outerShdw blurRad="38100" dist="38100" dir="2700000" algn="tl">
                              <a:srgbClr val="000000"/>
                            </a:outerShdw>
                          </a:effectLst>
                          <a:latin typeface="Verdana" pitchFamily="34" charset="0"/>
                          <a:cs typeface="Arial" charset="0"/>
                        </a:defRPr>
                      </a:lvl5pPr>
                      <a:lvl6pPr fontAlgn="base">
                        <a:spcBef>
                          <a:spcPct val="20000"/>
                        </a:spcBef>
                        <a:spcAft>
                          <a:spcPct val="0"/>
                        </a:spcAft>
                        <a:buClr>
                          <a:schemeClr val="folHlink"/>
                        </a:buClr>
                        <a:buSzPct val="70000"/>
                        <a:buFont typeface="Wingdings" pitchFamily="2" charset="2"/>
                        <a:defRPr>
                          <a:solidFill>
                            <a:schemeClr val="tx1"/>
                          </a:solidFill>
                          <a:effectLst>
                            <a:outerShdw blurRad="38100" dist="38100" dir="2700000" algn="tl">
                              <a:srgbClr val="000000"/>
                            </a:outerShdw>
                          </a:effectLst>
                          <a:latin typeface="Verdana" pitchFamily="34" charset="0"/>
                          <a:cs typeface="Arial" charset="0"/>
                        </a:defRPr>
                      </a:lvl6pPr>
                      <a:lvl7pPr fontAlgn="base">
                        <a:spcBef>
                          <a:spcPct val="20000"/>
                        </a:spcBef>
                        <a:spcAft>
                          <a:spcPct val="0"/>
                        </a:spcAft>
                        <a:buClr>
                          <a:schemeClr val="folHlink"/>
                        </a:buClr>
                        <a:buSzPct val="70000"/>
                        <a:buFont typeface="Wingdings" pitchFamily="2" charset="2"/>
                        <a:defRPr>
                          <a:solidFill>
                            <a:schemeClr val="tx1"/>
                          </a:solidFill>
                          <a:effectLst>
                            <a:outerShdw blurRad="38100" dist="38100" dir="2700000" algn="tl">
                              <a:srgbClr val="000000"/>
                            </a:outerShdw>
                          </a:effectLst>
                          <a:latin typeface="Verdana" pitchFamily="34" charset="0"/>
                          <a:cs typeface="Arial" charset="0"/>
                        </a:defRPr>
                      </a:lvl7pPr>
                      <a:lvl8pPr fontAlgn="base">
                        <a:spcBef>
                          <a:spcPct val="20000"/>
                        </a:spcBef>
                        <a:spcAft>
                          <a:spcPct val="0"/>
                        </a:spcAft>
                        <a:buClr>
                          <a:schemeClr val="folHlink"/>
                        </a:buClr>
                        <a:buSzPct val="70000"/>
                        <a:buFont typeface="Wingdings" pitchFamily="2" charset="2"/>
                        <a:defRPr>
                          <a:solidFill>
                            <a:schemeClr val="tx1"/>
                          </a:solidFill>
                          <a:effectLst>
                            <a:outerShdw blurRad="38100" dist="38100" dir="2700000" algn="tl">
                              <a:srgbClr val="000000"/>
                            </a:outerShdw>
                          </a:effectLst>
                          <a:latin typeface="Verdana" pitchFamily="34" charset="0"/>
                          <a:cs typeface="Arial" charset="0"/>
                        </a:defRPr>
                      </a:lvl8pPr>
                      <a:lvl9pPr fontAlgn="base">
                        <a:spcBef>
                          <a:spcPct val="20000"/>
                        </a:spcBef>
                        <a:spcAft>
                          <a:spcPct val="0"/>
                        </a:spcAft>
                        <a:buClr>
                          <a:schemeClr val="folHlink"/>
                        </a:buClr>
                        <a:buSzPct val="70000"/>
                        <a:buFont typeface="Wingdings" pitchFamily="2" charset="2"/>
                        <a:defRPr>
                          <a:solidFill>
                            <a:schemeClr val="tx1"/>
                          </a:solidFill>
                          <a:effectLst>
                            <a:outerShdw blurRad="38100" dist="38100" dir="2700000" algn="tl">
                              <a:srgbClr val="000000"/>
                            </a:outerShdw>
                          </a:effectLst>
                          <a:latin typeface="Verdana" pitchFamily="34" charset="0"/>
                          <a:cs typeface="Arial"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AU" altLang="en-US" sz="1000" b="0" i="0" u="none" strike="noStrike" cap="none" normalizeH="0" baseline="0" dirty="0" smtClean="0">
                          <a:ln>
                            <a:noFill/>
                          </a:ln>
                          <a:solidFill>
                            <a:srgbClr val="000000"/>
                          </a:solidFill>
                          <a:effectLst/>
                          <a:latin typeface="Arial" panose="020B0604020202020204" pitchFamily="34" charset="0"/>
                          <a:ea typeface="Times" pitchFamily="18" charset="0"/>
                          <a:cs typeface="Arial" panose="020B0604020202020204" pitchFamily="34" charset="0"/>
                        </a:rPr>
                        <a:t>Kantian methods are concerned to refute the notion that  ‘the end justifies the means’ – arguing that the means, since they often involve what happens to individuals, are at least as important as outcomes. Kantian ethics are therefore usually wary of utilitarian approaches.</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AU" altLang="en-US" sz="1000" b="0" i="0" u="none" strike="noStrike" cap="none" normalizeH="0" baseline="0" dirty="0" smtClean="0">
                        <a:ln>
                          <a:noFill/>
                        </a:ln>
                        <a:solidFill>
                          <a:srgbClr val="000000"/>
                        </a:solidFill>
                        <a:effectLst/>
                        <a:latin typeface="Arial" panose="020B0604020202020204" pitchFamily="34" charset="0"/>
                        <a:ea typeface="Times" pitchFamily="18" charset="0"/>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AU" altLang="en-US" sz="1000" b="0" i="0" u="none" strike="noStrike" cap="none" normalizeH="0" baseline="0" dirty="0" smtClean="0">
                          <a:ln>
                            <a:noFill/>
                          </a:ln>
                          <a:solidFill>
                            <a:srgbClr val="000000"/>
                          </a:solidFill>
                          <a:effectLst/>
                          <a:latin typeface="Arial" panose="020B0604020202020204" pitchFamily="34" charset="0"/>
                          <a:ea typeface="Times" pitchFamily="18" charset="0"/>
                          <a:cs typeface="Arial" panose="020B0604020202020204" pitchFamily="34" charset="0"/>
                        </a:rPr>
                        <a:t>Kantian ethics suggests that individuals’ human rights cannot be sacrificed to larger national policies or ‘the greater good’.</a:t>
                      </a:r>
                      <a:endParaRPr kumimoji="0" lang="en-AU" altLang="en-US" sz="1800" b="0" i="0" u="none" strike="noStrike" cap="none" normalizeH="0" baseline="0" dirty="0" smtClean="0">
                        <a:ln>
                          <a:noFill/>
                        </a:ln>
                        <a:solidFill>
                          <a:srgbClr val="000000"/>
                        </a:solidFill>
                        <a:effectLst/>
                        <a:latin typeface="Arial" panose="020B0604020202020204" pitchFamily="34" charset="0"/>
                        <a:ea typeface="Times"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alpha val="14000"/>
                      </a:schemeClr>
                    </a:solidFill>
                  </a:tcPr>
                </a:tc>
              </a:tr>
              <a:tr h="1512762">
                <a:tc>
                  <a:txBody>
                    <a:bodyPr/>
                    <a:lstStyle>
                      <a:lvl1pPr>
                        <a:spcBef>
                          <a:spcPct val="20000"/>
                        </a:spcBef>
                        <a:buClr>
                          <a:schemeClr val="hlink"/>
                        </a:buClr>
                        <a:buSzPct val="70000"/>
                        <a:buFont typeface="Wingdings" pitchFamily="2" charset="2"/>
                        <a:defRPr sz="2800">
                          <a:solidFill>
                            <a:schemeClr val="tx1"/>
                          </a:solidFill>
                          <a:effectLst>
                            <a:outerShdw blurRad="38100" dist="38100" dir="2700000" algn="tl">
                              <a:srgbClr val="000000"/>
                            </a:outerShdw>
                          </a:effectLst>
                          <a:latin typeface="Verdana" pitchFamily="34" charset="0"/>
                          <a:cs typeface="Arial" charset="0"/>
                        </a:defRPr>
                      </a:lvl1pPr>
                      <a:lvl2pPr>
                        <a:spcBef>
                          <a:spcPct val="20000"/>
                        </a:spcBef>
                        <a:defRPr sz="2400">
                          <a:solidFill>
                            <a:schemeClr val="tx1"/>
                          </a:solidFill>
                          <a:effectLst>
                            <a:outerShdw blurRad="38100" dist="38100" dir="2700000" algn="tl">
                              <a:srgbClr val="000000"/>
                            </a:outerShdw>
                          </a:effectLst>
                          <a:latin typeface="Verdana" pitchFamily="34" charset="0"/>
                          <a:cs typeface="Arial" charset="0"/>
                        </a:defRPr>
                      </a:lvl2pPr>
                      <a:lvl3pPr>
                        <a:spcBef>
                          <a:spcPct val="20000"/>
                        </a:spcBef>
                        <a:buClr>
                          <a:schemeClr val="tx2"/>
                        </a:buClr>
                        <a:buSzPct val="70000"/>
                        <a:buFont typeface="Wingdings" pitchFamily="2" charset="2"/>
                        <a:defRPr sz="2000">
                          <a:solidFill>
                            <a:schemeClr val="tx1"/>
                          </a:solidFill>
                          <a:effectLst>
                            <a:outerShdw blurRad="38100" dist="38100" dir="2700000" algn="tl">
                              <a:srgbClr val="000000"/>
                            </a:outerShdw>
                          </a:effectLst>
                          <a:latin typeface="Verdana" pitchFamily="34" charset="0"/>
                          <a:cs typeface="Arial" charset="0"/>
                        </a:defRPr>
                      </a:lvl3pPr>
                      <a:lvl4pPr>
                        <a:spcBef>
                          <a:spcPct val="20000"/>
                        </a:spcBef>
                        <a:defRPr>
                          <a:solidFill>
                            <a:schemeClr val="tx1"/>
                          </a:solidFill>
                          <a:effectLst>
                            <a:outerShdw blurRad="38100" dist="38100" dir="2700000" algn="tl">
                              <a:srgbClr val="000000"/>
                            </a:outerShdw>
                          </a:effectLst>
                          <a:latin typeface="Verdana" pitchFamily="34" charset="0"/>
                          <a:cs typeface="Arial" charset="0"/>
                        </a:defRPr>
                      </a:lvl4pPr>
                      <a:lvl5pPr>
                        <a:spcBef>
                          <a:spcPct val="20000"/>
                        </a:spcBef>
                        <a:buClr>
                          <a:schemeClr val="folHlink"/>
                        </a:buClr>
                        <a:buSzPct val="70000"/>
                        <a:buFont typeface="Wingdings" pitchFamily="2" charset="2"/>
                        <a:defRPr>
                          <a:solidFill>
                            <a:schemeClr val="tx1"/>
                          </a:solidFill>
                          <a:effectLst>
                            <a:outerShdw blurRad="38100" dist="38100" dir="2700000" algn="tl">
                              <a:srgbClr val="000000"/>
                            </a:outerShdw>
                          </a:effectLst>
                          <a:latin typeface="Verdana" pitchFamily="34" charset="0"/>
                          <a:cs typeface="Arial" charset="0"/>
                        </a:defRPr>
                      </a:lvl5pPr>
                      <a:lvl6pPr fontAlgn="base">
                        <a:spcBef>
                          <a:spcPct val="20000"/>
                        </a:spcBef>
                        <a:spcAft>
                          <a:spcPct val="0"/>
                        </a:spcAft>
                        <a:buClr>
                          <a:schemeClr val="folHlink"/>
                        </a:buClr>
                        <a:buSzPct val="70000"/>
                        <a:buFont typeface="Wingdings" pitchFamily="2" charset="2"/>
                        <a:defRPr>
                          <a:solidFill>
                            <a:schemeClr val="tx1"/>
                          </a:solidFill>
                          <a:effectLst>
                            <a:outerShdw blurRad="38100" dist="38100" dir="2700000" algn="tl">
                              <a:srgbClr val="000000"/>
                            </a:outerShdw>
                          </a:effectLst>
                          <a:latin typeface="Verdana" pitchFamily="34" charset="0"/>
                          <a:cs typeface="Arial" charset="0"/>
                        </a:defRPr>
                      </a:lvl6pPr>
                      <a:lvl7pPr fontAlgn="base">
                        <a:spcBef>
                          <a:spcPct val="20000"/>
                        </a:spcBef>
                        <a:spcAft>
                          <a:spcPct val="0"/>
                        </a:spcAft>
                        <a:buClr>
                          <a:schemeClr val="folHlink"/>
                        </a:buClr>
                        <a:buSzPct val="70000"/>
                        <a:buFont typeface="Wingdings" pitchFamily="2" charset="2"/>
                        <a:defRPr>
                          <a:solidFill>
                            <a:schemeClr val="tx1"/>
                          </a:solidFill>
                          <a:effectLst>
                            <a:outerShdw blurRad="38100" dist="38100" dir="2700000" algn="tl">
                              <a:srgbClr val="000000"/>
                            </a:outerShdw>
                          </a:effectLst>
                          <a:latin typeface="Verdana" pitchFamily="34" charset="0"/>
                          <a:cs typeface="Arial" charset="0"/>
                        </a:defRPr>
                      </a:lvl7pPr>
                      <a:lvl8pPr fontAlgn="base">
                        <a:spcBef>
                          <a:spcPct val="20000"/>
                        </a:spcBef>
                        <a:spcAft>
                          <a:spcPct val="0"/>
                        </a:spcAft>
                        <a:buClr>
                          <a:schemeClr val="folHlink"/>
                        </a:buClr>
                        <a:buSzPct val="70000"/>
                        <a:buFont typeface="Wingdings" pitchFamily="2" charset="2"/>
                        <a:defRPr>
                          <a:solidFill>
                            <a:schemeClr val="tx1"/>
                          </a:solidFill>
                          <a:effectLst>
                            <a:outerShdw blurRad="38100" dist="38100" dir="2700000" algn="tl">
                              <a:srgbClr val="000000"/>
                            </a:outerShdw>
                          </a:effectLst>
                          <a:latin typeface="Verdana" pitchFamily="34" charset="0"/>
                          <a:cs typeface="Arial" charset="0"/>
                        </a:defRPr>
                      </a:lvl8pPr>
                      <a:lvl9pPr fontAlgn="base">
                        <a:spcBef>
                          <a:spcPct val="20000"/>
                        </a:spcBef>
                        <a:spcAft>
                          <a:spcPct val="0"/>
                        </a:spcAft>
                        <a:buClr>
                          <a:schemeClr val="folHlink"/>
                        </a:buClr>
                        <a:buSzPct val="70000"/>
                        <a:buFont typeface="Wingdings" pitchFamily="2" charset="2"/>
                        <a:defRPr>
                          <a:solidFill>
                            <a:schemeClr val="tx1"/>
                          </a:solidFill>
                          <a:effectLst>
                            <a:outerShdw blurRad="38100" dist="38100" dir="2700000" algn="tl">
                              <a:srgbClr val="000000"/>
                            </a:outerShdw>
                          </a:effectLst>
                          <a:latin typeface="Verdana" pitchFamily="34"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altLang="en-US" sz="1200" b="0" i="0" u="none" strike="noStrike" cap="none" normalizeH="0" baseline="0" dirty="0" smtClean="0">
                        <a:ln>
                          <a:noFill/>
                        </a:ln>
                        <a:solidFill>
                          <a:srgbClr val="000000"/>
                        </a:solidFill>
                        <a:effectLst/>
                        <a:latin typeface="Arial" panose="020B0604020202020204" pitchFamily="34" charset="0"/>
                        <a:ea typeface="Times" pitchFamily="18" charset="0"/>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AU" altLang="en-US" sz="1800" b="0" i="0" u="none" strike="noStrike" cap="none" normalizeH="0" baseline="0" dirty="0" smtClean="0">
                          <a:ln>
                            <a:noFill/>
                          </a:ln>
                          <a:solidFill>
                            <a:srgbClr val="000000"/>
                          </a:solidFill>
                          <a:effectLst/>
                          <a:latin typeface="Arial" panose="020B0604020202020204" pitchFamily="34" charset="0"/>
                          <a:ea typeface="Times" pitchFamily="18" charset="0"/>
                          <a:cs typeface="Arial" panose="020B0604020202020204" pitchFamily="34" charset="0"/>
                        </a:rPr>
                        <a:t>Consequential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AU" altLang="en-US" sz="1800" b="0" i="0" u="none" strike="noStrike" cap="none" normalizeH="0" baseline="0" dirty="0" smtClean="0">
                          <a:ln>
                            <a:noFill/>
                          </a:ln>
                          <a:solidFill>
                            <a:srgbClr val="000000"/>
                          </a:solidFill>
                          <a:effectLst/>
                          <a:latin typeface="Arial" panose="020B0604020202020204" pitchFamily="34" charset="0"/>
                          <a:ea typeface="Times" pitchFamily="18" charset="0"/>
                          <a:cs typeface="Arial" panose="020B0604020202020204" pitchFamily="34" charset="0"/>
                        </a:rPr>
                        <a:t>or ‘Teleological’/</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AU" altLang="en-US" sz="1800" b="0" i="0" u="none" strike="noStrike" cap="none" normalizeH="0" baseline="0" dirty="0" smtClean="0">
                          <a:ln>
                            <a:noFill/>
                          </a:ln>
                          <a:solidFill>
                            <a:srgbClr val="FF0000"/>
                          </a:solidFill>
                          <a:effectLst/>
                          <a:latin typeface="Arial" panose="020B0604020202020204" pitchFamily="34" charset="0"/>
                          <a:ea typeface="Times" pitchFamily="18" charset="0"/>
                          <a:cs typeface="Arial" panose="020B0604020202020204" pitchFamily="34" charset="0"/>
                        </a:rPr>
                        <a:t>Utilitarian</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alpha val="14000"/>
                      </a:schemeClr>
                    </a:solidFill>
                  </a:tcPr>
                </a:tc>
                <a:tc>
                  <a:txBody>
                    <a:bodyPr/>
                    <a:lstStyle>
                      <a:lvl1pPr>
                        <a:spcBef>
                          <a:spcPct val="20000"/>
                        </a:spcBef>
                        <a:buClr>
                          <a:schemeClr val="hlink"/>
                        </a:buClr>
                        <a:buSzPct val="70000"/>
                        <a:buFont typeface="Wingdings" pitchFamily="2" charset="2"/>
                        <a:defRPr sz="2800">
                          <a:solidFill>
                            <a:schemeClr val="tx1"/>
                          </a:solidFill>
                          <a:effectLst>
                            <a:outerShdw blurRad="38100" dist="38100" dir="2700000" algn="tl">
                              <a:srgbClr val="000000"/>
                            </a:outerShdw>
                          </a:effectLst>
                          <a:latin typeface="Verdana" pitchFamily="34" charset="0"/>
                          <a:cs typeface="Arial" charset="0"/>
                        </a:defRPr>
                      </a:lvl1pPr>
                      <a:lvl2pPr>
                        <a:spcBef>
                          <a:spcPct val="20000"/>
                        </a:spcBef>
                        <a:defRPr sz="2400">
                          <a:solidFill>
                            <a:schemeClr val="tx1"/>
                          </a:solidFill>
                          <a:effectLst>
                            <a:outerShdw blurRad="38100" dist="38100" dir="2700000" algn="tl">
                              <a:srgbClr val="000000"/>
                            </a:outerShdw>
                          </a:effectLst>
                          <a:latin typeface="Verdana" pitchFamily="34" charset="0"/>
                          <a:cs typeface="Arial" charset="0"/>
                        </a:defRPr>
                      </a:lvl2pPr>
                      <a:lvl3pPr>
                        <a:spcBef>
                          <a:spcPct val="20000"/>
                        </a:spcBef>
                        <a:buClr>
                          <a:schemeClr val="tx2"/>
                        </a:buClr>
                        <a:buSzPct val="70000"/>
                        <a:buFont typeface="Wingdings" pitchFamily="2" charset="2"/>
                        <a:defRPr sz="2000">
                          <a:solidFill>
                            <a:schemeClr val="tx1"/>
                          </a:solidFill>
                          <a:effectLst>
                            <a:outerShdw blurRad="38100" dist="38100" dir="2700000" algn="tl">
                              <a:srgbClr val="000000"/>
                            </a:outerShdw>
                          </a:effectLst>
                          <a:latin typeface="Verdana" pitchFamily="34" charset="0"/>
                          <a:cs typeface="Arial" charset="0"/>
                        </a:defRPr>
                      </a:lvl3pPr>
                      <a:lvl4pPr>
                        <a:spcBef>
                          <a:spcPct val="20000"/>
                        </a:spcBef>
                        <a:defRPr>
                          <a:solidFill>
                            <a:schemeClr val="tx1"/>
                          </a:solidFill>
                          <a:effectLst>
                            <a:outerShdw blurRad="38100" dist="38100" dir="2700000" algn="tl">
                              <a:srgbClr val="000000"/>
                            </a:outerShdw>
                          </a:effectLst>
                          <a:latin typeface="Verdana" pitchFamily="34" charset="0"/>
                          <a:cs typeface="Arial" charset="0"/>
                        </a:defRPr>
                      </a:lvl4pPr>
                      <a:lvl5pPr>
                        <a:spcBef>
                          <a:spcPct val="20000"/>
                        </a:spcBef>
                        <a:buClr>
                          <a:schemeClr val="folHlink"/>
                        </a:buClr>
                        <a:buSzPct val="70000"/>
                        <a:buFont typeface="Wingdings" pitchFamily="2" charset="2"/>
                        <a:defRPr>
                          <a:solidFill>
                            <a:schemeClr val="tx1"/>
                          </a:solidFill>
                          <a:effectLst>
                            <a:outerShdw blurRad="38100" dist="38100" dir="2700000" algn="tl">
                              <a:srgbClr val="000000"/>
                            </a:outerShdw>
                          </a:effectLst>
                          <a:latin typeface="Verdana" pitchFamily="34" charset="0"/>
                          <a:cs typeface="Arial" charset="0"/>
                        </a:defRPr>
                      </a:lvl5pPr>
                      <a:lvl6pPr fontAlgn="base">
                        <a:spcBef>
                          <a:spcPct val="20000"/>
                        </a:spcBef>
                        <a:spcAft>
                          <a:spcPct val="0"/>
                        </a:spcAft>
                        <a:buClr>
                          <a:schemeClr val="folHlink"/>
                        </a:buClr>
                        <a:buSzPct val="70000"/>
                        <a:buFont typeface="Wingdings" pitchFamily="2" charset="2"/>
                        <a:defRPr>
                          <a:solidFill>
                            <a:schemeClr val="tx1"/>
                          </a:solidFill>
                          <a:effectLst>
                            <a:outerShdw blurRad="38100" dist="38100" dir="2700000" algn="tl">
                              <a:srgbClr val="000000"/>
                            </a:outerShdw>
                          </a:effectLst>
                          <a:latin typeface="Verdana" pitchFamily="34" charset="0"/>
                          <a:cs typeface="Arial" charset="0"/>
                        </a:defRPr>
                      </a:lvl6pPr>
                      <a:lvl7pPr fontAlgn="base">
                        <a:spcBef>
                          <a:spcPct val="20000"/>
                        </a:spcBef>
                        <a:spcAft>
                          <a:spcPct val="0"/>
                        </a:spcAft>
                        <a:buClr>
                          <a:schemeClr val="folHlink"/>
                        </a:buClr>
                        <a:buSzPct val="70000"/>
                        <a:buFont typeface="Wingdings" pitchFamily="2" charset="2"/>
                        <a:defRPr>
                          <a:solidFill>
                            <a:schemeClr val="tx1"/>
                          </a:solidFill>
                          <a:effectLst>
                            <a:outerShdw blurRad="38100" dist="38100" dir="2700000" algn="tl">
                              <a:srgbClr val="000000"/>
                            </a:outerShdw>
                          </a:effectLst>
                          <a:latin typeface="Verdana" pitchFamily="34" charset="0"/>
                          <a:cs typeface="Arial" charset="0"/>
                        </a:defRPr>
                      </a:lvl7pPr>
                      <a:lvl8pPr fontAlgn="base">
                        <a:spcBef>
                          <a:spcPct val="20000"/>
                        </a:spcBef>
                        <a:spcAft>
                          <a:spcPct val="0"/>
                        </a:spcAft>
                        <a:buClr>
                          <a:schemeClr val="folHlink"/>
                        </a:buClr>
                        <a:buSzPct val="70000"/>
                        <a:buFont typeface="Wingdings" pitchFamily="2" charset="2"/>
                        <a:defRPr>
                          <a:solidFill>
                            <a:schemeClr val="tx1"/>
                          </a:solidFill>
                          <a:effectLst>
                            <a:outerShdw blurRad="38100" dist="38100" dir="2700000" algn="tl">
                              <a:srgbClr val="000000"/>
                            </a:outerShdw>
                          </a:effectLst>
                          <a:latin typeface="Verdana" pitchFamily="34" charset="0"/>
                          <a:cs typeface="Arial" charset="0"/>
                        </a:defRPr>
                      </a:lvl8pPr>
                      <a:lvl9pPr fontAlgn="base">
                        <a:spcBef>
                          <a:spcPct val="20000"/>
                        </a:spcBef>
                        <a:spcAft>
                          <a:spcPct val="0"/>
                        </a:spcAft>
                        <a:buClr>
                          <a:schemeClr val="folHlink"/>
                        </a:buClr>
                        <a:buSzPct val="70000"/>
                        <a:buFont typeface="Wingdings" pitchFamily="2" charset="2"/>
                        <a:defRPr>
                          <a:solidFill>
                            <a:schemeClr val="tx1"/>
                          </a:solidFill>
                          <a:effectLst>
                            <a:outerShdw blurRad="38100" dist="38100" dir="2700000" algn="tl">
                              <a:srgbClr val="000000"/>
                            </a:outerShdw>
                          </a:effectLst>
                          <a:latin typeface="Verdana" pitchFamily="34" charset="0"/>
                          <a:cs typeface="Arial"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AU" altLang="en-US" sz="1100" b="0" i="0" u="none" strike="noStrike" cap="none" normalizeH="0" baseline="0" dirty="0" smtClean="0">
                          <a:ln>
                            <a:noFill/>
                          </a:ln>
                          <a:solidFill>
                            <a:srgbClr val="000000"/>
                          </a:solidFill>
                          <a:effectLst/>
                          <a:latin typeface="Arial" panose="020B0604020202020204" pitchFamily="34" charset="0"/>
                          <a:ea typeface="Times" pitchFamily="18" charset="0"/>
                          <a:cs typeface="Arial" panose="020B0604020202020204" pitchFamily="34" charset="0"/>
                        </a:rPr>
                        <a:t>‘Right’ or morally good actions or policies are those that bring about better </a:t>
                      </a:r>
                      <a:r>
                        <a:rPr kumimoji="0" lang="en-AU" altLang="en-US" sz="1100" b="0" i="1" u="none" strike="noStrike" cap="none" normalizeH="0" baseline="0" dirty="0" smtClean="0">
                          <a:ln>
                            <a:noFill/>
                          </a:ln>
                          <a:solidFill>
                            <a:srgbClr val="000000"/>
                          </a:solidFill>
                          <a:effectLst/>
                          <a:latin typeface="Arial" panose="020B0604020202020204" pitchFamily="34" charset="0"/>
                          <a:ea typeface="Times" pitchFamily="18" charset="0"/>
                          <a:cs typeface="Arial" panose="020B0604020202020204" pitchFamily="34" charset="0"/>
                        </a:rPr>
                        <a:t>consequences</a:t>
                      </a:r>
                      <a:r>
                        <a:rPr kumimoji="0" lang="en-AU" altLang="en-US" sz="1100" b="0" i="0" u="none" strike="noStrike" cap="none" normalizeH="0" baseline="0" dirty="0" smtClean="0">
                          <a:ln>
                            <a:noFill/>
                          </a:ln>
                          <a:solidFill>
                            <a:srgbClr val="000000"/>
                          </a:solidFill>
                          <a:effectLst/>
                          <a:latin typeface="Arial" panose="020B0604020202020204" pitchFamily="34" charset="0"/>
                          <a:ea typeface="Times" pitchFamily="18" charset="0"/>
                          <a:cs typeface="Arial" panose="020B0604020202020204" pitchFamily="34" charset="0"/>
                        </a:rPr>
                        <a:t> than any of the other realistic alternatives.</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alpha val="14000"/>
                      </a:schemeClr>
                    </a:solidFill>
                  </a:tcPr>
                </a:tc>
                <a:tc>
                  <a:txBody>
                    <a:bodyPr/>
                    <a:lstStyle>
                      <a:lvl1pPr>
                        <a:spcBef>
                          <a:spcPct val="20000"/>
                        </a:spcBef>
                        <a:buClr>
                          <a:schemeClr val="hlink"/>
                        </a:buClr>
                        <a:buSzPct val="70000"/>
                        <a:buFont typeface="Wingdings" pitchFamily="2" charset="2"/>
                        <a:defRPr sz="2800">
                          <a:solidFill>
                            <a:schemeClr val="tx1"/>
                          </a:solidFill>
                          <a:effectLst>
                            <a:outerShdw blurRad="38100" dist="38100" dir="2700000" algn="tl">
                              <a:srgbClr val="000000"/>
                            </a:outerShdw>
                          </a:effectLst>
                          <a:latin typeface="Verdana" pitchFamily="34" charset="0"/>
                          <a:cs typeface="Arial" charset="0"/>
                        </a:defRPr>
                      </a:lvl1pPr>
                      <a:lvl2pPr>
                        <a:spcBef>
                          <a:spcPct val="20000"/>
                        </a:spcBef>
                        <a:defRPr sz="2400">
                          <a:solidFill>
                            <a:schemeClr val="tx1"/>
                          </a:solidFill>
                          <a:effectLst>
                            <a:outerShdw blurRad="38100" dist="38100" dir="2700000" algn="tl">
                              <a:srgbClr val="000000"/>
                            </a:outerShdw>
                          </a:effectLst>
                          <a:latin typeface="Verdana" pitchFamily="34" charset="0"/>
                          <a:cs typeface="Arial" charset="0"/>
                        </a:defRPr>
                      </a:lvl2pPr>
                      <a:lvl3pPr>
                        <a:spcBef>
                          <a:spcPct val="20000"/>
                        </a:spcBef>
                        <a:buClr>
                          <a:schemeClr val="tx2"/>
                        </a:buClr>
                        <a:buSzPct val="70000"/>
                        <a:buFont typeface="Wingdings" pitchFamily="2" charset="2"/>
                        <a:defRPr sz="2000">
                          <a:solidFill>
                            <a:schemeClr val="tx1"/>
                          </a:solidFill>
                          <a:effectLst>
                            <a:outerShdw blurRad="38100" dist="38100" dir="2700000" algn="tl">
                              <a:srgbClr val="000000"/>
                            </a:outerShdw>
                          </a:effectLst>
                          <a:latin typeface="Verdana" pitchFamily="34" charset="0"/>
                          <a:cs typeface="Arial" charset="0"/>
                        </a:defRPr>
                      </a:lvl3pPr>
                      <a:lvl4pPr>
                        <a:spcBef>
                          <a:spcPct val="20000"/>
                        </a:spcBef>
                        <a:defRPr>
                          <a:solidFill>
                            <a:schemeClr val="tx1"/>
                          </a:solidFill>
                          <a:effectLst>
                            <a:outerShdw blurRad="38100" dist="38100" dir="2700000" algn="tl">
                              <a:srgbClr val="000000"/>
                            </a:outerShdw>
                          </a:effectLst>
                          <a:latin typeface="Verdana" pitchFamily="34" charset="0"/>
                          <a:cs typeface="Arial" charset="0"/>
                        </a:defRPr>
                      </a:lvl4pPr>
                      <a:lvl5pPr>
                        <a:spcBef>
                          <a:spcPct val="20000"/>
                        </a:spcBef>
                        <a:buClr>
                          <a:schemeClr val="folHlink"/>
                        </a:buClr>
                        <a:buSzPct val="70000"/>
                        <a:buFont typeface="Wingdings" pitchFamily="2" charset="2"/>
                        <a:defRPr>
                          <a:solidFill>
                            <a:schemeClr val="tx1"/>
                          </a:solidFill>
                          <a:effectLst>
                            <a:outerShdw blurRad="38100" dist="38100" dir="2700000" algn="tl">
                              <a:srgbClr val="000000"/>
                            </a:outerShdw>
                          </a:effectLst>
                          <a:latin typeface="Verdana" pitchFamily="34" charset="0"/>
                          <a:cs typeface="Arial" charset="0"/>
                        </a:defRPr>
                      </a:lvl5pPr>
                      <a:lvl6pPr fontAlgn="base">
                        <a:spcBef>
                          <a:spcPct val="20000"/>
                        </a:spcBef>
                        <a:spcAft>
                          <a:spcPct val="0"/>
                        </a:spcAft>
                        <a:buClr>
                          <a:schemeClr val="folHlink"/>
                        </a:buClr>
                        <a:buSzPct val="70000"/>
                        <a:buFont typeface="Wingdings" pitchFamily="2" charset="2"/>
                        <a:defRPr>
                          <a:solidFill>
                            <a:schemeClr val="tx1"/>
                          </a:solidFill>
                          <a:effectLst>
                            <a:outerShdw blurRad="38100" dist="38100" dir="2700000" algn="tl">
                              <a:srgbClr val="000000"/>
                            </a:outerShdw>
                          </a:effectLst>
                          <a:latin typeface="Verdana" pitchFamily="34" charset="0"/>
                          <a:cs typeface="Arial" charset="0"/>
                        </a:defRPr>
                      </a:lvl6pPr>
                      <a:lvl7pPr fontAlgn="base">
                        <a:spcBef>
                          <a:spcPct val="20000"/>
                        </a:spcBef>
                        <a:spcAft>
                          <a:spcPct val="0"/>
                        </a:spcAft>
                        <a:buClr>
                          <a:schemeClr val="folHlink"/>
                        </a:buClr>
                        <a:buSzPct val="70000"/>
                        <a:buFont typeface="Wingdings" pitchFamily="2" charset="2"/>
                        <a:defRPr>
                          <a:solidFill>
                            <a:schemeClr val="tx1"/>
                          </a:solidFill>
                          <a:effectLst>
                            <a:outerShdw blurRad="38100" dist="38100" dir="2700000" algn="tl">
                              <a:srgbClr val="000000"/>
                            </a:outerShdw>
                          </a:effectLst>
                          <a:latin typeface="Verdana" pitchFamily="34" charset="0"/>
                          <a:cs typeface="Arial" charset="0"/>
                        </a:defRPr>
                      </a:lvl7pPr>
                      <a:lvl8pPr fontAlgn="base">
                        <a:spcBef>
                          <a:spcPct val="20000"/>
                        </a:spcBef>
                        <a:spcAft>
                          <a:spcPct val="0"/>
                        </a:spcAft>
                        <a:buClr>
                          <a:schemeClr val="folHlink"/>
                        </a:buClr>
                        <a:buSzPct val="70000"/>
                        <a:buFont typeface="Wingdings" pitchFamily="2" charset="2"/>
                        <a:defRPr>
                          <a:solidFill>
                            <a:schemeClr val="tx1"/>
                          </a:solidFill>
                          <a:effectLst>
                            <a:outerShdw blurRad="38100" dist="38100" dir="2700000" algn="tl">
                              <a:srgbClr val="000000"/>
                            </a:outerShdw>
                          </a:effectLst>
                          <a:latin typeface="Verdana" pitchFamily="34" charset="0"/>
                          <a:cs typeface="Arial" charset="0"/>
                        </a:defRPr>
                      </a:lvl8pPr>
                      <a:lvl9pPr fontAlgn="base">
                        <a:spcBef>
                          <a:spcPct val="20000"/>
                        </a:spcBef>
                        <a:spcAft>
                          <a:spcPct val="0"/>
                        </a:spcAft>
                        <a:buClr>
                          <a:schemeClr val="folHlink"/>
                        </a:buClr>
                        <a:buSzPct val="70000"/>
                        <a:buFont typeface="Wingdings" pitchFamily="2" charset="2"/>
                        <a:defRPr>
                          <a:solidFill>
                            <a:schemeClr val="tx1"/>
                          </a:solidFill>
                          <a:effectLst>
                            <a:outerShdw blurRad="38100" dist="38100" dir="2700000" algn="tl">
                              <a:srgbClr val="000000"/>
                            </a:outerShdw>
                          </a:effectLst>
                          <a:latin typeface="Verdana" pitchFamily="34" charset="0"/>
                          <a:cs typeface="Arial"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AU" altLang="en-US" sz="1000" b="0" i="0" u="none" strike="noStrike" cap="none" normalizeH="0" baseline="0" dirty="0" smtClean="0">
                          <a:ln>
                            <a:noFill/>
                          </a:ln>
                          <a:solidFill>
                            <a:srgbClr val="000000"/>
                          </a:solidFill>
                          <a:effectLst/>
                          <a:latin typeface="Arial" panose="020B0604020202020204" pitchFamily="34" charset="0"/>
                          <a:ea typeface="Times" pitchFamily="18" charset="0"/>
                          <a:cs typeface="Arial" panose="020B0604020202020204" pitchFamily="34" charset="0"/>
                        </a:rPr>
                        <a:t>Otherwise known as ‘maximising the public good’, utilitarian methods suggest that the ‘utility’ of an action or policy, even if it might subordinate individual autonomy, is justified because it produces the ‘greatest good for the greatest number’. </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AU" altLang="en-US" sz="1000" b="0" i="0" u="none" strike="noStrike" cap="none" normalizeH="0" baseline="0" dirty="0" smtClean="0">
                        <a:ln>
                          <a:noFill/>
                        </a:ln>
                        <a:solidFill>
                          <a:srgbClr val="000000"/>
                        </a:solidFill>
                        <a:effectLst/>
                        <a:latin typeface="Arial" panose="020B0604020202020204" pitchFamily="34" charset="0"/>
                        <a:ea typeface="Times" pitchFamily="18" charset="0"/>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AU" altLang="en-US" sz="1000" b="0" i="0" u="none" strike="noStrike" cap="none" normalizeH="0" baseline="0" dirty="0" smtClean="0">
                          <a:ln>
                            <a:noFill/>
                          </a:ln>
                          <a:solidFill>
                            <a:srgbClr val="000000"/>
                          </a:solidFill>
                          <a:effectLst/>
                          <a:latin typeface="Arial" panose="020B0604020202020204" pitchFamily="34" charset="0"/>
                          <a:ea typeface="Times" pitchFamily="18" charset="0"/>
                          <a:cs typeface="Arial" panose="020B0604020202020204" pitchFamily="34" charset="0"/>
                        </a:rPr>
                        <a:t>To take an extreme case, a utilitarian approach might justify, for example, the death of a few people from induced bird flu, in order to save many by helping to develop a vaccine against the virus. </a:t>
                      </a:r>
                      <a:endParaRPr kumimoji="0" lang="en-AU" altLang="en-US" sz="1800" b="0" i="0" u="none" strike="noStrike" cap="none" normalizeH="0" baseline="0" dirty="0" smtClean="0">
                        <a:ln>
                          <a:noFill/>
                        </a:ln>
                        <a:solidFill>
                          <a:srgbClr val="000000"/>
                        </a:solidFill>
                        <a:effectLst/>
                        <a:latin typeface="Arial" panose="020B0604020202020204" pitchFamily="34" charset="0"/>
                        <a:ea typeface="Times"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alpha val="14000"/>
                      </a:schemeClr>
                    </a:solidFill>
                  </a:tcPr>
                </a:tc>
              </a:tr>
              <a:tr h="1868706">
                <a:tc>
                  <a:txBody>
                    <a:bodyPr/>
                    <a:lstStyle>
                      <a:lvl1pPr>
                        <a:spcBef>
                          <a:spcPct val="20000"/>
                        </a:spcBef>
                        <a:buClr>
                          <a:schemeClr val="hlink"/>
                        </a:buClr>
                        <a:buSzPct val="70000"/>
                        <a:buFont typeface="Wingdings" pitchFamily="2" charset="2"/>
                        <a:defRPr sz="2800">
                          <a:solidFill>
                            <a:schemeClr val="tx1"/>
                          </a:solidFill>
                          <a:effectLst>
                            <a:outerShdw blurRad="38100" dist="38100" dir="2700000" algn="tl">
                              <a:srgbClr val="000000"/>
                            </a:outerShdw>
                          </a:effectLst>
                          <a:latin typeface="Verdana" pitchFamily="34" charset="0"/>
                          <a:cs typeface="Arial" charset="0"/>
                        </a:defRPr>
                      </a:lvl1pPr>
                      <a:lvl2pPr>
                        <a:spcBef>
                          <a:spcPct val="20000"/>
                        </a:spcBef>
                        <a:defRPr sz="2400">
                          <a:solidFill>
                            <a:schemeClr val="tx1"/>
                          </a:solidFill>
                          <a:effectLst>
                            <a:outerShdw blurRad="38100" dist="38100" dir="2700000" algn="tl">
                              <a:srgbClr val="000000"/>
                            </a:outerShdw>
                          </a:effectLst>
                          <a:latin typeface="Verdana" pitchFamily="34" charset="0"/>
                          <a:cs typeface="Arial" charset="0"/>
                        </a:defRPr>
                      </a:lvl2pPr>
                      <a:lvl3pPr>
                        <a:spcBef>
                          <a:spcPct val="20000"/>
                        </a:spcBef>
                        <a:buClr>
                          <a:schemeClr val="tx2"/>
                        </a:buClr>
                        <a:buSzPct val="70000"/>
                        <a:buFont typeface="Wingdings" pitchFamily="2" charset="2"/>
                        <a:defRPr sz="2000">
                          <a:solidFill>
                            <a:schemeClr val="tx1"/>
                          </a:solidFill>
                          <a:effectLst>
                            <a:outerShdw blurRad="38100" dist="38100" dir="2700000" algn="tl">
                              <a:srgbClr val="000000"/>
                            </a:outerShdw>
                          </a:effectLst>
                          <a:latin typeface="Verdana" pitchFamily="34" charset="0"/>
                          <a:cs typeface="Arial" charset="0"/>
                        </a:defRPr>
                      </a:lvl3pPr>
                      <a:lvl4pPr>
                        <a:spcBef>
                          <a:spcPct val="20000"/>
                        </a:spcBef>
                        <a:defRPr>
                          <a:solidFill>
                            <a:schemeClr val="tx1"/>
                          </a:solidFill>
                          <a:effectLst>
                            <a:outerShdw blurRad="38100" dist="38100" dir="2700000" algn="tl">
                              <a:srgbClr val="000000"/>
                            </a:outerShdw>
                          </a:effectLst>
                          <a:latin typeface="Verdana" pitchFamily="34" charset="0"/>
                          <a:cs typeface="Arial" charset="0"/>
                        </a:defRPr>
                      </a:lvl4pPr>
                      <a:lvl5pPr>
                        <a:spcBef>
                          <a:spcPct val="20000"/>
                        </a:spcBef>
                        <a:buClr>
                          <a:schemeClr val="folHlink"/>
                        </a:buClr>
                        <a:buSzPct val="70000"/>
                        <a:buFont typeface="Wingdings" pitchFamily="2" charset="2"/>
                        <a:defRPr>
                          <a:solidFill>
                            <a:schemeClr val="tx1"/>
                          </a:solidFill>
                          <a:effectLst>
                            <a:outerShdw blurRad="38100" dist="38100" dir="2700000" algn="tl">
                              <a:srgbClr val="000000"/>
                            </a:outerShdw>
                          </a:effectLst>
                          <a:latin typeface="Verdana" pitchFamily="34" charset="0"/>
                          <a:cs typeface="Arial" charset="0"/>
                        </a:defRPr>
                      </a:lvl5pPr>
                      <a:lvl6pPr fontAlgn="base">
                        <a:spcBef>
                          <a:spcPct val="20000"/>
                        </a:spcBef>
                        <a:spcAft>
                          <a:spcPct val="0"/>
                        </a:spcAft>
                        <a:buClr>
                          <a:schemeClr val="folHlink"/>
                        </a:buClr>
                        <a:buSzPct val="70000"/>
                        <a:buFont typeface="Wingdings" pitchFamily="2" charset="2"/>
                        <a:defRPr>
                          <a:solidFill>
                            <a:schemeClr val="tx1"/>
                          </a:solidFill>
                          <a:effectLst>
                            <a:outerShdw blurRad="38100" dist="38100" dir="2700000" algn="tl">
                              <a:srgbClr val="000000"/>
                            </a:outerShdw>
                          </a:effectLst>
                          <a:latin typeface="Verdana" pitchFamily="34" charset="0"/>
                          <a:cs typeface="Arial" charset="0"/>
                        </a:defRPr>
                      </a:lvl6pPr>
                      <a:lvl7pPr fontAlgn="base">
                        <a:spcBef>
                          <a:spcPct val="20000"/>
                        </a:spcBef>
                        <a:spcAft>
                          <a:spcPct val="0"/>
                        </a:spcAft>
                        <a:buClr>
                          <a:schemeClr val="folHlink"/>
                        </a:buClr>
                        <a:buSzPct val="70000"/>
                        <a:buFont typeface="Wingdings" pitchFamily="2" charset="2"/>
                        <a:defRPr>
                          <a:solidFill>
                            <a:schemeClr val="tx1"/>
                          </a:solidFill>
                          <a:effectLst>
                            <a:outerShdw blurRad="38100" dist="38100" dir="2700000" algn="tl">
                              <a:srgbClr val="000000"/>
                            </a:outerShdw>
                          </a:effectLst>
                          <a:latin typeface="Verdana" pitchFamily="34" charset="0"/>
                          <a:cs typeface="Arial" charset="0"/>
                        </a:defRPr>
                      </a:lvl7pPr>
                      <a:lvl8pPr fontAlgn="base">
                        <a:spcBef>
                          <a:spcPct val="20000"/>
                        </a:spcBef>
                        <a:spcAft>
                          <a:spcPct val="0"/>
                        </a:spcAft>
                        <a:buClr>
                          <a:schemeClr val="folHlink"/>
                        </a:buClr>
                        <a:buSzPct val="70000"/>
                        <a:buFont typeface="Wingdings" pitchFamily="2" charset="2"/>
                        <a:defRPr>
                          <a:solidFill>
                            <a:schemeClr val="tx1"/>
                          </a:solidFill>
                          <a:effectLst>
                            <a:outerShdw blurRad="38100" dist="38100" dir="2700000" algn="tl">
                              <a:srgbClr val="000000"/>
                            </a:outerShdw>
                          </a:effectLst>
                          <a:latin typeface="Verdana" pitchFamily="34" charset="0"/>
                          <a:cs typeface="Arial" charset="0"/>
                        </a:defRPr>
                      </a:lvl8pPr>
                      <a:lvl9pPr fontAlgn="base">
                        <a:spcBef>
                          <a:spcPct val="20000"/>
                        </a:spcBef>
                        <a:spcAft>
                          <a:spcPct val="0"/>
                        </a:spcAft>
                        <a:buClr>
                          <a:schemeClr val="folHlink"/>
                        </a:buClr>
                        <a:buSzPct val="70000"/>
                        <a:buFont typeface="Wingdings" pitchFamily="2" charset="2"/>
                        <a:defRPr>
                          <a:solidFill>
                            <a:schemeClr val="tx1"/>
                          </a:solidFill>
                          <a:effectLst>
                            <a:outerShdw blurRad="38100" dist="38100" dir="2700000" algn="tl">
                              <a:srgbClr val="000000"/>
                            </a:outerShdw>
                          </a:effectLst>
                          <a:latin typeface="Verdana" pitchFamily="34"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altLang="en-US" sz="1200" b="0" i="0" u="none" strike="noStrike" cap="none" normalizeH="0" baseline="0" dirty="0" smtClean="0">
                        <a:ln>
                          <a:noFill/>
                        </a:ln>
                        <a:solidFill>
                          <a:srgbClr val="000000"/>
                        </a:solidFill>
                        <a:effectLst/>
                        <a:latin typeface="Arial" panose="020B0604020202020204" pitchFamily="34" charset="0"/>
                        <a:ea typeface="Times" pitchFamily="18" charset="0"/>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AU" altLang="en-US" sz="1200" b="0" i="0" u="none" strike="noStrike" cap="none" normalizeH="0" baseline="0" dirty="0" smtClean="0">
                        <a:ln>
                          <a:noFill/>
                        </a:ln>
                        <a:solidFill>
                          <a:srgbClr val="000000"/>
                        </a:solidFill>
                        <a:effectLst/>
                        <a:latin typeface="Arial" panose="020B0604020202020204" pitchFamily="34" charset="0"/>
                        <a:ea typeface="Times" pitchFamily="18" charset="0"/>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AU" altLang="en-US" sz="1800" b="0" i="0" u="none" strike="noStrike" cap="none" normalizeH="0" baseline="0" dirty="0" smtClean="0">
                          <a:ln>
                            <a:noFill/>
                          </a:ln>
                          <a:solidFill>
                            <a:srgbClr val="000000"/>
                          </a:solidFill>
                          <a:effectLst/>
                          <a:latin typeface="Arial" panose="020B0604020202020204" pitchFamily="34" charset="0"/>
                          <a:ea typeface="Times" pitchFamily="18" charset="0"/>
                          <a:cs typeface="Arial" panose="020B0604020202020204" pitchFamily="34" charset="0"/>
                        </a:rPr>
                        <a:t>Virtue Ethics</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AU" altLang="en-US" sz="1800" b="0" i="0" u="none" strike="noStrike" cap="none" normalizeH="0" baseline="0" dirty="0" smtClean="0">
                        <a:ln>
                          <a:noFill/>
                        </a:ln>
                        <a:solidFill>
                          <a:srgbClr val="000000"/>
                        </a:solidFill>
                        <a:effectLst/>
                        <a:latin typeface="Arial" panose="020B0604020202020204" pitchFamily="34" charset="0"/>
                        <a:ea typeface="Times" pitchFamily="18" charset="0"/>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AU" altLang="en-US" sz="1800" b="0" i="0" u="none" strike="noStrike" cap="none" normalizeH="0" baseline="0" dirty="0" smtClean="0">
                          <a:ln>
                            <a:noFill/>
                          </a:ln>
                          <a:solidFill>
                            <a:srgbClr val="FF0000"/>
                          </a:solidFill>
                          <a:effectLst/>
                          <a:latin typeface="Arial" panose="020B0604020202020204" pitchFamily="34" charset="0"/>
                          <a:ea typeface="Times" pitchFamily="18" charset="0"/>
                          <a:cs typeface="Arial" panose="020B0604020202020204" pitchFamily="34" charset="0"/>
                        </a:rPr>
                        <a:t>‘goodness’</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1">
                        <a:alpha val="14000"/>
                      </a:schemeClr>
                    </a:solidFill>
                  </a:tcPr>
                </a:tc>
                <a:tc>
                  <a:txBody>
                    <a:bodyPr/>
                    <a:lstStyle>
                      <a:lvl1pPr>
                        <a:spcBef>
                          <a:spcPct val="20000"/>
                        </a:spcBef>
                        <a:buClr>
                          <a:schemeClr val="hlink"/>
                        </a:buClr>
                        <a:buSzPct val="70000"/>
                        <a:buFont typeface="Wingdings" pitchFamily="2" charset="2"/>
                        <a:defRPr sz="2800">
                          <a:solidFill>
                            <a:schemeClr val="tx1"/>
                          </a:solidFill>
                          <a:effectLst>
                            <a:outerShdw blurRad="38100" dist="38100" dir="2700000" algn="tl">
                              <a:srgbClr val="000000"/>
                            </a:outerShdw>
                          </a:effectLst>
                          <a:latin typeface="Verdana" pitchFamily="34" charset="0"/>
                          <a:cs typeface="Arial" charset="0"/>
                        </a:defRPr>
                      </a:lvl1pPr>
                      <a:lvl2pPr>
                        <a:spcBef>
                          <a:spcPct val="20000"/>
                        </a:spcBef>
                        <a:defRPr sz="2400">
                          <a:solidFill>
                            <a:schemeClr val="tx1"/>
                          </a:solidFill>
                          <a:effectLst>
                            <a:outerShdw blurRad="38100" dist="38100" dir="2700000" algn="tl">
                              <a:srgbClr val="000000"/>
                            </a:outerShdw>
                          </a:effectLst>
                          <a:latin typeface="Verdana" pitchFamily="34" charset="0"/>
                          <a:cs typeface="Arial" charset="0"/>
                        </a:defRPr>
                      </a:lvl2pPr>
                      <a:lvl3pPr>
                        <a:spcBef>
                          <a:spcPct val="20000"/>
                        </a:spcBef>
                        <a:buClr>
                          <a:schemeClr val="tx2"/>
                        </a:buClr>
                        <a:buSzPct val="70000"/>
                        <a:buFont typeface="Wingdings" pitchFamily="2" charset="2"/>
                        <a:defRPr sz="2000">
                          <a:solidFill>
                            <a:schemeClr val="tx1"/>
                          </a:solidFill>
                          <a:effectLst>
                            <a:outerShdw blurRad="38100" dist="38100" dir="2700000" algn="tl">
                              <a:srgbClr val="000000"/>
                            </a:outerShdw>
                          </a:effectLst>
                          <a:latin typeface="Verdana" pitchFamily="34" charset="0"/>
                          <a:cs typeface="Arial" charset="0"/>
                        </a:defRPr>
                      </a:lvl3pPr>
                      <a:lvl4pPr>
                        <a:spcBef>
                          <a:spcPct val="20000"/>
                        </a:spcBef>
                        <a:defRPr>
                          <a:solidFill>
                            <a:schemeClr val="tx1"/>
                          </a:solidFill>
                          <a:effectLst>
                            <a:outerShdw blurRad="38100" dist="38100" dir="2700000" algn="tl">
                              <a:srgbClr val="000000"/>
                            </a:outerShdw>
                          </a:effectLst>
                          <a:latin typeface="Verdana" pitchFamily="34" charset="0"/>
                          <a:cs typeface="Arial" charset="0"/>
                        </a:defRPr>
                      </a:lvl4pPr>
                      <a:lvl5pPr>
                        <a:spcBef>
                          <a:spcPct val="20000"/>
                        </a:spcBef>
                        <a:buClr>
                          <a:schemeClr val="folHlink"/>
                        </a:buClr>
                        <a:buSzPct val="70000"/>
                        <a:buFont typeface="Wingdings" pitchFamily="2" charset="2"/>
                        <a:defRPr>
                          <a:solidFill>
                            <a:schemeClr val="tx1"/>
                          </a:solidFill>
                          <a:effectLst>
                            <a:outerShdw blurRad="38100" dist="38100" dir="2700000" algn="tl">
                              <a:srgbClr val="000000"/>
                            </a:outerShdw>
                          </a:effectLst>
                          <a:latin typeface="Verdana" pitchFamily="34" charset="0"/>
                          <a:cs typeface="Arial" charset="0"/>
                        </a:defRPr>
                      </a:lvl5pPr>
                      <a:lvl6pPr fontAlgn="base">
                        <a:spcBef>
                          <a:spcPct val="20000"/>
                        </a:spcBef>
                        <a:spcAft>
                          <a:spcPct val="0"/>
                        </a:spcAft>
                        <a:buClr>
                          <a:schemeClr val="folHlink"/>
                        </a:buClr>
                        <a:buSzPct val="70000"/>
                        <a:buFont typeface="Wingdings" pitchFamily="2" charset="2"/>
                        <a:defRPr>
                          <a:solidFill>
                            <a:schemeClr val="tx1"/>
                          </a:solidFill>
                          <a:effectLst>
                            <a:outerShdw blurRad="38100" dist="38100" dir="2700000" algn="tl">
                              <a:srgbClr val="000000"/>
                            </a:outerShdw>
                          </a:effectLst>
                          <a:latin typeface="Verdana" pitchFamily="34" charset="0"/>
                          <a:cs typeface="Arial" charset="0"/>
                        </a:defRPr>
                      </a:lvl6pPr>
                      <a:lvl7pPr fontAlgn="base">
                        <a:spcBef>
                          <a:spcPct val="20000"/>
                        </a:spcBef>
                        <a:spcAft>
                          <a:spcPct val="0"/>
                        </a:spcAft>
                        <a:buClr>
                          <a:schemeClr val="folHlink"/>
                        </a:buClr>
                        <a:buSzPct val="70000"/>
                        <a:buFont typeface="Wingdings" pitchFamily="2" charset="2"/>
                        <a:defRPr>
                          <a:solidFill>
                            <a:schemeClr val="tx1"/>
                          </a:solidFill>
                          <a:effectLst>
                            <a:outerShdw blurRad="38100" dist="38100" dir="2700000" algn="tl">
                              <a:srgbClr val="000000"/>
                            </a:outerShdw>
                          </a:effectLst>
                          <a:latin typeface="Verdana" pitchFamily="34" charset="0"/>
                          <a:cs typeface="Arial" charset="0"/>
                        </a:defRPr>
                      </a:lvl7pPr>
                      <a:lvl8pPr fontAlgn="base">
                        <a:spcBef>
                          <a:spcPct val="20000"/>
                        </a:spcBef>
                        <a:spcAft>
                          <a:spcPct val="0"/>
                        </a:spcAft>
                        <a:buClr>
                          <a:schemeClr val="folHlink"/>
                        </a:buClr>
                        <a:buSzPct val="70000"/>
                        <a:buFont typeface="Wingdings" pitchFamily="2" charset="2"/>
                        <a:defRPr>
                          <a:solidFill>
                            <a:schemeClr val="tx1"/>
                          </a:solidFill>
                          <a:effectLst>
                            <a:outerShdw blurRad="38100" dist="38100" dir="2700000" algn="tl">
                              <a:srgbClr val="000000"/>
                            </a:outerShdw>
                          </a:effectLst>
                          <a:latin typeface="Verdana" pitchFamily="34" charset="0"/>
                          <a:cs typeface="Arial" charset="0"/>
                        </a:defRPr>
                      </a:lvl8pPr>
                      <a:lvl9pPr fontAlgn="base">
                        <a:spcBef>
                          <a:spcPct val="20000"/>
                        </a:spcBef>
                        <a:spcAft>
                          <a:spcPct val="0"/>
                        </a:spcAft>
                        <a:buClr>
                          <a:schemeClr val="folHlink"/>
                        </a:buClr>
                        <a:buSzPct val="70000"/>
                        <a:buFont typeface="Wingdings" pitchFamily="2" charset="2"/>
                        <a:defRPr>
                          <a:solidFill>
                            <a:schemeClr val="tx1"/>
                          </a:solidFill>
                          <a:effectLst>
                            <a:outerShdw blurRad="38100" dist="38100" dir="2700000" algn="tl">
                              <a:srgbClr val="000000"/>
                            </a:outerShdw>
                          </a:effectLst>
                          <a:latin typeface="Verdana" pitchFamily="34" charset="0"/>
                          <a:cs typeface="Arial"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AU" altLang="en-US" sz="1100" b="0" i="0" u="none" strike="noStrike" cap="none" normalizeH="0" baseline="0" dirty="0" smtClean="0">
                          <a:ln>
                            <a:noFill/>
                          </a:ln>
                          <a:solidFill>
                            <a:srgbClr val="000000"/>
                          </a:solidFill>
                          <a:effectLst/>
                          <a:latin typeface="Arial" panose="020B0604020202020204" pitchFamily="34" charset="0"/>
                          <a:ea typeface="Times" pitchFamily="18" charset="0"/>
                          <a:cs typeface="Arial" panose="020B0604020202020204" pitchFamily="34" charset="0"/>
                        </a:rPr>
                        <a:t>The categorisation of an act as ethical or unethical is not determined by its impact as such, but by the quality or character of its </a:t>
                      </a:r>
                      <a:r>
                        <a:rPr kumimoji="0" lang="en-AU" altLang="en-US" sz="1100" b="0" i="1" u="none" strike="noStrike" cap="none" normalizeH="0" baseline="0" dirty="0" smtClean="0">
                          <a:ln>
                            <a:noFill/>
                          </a:ln>
                          <a:solidFill>
                            <a:srgbClr val="000000"/>
                          </a:solidFill>
                          <a:effectLst/>
                          <a:latin typeface="Arial" panose="020B0604020202020204" pitchFamily="34" charset="0"/>
                          <a:ea typeface="Times" pitchFamily="18" charset="0"/>
                          <a:cs typeface="Arial" panose="020B0604020202020204" pitchFamily="34" charset="0"/>
                        </a:rPr>
                        <a:t>actor. </a:t>
                      </a:r>
                      <a:r>
                        <a:rPr kumimoji="0" lang="en-AU" altLang="en-US" sz="1100" b="0" i="0" u="none" strike="noStrike" cap="none" normalizeH="0" baseline="0" dirty="0" smtClean="0">
                          <a:ln>
                            <a:noFill/>
                          </a:ln>
                          <a:solidFill>
                            <a:srgbClr val="000000"/>
                          </a:solidFill>
                          <a:effectLst/>
                          <a:latin typeface="Arial" panose="020B0604020202020204" pitchFamily="34" charset="0"/>
                          <a:ea typeface="Times" pitchFamily="18" charset="0"/>
                          <a:cs typeface="Arial" panose="020B0604020202020204" pitchFamily="34" charset="0"/>
                        </a:rPr>
                        <a:t>Virtue ethics is enjoying a radical return to favour among many moral philosophers and legal ethicists because of the emphasis on nobility of motive and the importance of recognising complexity rather than providing simplistic answers.</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1">
                        <a:alpha val="14000"/>
                      </a:schemeClr>
                    </a:solidFill>
                  </a:tcPr>
                </a:tc>
                <a:tc>
                  <a:txBody>
                    <a:bodyPr/>
                    <a:lstStyle>
                      <a:lvl1pPr>
                        <a:spcBef>
                          <a:spcPct val="20000"/>
                        </a:spcBef>
                        <a:buClr>
                          <a:schemeClr val="hlink"/>
                        </a:buClr>
                        <a:buSzPct val="70000"/>
                        <a:buFont typeface="Wingdings" pitchFamily="2" charset="2"/>
                        <a:defRPr sz="2800">
                          <a:solidFill>
                            <a:schemeClr val="tx1"/>
                          </a:solidFill>
                          <a:effectLst>
                            <a:outerShdw blurRad="38100" dist="38100" dir="2700000" algn="tl">
                              <a:srgbClr val="000000"/>
                            </a:outerShdw>
                          </a:effectLst>
                          <a:latin typeface="Verdana" pitchFamily="34" charset="0"/>
                          <a:cs typeface="Arial" charset="0"/>
                        </a:defRPr>
                      </a:lvl1pPr>
                      <a:lvl2pPr>
                        <a:spcBef>
                          <a:spcPct val="20000"/>
                        </a:spcBef>
                        <a:defRPr sz="2400">
                          <a:solidFill>
                            <a:schemeClr val="tx1"/>
                          </a:solidFill>
                          <a:effectLst>
                            <a:outerShdw blurRad="38100" dist="38100" dir="2700000" algn="tl">
                              <a:srgbClr val="000000"/>
                            </a:outerShdw>
                          </a:effectLst>
                          <a:latin typeface="Verdana" pitchFamily="34" charset="0"/>
                          <a:cs typeface="Arial" charset="0"/>
                        </a:defRPr>
                      </a:lvl2pPr>
                      <a:lvl3pPr>
                        <a:spcBef>
                          <a:spcPct val="20000"/>
                        </a:spcBef>
                        <a:buClr>
                          <a:schemeClr val="tx2"/>
                        </a:buClr>
                        <a:buSzPct val="70000"/>
                        <a:buFont typeface="Wingdings" pitchFamily="2" charset="2"/>
                        <a:defRPr sz="2000">
                          <a:solidFill>
                            <a:schemeClr val="tx1"/>
                          </a:solidFill>
                          <a:effectLst>
                            <a:outerShdw blurRad="38100" dist="38100" dir="2700000" algn="tl">
                              <a:srgbClr val="000000"/>
                            </a:outerShdw>
                          </a:effectLst>
                          <a:latin typeface="Verdana" pitchFamily="34" charset="0"/>
                          <a:cs typeface="Arial" charset="0"/>
                        </a:defRPr>
                      </a:lvl3pPr>
                      <a:lvl4pPr>
                        <a:spcBef>
                          <a:spcPct val="20000"/>
                        </a:spcBef>
                        <a:defRPr>
                          <a:solidFill>
                            <a:schemeClr val="tx1"/>
                          </a:solidFill>
                          <a:effectLst>
                            <a:outerShdw blurRad="38100" dist="38100" dir="2700000" algn="tl">
                              <a:srgbClr val="000000"/>
                            </a:outerShdw>
                          </a:effectLst>
                          <a:latin typeface="Verdana" pitchFamily="34" charset="0"/>
                          <a:cs typeface="Arial" charset="0"/>
                        </a:defRPr>
                      </a:lvl4pPr>
                      <a:lvl5pPr>
                        <a:spcBef>
                          <a:spcPct val="20000"/>
                        </a:spcBef>
                        <a:buClr>
                          <a:schemeClr val="folHlink"/>
                        </a:buClr>
                        <a:buSzPct val="70000"/>
                        <a:buFont typeface="Wingdings" pitchFamily="2" charset="2"/>
                        <a:defRPr>
                          <a:solidFill>
                            <a:schemeClr val="tx1"/>
                          </a:solidFill>
                          <a:effectLst>
                            <a:outerShdw blurRad="38100" dist="38100" dir="2700000" algn="tl">
                              <a:srgbClr val="000000"/>
                            </a:outerShdw>
                          </a:effectLst>
                          <a:latin typeface="Verdana" pitchFamily="34" charset="0"/>
                          <a:cs typeface="Arial" charset="0"/>
                        </a:defRPr>
                      </a:lvl5pPr>
                      <a:lvl6pPr fontAlgn="base">
                        <a:spcBef>
                          <a:spcPct val="20000"/>
                        </a:spcBef>
                        <a:spcAft>
                          <a:spcPct val="0"/>
                        </a:spcAft>
                        <a:buClr>
                          <a:schemeClr val="folHlink"/>
                        </a:buClr>
                        <a:buSzPct val="70000"/>
                        <a:buFont typeface="Wingdings" pitchFamily="2" charset="2"/>
                        <a:defRPr>
                          <a:solidFill>
                            <a:schemeClr val="tx1"/>
                          </a:solidFill>
                          <a:effectLst>
                            <a:outerShdw blurRad="38100" dist="38100" dir="2700000" algn="tl">
                              <a:srgbClr val="000000"/>
                            </a:outerShdw>
                          </a:effectLst>
                          <a:latin typeface="Verdana" pitchFamily="34" charset="0"/>
                          <a:cs typeface="Arial" charset="0"/>
                        </a:defRPr>
                      </a:lvl6pPr>
                      <a:lvl7pPr fontAlgn="base">
                        <a:spcBef>
                          <a:spcPct val="20000"/>
                        </a:spcBef>
                        <a:spcAft>
                          <a:spcPct val="0"/>
                        </a:spcAft>
                        <a:buClr>
                          <a:schemeClr val="folHlink"/>
                        </a:buClr>
                        <a:buSzPct val="70000"/>
                        <a:buFont typeface="Wingdings" pitchFamily="2" charset="2"/>
                        <a:defRPr>
                          <a:solidFill>
                            <a:schemeClr val="tx1"/>
                          </a:solidFill>
                          <a:effectLst>
                            <a:outerShdw blurRad="38100" dist="38100" dir="2700000" algn="tl">
                              <a:srgbClr val="000000"/>
                            </a:outerShdw>
                          </a:effectLst>
                          <a:latin typeface="Verdana" pitchFamily="34" charset="0"/>
                          <a:cs typeface="Arial" charset="0"/>
                        </a:defRPr>
                      </a:lvl7pPr>
                      <a:lvl8pPr fontAlgn="base">
                        <a:spcBef>
                          <a:spcPct val="20000"/>
                        </a:spcBef>
                        <a:spcAft>
                          <a:spcPct val="0"/>
                        </a:spcAft>
                        <a:buClr>
                          <a:schemeClr val="folHlink"/>
                        </a:buClr>
                        <a:buSzPct val="70000"/>
                        <a:buFont typeface="Wingdings" pitchFamily="2" charset="2"/>
                        <a:defRPr>
                          <a:solidFill>
                            <a:schemeClr val="tx1"/>
                          </a:solidFill>
                          <a:effectLst>
                            <a:outerShdw blurRad="38100" dist="38100" dir="2700000" algn="tl">
                              <a:srgbClr val="000000"/>
                            </a:outerShdw>
                          </a:effectLst>
                          <a:latin typeface="Verdana" pitchFamily="34" charset="0"/>
                          <a:cs typeface="Arial" charset="0"/>
                        </a:defRPr>
                      </a:lvl8pPr>
                      <a:lvl9pPr fontAlgn="base">
                        <a:spcBef>
                          <a:spcPct val="20000"/>
                        </a:spcBef>
                        <a:spcAft>
                          <a:spcPct val="0"/>
                        </a:spcAft>
                        <a:buClr>
                          <a:schemeClr val="folHlink"/>
                        </a:buClr>
                        <a:buSzPct val="70000"/>
                        <a:buFont typeface="Wingdings" pitchFamily="2" charset="2"/>
                        <a:defRPr>
                          <a:solidFill>
                            <a:schemeClr val="tx1"/>
                          </a:solidFill>
                          <a:effectLst>
                            <a:outerShdw blurRad="38100" dist="38100" dir="2700000" algn="tl">
                              <a:srgbClr val="000000"/>
                            </a:outerShdw>
                          </a:effectLst>
                          <a:latin typeface="Verdana" pitchFamily="34" charset="0"/>
                          <a:cs typeface="Arial"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AU" altLang="en-US" sz="1000" b="0" i="0" u="none" strike="noStrike" cap="none" normalizeH="0" baseline="0" dirty="0" smtClean="0">
                          <a:ln>
                            <a:noFill/>
                          </a:ln>
                          <a:solidFill>
                            <a:srgbClr val="000000"/>
                          </a:solidFill>
                          <a:effectLst/>
                          <a:latin typeface="Arial" panose="020B0604020202020204" pitchFamily="34" charset="0"/>
                          <a:ea typeface="Times" pitchFamily="18" charset="0"/>
                          <a:cs typeface="Arial" panose="020B0604020202020204" pitchFamily="34" charset="0"/>
                        </a:rPr>
                        <a:t>Virtue ethics approaches derive from Aristotle’s classical emphasis on </a:t>
                      </a:r>
                      <a:r>
                        <a:rPr kumimoji="0" lang="en-AU" altLang="en-US" sz="1000" b="0" i="1" u="none" strike="noStrike" cap="none" normalizeH="0" baseline="0" dirty="0" smtClean="0">
                          <a:ln>
                            <a:noFill/>
                          </a:ln>
                          <a:solidFill>
                            <a:srgbClr val="000000"/>
                          </a:solidFill>
                          <a:effectLst/>
                          <a:latin typeface="Arial" panose="020B0604020202020204" pitchFamily="34" charset="0"/>
                          <a:ea typeface="Times" pitchFamily="18" charset="0"/>
                          <a:cs typeface="Arial" panose="020B0604020202020204" pitchFamily="34" charset="0"/>
                        </a:rPr>
                        <a:t>right character</a:t>
                      </a:r>
                      <a:r>
                        <a:rPr kumimoji="0" lang="en-AU" altLang="en-US" sz="1000" b="0" i="0" u="none" strike="noStrike" cap="none" normalizeH="0" baseline="0" dirty="0" smtClean="0">
                          <a:ln>
                            <a:noFill/>
                          </a:ln>
                          <a:solidFill>
                            <a:srgbClr val="000000"/>
                          </a:solidFill>
                          <a:effectLst/>
                          <a:latin typeface="Arial" panose="020B0604020202020204" pitchFamily="34" charset="0"/>
                          <a:ea typeface="Times" pitchFamily="18" charset="0"/>
                          <a:cs typeface="Arial" panose="020B0604020202020204" pitchFamily="34" charset="0"/>
                        </a:rPr>
                        <a:t> as a personal virtue. This approach transcends both Kantian and Utilitarian approaches because it is simply unconcerned with ‘what may happen to…’ – because that can never be accurately predicted – and looks at how an individual is motivated at a profoundly personal level. Thus, if the actor is ‘good’, so also will be ‘the act’.</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AU" altLang="en-US" sz="1000" b="0" i="0" u="none" strike="noStrike" cap="none" normalizeH="0" baseline="0" dirty="0" smtClean="0">
                        <a:ln>
                          <a:noFill/>
                        </a:ln>
                        <a:solidFill>
                          <a:srgbClr val="000000"/>
                        </a:solidFill>
                        <a:effectLst/>
                        <a:latin typeface="Arial" panose="020B0604020202020204" pitchFamily="34" charset="0"/>
                        <a:ea typeface="Times" pitchFamily="18" charset="0"/>
                        <a:cs typeface="Arial" panose="020B0604020202020204"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AU" altLang="en-US" sz="1000" b="0" i="0" u="none" strike="noStrike" cap="none" normalizeH="0" baseline="0" dirty="0" smtClean="0">
                          <a:ln>
                            <a:noFill/>
                          </a:ln>
                          <a:solidFill>
                            <a:srgbClr val="000000"/>
                          </a:solidFill>
                          <a:effectLst/>
                          <a:latin typeface="Arial" panose="020B0604020202020204" pitchFamily="34" charset="0"/>
                          <a:ea typeface="Times" pitchFamily="18" charset="0"/>
                          <a:cs typeface="Arial" panose="020B0604020202020204" pitchFamily="34" charset="0"/>
                        </a:rPr>
                        <a:t>Notions of ‘good and bad, noble and ignoble, deplorable and admirable populate virtue ethics, rather than whether someone is ‘for or against’ a rule, or considers an action or policy ‘permissible or obligatory’, etc.</a:t>
                      </a:r>
                      <a:endParaRPr kumimoji="0" lang="en-AU" altLang="en-US" sz="1800" b="0" i="0" u="none" strike="noStrike" cap="none" normalizeH="0" baseline="0" dirty="0" smtClean="0">
                        <a:ln>
                          <a:noFill/>
                        </a:ln>
                        <a:solidFill>
                          <a:srgbClr val="000000"/>
                        </a:solidFill>
                        <a:effectLst/>
                        <a:latin typeface="Arial" panose="020B0604020202020204" pitchFamily="34" charset="0"/>
                        <a:ea typeface="Times"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1">
                        <a:alpha val="14000"/>
                      </a:schemeClr>
                    </a:solidFill>
                  </a:tcPr>
                </a:tc>
              </a:tr>
            </a:tbl>
          </a:graphicData>
        </a:graphic>
      </p:graphicFrame>
      <p:sp>
        <p:nvSpPr>
          <p:cNvPr id="11292" name="Text Box 28"/>
          <p:cNvSpPr txBox="1">
            <a:spLocks noChangeArrowheads="1"/>
          </p:cNvSpPr>
          <p:nvPr/>
        </p:nvSpPr>
        <p:spPr bwMode="auto">
          <a:xfrm>
            <a:off x="381000" y="115888"/>
            <a:ext cx="8534399"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AU" altLang="en-US" sz="2800" b="1" dirty="0">
                <a:latin typeface="Arial" charset="0"/>
              </a:rPr>
              <a:t>Table of Ethical </a:t>
            </a:r>
            <a:r>
              <a:rPr lang="en-AU" altLang="en-US" sz="2800" b="1" i="1" dirty="0">
                <a:latin typeface="Arial" charset="0"/>
              </a:rPr>
              <a:t>Methods* </a:t>
            </a:r>
            <a:r>
              <a:rPr lang="en-AU" altLang="en-US" sz="2800" b="1" dirty="0">
                <a:latin typeface="Arial" charset="0"/>
              </a:rPr>
              <a:t>or</a:t>
            </a:r>
            <a:r>
              <a:rPr lang="en-AU" altLang="en-US" sz="2800" b="1" i="1" dirty="0">
                <a:latin typeface="Arial" charset="0"/>
              </a:rPr>
              <a:t> </a:t>
            </a:r>
            <a:r>
              <a:rPr lang="en-AU" altLang="en-US" sz="2800" b="1" dirty="0">
                <a:latin typeface="Arial" charset="0"/>
              </a:rPr>
              <a:t>Approaches</a:t>
            </a:r>
          </a:p>
        </p:txBody>
      </p:sp>
      <p:sp>
        <p:nvSpPr>
          <p:cNvPr id="11293" name="Text Box 29"/>
          <p:cNvSpPr txBox="1">
            <a:spLocks noChangeArrowheads="1"/>
          </p:cNvSpPr>
          <p:nvPr/>
        </p:nvSpPr>
        <p:spPr bwMode="auto">
          <a:xfrm>
            <a:off x="179388" y="5876925"/>
            <a:ext cx="8785225" cy="6309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AU" altLang="en-US" sz="1000" dirty="0">
                <a:latin typeface="Arial" charset="0"/>
              </a:rPr>
              <a:t>* </a:t>
            </a:r>
            <a:endParaRPr lang="en-AU" altLang="en-US" sz="1000" dirty="0" smtClean="0">
              <a:latin typeface="Arial" charset="0"/>
            </a:endParaRPr>
          </a:p>
          <a:p>
            <a:pPr>
              <a:spcBef>
                <a:spcPct val="50000"/>
              </a:spcBef>
            </a:pPr>
            <a:r>
              <a:rPr lang="en-AU" altLang="en-US" sz="1000" dirty="0" smtClean="0">
                <a:latin typeface="Arial" charset="0"/>
              </a:rPr>
              <a:t>*Adapted </a:t>
            </a:r>
            <a:r>
              <a:rPr lang="en-AU" altLang="en-US" sz="1000" dirty="0">
                <a:latin typeface="Arial" charset="0"/>
              </a:rPr>
              <a:t>from Marcia Baron, Philip Pettit and Michael </a:t>
            </a:r>
            <a:r>
              <a:rPr lang="en-AU" altLang="en-US" sz="1000" dirty="0" err="1">
                <a:latin typeface="Arial" charset="0"/>
              </a:rPr>
              <a:t>Slote</a:t>
            </a:r>
            <a:r>
              <a:rPr lang="en-AU" altLang="en-US" sz="1000" dirty="0">
                <a:latin typeface="Arial" charset="0"/>
              </a:rPr>
              <a:t>, </a:t>
            </a:r>
            <a:r>
              <a:rPr lang="en-AU" altLang="en-US" sz="1000" i="1" dirty="0">
                <a:latin typeface="Arial" charset="0"/>
              </a:rPr>
              <a:t>Three Methods of Ethics – A Debate: For and Against Consequences, Maxims and Virtues</a:t>
            </a:r>
            <a:r>
              <a:rPr lang="en-AU" altLang="en-US" sz="1000" dirty="0">
                <a:latin typeface="Arial" charset="0"/>
              </a:rPr>
              <a:t>, Blackwells, Oxford, (1997).</a:t>
            </a:r>
          </a:p>
        </p:txBody>
      </p:sp>
    </p:spTree>
    <p:extLst>
      <p:ext uri="{BB962C8B-B14F-4D97-AF65-F5344CB8AC3E}">
        <p14:creationId xmlns:p14="http://schemas.microsoft.com/office/powerpoint/2010/main" val="38218210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AU" altLang="en-US" smtClean="0"/>
              <a:t>Adrian Evans   Monash Law School 2017</a:t>
            </a:r>
            <a:endParaRPr lang="en-AU" altLang="en-US"/>
          </a:p>
        </p:txBody>
      </p:sp>
      <p:sp>
        <p:nvSpPr>
          <p:cNvPr id="5" name="Slide Number Placeholder 5"/>
          <p:cNvSpPr>
            <a:spLocks noGrp="1"/>
          </p:cNvSpPr>
          <p:nvPr>
            <p:ph type="sldNum" sz="quarter" idx="12"/>
          </p:nvPr>
        </p:nvSpPr>
        <p:spPr/>
        <p:txBody>
          <a:bodyPr/>
          <a:lstStyle/>
          <a:p>
            <a:fld id="{C8E08C02-23E5-4694-93A7-F82EC21BCB8B}" type="slidenum">
              <a:rPr lang="en-AU" altLang="en-US"/>
              <a:pPr/>
              <a:t>11</a:t>
            </a:fld>
            <a:endParaRPr lang="en-AU" altLang="en-US"/>
          </a:p>
        </p:txBody>
      </p:sp>
      <p:sp>
        <p:nvSpPr>
          <p:cNvPr id="3074" name="Rectangle 2"/>
          <p:cNvSpPr>
            <a:spLocks noGrp="1" noChangeArrowheads="1"/>
          </p:cNvSpPr>
          <p:nvPr>
            <p:ph type="title"/>
          </p:nvPr>
        </p:nvSpPr>
        <p:spPr>
          <a:xfrm>
            <a:off x="457200" y="115888"/>
            <a:ext cx="8229600" cy="569912"/>
          </a:xfrm>
        </p:spPr>
        <p:txBody>
          <a:bodyPr>
            <a:noAutofit/>
          </a:bodyPr>
          <a:lstStyle/>
          <a:p>
            <a:r>
              <a:rPr lang="en-AU" altLang="en-US" sz="3200" dirty="0"/>
              <a:t>Scenario 1</a:t>
            </a:r>
          </a:p>
        </p:txBody>
      </p:sp>
      <p:sp>
        <p:nvSpPr>
          <p:cNvPr id="3075" name="Rectangle 3"/>
          <p:cNvSpPr>
            <a:spLocks noGrp="1" noChangeArrowheads="1"/>
          </p:cNvSpPr>
          <p:nvPr>
            <p:ph type="body" idx="1"/>
          </p:nvPr>
        </p:nvSpPr>
        <p:spPr>
          <a:xfrm>
            <a:off x="609600" y="765175"/>
            <a:ext cx="7924800" cy="5483225"/>
          </a:xfrm>
          <a:solidFill>
            <a:schemeClr val="accent1">
              <a:alpha val="17000"/>
            </a:schemeClr>
          </a:solidFill>
          <a:ln w="25400">
            <a:solidFill>
              <a:schemeClr val="bg1"/>
            </a:solidFill>
            <a:miter lim="800000"/>
            <a:headEnd/>
            <a:tailEnd/>
          </a:ln>
        </p:spPr>
        <p:txBody>
          <a:bodyPr/>
          <a:lstStyle/>
          <a:p>
            <a:pPr algn="ctr">
              <a:lnSpc>
                <a:spcPct val="80000"/>
              </a:lnSpc>
              <a:buFont typeface="Wingdings" pitchFamily="2" charset="2"/>
              <a:buNone/>
            </a:pPr>
            <a:r>
              <a:rPr lang="en-AU" altLang="en-US" sz="2000" dirty="0"/>
              <a:t>(from</a:t>
            </a:r>
            <a:r>
              <a:rPr lang="en-AU" altLang="en-US" sz="2000" dirty="0">
                <a:solidFill>
                  <a:srgbClr val="FF3300"/>
                </a:solidFill>
              </a:rPr>
              <a:t> </a:t>
            </a:r>
            <a:r>
              <a:rPr lang="en-AU" altLang="en-US" sz="2000" i="1" dirty="0"/>
              <a:t>Inside Lawyers’ Ethics,</a:t>
            </a:r>
            <a:r>
              <a:rPr lang="en-AU" altLang="en-US" sz="2000" dirty="0"/>
              <a:t> </a:t>
            </a:r>
            <a:r>
              <a:rPr lang="en-AU" altLang="en-US" sz="2000" dirty="0" smtClean="0"/>
              <a:t>1</a:t>
            </a:r>
            <a:r>
              <a:rPr lang="en-AU" altLang="en-US" sz="2000" baseline="30000" dirty="0" smtClean="0"/>
              <a:t>st</a:t>
            </a:r>
            <a:r>
              <a:rPr lang="en-AU" altLang="en-US" sz="2000" dirty="0" smtClean="0"/>
              <a:t> </a:t>
            </a:r>
            <a:r>
              <a:rPr lang="en-AU" altLang="en-US" sz="2000" dirty="0" err="1" smtClean="0"/>
              <a:t>edn</a:t>
            </a:r>
            <a:r>
              <a:rPr lang="en-AU" altLang="en-US" sz="2000" dirty="0" smtClean="0"/>
              <a:t>, p </a:t>
            </a:r>
            <a:r>
              <a:rPr lang="en-AU" altLang="en-US" sz="2000" dirty="0"/>
              <a:t>256)</a:t>
            </a:r>
          </a:p>
          <a:p>
            <a:pPr>
              <a:lnSpc>
                <a:spcPct val="80000"/>
              </a:lnSpc>
            </a:pPr>
            <a:endParaRPr lang="en-AU" altLang="en-US" sz="1400" dirty="0"/>
          </a:p>
          <a:p>
            <a:pPr>
              <a:lnSpc>
                <a:spcPct val="80000"/>
              </a:lnSpc>
              <a:buFont typeface="Wingdings" pitchFamily="2" charset="2"/>
              <a:buNone/>
            </a:pPr>
            <a:r>
              <a:rPr lang="en-US" altLang="en-US" sz="2000" dirty="0">
                <a:solidFill>
                  <a:srgbClr val="000000"/>
                </a:solidFill>
                <a:effectLst>
                  <a:outerShdw blurRad="38100" dist="38100" dir="2700000" algn="tl">
                    <a:srgbClr val="FFFFFF"/>
                  </a:outerShdw>
                </a:effectLst>
              </a:rPr>
              <a:t>You are the lawyer for a mother of three small children in a divorce. </a:t>
            </a:r>
          </a:p>
          <a:p>
            <a:pPr>
              <a:lnSpc>
                <a:spcPct val="80000"/>
              </a:lnSpc>
              <a:buFont typeface="Wingdings" pitchFamily="2" charset="2"/>
              <a:buNone/>
            </a:pPr>
            <a:r>
              <a:rPr lang="en-US" altLang="en-US" sz="2000" dirty="0">
                <a:solidFill>
                  <a:srgbClr val="000000"/>
                </a:solidFill>
                <a:effectLst>
                  <a:outerShdw blurRad="38100" dist="38100" dir="2700000" algn="tl">
                    <a:srgbClr val="FFFFFF"/>
                  </a:outerShdw>
                </a:effectLst>
              </a:rPr>
              <a:t>Your client has previously shown you some old photographs of </a:t>
            </a:r>
          </a:p>
          <a:p>
            <a:pPr>
              <a:lnSpc>
                <a:spcPct val="80000"/>
              </a:lnSpc>
              <a:buFont typeface="Wingdings" pitchFamily="2" charset="2"/>
              <a:buNone/>
            </a:pPr>
            <a:r>
              <a:rPr lang="en-US" altLang="en-US" sz="2000" dirty="0">
                <a:solidFill>
                  <a:srgbClr val="000000"/>
                </a:solidFill>
                <a:effectLst>
                  <a:outerShdw blurRad="38100" dist="38100" dir="2700000" algn="tl">
                    <a:srgbClr val="FFFFFF"/>
                  </a:outerShdw>
                </a:effectLst>
              </a:rPr>
              <a:t>bruises and marks on the children that she, unconvincingly, claims </a:t>
            </a:r>
          </a:p>
          <a:p>
            <a:pPr>
              <a:lnSpc>
                <a:spcPct val="80000"/>
              </a:lnSpc>
              <a:buFont typeface="Wingdings" pitchFamily="2" charset="2"/>
              <a:buNone/>
            </a:pPr>
            <a:r>
              <a:rPr lang="en-US" altLang="en-US" sz="2000" dirty="0">
                <a:solidFill>
                  <a:srgbClr val="000000"/>
                </a:solidFill>
                <a:effectLst>
                  <a:outerShdw blurRad="38100" dist="38100" dir="2700000" algn="tl">
                    <a:srgbClr val="FFFFFF"/>
                  </a:outerShdw>
                </a:effectLst>
              </a:rPr>
              <a:t>were inflicted not by their father, but by her new boyfriend. </a:t>
            </a:r>
          </a:p>
          <a:p>
            <a:pPr>
              <a:lnSpc>
                <a:spcPct val="80000"/>
              </a:lnSpc>
              <a:buFont typeface="Wingdings" pitchFamily="2" charset="2"/>
              <a:buNone/>
            </a:pPr>
            <a:endParaRPr lang="en-US" altLang="en-US" sz="2000" dirty="0">
              <a:solidFill>
                <a:srgbClr val="000000"/>
              </a:solidFill>
              <a:effectLst>
                <a:outerShdw blurRad="38100" dist="38100" dir="2700000" algn="tl">
                  <a:srgbClr val="FFFFFF"/>
                </a:outerShdw>
              </a:effectLst>
            </a:endParaRPr>
          </a:p>
          <a:p>
            <a:pPr>
              <a:lnSpc>
                <a:spcPct val="80000"/>
              </a:lnSpc>
              <a:buFont typeface="Wingdings" pitchFamily="2" charset="2"/>
              <a:buNone/>
            </a:pPr>
            <a:r>
              <a:rPr lang="en-US" altLang="en-US" sz="2000" dirty="0">
                <a:solidFill>
                  <a:srgbClr val="000000"/>
                </a:solidFill>
                <a:effectLst>
                  <a:outerShdw blurRad="38100" dist="38100" dir="2700000" algn="tl">
                    <a:srgbClr val="FFFFFF"/>
                  </a:outerShdw>
                </a:effectLst>
              </a:rPr>
              <a:t>One of the children now has recurring headaches. Your client now </a:t>
            </a:r>
          </a:p>
          <a:p>
            <a:pPr>
              <a:lnSpc>
                <a:spcPct val="80000"/>
              </a:lnSpc>
              <a:buFont typeface="Wingdings" pitchFamily="2" charset="2"/>
              <a:buNone/>
            </a:pPr>
            <a:r>
              <a:rPr lang="en-US" altLang="en-US" sz="2000" dirty="0">
                <a:solidFill>
                  <a:srgbClr val="000000"/>
                </a:solidFill>
                <a:effectLst>
                  <a:outerShdw blurRad="38100" dist="38100" dir="2700000" algn="tl">
                    <a:srgbClr val="FFFFFF"/>
                  </a:outerShdw>
                </a:effectLst>
              </a:rPr>
              <a:t>instructs you to stop all legal proceedings as she intends to return to </a:t>
            </a:r>
          </a:p>
          <a:p>
            <a:pPr>
              <a:lnSpc>
                <a:spcPct val="80000"/>
              </a:lnSpc>
              <a:buFont typeface="Wingdings" pitchFamily="2" charset="2"/>
              <a:buNone/>
            </a:pPr>
            <a:r>
              <a:rPr lang="en-US" altLang="en-US" sz="2000" dirty="0">
                <a:solidFill>
                  <a:srgbClr val="000000"/>
                </a:solidFill>
                <a:effectLst>
                  <a:outerShdw blurRad="38100" dist="38100" dir="2700000" algn="tl">
                    <a:srgbClr val="FFFFFF"/>
                  </a:outerShdw>
                </a:effectLst>
              </a:rPr>
              <a:t>the children's father with her children. </a:t>
            </a:r>
          </a:p>
          <a:p>
            <a:pPr>
              <a:lnSpc>
                <a:spcPct val="80000"/>
              </a:lnSpc>
              <a:buFont typeface="Wingdings" pitchFamily="2" charset="2"/>
              <a:buNone/>
            </a:pPr>
            <a:endParaRPr lang="en-US" altLang="en-US" sz="2000" dirty="0">
              <a:solidFill>
                <a:srgbClr val="000000"/>
              </a:solidFill>
              <a:effectLst>
                <a:outerShdw blurRad="38100" dist="38100" dir="2700000" algn="tl">
                  <a:srgbClr val="FFFFFF"/>
                </a:outerShdw>
              </a:effectLst>
            </a:endParaRPr>
          </a:p>
          <a:p>
            <a:pPr>
              <a:lnSpc>
                <a:spcPct val="80000"/>
              </a:lnSpc>
              <a:buFont typeface="Wingdings" pitchFamily="2" charset="2"/>
              <a:buNone/>
            </a:pPr>
            <a:r>
              <a:rPr lang="en-US" altLang="en-US" sz="2000" dirty="0">
                <a:solidFill>
                  <a:srgbClr val="000000"/>
                </a:solidFill>
                <a:effectLst>
                  <a:outerShdw blurRad="38100" dist="38100" dir="2700000" algn="tl">
                    <a:srgbClr val="FFFFFF"/>
                  </a:outerShdw>
                </a:effectLst>
              </a:rPr>
              <a:t>You believe her decision puts her children at risk and transgresses </a:t>
            </a:r>
          </a:p>
          <a:p>
            <a:pPr>
              <a:lnSpc>
                <a:spcPct val="80000"/>
              </a:lnSpc>
              <a:buFont typeface="Wingdings" pitchFamily="2" charset="2"/>
              <a:buNone/>
            </a:pPr>
            <a:r>
              <a:rPr lang="en-US" altLang="en-US" sz="2000" dirty="0">
                <a:solidFill>
                  <a:srgbClr val="000000"/>
                </a:solidFill>
                <a:effectLst>
                  <a:outerShdw blurRad="38100" dist="38100" dir="2700000" algn="tl">
                    <a:srgbClr val="FFFFFF"/>
                  </a:outerShdw>
                </a:effectLst>
              </a:rPr>
              <a:t>Her responsibility to them as a parent but your client informs you, as </a:t>
            </a:r>
          </a:p>
          <a:p>
            <a:pPr>
              <a:lnSpc>
                <a:spcPct val="80000"/>
              </a:lnSpc>
              <a:buFont typeface="Wingdings" pitchFamily="2" charset="2"/>
              <a:buNone/>
            </a:pPr>
            <a:r>
              <a:rPr lang="en-US" altLang="en-US" sz="2000" dirty="0">
                <a:solidFill>
                  <a:srgbClr val="000000"/>
                </a:solidFill>
                <a:effectLst>
                  <a:outerShdw blurRad="38100" dist="38100" dir="2700000" algn="tl">
                    <a:srgbClr val="FFFFFF"/>
                  </a:outerShdw>
                </a:effectLst>
              </a:rPr>
              <a:t>she leaves, that your legal responsibility is over and she will not be </a:t>
            </a:r>
          </a:p>
          <a:p>
            <a:pPr>
              <a:lnSpc>
                <a:spcPct val="80000"/>
              </a:lnSpc>
              <a:buFont typeface="Wingdings" pitchFamily="2" charset="2"/>
              <a:buNone/>
            </a:pPr>
            <a:r>
              <a:rPr lang="en-US" altLang="en-US" sz="2000" dirty="0">
                <a:solidFill>
                  <a:srgbClr val="000000"/>
                </a:solidFill>
                <a:effectLst>
                  <a:outerShdw blurRad="38100" dist="38100" dir="2700000" algn="tl">
                    <a:srgbClr val="FFFFFF"/>
                  </a:outerShdw>
                </a:effectLst>
              </a:rPr>
              <a:t>seeing you again. </a:t>
            </a:r>
          </a:p>
          <a:p>
            <a:pPr>
              <a:lnSpc>
                <a:spcPct val="80000"/>
              </a:lnSpc>
              <a:buFont typeface="Wingdings" pitchFamily="2" charset="2"/>
              <a:buNone/>
            </a:pPr>
            <a:endParaRPr lang="en-US" altLang="en-US" sz="2000" b="1" dirty="0">
              <a:solidFill>
                <a:srgbClr val="000000"/>
              </a:solidFill>
              <a:effectLst>
                <a:outerShdw blurRad="38100" dist="38100" dir="2700000" algn="tl">
                  <a:srgbClr val="FFFFFF"/>
                </a:outerShdw>
              </a:effectLst>
            </a:endParaRPr>
          </a:p>
          <a:p>
            <a:pPr>
              <a:lnSpc>
                <a:spcPct val="80000"/>
              </a:lnSpc>
              <a:buFont typeface="Wingdings" pitchFamily="2" charset="2"/>
              <a:buNone/>
            </a:pPr>
            <a:r>
              <a:rPr lang="en-US" altLang="en-US" sz="2000" b="1" dirty="0">
                <a:solidFill>
                  <a:srgbClr val="000000"/>
                </a:solidFill>
                <a:effectLst>
                  <a:outerShdw blurRad="38100" dist="38100" dir="2700000" algn="tl">
                    <a:srgbClr val="FFFFFF"/>
                  </a:outerShdw>
                </a:effectLst>
              </a:rPr>
              <a:t>Would you break the rule about client confidentiality and </a:t>
            </a:r>
          </a:p>
          <a:p>
            <a:pPr>
              <a:lnSpc>
                <a:spcPct val="80000"/>
              </a:lnSpc>
              <a:buFont typeface="Wingdings" pitchFamily="2" charset="2"/>
              <a:buNone/>
            </a:pPr>
            <a:r>
              <a:rPr lang="en-US" altLang="en-US" sz="2000" b="1" dirty="0">
                <a:solidFill>
                  <a:srgbClr val="000000"/>
                </a:solidFill>
                <a:effectLst>
                  <a:outerShdw blurRad="38100" dist="38100" dir="2700000" algn="tl">
                    <a:srgbClr val="FFFFFF"/>
                  </a:outerShdw>
                </a:effectLst>
              </a:rPr>
              <a:t>inform the relevant welfare department of your fears?</a:t>
            </a:r>
            <a:endParaRPr lang="en-AU" altLang="en-US" sz="2000" dirty="0"/>
          </a:p>
        </p:txBody>
      </p:sp>
    </p:spTree>
    <p:extLst>
      <p:ext uri="{BB962C8B-B14F-4D97-AF65-F5344CB8AC3E}">
        <p14:creationId xmlns:p14="http://schemas.microsoft.com/office/powerpoint/2010/main" val="42128857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AU" altLang="en-US" smtClean="0"/>
              <a:t>Adrian Evans   Monash Law School 2017</a:t>
            </a:r>
            <a:endParaRPr lang="en-AU" altLang="en-US"/>
          </a:p>
        </p:txBody>
      </p:sp>
      <p:sp>
        <p:nvSpPr>
          <p:cNvPr id="5" name="Slide Number Placeholder 5"/>
          <p:cNvSpPr>
            <a:spLocks noGrp="1"/>
          </p:cNvSpPr>
          <p:nvPr>
            <p:ph type="sldNum" sz="quarter" idx="12"/>
          </p:nvPr>
        </p:nvSpPr>
        <p:spPr/>
        <p:txBody>
          <a:bodyPr/>
          <a:lstStyle/>
          <a:p>
            <a:fld id="{8A18C6D6-DA42-4155-9E65-01D772D5DB50}" type="slidenum">
              <a:rPr lang="en-AU" altLang="en-US"/>
              <a:pPr/>
              <a:t>12</a:t>
            </a:fld>
            <a:endParaRPr lang="en-AU" altLang="en-US"/>
          </a:p>
        </p:txBody>
      </p:sp>
      <p:sp>
        <p:nvSpPr>
          <p:cNvPr id="12290" name="Rectangle 2"/>
          <p:cNvSpPr>
            <a:spLocks noGrp="1" noChangeArrowheads="1"/>
          </p:cNvSpPr>
          <p:nvPr>
            <p:ph type="title"/>
          </p:nvPr>
        </p:nvSpPr>
        <p:spPr>
          <a:xfrm>
            <a:off x="457200" y="277813"/>
            <a:ext cx="8229600" cy="636587"/>
          </a:xfrm>
        </p:spPr>
        <p:txBody>
          <a:bodyPr>
            <a:normAutofit/>
          </a:bodyPr>
          <a:lstStyle/>
          <a:p>
            <a:r>
              <a:rPr lang="en-AU" altLang="en-US" sz="3200" i="1" dirty="0" smtClean="0"/>
              <a:t>Australian Solicitors’ </a:t>
            </a:r>
            <a:r>
              <a:rPr lang="en-AU" altLang="en-US" sz="3200" i="1" dirty="0"/>
              <a:t>Conduct </a:t>
            </a:r>
            <a:r>
              <a:rPr lang="en-AU" altLang="en-US" sz="3200" i="1" dirty="0" smtClean="0"/>
              <a:t>Rules </a:t>
            </a:r>
            <a:r>
              <a:rPr lang="en-AU" altLang="en-US" sz="3200" dirty="0" smtClean="0"/>
              <a:t>2015</a:t>
            </a:r>
            <a:endParaRPr lang="en-AU" altLang="en-US" sz="3200" dirty="0"/>
          </a:p>
        </p:txBody>
      </p:sp>
      <p:sp>
        <p:nvSpPr>
          <p:cNvPr id="12291" name="Rectangle 3"/>
          <p:cNvSpPr>
            <a:spLocks noGrp="1" noChangeArrowheads="1"/>
          </p:cNvSpPr>
          <p:nvPr>
            <p:ph type="body" idx="1"/>
          </p:nvPr>
        </p:nvSpPr>
        <p:spPr>
          <a:xfrm>
            <a:off x="250825" y="914400"/>
            <a:ext cx="8642350" cy="5333999"/>
          </a:xfrm>
          <a:solidFill>
            <a:schemeClr val="accent1">
              <a:alpha val="17000"/>
            </a:schemeClr>
          </a:solidFill>
          <a:ln w="28575">
            <a:solidFill>
              <a:schemeClr val="bg1"/>
            </a:solidFill>
            <a:miter lim="800000"/>
            <a:headEnd/>
            <a:tailEnd/>
          </a:ln>
        </p:spPr>
        <p:txBody>
          <a:bodyPr>
            <a:normAutofit/>
          </a:bodyPr>
          <a:lstStyle/>
          <a:p>
            <a:pPr marL="0" indent="0">
              <a:buNone/>
            </a:pPr>
            <a:r>
              <a:rPr lang="en-AU" sz="2000" b="1" dirty="0" smtClean="0"/>
              <a:t>‘9</a:t>
            </a:r>
            <a:r>
              <a:rPr lang="en-AU" sz="2000" b="1" dirty="0"/>
              <a:t>. CONFIDENTIALITY </a:t>
            </a:r>
            <a:endParaRPr lang="en-AU" sz="2000" dirty="0"/>
          </a:p>
          <a:p>
            <a:pPr marL="0" indent="0">
              <a:buNone/>
            </a:pPr>
            <a:r>
              <a:rPr lang="en-AU" sz="2000" dirty="0"/>
              <a:t>9.1 A solicitor must not disclose any information which is confidential to a client and acquired by the solicitor during the client’s engagement </a:t>
            </a:r>
            <a:r>
              <a:rPr lang="en-AU" sz="2000" dirty="0" smtClean="0"/>
              <a:t>…  </a:t>
            </a:r>
            <a:endParaRPr lang="en-AU" sz="2000" dirty="0"/>
          </a:p>
          <a:p>
            <a:pPr marL="0" indent="0">
              <a:buNone/>
            </a:pPr>
            <a:r>
              <a:rPr lang="en-AU" sz="2000" dirty="0"/>
              <a:t> </a:t>
            </a:r>
          </a:p>
          <a:p>
            <a:pPr marL="0" indent="0">
              <a:buNone/>
            </a:pPr>
            <a:r>
              <a:rPr lang="en-AU" sz="2000" dirty="0"/>
              <a:t>EXCEPT as permitted in Rule 9.2. </a:t>
            </a:r>
          </a:p>
          <a:p>
            <a:r>
              <a:rPr lang="en-AU" sz="2000" dirty="0" smtClean="0"/>
              <a:t>9.2 </a:t>
            </a:r>
            <a:r>
              <a:rPr lang="en-AU" sz="2000" dirty="0"/>
              <a:t>A solicitor may disclose information which is confidential to a client if: </a:t>
            </a:r>
          </a:p>
          <a:p>
            <a:r>
              <a:rPr lang="en-AU" sz="2000" dirty="0"/>
              <a:t>9.2.1 the client expressly or impliedly authorises disclosure; </a:t>
            </a:r>
          </a:p>
          <a:p>
            <a:r>
              <a:rPr lang="en-AU" sz="2000" dirty="0"/>
              <a:t>9.2.2 the solicitor is permitted or is compelled by law to disclose; </a:t>
            </a:r>
          </a:p>
          <a:p>
            <a:r>
              <a:rPr lang="en-AU" sz="2000" dirty="0"/>
              <a:t>9.2.3 the solicitor discloses the information in a confidential setting, for the sole purpose of obtaining advice in connection with the solicitor’s legal or ethical obligations; </a:t>
            </a:r>
          </a:p>
          <a:p>
            <a:r>
              <a:rPr lang="en-AU" sz="2000" dirty="0">
                <a:solidFill>
                  <a:srgbClr val="FF0000"/>
                </a:solidFill>
              </a:rPr>
              <a:t>9.2.4 the solicitor discloses the information for the </a:t>
            </a:r>
            <a:r>
              <a:rPr lang="en-AU" sz="2000" b="1" dirty="0">
                <a:solidFill>
                  <a:srgbClr val="FF0000"/>
                </a:solidFill>
              </a:rPr>
              <a:t>sole purpose of avoiding the probable commission of a serious criminal offence</a:t>
            </a:r>
            <a:r>
              <a:rPr lang="en-AU" sz="2000" dirty="0">
                <a:solidFill>
                  <a:srgbClr val="FF0000"/>
                </a:solidFill>
              </a:rPr>
              <a:t>; </a:t>
            </a:r>
          </a:p>
          <a:p>
            <a:r>
              <a:rPr lang="en-AU" sz="2000" dirty="0">
                <a:solidFill>
                  <a:srgbClr val="FF0000"/>
                </a:solidFill>
              </a:rPr>
              <a:t>9.2.5 the solicitor discloses the information for the </a:t>
            </a:r>
            <a:r>
              <a:rPr lang="en-AU" sz="2000" b="1" dirty="0">
                <a:solidFill>
                  <a:srgbClr val="FF0000"/>
                </a:solidFill>
              </a:rPr>
              <a:t>purpose of preventing imminent serious physical harm</a:t>
            </a:r>
            <a:r>
              <a:rPr lang="en-AU" sz="2000" dirty="0">
                <a:solidFill>
                  <a:srgbClr val="FF0000"/>
                </a:solidFill>
              </a:rPr>
              <a:t> to the client or to another person</a:t>
            </a:r>
            <a:r>
              <a:rPr lang="en-AU" sz="2000" dirty="0" smtClean="0"/>
              <a:t>;….’</a:t>
            </a:r>
            <a:endParaRPr lang="en-AU" altLang="en-US" sz="2000" dirty="0"/>
          </a:p>
        </p:txBody>
      </p:sp>
    </p:spTree>
    <p:extLst>
      <p:ext uri="{BB962C8B-B14F-4D97-AF65-F5344CB8AC3E}">
        <p14:creationId xmlns:p14="http://schemas.microsoft.com/office/powerpoint/2010/main" val="34552811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4"/>
          <p:cNvSpPr>
            <a:spLocks noGrp="1"/>
          </p:cNvSpPr>
          <p:nvPr>
            <p:ph type="ftr" sz="quarter" idx="11"/>
          </p:nvPr>
        </p:nvSpPr>
        <p:spPr/>
        <p:txBody>
          <a:bodyPr/>
          <a:lstStyle/>
          <a:p>
            <a:r>
              <a:rPr lang="en-AU" altLang="en-US" smtClean="0"/>
              <a:t>Adrian Evans   Monash Law School 2017</a:t>
            </a:r>
            <a:endParaRPr lang="en-AU" altLang="en-US"/>
          </a:p>
        </p:txBody>
      </p:sp>
      <p:sp>
        <p:nvSpPr>
          <p:cNvPr id="4" name="Slide Number Placeholder 5"/>
          <p:cNvSpPr>
            <a:spLocks noGrp="1"/>
          </p:cNvSpPr>
          <p:nvPr>
            <p:ph type="sldNum" sz="quarter" idx="12"/>
          </p:nvPr>
        </p:nvSpPr>
        <p:spPr/>
        <p:txBody>
          <a:bodyPr/>
          <a:lstStyle/>
          <a:p>
            <a:fld id="{A532F44D-CDE9-457F-8C3D-BB9D0D7DEC41}" type="slidenum">
              <a:rPr lang="en-AU" altLang="en-US"/>
              <a:pPr/>
              <a:t>13</a:t>
            </a:fld>
            <a:endParaRPr lang="en-AU" altLang="en-US"/>
          </a:p>
        </p:txBody>
      </p:sp>
      <p:sp>
        <p:nvSpPr>
          <p:cNvPr id="30723" name="Rectangle 3"/>
          <p:cNvSpPr>
            <a:spLocks noGrp="1" noChangeArrowheads="1"/>
          </p:cNvSpPr>
          <p:nvPr>
            <p:ph type="body" idx="1"/>
          </p:nvPr>
        </p:nvSpPr>
        <p:spPr>
          <a:xfrm>
            <a:off x="457200" y="2781300"/>
            <a:ext cx="8229600" cy="1727200"/>
          </a:xfrm>
        </p:spPr>
        <p:txBody>
          <a:bodyPr/>
          <a:lstStyle/>
          <a:p>
            <a:pPr algn="ctr">
              <a:buFont typeface="Wingdings" pitchFamily="2" charset="2"/>
              <a:buNone/>
            </a:pPr>
            <a:r>
              <a:rPr lang="en-AU" altLang="en-US" dirty="0">
                <a:solidFill>
                  <a:srgbClr val="FF0000"/>
                </a:solidFill>
              </a:rPr>
              <a:t>Has your view of your preferred lawyer type changed or been confirmed by your reaction to this scenario?</a:t>
            </a:r>
          </a:p>
        </p:txBody>
      </p:sp>
    </p:spTree>
    <p:extLst>
      <p:ext uri="{BB962C8B-B14F-4D97-AF65-F5344CB8AC3E}">
        <p14:creationId xmlns:p14="http://schemas.microsoft.com/office/powerpoint/2010/main" val="18647863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AU" altLang="en-US" smtClean="0"/>
              <a:t>Adrian Evans   Monash Law School 2017</a:t>
            </a:r>
            <a:endParaRPr lang="en-AU" altLang="en-US"/>
          </a:p>
        </p:txBody>
      </p:sp>
      <p:sp>
        <p:nvSpPr>
          <p:cNvPr id="5" name="Slide Number Placeholder 5"/>
          <p:cNvSpPr>
            <a:spLocks noGrp="1"/>
          </p:cNvSpPr>
          <p:nvPr>
            <p:ph type="sldNum" sz="quarter" idx="12"/>
          </p:nvPr>
        </p:nvSpPr>
        <p:spPr/>
        <p:txBody>
          <a:bodyPr/>
          <a:lstStyle/>
          <a:p>
            <a:fld id="{0F61AEC1-93AB-446C-9BAD-A9904B39F37B}" type="slidenum">
              <a:rPr lang="en-AU" altLang="en-US"/>
              <a:pPr/>
              <a:t>14</a:t>
            </a:fld>
            <a:endParaRPr lang="en-AU" altLang="en-US"/>
          </a:p>
        </p:txBody>
      </p:sp>
      <p:sp>
        <p:nvSpPr>
          <p:cNvPr id="13314" name="Rectangle 2"/>
          <p:cNvSpPr>
            <a:spLocks noGrp="1" noChangeArrowheads="1"/>
          </p:cNvSpPr>
          <p:nvPr>
            <p:ph type="title"/>
          </p:nvPr>
        </p:nvSpPr>
        <p:spPr>
          <a:xfrm>
            <a:off x="457200" y="188913"/>
            <a:ext cx="8229600" cy="1511300"/>
          </a:xfrm>
        </p:spPr>
        <p:txBody>
          <a:bodyPr/>
          <a:lstStyle/>
          <a:p>
            <a:r>
              <a:rPr lang="en-AU" altLang="en-US" sz="2800" dirty="0"/>
              <a:t>Scenario 1 – others’ reactions</a:t>
            </a:r>
            <a:r>
              <a:rPr lang="en-AU" altLang="en-US" sz="4000" dirty="0"/>
              <a:t> </a:t>
            </a:r>
            <a:br>
              <a:rPr lang="en-AU" altLang="en-US" sz="4000" dirty="0"/>
            </a:br>
            <a:r>
              <a:rPr lang="en-AU" altLang="en-US" sz="2000" dirty="0"/>
              <a:t>Respondents who would break confidentiality and advise authorities about suspected child abuse – from 2001 law students study*</a:t>
            </a:r>
          </a:p>
        </p:txBody>
      </p:sp>
      <p:pic>
        <p:nvPicPr>
          <p:cNvPr id="13315" name="Picture 3"/>
          <p:cNvPicPr>
            <a:picLocks noGrp="1" noChangeAspect="1" noChangeArrowheads="1"/>
          </p:cNvPicPr>
          <p:nvPr>
            <p:ph type="body" idx="1"/>
          </p:nvPr>
        </p:nvPicPr>
        <p:blipFill>
          <a:blip r:embed="rId3" cstate="print">
            <a:extLst>
              <a:ext uri="{28A0092B-C50C-407E-A947-70E740481C1C}">
                <a14:useLocalDpi xmlns:a14="http://schemas.microsoft.com/office/drawing/2010/main" val="0"/>
              </a:ext>
            </a:extLst>
          </a:blip>
          <a:srcRect/>
          <a:stretch>
            <a:fillRect/>
          </a:stretch>
        </p:blipFill>
        <p:spPr>
          <a:xfrm>
            <a:off x="2195513" y="1844675"/>
            <a:ext cx="4752975" cy="4464050"/>
          </a:xfrm>
          <a:solidFill>
            <a:schemeClr val="accent1">
              <a:alpha val="25999"/>
            </a:schemeClr>
          </a:solidFill>
          <a:ln w="25400">
            <a:solidFill>
              <a:schemeClr val="bg1"/>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26758091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AU" altLang="en-US" smtClean="0"/>
              <a:t>Adrian Evans   Monash Law School 2017</a:t>
            </a:r>
            <a:endParaRPr lang="en-AU" altLang="en-US"/>
          </a:p>
        </p:txBody>
      </p:sp>
      <p:sp>
        <p:nvSpPr>
          <p:cNvPr id="5" name="Slide Number Placeholder 5"/>
          <p:cNvSpPr>
            <a:spLocks noGrp="1"/>
          </p:cNvSpPr>
          <p:nvPr>
            <p:ph type="sldNum" sz="quarter" idx="12"/>
          </p:nvPr>
        </p:nvSpPr>
        <p:spPr/>
        <p:txBody>
          <a:bodyPr/>
          <a:lstStyle/>
          <a:p>
            <a:fld id="{6CF4CB7E-32B4-4102-B0E1-C063C62EC531}" type="slidenum">
              <a:rPr lang="en-AU" altLang="en-US"/>
              <a:pPr/>
              <a:t>15</a:t>
            </a:fld>
            <a:endParaRPr lang="en-AU" altLang="en-US"/>
          </a:p>
        </p:txBody>
      </p:sp>
      <p:sp>
        <p:nvSpPr>
          <p:cNvPr id="24578" name="Rectangle 2"/>
          <p:cNvSpPr>
            <a:spLocks noGrp="1" noChangeArrowheads="1"/>
          </p:cNvSpPr>
          <p:nvPr>
            <p:ph type="title"/>
          </p:nvPr>
        </p:nvSpPr>
        <p:spPr>
          <a:xfrm>
            <a:off x="457200" y="188913"/>
            <a:ext cx="8229600" cy="792162"/>
          </a:xfrm>
        </p:spPr>
        <p:txBody>
          <a:bodyPr/>
          <a:lstStyle/>
          <a:p>
            <a:r>
              <a:rPr lang="en-AU" altLang="en-US" sz="3200" dirty="0"/>
              <a:t>Scenario 2</a:t>
            </a:r>
          </a:p>
        </p:txBody>
      </p:sp>
      <p:sp>
        <p:nvSpPr>
          <p:cNvPr id="24579" name="Rectangle 3"/>
          <p:cNvSpPr>
            <a:spLocks noGrp="1" noChangeArrowheads="1"/>
          </p:cNvSpPr>
          <p:nvPr>
            <p:ph type="body" idx="1"/>
          </p:nvPr>
        </p:nvSpPr>
        <p:spPr>
          <a:xfrm>
            <a:off x="250825" y="1125539"/>
            <a:ext cx="8642350" cy="4513261"/>
          </a:xfrm>
          <a:solidFill>
            <a:schemeClr val="accent1">
              <a:alpha val="17000"/>
            </a:schemeClr>
          </a:solidFill>
          <a:ln w="25400">
            <a:solidFill>
              <a:schemeClr val="bg1"/>
            </a:solidFill>
            <a:miter lim="800000"/>
            <a:headEnd/>
            <a:tailEnd/>
          </a:ln>
        </p:spPr>
        <p:txBody>
          <a:bodyPr/>
          <a:lstStyle/>
          <a:p>
            <a:pPr>
              <a:lnSpc>
                <a:spcPct val="80000"/>
              </a:lnSpc>
            </a:pPr>
            <a:r>
              <a:rPr lang="en-AU" altLang="en-US" sz="2400" dirty="0">
                <a:solidFill>
                  <a:srgbClr val="000000"/>
                </a:solidFill>
                <a:effectLst>
                  <a:outerShdw blurRad="38100" dist="38100" dir="2700000" algn="tl">
                    <a:srgbClr val="FFFFFF"/>
                  </a:outerShdw>
                </a:effectLst>
              </a:rPr>
              <a:t>You are appearing in the </a:t>
            </a:r>
            <a:r>
              <a:rPr lang="en-AU" altLang="en-US" sz="2400" dirty="0" smtClean="0">
                <a:solidFill>
                  <a:srgbClr val="000000"/>
                </a:solidFill>
                <a:effectLst>
                  <a:outerShdw blurRad="38100" dist="38100" dir="2700000" algn="tl">
                    <a:srgbClr val="FFFFFF"/>
                  </a:outerShdw>
                </a:effectLst>
              </a:rPr>
              <a:t>local court </a:t>
            </a:r>
            <a:r>
              <a:rPr lang="en-AU" altLang="en-US" sz="2400" dirty="0">
                <a:solidFill>
                  <a:srgbClr val="000000"/>
                </a:solidFill>
                <a:effectLst>
                  <a:outerShdw blurRad="38100" dist="38100" dir="2700000" algn="tl">
                    <a:srgbClr val="FFFFFF"/>
                  </a:outerShdw>
                </a:effectLst>
              </a:rPr>
              <a:t>for a client who is charged with breaching the ‘other income’ limits of their Centrelink allowance.</a:t>
            </a:r>
          </a:p>
          <a:p>
            <a:pPr>
              <a:lnSpc>
                <a:spcPct val="80000"/>
              </a:lnSpc>
            </a:pPr>
            <a:endParaRPr lang="en-AU" altLang="en-US" sz="2400" dirty="0">
              <a:solidFill>
                <a:srgbClr val="000000"/>
              </a:solidFill>
              <a:effectLst>
                <a:outerShdw blurRad="38100" dist="38100" dir="2700000" algn="tl">
                  <a:srgbClr val="FFFFFF"/>
                </a:outerShdw>
              </a:effectLst>
            </a:endParaRPr>
          </a:p>
          <a:p>
            <a:pPr>
              <a:lnSpc>
                <a:spcPct val="80000"/>
              </a:lnSpc>
            </a:pPr>
            <a:r>
              <a:rPr lang="en-AU" altLang="en-US" sz="2400" dirty="0">
                <a:solidFill>
                  <a:srgbClr val="000000"/>
                </a:solidFill>
                <a:effectLst>
                  <a:outerShdw blurRad="38100" dist="38100" dir="2700000" algn="tl">
                    <a:srgbClr val="FFFFFF"/>
                  </a:outerShdw>
                </a:effectLst>
              </a:rPr>
              <a:t>Your client is destitute and you have no doubt at all that the additional income has been vital to their survival on the streets</a:t>
            </a:r>
          </a:p>
          <a:p>
            <a:pPr>
              <a:lnSpc>
                <a:spcPct val="80000"/>
              </a:lnSpc>
            </a:pPr>
            <a:endParaRPr lang="en-AU" altLang="en-US" sz="2400" dirty="0">
              <a:solidFill>
                <a:srgbClr val="000000"/>
              </a:solidFill>
              <a:effectLst>
                <a:outerShdw blurRad="38100" dist="38100" dir="2700000" algn="tl">
                  <a:srgbClr val="FFFFFF"/>
                </a:outerShdw>
              </a:effectLst>
            </a:endParaRPr>
          </a:p>
          <a:p>
            <a:pPr>
              <a:lnSpc>
                <a:spcPct val="80000"/>
              </a:lnSpc>
            </a:pPr>
            <a:r>
              <a:rPr lang="en-AU" altLang="en-US" sz="2400" dirty="0">
                <a:solidFill>
                  <a:srgbClr val="000000"/>
                </a:solidFill>
                <a:effectLst>
                  <a:outerShdw blurRad="38100" dist="38100" dir="2700000" algn="tl">
                    <a:srgbClr val="FFFFFF"/>
                  </a:outerShdw>
                </a:effectLst>
              </a:rPr>
              <a:t>Just before the hearing is to commence, you learn that your client has continued to earn additional income, after the breach was actioned by Centrelink, but this fact seems not to have come to the attention of Centrelink.</a:t>
            </a:r>
          </a:p>
          <a:p>
            <a:pPr>
              <a:lnSpc>
                <a:spcPct val="80000"/>
              </a:lnSpc>
              <a:buFont typeface="Wingdings" pitchFamily="2" charset="2"/>
              <a:buNone/>
            </a:pPr>
            <a:endParaRPr lang="en-AU" altLang="en-US" sz="2400" dirty="0"/>
          </a:p>
          <a:p>
            <a:pPr>
              <a:lnSpc>
                <a:spcPct val="80000"/>
              </a:lnSpc>
            </a:pPr>
            <a:r>
              <a:rPr lang="en-AU" altLang="en-US" sz="2400" b="1" dirty="0"/>
              <a:t>What would you do with this information?</a:t>
            </a:r>
          </a:p>
        </p:txBody>
      </p:sp>
    </p:spTree>
    <p:extLst>
      <p:ext uri="{BB962C8B-B14F-4D97-AF65-F5344CB8AC3E}">
        <p14:creationId xmlns:p14="http://schemas.microsoft.com/office/powerpoint/2010/main" val="946093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AU" altLang="en-US" smtClean="0"/>
              <a:t>Adrian Evans   Monash Law School 2017</a:t>
            </a:r>
            <a:endParaRPr lang="en-AU" altLang="en-US"/>
          </a:p>
        </p:txBody>
      </p:sp>
      <p:sp>
        <p:nvSpPr>
          <p:cNvPr id="5" name="Slide Number Placeholder 5"/>
          <p:cNvSpPr>
            <a:spLocks noGrp="1"/>
          </p:cNvSpPr>
          <p:nvPr>
            <p:ph type="sldNum" sz="quarter" idx="12"/>
          </p:nvPr>
        </p:nvSpPr>
        <p:spPr/>
        <p:txBody>
          <a:bodyPr/>
          <a:lstStyle/>
          <a:p>
            <a:fld id="{6A495591-B36B-4A17-A52B-1F8126BBD951}" type="slidenum">
              <a:rPr lang="en-AU" altLang="en-US"/>
              <a:pPr/>
              <a:t>16</a:t>
            </a:fld>
            <a:endParaRPr lang="en-AU" altLang="en-US"/>
          </a:p>
        </p:txBody>
      </p:sp>
      <p:sp>
        <p:nvSpPr>
          <p:cNvPr id="31746" name="Rectangle 2"/>
          <p:cNvSpPr>
            <a:spLocks noGrp="1" noChangeArrowheads="1"/>
          </p:cNvSpPr>
          <p:nvPr>
            <p:ph type="title"/>
          </p:nvPr>
        </p:nvSpPr>
        <p:spPr/>
        <p:txBody>
          <a:bodyPr>
            <a:normAutofit/>
          </a:bodyPr>
          <a:lstStyle/>
          <a:p>
            <a:r>
              <a:rPr lang="en-AU" altLang="en-US" sz="3200" dirty="0" smtClean="0"/>
              <a:t>A Query…</a:t>
            </a:r>
            <a:endParaRPr lang="en-AU" altLang="en-US" sz="3200" dirty="0"/>
          </a:p>
        </p:txBody>
      </p:sp>
      <p:sp>
        <p:nvSpPr>
          <p:cNvPr id="31747" name="Rectangle 3"/>
          <p:cNvSpPr>
            <a:spLocks noGrp="1" noChangeArrowheads="1"/>
          </p:cNvSpPr>
          <p:nvPr>
            <p:ph type="body" idx="1"/>
          </p:nvPr>
        </p:nvSpPr>
        <p:spPr>
          <a:xfrm>
            <a:off x="457200" y="1295400"/>
            <a:ext cx="8229600" cy="4419600"/>
          </a:xfrm>
          <a:solidFill>
            <a:schemeClr val="bg1">
              <a:alpha val="12000"/>
            </a:schemeClr>
          </a:solidFill>
          <a:ln w="25400">
            <a:solidFill>
              <a:srgbClr val="008080"/>
            </a:solidFill>
            <a:miter lim="800000"/>
            <a:headEnd/>
            <a:tailEnd/>
          </a:ln>
        </p:spPr>
        <p:txBody>
          <a:bodyPr>
            <a:normAutofit lnSpcReduction="10000"/>
          </a:bodyPr>
          <a:lstStyle/>
          <a:p>
            <a:pPr marL="0" indent="0">
              <a:lnSpc>
                <a:spcPct val="80000"/>
              </a:lnSpc>
              <a:buNone/>
            </a:pPr>
            <a:endParaRPr lang="en-US" altLang="en-US" sz="2800" dirty="0" smtClean="0">
              <a:solidFill>
                <a:srgbClr val="FF0000"/>
              </a:solidFill>
            </a:endParaRPr>
          </a:p>
          <a:p>
            <a:pPr marL="0" indent="0">
              <a:lnSpc>
                <a:spcPct val="80000"/>
              </a:lnSpc>
              <a:buNone/>
            </a:pPr>
            <a:r>
              <a:rPr lang="en-US" altLang="en-US" sz="2800" dirty="0" smtClean="0">
                <a:solidFill>
                  <a:srgbClr val="FF0000"/>
                </a:solidFill>
              </a:rPr>
              <a:t>Consider:</a:t>
            </a:r>
            <a:r>
              <a:rPr lang="en-US" altLang="en-US" sz="2800" dirty="0">
                <a:solidFill>
                  <a:srgbClr val="000000"/>
                </a:solidFill>
                <a:effectLst>
                  <a:outerShdw blurRad="38100" dist="38100" dir="2700000" algn="tl">
                    <a:srgbClr val="FFFFFF"/>
                  </a:outerShdw>
                </a:effectLst>
              </a:rPr>
              <a:t> </a:t>
            </a:r>
            <a:endParaRPr lang="en-US" altLang="en-US" sz="2800" dirty="0" smtClean="0">
              <a:solidFill>
                <a:srgbClr val="000000"/>
              </a:solidFill>
              <a:effectLst>
                <a:outerShdw blurRad="38100" dist="38100" dir="2700000" algn="tl">
                  <a:srgbClr val="FFFFFF"/>
                </a:outerShdw>
              </a:effectLst>
            </a:endParaRPr>
          </a:p>
          <a:p>
            <a:pPr>
              <a:lnSpc>
                <a:spcPct val="80000"/>
              </a:lnSpc>
            </a:pPr>
            <a:r>
              <a:rPr lang="en-US" altLang="en-US" sz="2800" dirty="0" smtClean="0">
                <a:solidFill>
                  <a:srgbClr val="000000"/>
                </a:solidFill>
                <a:effectLst>
                  <a:outerShdw blurRad="38100" dist="38100" dir="2700000" algn="tl">
                    <a:srgbClr val="FFFFFF"/>
                  </a:outerShdw>
                </a:effectLst>
              </a:rPr>
              <a:t>‘I </a:t>
            </a:r>
            <a:r>
              <a:rPr lang="en-US" altLang="en-US" sz="2800" dirty="0">
                <a:solidFill>
                  <a:srgbClr val="000000"/>
                </a:solidFill>
                <a:effectLst>
                  <a:outerShdw blurRad="38100" dist="38100" dir="2700000" algn="tl">
                    <a:srgbClr val="FFFFFF"/>
                  </a:outerShdw>
                </a:effectLst>
              </a:rPr>
              <a:t>feel uncomfortable with the idea that you may be misleading a court or tribunal by omission, if I say something like "[X] has instructed me that her only source of income is the Centrelink pension“, when I know otherwise.  </a:t>
            </a:r>
          </a:p>
          <a:p>
            <a:pPr>
              <a:lnSpc>
                <a:spcPct val="80000"/>
              </a:lnSpc>
            </a:pPr>
            <a:r>
              <a:rPr lang="en-US" altLang="en-US" sz="2800" dirty="0" smtClean="0">
                <a:solidFill>
                  <a:srgbClr val="000000"/>
                </a:solidFill>
                <a:effectLst>
                  <a:outerShdw blurRad="38100" dist="38100" dir="2700000" algn="tl">
                    <a:srgbClr val="FFFFFF"/>
                  </a:outerShdw>
                </a:effectLst>
              </a:rPr>
              <a:t>I’m </a:t>
            </a:r>
            <a:r>
              <a:rPr lang="en-US" altLang="en-US" sz="2800" dirty="0">
                <a:solidFill>
                  <a:srgbClr val="000000"/>
                </a:solidFill>
                <a:effectLst>
                  <a:outerShdw blurRad="38100" dist="38100" dir="2700000" algn="tl">
                    <a:srgbClr val="FFFFFF"/>
                  </a:outerShdw>
                </a:effectLst>
              </a:rPr>
              <a:t>not lying, but I am omitting information which is relevant to the proceeding and known to me</a:t>
            </a:r>
            <a:r>
              <a:rPr lang="en-US" altLang="en-US" sz="2800" dirty="0" smtClean="0">
                <a:solidFill>
                  <a:srgbClr val="000000"/>
                </a:solidFill>
                <a:effectLst>
                  <a:outerShdw blurRad="38100" dist="38100" dir="2700000" algn="tl">
                    <a:srgbClr val="FFFFFF"/>
                  </a:outerShdw>
                </a:effectLst>
              </a:rPr>
              <a:t>.’</a:t>
            </a:r>
          </a:p>
          <a:p>
            <a:pPr marL="0" indent="0">
              <a:lnSpc>
                <a:spcPct val="80000"/>
              </a:lnSpc>
              <a:buNone/>
            </a:pPr>
            <a:r>
              <a:rPr lang="en-US" altLang="en-US" sz="2800" dirty="0">
                <a:solidFill>
                  <a:srgbClr val="000000"/>
                </a:solidFill>
                <a:effectLst>
                  <a:outerShdw blurRad="38100" dist="38100" dir="2700000" algn="tl">
                    <a:srgbClr val="FFFFFF"/>
                  </a:outerShdw>
                </a:effectLst>
              </a:rPr>
              <a:t>  </a:t>
            </a:r>
          </a:p>
          <a:p>
            <a:pPr>
              <a:lnSpc>
                <a:spcPct val="80000"/>
              </a:lnSpc>
            </a:pPr>
            <a:r>
              <a:rPr lang="en-US" altLang="en-US" sz="2800" b="1" dirty="0"/>
              <a:t>Do I have a duty to provide all relevant information?</a:t>
            </a:r>
            <a:endParaRPr lang="en-AU" altLang="en-US" sz="2800" dirty="0"/>
          </a:p>
        </p:txBody>
      </p:sp>
    </p:spTree>
    <p:extLst>
      <p:ext uri="{BB962C8B-B14F-4D97-AF65-F5344CB8AC3E}">
        <p14:creationId xmlns:p14="http://schemas.microsoft.com/office/powerpoint/2010/main" val="369331529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1"/>
            <a:ext cx="8229600" cy="4191000"/>
          </a:xfrm>
        </p:spPr>
        <p:txBody>
          <a:bodyPr/>
          <a:lstStyle/>
          <a:p>
            <a:pPr marL="0" indent="0">
              <a:buNone/>
            </a:pPr>
            <a:endParaRPr lang="en-AU" dirty="0" smtClean="0"/>
          </a:p>
          <a:p>
            <a:pPr marL="0" indent="0">
              <a:buNone/>
            </a:pPr>
            <a:endParaRPr lang="en-AU" dirty="0"/>
          </a:p>
          <a:p>
            <a:pPr marL="0" indent="0" algn="ctr">
              <a:buNone/>
            </a:pPr>
            <a:r>
              <a:rPr lang="en-AU" dirty="0" smtClean="0">
                <a:solidFill>
                  <a:srgbClr val="FF0000"/>
                </a:solidFill>
              </a:rPr>
              <a:t>Does ASCR Rule 9 change or confirm, </a:t>
            </a:r>
          </a:p>
          <a:p>
            <a:pPr marL="0" indent="0" algn="ctr">
              <a:buNone/>
            </a:pPr>
            <a:r>
              <a:rPr lang="en-AU" dirty="0" smtClean="0">
                <a:solidFill>
                  <a:srgbClr val="FF0000"/>
                </a:solidFill>
              </a:rPr>
              <a:t>your view of Scenario 2?</a:t>
            </a:r>
            <a:endParaRPr lang="en-AU" dirty="0">
              <a:solidFill>
                <a:srgbClr val="FF0000"/>
              </a:solidFill>
            </a:endParaRPr>
          </a:p>
        </p:txBody>
      </p:sp>
      <p:sp>
        <p:nvSpPr>
          <p:cNvPr id="2" name="Footer Placeholder 1"/>
          <p:cNvSpPr>
            <a:spLocks noGrp="1"/>
          </p:cNvSpPr>
          <p:nvPr>
            <p:ph type="ftr" sz="quarter" idx="11"/>
          </p:nvPr>
        </p:nvSpPr>
        <p:spPr/>
        <p:txBody>
          <a:bodyPr/>
          <a:lstStyle/>
          <a:p>
            <a:r>
              <a:rPr lang="en-AU" smtClean="0"/>
              <a:t>Adrian Evans   Monash Law School 2017</a:t>
            </a:r>
            <a:endParaRPr lang="en-AU"/>
          </a:p>
        </p:txBody>
      </p:sp>
      <p:sp>
        <p:nvSpPr>
          <p:cNvPr id="4" name="Slide Number Placeholder 3"/>
          <p:cNvSpPr>
            <a:spLocks noGrp="1"/>
          </p:cNvSpPr>
          <p:nvPr>
            <p:ph type="sldNum" sz="quarter" idx="12"/>
          </p:nvPr>
        </p:nvSpPr>
        <p:spPr/>
        <p:txBody>
          <a:bodyPr/>
          <a:lstStyle/>
          <a:p>
            <a:fld id="{4702A961-F21B-4330-BB93-F378010434CB}" type="slidenum">
              <a:rPr lang="en-AU" smtClean="0"/>
              <a:t>17</a:t>
            </a:fld>
            <a:endParaRPr lang="en-AU"/>
          </a:p>
        </p:txBody>
      </p:sp>
    </p:spTree>
    <p:extLst>
      <p:ext uri="{BB962C8B-B14F-4D97-AF65-F5344CB8AC3E}">
        <p14:creationId xmlns:p14="http://schemas.microsoft.com/office/powerpoint/2010/main" val="25067989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AU" altLang="en-US" smtClean="0"/>
              <a:t>Adrian Evans   Monash Law School 2017</a:t>
            </a:r>
            <a:endParaRPr lang="en-AU" altLang="en-US"/>
          </a:p>
        </p:txBody>
      </p:sp>
      <p:sp>
        <p:nvSpPr>
          <p:cNvPr id="5" name="Slide Number Placeholder 5"/>
          <p:cNvSpPr>
            <a:spLocks noGrp="1"/>
          </p:cNvSpPr>
          <p:nvPr>
            <p:ph type="sldNum" sz="quarter" idx="12"/>
          </p:nvPr>
        </p:nvSpPr>
        <p:spPr/>
        <p:txBody>
          <a:bodyPr/>
          <a:lstStyle/>
          <a:p>
            <a:fld id="{18D91BBB-F46B-44B0-887A-C0093EC7DDD1}" type="slidenum">
              <a:rPr lang="en-AU" altLang="en-US"/>
              <a:pPr/>
              <a:t>18</a:t>
            </a:fld>
            <a:endParaRPr lang="en-AU" altLang="en-US"/>
          </a:p>
        </p:txBody>
      </p:sp>
      <p:sp>
        <p:nvSpPr>
          <p:cNvPr id="23554" name="Rectangle 2"/>
          <p:cNvSpPr>
            <a:spLocks noGrp="1" noChangeArrowheads="1"/>
          </p:cNvSpPr>
          <p:nvPr>
            <p:ph type="title"/>
          </p:nvPr>
        </p:nvSpPr>
        <p:spPr>
          <a:xfrm>
            <a:off x="457200" y="1"/>
            <a:ext cx="8229600" cy="685800"/>
          </a:xfrm>
        </p:spPr>
        <p:txBody>
          <a:bodyPr/>
          <a:lstStyle/>
          <a:p>
            <a:r>
              <a:rPr lang="en-AU" altLang="en-US" sz="3200" dirty="0"/>
              <a:t>Scenario 3</a:t>
            </a:r>
          </a:p>
        </p:txBody>
      </p:sp>
      <p:sp>
        <p:nvSpPr>
          <p:cNvPr id="23555" name="Rectangle 3"/>
          <p:cNvSpPr>
            <a:spLocks noGrp="1" noChangeArrowheads="1"/>
          </p:cNvSpPr>
          <p:nvPr>
            <p:ph type="body" idx="1"/>
          </p:nvPr>
        </p:nvSpPr>
        <p:spPr>
          <a:xfrm>
            <a:off x="323850" y="685800"/>
            <a:ext cx="8515350" cy="5486400"/>
          </a:xfrm>
          <a:solidFill>
            <a:schemeClr val="accent1">
              <a:alpha val="17000"/>
            </a:schemeClr>
          </a:solidFill>
          <a:ln w="25400">
            <a:solidFill>
              <a:schemeClr val="bg1"/>
            </a:solidFill>
            <a:miter lim="800000"/>
            <a:headEnd/>
            <a:tailEnd/>
          </a:ln>
        </p:spPr>
        <p:txBody>
          <a:bodyPr>
            <a:normAutofit lnSpcReduction="10000"/>
          </a:bodyPr>
          <a:lstStyle/>
          <a:p>
            <a:pPr>
              <a:lnSpc>
                <a:spcPct val="80000"/>
              </a:lnSpc>
            </a:pPr>
            <a:r>
              <a:rPr lang="en-AU" altLang="en-US" sz="2000" dirty="0" smtClean="0"/>
              <a:t>You are the manager of a regional CLC with many volunteers, many of whom deliver after hours legal services to a diverse set of clients who include those with Pacific Islander, Aboriginal and Torres Strait backgrounds. All volunteers are supervised by lawyers with practising certificates.</a:t>
            </a:r>
          </a:p>
          <a:p>
            <a:pPr marL="0" indent="0">
              <a:lnSpc>
                <a:spcPct val="80000"/>
              </a:lnSpc>
              <a:buNone/>
            </a:pPr>
            <a:r>
              <a:rPr lang="en-AU" altLang="en-US" sz="2000" dirty="0" smtClean="0"/>
              <a:t> </a:t>
            </a:r>
          </a:p>
          <a:p>
            <a:pPr>
              <a:lnSpc>
                <a:spcPct val="80000"/>
              </a:lnSpc>
            </a:pPr>
            <a:r>
              <a:rPr lang="en-AU" altLang="en-US" sz="2000" dirty="0" smtClean="0"/>
              <a:t>It is mid-morning. You have just been approached by a night volunteer who, last night, saw an older woman who was interviewed by police earlier in the evening. The volunteer is very distressed and says her client has suffered from many years of abuse by her male partner. She says her client had had enough. Yesterday afternoon, her client was charged with a serious assault on him.</a:t>
            </a:r>
          </a:p>
          <a:p>
            <a:pPr>
              <a:lnSpc>
                <a:spcPct val="80000"/>
              </a:lnSpc>
            </a:pPr>
            <a:endParaRPr lang="en-AU" altLang="en-US" sz="2000" dirty="0"/>
          </a:p>
          <a:p>
            <a:pPr>
              <a:lnSpc>
                <a:spcPct val="80000"/>
              </a:lnSpc>
            </a:pPr>
            <a:r>
              <a:rPr lang="en-AU" altLang="en-US" sz="2000" dirty="0" smtClean="0"/>
              <a:t>Your volunteer is a determined and courageous paralegal, who is well-connected locally to diverse groups of clients. She has come direct to you as she knows you are a close friend of the director of the other legal centre in the same city. She tells you she also volunteers at the other centre and that she went there first thing this morning to check the files to see if the male partner had seen anyone at the other centre. Her client had told her that her (ex) partner was a frequent client there. </a:t>
            </a:r>
          </a:p>
          <a:p>
            <a:pPr>
              <a:lnSpc>
                <a:spcPct val="80000"/>
              </a:lnSpc>
            </a:pPr>
            <a:endParaRPr lang="en-AU" altLang="en-US" sz="2000" dirty="0"/>
          </a:p>
          <a:p>
            <a:pPr>
              <a:lnSpc>
                <a:spcPct val="80000"/>
              </a:lnSpc>
            </a:pPr>
            <a:r>
              <a:rPr lang="en-AU" altLang="en-US" sz="2000" dirty="0" smtClean="0"/>
              <a:t>She says she found nothing relevant in those files, but she wants you to ensure that the other (male) party does not object to an interim intervention order, which she intends to apply for this morning.       </a:t>
            </a:r>
            <a:r>
              <a:rPr lang="en-AU" altLang="en-US" sz="2000" b="1" dirty="0" smtClean="0"/>
              <a:t>What will you do?</a:t>
            </a:r>
          </a:p>
          <a:p>
            <a:pPr>
              <a:lnSpc>
                <a:spcPct val="80000"/>
              </a:lnSpc>
            </a:pPr>
            <a:endParaRPr lang="en-AU" altLang="en-US" sz="2000" dirty="0"/>
          </a:p>
        </p:txBody>
      </p:sp>
    </p:spTree>
    <p:extLst>
      <p:ext uri="{BB962C8B-B14F-4D97-AF65-F5344CB8AC3E}">
        <p14:creationId xmlns:p14="http://schemas.microsoft.com/office/powerpoint/2010/main" val="40443758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AU" altLang="en-US" smtClean="0"/>
              <a:t>Adrian Evans   Monash Law School 2017</a:t>
            </a:r>
            <a:endParaRPr lang="en-AU" altLang="en-US"/>
          </a:p>
        </p:txBody>
      </p:sp>
      <p:sp>
        <p:nvSpPr>
          <p:cNvPr id="25602" name="Rectangle 2"/>
          <p:cNvSpPr>
            <a:spLocks noGrp="1" noChangeArrowheads="1"/>
          </p:cNvSpPr>
          <p:nvPr>
            <p:ph type="title"/>
          </p:nvPr>
        </p:nvSpPr>
        <p:spPr>
          <a:xfrm>
            <a:off x="457200" y="152401"/>
            <a:ext cx="8229600" cy="685800"/>
          </a:xfrm>
        </p:spPr>
        <p:txBody>
          <a:bodyPr>
            <a:normAutofit/>
          </a:bodyPr>
          <a:lstStyle/>
          <a:p>
            <a:r>
              <a:rPr lang="en-AU" altLang="en-US" sz="3200" dirty="0" smtClean="0"/>
              <a:t>Managerial ethics questions…</a:t>
            </a:r>
            <a:endParaRPr lang="en-AU" altLang="en-US" sz="3200" dirty="0"/>
          </a:p>
        </p:txBody>
      </p:sp>
      <p:sp>
        <p:nvSpPr>
          <p:cNvPr id="25603" name="Rectangle 3"/>
          <p:cNvSpPr>
            <a:spLocks noGrp="1" noChangeArrowheads="1"/>
          </p:cNvSpPr>
          <p:nvPr>
            <p:ph type="body" idx="1"/>
          </p:nvPr>
        </p:nvSpPr>
        <p:spPr>
          <a:xfrm>
            <a:off x="457200" y="1371600"/>
            <a:ext cx="8229600" cy="4724401"/>
          </a:xfrm>
        </p:spPr>
        <p:txBody>
          <a:bodyPr>
            <a:normAutofit lnSpcReduction="10000"/>
          </a:bodyPr>
          <a:lstStyle/>
          <a:p>
            <a:pPr>
              <a:lnSpc>
                <a:spcPct val="90000"/>
              </a:lnSpc>
            </a:pPr>
            <a:r>
              <a:rPr lang="en-AU" altLang="en-US" sz="3000" u="sng" dirty="0" smtClean="0"/>
              <a:t>Discuss</a:t>
            </a:r>
            <a:r>
              <a:rPr lang="en-AU" altLang="en-US" sz="3000" dirty="0" smtClean="0"/>
              <a:t>: are your reactions dominated by </a:t>
            </a:r>
            <a:r>
              <a:rPr lang="en-AU" altLang="en-US" sz="3000" dirty="0" smtClean="0">
                <a:solidFill>
                  <a:srgbClr val="FF0000"/>
                </a:solidFill>
              </a:rPr>
              <a:t>consequences</a:t>
            </a:r>
            <a:r>
              <a:rPr lang="en-AU" altLang="en-US" sz="3000" dirty="0" smtClean="0"/>
              <a:t>, </a:t>
            </a:r>
            <a:r>
              <a:rPr lang="en-AU" altLang="en-US" sz="3000" dirty="0" smtClean="0">
                <a:solidFill>
                  <a:srgbClr val="FF0000"/>
                </a:solidFill>
              </a:rPr>
              <a:t>fairness</a:t>
            </a:r>
            <a:r>
              <a:rPr lang="en-AU" altLang="en-US" sz="3000" dirty="0" smtClean="0"/>
              <a:t>, or a </a:t>
            </a:r>
            <a:r>
              <a:rPr lang="en-AU" altLang="en-US" sz="3000" dirty="0" smtClean="0">
                <a:solidFill>
                  <a:srgbClr val="FF0000"/>
                </a:solidFill>
              </a:rPr>
              <a:t>virtue ethic</a:t>
            </a:r>
            <a:r>
              <a:rPr lang="en-AU" altLang="en-US" sz="3000" dirty="0" smtClean="0"/>
              <a:t>? </a:t>
            </a:r>
          </a:p>
          <a:p>
            <a:pPr>
              <a:lnSpc>
                <a:spcPct val="90000"/>
              </a:lnSpc>
            </a:pPr>
            <a:r>
              <a:rPr lang="en-AU" altLang="en-US" sz="3000" dirty="0" smtClean="0"/>
              <a:t>If the last, which virtue?</a:t>
            </a:r>
          </a:p>
          <a:p>
            <a:pPr marL="0" indent="0" algn="ctr">
              <a:lnSpc>
                <a:spcPct val="90000"/>
              </a:lnSpc>
              <a:buNone/>
            </a:pPr>
            <a:r>
              <a:rPr lang="en-AU" altLang="en-US" sz="2800" dirty="0" smtClean="0"/>
              <a:t> </a:t>
            </a:r>
          </a:p>
          <a:p>
            <a:pPr marL="0" indent="0" algn="ctr">
              <a:lnSpc>
                <a:spcPct val="90000"/>
              </a:lnSpc>
              <a:buNone/>
            </a:pPr>
            <a:r>
              <a:rPr lang="en-AU" altLang="en-US" sz="2800" dirty="0" smtClean="0"/>
              <a:t>*****</a:t>
            </a:r>
          </a:p>
          <a:p>
            <a:pPr marL="0" indent="0">
              <a:lnSpc>
                <a:spcPct val="90000"/>
              </a:lnSpc>
              <a:buNone/>
            </a:pPr>
            <a:endParaRPr lang="en-AU" altLang="en-US" sz="2600" dirty="0" smtClean="0"/>
          </a:p>
          <a:p>
            <a:pPr marL="0" indent="0">
              <a:lnSpc>
                <a:spcPct val="90000"/>
              </a:lnSpc>
              <a:buNone/>
            </a:pPr>
            <a:r>
              <a:rPr lang="en-AU" altLang="en-US" sz="2600" dirty="0" smtClean="0"/>
              <a:t>Also </a:t>
            </a:r>
            <a:r>
              <a:rPr lang="en-AU" altLang="en-US" sz="2600" dirty="0"/>
              <a:t>at the conflicts level </a:t>
            </a:r>
            <a:r>
              <a:rPr lang="en-AU" altLang="en-US" sz="2600" dirty="0" smtClean="0"/>
              <a:t>– consider: volunteers </a:t>
            </a:r>
            <a:r>
              <a:rPr lang="en-AU" altLang="en-US" sz="2600" dirty="0"/>
              <a:t>in </a:t>
            </a:r>
            <a:r>
              <a:rPr lang="en-AU" altLang="en-US" sz="2600" dirty="0" smtClean="0"/>
              <a:t>CLC's </a:t>
            </a:r>
            <a:r>
              <a:rPr lang="en-AU" altLang="en-US" sz="2600" dirty="0" err="1" smtClean="0"/>
              <a:t>viz</a:t>
            </a:r>
            <a:r>
              <a:rPr lang="en-AU" altLang="en-US" sz="2600" dirty="0" smtClean="0"/>
              <a:t>-a-vis </a:t>
            </a:r>
            <a:r>
              <a:rPr lang="en-AU" altLang="en-US" sz="2600" dirty="0"/>
              <a:t>their day </a:t>
            </a:r>
            <a:r>
              <a:rPr lang="en-AU" altLang="en-US" sz="2600" dirty="0" smtClean="0"/>
              <a:t>jobs; professional indemnity insurance (</a:t>
            </a:r>
            <a:r>
              <a:rPr lang="en-AU" altLang="en-US" sz="2600" dirty="0"/>
              <a:t>which merges with ethics</a:t>
            </a:r>
            <a:r>
              <a:rPr lang="en-AU" altLang="en-US" sz="2600" dirty="0" smtClean="0"/>
              <a:t>); </a:t>
            </a:r>
            <a:r>
              <a:rPr lang="en-AU" altLang="en-US" sz="2600" dirty="0"/>
              <a:t>the quality of supervision of </a:t>
            </a:r>
            <a:r>
              <a:rPr lang="en-AU" altLang="en-US" sz="2600" dirty="0" smtClean="0"/>
              <a:t>volunteers; training; </a:t>
            </a:r>
            <a:r>
              <a:rPr lang="en-AU" altLang="en-US" sz="2600" dirty="0"/>
              <a:t>file </a:t>
            </a:r>
            <a:r>
              <a:rPr lang="en-AU" altLang="en-US" sz="2600" dirty="0" smtClean="0"/>
              <a:t>recording; staff debrief-case discussion; </a:t>
            </a:r>
            <a:r>
              <a:rPr lang="en-AU" altLang="en-US" sz="2400" dirty="0" smtClean="0"/>
              <a:t>the </a:t>
            </a:r>
            <a:r>
              <a:rPr lang="en-AU" altLang="en-US" sz="2400" dirty="0"/>
              <a:t>possibilities for a general cross-CLC protocol for ‘ethics dialogue’ among Queensland </a:t>
            </a:r>
            <a:r>
              <a:rPr lang="en-AU" altLang="en-US" sz="2400" dirty="0" smtClean="0"/>
              <a:t>CLC’s</a:t>
            </a:r>
            <a:r>
              <a:rPr lang="en-AU" altLang="en-US" sz="2600" dirty="0" smtClean="0"/>
              <a:t>.</a:t>
            </a:r>
            <a:endParaRPr lang="en-AU" altLang="en-US" sz="2800" dirty="0" smtClean="0"/>
          </a:p>
          <a:p>
            <a:pPr marL="0" indent="0" algn="ctr">
              <a:lnSpc>
                <a:spcPct val="90000"/>
              </a:lnSpc>
              <a:buNone/>
            </a:pPr>
            <a:endParaRPr lang="en-AU" altLang="en-US" sz="2800" dirty="0"/>
          </a:p>
        </p:txBody>
      </p:sp>
      <p:sp>
        <p:nvSpPr>
          <p:cNvPr id="2" name="Slide Number Placeholder 1"/>
          <p:cNvSpPr>
            <a:spLocks noGrp="1"/>
          </p:cNvSpPr>
          <p:nvPr>
            <p:ph type="sldNum" sz="quarter" idx="12"/>
          </p:nvPr>
        </p:nvSpPr>
        <p:spPr/>
        <p:txBody>
          <a:bodyPr/>
          <a:lstStyle/>
          <a:p>
            <a:fld id="{4702A961-F21B-4330-BB93-F378010434CB}" type="slidenum">
              <a:rPr lang="en-AU" smtClean="0"/>
              <a:t>19</a:t>
            </a:fld>
            <a:endParaRPr lang="en-AU"/>
          </a:p>
        </p:txBody>
      </p:sp>
    </p:spTree>
    <p:extLst>
      <p:ext uri="{BB962C8B-B14F-4D97-AF65-F5344CB8AC3E}">
        <p14:creationId xmlns:p14="http://schemas.microsoft.com/office/powerpoint/2010/main" val="37963025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685800" y="1268412"/>
            <a:ext cx="7702550" cy="4446587"/>
          </a:xfrm>
          <a:solidFill>
            <a:schemeClr val="accent1">
              <a:alpha val="36000"/>
            </a:schemeClr>
          </a:solidFill>
        </p:spPr>
        <p:txBody>
          <a:bodyPr>
            <a:normAutofit/>
          </a:bodyPr>
          <a:lstStyle/>
          <a:p>
            <a:r>
              <a:rPr lang="en-AU" altLang="en-US" dirty="0" smtClean="0"/>
              <a:t>Inside Ethical Practice</a:t>
            </a:r>
            <a:r>
              <a:rPr lang="en-AU" altLang="en-US" dirty="0"/>
              <a:t/>
            </a:r>
            <a:br>
              <a:rPr lang="en-AU" altLang="en-US" dirty="0"/>
            </a:br>
            <a:r>
              <a:rPr lang="en-AU" altLang="en-US" dirty="0" smtClean="0"/>
              <a:t/>
            </a:r>
            <a:br>
              <a:rPr lang="en-AU" altLang="en-US" dirty="0" smtClean="0"/>
            </a:br>
            <a:r>
              <a:rPr lang="en-AU" altLang="en-US" sz="2800" dirty="0" smtClean="0"/>
              <a:t>Adrian Evans</a:t>
            </a:r>
            <a:br>
              <a:rPr lang="en-AU" altLang="en-US" sz="2800" dirty="0" smtClean="0"/>
            </a:br>
            <a:r>
              <a:rPr lang="en-AU" altLang="en-US" sz="2800" dirty="0" smtClean="0"/>
              <a:t>Monash </a:t>
            </a:r>
            <a:r>
              <a:rPr lang="en-AU" altLang="en-US" sz="2800" dirty="0"/>
              <a:t>L</a:t>
            </a:r>
            <a:r>
              <a:rPr lang="en-AU" altLang="en-US" sz="2800" dirty="0" smtClean="0"/>
              <a:t>aw School</a:t>
            </a:r>
            <a:endParaRPr lang="en-AU" altLang="en-US" sz="2800" dirty="0"/>
          </a:p>
        </p:txBody>
      </p:sp>
    </p:spTree>
    <p:extLst>
      <p:ext uri="{BB962C8B-B14F-4D97-AF65-F5344CB8AC3E}">
        <p14:creationId xmlns:p14="http://schemas.microsoft.com/office/powerpoint/2010/main" val="37869258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85800"/>
          </a:xfrm>
        </p:spPr>
        <p:txBody>
          <a:bodyPr>
            <a:normAutofit/>
          </a:bodyPr>
          <a:lstStyle/>
          <a:p>
            <a:r>
              <a:rPr lang="en-AU" sz="3200" dirty="0" smtClean="0"/>
              <a:t>Scenario 4</a:t>
            </a:r>
            <a:endParaRPr lang="en-AU" sz="3200" dirty="0"/>
          </a:p>
        </p:txBody>
      </p:sp>
      <p:sp>
        <p:nvSpPr>
          <p:cNvPr id="3" name="Content Placeholder 2"/>
          <p:cNvSpPr>
            <a:spLocks noGrp="1"/>
          </p:cNvSpPr>
          <p:nvPr>
            <p:ph idx="1"/>
          </p:nvPr>
        </p:nvSpPr>
        <p:spPr>
          <a:xfrm>
            <a:off x="457200" y="914400"/>
            <a:ext cx="8229600" cy="5334000"/>
          </a:xfrm>
          <a:solidFill>
            <a:schemeClr val="accent1">
              <a:alpha val="17000"/>
            </a:schemeClr>
          </a:solidFill>
        </p:spPr>
        <p:txBody>
          <a:bodyPr>
            <a:normAutofit fontScale="92500" lnSpcReduction="20000"/>
          </a:bodyPr>
          <a:lstStyle/>
          <a:p>
            <a:r>
              <a:rPr lang="en-AU" sz="2400" dirty="0" smtClean="0"/>
              <a:t>You are a regional CLC manager. You are contacted urgently by </a:t>
            </a:r>
            <a:r>
              <a:rPr lang="en-AU" sz="2400" i="1" dirty="0" smtClean="0"/>
              <a:t>Stop Adani</a:t>
            </a:r>
            <a:r>
              <a:rPr lang="en-AU" sz="2400" dirty="0" smtClean="0"/>
              <a:t>, who want you to support imminent tort-based litigation to defend the climate, on behalf of a group of barrier reef dive tour operators. </a:t>
            </a:r>
          </a:p>
          <a:p>
            <a:r>
              <a:rPr lang="en-AU" sz="2400" i="1" dirty="0" smtClean="0"/>
              <a:t>Stop Adani </a:t>
            </a:r>
            <a:r>
              <a:rPr lang="en-AU" sz="2400" dirty="0" smtClean="0"/>
              <a:t>has received advice (paid for by the ACF), that Adani’s proposal to begin their huge mine can, as a matter of </a:t>
            </a:r>
            <a:r>
              <a:rPr lang="en-AU" sz="2400" dirty="0" err="1" smtClean="0"/>
              <a:t>admissable</a:t>
            </a:r>
            <a:r>
              <a:rPr lang="en-AU" sz="2400" dirty="0" smtClean="0"/>
              <a:t> evidence, be causally connected to the death of reef corals on which the dive tour industry depends.</a:t>
            </a:r>
          </a:p>
          <a:p>
            <a:r>
              <a:rPr lang="en-AU" sz="2400" dirty="0" smtClean="0"/>
              <a:t>You are asked to divert CLC staff resources into the litigation - by identifying, recruiting and managing pro bono counsel, in conjunction with private class action firms - and make urgent submissions to the State Government for last minute law reform, based on the tour operators’ projections of falling tourist numbers.</a:t>
            </a:r>
          </a:p>
          <a:p>
            <a:r>
              <a:rPr lang="en-AU" sz="2400" dirty="0" smtClean="0"/>
              <a:t>Your governing board hears of the proposal and ‘requests’ an immediate board meeting, with a view to directing your response…</a:t>
            </a:r>
          </a:p>
          <a:p>
            <a:pPr lvl="1"/>
            <a:r>
              <a:rPr lang="en-AU" sz="2200" b="1" dirty="0" smtClean="0"/>
              <a:t>Discuss and decide what ethical approach </a:t>
            </a:r>
            <a:r>
              <a:rPr lang="en-AU" sz="2200" b="1" dirty="0"/>
              <a:t>you will take </a:t>
            </a:r>
            <a:r>
              <a:rPr lang="en-AU" sz="2200" b="1" dirty="0" smtClean="0"/>
              <a:t>in the Board meeting?</a:t>
            </a:r>
          </a:p>
          <a:p>
            <a:pPr lvl="1"/>
            <a:r>
              <a:rPr lang="en-AU" sz="2200" b="1" dirty="0" smtClean="0"/>
              <a:t>[Then role play the meeting in your small group]</a:t>
            </a:r>
          </a:p>
        </p:txBody>
      </p:sp>
      <p:sp>
        <p:nvSpPr>
          <p:cNvPr id="4" name="Footer Placeholder 3"/>
          <p:cNvSpPr>
            <a:spLocks noGrp="1"/>
          </p:cNvSpPr>
          <p:nvPr>
            <p:ph type="ftr" sz="quarter" idx="11"/>
          </p:nvPr>
        </p:nvSpPr>
        <p:spPr/>
        <p:txBody>
          <a:bodyPr/>
          <a:lstStyle/>
          <a:p>
            <a:r>
              <a:rPr lang="en-AU" smtClean="0"/>
              <a:t>Adrian Evans   Monash Law School 2017</a:t>
            </a:r>
            <a:endParaRPr lang="en-AU"/>
          </a:p>
        </p:txBody>
      </p:sp>
      <p:sp>
        <p:nvSpPr>
          <p:cNvPr id="5" name="Slide Number Placeholder 4"/>
          <p:cNvSpPr>
            <a:spLocks noGrp="1"/>
          </p:cNvSpPr>
          <p:nvPr>
            <p:ph type="sldNum" sz="quarter" idx="12"/>
          </p:nvPr>
        </p:nvSpPr>
        <p:spPr/>
        <p:txBody>
          <a:bodyPr/>
          <a:lstStyle/>
          <a:p>
            <a:fld id="{4702A961-F21B-4330-BB93-F378010434CB}" type="slidenum">
              <a:rPr lang="en-AU" smtClean="0"/>
              <a:t>20</a:t>
            </a:fld>
            <a:endParaRPr lang="en-AU"/>
          </a:p>
        </p:txBody>
      </p:sp>
    </p:spTree>
    <p:extLst>
      <p:ext uri="{BB962C8B-B14F-4D97-AF65-F5344CB8AC3E}">
        <p14:creationId xmlns:p14="http://schemas.microsoft.com/office/powerpoint/2010/main" val="6074574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0"/>
            <a:ext cx="8229600" cy="620713"/>
          </a:xfrm>
        </p:spPr>
        <p:txBody>
          <a:bodyPr/>
          <a:lstStyle/>
          <a:p>
            <a:pPr algn="ctr" eaLnBrk="1" hangingPunct="1">
              <a:defRPr/>
            </a:pPr>
            <a:r>
              <a:rPr lang="en-AU" sz="2800" dirty="0" smtClean="0">
                <a:solidFill>
                  <a:schemeClr val="tx1"/>
                </a:solidFill>
              </a:rPr>
              <a:t>Defending your reputation…</a:t>
            </a:r>
          </a:p>
        </p:txBody>
      </p:sp>
      <p:sp>
        <p:nvSpPr>
          <p:cNvPr id="47107" name="Rectangle 3"/>
          <p:cNvSpPr>
            <a:spLocks noGrp="1" noChangeArrowheads="1"/>
          </p:cNvSpPr>
          <p:nvPr>
            <p:ph idx="1"/>
          </p:nvPr>
        </p:nvSpPr>
        <p:spPr>
          <a:xfrm>
            <a:off x="179388" y="609600"/>
            <a:ext cx="8713787" cy="5715000"/>
          </a:xfrm>
          <a:solidFill>
            <a:schemeClr val="accent1">
              <a:alpha val="40000"/>
            </a:schemeClr>
          </a:solidFill>
          <a:ln w="12700">
            <a:solidFill>
              <a:srgbClr val="000000"/>
            </a:solidFill>
            <a:miter lim="800000"/>
            <a:headEnd/>
            <a:tailEnd/>
          </a:ln>
        </p:spPr>
        <p:txBody>
          <a:bodyPr>
            <a:normAutofit lnSpcReduction="10000"/>
          </a:bodyPr>
          <a:lstStyle/>
          <a:p>
            <a:pPr eaLnBrk="1" hangingPunct="1">
              <a:lnSpc>
                <a:spcPct val="80000"/>
              </a:lnSpc>
              <a:defRPr/>
            </a:pPr>
            <a:r>
              <a:rPr lang="en-AU" sz="2200" dirty="0" smtClean="0"/>
              <a:t>We have nothing but our reputations to 'sell' to clients or the wider community, because ultimately, technical skill is assumed, and becomes a secondary consideration.</a:t>
            </a:r>
          </a:p>
          <a:p>
            <a:pPr>
              <a:lnSpc>
                <a:spcPct val="80000"/>
              </a:lnSpc>
              <a:defRPr/>
            </a:pPr>
            <a:r>
              <a:rPr lang="en-AU" sz="2200" dirty="0"/>
              <a:t>Lawyers, like all professionals, take years to develop a reputation and then spend only minutes losing it, often because they act impulsively when angry or frustrated. Sometimes, lazy thinking is to blame. This seminar was about substituting ethical thought for frustration or </a:t>
            </a:r>
            <a:r>
              <a:rPr lang="en-AU" sz="2200" dirty="0" smtClean="0"/>
              <a:t>laziness.</a:t>
            </a:r>
            <a:endParaRPr lang="en-AU" sz="2200" dirty="0"/>
          </a:p>
          <a:p>
            <a:pPr eaLnBrk="1" hangingPunct="1">
              <a:lnSpc>
                <a:spcPct val="80000"/>
              </a:lnSpc>
              <a:defRPr/>
            </a:pPr>
            <a:r>
              <a:rPr lang="en-AU" sz="2200" dirty="0" smtClean="0"/>
              <a:t>Preventing ethical pitfalls can be summed up in one virtue ethics question: </a:t>
            </a:r>
          </a:p>
          <a:p>
            <a:pPr eaLnBrk="1" hangingPunct="1">
              <a:lnSpc>
                <a:spcPct val="80000"/>
              </a:lnSpc>
              <a:buFont typeface="Wingdings" pitchFamily="2" charset="2"/>
              <a:buNone/>
              <a:defRPr/>
            </a:pPr>
            <a:r>
              <a:rPr lang="en-AU" sz="2200" dirty="0" smtClean="0">
                <a:solidFill>
                  <a:srgbClr val="FF0000"/>
                </a:solidFill>
              </a:rPr>
              <a:t>             Do my peers and clients regard me as a person of integrity?</a:t>
            </a:r>
          </a:p>
          <a:p>
            <a:pPr eaLnBrk="1" hangingPunct="1">
              <a:lnSpc>
                <a:spcPct val="80000"/>
              </a:lnSpc>
              <a:buFont typeface="Wingdings" pitchFamily="2" charset="2"/>
              <a:buNone/>
              <a:defRPr/>
            </a:pPr>
            <a:endParaRPr lang="en-AU" sz="2000" dirty="0" smtClean="0"/>
          </a:p>
          <a:p>
            <a:pPr marL="0" indent="0" algn="ctr">
              <a:lnSpc>
                <a:spcPct val="80000"/>
              </a:lnSpc>
              <a:buNone/>
              <a:defRPr/>
            </a:pPr>
            <a:r>
              <a:rPr lang="en-AU" sz="2400" b="1" dirty="0" smtClean="0"/>
              <a:t>Tips for defeating ethical panic…</a:t>
            </a:r>
          </a:p>
          <a:p>
            <a:pPr lvl="1" eaLnBrk="1" hangingPunct="1">
              <a:lnSpc>
                <a:spcPct val="80000"/>
              </a:lnSpc>
              <a:defRPr/>
            </a:pPr>
            <a:r>
              <a:rPr lang="en-AU" sz="2400" dirty="0" smtClean="0">
                <a:solidFill>
                  <a:srgbClr val="FF0000"/>
                </a:solidFill>
              </a:rPr>
              <a:t>Take time to decide;</a:t>
            </a:r>
            <a:r>
              <a:rPr lang="en-AU" sz="2400" dirty="0" smtClean="0"/>
              <a:t> never make a rushed decision if the problem offends your ‘smell test’</a:t>
            </a:r>
          </a:p>
          <a:p>
            <a:pPr lvl="1" eaLnBrk="1" hangingPunct="1">
              <a:lnSpc>
                <a:spcPct val="80000"/>
              </a:lnSpc>
              <a:defRPr/>
            </a:pPr>
            <a:r>
              <a:rPr lang="en-AU" sz="2400" dirty="0" smtClean="0">
                <a:solidFill>
                  <a:srgbClr val="FF0000"/>
                </a:solidFill>
              </a:rPr>
              <a:t>Consult </a:t>
            </a:r>
            <a:r>
              <a:rPr lang="en-AU" sz="2400" dirty="0" smtClean="0"/>
              <a:t>with your peers  - note that the new ASCR are likely to permit this without you breaching client confidentiality</a:t>
            </a:r>
          </a:p>
          <a:p>
            <a:pPr lvl="1" eaLnBrk="1" hangingPunct="1">
              <a:lnSpc>
                <a:spcPct val="80000"/>
              </a:lnSpc>
              <a:defRPr/>
            </a:pPr>
            <a:r>
              <a:rPr lang="en-AU" sz="2400" dirty="0" smtClean="0">
                <a:solidFill>
                  <a:srgbClr val="FF0000"/>
                </a:solidFill>
              </a:rPr>
              <a:t>If still in doubt, speak confidentially with the Bar or </a:t>
            </a:r>
            <a:r>
              <a:rPr lang="en-AU" sz="2400" i="1" dirty="0" smtClean="0">
                <a:solidFill>
                  <a:srgbClr val="FF0000"/>
                </a:solidFill>
              </a:rPr>
              <a:t>QLS</a:t>
            </a:r>
            <a:r>
              <a:rPr lang="en-AU" sz="2400" dirty="0" smtClean="0">
                <a:solidFill>
                  <a:srgbClr val="FF0000"/>
                </a:solidFill>
              </a:rPr>
              <a:t> Ethics Committee , </a:t>
            </a:r>
            <a:r>
              <a:rPr lang="en-AU" sz="2400" dirty="0" smtClean="0"/>
              <a:t>to get another view</a:t>
            </a:r>
          </a:p>
          <a:p>
            <a:pPr lvl="1" eaLnBrk="1" hangingPunct="1">
              <a:lnSpc>
                <a:spcPct val="80000"/>
              </a:lnSpc>
              <a:defRPr/>
            </a:pPr>
            <a:r>
              <a:rPr lang="en-AU" sz="2400" dirty="0" smtClean="0">
                <a:solidFill>
                  <a:srgbClr val="FF0000"/>
                </a:solidFill>
                <a:effectLst/>
              </a:rPr>
              <a:t>Record</a:t>
            </a:r>
            <a:r>
              <a:rPr lang="en-AU" sz="2400" dirty="0" smtClean="0">
                <a:solidFill>
                  <a:srgbClr val="000000"/>
                </a:solidFill>
                <a:effectLst/>
              </a:rPr>
              <a:t> your doubts, if they remain.</a:t>
            </a:r>
          </a:p>
        </p:txBody>
      </p:sp>
      <p:sp>
        <p:nvSpPr>
          <p:cNvPr id="2" name="Footer Placeholder 1"/>
          <p:cNvSpPr>
            <a:spLocks noGrp="1"/>
          </p:cNvSpPr>
          <p:nvPr>
            <p:ph type="ftr" sz="quarter" idx="11"/>
          </p:nvPr>
        </p:nvSpPr>
        <p:spPr/>
        <p:txBody>
          <a:bodyPr/>
          <a:lstStyle/>
          <a:p>
            <a:pPr algn="r"/>
            <a:r>
              <a:rPr lang="en-AU" smtClean="0"/>
              <a:t>Adrian Evans   Monash Law School 2017</a:t>
            </a:r>
            <a:endParaRPr lang="en-AU" dirty="0"/>
          </a:p>
        </p:txBody>
      </p:sp>
      <p:sp>
        <p:nvSpPr>
          <p:cNvPr id="3" name="Slide Number Placeholder 2"/>
          <p:cNvSpPr>
            <a:spLocks noGrp="1"/>
          </p:cNvSpPr>
          <p:nvPr>
            <p:ph type="sldNum" sz="quarter" idx="12"/>
          </p:nvPr>
        </p:nvSpPr>
        <p:spPr/>
        <p:txBody>
          <a:bodyPr/>
          <a:lstStyle/>
          <a:p>
            <a:fld id="{4702A961-F21B-4330-BB93-F378010434CB}" type="slidenum">
              <a:rPr lang="en-AU" smtClean="0"/>
              <a:t>21</a:t>
            </a:fld>
            <a:endParaRPr lang="en-AU" dirty="0"/>
          </a:p>
        </p:txBody>
      </p:sp>
    </p:spTree>
    <p:extLst>
      <p:ext uri="{BB962C8B-B14F-4D97-AF65-F5344CB8AC3E}">
        <p14:creationId xmlns:p14="http://schemas.microsoft.com/office/powerpoint/2010/main" val="28215990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AU" sz="2800" b="1" dirty="0" smtClean="0"/>
              <a:t>Further reading</a:t>
            </a:r>
            <a:endParaRPr lang="en-AU" sz="2800" b="1" dirty="0"/>
          </a:p>
        </p:txBody>
      </p:sp>
      <p:sp>
        <p:nvSpPr>
          <p:cNvPr id="3" name="Content Placeholder 2"/>
          <p:cNvSpPr>
            <a:spLocks noGrp="1"/>
          </p:cNvSpPr>
          <p:nvPr>
            <p:ph idx="1"/>
          </p:nvPr>
        </p:nvSpPr>
        <p:spPr>
          <a:xfrm>
            <a:off x="457200" y="1295400"/>
            <a:ext cx="8229600" cy="4800600"/>
          </a:xfrm>
        </p:spPr>
        <p:txBody>
          <a:bodyPr>
            <a:normAutofit fontScale="70000" lnSpcReduction="20000"/>
          </a:bodyPr>
          <a:lstStyle/>
          <a:p>
            <a:r>
              <a:rPr lang="en-AU" altLang="en-US" dirty="0" smtClean="0"/>
              <a:t>M Baron, P Pettit and M </a:t>
            </a:r>
            <a:r>
              <a:rPr lang="en-AU" altLang="en-US" dirty="0" err="1" smtClean="0"/>
              <a:t>Slote</a:t>
            </a:r>
            <a:r>
              <a:rPr lang="en-AU" altLang="en-US" dirty="0" smtClean="0"/>
              <a:t>, </a:t>
            </a:r>
            <a:r>
              <a:rPr lang="en-AU" altLang="en-US" i="1" dirty="0" smtClean="0"/>
              <a:t>Three Methods of Ethics – A Debate: For and Against Consequences, Maxims and Virtues</a:t>
            </a:r>
            <a:r>
              <a:rPr lang="en-AU" altLang="en-US" dirty="0" smtClean="0"/>
              <a:t>, Blackwells, Oxford, 1997</a:t>
            </a:r>
          </a:p>
          <a:p>
            <a:endParaRPr lang="en-AU" altLang="en-US" dirty="0" smtClean="0"/>
          </a:p>
          <a:p>
            <a:r>
              <a:rPr lang="en-AU" altLang="en-US" dirty="0" smtClean="0"/>
              <a:t>Justin Oakley and Dean Cocking</a:t>
            </a:r>
            <a:r>
              <a:rPr lang="en-AU" altLang="en-US" b="1" dirty="0" smtClean="0"/>
              <a:t>, </a:t>
            </a:r>
            <a:r>
              <a:rPr lang="en-AU" altLang="en-US" i="1" dirty="0" smtClean="0"/>
              <a:t>Virtue Ethics and Professional Roles, </a:t>
            </a:r>
            <a:r>
              <a:rPr lang="en-AU" altLang="en-US" dirty="0" smtClean="0"/>
              <a:t>Cambridge, Cambridge, 2001</a:t>
            </a:r>
          </a:p>
          <a:p>
            <a:endParaRPr lang="en-AU" altLang="en-US" dirty="0" smtClean="0"/>
          </a:p>
          <a:p>
            <a:r>
              <a:rPr lang="en-AU" altLang="en-US" dirty="0" smtClean="0"/>
              <a:t>Tim Dare, ‘Virtue Ethics and Legal Ethics’ in </a:t>
            </a:r>
            <a:r>
              <a:rPr lang="en-AU" altLang="en-US" i="1" dirty="0" smtClean="0"/>
              <a:t>Seven Essays on Professional Ethics</a:t>
            </a:r>
            <a:r>
              <a:rPr lang="en-AU" altLang="en-US" dirty="0" smtClean="0"/>
              <a:t>, Duncan Webb (</a:t>
            </a:r>
            <a:r>
              <a:rPr lang="en-AU" altLang="en-US" dirty="0" err="1" smtClean="0"/>
              <a:t>ed</a:t>
            </a:r>
            <a:r>
              <a:rPr lang="en-AU" altLang="en-US" dirty="0" smtClean="0"/>
              <a:t>), Victoria University of Wellington, 1998</a:t>
            </a:r>
          </a:p>
          <a:p>
            <a:endParaRPr lang="en-AU" altLang="en-US" dirty="0" smtClean="0"/>
          </a:p>
          <a:p>
            <a:r>
              <a:rPr lang="en-AU" altLang="en-US" dirty="0" smtClean="0"/>
              <a:t>Adrian Evans, </a:t>
            </a:r>
            <a:r>
              <a:rPr lang="en-AU" altLang="en-US" i="1" dirty="0" smtClean="0"/>
              <a:t>The Good Lawyer</a:t>
            </a:r>
            <a:r>
              <a:rPr lang="en-AU" altLang="en-US" dirty="0" smtClean="0"/>
              <a:t>, Cambridge, Melbourne, 2014</a:t>
            </a:r>
          </a:p>
          <a:p>
            <a:pPr marL="0" indent="0">
              <a:buNone/>
            </a:pPr>
            <a:r>
              <a:rPr lang="en-AU" altLang="en-US" dirty="0" smtClean="0"/>
              <a:t>  </a:t>
            </a:r>
          </a:p>
          <a:p>
            <a:r>
              <a:rPr lang="en-AU" altLang="en-US" dirty="0" smtClean="0"/>
              <a:t>Christine Parker and Adrian Evans, </a:t>
            </a:r>
            <a:r>
              <a:rPr lang="en-AU" altLang="en-US" i="1" dirty="0" smtClean="0"/>
              <a:t>Inside Lawyers’ Ethics</a:t>
            </a:r>
            <a:r>
              <a:rPr lang="en-AU" altLang="en-US" dirty="0" smtClean="0"/>
              <a:t>, 2</a:t>
            </a:r>
            <a:r>
              <a:rPr lang="en-AU" altLang="en-US" baseline="30000" dirty="0" smtClean="0"/>
              <a:t>nd</a:t>
            </a:r>
            <a:r>
              <a:rPr lang="en-AU" altLang="en-US" dirty="0" smtClean="0"/>
              <a:t> </a:t>
            </a:r>
            <a:r>
              <a:rPr lang="en-AU" altLang="en-US" dirty="0" err="1" smtClean="0"/>
              <a:t>edn</a:t>
            </a:r>
            <a:r>
              <a:rPr lang="en-AU" altLang="en-US" dirty="0" smtClean="0"/>
              <a:t>, Cambridge, Melbourne, 2014.</a:t>
            </a:r>
            <a:endParaRPr lang="en-AU" dirty="0"/>
          </a:p>
        </p:txBody>
      </p:sp>
      <p:sp>
        <p:nvSpPr>
          <p:cNvPr id="4" name="Footer Placeholder 3"/>
          <p:cNvSpPr>
            <a:spLocks noGrp="1"/>
          </p:cNvSpPr>
          <p:nvPr>
            <p:ph type="ftr" sz="quarter" idx="11"/>
          </p:nvPr>
        </p:nvSpPr>
        <p:spPr/>
        <p:txBody>
          <a:bodyPr/>
          <a:lstStyle/>
          <a:p>
            <a:r>
              <a:rPr lang="en-AU" smtClean="0"/>
              <a:t>Adrian Evans   Monash Law School 2017</a:t>
            </a:r>
            <a:endParaRPr lang="en-AU"/>
          </a:p>
        </p:txBody>
      </p:sp>
      <p:sp>
        <p:nvSpPr>
          <p:cNvPr id="5" name="Slide Number Placeholder 4"/>
          <p:cNvSpPr>
            <a:spLocks noGrp="1"/>
          </p:cNvSpPr>
          <p:nvPr>
            <p:ph type="sldNum" sz="quarter" idx="12"/>
          </p:nvPr>
        </p:nvSpPr>
        <p:spPr/>
        <p:txBody>
          <a:bodyPr/>
          <a:lstStyle/>
          <a:p>
            <a:fld id="{4702A961-F21B-4330-BB93-F378010434CB}" type="slidenum">
              <a:rPr lang="en-AU" smtClean="0"/>
              <a:t>22</a:t>
            </a:fld>
            <a:endParaRPr lang="en-AU"/>
          </a:p>
        </p:txBody>
      </p:sp>
    </p:spTree>
    <p:extLst>
      <p:ext uri="{BB962C8B-B14F-4D97-AF65-F5344CB8AC3E}">
        <p14:creationId xmlns:p14="http://schemas.microsoft.com/office/powerpoint/2010/main" val="41798373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 name="Footer Placeholder 4"/>
          <p:cNvSpPr>
            <a:spLocks noGrp="1"/>
          </p:cNvSpPr>
          <p:nvPr>
            <p:ph type="ftr" sz="quarter" idx="11"/>
          </p:nvPr>
        </p:nvSpPr>
        <p:spPr/>
        <p:txBody>
          <a:bodyPr/>
          <a:lstStyle/>
          <a:p>
            <a:r>
              <a:rPr lang="en-AU" altLang="en-US" smtClean="0"/>
              <a:t>Adrian Evans   Monash Law School 2017</a:t>
            </a:r>
            <a:endParaRPr lang="en-AU" altLang="en-US" dirty="0"/>
          </a:p>
        </p:txBody>
      </p:sp>
      <p:sp>
        <p:nvSpPr>
          <p:cNvPr id="16386" name="Rectangle 2"/>
          <p:cNvSpPr>
            <a:spLocks noGrp="1" noChangeArrowheads="1"/>
          </p:cNvSpPr>
          <p:nvPr>
            <p:ph type="title"/>
          </p:nvPr>
        </p:nvSpPr>
        <p:spPr>
          <a:xfrm>
            <a:off x="395288" y="0"/>
            <a:ext cx="8424862" cy="692150"/>
          </a:xfrm>
        </p:spPr>
        <p:txBody>
          <a:bodyPr/>
          <a:lstStyle/>
          <a:p>
            <a:r>
              <a:rPr lang="en-AU" altLang="en-US" sz="3200" dirty="0"/>
              <a:t>Obligations of Legal Practitioners</a:t>
            </a:r>
          </a:p>
        </p:txBody>
      </p:sp>
      <p:sp>
        <p:nvSpPr>
          <p:cNvPr id="16387" name="Rectangle 3"/>
          <p:cNvSpPr>
            <a:spLocks noGrp="1" noChangeArrowheads="1"/>
          </p:cNvSpPr>
          <p:nvPr>
            <p:ph type="body" idx="1"/>
          </p:nvPr>
        </p:nvSpPr>
        <p:spPr>
          <a:xfrm>
            <a:off x="468313" y="836613"/>
            <a:ext cx="8351837" cy="5184775"/>
          </a:xfrm>
          <a:solidFill>
            <a:schemeClr val="accent1">
              <a:alpha val="40000"/>
            </a:schemeClr>
          </a:solidFill>
        </p:spPr>
        <p:txBody>
          <a:bodyPr/>
          <a:lstStyle/>
          <a:p>
            <a:pPr algn="ctr">
              <a:lnSpc>
                <a:spcPct val="90000"/>
              </a:lnSpc>
              <a:buFont typeface="Wingdings" pitchFamily="2" charset="2"/>
              <a:buNone/>
            </a:pPr>
            <a:r>
              <a:rPr lang="en-AU" altLang="en-US" sz="2800" dirty="0"/>
              <a:t>In general terms</a:t>
            </a:r>
            <a:r>
              <a:rPr lang="en-US" altLang="en-US" sz="2800" dirty="0"/>
              <a:t>,</a:t>
            </a:r>
            <a:r>
              <a:rPr lang="en-AU" altLang="en-US" sz="2800" dirty="0"/>
              <a:t> the obligations of legal</a:t>
            </a:r>
            <a:r>
              <a:rPr lang="en-US" altLang="en-US" sz="2800" dirty="0"/>
              <a:t> </a:t>
            </a:r>
            <a:r>
              <a:rPr lang="en-AU" altLang="en-US" sz="2800" dirty="0"/>
              <a:t>practitioners comprise a hierarchy of duties:</a:t>
            </a:r>
            <a:r>
              <a:rPr lang="en-US" altLang="en-US" dirty="0"/>
              <a:t>            </a:t>
            </a:r>
          </a:p>
          <a:p>
            <a:pPr algn="ctr">
              <a:lnSpc>
                <a:spcPct val="90000"/>
              </a:lnSpc>
              <a:buFont typeface="Wingdings" pitchFamily="2" charset="2"/>
              <a:buNone/>
            </a:pPr>
            <a:endParaRPr lang="en-AU" altLang="en-US" dirty="0" smtClean="0"/>
          </a:p>
          <a:p>
            <a:pPr algn="ctr">
              <a:lnSpc>
                <a:spcPct val="90000"/>
              </a:lnSpc>
              <a:buFont typeface="Wingdings" pitchFamily="2" charset="2"/>
              <a:buNone/>
            </a:pPr>
            <a:r>
              <a:rPr lang="en-AU" altLang="en-US" dirty="0" smtClean="0"/>
              <a:t>To </a:t>
            </a:r>
            <a:r>
              <a:rPr lang="en-AU" altLang="en-US" dirty="0"/>
              <a:t>the law/society</a:t>
            </a:r>
            <a:endParaRPr lang="en-US" altLang="en-US" dirty="0"/>
          </a:p>
          <a:p>
            <a:pPr algn="ctr">
              <a:lnSpc>
                <a:spcPct val="90000"/>
              </a:lnSpc>
              <a:buFont typeface="Wingdings" pitchFamily="2" charset="2"/>
              <a:buNone/>
            </a:pPr>
            <a:r>
              <a:rPr lang="en-AU" altLang="en-US" dirty="0"/>
              <a:t>To the court</a:t>
            </a:r>
            <a:endParaRPr lang="en-US" altLang="en-US" dirty="0"/>
          </a:p>
          <a:p>
            <a:pPr algn="ctr">
              <a:lnSpc>
                <a:spcPct val="90000"/>
              </a:lnSpc>
              <a:buFont typeface="Wingdings" pitchFamily="2" charset="2"/>
              <a:buNone/>
            </a:pPr>
            <a:endParaRPr lang="en-AU" altLang="en-US" dirty="0"/>
          </a:p>
          <a:p>
            <a:pPr algn="ctr">
              <a:lnSpc>
                <a:spcPct val="90000"/>
              </a:lnSpc>
              <a:buFont typeface="Wingdings" pitchFamily="2" charset="2"/>
              <a:buNone/>
            </a:pPr>
            <a:r>
              <a:rPr lang="en-AU" altLang="en-US" dirty="0"/>
              <a:t>To clients</a:t>
            </a:r>
            <a:endParaRPr lang="en-US" altLang="en-US" dirty="0"/>
          </a:p>
          <a:p>
            <a:pPr algn="ctr">
              <a:lnSpc>
                <a:spcPct val="90000"/>
              </a:lnSpc>
              <a:buFont typeface="Wingdings" pitchFamily="2" charset="2"/>
              <a:buNone/>
            </a:pPr>
            <a:endParaRPr lang="en-AU" altLang="en-US" u="sng" dirty="0"/>
          </a:p>
          <a:p>
            <a:pPr algn="ctr">
              <a:lnSpc>
                <a:spcPct val="90000"/>
              </a:lnSpc>
              <a:buFont typeface="Wingdings" pitchFamily="2" charset="2"/>
              <a:buNone/>
            </a:pPr>
            <a:r>
              <a:rPr lang="en-AU" altLang="en-US" dirty="0"/>
              <a:t>To others</a:t>
            </a:r>
            <a:endParaRPr lang="en-US" altLang="en-US" dirty="0"/>
          </a:p>
          <a:p>
            <a:pPr algn="ctr">
              <a:lnSpc>
                <a:spcPct val="90000"/>
              </a:lnSpc>
              <a:buFont typeface="Wingdings" pitchFamily="2" charset="2"/>
              <a:buNone/>
            </a:pPr>
            <a:r>
              <a:rPr lang="en-US" altLang="en-US" sz="2400" u="sng" dirty="0"/>
              <a:t>Note</a:t>
            </a:r>
            <a:r>
              <a:rPr lang="en-US" altLang="en-US" sz="2400" dirty="0"/>
              <a:t>: The duty to clients is third on the list!</a:t>
            </a:r>
            <a:endParaRPr lang="en-AU" altLang="en-US" sz="2400" dirty="0"/>
          </a:p>
        </p:txBody>
      </p:sp>
      <p:sp>
        <p:nvSpPr>
          <p:cNvPr id="16388" name="Line 4"/>
          <p:cNvSpPr>
            <a:spLocks noChangeShapeType="1"/>
          </p:cNvSpPr>
          <p:nvPr/>
        </p:nvSpPr>
        <p:spPr bwMode="auto">
          <a:xfrm>
            <a:off x="4644231" y="2709068"/>
            <a:ext cx="7429" cy="288131"/>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6389" name="Line 5"/>
          <p:cNvSpPr>
            <a:spLocks noChangeShapeType="1"/>
          </p:cNvSpPr>
          <p:nvPr/>
        </p:nvSpPr>
        <p:spPr bwMode="auto">
          <a:xfrm>
            <a:off x="4643438" y="3284538"/>
            <a:ext cx="0" cy="431800"/>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6390" name="Line 6"/>
          <p:cNvSpPr>
            <a:spLocks noChangeShapeType="1"/>
          </p:cNvSpPr>
          <p:nvPr/>
        </p:nvSpPr>
        <p:spPr bwMode="auto">
          <a:xfrm flipH="1">
            <a:off x="4643438" y="4329112"/>
            <a:ext cx="8222" cy="468313"/>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6391" name="Text Box 7"/>
          <p:cNvSpPr txBox="1">
            <a:spLocks noChangeArrowheads="1"/>
          </p:cNvSpPr>
          <p:nvPr/>
        </p:nvSpPr>
        <p:spPr bwMode="auto">
          <a:xfrm rot="10800000" flipV="1">
            <a:off x="684213" y="2660650"/>
            <a:ext cx="20161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pPr>
            <a:r>
              <a:rPr lang="en-AU" altLang="en-US" sz="1600" dirty="0">
                <a:latin typeface="Arial" charset="0"/>
                <a:cs typeface="Arial" charset="0"/>
              </a:rPr>
              <a:t>Moral Activism</a:t>
            </a:r>
          </a:p>
        </p:txBody>
      </p:sp>
      <p:sp>
        <p:nvSpPr>
          <p:cNvPr id="16392" name="Line 8"/>
          <p:cNvSpPr>
            <a:spLocks noChangeShapeType="1"/>
          </p:cNvSpPr>
          <p:nvPr/>
        </p:nvSpPr>
        <p:spPr bwMode="auto">
          <a:xfrm flipV="1">
            <a:off x="2411413" y="2565400"/>
            <a:ext cx="647700" cy="215900"/>
          </a:xfrm>
          <a:prstGeom prst="line">
            <a:avLst/>
          </a:prstGeom>
          <a:noFill/>
          <a:ln w="9525">
            <a:solidFill>
              <a:schemeClr va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6393" name="Text Box 9"/>
          <p:cNvSpPr txBox="1">
            <a:spLocks noChangeArrowheads="1"/>
          </p:cNvSpPr>
          <p:nvPr/>
        </p:nvSpPr>
        <p:spPr bwMode="auto">
          <a:xfrm>
            <a:off x="7524750" y="2852738"/>
            <a:ext cx="1368425"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pPr>
            <a:r>
              <a:rPr lang="en-AU" altLang="en-US" sz="1600" dirty="0">
                <a:latin typeface="Arial" charset="0"/>
                <a:cs typeface="Arial" charset="0"/>
              </a:rPr>
              <a:t>Responsible Lawyering</a:t>
            </a:r>
          </a:p>
        </p:txBody>
      </p:sp>
      <p:sp>
        <p:nvSpPr>
          <p:cNvPr id="16394" name="Line 10"/>
          <p:cNvSpPr>
            <a:spLocks noChangeShapeType="1"/>
          </p:cNvSpPr>
          <p:nvPr/>
        </p:nvSpPr>
        <p:spPr bwMode="auto">
          <a:xfrm flipH="1" flipV="1">
            <a:off x="6011863" y="2997200"/>
            <a:ext cx="1439862" cy="71438"/>
          </a:xfrm>
          <a:prstGeom prst="line">
            <a:avLst/>
          </a:prstGeom>
          <a:noFill/>
          <a:ln w="9525">
            <a:solidFill>
              <a:schemeClr va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6395" name="Text Box 11"/>
          <p:cNvSpPr txBox="1">
            <a:spLocks noChangeArrowheads="1"/>
          </p:cNvSpPr>
          <p:nvPr/>
        </p:nvSpPr>
        <p:spPr bwMode="auto">
          <a:xfrm>
            <a:off x="1187450" y="4221163"/>
            <a:ext cx="1081088"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pPr>
            <a:r>
              <a:rPr lang="en-AU" altLang="en-US" sz="1600" dirty="0">
                <a:latin typeface="Arial" charset="0"/>
                <a:cs typeface="Arial" charset="0"/>
              </a:rPr>
              <a:t>Zealous Advocacy</a:t>
            </a:r>
          </a:p>
        </p:txBody>
      </p:sp>
      <p:sp>
        <p:nvSpPr>
          <p:cNvPr id="16396" name="Line 12"/>
          <p:cNvSpPr>
            <a:spLocks noChangeShapeType="1"/>
          </p:cNvSpPr>
          <p:nvPr/>
        </p:nvSpPr>
        <p:spPr bwMode="auto">
          <a:xfrm flipV="1">
            <a:off x="2124075" y="4149725"/>
            <a:ext cx="1584325" cy="358775"/>
          </a:xfrm>
          <a:prstGeom prst="line">
            <a:avLst/>
          </a:prstGeom>
          <a:noFill/>
          <a:ln w="9525">
            <a:solidFill>
              <a:schemeClr va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6397" name="Text Box 13"/>
          <p:cNvSpPr txBox="1">
            <a:spLocks noChangeArrowheads="1"/>
          </p:cNvSpPr>
          <p:nvPr/>
        </p:nvSpPr>
        <p:spPr bwMode="auto">
          <a:xfrm>
            <a:off x="7524750" y="4292600"/>
            <a:ext cx="1439863"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pPr>
            <a:r>
              <a:rPr lang="en-AU" altLang="en-US" sz="1600" dirty="0">
                <a:latin typeface="Arial" charset="0"/>
                <a:cs typeface="Arial" charset="0"/>
              </a:rPr>
              <a:t>Relationship of Care</a:t>
            </a:r>
          </a:p>
        </p:txBody>
      </p:sp>
      <p:sp>
        <p:nvSpPr>
          <p:cNvPr id="16398" name="Line 14"/>
          <p:cNvSpPr>
            <a:spLocks noChangeShapeType="1"/>
          </p:cNvSpPr>
          <p:nvPr/>
        </p:nvSpPr>
        <p:spPr bwMode="auto">
          <a:xfrm flipH="1" flipV="1">
            <a:off x="5580063" y="4149725"/>
            <a:ext cx="2087562" cy="358775"/>
          </a:xfrm>
          <a:prstGeom prst="line">
            <a:avLst/>
          </a:prstGeom>
          <a:noFill/>
          <a:ln w="9525">
            <a:solidFill>
              <a:schemeClr va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6399" name="Line 15"/>
          <p:cNvSpPr>
            <a:spLocks noChangeShapeType="1"/>
          </p:cNvSpPr>
          <p:nvPr/>
        </p:nvSpPr>
        <p:spPr bwMode="auto">
          <a:xfrm flipH="1" flipV="1">
            <a:off x="6227763" y="2565400"/>
            <a:ext cx="1223962" cy="503238"/>
          </a:xfrm>
          <a:prstGeom prst="line">
            <a:avLst/>
          </a:prstGeom>
          <a:noFill/>
          <a:ln w="9525">
            <a:solidFill>
              <a:schemeClr va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6400" name="Rectangle 16"/>
          <p:cNvSpPr>
            <a:spLocks noChangeArrowheads="1"/>
          </p:cNvSpPr>
          <p:nvPr/>
        </p:nvSpPr>
        <p:spPr bwMode="auto">
          <a:xfrm>
            <a:off x="3635375" y="4797424"/>
            <a:ext cx="2016125" cy="68897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16401" name="Line 17"/>
          <p:cNvSpPr>
            <a:spLocks noChangeShapeType="1"/>
          </p:cNvSpPr>
          <p:nvPr/>
        </p:nvSpPr>
        <p:spPr bwMode="auto">
          <a:xfrm flipH="1">
            <a:off x="5651500" y="4652963"/>
            <a:ext cx="2160588" cy="360362"/>
          </a:xfrm>
          <a:prstGeom prst="line">
            <a:avLst/>
          </a:prstGeom>
          <a:noFill/>
          <a:ln w="9525">
            <a:solidFill>
              <a:schemeClr va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6402" name="Rectangle 18"/>
          <p:cNvSpPr>
            <a:spLocks noChangeArrowheads="1"/>
          </p:cNvSpPr>
          <p:nvPr/>
        </p:nvSpPr>
        <p:spPr bwMode="auto">
          <a:xfrm>
            <a:off x="2771775" y="2286000"/>
            <a:ext cx="3744913" cy="99853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16403" name="Rectangle 19"/>
          <p:cNvSpPr>
            <a:spLocks noChangeArrowheads="1"/>
          </p:cNvSpPr>
          <p:nvPr/>
        </p:nvSpPr>
        <p:spPr bwMode="auto">
          <a:xfrm>
            <a:off x="3571367" y="3716338"/>
            <a:ext cx="2160587" cy="612774"/>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2" name="Slide Number Placeholder 1"/>
          <p:cNvSpPr>
            <a:spLocks noGrp="1"/>
          </p:cNvSpPr>
          <p:nvPr>
            <p:ph type="sldNum" sz="quarter" idx="12"/>
          </p:nvPr>
        </p:nvSpPr>
        <p:spPr/>
        <p:txBody>
          <a:bodyPr/>
          <a:lstStyle/>
          <a:p>
            <a:fld id="{4702A961-F21B-4330-BB93-F378010434CB}" type="slidenum">
              <a:rPr lang="en-AU" smtClean="0"/>
              <a:t>3</a:t>
            </a:fld>
            <a:endParaRPr lang="en-AU" dirty="0"/>
          </a:p>
        </p:txBody>
      </p:sp>
    </p:spTree>
    <p:extLst>
      <p:ext uri="{BB962C8B-B14F-4D97-AF65-F5344CB8AC3E}">
        <p14:creationId xmlns:p14="http://schemas.microsoft.com/office/powerpoint/2010/main" val="2720905882"/>
      </p:ext>
    </p:extLst>
  </p:cSld>
  <p:clrMapOvr>
    <a:masterClrMapping/>
  </p:clrMapOvr>
  <p:transition>
    <p:wip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animEffect transition="in" filter="wipe(left)">
                                      <p:cBhvr>
                                        <p:cTn id="7" dur="500"/>
                                        <p:tgtEl>
                                          <p:spTgt spid="1638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6387">
                                            <p:txEl>
                                              <p:pRg st="2" end="2"/>
                                            </p:txEl>
                                          </p:spTgt>
                                        </p:tgtEl>
                                        <p:attrNameLst>
                                          <p:attrName>style.visibility</p:attrName>
                                        </p:attrNameLst>
                                      </p:cBhvr>
                                      <p:to>
                                        <p:strVal val="visible"/>
                                      </p:to>
                                    </p:set>
                                    <p:animEffect transition="in" filter="wipe(left)">
                                      <p:cBhvr>
                                        <p:cTn id="12" dur="500"/>
                                        <p:tgtEl>
                                          <p:spTgt spid="16387">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6387">
                                            <p:txEl>
                                              <p:pRg st="3" end="3"/>
                                            </p:txEl>
                                          </p:spTgt>
                                        </p:tgtEl>
                                        <p:attrNameLst>
                                          <p:attrName>style.visibility</p:attrName>
                                        </p:attrNameLst>
                                      </p:cBhvr>
                                      <p:to>
                                        <p:strVal val="visible"/>
                                      </p:to>
                                    </p:set>
                                    <p:animEffect transition="in" filter="wipe(left)">
                                      <p:cBhvr>
                                        <p:cTn id="17" dur="500"/>
                                        <p:tgtEl>
                                          <p:spTgt spid="16387">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6387">
                                            <p:txEl>
                                              <p:pRg st="5" end="5"/>
                                            </p:txEl>
                                          </p:spTgt>
                                        </p:tgtEl>
                                        <p:attrNameLst>
                                          <p:attrName>style.visibility</p:attrName>
                                        </p:attrNameLst>
                                      </p:cBhvr>
                                      <p:to>
                                        <p:strVal val="visible"/>
                                      </p:to>
                                    </p:set>
                                    <p:animEffect transition="in" filter="wipe(left)">
                                      <p:cBhvr>
                                        <p:cTn id="22" dur="500"/>
                                        <p:tgtEl>
                                          <p:spTgt spid="16387">
                                            <p:txEl>
                                              <p:pRg st="5" end="5"/>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6387">
                                            <p:txEl>
                                              <p:pRg st="7" end="7"/>
                                            </p:txEl>
                                          </p:spTgt>
                                        </p:tgtEl>
                                        <p:attrNameLst>
                                          <p:attrName>style.visibility</p:attrName>
                                        </p:attrNameLst>
                                      </p:cBhvr>
                                      <p:to>
                                        <p:strVal val="visible"/>
                                      </p:to>
                                    </p:set>
                                    <p:animEffect transition="in" filter="wipe(left)">
                                      <p:cBhvr>
                                        <p:cTn id="27" dur="500"/>
                                        <p:tgtEl>
                                          <p:spTgt spid="16387">
                                            <p:txEl>
                                              <p:pRg st="7" end="7"/>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6387">
                                            <p:txEl>
                                              <p:pRg st="8" end="8"/>
                                            </p:txEl>
                                          </p:spTgt>
                                        </p:tgtEl>
                                        <p:attrNameLst>
                                          <p:attrName>style.visibility</p:attrName>
                                        </p:attrNameLst>
                                      </p:cBhvr>
                                      <p:to>
                                        <p:strVal val="visible"/>
                                      </p:to>
                                    </p:set>
                                    <p:animEffect transition="in" filter="wipe(left)">
                                      <p:cBhvr>
                                        <p:cTn id="32" dur="500"/>
                                        <p:tgtEl>
                                          <p:spTgt spid="16387">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AU" altLang="en-US" smtClean="0"/>
              <a:t>Adrian Evans   Monash Law School 2017</a:t>
            </a:r>
            <a:endParaRPr lang="en-AU" altLang="en-US"/>
          </a:p>
        </p:txBody>
      </p:sp>
      <p:sp>
        <p:nvSpPr>
          <p:cNvPr id="5" name="Slide Number Placeholder 5"/>
          <p:cNvSpPr>
            <a:spLocks noGrp="1"/>
          </p:cNvSpPr>
          <p:nvPr>
            <p:ph type="sldNum" sz="quarter" idx="12"/>
          </p:nvPr>
        </p:nvSpPr>
        <p:spPr/>
        <p:txBody>
          <a:bodyPr/>
          <a:lstStyle/>
          <a:p>
            <a:fld id="{A55997BC-7E41-4B2D-BBEB-0A4AF36AF33B}" type="slidenum">
              <a:rPr lang="en-AU" altLang="en-US"/>
              <a:pPr/>
              <a:t>4</a:t>
            </a:fld>
            <a:endParaRPr lang="en-AU" altLang="en-US"/>
          </a:p>
        </p:txBody>
      </p:sp>
      <p:sp>
        <p:nvSpPr>
          <p:cNvPr id="16386" name="Rectangle 2"/>
          <p:cNvSpPr>
            <a:spLocks noGrp="1" noChangeArrowheads="1"/>
          </p:cNvSpPr>
          <p:nvPr>
            <p:ph type="title"/>
          </p:nvPr>
        </p:nvSpPr>
        <p:spPr>
          <a:xfrm>
            <a:off x="304800" y="188913"/>
            <a:ext cx="8588375" cy="649287"/>
          </a:xfrm>
        </p:spPr>
        <p:txBody>
          <a:bodyPr>
            <a:normAutofit fontScale="90000"/>
          </a:bodyPr>
          <a:lstStyle/>
          <a:p>
            <a:r>
              <a:rPr lang="en-AU" altLang="en-US" sz="3600" dirty="0"/>
              <a:t>Two main sources of ethical principles and </a:t>
            </a:r>
            <a:r>
              <a:rPr lang="en-AU" altLang="en-US" sz="3600" dirty="0" smtClean="0"/>
              <a:t>rules*</a:t>
            </a:r>
            <a:endParaRPr lang="en-AU" altLang="en-US" sz="2800" dirty="0">
              <a:solidFill>
                <a:srgbClr val="FFFF00"/>
              </a:solidFill>
            </a:endParaRPr>
          </a:p>
        </p:txBody>
      </p:sp>
      <p:sp>
        <p:nvSpPr>
          <p:cNvPr id="16387" name="Rectangle 3"/>
          <p:cNvSpPr>
            <a:spLocks noGrp="1" noChangeArrowheads="1"/>
          </p:cNvSpPr>
          <p:nvPr>
            <p:ph type="body" idx="1"/>
          </p:nvPr>
        </p:nvSpPr>
        <p:spPr>
          <a:xfrm>
            <a:off x="395288" y="1052513"/>
            <a:ext cx="8424862" cy="5400675"/>
          </a:xfrm>
          <a:solidFill>
            <a:schemeClr val="accent1">
              <a:alpha val="42000"/>
            </a:schemeClr>
          </a:solidFill>
          <a:ln w="25400">
            <a:solidFill>
              <a:schemeClr val="bg1"/>
            </a:solidFill>
            <a:miter lim="800000"/>
            <a:headEnd/>
            <a:tailEnd/>
          </a:ln>
        </p:spPr>
        <p:txBody>
          <a:bodyPr/>
          <a:lstStyle/>
          <a:p>
            <a:pPr>
              <a:lnSpc>
                <a:spcPct val="90000"/>
              </a:lnSpc>
              <a:buFont typeface="Wingdings" pitchFamily="2" charset="2"/>
              <a:buNone/>
            </a:pPr>
            <a:r>
              <a:rPr lang="en-AU" altLang="en-US" dirty="0"/>
              <a:t>	</a:t>
            </a:r>
            <a:r>
              <a:rPr lang="en-US" altLang="en-US" dirty="0">
                <a:solidFill>
                  <a:schemeClr val="hlink"/>
                </a:solidFill>
              </a:rPr>
              <a:t>1.</a:t>
            </a:r>
            <a:r>
              <a:rPr lang="en-US" altLang="en-US" dirty="0"/>
              <a:t> </a:t>
            </a:r>
            <a:r>
              <a:rPr lang="en-US" altLang="en-US" dirty="0">
                <a:solidFill>
                  <a:schemeClr val="hlink"/>
                </a:solidFill>
              </a:rPr>
              <a:t>Moral philosophy</a:t>
            </a:r>
            <a:r>
              <a:rPr lang="en-US" altLang="en-US" dirty="0"/>
              <a:t> </a:t>
            </a:r>
            <a:r>
              <a:rPr lang="en-US" altLang="en-US" sz="2800" dirty="0"/>
              <a:t> </a:t>
            </a:r>
          </a:p>
          <a:p>
            <a:pPr lvl="1">
              <a:lnSpc>
                <a:spcPct val="90000"/>
              </a:lnSpc>
            </a:pPr>
            <a:r>
              <a:rPr lang="en-US" altLang="en-US" sz="2400" dirty="0" smtClean="0">
                <a:solidFill>
                  <a:srgbClr val="FF0000"/>
                </a:solidFill>
              </a:rPr>
              <a:t>Kantian</a:t>
            </a:r>
            <a:r>
              <a:rPr lang="en-US" altLang="en-US" sz="2400" dirty="0" smtClean="0"/>
              <a:t> </a:t>
            </a:r>
            <a:endParaRPr lang="en-US" altLang="en-US" sz="2400" dirty="0"/>
          </a:p>
          <a:p>
            <a:pPr lvl="1">
              <a:lnSpc>
                <a:spcPct val="90000"/>
              </a:lnSpc>
            </a:pPr>
            <a:r>
              <a:rPr lang="en-US" altLang="en-US" sz="2400" dirty="0" smtClean="0">
                <a:solidFill>
                  <a:srgbClr val="FF0000"/>
                </a:solidFill>
              </a:rPr>
              <a:t>Consequentialism</a:t>
            </a:r>
            <a:r>
              <a:rPr lang="en-US" altLang="en-US" sz="2000" dirty="0" smtClean="0">
                <a:solidFill>
                  <a:srgbClr val="FF0000"/>
                </a:solidFill>
              </a:rPr>
              <a:t>  (sometimes called ‘utilitarianism’)</a:t>
            </a:r>
            <a:r>
              <a:rPr lang="en-US" altLang="en-US" sz="2400" dirty="0" smtClean="0"/>
              <a:t> </a:t>
            </a:r>
            <a:endParaRPr lang="en-US" altLang="en-US" sz="2400" dirty="0"/>
          </a:p>
          <a:p>
            <a:pPr lvl="1">
              <a:lnSpc>
                <a:spcPct val="90000"/>
              </a:lnSpc>
            </a:pPr>
            <a:r>
              <a:rPr lang="en-US" altLang="en-US" sz="2400" dirty="0">
                <a:solidFill>
                  <a:srgbClr val="FF0000"/>
                </a:solidFill>
              </a:rPr>
              <a:t>Virtue </a:t>
            </a:r>
            <a:r>
              <a:rPr lang="en-US" altLang="en-US" sz="2400" dirty="0" smtClean="0">
                <a:solidFill>
                  <a:srgbClr val="FF0000"/>
                </a:solidFill>
              </a:rPr>
              <a:t>ethics</a:t>
            </a:r>
            <a:r>
              <a:rPr lang="en-US" altLang="en-US" sz="2400" dirty="0" smtClean="0"/>
              <a:t> </a:t>
            </a:r>
            <a:endParaRPr lang="en-US" altLang="en-US" sz="2400" dirty="0"/>
          </a:p>
          <a:p>
            <a:pPr lvl="1">
              <a:lnSpc>
                <a:spcPct val="90000"/>
              </a:lnSpc>
            </a:pPr>
            <a:r>
              <a:rPr lang="en-US" altLang="en-US" sz="2400" dirty="0">
                <a:solidFill>
                  <a:srgbClr val="000000"/>
                </a:solidFill>
                <a:effectLst>
                  <a:outerShdw blurRad="38100" dist="38100" dir="2700000" algn="tl">
                    <a:srgbClr val="FFFFFF"/>
                  </a:outerShdw>
                </a:effectLst>
              </a:rPr>
              <a:t>religious experience</a:t>
            </a:r>
          </a:p>
          <a:p>
            <a:pPr lvl="1">
              <a:lnSpc>
                <a:spcPct val="90000"/>
              </a:lnSpc>
              <a:buFontTx/>
              <a:buNone/>
            </a:pPr>
            <a:endParaRPr lang="en-US" altLang="en-US" dirty="0">
              <a:solidFill>
                <a:srgbClr val="000000"/>
              </a:solidFill>
              <a:effectLst>
                <a:outerShdw blurRad="38100" dist="38100" dir="2700000" algn="tl">
                  <a:srgbClr val="FFFFFF"/>
                </a:outerShdw>
              </a:effectLst>
            </a:endParaRPr>
          </a:p>
          <a:p>
            <a:pPr lvl="1">
              <a:lnSpc>
                <a:spcPct val="90000"/>
              </a:lnSpc>
              <a:buFontTx/>
              <a:buNone/>
            </a:pPr>
            <a:r>
              <a:rPr lang="en-US" altLang="en-US" dirty="0">
                <a:solidFill>
                  <a:schemeClr val="hlink"/>
                </a:solidFill>
              </a:rPr>
              <a:t>2.</a:t>
            </a:r>
            <a:r>
              <a:rPr lang="en-US" altLang="en-US" dirty="0"/>
              <a:t> </a:t>
            </a:r>
            <a:r>
              <a:rPr lang="en-US" altLang="en-US" dirty="0">
                <a:solidFill>
                  <a:schemeClr val="hlink"/>
                </a:solidFill>
              </a:rPr>
              <a:t>Legal philosophy</a:t>
            </a:r>
            <a:r>
              <a:rPr lang="en-US" altLang="en-US" dirty="0"/>
              <a:t> </a:t>
            </a:r>
            <a:r>
              <a:rPr lang="en-US" altLang="en-US" dirty="0">
                <a:solidFill>
                  <a:srgbClr val="002060"/>
                </a:solidFill>
                <a:effectLst>
                  <a:outerShdw blurRad="38100" dist="38100" dir="2700000" algn="tl">
                    <a:srgbClr val="FFFFFF"/>
                  </a:outerShdw>
                </a:effectLst>
              </a:rPr>
              <a:t>– </a:t>
            </a:r>
            <a:r>
              <a:rPr lang="en-US" altLang="en-US" sz="2400" b="1" dirty="0">
                <a:solidFill>
                  <a:srgbClr val="002060"/>
                </a:solidFill>
                <a:effectLst>
                  <a:outerShdw blurRad="38100" dist="38100" dir="2700000" algn="tl">
                    <a:srgbClr val="FFFFFF"/>
                  </a:outerShdw>
                </a:effectLst>
              </a:rPr>
              <a:t>four possible lawyer ‘types</a:t>
            </a:r>
            <a:r>
              <a:rPr lang="en-US" altLang="en-US" sz="2400" b="1" dirty="0" smtClean="0">
                <a:solidFill>
                  <a:srgbClr val="002060"/>
                </a:solidFill>
                <a:effectLst>
                  <a:outerShdw blurRad="38100" dist="38100" dir="2700000" algn="tl">
                    <a:srgbClr val="FFFFFF"/>
                  </a:outerShdw>
                </a:effectLst>
              </a:rPr>
              <a:t>’</a:t>
            </a:r>
            <a:endParaRPr lang="en-US" altLang="en-US" sz="2400" b="1" dirty="0">
              <a:solidFill>
                <a:srgbClr val="002060"/>
              </a:solidFill>
              <a:effectLst>
                <a:outerShdw blurRad="38100" dist="38100" dir="2700000" algn="tl">
                  <a:srgbClr val="FFFFFF"/>
                </a:outerShdw>
              </a:effectLst>
            </a:endParaRPr>
          </a:p>
          <a:p>
            <a:pPr lvl="1">
              <a:lnSpc>
                <a:spcPct val="90000"/>
              </a:lnSpc>
            </a:pPr>
            <a:r>
              <a:rPr lang="en-US" altLang="en-US" sz="2000" dirty="0">
                <a:solidFill>
                  <a:srgbClr val="000000"/>
                </a:solidFill>
                <a:effectLst>
                  <a:outerShdw blurRad="38100" dist="38100" dir="2700000" algn="tl">
                    <a:srgbClr val="FFFFFF"/>
                  </a:outerShdw>
                </a:effectLst>
              </a:rPr>
              <a:t>the</a:t>
            </a:r>
            <a:r>
              <a:rPr lang="en-US" altLang="en-US" sz="2000" dirty="0"/>
              <a:t> </a:t>
            </a:r>
            <a:r>
              <a:rPr lang="en-US" altLang="en-US" sz="2000" u="sng" dirty="0">
                <a:solidFill>
                  <a:srgbClr val="FF0000"/>
                </a:solidFill>
              </a:rPr>
              <a:t>zealous advocate</a:t>
            </a:r>
            <a:r>
              <a:rPr lang="en-US" altLang="en-US" sz="2000" dirty="0"/>
              <a:t> </a:t>
            </a:r>
            <a:r>
              <a:rPr lang="en-US" altLang="en-US" sz="2000" dirty="0">
                <a:solidFill>
                  <a:srgbClr val="000000"/>
                </a:solidFill>
                <a:effectLst>
                  <a:outerShdw blurRad="38100" dist="38100" dir="2700000" algn="tl">
                    <a:srgbClr val="FFFFFF"/>
                  </a:outerShdw>
                </a:effectLst>
              </a:rPr>
              <a:t>– traditional conception</a:t>
            </a:r>
          </a:p>
          <a:p>
            <a:pPr lvl="1">
              <a:lnSpc>
                <a:spcPct val="90000"/>
              </a:lnSpc>
            </a:pPr>
            <a:r>
              <a:rPr lang="en-US" altLang="en-US" sz="2000" dirty="0">
                <a:solidFill>
                  <a:srgbClr val="000000"/>
                </a:solidFill>
                <a:effectLst>
                  <a:outerShdw blurRad="38100" dist="38100" dir="2700000" algn="tl">
                    <a:srgbClr val="FFFFFF"/>
                  </a:outerShdw>
                </a:effectLst>
              </a:rPr>
              <a:t>the</a:t>
            </a:r>
            <a:r>
              <a:rPr lang="en-US" altLang="en-US" sz="2000" dirty="0"/>
              <a:t> </a:t>
            </a:r>
            <a:r>
              <a:rPr lang="en-US" altLang="en-US" sz="2000" u="sng" dirty="0">
                <a:solidFill>
                  <a:srgbClr val="FF0000"/>
                </a:solidFill>
              </a:rPr>
              <a:t>responsible lawyer</a:t>
            </a:r>
            <a:r>
              <a:rPr lang="en-US" altLang="en-US" sz="2000" dirty="0"/>
              <a:t> </a:t>
            </a:r>
            <a:r>
              <a:rPr lang="en-US" altLang="en-US" sz="2000" dirty="0">
                <a:solidFill>
                  <a:srgbClr val="000000"/>
                </a:solidFill>
                <a:effectLst>
                  <a:outerShdw blurRad="38100" dist="38100" dir="2700000" algn="tl">
                    <a:srgbClr val="FFFFFF"/>
                  </a:outerShdw>
                </a:effectLst>
              </a:rPr>
              <a:t>– duty to the court</a:t>
            </a:r>
            <a:r>
              <a:rPr lang="en-US" altLang="en-US" sz="2000" dirty="0"/>
              <a:t> </a:t>
            </a:r>
          </a:p>
          <a:p>
            <a:pPr lvl="1">
              <a:lnSpc>
                <a:spcPct val="90000"/>
              </a:lnSpc>
            </a:pPr>
            <a:r>
              <a:rPr lang="en-US" altLang="en-US" sz="2000" dirty="0">
                <a:solidFill>
                  <a:srgbClr val="000000"/>
                </a:solidFill>
                <a:effectLst>
                  <a:outerShdw blurRad="38100" dist="38100" dir="2700000" algn="tl">
                    <a:srgbClr val="FFFFFF"/>
                  </a:outerShdw>
                </a:effectLst>
              </a:rPr>
              <a:t>the </a:t>
            </a:r>
            <a:r>
              <a:rPr lang="en-US" altLang="en-US" sz="2000" u="sng" dirty="0">
                <a:solidFill>
                  <a:srgbClr val="FF0000"/>
                </a:solidFill>
              </a:rPr>
              <a:t>moral activist</a:t>
            </a:r>
            <a:r>
              <a:rPr lang="en-US" altLang="en-US" sz="2000" dirty="0"/>
              <a:t> </a:t>
            </a:r>
            <a:r>
              <a:rPr lang="en-US" altLang="en-US" sz="2000" dirty="0">
                <a:solidFill>
                  <a:srgbClr val="000000"/>
                </a:solidFill>
                <a:effectLst>
                  <a:outerShdw blurRad="38100" dist="38100" dir="2700000" algn="tl">
                    <a:srgbClr val="FFFFFF"/>
                  </a:outerShdw>
                </a:effectLst>
              </a:rPr>
              <a:t>– law reform is primary, and</a:t>
            </a:r>
            <a:r>
              <a:rPr lang="en-US" altLang="en-US" sz="2000" dirty="0"/>
              <a:t> </a:t>
            </a:r>
          </a:p>
          <a:p>
            <a:pPr lvl="1">
              <a:lnSpc>
                <a:spcPct val="90000"/>
              </a:lnSpc>
            </a:pPr>
            <a:r>
              <a:rPr lang="en-US" altLang="en-US" sz="2000" dirty="0">
                <a:solidFill>
                  <a:srgbClr val="000000"/>
                </a:solidFill>
                <a:effectLst>
                  <a:outerShdw blurRad="38100" dist="38100" dir="2700000" algn="tl">
                    <a:srgbClr val="FFFFFF"/>
                  </a:outerShdw>
                </a:effectLst>
              </a:rPr>
              <a:t>the</a:t>
            </a:r>
            <a:r>
              <a:rPr lang="en-US" altLang="en-US" sz="2000" dirty="0"/>
              <a:t> </a:t>
            </a:r>
            <a:r>
              <a:rPr lang="en-US" altLang="en-US" sz="2000" dirty="0">
                <a:solidFill>
                  <a:srgbClr val="FF0000"/>
                </a:solidFill>
              </a:rPr>
              <a:t>‘</a:t>
            </a:r>
            <a:r>
              <a:rPr lang="en-US" altLang="en-US" sz="2000" u="sng" dirty="0">
                <a:solidFill>
                  <a:srgbClr val="FF0000"/>
                </a:solidFill>
              </a:rPr>
              <a:t>relationship of care</a:t>
            </a:r>
            <a:r>
              <a:rPr lang="en-US" altLang="en-US" sz="2000" dirty="0">
                <a:solidFill>
                  <a:srgbClr val="FF0000"/>
                </a:solidFill>
              </a:rPr>
              <a:t>’</a:t>
            </a:r>
            <a:r>
              <a:rPr lang="en-US" altLang="en-US" sz="2000" dirty="0"/>
              <a:t> </a:t>
            </a:r>
            <a:r>
              <a:rPr lang="en-US" altLang="en-US" sz="2000" dirty="0">
                <a:solidFill>
                  <a:srgbClr val="000000"/>
                </a:solidFill>
                <a:effectLst>
                  <a:outerShdw blurRad="38100" dist="38100" dir="2700000" algn="tl">
                    <a:srgbClr val="FFFFFF"/>
                  </a:outerShdw>
                </a:effectLst>
              </a:rPr>
              <a:t>– </a:t>
            </a:r>
            <a:r>
              <a:rPr lang="en-US" altLang="en-US" sz="2000" dirty="0" smtClean="0">
                <a:solidFill>
                  <a:srgbClr val="000000"/>
                </a:solidFill>
                <a:effectLst>
                  <a:outerShdw blurRad="38100" dist="38100" dir="2700000" algn="tl">
                    <a:srgbClr val="FFFFFF"/>
                  </a:outerShdw>
                </a:effectLst>
              </a:rPr>
              <a:t>or ‘ethics of care’; relationships </a:t>
            </a:r>
            <a:r>
              <a:rPr lang="en-US" altLang="en-US" sz="2000" dirty="0">
                <a:solidFill>
                  <a:srgbClr val="000000"/>
                </a:solidFill>
                <a:effectLst>
                  <a:outerShdw blurRad="38100" dist="38100" dir="2700000" algn="tl">
                    <a:srgbClr val="FFFFFF"/>
                  </a:outerShdw>
                </a:effectLst>
              </a:rPr>
              <a:t>are all that really matters</a:t>
            </a:r>
          </a:p>
          <a:p>
            <a:pPr lvl="1">
              <a:lnSpc>
                <a:spcPct val="90000"/>
              </a:lnSpc>
              <a:buFontTx/>
              <a:buNone/>
            </a:pPr>
            <a:endParaRPr lang="en-AU" altLang="en-US" sz="2000" dirty="0">
              <a:solidFill>
                <a:srgbClr val="000000"/>
              </a:solidFill>
              <a:effectLst>
                <a:outerShdw blurRad="38100" dist="38100" dir="2700000" algn="tl">
                  <a:srgbClr val="FFFFFF"/>
                </a:outerShdw>
              </a:effectLst>
            </a:endParaRPr>
          </a:p>
          <a:p>
            <a:pPr lvl="1" algn="ctr">
              <a:lnSpc>
                <a:spcPct val="90000"/>
              </a:lnSpc>
              <a:buFontTx/>
              <a:buNone/>
            </a:pPr>
            <a:r>
              <a:rPr lang="en-AU" altLang="en-US" sz="2000" dirty="0">
                <a:solidFill>
                  <a:schemeClr val="hlink"/>
                </a:solidFill>
              </a:rPr>
              <a:t>Note: Professional conduct rules are not prominent!</a:t>
            </a:r>
          </a:p>
        </p:txBody>
      </p:sp>
    </p:spTree>
    <p:extLst>
      <p:ext uri="{BB962C8B-B14F-4D97-AF65-F5344CB8AC3E}">
        <p14:creationId xmlns:p14="http://schemas.microsoft.com/office/powerpoint/2010/main" val="1223216190"/>
      </p:ext>
    </p:extLst>
  </p:cSld>
  <p:clrMapOvr>
    <a:masterClrMapping/>
  </p:clrMapOvr>
  <p:transition>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AU" altLang="en-US" smtClean="0"/>
              <a:t>Adrian Evans   Monash Law School 2017</a:t>
            </a:r>
            <a:endParaRPr lang="en-AU" altLang="en-US"/>
          </a:p>
        </p:txBody>
      </p:sp>
      <p:sp>
        <p:nvSpPr>
          <p:cNvPr id="5" name="Slide Number Placeholder 5"/>
          <p:cNvSpPr>
            <a:spLocks noGrp="1"/>
          </p:cNvSpPr>
          <p:nvPr>
            <p:ph type="sldNum" sz="quarter" idx="12"/>
          </p:nvPr>
        </p:nvSpPr>
        <p:spPr/>
        <p:txBody>
          <a:bodyPr/>
          <a:lstStyle/>
          <a:p>
            <a:fld id="{FFD8CB34-4529-44F6-A374-49DCF0D8EBC5}" type="slidenum">
              <a:rPr lang="en-AU" altLang="en-US"/>
              <a:pPr/>
              <a:t>5</a:t>
            </a:fld>
            <a:endParaRPr lang="en-AU" altLang="en-US"/>
          </a:p>
        </p:txBody>
      </p:sp>
      <p:sp>
        <p:nvSpPr>
          <p:cNvPr id="25602" name="Rectangle 2"/>
          <p:cNvSpPr>
            <a:spLocks noGrp="1" noChangeArrowheads="1"/>
          </p:cNvSpPr>
          <p:nvPr>
            <p:ph type="title"/>
          </p:nvPr>
        </p:nvSpPr>
        <p:spPr>
          <a:xfrm>
            <a:off x="457200" y="277813"/>
            <a:ext cx="8229600" cy="847725"/>
          </a:xfrm>
        </p:spPr>
        <p:txBody>
          <a:bodyPr/>
          <a:lstStyle/>
          <a:p>
            <a:r>
              <a:rPr lang="en-AU" altLang="en-US" dirty="0"/>
              <a:t> 1st Lawyer Type</a:t>
            </a:r>
          </a:p>
        </p:txBody>
      </p:sp>
      <p:sp>
        <p:nvSpPr>
          <p:cNvPr id="25603" name="Rectangle 3"/>
          <p:cNvSpPr>
            <a:spLocks noGrp="1" noChangeArrowheads="1"/>
          </p:cNvSpPr>
          <p:nvPr>
            <p:ph type="body" idx="1"/>
          </p:nvPr>
        </p:nvSpPr>
        <p:spPr>
          <a:xfrm>
            <a:off x="457200" y="1341438"/>
            <a:ext cx="8229600" cy="4789487"/>
          </a:xfrm>
          <a:solidFill>
            <a:schemeClr val="accent1">
              <a:alpha val="42000"/>
            </a:schemeClr>
          </a:solidFill>
          <a:ln w="25400">
            <a:solidFill>
              <a:schemeClr val="bg1"/>
            </a:solidFill>
            <a:miter lim="800000"/>
            <a:headEnd/>
            <a:tailEnd/>
          </a:ln>
        </p:spPr>
        <p:txBody>
          <a:bodyPr/>
          <a:lstStyle/>
          <a:p>
            <a:pPr algn="ctr">
              <a:buFont typeface="Wingdings" pitchFamily="2" charset="2"/>
              <a:buNone/>
            </a:pPr>
            <a:r>
              <a:rPr lang="en-AU" altLang="en-US" i="1">
                <a:solidFill>
                  <a:schemeClr val="hlink"/>
                </a:solidFill>
              </a:rPr>
              <a:t>Zealous Advocate</a:t>
            </a:r>
            <a:r>
              <a:rPr lang="en-AU" altLang="en-US" sz="2800"/>
              <a:t>  </a:t>
            </a:r>
          </a:p>
          <a:p>
            <a:r>
              <a:rPr lang="en-AU" altLang="en-US" sz="2800">
                <a:solidFill>
                  <a:srgbClr val="000000"/>
                </a:solidFill>
                <a:effectLst>
                  <a:outerShdw blurRad="38100" dist="38100" dir="2700000" algn="tl">
                    <a:srgbClr val="FFFFFF"/>
                  </a:outerShdw>
                </a:effectLst>
              </a:rPr>
              <a:t>the traditional conception of a lawyers’ role</a:t>
            </a:r>
          </a:p>
          <a:p>
            <a:r>
              <a:rPr lang="en-AU" altLang="en-US" sz="2800">
                <a:solidFill>
                  <a:srgbClr val="000000"/>
                </a:solidFill>
                <a:effectLst>
                  <a:outerShdw blurRad="38100" dist="38100" dir="2700000" algn="tl">
                    <a:srgbClr val="FFFFFF"/>
                  </a:outerShdw>
                </a:effectLst>
              </a:rPr>
              <a:t>‘My client at all costs…’</a:t>
            </a:r>
          </a:p>
          <a:p>
            <a:r>
              <a:rPr lang="en-US" altLang="en-US" sz="2800">
                <a:solidFill>
                  <a:srgbClr val="000000"/>
                </a:solidFill>
                <a:effectLst>
                  <a:outerShdw blurRad="38100" dist="38100" dir="2700000" algn="tl">
                    <a:srgbClr val="FFFFFF"/>
                  </a:outerShdw>
                </a:effectLst>
              </a:rPr>
              <a:t>The view that lawyers’ ethics are governed by their role as an advocate in an adversarial legal process/complex legal system</a:t>
            </a:r>
            <a:r>
              <a:rPr lang="en-US" altLang="en-US" sz="2800"/>
              <a:t> </a:t>
            </a:r>
          </a:p>
          <a:p>
            <a:r>
              <a:rPr lang="en-US" altLang="en-US" sz="2800">
                <a:solidFill>
                  <a:srgbClr val="FF3300"/>
                </a:solidFill>
              </a:rPr>
              <a:t>Partisanship; loyalty; non-accountability to others</a:t>
            </a:r>
            <a:endParaRPr lang="en-AU" altLang="en-US" sz="2800">
              <a:solidFill>
                <a:srgbClr val="FF3300"/>
              </a:solidFill>
            </a:endParaRPr>
          </a:p>
        </p:txBody>
      </p:sp>
    </p:spTree>
    <p:extLst>
      <p:ext uri="{BB962C8B-B14F-4D97-AF65-F5344CB8AC3E}">
        <p14:creationId xmlns:p14="http://schemas.microsoft.com/office/powerpoint/2010/main" val="3056847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AU" altLang="en-US" smtClean="0"/>
              <a:t>Adrian Evans   Monash Law School 2017</a:t>
            </a:r>
            <a:endParaRPr lang="en-AU" altLang="en-US"/>
          </a:p>
        </p:txBody>
      </p:sp>
      <p:sp>
        <p:nvSpPr>
          <p:cNvPr id="5" name="Slide Number Placeholder 5"/>
          <p:cNvSpPr>
            <a:spLocks noGrp="1"/>
          </p:cNvSpPr>
          <p:nvPr>
            <p:ph type="sldNum" sz="quarter" idx="12"/>
          </p:nvPr>
        </p:nvSpPr>
        <p:spPr/>
        <p:txBody>
          <a:bodyPr/>
          <a:lstStyle/>
          <a:p>
            <a:fld id="{8F6BAF55-B3AB-41DB-B5B1-9992DD23A293}" type="slidenum">
              <a:rPr lang="en-AU" altLang="en-US"/>
              <a:pPr/>
              <a:t>6</a:t>
            </a:fld>
            <a:endParaRPr lang="en-AU" altLang="en-US"/>
          </a:p>
        </p:txBody>
      </p:sp>
      <p:sp>
        <p:nvSpPr>
          <p:cNvPr id="26626" name="Rectangle 2"/>
          <p:cNvSpPr>
            <a:spLocks noGrp="1" noChangeArrowheads="1"/>
          </p:cNvSpPr>
          <p:nvPr>
            <p:ph type="title"/>
          </p:nvPr>
        </p:nvSpPr>
        <p:spPr>
          <a:xfrm>
            <a:off x="457200" y="277813"/>
            <a:ext cx="8229600" cy="990600"/>
          </a:xfrm>
        </p:spPr>
        <p:txBody>
          <a:bodyPr/>
          <a:lstStyle/>
          <a:p>
            <a:r>
              <a:rPr lang="en-AU" altLang="en-US" dirty="0"/>
              <a:t>2</a:t>
            </a:r>
            <a:r>
              <a:rPr lang="en-AU" altLang="en-US" baseline="30000" dirty="0"/>
              <a:t>nd</a:t>
            </a:r>
            <a:r>
              <a:rPr lang="en-AU" altLang="en-US" dirty="0"/>
              <a:t> Lawyer Type</a:t>
            </a:r>
          </a:p>
        </p:txBody>
      </p:sp>
      <p:sp>
        <p:nvSpPr>
          <p:cNvPr id="26627" name="Rectangle 3"/>
          <p:cNvSpPr>
            <a:spLocks noGrp="1" noChangeArrowheads="1"/>
          </p:cNvSpPr>
          <p:nvPr>
            <p:ph type="body" idx="1"/>
          </p:nvPr>
        </p:nvSpPr>
        <p:spPr>
          <a:xfrm>
            <a:off x="457200" y="1484313"/>
            <a:ext cx="8229600" cy="4321175"/>
          </a:xfrm>
          <a:solidFill>
            <a:schemeClr val="accent1">
              <a:alpha val="42000"/>
            </a:schemeClr>
          </a:solidFill>
          <a:ln w="25400">
            <a:solidFill>
              <a:schemeClr val="bg1"/>
            </a:solidFill>
            <a:miter lim="800000"/>
            <a:headEnd/>
            <a:tailEnd/>
          </a:ln>
        </p:spPr>
        <p:txBody>
          <a:bodyPr/>
          <a:lstStyle/>
          <a:p>
            <a:pPr algn="ctr">
              <a:lnSpc>
                <a:spcPct val="80000"/>
              </a:lnSpc>
              <a:buFont typeface="Wingdings" pitchFamily="2" charset="2"/>
              <a:buNone/>
            </a:pPr>
            <a:r>
              <a:rPr lang="en-AU" altLang="en-US" i="1">
                <a:solidFill>
                  <a:schemeClr val="hlink"/>
                </a:solidFill>
              </a:rPr>
              <a:t>Responsible Lawyer</a:t>
            </a:r>
          </a:p>
          <a:p>
            <a:pPr algn="ctr">
              <a:lnSpc>
                <a:spcPct val="80000"/>
              </a:lnSpc>
              <a:buFont typeface="Wingdings" pitchFamily="2" charset="2"/>
              <a:buNone/>
            </a:pPr>
            <a:r>
              <a:rPr lang="en-AU" altLang="en-US" i="1"/>
              <a:t>  </a:t>
            </a:r>
          </a:p>
          <a:p>
            <a:pPr>
              <a:lnSpc>
                <a:spcPct val="80000"/>
              </a:lnSpc>
            </a:pPr>
            <a:r>
              <a:rPr lang="en-US" altLang="en-US" sz="2800">
                <a:solidFill>
                  <a:srgbClr val="000000"/>
                </a:solidFill>
                <a:effectLst>
                  <a:outerShdw blurRad="38100" dist="38100" dir="2700000" algn="tl">
                    <a:srgbClr val="FFFFFF"/>
                  </a:outerShdw>
                </a:effectLst>
              </a:rPr>
              <a:t>a lawyer is an Officer of the Court</a:t>
            </a:r>
            <a:r>
              <a:rPr lang="en-AU" altLang="en-US" sz="2800">
                <a:solidFill>
                  <a:srgbClr val="000000"/>
                </a:solidFill>
                <a:effectLst>
                  <a:outerShdw blurRad="38100" dist="38100" dir="2700000" algn="tl">
                    <a:srgbClr val="FFFFFF"/>
                  </a:outerShdw>
                </a:effectLst>
              </a:rPr>
              <a:t> </a:t>
            </a:r>
          </a:p>
          <a:p>
            <a:pPr>
              <a:lnSpc>
                <a:spcPct val="80000"/>
              </a:lnSpc>
            </a:pPr>
            <a:endParaRPr lang="en-AU" altLang="en-US" sz="2800">
              <a:solidFill>
                <a:srgbClr val="000000"/>
              </a:solidFill>
              <a:effectLst>
                <a:outerShdw blurRad="38100" dist="38100" dir="2700000" algn="tl">
                  <a:srgbClr val="FFFFFF"/>
                </a:outerShdw>
              </a:effectLst>
            </a:endParaRPr>
          </a:p>
          <a:p>
            <a:pPr>
              <a:lnSpc>
                <a:spcPct val="80000"/>
              </a:lnSpc>
            </a:pPr>
            <a:r>
              <a:rPr lang="en-US" altLang="en-US" sz="2800">
                <a:solidFill>
                  <a:srgbClr val="000000"/>
                </a:solidFill>
                <a:effectLst>
                  <a:outerShdw blurRad="38100" dist="38100" dir="2700000" algn="tl">
                    <a:srgbClr val="FFFFFF"/>
                  </a:outerShdw>
                </a:effectLst>
              </a:rPr>
              <a:t>Lawyers’ ethics are governed by the role of facilitating justice</a:t>
            </a:r>
            <a:r>
              <a:rPr lang="en-US" altLang="en-US" sz="2800"/>
              <a:t> </a:t>
            </a:r>
            <a:r>
              <a:rPr lang="en-US" altLang="en-US" sz="2800">
                <a:solidFill>
                  <a:srgbClr val="FF3300"/>
                </a:solidFill>
              </a:rPr>
              <a:t>according to law</a:t>
            </a:r>
          </a:p>
          <a:p>
            <a:pPr>
              <a:lnSpc>
                <a:spcPct val="80000"/>
              </a:lnSpc>
            </a:pPr>
            <a:endParaRPr lang="en-US" altLang="en-US" sz="2800">
              <a:solidFill>
                <a:srgbClr val="FF3300"/>
              </a:solidFill>
            </a:endParaRPr>
          </a:p>
          <a:p>
            <a:pPr>
              <a:lnSpc>
                <a:spcPct val="80000"/>
              </a:lnSpc>
            </a:pPr>
            <a:r>
              <a:rPr lang="en-US" altLang="en-US" sz="2800">
                <a:solidFill>
                  <a:srgbClr val="FF3300"/>
                </a:solidFill>
              </a:rPr>
              <a:t>The duty to the court takes priority over the duty to anything/anyone else (incl. duties to any client)</a:t>
            </a:r>
            <a:endParaRPr lang="en-AU" altLang="en-US" sz="2800">
              <a:solidFill>
                <a:srgbClr val="FF3300"/>
              </a:solidFill>
            </a:endParaRPr>
          </a:p>
        </p:txBody>
      </p:sp>
    </p:spTree>
    <p:extLst>
      <p:ext uri="{BB962C8B-B14F-4D97-AF65-F5344CB8AC3E}">
        <p14:creationId xmlns:p14="http://schemas.microsoft.com/office/powerpoint/2010/main" val="24062310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AU" altLang="en-US" smtClean="0"/>
              <a:t>Adrian Evans   Monash Law School 2017</a:t>
            </a:r>
            <a:endParaRPr lang="en-AU" altLang="en-US"/>
          </a:p>
        </p:txBody>
      </p:sp>
      <p:sp>
        <p:nvSpPr>
          <p:cNvPr id="5" name="Slide Number Placeholder 5"/>
          <p:cNvSpPr>
            <a:spLocks noGrp="1"/>
          </p:cNvSpPr>
          <p:nvPr>
            <p:ph type="sldNum" sz="quarter" idx="12"/>
          </p:nvPr>
        </p:nvSpPr>
        <p:spPr/>
        <p:txBody>
          <a:bodyPr/>
          <a:lstStyle/>
          <a:p>
            <a:fld id="{6EE079E3-03BE-47E1-918E-8AB5CC58624F}" type="slidenum">
              <a:rPr lang="en-AU" altLang="en-US"/>
              <a:pPr/>
              <a:t>7</a:t>
            </a:fld>
            <a:endParaRPr lang="en-AU" altLang="en-US"/>
          </a:p>
        </p:txBody>
      </p:sp>
      <p:sp>
        <p:nvSpPr>
          <p:cNvPr id="27650" name="Rectangle 2"/>
          <p:cNvSpPr>
            <a:spLocks noGrp="1" noChangeArrowheads="1"/>
          </p:cNvSpPr>
          <p:nvPr>
            <p:ph type="title"/>
          </p:nvPr>
        </p:nvSpPr>
        <p:spPr>
          <a:xfrm>
            <a:off x="457200" y="115888"/>
            <a:ext cx="8229600" cy="798512"/>
          </a:xfrm>
        </p:spPr>
        <p:txBody>
          <a:bodyPr>
            <a:normAutofit/>
          </a:bodyPr>
          <a:lstStyle/>
          <a:p>
            <a:r>
              <a:rPr lang="en-AU" altLang="en-US" dirty="0"/>
              <a:t>3</a:t>
            </a:r>
            <a:r>
              <a:rPr lang="en-AU" altLang="en-US" baseline="30000" dirty="0"/>
              <a:t>rd</a:t>
            </a:r>
            <a:r>
              <a:rPr lang="en-AU" altLang="en-US" dirty="0"/>
              <a:t> Lawyer Type</a:t>
            </a:r>
          </a:p>
        </p:txBody>
      </p:sp>
      <p:sp>
        <p:nvSpPr>
          <p:cNvPr id="27651" name="Rectangle 3"/>
          <p:cNvSpPr>
            <a:spLocks noGrp="1" noChangeArrowheads="1"/>
          </p:cNvSpPr>
          <p:nvPr>
            <p:ph type="body" idx="1"/>
          </p:nvPr>
        </p:nvSpPr>
        <p:spPr>
          <a:xfrm>
            <a:off x="457200" y="1125538"/>
            <a:ext cx="8229600" cy="5256212"/>
          </a:xfrm>
          <a:solidFill>
            <a:schemeClr val="accent1">
              <a:alpha val="42000"/>
            </a:schemeClr>
          </a:solidFill>
          <a:ln w="25400">
            <a:solidFill>
              <a:schemeClr val="bg1"/>
            </a:solidFill>
            <a:miter lim="800000"/>
            <a:headEnd/>
            <a:tailEnd/>
          </a:ln>
        </p:spPr>
        <p:txBody>
          <a:bodyPr/>
          <a:lstStyle/>
          <a:p>
            <a:pPr algn="ctr">
              <a:lnSpc>
                <a:spcPct val="90000"/>
              </a:lnSpc>
              <a:buFont typeface="Wingdings" pitchFamily="2" charset="2"/>
              <a:buNone/>
            </a:pPr>
            <a:r>
              <a:rPr lang="en-AU" altLang="en-US" i="1" dirty="0">
                <a:solidFill>
                  <a:schemeClr val="hlink"/>
                </a:solidFill>
              </a:rPr>
              <a:t>Moral Activist</a:t>
            </a:r>
          </a:p>
          <a:p>
            <a:pPr>
              <a:lnSpc>
                <a:spcPct val="90000"/>
              </a:lnSpc>
            </a:pPr>
            <a:r>
              <a:rPr lang="en-US" altLang="en-US" sz="2800" dirty="0">
                <a:solidFill>
                  <a:srgbClr val="000000"/>
                </a:solidFill>
                <a:effectLst>
                  <a:outerShdw blurRad="38100" dist="38100" dir="2700000" algn="tl">
                    <a:srgbClr val="FFFFFF"/>
                  </a:outerShdw>
                </a:effectLst>
              </a:rPr>
              <a:t>Public Interest Lawyering</a:t>
            </a:r>
            <a:endParaRPr lang="en-AU" altLang="en-US" sz="1800" dirty="0">
              <a:solidFill>
                <a:srgbClr val="000000"/>
              </a:solidFill>
              <a:effectLst>
                <a:outerShdw blurRad="38100" dist="38100" dir="2700000" algn="tl">
                  <a:srgbClr val="FFFFFF"/>
                </a:outerShdw>
              </a:effectLst>
            </a:endParaRPr>
          </a:p>
          <a:p>
            <a:pPr>
              <a:lnSpc>
                <a:spcPct val="90000"/>
              </a:lnSpc>
            </a:pPr>
            <a:endParaRPr lang="en-US" altLang="en-US" sz="2000" dirty="0">
              <a:solidFill>
                <a:srgbClr val="000000"/>
              </a:solidFill>
              <a:effectLst>
                <a:outerShdw blurRad="38100" dist="38100" dir="2700000" algn="tl">
                  <a:srgbClr val="FFFFFF"/>
                </a:outerShdw>
              </a:effectLst>
            </a:endParaRPr>
          </a:p>
          <a:p>
            <a:pPr>
              <a:lnSpc>
                <a:spcPct val="90000"/>
              </a:lnSpc>
            </a:pPr>
            <a:r>
              <a:rPr lang="en-US" altLang="en-US" sz="2400" dirty="0">
                <a:solidFill>
                  <a:srgbClr val="000000"/>
                </a:solidFill>
                <a:effectLst>
                  <a:outerShdw blurRad="38100" dist="38100" dir="2700000" algn="tl">
                    <a:srgbClr val="FFFFFF"/>
                  </a:outerShdw>
                </a:effectLst>
              </a:rPr>
              <a:t>Substantive justice, law reform and the public interest define what</a:t>
            </a:r>
            <a:r>
              <a:rPr lang="en-US" altLang="en-US" sz="2400" dirty="0"/>
              <a:t> </a:t>
            </a:r>
            <a:r>
              <a:rPr lang="en-US" altLang="en-US" sz="2400" dirty="0">
                <a:solidFill>
                  <a:srgbClr val="FF3300"/>
                </a:solidFill>
              </a:rPr>
              <a:t>a</a:t>
            </a:r>
            <a:r>
              <a:rPr lang="en-US" altLang="en-US" sz="2400" dirty="0"/>
              <a:t> </a:t>
            </a:r>
            <a:r>
              <a:rPr lang="en-US" altLang="en-US" sz="2400" dirty="0">
                <a:solidFill>
                  <a:srgbClr val="FF3300"/>
                </a:solidFill>
              </a:rPr>
              <a:t>lawyer’s role should be</a:t>
            </a:r>
            <a:r>
              <a:rPr lang="en-US" altLang="en-US" sz="2400" dirty="0"/>
              <a:t>, </a:t>
            </a:r>
            <a:r>
              <a:rPr lang="en-US" altLang="en-US" sz="2400" dirty="0">
                <a:solidFill>
                  <a:srgbClr val="000000"/>
                </a:solidFill>
                <a:effectLst>
                  <a:outerShdw blurRad="38100" dist="38100" dir="2700000" algn="tl">
                    <a:srgbClr val="FFFFFF"/>
                  </a:outerShdw>
                </a:effectLst>
              </a:rPr>
              <a:t>that is,</a:t>
            </a:r>
            <a:r>
              <a:rPr lang="en-US" altLang="en-US" sz="2400" dirty="0"/>
              <a:t> </a:t>
            </a:r>
            <a:r>
              <a:rPr lang="en-US" altLang="en-US" sz="2400" dirty="0">
                <a:solidFill>
                  <a:srgbClr val="FF3300"/>
                </a:solidFill>
              </a:rPr>
              <a:t>to advance justice</a:t>
            </a:r>
            <a:r>
              <a:rPr lang="en-US" altLang="en-US" sz="2400" dirty="0"/>
              <a:t> </a:t>
            </a:r>
          </a:p>
          <a:p>
            <a:pPr>
              <a:lnSpc>
                <a:spcPct val="90000"/>
              </a:lnSpc>
            </a:pPr>
            <a:r>
              <a:rPr lang="en-US" altLang="en-US" sz="2400" dirty="0">
                <a:solidFill>
                  <a:srgbClr val="000000"/>
                </a:solidFill>
                <a:effectLst>
                  <a:outerShdw blurRad="38100" dist="38100" dir="2700000" algn="tl">
                    <a:srgbClr val="FFFFFF"/>
                  </a:outerShdw>
                </a:effectLst>
              </a:rPr>
              <a:t>… its NOT a lawyer’s role to automatically support the adversarial justice system</a:t>
            </a:r>
          </a:p>
          <a:p>
            <a:pPr>
              <a:lnSpc>
                <a:spcPct val="90000"/>
              </a:lnSpc>
            </a:pPr>
            <a:endParaRPr lang="en-US" altLang="en-US" sz="2400" dirty="0">
              <a:solidFill>
                <a:srgbClr val="000000"/>
              </a:solidFill>
              <a:effectLst>
                <a:outerShdw blurRad="38100" dist="38100" dir="2700000" algn="tl">
                  <a:srgbClr val="FFFFFF"/>
                </a:outerShdw>
              </a:effectLst>
            </a:endParaRPr>
          </a:p>
          <a:p>
            <a:pPr>
              <a:lnSpc>
                <a:spcPct val="90000"/>
              </a:lnSpc>
            </a:pPr>
            <a:r>
              <a:rPr lang="en-US" altLang="en-US" sz="2400" dirty="0">
                <a:solidFill>
                  <a:srgbClr val="000000"/>
                </a:solidFill>
                <a:effectLst>
                  <a:outerShdw blurRad="38100" dist="38100" dir="2700000" algn="tl">
                    <a:srgbClr val="FFFFFF"/>
                  </a:outerShdw>
                </a:effectLst>
              </a:rPr>
              <a:t>Although not an exact fit to any of the mainstream ethical methods,</a:t>
            </a:r>
            <a:r>
              <a:rPr lang="en-US" altLang="en-US" sz="2400" dirty="0"/>
              <a:t> </a:t>
            </a:r>
            <a:r>
              <a:rPr lang="en-US" altLang="en-US" sz="2400" dirty="0">
                <a:solidFill>
                  <a:srgbClr val="FF3300"/>
                </a:solidFill>
              </a:rPr>
              <a:t>this approach requires the lawyer to apply whichever method they find most convincing to their practice as a lawyer.</a:t>
            </a:r>
            <a:endParaRPr lang="en-AU" altLang="en-US" sz="2400" dirty="0">
              <a:solidFill>
                <a:srgbClr val="FF3300"/>
              </a:solidFill>
            </a:endParaRPr>
          </a:p>
        </p:txBody>
      </p:sp>
    </p:spTree>
    <p:extLst>
      <p:ext uri="{BB962C8B-B14F-4D97-AF65-F5344CB8AC3E}">
        <p14:creationId xmlns:p14="http://schemas.microsoft.com/office/powerpoint/2010/main" val="22677547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AU" altLang="en-US" smtClean="0"/>
              <a:t>Adrian Evans   Monash Law School 2017</a:t>
            </a:r>
            <a:endParaRPr lang="en-AU" altLang="en-US"/>
          </a:p>
        </p:txBody>
      </p:sp>
      <p:sp>
        <p:nvSpPr>
          <p:cNvPr id="5" name="Slide Number Placeholder 5"/>
          <p:cNvSpPr>
            <a:spLocks noGrp="1"/>
          </p:cNvSpPr>
          <p:nvPr>
            <p:ph type="sldNum" sz="quarter" idx="12"/>
          </p:nvPr>
        </p:nvSpPr>
        <p:spPr/>
        <p:txBody>
          <a:bodyPr/>
          <a:lstStyle/>
          <a:p>
            <a:fld id="{D3B73B46-98FF-44E2-8295-9B3D70C7D081}" type="slidenum">
              <a:rPr lang="en-AU" altLang="en-US"/>
              <a:pPr/>
              <a:t>8</a:t>
            </a:fld>
            <a:endParaRPr lang="en-AU" altLang="en-US"/>
          </a:p>
        </p:txBody>
      </p:sp>
      <p:sp>
        <p:nvSpPr>
          <p:cNvPr id="28674" name="Rectangle 2"/>
          <p:cNvSpPr>
            <a:spLocks noGrp="1" noChangeArrowheads="1"/>
          </p:cNvSpPr>
          <p:nvPr>
            <p:ph type="title"/>
          </p:nvPr>
        </p:nvSpPr>
        <p:spPr>
          <a:xfrm>
            <a:off x="457200" y="0"/>
            <a:ext cx="8229600" cy="1023938"/>
          </a:xfrm>
        </p:spPr>
        <p:txBody>
          <a:bodyPr/>
          <a:lstStyle/>
          <a:p>
            <a:r>
              <a:rPr lang="en-AU" altLang="en-US" dirty="0"/>
              <a:t>4</a:t>
            </a:r>
            <a:r>
              <a:rPr lang="en-AU" altLang="en-US" baseline="30000" dirty="0"/>
              <a:t>th</a:t>
            </a:r>
            <a:r>
              <a:rPr lang="en-AU" altLang="en-US" dirty="0"/>
              <a:t> Lawyer Type</a:t>
            </a:r>
          </a:p>
        </p:txBody>
      </p:sp>
      <p:sp>
        <p:nvSpPr>
          <p:cNvPr id="28675" name="Rectangle 3"/>
          <p:cNvSpPr>
            <a:spLocks noGrp="1" noChangeArrowheads="1"/>
          </p:cNvSpPr>
          <p:nvPr>
            <p:ph type="body" idx="1"/>
          </p:nvPr>
        </p:nvSpPr>
        <p:spPr>
          <a:xfrm>
            <a:off x="250825" y="1196975"/>
            <a:ext cx="8642350" cy="4895850"/>
          </a:xfrm>
          <a:solidFill>
            <a:schemeClr val="accent1">
              <a:alpha val="42000"/>
            </a:schemeClr>
          </a:solidFill>
          <a:ln w="25400">
            <a:solidFill>
              <a:schemeClr val="bg1"/>
            </a:solidFill>
            <a:miter lim="800000"/>
            <a:headEnd/>
            <a:tailEnd/>
          </a:ln>
        </p:spPr>
        <p:txBody>
          <a:bodyPr/>
          <a:lstStyle/>
          <a:p>
            <a:pPr algn="ctr">
              <a:lnSpc>
                <a:spcPct val="80000"/>
              </a:lnSpc>
              <a:buFont typeface="Wingdings" pitchFamily="2" charset="2"/>
              <a:buNone/>
            </a:pPr>
            <a:r>
              <a:rPr lang="en-AU" altLang="en-US" i="1" dirty="0">
                <a:solidFill>
                  <a:schemeClr val="hlink"/>
                </a:solidFill>
              </a:rPr>
              <a:t>Ethics (or Relationship) of Care  </a:t>
            </a:r>
          </a:p>
          <a:p>
            <a:pPr algn="ctr">
              <a:lnSpc>
                <a:spcPct val="80000"/>
              </a:lnSpc>
              <a:buFont typeface="Wingdings" pitchFamily="2" charset="2"/>
              <a:buNone/>
            </a:pPr>
            <a:r>
              <a:rPr lang="en-AU" altLang="en-US" dirty="0">
                <a:solidFill>
                  <a:srgbClr val="000000"/>
                </a:solidFill>
                <a:effectLst>
                  <a:outerShdw blurRad="38100" dist="38100" dir="2700000" algn="tl">
                    <a:srgbClr val="FFFFFF"/>
                  </a:outerShdw>
                </a:effectLst>
              </a:rPr>
              <a:t>(Moral Dialogue)</a:t>
            </a:r>
          </a:p>
          <a:p>
            <a:pPr>
              <a:lnSpc>
                <a:spcPct val="80000"/>
              </a:lnSpc>
            </a:pPr>
            <a:endParaRPr lang="en-US" altLang="en-US" sz="2400" dirty="0">
              <a:solidFill>
                <a:srgbClr val="000000"/>
              </a:solidFill>
              <a:effectLst>
                <a:outerShdw blurRad="38100" dist="38100" dir="2700000" algn="tl">
                  <a:srgbClr val="FFFFFF"/>
                </a:outerShdw>
              </a:effectLst>
            </a:endParaRPr>
          </a:p>
          <a:p>
            <a:pPr>
              <a:lnSpc>
                <a:spcPct val="80000"/>
              </a:lnSpc>
            </a:pPr>
            <a:endParaRPr lang="en-US" altLang="en-US" sz="2400" dirty="0"/>
          </a:p>
          <a:p>
            <a:pPr>
              <a:lnSpc>
                <a:spcPct val="80000"/>
              </a:lnSpc>
            </a:pPr>
            <a:r>
              <a:rPr lang="en-US" altLang="en-US" sz="2400" dirty="0">
                <a:solidFill>
                  <a:srgbClr val="000000"/>
                </a:solidFill>
                <a:effectLst>
                  <a:outerShdw blurRad="38100" dist="38100" dir="2700000" algn="tl">
                    <a:srgbClr val="FFFFFF"/>
                  </a:outerShdw>
                </a:effectLst>
              </a:rPr>
              <a:t>Finally, the view that the</a:t>
            </a:r>
            <a:r>
              <a:rPr lang="en-US" altLang="en-US" sz="2400" dirty="0"/>
              <a:t> </a:t>
            </a:r>
            <a:r>
              <a:rPr lang="en-US" altLang="en-US" sz="2400" dirty="0">
                <a:solidFill>
                  <a:srgbClr val="FF3300"/>
                </a:solidFill>
              </a:rPr>
              <a:t>social and political role of lawyers is irrelevant</a:t>
            </a:r>
          </a:p>
          <a:p>
            <a:pPr>
              <a:lnSpc>
                <a:spcPct val="80000"/>
              </a:lnSpc>
              <a:buFont typeface="Wingdings" pitchFamily="2" charset="2"/>
              <a:buNone/>
            </a:pPr>
            <a:r>
              <a:rPr lang="en-US" altLang="en-US" sz="2400" dirty="0"/>
              <a:t> </a:t>
            </a:r>
          </a:p>
          <a:p>
            <a:pPr>
              <a:lnSpc>
                <a:spcPct val="80000"/>
              </a:lnSpc>
            </a:pPr>
            <a:r>
              <a:rPr lang="en-US" altLang="en-US" sz="2400" dirty="0">
                <a:solidFill>
                  <a:srgbClr val="000000"/>
                </a:solidFill>
                <a:effectLst>
                  <a:outerShdw blurRad="38100" dist="38100" dir="2700000" algn="tl">
                    <a:srgbClr val="FFFFFF"/>
                  </a:outerShdw>
                </a:effectLst>
              </a:rPr>
              <a:t>Relational ethics (the Ethics of Care) should guide lawyers (and clients), as it should</a:t>
            </a:r>
            <a:r>
              <a:rPr lang="en-US" altLang="en-US" sz="2400" dirty="0"/>
              <a:t> </a:t>
            </a:r>
            <a:r>
              <a:rPr lang="en-US" altLang="en-US" sz="2400" dirty="0">
                <a:solidFill>
                  <a:srgbClr val="FF3300"/>
                </a:solidFill>
              </a:rPr>
              <a:t>everybody</a:t>
            </a:r>
            <a:r>
              <a:rPr lang="en-US" altLang="en-US" sz="2400" dirty="0"/>
              <a:t> </a:t>
            </a:r>
            <a:r>
              <a:rPr lang="en-US" altLang="en-US" sz="2400" dirty="0">
                <a:solidFill>
                  <a:srgbClr val="000000"/>
                </a:solidFill>
                <a:effectLst>
                  <a:outerShdw blurRad="38100" dist="38100" dir="2700000" algn="tl">
                    <a:srgbClr val="FFFFFF"/>
                  </a:outerShdw>
                </a:effectLst>
              </a:rPr>
              <a:t>else</a:t>
            </a:r>
          </a:p>
          <a:p>
            <a:pPr>
              <a:lnSpc>
                <a:spcPct val="80000"/>
              </a:lnSpc>
            </a:pPr>
            <a:endParaRPr lang="en-US" altLang="en-US" sz="2400" dirty="0"/>
          </a:p>
          <a:p>
            <a:pPr>
              <a:lnSpc>
                <a:spcPct val="80000"/>
              </a:lnSpc>
            </a:pPr>
            <a:r>
              <a:rPr lang="en-US" altLang="en-US" sz="2400" dirty="0">
                <a:solidFill>
                  <a:srgbClr val="000000"/>
                </a:solidFill>
                <a:effectLst>
                  <a:outerShdw blurRad="38100" dist="38100" dir="2700000" algn="tl">
                    <a:srgbClr val="FFFFFF"/>
                  </a:outerShdw>
                </a:effectLst>
              </a:rPr>
              <a:t>Your primary obligation is to ensure that your clients, your colleagues and your family, </a:t>
            </a:r>
            <a:r>
              <a:rPr lang="en-US" altLang="en-US" sz="2400" i="1" dirty="0">
                <a:solidFill>
                  <a:srgbClr val="000000"/>
                </a:solidFill>
                <a:effectLst>
                  <a:outerShdw blurRad="38100" dist="38100" dir="2700000" algn="tl">
                    <a:srgbClr val="FFFFFF"/>
                  </a:outerShdw>
                </a:effectLst>
              </a:rPr>
              <a:t>survive</a:t>
            </a:r>
            <a:r>
              <a:rPr lang="en-US" altLang="en-US" sz="2400" dirty="0">
                <a:solidFill>
                  <a:srgbClr val="000000"/>
                </a:solidFill>
                <a:effectLst>
                  <a:outerShdw blurRad="38100" dist="38100" dir="2700000" algn="tl">
                    <a:srgbClr val="FFFFFF"/>
                  </a:outerShdw>
                </a:effectLst>
              </a:rPr>
              <a:t> legal practice.</a:t>
            </a:r>
            <a:endParaRPr lang="en-AU" altLang="en-US" sz="2400" dirty="0">
              <a:solidFill>
                <a:srgbClr val="000000"/>
              </a:solidFill>
              <a:effectLst>
                <a:outerShdw blurRad="38100" dist="38100" dir="2700000" algn="tl">
                  <a:srgbClr val="FFFFFF"/>
                </a:outerShdw>
              </a:effectLst>
            </a:endParaRPr>
          </a:p>
        </p:txBody>
      </p:sp>
    </p:spTree>
    <p:extLst>
      <p:ext uri="{BB962C8B-B14F-4D97-AF65-F5344CB8AC3E}">
        <p14:creationId xmlns:p14="http://schemas.microsoft.com/office/powerpoint/2010/main" val="23870915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4"/>
          <p:cNvSpPr>
            <a:spLocks noGrp="1"/>
          </p:cNvSpPr>
          <p:nvPr>
            <p:ph type="ftr" sz="quarter" idx="11"/>
          </p:nvPr>
        </p:nvSpPr>
        <p:spPr/>
        <p:txBody>
          <a:bodyPr/>
          <a:lstStyle/>
          <a:p>
            <a:r>
              <a:rPr lang="en-AU" altLang="en-US" smtClean="0"/>
              <a:t>Adrian Evans   Monash Law School 2017</a:t>
            </a:r>
            <a:endParaRPr lang="en-AU" altLang="en-US"/>
          </a:p>
        </p:txBody>
      </p:sp>
      <p:sp>
        <p:nvSpPr>
          <p:cNvPr id="4" name="Slide Number Placeholder 5"/>
          <p:cNvSpPr>
            <a:spLocks noGrp="1"/>
          </p:cNvSpPr>
          <p:nvPr>
            <p:ph type="sldNum" sz="quarter" idx="12"/>
          </p:nvPr>
        </p:nvSpPr>
        <p:spPr/>
        <p:txBody>
          <a:bodyPr/>
          <a:lstStyle/>
          <a:p>
            <a:fld id="{E0F5C8B2-073E-4A02-95E0-F00BCF3FC04D}" type="slidenum">
              <a:rPr lang="en-AU" altLang="en-US"/>
              <a:pPr/>
              <a:t>9</a:t>
            </a:fld>
            <a:endParaRPr lang="en-AU" altLang="en-US"/>
          </a:p>
        </p:txBody>
      </p:sp>
      <p:sp>
        <p:nvSpPr>
          <p:cNvPr id="29698" name="Rectangle 2"/>
          <p:cNvSpPr>
            <a:spLocks noGrp="1" noChangeArrowheads="1"/>
          </p:cNvSpPr>
          <p:nvPr>
            <p:ph type="body" idx="1"/>
          </p:nvPr>
        </p:nvSpPr>
        <p:spPr>
          <a:xfrm>
            <a:off x="457200" y="2327275"/>
            <a:ext cx="8229600" cy="1901825"/>
          </a:xfrm>
        </p:spPr>
        <p:txBody>
          <a:bodyPr/>
          <a:lstStyle/>
          <a:p>
            <a:pPr algn="ctr">
              <a:buFont typeface="Wingdings" pitchFamily="2" charset="2"/>
              <a:buNone/>
            </a:pPr>
            <a:r>
              <a:rPr lang="en-AU" altLang="en-US" sz="3600" dirty="0">
                <a:solidFill>
                  <a:srgbClr val="FF3300"/>
                </a:solidFill>
              </a:rPr>
              <a:t>Which type of lawyer </a:t>
            </a:r>
          </a:p>
          <a:p>
            <a:pPr algn="ctr">
              <a:buFont typeface="Wingdings" pitchFamily="2" charset="2"/>
              <a:buNone/>
            </a:pPr>
            <a:r>
              <a:rPr lang="en-AU" altLang="en-US" sz="3600" dirty="0">
                <a:solidFill>
                  <a:srgbClr val="FF3300"/>
                </a:solidFill>
              </a:rPr>
              <a:t>do you most identify with?</a:t>
            </a:r>
          </a:p>
        </p:txBody>
      </p:sp>
    </p:spTree>
    <p:extLst>
      <p:ext uri="{BB962C8B-B14F-4D97-AF65-F5344CB8AC3E}">
        <p14:creationId xmlns:p14="http://schemas.microsoft.com/office/powerpoint/2010/main" val="58917244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4213BCDAAC44346A0C2307F1A368ADB" ma:contentTypeVersion="7" ma:contentTypeDescription="Create a new document." ma:contentTypeScope="" ma:versionID="4ee1f4d439c7014873df9c9a8c8595da">
  <xsd:schema xmlns:xsd="http://www.w3.org/2001/XMLSchema" xmlns:xs="http://www.w3.org/2001/XMLSchema" xmlns:p="http://schemas.microsoft.com/office/2006/metadata/properties" xmlns:ns2="9fe8a190-a5f8-4773-adac-e0e3a19b90d9" xmlns:ns3="06c72f1e-0326-4e87-a981-e79a536aa6e5" targetNamespace="http://schemas.microsoft.com/office/2006/metadata/properties" ma:root="true" ma:fieldsID="2bc090fc498f959e6937aee690010196" ns2:_="" ns3:_="">
    <xsd:import namespace="9fe8a190-a5f8-4773-adac-e0e3a19b90d9"/>
    <xsd:import namespace="06c72f1e-0326-4e87-a981-e79a536aa6e5"/>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DateTaken"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fe8a190-a5f8-4773-adac-e0e3a19b90d9"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MediaServiceAutoTags" ma:description="" ma:internalName="MediaServiceAutoTags" ma:readOnly="true">
      <xsd:simpleType>
        <xsd:restriction base="dms:Text"/>
      </xsd:simpleType>
    </xsd:element>
    <xsd:element name="MediaServiceDateTaken" ma:index="11" nillable="true" ma:displayName="MediaServiceDateTaken" ma:description="" ma:hidden="true" ma:internalName="MediaServiceDateTaken" ma:readOnly="true">
      <xsd:simpleType>
        <xsd:restriction base="dms:Text"/>
      </xsd:simpleType>
    </xsd:element>
    <xsd:element name="MediaServiceLocation" ma:index="12" nillable="true" ma:displayName="MediaServiceLocation" ma:descrip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6c72f1e-0326-4e87-a981-e79a536aa6e5" elementFormDefault="qualified">
    <xsd:import namespace="http://schemas.microsoft.com/office/2006/documentManagement/types"/>
    <xsd:import namespace="http://schemas.microsoft.com/office/infopath/2007/PartnerControls"/>
    <xsd:element name="SharedWithUsers" ma:index="13"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descrip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0D6D57B-CC67-475B-833C-EEAA30B6A154}"/>
</file>

<file path=customXml/itemProps2.xml><?xml version="1.0" encoding="utf-8"?>
<ds:datastoreItem xmlns:ds="http://schemas.openxmlformats.org/officeDocument/2006/customXml" ds:itemID="{886AAB96-8D4F-499D-9E1F-EEC21BA64195}"/>
</file>

<file path=customXml/itemProps3.xml><?xml version="1.0" encoding="utf-8"?>
<ds:datastoreItem xmlns:ds="http://schemas.openxmlformats.org/officeDocument/2006/customXml" ds:itemID="{5162A3F9-D64B-4B5D-863E-1C844E5FBE2B}"/>
</file>

<file path=docProps/app.xml><?xml version="1.0" encoding="utf-8"?>
<Properties xmlns="http://schemas.openxmlformats.org/officeDocument/2006/extended-properties" xmlns:vt="http://schemas.openxmlformats.org/officeDocument/2006/docPropsVTypes">
  <TotalTime>202</TotalTime>
  <Words>2213</Words>
  <Application>Microsoft Office PowerPoint</Application>
  <PresentationFormat>On-screen Show (4:3)</PresentationFormat>
  <Paragraphs>240</Paragraphs>
  <Slides>22</Slides>
  <Notes>5</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  Community Legal Centres Queensland  </vt:lpstr>
      <vt:lpstr>Inside Ethical Practice  Adrian Evans Monash Law School</vt:lpstr>
      <vt:lpstr>Obligations of Legal Practitioners</vt:lpstr>
      <vt:lpstr>Two main sources of ethical principles and rules*</vt:lpstr>
      <vt:lpstr> 1st Lawyer Type</vt:lpstr>
      <vt:lpstr>2nd Lawyer Type</vt:lpstr>
      <vt:lpstr>3rd Lawyer Type</vt:lpstr>
      <vt:lpstr>4th Lawyer Type</vt:lpstr>
      <vt:lpstr>PowerPoint Presentation</vt:lpstr>
      <vt:lpstr>PowerPoint Presentation</vt:lpstr>
      <vt:lpstr>Scenario 1</vt:lpstr>
      <vt:lpstr>Australian Solicitors’ Conduct Rules 2015</vt:lpstr>
      <vt:lpstr>PowerPoint Presentation</vt:lpstr>
      <vt:lpstr>Scenario 1 – others’ reactions  Respondents who would break confidentiality and advise authorities about suspected child abuse – from 2001 law students study*</vt:lpstr>
      <vt:lpstr>Scenario 2</vt:lpstr>
      <vt:lpstr>A Query…</vt:lpstr>
      <vt:lpstr>PowerPoint Presentation</vt:lpstr>
      <vt:lpstr>Scenario 3</vt:lpstr>
      <vt:lpstr>Managerial ethics questions…</vt:lpstr>
      <vt:lpstr>Scenario 4</vt:lpstr>
      <vt:lpstr>Defending your reputation…</vt:lpstr>
      <vt:lpstr>Further reading</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Community Legal Centres Queensland</dc:title>
  <dc:creator>Adrian</dc:creator>
  <cp:lastModifiedBy>Adrian</cp:lastModifiedBy>
  <cp:revision>40</cp:revision>
  <dcterms:created xsi:type="dcterms:W3CDTF">2017-10-09T00:13:20Z</dcterms:created>
  <dcterms:modified xsi:type="dcterms:W3CDTF">2017-10-11T01:37:19Z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0x01010004213BCDAAC44346A0C2307F1A368ADB</vt:lpwstr>
  </property>
</Properties>
</file>