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s/slide19.xml" ContentType="application/vnd.openxmlformats-officedocument.presentationml.slide+xml"/>
  <Override PartName="/ppt/slides/slide38.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18.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5.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theme/theme1.xml" ContentType="application/vnd.openxmlformats-officedocument.theme+xml"/>
  <Override PartName="/ppt/notesMasters/notesMaster1.xml" ContentType="application/vnd.openxmlformats-officedocument.presentationml.notesMaster+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6" r:id="rId2"/>
  </p:sldMasterIdLst>
  <p:notesMasterIdLst>
    <p:notesMasterId r:id="rId41"/>
  </p:notesMasterIdLst>
  <p:handoutMasterIdLst>
    <p:handoutMasterId r:id="rId42"/>
  </p:handoutMasterIdLst>
  <p:sldIdLst>
    <p:sldId id="256" r:id="rId3"/>
    <p:sldId id="260" r:id="rId4"/>
    <p:sldId id="261" r:id="rId5"/>
    <p:sldId id="294" r:id="rId6"/>
    <p:sldId id="262" r:id="rId7"/>
    <p:sldId id="263" r:id="rId8"/>
    <p:sldId id="264" r:id="rId9"/>
    <p:sldId id="265" r:id="rId10"/>
    <p:sldId id="266" r:id="rId11"/>
    <p:sldId id="295" r:id="rId12"/>
    <p:sldId id="267" r:id="rId13"/>
    <p:sldId id="268" r:id="rId14"/>
    <p:sldId id="269" r:id="rId15"/>
    <p:sldId id="270" r:id="rId16"/>
    <p:sldId id="271" r:id="rId17"/>
    <p:sldId id="274" r:id="rId18"/>
    <p:sldId id="272" r:id="rId19"/>
    <p:sldId id="296" r:id="rId20"/>
    <p:sldId id="275" r:id="rId21"/>
    <p:sldId id="276" r:id="rId22"/>
    <p:sldId id="277" r:id="rId23"/>
    <p:sldId id="278" r:id="rId24"/>
    <p:sldId id="279" r:id="rId25"/>
    <p:sldId id="280" r:id="rId26"/>
    <p:sldId id="281" r:id="rId27"/>
    <p:sldId id="282" r:id="rId28"/>
    <p:sldId id="293" r:id="rId29"/>
    <p:sldId id="283" r:id="rId30"/>
    <p:sldId id="284" r:id="rId31"/>
    <p:sldId id="285" r:id="rId32"/>
    <p:sldId id="286" r:id="rId33"/>
    <p:sldId id="287" r:id="rId34"/>
    <p:sldId id="288" r:id="rId35"/>
    <p:sldId id="289" r:id="rId36"/>
    <p:sldId id="290" r:id="rId37"/>
    <p:sldId id="292" r:id="rId38"/>
    <p:sldId id="291" r:id="rId39"/>
    <p:sldId id="258" r:id="rId40"/>
  </p:sldIdLst>
  <p:sldSz cx="9144000" cy="6858000" type="screen4x3"/>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35" autoAdjust="0"/>
    <p:restoredTop sz="94660"/>
  </p:normalViewPr>
  <p:slideViewPr>
    <p:cSldViewPr>
      <p:cViewPr varScale="1">
        <p:scale>
          <a:sx n="90" d="100"/>
          <a:sy n="90" d="100"/>
        </p:scale>
        <p:origin x="78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handoutMaster" Target="handoutMasters/handoutMaster1.xml"/><Relationship Id="rId47" Type="http://schemas.openxmlformats.org/officeDocument/2006/relationships/customXml" Target="../customXml/item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customXml" Target="../customXml/item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 Id="rId48" Type="http://schemas.openxmlformats.org/officeDocument/2006/relationships/customXml" Target="../customXml/item2.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51342" y="0"/>
            <a:ext cx="2946347" cy="498215"/>
          </a:xfrm>
          <a:prstGeom prst="rect">
            <a:avLst/>
          </a:prstGeom>
        </p:spPr>
        <p:txBody>
          <a:bodyPr vert="horz" lIns="91440" tIns="45720" rIns="91440" bIns="45720" rtlCol="0"/>
          <a:lstStyle>
            <a:lvl1pPr algn="r">
              <a:defRPr sz="1200"/>
            </a:lvl1pPr>
          </a:lstStyle>
          <a:p>
            <a:fld id="{5F28D699-1B83-45C1-AA55-7711334F2304}" type="datetimeFigureOut">
              <a:rPr lang="en-AU" smtClean="0"/>
              <a:t>10/10/2017</a:t>
            </a:fld>
            <a:endParaRPr lang="en-AU"/>
          </a:p>
        </p:txBody>
      </p:sp>
      <p:sp>
        <p:nvSpPr>
          <p:cNvPr id="4" name="Footer Placeholder 3"/>
          <p:cNvSpPr>
            <a:spLocks noGrp="1"/>
          </p:cNvSpPr>
          <p:nvPr>
            <p:ph type="ftr" sz="quarter" idx="2"/>
          </p:nvPr>
        </p:nvSpPr>
        <p:spPr>
          <a:xfrm>
            <a:off x="0" y="9431600"/>
            <a:ext cx="2946347" cy="498214"/>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51342" y="9431600"/>
            <a:ext cx="2946347" cy="498214"/>
          </a:xfrm>
          <a:prstGeom prst="rect">
            <a:avLst/>
          </a:prstGeom>
        </p:spPr>
        <p:txBody>
          <a:bodyPr vert="horz" lIns="91440" tIns="45720" rIns="91440" bIns="45720" rtlCol="0" anchor="b"/>
          <a:lstStyle>
            <a:lvl1pPr algn="r">
              <a:defRPr sz="1200"/>
            </a:lvl1pPr>
          </a:lstStyle>
          <a:p>
            <a:fld id="{5238387E-ABB4-49D9-ACFE-290C70785107}" type="slidenum">
              <a:rPr lang="en-AU" smtClean="0"/>
              <a:t>‹#›</a:t>
            </a:fld>
            <a:endParaRPr lang="en-AU"/>
          </a:p>
        </p:txBody>
      </p:sp>
    </p:spTree>
    <p:extLst>
      <p:ext uri="{BB962C8B-B14F-4D97-AF65-F5344CB8AC3E}">
        <p14:creationId xmlns:p14="http://schemas.microsoft.com/office/powerpoint/2010/main" val="638621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1342" y="0"/>
            <a:ext cx="2946347" cy="496491"/>
          </a:xfrm>
          <a:prstGeom prst="rect">
            <a:avLst/>
          </a:prstGeom>
        </p:spPr>
        <p:txBody>
          <a:bodyPr vert="horz" lIns="91440" tIns="45720" rIns="91440" bIns="45720" rtlCol="0"/>
          <a:lstStyle>
            <a:lvl1pPr algn="r">
              <a:defRPr sz="1200"/>
            </a:lvl1pPr>
          </a:lstStyle>
          <a:p>
            <a:fld id="{480DFB9C-0630-4A31-ACF9-E68264F0791B}" type="datetimeFigureOut">
              <a:rPr lang="en-AU" smtClean="0"/>
              <a:t>10/10/2017</a:t>
            </a:fld>
            <a:endParaRPr lang="en-AU"/>
          </a:p>
        </p:txBody>
      </p:sp>
      <p:sp>
        <p:nvSpPr>
          <p:cNvPr id="4" name="Slide Image Placeholder 3"/>
          <p:cNvSpPr>
            <a:spLocks noGrp="1" noRot="1" noChangeAspect="1"/>
          </p:cNvSpPr>
          <p:nvPr>
            <p:ph type="sldImg" idx="2"/>
          </p:nvPr>
        </p:nvSpPr>
        <p:spPr>
          <a:xfrm>
            <a:off x="917575" y="744538"/>
            <a:ext cx="4964113" cy="372427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927" y="4716661"/>
            <a:ext cx="5439410" cy="44684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31599"/>
            <a:ext cx="2946347" cy="496491"/>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1342" y="9431599"/>
            <a:ext cx="2946347" cy="496491"/>
          </a:xfrm>
          <a:prstGeom prst="rect">
            <a:avLst/>
          </a:prstGeom>
        </p:spPr>
        <p:txBody>
          <a:bodyPr vert="horz" lIns="91440" tIns="45720" rIns="91440" bIns="45720" rtlCol="0" anchor="b"/>
          <a:lstStyle>
            <a:lvl1pPr algn="r">
              <a:defRPr sz="1200"/>
            </a:lvl1pPr>
          </a:lstStyle>
          <a:p>
            <a:fld id="{C3094F69-E42E-457E-B05B-FB0ABA5DF09F}" type="slidenum">
              <a:rPr lang="en-AU" smtClean="0"/>
              <a:t>‹#›</a:t>
            </a:fld>
            <a:endParaRPr lang="en-AU"/>
          </a:p>
        </p:txBody>
      </p:sp>
    </p:spTree>
    <p:extLst>
      <p:ext uri="{BB962C8B-B14F-4D97-AF65-F5344CB8AC3E}">
        <p14:creationId xmlns:p14="http://schemas.microsoft.com/office/powerpoint/2010/main" val="1535725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Title Page</a:t>
            </a:r>
            <a:endParaRPr lang="en-AU" dirty="0"/>
          </a:p>
        </p:txBody>
      </p:sp>
      <p:sp>
        <p:nvSpPr>
          <p:cNvPr id="4" name="Slide Number Placeholder 3"/>
          <p:cNvSpPr>
            <a:spLocks noGrp="1"/>
          </p:cNvSpPr>
          <p:nvPr>
            <p:ph type="sldNum" sz="quarter" idx="10"/>
          </p:nvPr>
        </p:nvSpPr>
        <p:spPr/>
        <p:txBody>
          <a:bodyPr/>
          <a:lstStyle/>
          <a:p>
            <a:fld id="{C3094F69-E42E-457E-B05B-FB0ABA5DF09F}" type="slidenum">
              <a:rPr lang="en-AU" smtClean="0"/>
              <a:t>1</a:t>
            </a:fld>
            <a:endParaRPr lang="en-AU"/>
          </a:p>
        </p:txBody>
      </p:sp>
    </p:spTree>
    <p:extLst>
      <p:ext uri="{BB962C8B-B14F-4D97-AF65-F5344CB8AC3E}">
        <p14:creationId xmlns:p14="http://schemas.microsoft.com/office/powerpoint/2010/main" val="26371128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100" dirty="0"/>
              <a:t>The RTA is the statutory authority that administers the Residential Tenancies and Rooming Accommodation Act 2008 and manages rental bonds. As you can see from the table, the RTA provides forms, information and services to lessors, agents, providers, tenants and residents. They also conduct dispute resolution and investigate complaints of unlawful conduct under tenancy laws. </a:t>
            </a:r>
          </a:p>
          <a:p>
            <a:endParaRPr lang="en-AU" sz="1100" dirty="0"/>
          </a:p>
          <a:p>
            <a:r>
              <a:rPr lang="en-AU" sz="1100" dirty="0"/>
              <a:t>QCAT is the Queensland Civil and Administrative Tribunal is a tribunal and not a court. This means that parties must represent themselves and present their own case. The Tribunal aims to resolve tenancy disputes in a way that is fair, just, accessible, quick and inexpensive and makes binding decisions about tenancy disputes that are covered by the Residential Tenancies and Rooming Accommodation Act 2008. Tenants need to be prepared when attending tribunal hearings – always good to connect with TQ QSTARS advice workers regarding this! </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A8E2C9C-C85B-4B09-8E73-EA208237AB76}" type="slidenum">
              <a:rPr kumimoji="0" lang="en-AU"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AU"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211531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USE</a:t>
            </a:r>
            <a:r>
              <a:rPr lang="en-AU" baseline="0" dirty="0" smtClean="0"/>
              <a:t> PAGE ONE OF THE DV FLOW CHART</a:t>
            </a:r>
          </a:p>
          <a:p>
            <a:endParaRPr lang="en-AU" baseline="0" dirty="0" smtClean="0"/>
          </a:p>
          <a:p>
            <a:r>
              <a:rPr lang="en-AU" baseline="0" dirty="0" smtClean="0"/>
              <a:t>Spousal relationship – includes a spouse, a  former spouse and a parent or former parent of a child of the person – does not include foster carer or kinship carer</a:t>
            </a:r>
          </a:p>
          <a:p>
            <a:r>
              <a:rPr lang="en-AU" baseline="0" dirty="0" smtClean="0"/>
              <a:t>Intimate personal relationship – includes a spousal relationship or an engagement relationship or a couple relationship;</a:t>
            </a:r>
          </a:p>
          <a:p>
            <a:r>
              <a:rPr lang="en-AU" baseline="0" dirty="0" smtClean="0"/>
              <a:t>Informal care relationship  - such a carer but not an informal parent child care relationship</a:t>
            </a:r>
          </a:p>
          <a:p>
            <a:endParaRPr lang="en-AU"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433EC13-081C-4A3B-AA1E-04A334A25568}" type="slidenum">
              <a:rPr kumimoji="0" lang="en-AU"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AU"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22614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QCAT</a:t>
            </a:r>
            <a:r>
              <a:rPr lang="en-AU" baseline="0" dirty="0" smtClean="0"/>
              <a:t> form 2, filing fee $25.45 or waiver of fee due to financial hardship form 49</a:t>
            </a:r>
            <a:endParaRPr lang="en-AU" dirty="0" smtClean="0"/>
          </a:p>
          <a:p>
            <a:endParaRPr lang="en-AU" dirty="0" smtClean="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433EC13-081C-4A3B-AA1E-04A334A25568}" type="slidenum">
              <a:rPr kumimoji="0" lang="en-AU"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AU"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551067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Evidence vital</a:t>
            </a:r>
          </a:p>
          <a:p>
            <a:r>
              <a:rPr lang="en-AU" dirty="0" smtClean="0"/>
              <a:t>Standard of premises is contained in the RTRA Act – same condition</a:t>
            </a:r>
            <a:r>
              <a:rPr lang="en-AU" baseline="0" dirty="0" smtClean="0"/>
              <a:t> as the start of the tenancy except FWT</a:t>
            </a:r>
            <a:endParaRPr lang="en-AU"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433EC13-081C-4A3B-AA1E-04A334A25568}" type="slidenum">
              <a:rPr kumimoji="0" lang="en-AU"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en-AU"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34702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2" name="Rectangle 7"/>
          <p:cNvSpPr>
            <a:spLocks noGrp="1" noChangeArrowheads="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341EE74-C886-4830-B4CD-843B6BD5DEB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dirty="0" smtClean="0">
              <a:ln>
                <a:noFill/>
              </a:ln>
              <a:solidFill>
                <a:prstClr val="black"/>
              </a:solidFill>
              <a:effectLst/>
              <a:uLnTx/>
              <a:uFillTx/>
              <a:latin typeface="Calibri"/>
              <a:ea typeface="+mn-ea"/>
              <a:cs typeface="+mn-cs"/>
            </a:endParaRPr>
          </a:p>
        </p:txBody>
      </p:sp>
      <p:sp>
        <p:nvSpPr>
          <p:cNvPr id="559107" name="Rectangle 2"/>
          <p:cNvSpPr>
            <a:spLocks noGrp="1" noRot="1" noChangeAspect="1" noChangeArrowheads="1" noTextEdit="1"/>
          </p:cNvSpPr>
          <p:nvPr>
            <p:ph type="sldImg"/>
          </p:nvPr>
        </p:nvSpPr>
        <p:spPr>
          <a:ln/>
        </p:spPr>
      </p:sp>
      <p:sp>
        <p:nvSpPr>
          <p:cNvPr id="559108" name="Rectangle 3"/>
          <p:cNvSpPr>
            <a:spLocks noGrp="1" noChangeArrowheads="1"/>
          </p:cNvSpPr>
          <p:nvPr>
            <p:ph type="body" idx="1"/>
          </p:nvPr>
        </p:nvSpPr>
        <p:spPr>
          <a:noFill/>
          <a:ln/>
        </p:spPr>
        <p:txBody>
          <a:bodyPr/>
          <a:lstStyle/>
          <a:p>
            <a:r>
              <a:rPr lang="en-US" dirty="0" smtClean="0"/>
              <a:t>S. 284B refers to ‘internal databases’ as being exempt however there is no definition of an internal database.</a:t>
            </a:r>
            <a:endParaRPr lang="en-AU" dirty="0" smtClean="0"/>
          </a:p>
        </p:txBody>
      </p:sp>
    </p:spTree>
    <p:extLst>
      <p:ext uri="{BB962C8B-B14F-4D97-AF65-F5344CB8AC3E}">
        <p14:creationId xmlns:p14="http://schemas.microsoft.com/office/powerpoint/2010/main" val="19401608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866" name="Rectangle 7"/>
          <p:cNvSpPr>
            <a:spLocks noGrp="1" noChangeArrowheads="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819B21B-0C44-4CA9-A9CE-84F3E13A07C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dirty="0" smtClean="0">
              <a:ln>
                <a:noFill/>
              </a:ln>
              <a:solidFill>
                <a:prstClr val="black"/>
              </a:solidFill>
              <a:effectLst/>
              <a:uLnTx/>
              <a:uFillTx/>
              <a:latin typeface="Calibri"/>
              <a:ea typeface="+mn-ea"/>
              <a:cs typeface="+mn-cs"/>
            </a:endParaRPr>
          </a:p>
        </p:txBody>
      </p:sp>
      <p:sp>
        <p:nvSpPr>
          <p:cNvPr id="560131" name="Rectangle 2"/>
          <p:cNvSpPr>
            <a:spLocks noGrp="1" noRot="1" noChangeAspect="1" noChangeArrowheads="1" noTextEdit="1"/>
          </p:cNvSpPr>
          <p:nvPr>
            <p:ph type="sldImg"/>
          </p:nvPr>
        </p:nvSpPr>
        <p:spPr>
          <a:ln/>
        </p:spPr>
      </p:sp>
      <p:sp>
        <p:nvSpPr>
          <p:cNvPr id="560132" name="Rectangle 3"/>
          <p:cNvSpPr>
            <a:spLocks noGrp="1" noChangeArrowheads="1"/>
          </p:cNvSpPr>
          <p:nvPr>
            <p:ph type="body" idx="1"/>
          </p:nvPr>
        </p:nvSpPr>
        <p:spPr>
          <a:noFill/>
          <a:ln/>
        </p:spPr>
        <p:txBody>
          <a:bodyPr/>
          <a:lstStyle/>
          <a:p>
            <a:r>
              <a:rPr lang="en-US" dirty="0" smtClean="0"/>
              <a:t>An agent is restricted by law from listing a tenant unless all of the above have occurred.</a:t>
            </a:r>
          </a:p>
        </p:txBody>
      </p:sp>
    </p:spTree>
    <p:extLst>
      <p:ext uri="{BB962C8B-B14F-4D97-AF65-F5344CB8AC3E}">
        <p14:creationId xmlns:p14="http://schemas.microsoft.com/office/powerpoint/2010/main" val="29609118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Rectangle 7"/>
          <p:cNvSpPr>
            <a:spLocks noGrp="1" noChangeArrowheads="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19DB30C-ABA8-4885-B675-5321CBAE9D6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35</a:t>
            </a:fld>
            <a:endParaRPr kumimoji="0" lang="en-US" sz="1200" b="0" i="0" u="none" strike="noStrike" kern="1200" cap="none" spc="0" normalizeH="0" baseline="0" noProof="0" dirty="0" smtClean="0">
              <a:ln>
                <a:noFill/>
              </a:ln>
              <a:solidFill>
                <a:prstClr val="black"/>
              </a:solidFill>
              <a:effectLst/>
              <a:uLnTx/>
              <a:uFillTx/>
              <a:latin typeface="Calibri"/>
              <a:ea typeface="+mn-ea"/>
              <a:cs typeface="+mn-cs"/>
            </a:endParaRPr>
          </a:p>
        </p:txBody>
      </p:sp>
      <p:sp>
        <p:nvSpPr>
          <p:cNvPr id="568323" name="Rectangle 2"/>
          <p:cNvSpPr>
            <a:spLocks noGrp="1" noRot="1" noChangeAspect="1" noChangeArrowheads="1" noTextEdit="1"/>
          </p:cNvSpPr>
          <p:nvPr>
            <p:ph type="sldImg"/>
          </p:nvPr>
        </p:nvSpPr>
        <p:spPr>
          <a:ln/>
        </p:spPr>
      </p:sp>
      <p:sp>
        <p:nvSpPr>
          <p:cNvPr id="568324" name="Rectangle 3"/>
          <p:cNvSpPr>
            <a:spLocks noGrp="1" noChangeArrowheads="1"/>
          </p:cNvSpPr>
          <p:nvPr>
            <p:ph type="body" idx="1"/>
          </p:nvPr>
        </p:nvSpPr>
        <p:spPr>
          <a:noFill/>
          <a:ln/>
        </p:spPr>
        <p:txBody>
          <a:bodyPr/>
          <a:lstStyle/>
          <a:p>
            <a:endParaRPr lang="en-AU" dirty="0" smtClean="0"/>
          </a:p>
        </p:txBody>
      </p:sp>
    </p:spTree>
    <p:extLst>
      <p:ext uri="{BB962C8B-B14F-4D97-AF65-F5344CB8AC3E}">
        <p14:creationId xmlns:p14="http://schemas.microsoft.com/office/powerpoint/2010/main" val="32206269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mtClean="0"/>
              <a:t>Final</a:t>
            </a:r>
            <a:r>
              <a:rPr lang="en-AU" baseline="0" smtClean="0"/>
              <a:t> page</a:t>
            </a:r>
            <a:endParaRPr lang="en-AU"/>
          </a:p>
        </p:txBody>
      </p:sp>
      <p:sp>
        <p:nvSpPr>
          <p:cNvPr id="4" name="Slide Number Placeholder 3"/>
          <p:cNvSpPr>
            <a:spLocks noGrp="1"/>
          </p:cNvSpPr>
          <p:nvPr>
            <p:ph type="sldNum" sz="quarter" idx="10"/>
          </p:nvPr>
        </p:nvSpPr>
        <p:spPr/>
        <p:txBody>
          <a:bodyPr/>
          <a:lstStyle/>
          <a:p>
            <a:fld id="{C3094F69-E42E-457E-B05B-FB0ABA5DF09F}" type="slidenum">
              <a:rPr lang="en-AU" smtClean="0"/>
              <a:t>38</a:t>
            </a:fld>
            <a:endParaRPr lang="en-AU"/>
          </a:p>
        </p:txBody>
      </p:sp>
    </p:spTree>
    <p:extLst>
      <p:ext uri="{BB962C8B-B14F-4D97-AF65-F5344CB8AC3E}">
        <p14:creationId xmlns:p14="http://schemas.microsoft.com/office/powerpoint/2010/main" val="28742835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5" name="Footer Placeholder 4"/>
          <p:cNvSpPr>
            <a:spLocks noGrp="1"/>
          </p:cNvSpPr>
          <p:nvPr>
            <p:ph type="ftr" sz="quarter" idx="11"/>
          </p:nvPr>
        </p:nvSpPr>
        <p:spPr/>
        <p:txBody>
          <a:bodyPr/>
          <a:lstStyle/>
          <a:p>
            <a:r>
              <a:rPr lang="en-AU" smtClean="0"/>
              <a:t>Tenants Queensland</a:t>
            </a:r>
            <a:endParaRPr lang="en-AU" dirty="0"/>
          </a:p>
        </p:txBody>
      </p:sp>
      <p:pic>
        <p:nvPicPr>
          <p:cNvPr id="1027" name="Picture 3" descr="U:\TU COMMON DATA new\TQ Graphics\TQ LOGOS ONLY\tq logo-truecolor2014.tif"/>
          <p:cNvPicPr>
            <a:picLocks noChangeAspect="1" noChangeArrowheads="1"/>
          </p:cNvPicPr>
          <p:nvPr userDrawn="1"/>
        </p:nvPicPr>
        <p:blipFill>
          <a:blip r:embed="rId2" cstate="print"/>
          <a:srcRect/>
          <a:stretch>
            <a:fillRect/>
          </a:stretch>
        </p:blipFill>
        <p:spPr bwMode="auto">
          <a:xfrm>
            <a:off x="3347864" y="332656"/>
            <a:ext cx="2520280" cy="1250282"/>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endParaRPr lang="en-AU" dirty="0"/>
          </a:p>
        </p:txBody>
      </p:sp>
      <p:sp>
        <p:nvSpPr>
          <p:cNvPr id="4" name="Footer Placeholder 3"/>
          <p:cNvSpPr>
            <a:spLocks noGrp="1"/>
          </p:cNvSpPr>
          <p:nvPr>
            <p:ph type="ftr" sz="quarter" idx="11"/>
          </p:nvPr>
        </p:nvSpPr>
        <p:spPr/>
        <p:txBody>
          <a:bodyPr/>
          <a:lstStyle/>
          <a:p>
            <a:r>
              <a:rPr lang="en-AU" smtClean="0"/>
              <a:t>Tenants Queensland</a:t>
            </a:r>
            <a:endParaRPr lang="en-AU" dirty="0"/>
          </a:p>
        </p:txBody>
      </p:sp>
      <p:sp>
        <p:nvSpPr>
          <p:cNvPr id="5" name="Slide Number Placeholder 4"/>
          <p:cNvSpPr>
            <a:spLocks noGrp="1"/>
          </p:cNvSpPr>
          <p:nvPr>
            <p:ph type="sldNum" sz="quarter" idx="12"/>
          </p:nvPr>
        </p:nvSpPr>
        <p:spPr/>
        <p:txBody>
          <a:bodyPr/>
          <a:lstStyle/>
          <a:p>
            <a:fld id="{406309AB-68F7-417F-9D18-6BA45A145026}" type="slidenum">
              <a:rPr lang="en-AU" smtClean="0"/>
              <a:pPr/>
              <a:t>‹#›</a:t>
            </a:fld>
            <a:endParaRPr lang="en-AU" dirty="0"/>
          </a:p>
        </p:txBody>
      </p:sp>
    </p:spTree>
    <p:extLst>
      <p:ext uri="{BB962C8B-B14F-4D97-AF65-F5344CB8AC3E}">
        <p14:creationId xmlns:p14="http://schemas.microsoft.com/office/powerpoint/2010/main" val="1560799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AU" dirty="0"/>
          </a:p>
        </p:txBody>
      </p:sp>
      <p:sp>
        <p:nvSpPr>
          <p:cNvPr id="3" name="Footer Placeholder 2"/>
          <p:cNvSpPr>
            <a:spLocks noGrp="1"/>
          </p:cNvSpPr>
          <p:nvPr>
            <p:ph type="ftr" sz="quarter" idx="11"/>
          </p:nvPr>
        </p:nvSpPr>
        <p:spPr/>
        <p:txBody>
          <a:bodyPr/>
          <a:lstStyle/>
          <a:p>
            <a:r>
              <a:rPr lang="en-AU" smtClean="0"/>
              <a:t>Tenants Queensland</a:t>
            </a:r>
            <a:endParaRPr lang="en-AU" dirty="0"/>
          </a:p>
        </p:txBody>
      </p:sp>
      <p:sp>
        <p:nvSpPr>
          <p:cNvPr id="4" name="Slide Number Placeholder 3"/>
          <p:cNvSpPr>
            <a:spLocks noGrp="1"/>
          </p:cNvSpPr>
          <p:nvPr>
            <p:ph type="sldNum" sz="quarter" idx="12"/>
          </p:nvPr>
        </p:nvSpPr>
        <p:spPr/>
        <p:txBody>
          <a:bodyPr/>
          <a:lstStyle/>
          <a:p>
            <a:fld id="{406309AB-68F7-417F-9D18-6BA45A145026}" type="slidenum">
              <a:rPr lang="en-AU" smtClean="0"/>
              <a:pPr/>
              <a:t>‹#›</a:t>
            </a:fld>
            <a:endParaRPr lang="en-AU" dirty="0"/>
          </a:p>
        </p:txBody>
      </p:sp>
    </p:spTree>
    <p:extLst>
      <p:ext uri="{BB962C8B-B14F-4D97-AF65-F5344CB8AC3E}">
        <p14:creationId xmlns:p14="http://schemas.microsoft.com/office/powerpoint/2010/main" val="29838983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AU"/>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AU" dirty="0"/>
          </a:p>
        </p:txBody>
      </p:sp>
      <p:sp>
        <p:nvSpPr>
          <p:cNvPr id="6" name="Footer Placeholder 5"/>
          <p:cNvSpPr>
            <a:spLocks noGrp="1"/>
          </p:cNvSpPr>
          <p:nvPr>
            <p:ph type="ftr" sz="quarter" idx="11"/>
          </p:nvPr>
        </p:nvSpPr>
        <p:spPr/>
        <p:txBody>
          <a:bodyPr/>
          <a:lstStyle/>
          <a:p>
            <a:r>
              <a:rPr lang="en-AU" smtClean="0"/>
              <a:t>Tenants Queensland</a:t>
            </a:r>
            <a:endParaRPr lang="en-AU" dirty="0"/>
          </a:p>
        </p:txBody>
      </p:sp>
      <p:sp>
        <p:nvSpPr>
          <p:cNvPr id="7" name="Slide Number Placeholder 6"/>
          <p:cNvSpPr>
            <a:spLocks noGrp="1"/>
          </p:cNvSpPr>
          <p:nvPr>
            <p:ph type="sldNum" sz="quarter" idx="12"/>
          </p:nvPr>
        </p:nvSpPr>
        <p:spPr/>
        <p:txBody>
          <a:bodyPr/>
          <a:lstStyle/>
          <a:p>
            <a:fld id="{406309AB-68F7-417F-9D18-6BA45A145026}" type="slidenum">
              <a:rPr lang="en-AU" smtClean="0"/>
              <a:pPr/>
              <a:t>‹#›</a:t>
            </a:fld>
            <a:endParaRPr lang="en-AU" dirty="0"/>
          </a:p>
        </p:txBody>
      </p:sp>
    </p:spTree>
    <p:extLst>
      <p:ext uri="{BB962C8B-B14F-4D97-AF65-F5344CB8AC3E}">
        <p14:creationId xmlns:p14="http://schemas.microsoft.com/office/powerpoint/2010/main" val="37569611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AU"/>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AU"/>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AU" dirty="0"/>
          </a:p>
        </p:txBody>
      </p:sp>
      <p:sp>
        <p:nvSpPr>
          <p:cNvPr id="6" name="Footer Placeholder 5"/>
          <p:cNvSpPr>
            <a:spLocks noGrp="1"/>
          </p:cNvSpPr>
          <p:nvPr>
            <p:ph type="ftr" sz="quarter" idx="11"/>
          </p:nvPr>
        </p:nvSpPr>
        <p:spPr/>
        <p:txBody>
          <a:bodyPr/>
          <a:lstStyle/>
          <a:p>
            <a:r>
              <a:rPr lang="en-AU" smtClean="0"/>
              <a:t>Tenants Queensland</a:t>
            </a:r>
            <a:endParaRPr lang="en-AU" dirty="0"/>
          </a:p>
        </p:txBody>
      </p:sp>
      <p:sp>
        <p:nvSpPr>
          <p:cNvPr id="7" name="Slide Number Placeholder 6"/>
          <p:cNvSpPr>
            <a:spLocks noGrp="1"/>
          </p:cNvSpPr>
          <p:nvPr>
            <p:ph type="sldNum" sz="quarter" idx="12"/>
          </p:nvPr>
        </p:nvSpPr>
        <p:spPr/>
        <p:txBody>
          <a:bodyPr/>
          <a:lstStyle/>
          <a:p>
            <a:fld id="{406309AB-68F7-417F-9D18-6BA45A145026}" type="slidenum">
              <a:rPr lang="en-AU" smtClean="0"/>
              <a:pPr/>
              <a:t>‹#›</a:t>
            </a:fld>
            <a:endParaRPr lang="en-AU" dirty="0"/>
          </a:p>
        </p:txBody>
      </p:sp>
    </p:spTree>
    <p:extLst>
      <p:ext uri="{BB962C8B-B14F-4D97-AF65-F5344CB8AC3E}">
        <p14:creationId xmlns:p14="http://schemas.microsoft.com/office/powerpoint/2010/main" val="14901541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endParaRPr lang="en-AU" dirty="0"/>
          </a:p>
        </p:txBody>
      </p:sp>
      <p:sp>
        <p:nvSpPr>
          <p:cNvPr id="5" name="Footer Placeholder 4"/>
          <p:cNvSpPr>
            <a:spLocks noGrp="1"/>
          </p:cNvSpPr>
          <p:nvPr>
            <p:ph type="ftr" sz="quarter" idx="11"/>
          </p:nvPr>
        </p:nvSpPr>
        <p:spPr/>
        <p:txBody>
          <a:bodyPr/>
          <a:lstStyle/>
          <a:p>
            <a:r>
              <a:rPr lang="en-AU" smtClean="0"/>
              <a:t>Tenants Queensland</a:t>
            </a:r>
            <a:endParaRPr lang="en-AU" dirty="0"/>
          </a:p>
        </p:txBody>
      </p:sp>
      <p:sp>
        <p:nvSpPr>
          <p:cNvPr id="6" name="Slide Number Placeholder 5"/>
          <p:cNvSpPr>
            <a:spLocks noGrp="1"/>
          </p:cNvSpPr>
          <p:nvPr>
            <p:ph type="sldNum" sz="quarter" idx="12"/>
          </p:nvPr>
        </p:nvSpPr>
        <p:spPr/>
        <p:txBody>
          <a:bodyPr/>
          <a:lstStyle/>
          <a:p>
            <a:fld id="{406309AB-68F7-417F-9D18-6BA45A145026}" type="slidenum">
              <a:rPr lang="en-AU" smtClean="0"/>
              <a:pPr/>
              <a:t>‹#›</a:t>
            </a:fld>
            <a:endParaRPr lang="en-AU" dirty="0"/>
          </a:p>
        </p:txBody>
      </p:sp>
    </p:spTree>
    <p:extLst>
      <p:ext uri="{BB962C8B-B14F-4D97-AF65-F5344CB8AC3E}">
        <p14:creationId xmlns:p14="http://schemas.microsoft.com/office/powerpoint/2010/main" val="20419203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endParaRPr lang="en-AU" dirty="0"/>
          </a:p>
        </p:txBody>
      </p:sp>
      <p:sp>
        <p:nvSpPr>
          <p:cNvPr id="5" name="Footer Placeholder 4"/>
          <p:cNvSpPr>
            <a:spLocks noGrp="1"/>
          </p:cNvSpPr>
          <p:nvPr>
            <p:ph type="ftr" sz="quarter" idx="11"/>
          </p:nvPr>
        </p:nvSpPr>
        <p:spPr/>
        <p:txBody>
          <a:bodyPr/>
          <a:lstStyle/>
          <a:p>
            <a:r>
              <a:rPr lang="en-AU" smtClean="0"/>
              <a:t>Tenants Queensland</a:t>
            </a:r>
            <a:endParaRPr lang="en-AU" dirty="0"/>
          </a:p>
        </p:txBody>
      </p:sp>
      <p:sp>
        <p:nvSpPr>
          <p:cNvPr id="6" name="Slide Number Placeholder 5"/>
          <p:cNvSpPr>
            <a:spLocks noGrp="1"/>
          </p:cNvSpPr>
          <p:nvPr>
            <p:ph type="sldNum" sz="quarter" idx="12"/>
          </p:nvPr>
        </p:nvSpPr>
        <p:spPr/>
        <p:txBody>
          <a:bodyPr/>
          <a:lstStyle/>
          <a:p>
            <a:fld id="{406309AB-68F7-417F-9D18-6BA45A145026}" type="slidenum">
              <a:rPr lang="en-AU" smtClean="0"/>
              <a:pPr/>
              <a:t>‹#›</a:t>
            </a:fld>
            <a:endParaRPr lang="en-AU" dirty="0"/>
          </a:p>
        </p:txBody>
      </p:sp>
    </p:spTree>
    <p:extLst>
      <p:ext uri="{BB962C8B-B14F-4D97-AF65-F5344CB8AC3E}">
        <p14:creationId xmlns:p14="http://schemas.microsoft.com/office/powerpoint/2010/main" val="718417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Footer Placeholder 4"/>
          <p:cNvSpPr>
            <a:spLocks noGrp="1"/>
          </p:cNvSpPr>
          <p:nvPr>
            <p:ph type="ftr" sz="quarter" idx="11"/>
          </p:nvPr>
        </p:nvSpPr>
        <p:spPr/>
        <p:txBody>
          <a:bodyPr/>
          <a:lstStyle/>
          <a:p>
            <a:r>
              <a:rPr lang="en-AU" smtClean="0"/>
              <a:t>Tenants Queensland</a:t>
            </a:r>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Footer Placeholder 3"/>
          <p:cNvSpPr>
            <a:spLocks noGrp="1"/>
          </p:cNvSpPr>
          <p:nvPr>
            <p:ph type="ftr" sz="quarter" idx="11"/>
          </p:nvPr>
        </p:nvSpPr>
        <p:spPr/>
        <p:txBody>
          <a:bodyPr/>
          <a:lstStyle/>
          <a:p>
            <a:r>
              <a:rPr lang="en-AU" smtClean="0"/>
              <a:t>Tenants Queensland</a:t>
            </a:r>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AU" smtClean="0"/>
              <a:t>Tenants Queensland</a:t>
            </a:r>
            <a:endParaRPr lang="en-AU"/>
          </a:p>
        </p:txBody>
      </p:sp>
      <p:pic>
        <p:nvPicPr>
          <p:cNvPr id="5" name="Picture 2" descr="U:\TU COMMON DATA new\TQ Graphics\Other logos\naclc_sticker_2013_nocrop small.jpg"/>
          <p:cNvPicPr>
            <a:picLocks noChangeAspect="1" noChangeArrowheads="1"/>
          </p:cNvPicPr>
          <p:nvPr userDrawn="1"/>
        </p:nvPicPr>
        <p:blipFill>
          <a:blip r:embed="rId2" cstate="print"/>
          <a:srcRect/>
          <a:stretch>
            <a:fillRect/>
          </a:stretch>
        </p:blipFill>
        <p:spPr bwMode="auto">
          <a:xfrm>
            <a:off x="7956376" y="5589240"/>
            <a:ext cx="809625" cy="1171575"/>
          </a:xfrm>
          <a:prstGeom prst="rect">
            <a:avLst/>
          </a:prstGeom>
          <a:noFill/>
        </p:spPr>
      </p:pic>
      <p:pic>
        <p:nvPicPr>
          <p:cNvPr id="4" name="Picture 3" descr="U:\TU COMMON DATA new\TQ Graphics\TQ LOGOS ONLY\tq logo-truecolor2014.tif"/>
          <p:cNvPicPr>
            <a:picLocks noChangeAspect="1" noChangeArrowheads="1"/>
          </p:cNvPicPr>
          <p:nvPr userDrawn="1"/>
        </p:nvPicPr>
        <p:blipFill>
          <a:blip r:embed="rId3" cstate="print"/>
          <a:srcRect/>
          <a:stretch>
            <a:fillRect/>
          </a:stretch>
        </p:blipFill>
        <p:spPr bwMode="auto">
          <a:xfrm>
            <a:off x="3311860" y="260648"/>
            <a:ext cx="2520280" cy="1250282"/>
          </a:xfrm>
          <a:prstGeom prst="rect">
            <a:avLst/>
          </a:prstGeom>
          <a:noFill/>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AU"/>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endParaRPr lang="en-AU" dirty="0"/>
          </a:p>
        </p:txBody>
      </p:sp>
      <p:sp>
        <p:nvSpPr>
          <p:cNvPr id="5" name="Footer Placeholder 4"/>
          <p:cNvSpPr>
            <a:spLocks noGrp="1"/>
          </p:cNvSpPr>
          <p:nvPr>
            <p:ph type="ftr" sz="quarter" idx="11"/>
          </p:nvPr>
        </p:nvSpPr>
        <p:spPr/>
        <p:txBody>
          <a:bodyPr/>
          <a:lstStyle/>
          <a:p>
            <a:r>
              <a:rPr lang="en-AU" smtClean="0"/>
              <a:t>Tenants Queensland</a:t>
            </a:r>
            <a:endParaRPr lang="en-AU" dirty="0"/>
          </a:p>
        </p:txBody>
      </p:sp>
      <p:sp>
        <p:nvSpPr>
          <p:cNvPr id="6" name="Slide Number Placeholder 5"/>
          <p:cNvSpPr>
            <a:spLocks noGrp="1"/>
          </p:cNvSpPr>
          <p:nvPr>
            <p:ph type="sldNum" sz="quarter" idx="12"/>
          </p:nvPr>
        </p:nvSpPr>
        <p:spPr/>
        <p:txBody>
          <a:bodyPr/>
          <a:lstStyle/>
          <a:p>
            <a:fld id="{406309AB-68F7-417F-9D18-6BA45A145026}" type="slidenum">
              <a:rPr lang="en-AU" smtClean="0"/>
              <a:pPr/>
              <a:t>‹#›</a:t>
            </a:fld>
            <a:endParaRPr lang="en-AU" dirty="0"/>
          </a:p>
        </p:txBody>
      </p:sp>
    </p:spTree>
    <p:extLst>
      <p:ext uri="{BB962C8B-B14F-4D97-AF65-F5344CB8AC3E}">
        <p14:creationId xmlns:p14="http://schemas.microsoft.com/office/powerpoint/2010/main" val="3006442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endParaRPr lang="en-AU" dirty="0"/>
          </a:p>
        </p:txBody>
      </p:sp>
      <p:sp>
        <p:nvSpPr>
          <p:cNvPr id="5" name="Footer Placeholder 4"/>
          <p:cNvSpPr>
            <a:spLocks noGrp="1"/>
          </p:cNvSpPr>
          <p:nvPr>
            <p:ph type="ftr" sz="quarter" idx="11"/>
          </p:nvPr>
        </p:nvSpPr>
        <p:spPr/>
        <p:txBody>
          <a:bodyPr/>
          <a:lstStyle/>
          <a:p>
            <a:r>
              <a:rPr lang="en-AU" smtClean="0"/>
              <a:t>Tenants Queensland</a:t>
            </a:r>
            <a:endParaRPr lang="en-AU" dirty="0"/>
          </a:p>
        </p:txBody>
      </p:sp>
      <p:sp>
        <p:nvSpPr>
          <p:cNvPr id="6" name="Slide Number Placeholder 5"/>
          <p:cNvSpPr>
            <a:spLocks noGrp="1"/>
          </p:cNvSpPr>
          <p:nvPr>
            <p:ph type="sldNum" sz="quarter" idx="12"/>
          </p:nvPr>
        </p:nvSpPr>
        <p:spPr/>
        <p:txBody>
          <a:bodyPr/>
          <a:lstStyle/>
          <a:p>
            <a:fld id="{406309AB-68F7-417F-9D18-6BA45A145026}" type="slidenum">
              <a:rPr lang="en-AU" smtClean="0"/>
              <a:pPr/>
              <a:t>‹#›</a:t>
            </a:fld>
            <a:endParaRPr lang="en-AU" dirty="0"/>
          </a:p>
        </p:txBody>
      </p:sp>
    </p:spTree>
    <p:extLst>
      <p:ext uri="{BB962C8B-B14F-4D97-AF65-F5344CB8AC3E}">
        <p14:creationId xmlns:p14="http://schemas.microsoft.com/office/powerpoint/2010/main" val="2405447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AU"/>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AU" dirty="0"/>
          </a:p>
        </p:txBody>
      </p:sp>
      <p:sp>
        <p:nvSpPr>
          <p:cNvPr id="5" name="Footer Placeholder 4"/>
          <p:cNvSpPr>
            <a:spLocks noGrp="1"/>
          </p:cNvSpPr>
          <p:nvPr>
            <p:ph type="ftr" sz="quarter" idx="11"/>
          </p:nvPr>
        </p:nvSpPr>
        <p:spPr/>
        <p:txBody>
          <a:bodyPr/>
          <a:lstStyle/>
          <a:p>
            <a:r>
              <a:rPr lang="en-AU" smtClean="0"/>
              <a:t>Tenants Queensland</a:t>
            </a:r>
            <a:endParaRPr lang="en-AU" dirty="0"/>
          </a:p>
        </p:txBody>
      </p:sp>
      <p:sp>
        <p:nvSpPr>
          <p:cNvPr id="6" name="Slide Number Placeholder 5"/>
          <p:cNvSpPr>
            <a:spLocks noGrp="1"/>
          </p:cNvSpPr>
          <p:nvPr>
            <p:ph type="sldNum" sz="quarter" idx="12"/>
          </p:nvPr>
        </p:nvSpPr>
        <p:spPr/>
        <p:txBody>
          <a:bodyPr/>
          <a:lstStyle/>
          <a:p>
            <a:fld id="{406309AB-68F7-417F-9D18-6BA45A145026}" type="slidenum">
              <a:rPr lang="en-AU" smtClean="0"/>
              <a:pPr/>
              <a:t>‹#›</a:t>
            </a:fld>
            <a:endParaRPr lang="en-AU" dirty="0"/>
          </a:p>
        </p:txBody>
      </p:sp>
    </p:spTree>
    <p:extLst>
      <p:ext uri="{BB962C8B-B14F-4D97-AF65-F5344CB8AC3E}">
        <p14:creationId xmlns:p14="http://schemas.microsoft.com/office/powerpoint/2010/main" val="2109237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endParaRPr lang="en-AU" dirty="0"/>
          </a:p>
        </p:txBody>
      </p:sp>
      <p:sp>
        <p:nvSpPr>
          <p:cNvPr id="6" name="Footer Placeholder 5"/>
          <p:cNvSpPr>
            <a:spLocks noGrp="1"/>
          </p:cNvSpPr>
          <p:nvPr>
            <p:ph type="ftr" sz="quarter" idx="11"/>
          </p:nvPr>
        </p:nvSpPr>
        <p:spPr/>
        <p:txBody>
          <a:bodyPr/>
          <a:lstStyle/>
          <a:p>
            <a:r>
              <a:rPr lang="en-AU" smtClean="0"/>
              <a:t>Tenants Queensland</a:t>
            </a:r>
            <a:endParaRPr lang="en-AU" dirty="0"/>
          </a:p>
        </p:txBody>
      </p:sp>
      <p:sp>
        <p:nvSpPr>
          <p:cNvPr id="7" name="Slide Number Placeholder 6"/>
          <p:cNvSpPr>
            <a:spLocks noGrp="1"/>
          </p:cNvSpPr>
          <p:nvPr>
            <p:ph type="sldNum" sz="quarter" idx="12"/>
          </p:nvPr>
        </p:nvSpPr>
        <p:spPr/>
        <p:txBody>
          <a:bodyPr/>
          <a:lstStyle/>
          <a:p>
            <a:fld id="{406309AB-68F7-417F-9D18-6BA45A145026}" type="slidenum">
              <a:rPr lang="en-AU" smtClean="0"/>
              <a:pPr/>
              <a:t>‹#›</a:t>
            </a:fld>
            <a:endParaRPr lang="en-AU" dirty="0"/>
          </a:p>
        </p:txBody>
      </p:sp>
    </p:spTree>
    <p:extLst>
      <p:ext uri="{BB962C8B-B14F-4D97-AF65-F5344CB8AC3E}">
        <p14:creationId xmlns:p14="http://schemas.microsoft.com/office/powerpoint/2010/main" val="1276932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endParaRPr lang="en-AU" dirty="0"/>
          </a:p>
        </p:txBody>
      </p:sp>
      <p:sp>
        <p:nvSpPr>
          <p:cNvPr id="8" name="Footer Placeholder 7"/>
          <p:cNvSpPr>
            <a:spLocks noGrp="1"/>
          </p:cNvSpPr>
          <p:nvPr>
            <p:ph type="ftr" sz="quarter" idx="11"/>
          </p:nvPr>
        </p:nvSpPr>
        <p:spPr/>
        <p:txBody>
          <a:bodyPr/>
          <a:lstStyle/>
          <a:p>
            <a:r>
              <a:rPr lang="en-AU" smtClean="0"/>
              <a:t>Tenants Queensland</a:t>
            </a:r>
            <a:endParaRPr lang="en-AU" dirty="0"/>
          </a:p>
        </p:txBody>
      </p:sp>
      <p:sp>
        <p:nvSpPr>
          <p:cNvPr id="9" name="Slide Number Placeholder 8"/>
          <p:cNvSpPr>
            <a:spLocks noGrp="1"/>
          </p:cNvSpPr>
          <p:nvPr>
            <p:ph type="sldNum" sz="quarter" idx="12"/>
          </p:nvPr>
        </p:nvSpPr>
        <p:spPr/>
        <p:txBody>
          <a:bodyPr/>
          <a:lstStyle/>
          <a:p>
            <a:fld id="{406309AB-68F7-417F-9D18-6BA45A145026}" type="slidenum">
              <a:rPr lang="en-AU" smtClean="0"/>
              <a:pPr/>
              <a:t>‹#›</a:t>
            </a:fld>
            <a:endParaRPr lang="en-AU" dirty="0"/>
          </a:p>
        </p:txBody>
      </p:sp>
    </p:spTree>
    <p:extLst>
      <p:ext uri="{BB962C8B-B14F-4D97-AF65-F5344CB8AC3E}">
        <p14:creationId xmlns:p14="http://schemas.microsoft.com/office/powerpoint/2010/main" val="11269965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AU" dirty="0" smtClean="0"/>
              <a:t>Tenants Queensland</a:t>
            </a:r>
            <a:endParaRPr lang="en-A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sldNum="0" hdr="0" dt="0"/>
  <p:txStyles>
    <p:titleStyle>
      <a:lvl1pPr algn="ctr" defTabSz="914400" rtl="0" eaLnBrk="1" latinLnBrk="0" hangingPunct="1">
        <a:spcBef>
          <a:spcPct val="0"/>
        </a:spcBef>
        <a:buNone/>
        <a:defRPr sz="4400" kern="1200">
          <a:solidFill>
            <a:schemeClr val="tx1"/>
          </a:solidFill>
          <a:latin typeface="Candara"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Candara"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AU"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AU" smtClean="0"/>
              <a:t>Tenants Queensland</a:t>
            </a:r>
            <a:endParaRPr lang="en-AU"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06309AB-68F7-417F-9D18-6BA45A145026}" type="slidenum">
              <a:rPr lang="en-AU" smtClean="0"/>
              <a:pPr/>
              <a:t>‹#›</a:t>
            </a:fld>
            <a:endParaRPr lang="en-AU" dirty="0"/>
          </a:p>
        </p:txBody>
      </p:sp>
    </p:spTree>
    <p:extLst>
      <p:ext uri="{BB962C8B-B14F-4D97-AF65-F5344CB8AC3E}">
        <p14:creationId xmlns:p14="http://schemas.microsoft.com/office/powerpoint/2010/main" val="3936028215"/>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hf sldNum="0"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hyperlink" Target="http://www.rta.qld.gov.au/"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hyperlink" Target="http://www.qcat.qld.gov.au/"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hyperlink" Target="https://www.qld.gov.au/community/cost-of-living-support/home-energy-emergency-assistance-scheme" TargetMode="External"/><Relationship Id="rId2" Type="http://schemas.openxmlformats.org/officeDocument/2006/relationships/hyperlink" Target="http://www.communitydoor.org.au/cost-of-living/can%E2%80%99t-pay-an-energy-bill" TargetMode="External"/><Relationship Id="rId1" Type="http://schemas.openxmlformats.org/officeDocument/2006/relationships/slideLayout" Target="../slideLayouts/slideLayout6.xml"/><Relationship Id="rId6" Type="http://schemas.openxmlformats.org/officeDocument/2006/relationships/hyperlink" Target="http://www.domesticviolence.com.au/pages/financial-assistance.php" TargetMode="External"/><Relationship Id="rId5" Type="http://schemas.openxmlformats.org/officeDocument/2006/relationships/hyperlink" Target="http://codeofpractice.com.au/for-consumers/financial-hardship" TargetMode="External"/><Relationship Id="rId4" Type="http://schemas.openxmlformats.org/officeDocument/2006/relationships/hyperlink" Target="https://www.qcoss.org.au/sites/default/files/HEEAS%20grant%20form%20(from%20February%202017).pdf"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hyperlink" Target="https://tenantsqld.org.au/" TargetMode="External"/><Relationship Id="rId2" Type="http://schemas.openxmlformats.org/officeDocument/2006/relationships/hyperlink" Target="http://www.qcat.qld.gov.au/" TargetMode="External"/><Relationship Id="rId1" Type="http://schemas.openxmlformats.org/officeDocument/2006/relationships/slideLayout" Target="../slideLayouts/slideLayout6.xml"/><Relationship Id="rId5" Type="http://schemas.openxmlformats.org/officeDocument/2006/relationships/hyperlink" Target="http://www.rta.qld.gov.au/" TargetMode="External"/><Relationship Id="rId4" Type="http://schemas.openxmlformats.org/officeDocument/2006/relationships/hyperlink" Target="https://qstars.org.au/"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www.police.qld.gov.au/corporatedocs/OperationalPolicies/Documents/OPM/Chapter9.pdf" TargetMode="External"/><Relationship Id="rId2" Type="http://schemas.openxmlformats.org/officeDocument/2006/relationships/hyperlink" Target="http://www.courts.qld.gov.au/__data/assets/pdf_file/0020/435026/dv-bench-book.pdf" TargetMode="Externa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AU" dirty="0"/>
              <a:t>When Violence Affects Your Tenancy</a:t>
            </a:r>
            <a:br>
              <a:rPr lang="en-AU" dirty="0"/>
            </a:br>
            <a:endParaRPr lang="en-AU" dirty="0"/>
          </a:p>
        </p:txBody>
      </p:sp>
      <p:sp>
        <p:nvSpPr>
          <p:cNvPr id="3" name="Subtitle 2"/>
          <p:cNvSpPr>
            <a:spLocks noGrp="1"/>
          </p:cNvSpPr>
          <p:nvPr>
            <p:ph type="subTitle" idx="1"/>
          </p:nvPr>
        </p:nvSpPr>
        <p:spPr/>
        <p:txBody>
          <a:bodyPr/>
          <a:lstStyle/>
          <a:p>
            <a:r>
              <a:rPr lang="en-AU" dirty="0" smtClean="0"/>
              <a:t>October </a:t>
            </a:r>
            <a:r>
              <a:rPr lang="en-AU" dirty="0"/>
              <a:t>2017</a:t>
            </a:r>
          </a:p>
          <a:p>
            <a:endParaRPr lang="en-AU" dirty="0"/>
          </a:p>
        </p:txBody>
      </p:sp>
      <p:sp>
        <p:nvSpPr>
          <p:cNvPr id="4" name="Footer Placeholder 3"/>
          <p:cNvSpPr>
            <a:spLocks noGrp="1"/>
          </p:cNvSpPr>
          <p:nvPr>
            <p:ph type="ftr" sz="quarter" idx="11"/>
          </p:nvPr>
        </p:nvSpPr>
        <p:spPr/>
        <p:txBody>
          <a:bodyPr/>
          <a:lstStyle/>
          <a:p>
            <a:r>
              <a:rPr lang="en-AU" smtClean="0"/>
              <a:t>Tenants Queensland</a:t>
            </a:r>
            <a:endParaRPr lang="en-A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a:latin typeface="Calibri" panose="020F0502020204030204" pitchFamily="34" charset="0"/>
              </a:rPr>
              <a:t>Ending or changing tenancy agreements</a:t>
            </a:r>
            <a:endParaRPr lang="en-AU" dirty="0"/>
          </a:p>
        </p:txBody>
      </p:sp>
      <p:sp>
        <p:nvSpPr>
          <p:cNvPr id="3" name="Subtitle 2"/>
          <p:cNvSpPr>
            <a:spLocks noGrp="1"/>
          </p:cNvSpPr>
          <p:nvPr>
            <p:ph type="subTitle" idx="1"/>
          </p:nvPr>
        </p:nvSpPr>
        <p:spPr/>
        <p:txBody>
          <a:bodyPr/>
          <a:lstStyle/>
          <a:p>
            <a:endParaRPr lang="en-AU"/>
          </a:p>
        </p:txBody>
      </p:sp>
      <p:sp>
        <p:nvSpPr>
          <p:cNvPr id="4" name="Footer Placeholder 3"/>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42834232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Domestic Associate wants to stay</a:t>
            </a:r>
            <a:endParaRPr lang="en-AU" dirty="0"/>
          </a:p>
        </p:txBody>
      </p:sp>
      <p:sp>
        <p:nvSpPr>
          <p:cNvPr id="3" name="Content Placeholder 2"/>
          <p:cNvSpPr>
            <a:spLocks noGrp="1"/>
          </p:cNvSpPr>
          <p:nvPr>
            <p:ph idx="1"/>
          </p:nvPr>
        </p:nvSpPr>
        <p:spPr>
          <a:xfrm>
            <a:off x="609598" y="1930400"/>
            <a:ext cx="6698705" cy="3980515"/>
          </a:xfrm>
        </p:spPr>
        <p:txBody>
          <a:bodyPr>
            <a:normAutofit/>
          </a:bodyPr>
          <a:lstStyle/>
          <a:p>
            <a:pPr marL="0" indent="0">
              <a:buNone/>
            </a:pPr>
            <a:r>
              <a:rPr lang="en-AU" sz="2000" b="1" dirty="0">
                <a:latin typeface="Calibri" panose="020F0502020204030204" pitchFamily="34" charset="0"/>
              </a:rPr>
              <a:t>If you are the </a:t>
            </a:r>
            <a:r>
              <a:rPr lang="en-AU" sz="2000" b="1" dirty="0" smtClean="0">
                <a:latin typeface="Calibri" panose="020F0502020204030204" pitchFamily="34" charset="0"/>
              </a:rPr>
              <a:t>domestic or occupant</a:t>
            </a:r>
            <a:r>
              <a:rPr lang="en-AU" sz="2000" dirty="0" smtClean="0">
                <a:latin typeface="Calibri" panose="020F0502020204030204" pitchFamily="34" charset="0"/>
              </a:rPr>
              <a:t>, </a:t>
            </a:r>
            <a:r>
              <a:rPr lang="en-AU" sz="2000" dirty="0">
                <a:latin typeface="Calibri" panose="020F0502020204030204" pitchFamily="34" charset="0"/>
              </a:rPr>
              <a:t>and you occupy the premises with the tenant, and the tenant causes serious damage to the premises, or commits an act of domestic violence, you can apply to QCAT for an urgent </a:t>
            </a:r>
            <a:r>
              <a:rPr lang="en-AU" sz="2000" dirty="0" smtClean="0">
                <a:latin typeface="Calibri" panose="020F0502020204030204" pitchFamily="34" charset="0"/>
              </a:rPr>
              <a:t>hearing.</a:t>
            </a:r>
          </a:p>
          <a:p>
            <a:pPr marL="0" indent="0">
              <a:buNone/>
            </a:pPr>
            <a:endParaRPr lang="en-AU" sz="2000" dirty="0">
              <a:latin typeface="Calibri" panose="020F0502020204030204" pitchFamily="34" charset="0"/>
            </a:endParaRPr>
          </a:p>
          <a:p>
            <a:pPr marL="0" indent="0">
              <a:buNone/>
            </a:pPr>
            <a:r>
              <a:rPr lang="en-AU" sz="2000" dirty="0" smtClean="0">
                <a:latin typeface="Calibri" panose="020F0502020204030204" pitchFamily="34" charset="0"/>
              </a:rPr>
              <a:t>s245 – if you are a </a:t>
            </a:r>
            <a:r>
              <a:rPr lang="en-AU" sz="2000" b="1" dirty="0" smtClean="0">
                <a:latin typeface="Calibri" panose="020F0502020204030204" pitchFamily="34" charset="0"/>
              </a:rPr>
              <a:t>domestic associate </a:t>
            </a:r>
            <a:r>
              <a:rPr lang="en-AU" sz="2000" dirty="0" smtClean="0">
                <a:latin typeface="Calibri" panose="020F0502020204030204" pitchFamily="34" charset="0"/>
              </a:rPr>
              <a:t>of a tenant or </a:t>
            </a:r>
            <a:r>
              <a:rPr lang="en-AU" sz="2000" b="1" dirty="0" smtClean="0">
                <a:latin typeface="Calibri" panose="020F0502020204030204" pitchFamily="34" charset="0"/>
              </a:rPr>
              <a:t>co-tenant</a:t>
            </a:r>
            <a:r>
              <a:rPr lang="en-AU" sz="2000" dirty="0" smtClean="0">
                <a:latin typeface="Calibri" panose="020F0502020204030204" pitchFamily="34" charset="0"/>
              </a:rPr>
              <a:t>, you may apply to the tribunal for an order recognising you as a tenant or co-tenant instead of your domestic associate.</a:t>
            </a:r>
          </a:p>
          <a:p>
            <a:pPr marL="400050" lvl="1" indent="0">
              <a:buNone/>
            </a:pPr>
            <a:endParaRPr lang="en-AU" sz="2000" dirty="0" smtClean="0">
              <a:latin typeface="Calibri" panose="020F0502020204030204" pitchFamily="34" charset="0"/>
            </a:endParaRPr>
          </a:p>
          <a:p>
            <a:pPr marL="457200" lvl="1" indent="0">
              <a:buNone/>
            </a:pPr>
            <a:endParaRPr lang="en-AU" dirty="0">
              <a:latin typeface="Calibri" pitchFamily="34" charset="0"/>
              <a:cs typeface="Calibri" pitchFamily="34" charset="0"/>
            </a:endParaRPr>
          </a:p>
          <a:p>
            <a:pPr>
              <a:buFont typeface="Wingdings" pitchFamily="2" charset="2"/>
              <a:buChar char="§"/>
            </a:pPr>
            <a:endParaRPr lang="en-AU" dirty="0">
              <a:latin typeface="Calibri" pitchFamily="34" charset="0"/>
              <a:cs typeface="Calibri" pitchFamily="34" charset="0"/>
            </a:endParaRPr>
          </a:p>
        </p:txBody>
      </p:sp>
      <p:sp>
        <p:nvSpPr>
          <p:cNvPr id="4" name="Footer Placeholder 3"/>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33425890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Occupant wants to stay</a:t>
            </a:r>
            <a:br>
              <a:rPr lang="en-AU" dirty="0" smtClean="0"/>
            </a:br>
            <a:endParaRPr lang="en-AU" dirty="0"/>
          </a:p>
        </p:txBody>
      </p:sp>
      <p:sp>
        <p:nvSpPr>
          <p:cNvPr id="3" name="Content Placeholder 2"/>
          <p:cNvSpPr>
            <a:spLocks noGrp="1"/>
          </p:cNvSpPr>
          <p:nvPr>
            <p:ph idx="1"/>
          </p:nvPr>
        </p:nvSpPr>
        <p:spPr/>
        <p:txBody>
          <a:bodyPr/>
          <a:lstStyle/>
          <a:p>
            <a:pPr marL="400050" lvl="1" indent="0">
              <a:buNone/>
            </a:pPr>
            <a:endParaRPr lang="en-AU" sz="2000" dirty="0" smtClean="0">
              <a:latin typeface="Calibri" panose="020F0502020204030204" pitchFamily="34" charset="0"/>
            </a:endParaRPr>
          </a:p>
          <a:p>
            <a:pPr marL="400050" lvl="1" indent="0">
              <a:buNone/>
            </a:pPr>
            <a:r>
              <a:rPr lang="en-AU" sz="2000" dirty="0" smtClean="0">
                <a:latin typeface="Calibri" panose="020F0502020204030204" pitchFamily="34" charset="0"/>
              </a:rPr>
              <a:t>s246 </a:t>
            </a:r>
            <a:r>
              <a:rPr lang="en-AU" sz="2000" dirty="0">
                <a:latin typeface="Calibri" panose="020F0502020204030204" pitchFamily="34" charset="0"/>
              </a:rPr>
              <a:t>if you are an </a:t>
            </a:r>
            <a:r>
              <a:rPr lang="en-AU" sz="2000" b="1" dirty="0">
                <a:latin typeface="Calibri" panose="020F0502020204030204" pitchFamily="34" charset="0"/>
              </a:rPr>
              <a:t>occupant</a:t>
            </a:r>
            <a:r>
              <a:rPr lang="en-AU" sz="2000" dirty="0">
                <a:latin typeface="Calibri" panose="020F0502020204030204" pitchFamily="34" charset="0"/>
              </a:rPr>
              <a:t> (but not a tenant /sub-tenant) you may apply to be </a:t>
            </a:r>
            <a:r>
              <a:rPr lang="en-AU" sz="2000" dirty="0" smtClean="0">
                <a:latin typeface="Calibri" panose="020F0502020204030204" pitchFamily="34" charset="0"/>
              </a:rPr>
              <a:t>recognised as </a:t>
            </a:r>
            <a:r>
              <a:rPr lang="en-AU" sz="2000" dirty="0">
                <a:latin typeface="Calibri" panose="020F0502020204030204" pitchFamily="34" charset="0"/>
              </a:rPr>
              <a:t>the tenant or a co-tenant </a:t>
            </a:r>
            <a:r>
              <a:rPr lang="en-AU" sz="2000" dirty="0" smtClean="0">
                <a:latin typeface="Calibri" panose="020F0502020204030204" pitchFamily="34" charset="0"/>
              </a:rPr>
              <a:t>instead of the perpetrator. </a:t>
            </a:r>
            <a:endParaRPr lang="en-AU" sz="2000" dirty="0">
              <a:latin typeface="Calibri" panose="020F0502020204030204" pitchFamily="34" charset="0"/>
            </a:endParaRPr>
          </a:p>
          <a:p>
            <a:pPr marL="400050" lvl="1" indent="0">
              <a:buNone/>
            </a:pPr>
            <a:endParaRPr lang="en-AU" sz="2000" dirty="0">
              <a:latin typeface="Calibri" panose="020F0502020204030204" pitchFamily="34" charset="0"/>
            </a:endParaRPr>
          </a:p>
          <a:p>
            <a:pPr marL="400050" lvl="1" indent="0">
              <a:buNone/>
            </a:pPr>
            <a:r>
              <a:rPr lang="en-AU" sz="2000" dirty="0">
                <a:latin typeface="Calibri" panose="020F0502020204030204" pitchFamily="34" charset="0"/>
              </a:rPr>
              <a:t>If you are </a:t>
            </a:r>
            <a:r>
              <a:rPr lang="en-AU" sz="2000" dirty="0" smtClean="0">
                <a:latin typeface="Calibri" panose="020F0502020204030204" pitchFamily="34" charset="0"/>
              </a:rPr>
              <a:t>already a </a:t>
            </a:r>
            <a:r>
              <a:rPr lang="en-AU" sz="2000" b="1" dirty="0">
                <a:latin typeface="Calibri" panose="020F0502020204030204" pitchFamily="34" charset="0"/>
              </a:rPr>
              <a:t>co-tenant or a sub-tenant </a:t>
            </a:r>
            <a:r>
              <a:rPr lang="en-AU" sz="2000" dirty="0">
                <a:latin typeface="Calibri" panose="020F0502020204030204" pitchFamily="34" charset="0"/>
              </a:rPr>
              <a:t>you are legally allowed to stay at the property however there is no application you can make to have the perpetrator’s name removed as the tenant</a:t>
            </a:r>
            <a:endParaRPr lang="en-AU" dirty="0"/>
          </a:p>
        </p:txBody>
      </p:sp>
      <p:sp>
        <p:nvSpPr>
          <p:cNvPr id="4" name="Footer Placeholder 3"/>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12846072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Domestic Associate wants to terminate</a:t>
            </a:r>
            <a:endParaRPr lang="en-AU" dirty="0"/>
          </a:p>
        </p:txBody>
      </p:sp>
      <p:sp>
        <p:nvSpPr>
          <p:cNvPr id="3" name="Content Placeholder 2"/>
          <p:cNvSpPr>
            <a:spLocks noGrp="1"/>
          </p:cNvSpPr>
          <p:nvPr>
            <p:ph idx="1"/>
          </p:nvPr>
        </p:nvSpPr>
        <p:spPr>
          <a:xfrm>
            <a:off x="670558" y="1772816"/>
            <a:ext cx="6347714" cy="4052523"/>
          </a:xfrm>
        </p:spPr>
        <p:txBody>
          <a:bodyPr>
            <a:normAutofit/>
          </a:bodyPr>
          <a:lstStyle/>
          <a:p>
            <a:pPr marL="0" indent="0">
              <a:buNone/>
            </a:pPr>
            <a:r>
              <a:rPr lang="en-AU" sz="2400" b="1" dirty="0" smtClean="0">
                <a:latin typeface="Calibri" panose="020F0502020204030204" pitchFamily="34" charset="0"/>
              </a:rPr>
              <a:t>If you are the domestic associate:</a:t>
            </a:r>
            <a:endParaRPr lang="en-AU" sz="2400" dirty="0">
              <a:latin typeface="Calibri" panose="020F0502020204030204" pitchFamily="34" charset="0"/>
            </a:endParaRPr>
          </a:p>
          <a:p>
            <a:pPr marL="0" indent="0">
              <a:buNone/>
            </a:pPr>
            <a:endParaRPr lang="en-AU" sz="2400" dirty="0" smtClean="0">
              <a:solidFill>
                <a:schemeClr val="tx1"/>
              </a:solidFill>
              <a:latin typeface="Calibri" panose="020F0502020204030204" pitchFamily="34" charset="0"/>
            </a:endParaRPr>
          </a:p>
          <a:p>
            <a:pPr marL="0" indent="0">
              <a:buNone/>
            </a:pPr>
            <a:r>
              <a:rPr lang="en-AU" sz="2400" dirty="0" smtClean="0">
                <a:solidFill>
                  <a:schemeClr val="tx1"/>
                </a:solidFill>
                <a:latin typeface="Calibri" panose="020F0502020204030204" pitchFamily="34" charset="0"/>
              </a:rPr>
              <a:t>Section 321 Application by the tenant’s </a:t>
            </a:r>
            <a:r>
              <a:rPr lang="en-AU" sz="2400" b="1" dirty="0" smtClean="0">
                <a:solidFill>
                  <a:schemeClr val="tx1"/>
                </a:solidFill>
                <a:latin typeface="Calibri" panose="020F0502020204030204" pitchFamily="34" charset="0"/>
              </a:rPr>
              <a:t>domestic associate </a:t>
            </a:r>
            <a:r>
              <a:rPr lang="en-AU" sz="2400" dirty="0" smtClean="0">
                <a:solidFill>
                  <a:schemeClr val="tx1"/>
                </a:solidFill>
                <a:latin typeface="Calibri" panose="020F0502020204030204" pitchFamily="34" charset="0"/>
              </a:rPr>
              <a:t>for termination for damage or injury, because the tenant has intentionally or recklessly  or is likely to intentionally or recklessly cause:</a:t>
            </a:r>
          </a:p>
          <a:p>
            <a:pPr marL="0" indent="0">
              <a:buNone/>
            </a:pPr>
            <a:r>
              <a:rPr lang="en-AU" sz="2400" dirty="0" smtClean="0">
                <a:solidFill>
                  <a:schemeClr val="tx1"/>
                </a:solidFill>
                <a:latin typeface="Calibri" panose="020F0502020204030204" pitchFamily="34" charset="0"/>
              </a:rPr>
              <a:t>	- serious damage to the premises;  or  </a:t>
            </a:r>
          </a:p>
          <a:p>
            <a:pPr marL="0" indent="0">
              <a:buNone/>
            </a:pPr>
            <a:r>
              <a:rPr lang="en-AU" sz="2400" dirty="0" smtClean="0">
                <a:solidFill>
                  <a:schemeClr val="tx1"/>
                </a:solidFill>
                <a:latin typeface="Calibri" panose="020F0502020204030204" pitchFamily="34" charset="0"/>
              </a:rPr>
              <a:t>	- has committed domestic violence against 	   the domestic associate.</a:t>
            </a:r>
          </a:p>
          <a:p>
            <a:pPr>
              <a:buFontTx/>
              <a:buChar char="-"/>
            </a:pPr>
            <a:endParaRPr lang="en-AU" dirty="0"/>
          </a:p>
        </p:txBody>
      </p:sp>
      <p:sp>
        <p:nvSpPr>
          <p:cNvPr id="4" name="Footer Placeholder 3"/>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25097828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Occupant wants to terminate</a:t>
            </a:r>
            <a:endParaRPr lang="en-AU" dirty="0"/>
          </a:p>
        </p:txBody>
      </p:sp>
      <p:sp>
        <p:nvSpPr>
          <p:cNvPr id="3" name="Content Placeholder 2"/>
          <p:cNvSpPr>
            <a:spLocks noGrp="1"/>
          </p:cNvSpPr>
          <p:nvPr>
            <p:ph idx="1"/>
          </p:nvPr>
        </p:nvSpPr>
        <p:spPr>
          <a:xfrm>
            <a:off x="609599" y="1930400"/>
            <a:ext cx="6347714" cy="4110963"/>
          </a:xfrm>
        </p:spPr>
        <p:txBody>
          <a:bodyPr>
            <a:normAutofit fontScale="92500" lnSpcReduction="10000"/>
          </a:bodyPr>
          <a:lstStyle/>
          <a:p>
            <a:pPr marL="0" indent="0">
              <a:buNone/>
            </a:pPr>
            <a:r>
              <a:rPr lang="en-AU" b="1" dirty="0">
                <a:latin typeface="Calibri" panose="020F0502020204030204" pitchFamily="34" charset="0"/>
              </a:rPr>
              <a:t>If you are the </a:t>
            </a:r>
            <a:r>
              <a:rPr lang="en-AU" b="1" dirty="0" smtClean="0">
                <a:latin typeface="Calibri" panose="020F0502020204030204" pitchFamily="34" charset="0"/>
              </a:rPr>
              <a:t>occupant:</a:t>
            </a:r>
            <a:endParaRPr lang="en-AU" dirty="0">
              <a:latin typeface="Calibri" panose="020F0502020204030204" pitchFamily="34" charset="0"/>
            </a:endParaRPr>
          </a:p>
          <a:p>
            <a:pPr marL="0" indent="0">
              <a:buNone/>
            </a:pPr>
            <a:endParaRPr lang="en-AU" dirty="0">
              <a:solidFill>
                <a:schemeClr val="tx1"/>
              </a:solidFill>
              <a:latin typeface="Calibri" panose="020F0502020204030204" pitchFamily="34" charset="0"/>
            </a:endParaRPr>
          </a:p>
          <a:p>
            <a:pPr marL="0" indent="0">
              <a:buNone/>
            </a:pPr>
            <a:r>
              <a:rPr lang="en-AU" dirty="0">
                <a:solidFill>
                  <a:schemeClr val="tx1"/>
                </a:solidFill>
                <a:latin typeface="Calibri" panose="020F0502020204030204" pitchFamily="34" charset="0"/>
              </a:rPr>
              <a:t>Section 322 Application by occupant for termination for damage or </a:t>
            </a:r>
            <a:r>
              <a:rPr lang="en-AU" dirty="0" smtClean="0">
                <a:solidFill>
                  <a:schemeClr val="tx1"/>
                </a:solidFill>
                <a:latin typeface="Calibri" panose="020F0502020204030204" pitchFamily="34" charset="0"/>
              </a:rPr>
              <a:t>injury. </a:t>
            </a:r>
            <a:r>
              <a:rPr lang="en-AU" dirty="0">
                <a:solidFill>
                  <a:schemeClr val="tx1"/>
                </a:solidFill>
                <a:latin typeface="Calibri" panose="020F0502020204030204" pitchFamily="34" charset="0"/>
              </a:rPr>
              <a:t>An occupant of the premises, not the tenant (includes a domestic associate) may apply to a tribunal for a termination order because the tenant has intentionally or recklessly causes, or is likely to intentionally or recklessly cause:</a:t>
            </a:r>
          </a:p>
          <a:p>
            <a:pPr marL="0" indent="0">
              <a:buNone/>
            </a:pPr>
            <a:r>
              <a:rPr lang="en-AU" dirty="0">
                <a:solidFill>
                  <a:schemeClr val="tx1"/>
                </a:solidFill>
                <a:latin typeface="Calibri" panose="020F0502020204030204" pitchFamily="34" charset="0"/>
              </a:rPr>
              <a:t>	-serious damage to the premises or </a:t>
            </a:r>
          </a:p>
          <a:p>
            <a:pPr marL="0" indent="0">
              <a:buNone/>
            </a:pPr>
            <a:r>
              <a:rPr lang="en-AU" dirty="0">
                <a:solidFill>
                  <a:schemeClr val="tx1"/>
                </a:solidFill>
                <a:latin typeface="Calibri" panose="020F0502020204030204" pitchFamily="34" charset="0"/>
              </a:rPr>
              <a:t>	-injury to </a:t>
            </a:r>
            <a:r>
              <a:rPr lang="en-AU">
                <a:solidFill>
                  <a:schemeClr val="tx1"/>
                </a:solidFill>
                <a:latin typeface="Calibri" panose="020F0502020204030204" pitchFamily="34" charset="0"/>
              </a:rPr>
              <a:t>the </a:t>
            </a:r>
            <a:r>
              <a:rPr lang="en-AU" smtClean="0">
                <a:solidFill>
                  <a:schemeClr val="tx1"/>
                </a:solidFill>
                <a:latin typeface="Calibri" panose="020F0502020204030204" pitchFamily="34" charset="0"/>
              </a:rPr>
              <a:t>applicant </a:t>
            </a:r>
            <a:r>
              <a:rPr lang="en-AU" dirty="0">
                <a:solidFill>
                  <a:schemeClr val="tx1"/>
                </a:solidFill>
                <a:latin typeface="Calibri" panose="020F0502020204030204" pitchFamily="34" charset="0"/>
              </a:rPr>
              <a:t>or someone else…</a:t>
            </a:r>
          </a:p>
          <a:p>
            <a:pPr marL="0" indent="0">
              <a:buNone/>
            </a:pPr>
            <a:r>
              <a:rPr lang="en-AU" dirty="0">
                <a:solidFill>
                  <a:schemeClr val="tx1"/>
                </a:solidFill>
                <a:latin typeface="Calibri" panose="020F0502020204030204" pitchFamily="34" charset="0"/>
              </a:rPr>
              <a:t>Note an occupant </a:t>
            </a:r>
            <a:r>
              <a:rPr lang="en-AU" dirty="0" smtClean="0">
                <a:solidFill>
                  <a:schemeClr val="tx1"/>
                </a:solidFill>
                <a:latin typeface="Calibri" panose="020F0502020204030204" pitchFamily="34" charset="0"/>
              </a:rPr>
              <a:t>is </a:t>
            </a:r>
            <a:r>
              <a:rPr lang="en-AU" dirty="0">
                <a:solidFill>
                  <a:schemeClr val="tx1"/>
                </a:solidFill>
                <a:latin typeface="Calibri" panose="020F0502020204030204" pitchFamily="34" charset="0"/>
              </a:rPr>
              <a:t>not named on the lease as a tenant </a:t>
            </a:r>
            <a:r>
              <a:rPr lang="en-AU" dirty="0" smtClean="0">
                <a:solidFill>
                  <a:schemeClr val="tx1"/>
                </a:solidFill>
                <a:latin typeface="Calibri" panose="020F0502020204030204" pitchFamily="34" charset="0"/>
              </a:rPr>
              <a:t>, they are  </a:t>
            </a:r>
            <a:r>
              <a:rPr lang="en-AU" dirty="0">
                <a:solidFill>
                  <a:schemeClr val="tx1"/>
                </a:solidFill>
                <a:latin typeface="Calibri" panose="020F0502020204030204" pitchFamily="34" charset="0"/>
              </a:rPr>
              <a:t>not legally liable for the tenancy. An occupant can leave anytime and is not liable for damage to the premises caused by the tenant.</a:t>
            </a:r>
          </a:p>
          <a:p>
            <a:pPr marL="0" indent="0">
              <a:buNone/>
            </a:pPr>
            <a:endParaRPr lang="en-AU" dirty="0"/>
          </a:p>
        </p:txBody>
      </p:sp>
      <p:sp>
        <p:nvSpPr>
          <p:cNvPr id="4" name="Footer Placeholder 3"/>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34157417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Tenant/Co-Tenant </a:t>
            </a:r>
            <a:r>
              <a:rPr lang="en-AU" dirty="0"/>
              <a:t>wants to terminate</a:t>
            </a:r>
          </a:p>
        </p:txBody>
      </p:sp>
      <p:sp>
        <p:nvSpPr>
          <p:cNvPr id="3" name="Content Placeholder 2"/>
          <p:cNvSpPr>
            <a:spLocks noGrp="1"/>
          </p:cNvSpPr>
          <p:nvPr>
            <p:ph idx="1"/>
          </p:nvPr>
        </p:nvSpPr>
        <p:spPr>
          <a:xfrm>
            <a:off x="609599" y="1700808"/>
            <a:ext cx="6347714" cy="4340555"/>
          </a:xfrm>
        </p:spPr>
        <p:txBody>
          <a:bodyPr>
            <a:normAutofit/>
          </a:bodyPr>
          <a:lstStyle/>
          <a:p>
            <a:pPr marL="0" indent="0">
              <a:buNone/>
            </a:pPr>
            <a:r>
              <a:rPr lang="en-AU" sz="2200" dirty="0" smtClean="0">
                <a:latin typeface="Calibri" panose="020F0502020204030204" pitchFamily="34" charset="0"/>
              </a:rPr>
              <a:t>Tenants </a:t>
            </a:r>
            <a:r>
              <a:rPr lang="en-AU" sz="2200" dirty="0">
                <a:latin typeface="Calibri" panose="020F0502020204030204" pitchFamily="34" charset="0"/>
              </a:rPr>
              <a:t>can apply to QCAT for an urgent tenancy hearing to terminate their tenancy under the following sections:</a:t>
            </a:r>
          </a:p>
          <a:p>
            <a:pPr marL="342900" lvl="1" indent="0">
              <a:buNone/>
            </a:pPr>
            <a:r>
              <a:rPr lang="en-AU" sz="2300" dirty="0">
                <a:latin typeface="Calibri" panose="020F0502020204030204" pitchFamily="34" charset="0"/>
              </a:rPr>
              <a:t>s310 Excessive hardship</a:t>
            </a:r>
          </a:p>
          <a:p>
            <a:pPr marL="342900" lvl="1" indent="0">
              <a:buNone/>
            </a:pPr>
            <a:r>
              <a:rPr lang="en-AU" sz="2300" dirty="0">
                <a:latin typeface="Calibri" panose="020F0502020204030204" pitchFamily="34" charset="0"/>
              </a:rPr>
              <a:t>s</a:t>
            </a:r>
            <a:r>
              <a:rPr lang="en-AU" sz="2300" dirty="0" smtClean="0">
                <a:latin typeface="Calibri" panose="020F0502020204030204" pitchFamily="34" charset="0"/>
              </a:rPr>
              <a:t>312 </a:t>
            </a:r>
            <a:r>
              <a:rPr lang="en-AU" sz="2300" dirty="0">
                <a:latin typeface="Calibri" panose="020F0502020204030204" pitchFamily="34" charset="0"/>
              </a:rPr>
              <a:t>Damage or injury by a co-tenant</a:t>
            </a:r>
          </a:p>
          <a:p>
            <a:pPr marL="0" indent="0">
              <a:buNone/>
            </a:pPr>
            <a:r>
              <a:rPr lang="en-AU" sz="2200" dirty="0" smtClean="0">
                <a:latin typeface="Calibri" panose="020F0502020204030204" pitchFamily="34" charset="0"/>
              </a:rPr>
              <a:t>If </a:t>
            </a:r>
            <a:r>
              <a:rPr lang="en-AU" sz="2200" dirty="0">
                <a:latin typeface="Calibri" panose="020F0502020204030204" pitchFamily="34" charset="0"/>
              </a:rPr>
              <a:t>other tenants/co-tenants are listed on the tenancy agreement list them as respondents along with the lessor or agent. </a:t>
            </a:r>
          </a:p>
          <a:p>
            <a:pPr marL="0" indent="0">
              <a:buNone/>
            </a:pPr>
            <a:r>
              <a:rPr lang="en-AU" sz="2200" dirty="0" smtClean="0">
                <a:latin typeface="Calibri" panose="020F0502020204030204" pitchFamily="34" charset="0"/>
              </a:rPr>
              <a:t>If </a:t>
            </a:r>
            <a:r>
              <a:rPr lang="en-AU" sz="2200" dirty="0">
                <a:latin typeface="Calibri" panose="020F0502020204030204" pitchFamily="34" charset="0"/>
              </a:rPr>
              <a:t>security is a concern QCAT has security officers, or applicants can apply to QCAT to attend the hearing by phone</a:t>
            </a:r>
            <a:r>
              <a:rPr lang="en-AU" sz="2400" dirty="0">
                <a:latin typeface="Calibri" panose="020F0502020204030204" pitchFamily="34" charset="0"/>
              </a:rPr>
              <a:t>.</a:t>
            </a:r>
          </a:p>
          <a:p>
            <a:pPr marL="0" indent="0">
              <a:buNone/>
            </a:pPr>
            <a:endParaRPr lang="en-AU" dirty="0"/>
          </a:p>
        </p:txBody>
      </p:sp>
      <p:sp>
        <p:nvSpPr>
          <p:cNvPr id="4" name="Footer Placeholder 3"/>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5608274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Restraining orders</a:t>
            </a:r>
            <a:endParaRPr lang="en-AU" dirty="0"/>
          </a:p>
        </p:txBody>
      </p:sp>
      <p:sp>
        <p:nvSpPr>
          <p:cNvPr id="3" name="Content Placeholder 2"/>
          <p:cNvSpPr>
            <a:spLocks noGrp="1"/>
          </p:cNvSpPr>
          <p:nvPr>
            <p:ph idx="1"/>
          </p:nvPr>
        </p:nvSpPr>
        <p:spPr>
          <a:xfrm>
            <a:off x="683568" y="2060848"/>
            <a:ext cx="6796608" cy="3746816"/>
          </a:xfrm>
        </p:spPr>
        <p:txBody>
          <a:bodyPr>
            <a:normAutofit/>
          </a:bodyPr>
          <a:lstStyle/>
          <a:p>
            <a:pPr marL="0" indent="0">
              <a:buNone/>
            </a:pPr>
            <a:r>
              <a:rPr lang="en-AU" sz="2800" dirty="0" smtClean="0">
                <a:latin typeface="Calibri" panose="020F0502020204030204" pitchFamily="34" charset="0"/>
                <a:cs typeface="Calibri" pitchFamily="34" charset="0"/>
              </a:rPr>
              <a:t>S323(2) RTRAA –  A domestic associate or occupant may apply to a tribunal for an order to </a:t>
            </a:r>
            <a:r>
              <a:rPr lang="en-AU" sz="2800" i="1" u="sng" dirty="0" smtClean="0">
                <a:latin typeface="Calibri" panose="020F0502020204030204" pitchFamily="34" charset="0"/>
                <a:cs typeface="Calibri" pitchFamily="34" charset="0"/>
              </a:rPr>
              <a:t>restrain the tenant from causing the further damage or injury, </a:t>
            </a:r>
            <a:r>
              <a:rPr lang="en-AU" sz="2800" dirty="0" smtClean="0">
                <a:latin typeface="Calibri" panose="020F0502020204030204" pitchFamily="34" charset="0"/>
                <a:cs typeface="Calibri" pitchFamily="34" charset="0"/>
              </a:rPr>
              <a:t>if they believe on reasonable grounds that the tenant is likely to engage in the above behaviours</a:t>
            </a:r>
            <a:r>
              <a:rPr lang="en-AU" sz="2800" dirty="0" smtClean="0">
                <a:latin typeface="Arial Narrow" panose="020B0606020202030204" pitchFamily="34" charset="0"/>
                <a:cs typeface="Calibri" pitchFamily="34" charset="0"/>
              </a:rPr>
              <a:t>.</a:t>
            </a:r>
          </a:p>
        </p:txBody>
      </p:sp>
      <p:sp>
        <p:nvSpPr>
          <p:cNvPr id="4" name="Footer Placeholder 3"/>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21924108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How to apply</a:t>
            </a:r>
            <a:endParaRPr lang="en-AU" dirty="0"/>
          </a:p>
        </p:txBody>
      </p:sp>
      <p:sp>
        <p:nvSpPr>
          <p:cNvPr id="3" name="Content Placeholder 2"/>
          <p:cNvSpPr>
            <a:spLocks noGrp="1"/>
          </p:cNvSpPr>
          <p:nvPr>
            <p:ph idx="1"/>
          </p:nvPr>
        </p:nvSpPr>
        <p:spPr/>
        <p:txBody>
          <a:bodyPr>
            <a:normAutofit/>
          </a:bodyPr>
          <a:lstStyle/>
          <a:p>
            <a:r>
              <a:rPr lang="en-AU" dirty="0" smtClean="0">
                <a:latin typeface="Calibri" panose="020F0502020204030204" pitchFamily="34" charset="0"/>
              </a:rPr>
              <a:t>Apply using QCAT </a:t>
            </a:r>
            <a:r>
              <a:rPr lang="en-AU" dirty="0">
                <a:latin typeface="Calibri" panose="020F0502020204030204" pitchFamily="34" charset="0"/>
              </a:rPr>
              <a:t>form 2 </a:t>
            </a:r>
            <a:r>
              <a:rPr lang="en-AU" dirty="0" smtClean="0">
                <a:latin typeface="Calibri" panose="020F0502020204030204" pitchFamily="34" charset="0"/>
              </a:rPr>
              <a:t> Application for Minor Civil Dispute, 3 or 4 copies, service by QCAT.</a:t>
            </a:r>
          </a:p>
          <a:p>
            <a:r>
              <a:rPr lang="en-AU" dirty="0" smtClean="0">
                <a:latin typeface="Calibri" panose="020F0502020204030204" pitchFamily="34" charset="0"/>
              </a:rPr>
              <a:t>Urgent hearing – listing times vary however expect 2-3 weeks. </a:t>
            </a:r>
          </a:p>
          <a:p>
            <a:r>
              <a:rPr lang="en-AU" dirty="0" smtClean="0">
                <a:latin typeface="Calibri" panose="020F0502020204030204" pitchFamily="34" charset="0"/>
              </a:rPr>
              <a:t>If financial hardship, apply for a fee waiver (Form 49)</a:t>
            </a:r>
            <a:endParaRPr lang="en-AU" dirty="0">
              <a:latin typeface="Calibri" panose="020F0502020204030204" pitchFamily="34" charset="0"/>
            </a:endParaRPr>
          </a:p>
          <a:p>
            <a:r>
              <a:rPr lang="en-AU" dirty="0">
                <a:latin typeface="Calibri" panose="020F0502020204030204" pitchFamily="34" charset="0"/>
              </a:rPr>
              <a:t>If other tenants/co-tenants are listed on the tenancy agreement list them as respondents along with the lessor or agent. </a:t>
            </a:r>
          </a:p>
          <a:p>
            <a:r>
              <a:rPr lang="en-AU" dirty="0">
                <a:latin typeface="Calibri" panose="020F0502020204030204" pitchFamily="34" charset="0"/>
              </a:rPr>
              <a:t>If DV is the reason for ending the tenancy early it is good to attach evidence such as a DVO, a DVO application, police report or affidavit from a health provider or support </a:t>
            </a:r>
            <a:r>
              <a:rPr lang="en-AU" dirty="0" smtClean="0">
                <a:latin typeface="Calibri" panose="020F0502020204030204" pitchFamily="34" charset="0"/>
              </a:rPr>
              <a:t>service, photographs.</a:t>
            </a:r>
          </a:p>
          <a:p>
            <a:r>
              <a:rPr lang="en-AU" dirty="0" smtClean="0">
                <a:latin typeface="Calibri" panose="020F0502020204030204" pitchFamily="34" charset="0"/>
              </a:rPr>
              <a:t>Tenants Queensland  – QCAT DVD on our website</a:t>
            </a:r>
            <a:endParaRPr lang="en-AU" dirty="0">
              <a:latin typeface="Calibri" panose="020F0502020204030204" pitchFamily="34" charset="0"/>
            </a:endParaRPr>
          </a:p>
          <a:p>
            <a:pPr marL="0" indent="0">
              <a:buNone/>
            </a:pPr>
            <a:endParaRPr lang="en-AU" dirty="0"/>
          </a:p>
        </p:txBody>
      </p:sp>
      <p:sp>
        <p:nvSpPr>
          <p:cNvPr id="4" name="Footer Placeholder 3"/>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6584105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AU" smtClean="0"/>
              <a:t>Tenants Queensland</a:t>
            </a:r>
            <a:endParaRPr lang="en-AU"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2097" y="0"/>
            <a:ext cx="4859806" cy="6858000"/>
          </a:xfrm>
          <a:prstGeom prst="rect">
            <a:avLst/>
          </a:prstGeom>
        </p:spPr>
      </p:pic>
    </p:spTree>
    <p:extLst>
      <p:ext uri="{BB962C8B-B14F-4D97-AF65-F5344CB8AC3E}">
        <p14:creationId xmlns:p14="http://schemas.microsoft.com/office/powerpoint/2010/main" val="8155187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2064" y="0"/>
            <a:ext cx="6779871" cy="6597352"/>
          </a:xfrm>
          <a:prstGeom prst="rect">
            <a:avLst/>
          </a:prstGeom>
        </p:spPr>
      </p:pic>
      <p:sp>
        <p:nvSpPr>
          <p:cNvPr id="3" name="Footer Placeholder 2"/>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40427438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206" y="603195"/>
            <a:ext cx="6347713" cy="1340853"/>
          </a:xfrm>
        </p:spPr>
        <p:txBody>
          <a:bodyPr/>
          <a:lstStyle/>
          <a:p>
            <a:r>
              <a:rPr lang="en-AU" dirty="0" smtClean="0">
                <a:latin typeface="Arial Narrow" panose="020B0606020202030204" pitchFamily="34" charset="0"/>
              </a:rPr>
              <a:t>RTA &amp; QCAT</a:t>
            </a:r>
            <a:endParaRPr lang="en-AU" dirty="0">
              <a:latin typeface="Arial Narrow" panose="020B0606020202030204" pitchFamily="34" charset="0"/>
            </a:endParaRPr>
          </a:p>
        </p:txBody>
      </p:sp>
      <p:graphicFrame>
        <p:nvGraphicFramePr>
          <p:cNvPr id="4" name="Content Placeholder 3"/>
          <p:cNvGraphicFramePr>
            <a:graphicFrameLocks noGrp="1"/>
          </p:cNvGraphicFramePr>
          <p:nvPr>
            <p:ph idx="1"/>
            <p:extLst/>
          </p:nvPr>
        </p:nvGraphicFramePr>
        <p:xfrm>
          <a:off x="471241" y="1417638"/>
          <a:ext cx="8229600" cy="4171601"/>
        </p:xfrm>
        <a:graphic>
          <a:graphicData uri="http://schemas.openxmlformats.org/drawingml/2006/table">
            <a:tbl>
              <a:tblPr firstRow="1" bandRow="1">
                <a:tableStyleId>{21E4AEA4-8DFA-4A89-87EB-49C32662AFE0}</a:tableStyleId>
              </a:tblPr>
              <a:tblGrid>
                <a:gridCol w="4114800">
                  <a:extLst>
                    <a:ext uri="{9D8B030D-6E8A-4147-A177-3AD203B41FA5}">
                      <a16:colId xmlns:a16="http://schemas.microsoft.com/office/drawing/2014/main" xmlns="" val="21893227"/>
                    </a:ext>
                  </a:extLst>
                </a:gridCol>
                <a:gridCol w="4114800">
                  <a:extLst>
                    <a:ext uri="{9D8B030D-6E8A-4147-A177-3AD203B41FA5}">
                      <a16:colId xmlns:a16="http://schemas.microsoft.com/office/drawing/2014/main" xmlns="" val="2954683793"/>
                    </a:ext>
                  </a:extLst>
                </a:gridCol>
              </a:tblGrid>
              <a:tr h="730030">
                <a:tc>
                  <a:txBody>
                    <a:bodyPr/>
                    <a:lstStyle/>
                    <a:p>
                      <a:pPr algn="ctr"/>
                      <a:r>
                        <a:rPr lang="en-AU" sz="2000" dirty="0" smtClean="0">
                          <a:latin typeface="Arial Narrow" panose="020B0606020202030204" pitchFamily="34" charset="0"/>
                        </a:rPr>
                        <a:t>RESIDENTIAL</a:t>
                      </a:r>
                      <a:r>
                        <a:rPr lang="en-AU" sz="2000" baseline="0" dirty="0" smtClean="0">
                          <a:latin typeface="Arial Narrow" panose="020B0606020202030204" pitchFamily="34" charset="0"/>
                        </a:rPr>
                        <a:t> TENANCIES AUTHORITY</a:t>
                      </a:r>
                      <a:endParaRPr lang="en-AU" sz="2000" dirty="0">
                        <a:latin typeface="Arial Narrow" panose="020B0606020202030204" pitchFamily="34" charset="0"/>
                      </a:endParaRPr>
                    </a:p>
                  </a:txBody>
                  <a:tcPr anchor="ctr"/>
                </a:tc>
                <a:tc>
                  <a:txBody>
                    <a:bodyPr/>
                    <a:lstStyle/>
                    <a:p>
                      <a:pPr algn="ctr"/>
                      <a:r>
                        <a:rPr lang="en-AU" sz="2000" dirty="0" smtClean="0">
                          <a:latin typeface="Arial Narrow" panose="020B0606020202030204" pitchFamily="34" charset="0"/>
                        </a:rPr>
                        <a:t>QUEENSLAND CIVIL &amp; ADMINISTRATIVE TRIBUNAL</a:t>
                      </a:r>
                      <a:endParaRPr lang="en-AU" sz="2000" dirty="0">
                        <a:latin typeface="Arial Narrow" panose="020B0606020202030204" pitchFamily="34" charset="0"/>
                      </a:endParaRPr>
                    </a:p>
                  </a:txBody>
                  <a:tcPr/>
                </a:tc>
                <a:extLst>
                  <a:ext uri="{0D108BD9-81ED-4DB2-BD59-A6C34878D82A}">
                    <a16:rowId xmlns:a16="http://schemas.microsoft.com/office/drawing/2014/main" xmlns="" val="1585964475"/>
                  </a:ext>
                </a:extLst>
              </a:tr>
              <a:tr h="1355771">
                <a:tc>
                  <a:txBody>
                    <a:bodyPr/>
                    <a:lstStyle/>
                    <a:p>
                      <a:r>
                        <a:rPr lang="en-AU" dirty="0" smtClean="0">
                          <a:latin typeface="Arial Narrow" panose="020B0606020202030204" pitchFamily="34" charset="0"/>
                        </a:rPr>
                        <a:t>The Queensland Government statutory authority that</a:t>
                      </a:r>
                      <a:r>
                        <a:rPr lang="en-AU" baseline="0" dirty="0" smtClean="0">
                          <a:latin typeface="Arial Narrow" panose="020B0606020202030204" pitchFamily="34" charset="0"/>
                        </a:rPr>
                        <a:t> administers the </a:t>
                      </a:r>
                      <a:r>
                        <a:rPr lang="en-AU" b="1" i="1" baseline="0" dirty="0" smtClean="0">
                          <a:latin typeface="Arial Narrow" panose="020B0606020202030204" pitchFamily="34" charset="0"/>
                        </a:rPr>
                        <a:t>Residential Tenancies and Rooming Accommodation Act 2008</a:t>
                      </a:r>
                      <a:r>
                        <a:rPr lang="en-AU" baseline="0" dirty="0" smtClean="0">
                          <a:latin typeface="Arial Narrow" panose="020B0606020202030204" pitchFamily="34" charset="0"/>
                        </a:rPr>
                        <a:t> and manages rental bonds</a:t>
                      </a:r>
                      <a:endParaRPr lang="en-AU" dirty="0">
                        <a:latin typeface="Arial Narrow" panose="020B0606020202030204" pitchFamily="34" charset="0"/>
                      </a:endParaRPr>
                    </a:p>
                  </a:txBody>
                  <a:tcPr/>
                </a:tc>
                <a:tc>
                  <a:txBody>
                    <a:bodyPr/>
                    <a:lstStyle/>
                    <a:p>
                      <a:r>
                        <a:rPr lang="en-AU" dirty="0" smtClean="0">
                          <a:latin typeface="Arial Narrow" panose="020B0606020202030204" pitchFamily="34" charset="0"/>
                        </a:rPr>
                        <a:t>Hears and makes binding decisions about residential</a:t>
                      </a:r>
                      <a:r>
                        <a:rPr lang="en-AU" baseline="0" dirty="0" smtClean="0">
                          <a:latin typeface="Arial Narrow" panose="020B0606020202030204" pitchFamily="34" charset="0"/>
                        </a:rPr>
                        <a:t> tenancy disputes covered by the </a:t>
                      </a:r>
                      <a:r>
                        <a:rPr lang="en-AU" b="1" i="1" baseline="0" dirty="0" smtClean="0">
                          <a:latin typeface="Arial Narrow" panose="020B0606020202030204" pitchFamily="34" charset="0"/>
                        </a:rPr>
                        <a:t>Residential Tenancies and Rooming Accommodation Act 2008</a:t>
                      </a:r>
                      <a:endParaRPr lang="en-AU" b="1" i="1" dirty="0">
                        <a:latin typeface="Arial Narrow" panose="020B0606020202030204" pitchFamily="34" charset="0"/>
                      </a:endParaRPr>
                    </a:p>
                  </a:txBody>
                  <a:tcPr/>
                </a:tc>
                <a:extLst>
                  <a:ext uri="{0D108BD9-81ED-4DB2-BD59-A6C34878D82A}">
                    <a16:rowId xmlns:a16="http://schemas.microsoft.com/office/drawing/2014/main" xmlns="" val="119192801"/>
                  </a:ext>
                </a:extLst>
              </a:tr>
              <a:tr h="1042900">
                <a:tc>
                  <a:txBody>
                    <a:bodyPr/>
                    <a:lstStyle/>
                    <a:p>
                      <a:r>
                        <a:rPr lang="en-AU" dirty="0" smtClean="0">
                          <a:latin typeface="Arial Narrow" panose="020B0606020202030204" pitchFamily="34" charset="0"/>
                        </a:rPr>
                        <a:t>Provides forms</a:t>
                      </a:r>
                      <a:r>
                        <a:rPr lang="en-AU" baseline="0" dirty="0" smtClean="0">
                          <a:latin typeface="Arial Narrow" panose="020B0606020202030204" pitchFamily="34" charset="0"/>
                        </a:rPr>
                        <a:t>, information and services to lessors, agents, providers, tenants and residents</a:t>
                      </a:r>
                    </a:p>
                  </a:txBody>
                  <a:tcPr/>
                </a:tc>
                <a:tc>
                  <a:txBody>
                    <a:bodyPr/>
                    <a:lstStyle/>
                    <a:p>
                      <a:r>
                        <a:rPr lang="en-AU" dirty="0" smtClean="0">
                          <a:latin typeface="Arial Narrow" panose="020B0606020202030204" pitchFamily="34" charset="0"/>
                        </a:rPr>
                        <a:t>Aims to resolve tenancy</a:t>
                      </a:r>
                      <a:r>
                        <a:rPr lang="en-AU" baseline="0" dirty="0" smtClean="0">
                          <a:latin typeface="Arial Narrow" panose="020B0606020202030204" pitchFamily="34" charset="0"/>
                        </a:rPr>
                        <a:t> disputes in a way that is fair, just, accessible, quick and inexpensive</a:t>
                      </a:r>
                      <a:endParaRPr lang="en-AU" dirty="0">
                        <a:latin typeface="Arial Narrow" panose="020B0606020202030204" pitchFamily="34" charset="0"/>
                      </a:endParaRPr>
                    </a:p>
                  </a:txBody>
                  <a:tcPr/>
                </a:tc>
                <a:extLst>
                  <a:ext uri="{0D108BD9-81ED-4DB2-BD59-A6C34878D82A}">
                    <a16:rowId xmlns:a16="http://schemas.microsoft.com/office/drawing/2014/main" xmlns="" val="3621047660"/>
                  </a:ext>
                </a:extLst>
              </a:tr>
              <a:tr h="1042900">
                <a:tc>
                  <a:txBody>
                    <a:bodyPr/>
                    <a:lstStyle/>
                    <a:p>
                      <a:r>
                        <a:rPr lang="en-AU" dirty="0" smtClean="0">
                          <a:latin typeface="Arial Narrow" panose="020B0606020202030204" pitchFamily="34" charset="0"/>
                        </a:rPr>
                        <a:t>Conducts dispute resolution and investigates complaints of unlawful conduct</a:t>
                      </a:r>
                      <a:r>
                        <a:rPr lang="en-AU" baseline="0" dirty="0" smtClean="0">
                          <a:latin typeface="Arial Narrow" panose="020B0606020202030204" pitchFamily="34" charset="0"/>
                        </a:rPr>
                        <a:t> under tenancy laws</a:t>
                      </a:r>
                      <a:endParaRPr lang="en-AU" dirty="0">
                        <a:latin typeface="Arial Narrow" panose="020B0606020202030204" pitchFamily="34" charset="0"/>
                      </a:endParaRPr>
                    </a:p>
                  </a:txBody>
                  <a:tcPr/>
                </a:tc>
                <a:tc>
                  <a:txBody>
                    <a:bodyPr/>
                    <a:lstStyle/>
                    <a:p>
                      <a:r>
                        <a:rPr lang="en-AU" dirty="0" smtClean="0">
                          <a:latin typeface="Arial Narrow" panose="020B0606020202030204" pitchFamily="34" charset="0"/>
                        </a:rPr>
                        <a:t>It is a Tribunal,</a:t>
                      </a:r>
                      <a:r>
                        <a:rPr lang="en-AU" baseline="0" dirty="0" smtClean="0">
                          <a:latin typeface="Arial Narrow" panose="020B0606020202030204" pitchFamily="34" charset="0"/>
                        </a:rPr>
                        <a:t> not a court. Parties must represent themselves and present their own case. </a:t>
                      </a:r>
                      <a:endParaRPr lang="en-AU" dirty="0">
                        <a:latin typeface="Arial Narrow" panose="020B0606020202030204" pitchFamily="34" charset="0"/>
                      </a:endParaRPr>
                    </a:p>
                  </a:txBody>
                  <a:tcPr/>
                </a:tc>
                <a:extLst>
                  <a:ext uri="{0D108BD9-81ED-4DB2-BD59-A6C34878D82A}">
                    <a16:rowId xmlns:a16="http://schemas.microsoft.com/office/drawing/2014/main" xmlns="" val="499015993"/>
                  </a:ext>
                </a:extLst>
              </a:tr>
            </a:tbl>
          </a:graphicData>
        </a:graphic>
      </p:graphicFrame>
      <p:sp>
        <p:nvSpPr>
          <p:cNvPr id="3" name="TextBox 2"/>
          <p:cNvSpPr txBox="1"/>
          <p:nvPr/>
        </p:nvSpPr>
        <p:spPr>
          <a:xfrm>
            <a:off x="2785841" y="5877272"/>
            <a:ext cx="3600400" cy="92333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smtClean="0">
                <a:ln>
                  <a:noFill/>
                </a:ln>
                <a:solidFill>
                  <a:prstClr val="black"/>
                </a:solidFill>
                <a:effectLst/>
                <a:uLnTx/>
                <a:uFillTx/>
                <a:latin typeface="Calibri" panose="020F0502020204030204"/>
                <a:ea typeface="+mn-ea"/>
                <a:cs typeface="+mn-cs"/>
                <a:hlinkClick r:id="rId3"/>
              </a:rPr>
              <a:t>www.rta.qld.gov.au</a:t>
            </a:r>
            <a:endParaRPr kumimoji="0" lang="en-AU" sz="1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smtClean="0">
                <a:ln>
                  <a:noFill/>
                </a:ln>
                <a:solidFill>
                  <a:prstClr val="black"/>
                </a:solidFill>
                <a:effectLst/>
                <a:uLnTx/>
                <a:uFillTx/>
                <a:latin typeface="Calibri" panose="020F0502020204030204"/>
                <a:ea typeface="+mn-ea"/>
                <a:cs typeface="+mn-cs"/>
                <a:hlinkClick r:id="rId4"/>
              </a:rPr>
              <a:t>www.qcat.qld.gov.au</a:t>
            </a:r>
            <a:endParaRPr kumimoji="0" lang="en-AU" sz="1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21080010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Debt Disputes</a:t>
            </a:r>
            <a:endParaRPr lang="en-AU" dirty="0"/>
          </a:p>
        </p:txBody>
      </p:sp>
      <p:sp>
        <p:nvSpPr>
          <p:cNvPr id="3" name="Text Placeholder 2"/>
          <p:cNvSpPr>
            <a:spLocks noGrp="1"/>
          </p:cNvSpPr>
          <p:nvPr>
            <p:ph type="body" idx="1"/>
          </p:nvPr>
        </p:nvSpPr>
        <p:spPr/>
        <p:txBody>
          <a:bodyPr/>
          <a:lstStyle/>
          <a:p>
            <a:endParaRPr lang="en-AU" dirty="0"/>
          </a:p>
        </p:txBody>
      </p:sp>
      <p:sp>
        <p:nvSpPr>
          <p:cNvPr id="4" name="Footer Placeholder 3"/>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33974576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Ending The Tenancy Right</a:t>
            </a:r>
            <a:endParaRPr lang="en-AU" dirty="0"/>
          </a:p>
        </p:txBody>
      </p:sp>
      <p:sp>
        <p:nvSpPr>
          <p:cNvPr id="3" name="Content Placeholder 2"/>
          <p:cNvSpPr>
            <a:spLocks noGrp="1"/>
          </p:cNvSpPr>
          <p:nvPr>
            <p:ph idx="1"/>
          </p:nvPr>
        </p:nvSpPr>
        <p:spPr>
          <a:xfrm>
            <a:off x="609599" y="1700808"/>
            <a:ext cx="6347714" cy="4340555"/>
          </a:xfrm>
        </p:spPr>
        <p:txBody>
          <a:bodyPr>
            <a:normAutofit fontScale="77500" lnSpcReduction="20000"/>
          </a:bodyPr>
          <a:lstStyle/>
          <a:p>
            <a:pPr marL="0" indent="0">
              <a:buNone/>
            </a:pPr>
            <a:r>
              <a:rPr lang="en-AU" dirty="0">
                <a:latin typeface="Calibri" panose="020F0502020204030204" pitchFamily="34" charset="0"/>
              </a:rPr>
              <a:t>Tips for Tenants</a:t>
            </a:r>
          </a:p>
          <a:p>
            <a:r>
              <a:rPr lang="en-AU" dirty="0">
                <a:latin typeface="Calibri" panose="020F0502020204030204" pitchFamily="34" charset="0"/>
              </a:rPr>
              <a:t>Give written notice (RTA form 13</a:t>
            </a:r>
            <a:r>
              <a:rPr lang="en-AU" dirty="0" smtClean="0">
                <a:latin typeface="Calibri" panose="020F0502020204030204" pitchFamily="34" charset="0"/>
              </a:rPr>
              <a:t>) or  termination order from QCAT </a:t>
            </a:r>
            <a:endParaRPr lang="en-AU" dirty="0">
              <a:latin typeface="Calibri" panose="020F0502020204030204" pitchFamily="34" charset="0"/>
            </a:endParaRPr>
          </a:p>
          <a:p>
            <a:r>
              <a:rPr lang="en-AU" dirty="0">
                <a:latin typeface="Calibri" panose="020F0502020204030204" pitchFamily="34" charset="0"/>
              </a:rPr>
              <a:t>Pay rent to the final handover </a:t>
            </a:r>
            <a:r>
              <a:rPr lang="en-AU" dirty="0" smtClean="0">
                <a:latin typeface="Calibri" panose="020F0502020204030204" pitchFamily="34" charset="0"/>
              </a:rPr>
              <a:t>day, and ask for copy of rent ledger</a:t>
            </a:r>
            <a:endParaRPr lang="en-AU" dirty="0">
              <a:latin typeface="Calibri" panose="020F0502020204030204" pitchFamily="34" charset="0"/>
            </a:endParaRPr>
          </a:p>
          <a:p>
            <a:r>
              <a:rPr lang="en-AU" dirty="0">
                <a:latin typeface="Calibri" panose="020F0502020204030204" pitchFamily="34" charset="0"/>
              </a:rPr>
              <a:t>Leave the place clean, </a:t>
            </a:r>
            <a:r>
              <a:rPr lang="en-AU" dirty="0" smtClean="0">
                <a:latin typeface="Calibri" panose="020F0502020204030204" pitchFamily="34" charset="0"/>
              </a:rPr>
              <a:t>same condition to </a:t>
            </a:r>
            <a:r>
              <a:rPr lang="en-AU" dirty="0">
                <a:latin typeface="Calibri" panose="020F0502020204030204" pitchFamily="34" charset="0"/>
              </a:rPr>
              <a:t>the start of your tenancy </a:t>
            </a:r>
            <a:r>
              <a:rPr lang="en-AU" dirty="0" smtClean="0">
                <a:latin typeface="Calibri" panose="020F0502020204030204" pitchFamily="34" charset="0"/>
              </a:rPr>
              <a:t>(not liable </a:t>
            </a:r>
            <a:r>
              <a:rPr lang="en-AU" dirty="0">
                <a:latin typeface="Calibri" panose="020F0502020204030204" pitchFamily="34" charset="0"/>
              </a:rPr>
              <a:t>for </a:t>
            </a:r>
            <a:r>
              <a:rPr lang="en-AU" dirty="0" smtClean="0">
                <a:latin typeface="Calibri" panose="020F0502020204030204" pitchFamily="34" charset="0"/>
              </a:rPr>
              <a:t>fair wear and tear) </a:t>
            </a:r>
            <a:endParaRPr lang="en-AU" dirty="0">
              <a:latin typeface="Calibri" panose="020F0502020204030204" pitchFamily="34" charset="0"/>
            </a:endParaRPr>
          </a:p>
          <a:p>
            <a:r>
              <a:rPr lang="en-AU" dirty="0">
                <a:latin typeface="Calibri" panose="020F0502020204030204" pitchFamily="34" charset="0"/>
              </a:rPr>
              <a:t>Take photos and keep copies of your receipts</a:t>
            </a:r>
          </a:p>
          <a:p>
            <a:r>
              <a:rPr lang="en-AU" dirty="0">
                <a:latin typeface="Calibri" panose="020F0502020204030204" pitchFamily="34" charset="0"/>
              </a:rPr>
              <a:t>Fill in an Exit Condition Report (RTA form 14a</a:t>
            </a:r>
            <a:r>
              <a:rPr lang="en-AU" dirty="0" smtClean="0">
                <a:latin typeface="Calibri" panose="020F0502020204030204" pitchFamily="34" charset="0"/>
              </a:rPr>
              <a:t>), reconcile with entry condition report and keep a copy</a:t>
            </a:r>
            <a:endParaRPr lang="en-AU" dirty="0">
              <a:latin typeface="Calibri" panose="020F0502020204030204" pitchFamily="34" charset="0"/>
            </a:endParaRPr>
          </a:p>
          <a:p>
            <a:r>
              <a:rPr lang="en-AU" dirty="0">
                <a:latin typeface="Calibri" panose="020F0502020204030204" pitchFamily="34" charset="0"/>
              </a:rPr>
              <a:t>Return the keys promptly to the agent or </a:t>
            </a:r>
            <a:r>
              <a:rPr lang="en-AU" dirty="0" smtClean="0">
                <a:latin typeface="Calibri" panose="020F0502020204030204" pitchFamily="34" charset="0"/>
              </a:rPr>
              <a:t>lessor, take photos of keys handed in</a:t>
            </a:r>
            <a:endParaRPr lang="en-AU" dirty="0">
              <a:latin typeface="Calibri" panose="020F0502020204030204" pitchFamily="34" charset="0"/>
            </a:endParaRPr>
          </a:p>
          <a:p>
            <a:r>
              <a:rPr lang="en-AU" dirty="0">
                <a:latin typeface="Calibri" panose="020F0502020204030204" pitchFamily="34" charset="0"/>
              </a:rPr>
              <a:t>Lodge a Refund of Rental Bond (RTA form 4) with the RTA.</a:t>
            </a:r>
          </a:p>
          <a:p>
            <a:r>
              <a:rPr lang="en-AU" dirty="0">
                <a:latin typeface="Calibri" panose="020F0502020204030204" pitchFamily="34" charset="0"/>
              </a:rPr>
              <a:t>If you terminate a tenancy agreement before the end of a fixed term lease, your lessor or agent may seek compensation from </a:t>
            </a:r>
            <a:r>
              <a:rPr lang="en-AU" dirty="0" smtClean="0">
                <a:latin typeface="Calibri" panose="020F0502020204030204" pitchFamily="34" charset="0"/>
              </a:rPr>
              <a:t>the tenant/s  </a:t>
            </a:r>
            <a:r>
              <a:rPr lang="en-AU" dirty="0">
                <a:latin typeface="Calibri" panose="020F0502020204030204" pitchFamily="34" charset="0"/>
              </a:rPr>
              <a:t>for lost rent income or reletting fees. </a:t>
            </a:r>
          </a:p>
          <a:p>
            <a:r>
              <a:rPr lang="en-AU" dirty="0">
                <a:latin typeface="Calibri" panose="020F0502020204030204" pitchFamily="34" charset="0"/>
              </a:rPr>
              <a:t>The lessor or agent must act </a:t>
            </a:r>
            <a:r>
              <a:rPr lang="en-AU" b="1" dirty="0">
                <a:latin typeface="Calibri" panose="020F0502020204030204" pitchFamily="34" charset="0"/>
              </a:rPr>
              <a:t>reasonably to reduce (mitigate) loss</a:t>
            </a:r>
            <a:r>
              <a:rPr lang="en-AU" dirty="0">
                <a:latin typeface="Calibri" panose="020F0502020204030204" pitchFamily="34" charset="0"/>
              </a:rPr>
              <a:t>. </a:t>
            </a:r>
          </a:p>
          <a:p>
            <a:r>
              <a:rPr lang="en-AU" dirty="0">
                <a:latin typeface="Calibri" panose="020F0502020204030204" pitchFamily="34" charset="0"/>
              </a:rPr>
              <a:t>Compensation claims by the lessor for “break lease costs” can often be dealt with as part of the bond refund process. </a:t>
            </a:r>
          </a:p>
          <a:p>
            <a:pPr marL="0" indent="0">
              <a:buNone/>
            </a:pPr>
            <a:endParaRPr lang="en-AU" dirty="0"/>
          </a:p>
        </p:txBody>
      </p:sp>
      <p:sp>
        <p:nvSpPr>
          <p:cNvPr id="4" name="Footer Placeholder 3"/>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1268478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Bond Refunds</a:t>
            </a:r>
            <a:endParaRPr lang="en-AU" dirty="0"/>
          </a:p>
        </p:txBody>
      </p:sp>
      <p:sp>
        <p:nvSpPr>
          <p:cNvPr id="3" name="Content Placeholder 2"/>
          <p:cNvSpPr>
            <a:spLocks noGrp="1"/>
          </p:cNvSpPr>
          <p:nvPr>
            <p:ph idx="1"/>
          </p:nvPr>
        </p:nvSpPr>
        <p:spPr>
          <a:xfrm>
            <a:off x="609599" y="1628800"/>
            <a:ext cx="6347714" cy="4412563"/>
          </a:xfrm>
        </p:spPr>
        <p:txBody>
          <a:bodyPr>
            <a:normAutofit fontScale="77500" lnSpcReduction="20000"/>
          </a:bodyPr>
          <a:lstStyle/>
          <a:p>
            <a:r>
              <a:rPr lang="en-AU" dirty="0">
                <a:latin typeface="Calibri" panose="020F0502020204030204" pitchFamily="34" charset="0"/>
              </a:rPr>
              <a:t>When a tenancy ends any party can apply to the RTA for the bond.</a:t>
            </a:r>
          </a:p>
          <a:p>
            <a:r>
              <a:rPr lang="en-AU" dirty="0">
                <a:latin typeface="Calibri" panose="020F0502020204030204" pitchFamily="34" charset="0"/>
              </a:rPr>
              <a:t>Sign and lodge a Refund of Rental Bond (form 4) with the RTA</a:t>
            </a:r>
          </a:p>
          <a:p>
            <a:r>
              <a:rPr lang="en-AU" dirty="0">
                <a:latin typeface="Calibri" panose="020F0502020204030204" pitchFamily="34" charset="0"/>
              </a:rPr>
              <a:t>The RTA will act on the first bond claim form they receive</a:t>
            </a:r>
          </a:p>
          <a:p>
            <a:r>
              <a:rPr lang="en-AU" dirty="0">
                <a:latin typeface="Calibri" panose="020F0502020204030204" pitchFamily="34" charset="0"/>
              </a:rPr>
              <a:t>The RTA will send the other party a notice of claim.</a:t>
            </a:r>
          </a:p>
          <a:p>
            <a:r>
              <a:rPr lang="en-AU" dirty="0">
                <a:latin typeface="Calibri" panose="020F0502020204030204" pitchFamily="34" charset="0"/>
              </a:rPr>
              <a:t>The other party has 14 days to lodge a Form 16 to dispute the claim.</a:t>
            </a:r>
          </a:p>
          <a:p>
            <a:r>
              <a:rPr lang="en-AU" dirty="0">
                <a:latin typeface="Calibri" panose="020F0502020204030204" pitchFamily="34" charset="0"/>
              </a:rPr>
              <a:t>If agreement cannot be reached QCAT can hear bond disputes. OR</a:t>
            </a:r>
          </a:p>
          <a:p>
            <a:r>
              <a:rPr lang="en-AU" dirty="0">
                <a:latin typeface="Calibri" panose="020F0502020204030204" pitchFamily="34" charset="0"/>
              </a:rPr>
              <a:t>If a party fails to dispute a claim by the due date the RTA will release the bond according to the first bond refund form they received. OR</a:t>
            </a:r>
          </a:p>
          <a:p>
            <a:r>
              <a:rPr lang="en-AU" dirty="0">
                <a:latin typeface="Calibri" panose="020F0502020204030204" pitchFamily="34" charset="0"/>
              </a:rPr>
              <a:t>If all parties sign an agreed form 4 the RTA can release the bond.</a:t>
            </a:r>
          </a:p>
          <a:p>
            <a:r>
              <a:rPr lang="en-AU" dirty="0">
                <a:latin typeface="Calibri" panose="020F0502020204030204" pitchFamily="34" charset="0"/>
              </a:rPr>
              <a:t>If you agree to release bond money to the lessor or agent, confirm it is in “full and final settlement of all claims” and write this on the form.</a:t>
            </a:r>
          </a:p>
          <a:p>
            <a:r>
              <a:rPr lang="en-AU" dirty="0">
                <a:latin typeface="Calibri" panose="020F0502020204030204" pitchFamily="34" charset="0"/>
              </a:rPr>
              <a:t>Under the Act parties have 6 months to lodge claims in QCAT for  alleged breach of agreement (eg: repairs, cleaning, break lease etc)</a:t>
            </a:r>
          </a:p>
          <a:p>
            <a:endParaRPr lang="en-AU" dirty="0"/>
          </a:p>
        </p:txBody>
      </p:sp>
      <p:sp>
        <p:nvSpPr>
          <p:cNvPr id="4" name="Footer Placeholder 3"/>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12818764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Dealing with tenancy disputes &amp; debts</a:t>
            </a:r>
          </a:p>
        </p:txBody>
      </p:sp>
      <p:sp>
        <p:nvSpPr>
          <p:cNvPr id="3" name="Content Placeholder 2"/>
          <p:cNvSpPr>
            <a:spLocks noGrp="1"/>
          </p:cNvSpPr>
          <p:nvPr>
            <p:ph idx="1"/>
          </p:nvPr>
        </p:nvSpPr>
        <p:spPr>
          <a:xfrm>
            <a:off x="609599" y="1772816"/>
            <a:ext cx="6347714" cy="4536504"/>
          </a:xfrm>
        </p:spPr>
        <p:txBody>
          <a:bodyPr>
            <a:normAutofit fontScale="92500" lnSpcReduction="20000"/>
          </a:bodyPr>
          <a:lstStyle/>
          <a:p>
            <a:pPr marL="0" indent="0">
              <a:buNone/>
            </a:pPr>
            <a:r>
              <a:rPr lang="en-AU" sz="2000" dirty="0" smtClean="0">
                <a:latin typeface="Calibri" panose="020F0502020204030204" pitchFamily="34" charset="0"/>
              </a:rPr>
              <a:t>It </a:t>
            </a:r>
            <a:r>
              <a:rPr lang="en-AU" sz="2000" dirty="0">
                <a:latin typeface="Calibri" panose="020F0502020204030204" pitchFamily="34" charset="0"/>
              </a:rPr>
              <a:t>is important to deal with tenancy disputes when they happen. Unresolved disputes can result in bond and compensation claims when the tenancy ends. </a:t>
            </a:r>
            <a:endParaRPr lang="en-AU" sz="2000" dirty="0" smtClean="0">
              <a:latin typeface="Calibri" panose="020F0502020204030204" pitchFamily="34" charset="0"/>
            </a:endParaRPr>
          </a:p>
          <a:p>
            <a:pPr marL="0" indent="0">
              <a:buNone/>
            </a:pPr>
            <a:r>
              <a:rPr lang="en-AU" sz="2000" dirty="0" smtClean="0">
                <a:latin typeface="Calibri" panose="020F0502020204030204" pitchFamily="34" charset="0"/>
              </a:rPr>
              <a:t>Solve </a:t>
            </a:r>
            <a:r>
              <a:rPr lang="en-AU" sz="2000" dirty="0">
                <a:latin typeface="Calibri" panose="020F0502020204030204" pitchFamily="34" charset="0"/>
              </a:rPr>
              <a:t>disputes when they arise. Gather evidence. Seek advice</a:t>
            </a:r>
          </a:p>
          <a:p>
            <a:r>
              <a:rPr lang="en-AU" sz="2000" dirty="0">
                <a:latin typeface="Calibri" panose="020F0502020204030204" pitchFamily="34" charset="0"/>
              </a:rPr>
              <a:t>Talk with the other </a:t>
            </a:r>
            <a:r>
              <a:rPr lang="en-AU" sz="2000" dirty="0" smtClean="0">
                <a:latin typeface="Calibri" panose="020F0502020204030204" pitchFamily="34" charset="0"/>
              </a:rPr>
              <a:t>party. </a:t>
            </a:r>
            <a:endParaRPr lang="en-AU" sz="2000" dirty="0">
              <a:latin typeface="Calibri" panose="020F0502020204030204" pitchFamily="34" charset="0"/>
            </a:endParaRPr>
          </a:p>
          <a:p>
            <a:r>
              <a:rPr lang="en-AU" sz="2000" dirty="0">
                <a:latin typeface="Calibri" panose="020F0502020204030204" pitchFamily="34" charset="0"/>
              </a:rPr>
              <a:t>Put requests, disputes or agreements in writing.</a:t>
            </a:r>
          </a:p>
          <a:p>
            <a:r>
              <a:rPr lang="en-AU" sz="2000" dirty="0">
                <a:latin typeface="Calibri" panose="020F0502020204030204" pitchFamily="34" charset="0"/>
              </a:rPr>
              <a:t>Apply to the RTA for telephone mediation – use an RTA form 16</a:t>
            </a:r>
          </a:p>
          <a:p>
            <a:r>
              <a:rPr lang="en-AU" sz="2000" dirty="0">
                <a:latin typeface="Calibri" panose="020F0502020204030204" pitchFamily="34" charset="0"/>
              </a:rPr>
              <a:t>Apply to QCAT for a final decision if no agreement.</a:t>
            </a:r>
          </a:p>
          <a:p>
            <a:r>
              <a:rPr lang="en-AU" sz="2000" dirty="0">
                <a:latin typeface="Calibri" panose="020F0502020204030204" pitchFamily="34" charset="0"/>
              </a:rPr>
              <a:t>Keep copies of any evidence, documents or decisions.</a:t>
            </a:r>
          </a:p>
          <a:p>
            <a:r>
              <a:rPr lang="en-AU" sz="2000" dirty="0">
                <a:latin typeface="Calibri" panose="020F0502020204030204" pitchFamily="34" charset="0"/>
              </a:rPr>
              <a:t>When moving out contact the RTA to claim your </a:t>
            </a:r>
            <a:r>
              <a:rPr lang="en-AU" sz="2000" dirty="0" smtClean="0">
                <a:latin typeface="Calibri" panose="020F0502020204030204" pitchFamily="34" charset="0"/>
              </a:rPr>
              <a:t>bond –RTA form 4. </a:t>
            </a:r>
            <a:endParaRPr lang="en-AU" sz="2000" dirty="0">
              <a:latin typeface="Calibri" panose="020F0502020204030204" pitchFamily="34" charset="0"/>
            </a:endParaRPr>
          </a:p>
          <a:p>
            <a:pPr marL="0" indent="0">
              <a:buNone/>
            </a:pPr>
            <a:r>
              <a:rPr lang="en-AU" sz="2000" dirty="0">
                <a:latin typeface="Calibri" panose="020F0502020204030204" pitchFamily="34" charset="0"/>
              </a:rPr>
              <a:t>Under the </a:t>
            </a:r>
            <a:r>
              <a:rPr lang="en-AU" sz="2000" dirty="0" smtClean="0">
                <a:latin typeface="Calibri" panose="020F0502020204030204" pitchFamily="34" charset="0"/>
              </a:rPr>
              <a:t>RTRA Act </a:t>
            </a:r>
            <a:r>
              <a:rPr lang="en-AU" sz="2000" dirty="0">
                <a:latin typeface="Calibri" panose="020F0502020204030204" pitchFamily="34" charset="0"/>
              </a:rPr>
              <a:t>parties have </a:t>
            </a:r>
            <a:r>
              <a:rPr lang="en-AU" sz="2000" b="1" dirty="0">
                <a:latin typeface="Calibri" panose="020F0502020204030204" pitchFamily="34" charset="0"/>
              </a:rPr>
              <a:t>6 months </a:t>
            </a:r>
            <a:r>
              <a:rPr lang="en-AU" sz="2000" dirty="0">
                <a:latin typeface="Calibri" panose="020F0502020204030204" pitchFamily="34" charset="0"/>
              </a:rPr>
              <a:t>to </a:t>
            </a:r>
            <a:r>
              <a:rPr lang="en-AU" sz="2000" dirty="0" smtClean="0">
                <a:latin typeface="Calibri" panose="020F0502020204030204" pitchFamily="34" charset="0"/>
              </a:rPr>
              <a:t>bring an application to the Tribunal  </a:t>
            </a:r>
            <a:r>
              <a:rPr lang="en-AU" sz="2000" dirty="0">
                <a:latin typeface="Calibri" panose="020F0502020204030204" pitchFamily="34" charset="0"/>
              </a:rPr>
              <a:t>about </a:t>
            </a:r>
            <a:r>
              <a:rPr lang="en-AU" sz="2000" dirty="0" smtClean="0">
                <a:latin typeface="Calibri" panose="020F0502020204030204" pitchFamily="34" charset="0"/>
              </a:rPr>
              <a:t>an alleged </a:t>
            </a:r>
            <a:r>
              <a:rPr lang="en-AU" sz="2000" dirty="0">
                <a:latin typeface="Calibri" panose="020F0502020204030204" pitchFamily="34" charset="0"/>
              </a:rPr>
              <a:t>breach of the agreement. However for liquidated </a:t>
            </a:r>
            <a:r>
              <a:rPr lang="en-AU" sz="2000" dirty="0" smtClean="0">
                <a:latin typeface="Calibri" panose="020F0502020204030204" pitchFamily="34" charset="0"/>
              </a:rPr>
              <a:t>debts, </a:t>
            </a:r>
            <a:r>
              <a:rPr lang="en-AU" sz="2000" dirty="0">
                <a:latin typeface="Calibri" panose="020F0502020204030204" pitchFamily="34" charset="0"/>
              </a:rPr>
              <a:t>like rent </a:t>
            </a:r>
            <a:r>
              <a:rPr lang="en-AU" sz="2000" dirty="0" smtClean="0">
                <a:latin typeface="Calibri" panose="020F0502020204030204" pitchFamily="34" charset="0"/>
              </a:rPr>
              <a:t>arrears, a 6 time </a:t>
            </a:r>
            <a:r>
              <a:rPr lang="en-AU" sz="2000" dirty="0">
                <a:latin typeface="Calibri" panose="020F0502020204030204" pitchFamily="34" charset="0"/>
              </a:rPr>
              <a:t>limit </a:t>
            </a:r>
            <a:r>
              <a:rPr lang="en-AU" sz="2000" b="1" dirty="0">
                <a:latin typeface="Calibri" panose="020F0502020204030204" pitchFamily="34" charset="0"/>
              </a:rPr>
              <a:t>may</a:t>
            </a:r>
            <a:r>
              <a:rPr lang="en-AU" sz="2000" dirty="0">
                <a:latin typeface="Calibri" panose="020F0502020204030204" pitchFamily="34" charset="0"/>
              </a:rPr>
              <a:t> </a:t>
            </a:r>
            <a:r>
              <a:rPr lang="en-AU" sz="2000" dirty="0" smtClean="0">
                <a:latin typeface="Calibri" panose="020F0502020204030204" pitchFamily="34" charset="0"/>
              </a:rPr>
              <a:t>apply.</a:t>
            </a:r>
            <a:endParaRPr lang="en-AU" sz="2000" dirty="0">
              <a:latin typeface="Calibri" panose="020F0502020204030204" pitchFamily="34" charset="0"/>
            </a:endParaRPr>
          </a:p>
          <a:p>
            <a:endParaRPr lang="en-AU" dirty="0"/>
          </a:p>
        </p:txBody>
      </p:sp>
      <p:sp>
        <p:nvSpPr>
          <p:cNvPr id="4" name="Footer Placeholder 3"/>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36338639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Disputing Rent Arrears	</a:t>
            </a:r>
            <a:endParaRPr lang="en-AU" dirty="0"/>
          </a:p>
        </p:txBody>
      </p:sp>
      <p:sp>
        <p:nvSpPr>
          <p:cNvPr id="3" name="Content Placeholder 2"/>
          <p:cNvSpPr>
            <a:spLocks noGrp="1"/>
          </p:cNvSpPr>
          <p:nvPr>
            <p:ph idx="1"/>
          </p:nvPr>
        </p:nvSpPr>
        <p:spPr/>
        <p:txBody>
          <a:bodyPr/>
          <a:lstStyle/>
          <a:p>
            <a:r>
              <a:rPr lang="en-AU" dirty="0" smtClean="0">
                <a:latin typeface="Calibri" panose="020F0502020204030204" pitchFamily="34" charset="0"/>
              </a:rPr>
              <a:t>Request a rent ledger from lessor/agent in writing, they have 7 days to provide the ledger.</a:t>
            </a:r>
          </a:p>
          <a:p>
            <a:r>
              <a:rPr lang="en-AU" dirty="0" smtClean="0">
                <a:latin typeface="Calibri" panose="020F0502020204030204" pitchFamily="34" charset="0"/>
              </a:rPr>
              <a:t>Draft up your own ledger, and reconcile against the lessor/agent’s ledger.</a:t>
            </a:r>
          </a:p>
          <a:p>
            <a:r>
              <a:rPr lang="en-AU" dirty="0" smtClean="0">
                <a:latin typeface="Calibri" panose="020F0502020204030204" pitchFamily="34" charset="0"/>
              </a:rPr>
              <a:t>Dispute in writing, follow up with a RTA Form 16 Dispute Resolution Request</a:t>
            </a:r>
          </a:p>
          <a:p>
            <a:r>
              <a:rPr lang="en-AU" dirty="0" smtClean="0">
                <a:latin typeface="Calibri" panose="020F0502020204030204" pitchFamily="34" charset="0"/>
              </a:rPr>
              <a:t>If co-tenant/perpetrator  owes money – possible minor debt application (QCAT Form 3).</a:t>
            </a:r>
          </a:p>
          <a:p>
            <a:r>
              <a:rPr lang="en-AU" dirty="0" smtClean="0">
                <a:latin typeface="Calibri" panose="020F0502020204030204" pitchFamily="34" charset="0"/>
              </a:rPr>
              <a:t>If rent arrears over the bond amount, request the tenant is not listed on a tenancy database.</a:t>
            </a:r>
          </a:p>
          <a:p>
            <a:pPr marL="0" indent="0">
              <a:buNone/>
            </a:pPr>
            <a:r>
              <a:rPr lang="en-AU" dirty="0" smtClean="0"/>
              <a:t> </a:t>
            </a:r>
            <a:endParaRPr lang="en-AU" dirty="0"/>
          </a:p>
        </p:txBody>
      </p:sp>
      <p:sp>
        <p:nvSpPr>
          <p:cNvPr id="4" name="Footer Placeholder 3"/>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42561319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Disputing Damage to premises</a:t>
            </a:r>
            <a:br>
              <a:rPr lang="en-AU" dirty="0" smtClean="0"/>
            </a:br>
            <a:r>
              <a:rPr lang="en-AU" dirty="0" smtClean="0"/>
              <a:t>	</a:t>
            </a:r>
            <a:endParaRPr lang="en-AU" dirty="0"/>
          </a:p>
        </p:txBody>
      </p:sp>
      <p:sp>
        <p:nvSpPr>
          <p:cNvPr id="3" name="Content Placeholder 2"/>
          <p:cNvSpPr>
            <a:spLocks noGrp="1"/>
          </p:cNvSpPr>
          <p:nvPr>
            <p:ph idx="1"/>
          </p:nvPr>
        </p:nvSpPr>
        <p:spPr/>
        <p:txBody>
          <a:bodyPr>
            <a:normAutofit/>
          </a:bodyPr>
          <a:lstStyle/>
          <a:p>
            <a:r>
              <a:rPr lang="en-AU" dirty="0" smtClean="0">
                <a:latin typeface="Calibri" panose="020F0502020204030204" pitchFamily="34" charset="0"/>
              </a:rPr>
              <a:t>Keep copies of evidence such as Entry Condition Report RTA form 1 and Exit Condition Reports RTA form 14A.</a:t>
            </a:r>
          </a:p>
          <a:p>
            <a:r>
              <a:rPr lang="en-AU" dirty="0" smtClean="0">
                <a:latin typeface="Calibri" panose="020F0502020204030204" pitchFamily="34" charset="0"/>
              </a:rPr>
              <a:t>Take photographs  - note items on entry condition report or ask QPS to take photos if in attendance.</a:t>
            </a:r>
          </a:p>
          <a:p>
            <a:r>
              <a:rPr lang="en-AU" dirty="0">
                <a:latin typeface="Calibri" panose="020F0502020204030204" pitchFamily="34" charset="0"/>
              </a:rPr>
              <a:t> </a:t>
            </a:r>
            <a:r>
              <a:rPr lang="en-AU" dirty="0" smtClean="0">
                <a:latin typeface="Calibri" panose="020F0502020204030204" pitchFamily="34" charset="0"/>
              </a:rPr>
              <a:t>Use RTA Dispute Resolution process to dispute lessor’s claims, requesting copies of their evidence, such as photos, quotes and invoices.</a:t>
            </a:r>
          </a:p>
          <a:p>
            <a:r>
              <a:rPr lang="en-AU" dirty="0" smtClean="0">
                <a:latin typeface="Calibri" panose="020F0502020204030204" pitchFamily="34" charset="0"/>
              </a:rPr>
              <a:t>Think about depreciation if damaged item old and due for replacement.</a:t>
            </a:r>
          </a:p>
          <a:p>
            <a:r>
              <a:rPr lang="en-AU" dirty="0" smtClean="0">
                <a:latin typeface="Calibri" panose="020F0502020204030204" pitchFamily="34" charset="0"/>
              </a:rPr>
              <a:t>If insurance company pursuing tenant then consider the financial hardship provisions under the General Insurance Code of Practice.</a:t>
            </a:r>
            <a:endParaRPr lang="en-AU" dirty="0"/>
          </a:p>
          <a:p>
            <a:endParaRPr lang="en-AU" dirty="0" smtClean="0"/>
          </a:p>
          <a:p>
            <a:endParaRPr lang="en-AU" dirty="0" smtClean="0"/>
          </a:p>
        </p:txBody>
      </p:sp>
      <p:sp>
        <p:nvSpPr>
          <p:cNvPr id="4" name="Footer Placeholder 3"/>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31423589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Disputing </a:t>
            </a:r>
            <a:r>
              <a:rPr lang="en-AU" dirty="0" err="1" smtClean="0"/>
              <a:t>Breaklease</a:t>
            </a:r>
            <a:r>
              <a:rPr lang="en-AU" dirty="0" smtClean="0"/>
              <a:t> Claims	</a:t>
            </a:r>
            <a:endParaRPr lang="en-AU" dirty="0"/>
          </a:p>
        </p:txBody>
      </p:sp>
      <p:sp>
        <p:nvSpPr>
          <p:cNvPr id="3" name="Content Placeholder 2"/>
          <p:cNvSpPr>
            <a:spLocks noGrp="1"/>
          </p:cNvSpPr>
          <p:nvPr>
            <p:ph idx="1"/>
          </p:nvPr>
        </p:nvSpPr>
        <p:spPr/>
        <p:txBody>
          <a:bodyPr/>
          <a:lstStyle/>
          <a:p>
            <a:r>
              <a:rPr lang="en-AU" sz="2400" dirty="0" smtClean="0"/>
              <a:t>Lessor/agent have a duty to mitigate loss and act reasonably</a:t>
            </a:r>
          </a:p>
          <a:p>
            <a:endParaRPr lang="en-AU" sz="2400" dirty="0" smtClean="0"/>
          </a:p>
          <a:p>
            <a:r>
              <a:rPr lang="en-AU" sz="2400" dirty="0" smtClean="0"/>
              <a:t>Tenant has onus of proof of failure to mitigate loss – keep copies of advertisements, correspondence</a:t>
            </a:r>
          </a:p>
          <a:p>
            <a:endParaRPr lang="en-AU" sz="2400" dirty="0" smtClean="0"/>
          </a:p>
          <a:p>
            <a:r>
              <a:rPr lang="en-AU" sz="2400" dirty="0" smtClean="0"/>
              <a:t>Lessor cannot act unreasonably and refuse to sub-let or transfer tenancy</a:t>
            </a:r>
          </a:p>
          <a:p>
            <a:endParaRPr lang="en-AU" sz="2400" dirty="0" smtClean="0"/>
          </a:p>
          <a:p>
            <a:r>
              <a:rPr lang="en-AU" sz="2400" dirty="0" smtClean="0"/>
              <a:t>Use RTA dispute resolution process to negotiate full and final settlement</a:t>
            </a:r>
          </a:p>
          <a:p>
            <a:pPr>
              <a:buFont typeface="Wingdings" panose="05000000000000000000" pitchFamily="2" charset="2"/>
              <a:buChar char="Ø"/>
            </a:pPr>
            <a:endParaRPr lang="en-AU" sz="2400" dirty="0" smtClean="0"/>
          </a:p>
          <a:p>
            <a:pPr marL="0" indent="0">
              <a:buNone/>
            </a:pPr>
            <a:endParaRPr lang="en-AU" dirty="0"/>
          </a:p>
        </p:txBody>
      </p:sp>
      <p:sp>
        <p:nvSpPr>
          <p:cNvPr id="4" name="Footer Placeholder 3"/>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26585591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Debt Disputes –hardship resources	</a:t>
            </a:r>
            <a:endParaRPr lang="en-AU" dirty="0"/>
          </a:p>
        </p:txBody>
      </p:sp>
      <p:sp>
        <p:nvSpPr>
          <p:cNvPr id="3" name="Content Placeholder 2"/>
          <p:cNvSpPr>
            <a:spLocks noGrp="1"/>
          </p:cNvSpPr>
          <p:nvPr>
            <p:ph idx="1"/>
          </p:nvPr>
        </p:nvSpPr>
        <p:spPr>
          <a:xfrm>
            <a:off x="628650" y="1628800"/>
            <a:ext cx="7886700" cy="4680520"/>
          </a:xfrm>
        </p:spPr>
        <p:txBody>
          <a:bodyPr>
            <a:normAutofit fontScale="70000" lnSpcReduction="20000"/>
          </a:bodyPr>
          <a:lstStyle/>
          <a:p>
            <a:pPr marL="0" indent="0">
              <a:buNone/>
            </a:pPr>
            <a:r>
              <a:rPr lang="en-AU" dirty="0" smtClean="0"/>
              <a:t>Note hardship programs by energy retailers – list of energy suppliers and their hardship policies</a:t>
            </a:r>
          </a:p>
          <a:p>
            <a:pPr marL="0" indent="0">
              <a:buNone/>
            </a:pPr>
            <a:r>
              <a:rPr lang="en-AU" dirty="0" smtClean="0">
                <a:hlinkClick r:id="rId2"/>
              </a:rPr>
              <a:t>http</a:t>
            </a:r>
            <a:r>
              <a:rPr lang="en-AU" dirty="0">
                <a:hlinkClick r:id="rId2"/>
              </a:rPr>
              <a:t>://</a:t>
            </a:r>
            <a:r>
              <a:rPr lang="en-AU" dirty="0" smtClean="0">
                <a:hlinkClick r:id="rId2"/>
              </a:rPr>
              <a:t>www.communitydoor.org.au/cost-of-living/can%E2%80%99t-pay-an-energy-bill</a:t>
            </a:r>
            <a:r>
              <a:rPr lang="en-AU" dirty="0" smtClean="0"/>
              <a:t> </a:t>
            </a:r>
          </a:p>
          <a:p>
            <a:pPr marL="0" indent="0">
              <a:buNone/>
            </a:pPr>
            <a:endParaRPr lang="en-AU" dirty="0"/>
          </a:p>
          <a:p>
            <a:pPr marL="0" indent="0">
              <a:buNone/>
            </a:pPr>
            <a:r>
              <a:rPr lang="en-AU" dirty="0" smtClean="0"/>
              <a:t>Note Home Energy Emergency Assistance Scheme for one off emergency assistance payments up to $720 once every 2 years</a:t>
            </a:r>
          </a:p>
          <a:p>
            <a:pPr marL="0" indent="0">
              <a:buNone/>
            </a:pPr>
            <a:r>
              <a:rPr lang="en-AU" dirty="0">
                <a:hlinkClick r:id="rId3"/>
              </a:rPr>
              <a:t>https://</a:t>
            </a:r>
            <a:r>
              <a:rPr lang="en-AU" dirty="0" smtClean="0">
                <a:hlinkClick r:id="rId3"/>
              </a:rPr>
              <a:t>www.qld.gov.au/community/cost-of-living-support/home-energy-emergency-assistance-scheme</a:t>
            </a:r>
            <a:endParaRPr lang="en-AU" dirty="0" smtClean="0"/>
          </a:p>
          <a:p>
            <a:pPr marL="0" indent="0">
              <a:buNone/>
            </a:pPr>
            <a:r>
              <a:rPr lang="en-AU" dirty="0">
                <a:hlinkClick r:id="rId4"/>
              </a:rPr>
              <a:t>https://www.qcoss.org.au/sites/default/files/HEEAS%20grant%20form%20(from%20February%202017).</a:t>
            </a:r>
            <a:r>
              <a:rPr lang="en-AU" dirty="0" smtClean="0">
                <a:hlinkClick r:id="rId4"/>
              </a:rPr>
              <a:t>pdf</a:t>
            </a:r>
            <a:endParaRPr lang="en-AU" dirty="0" smtClean="0"/>
          </a:p>
          <a:p>
            <a:pPr marL="0" indent="0">
              <a:buNone/>
            </a:pPr>
            <a:endParaRPr lang="en-AU" dirty="0" smtClean="0"/>
          </a:p>
          <a:p>
            <a:pPr marL="0" indent="0">
              <a:buNone/>
            </a:pPr>
            <a:r>
              <a:rPr lang="en-AU" dirty="0" smtClean="0"/>
              <a:t>Note </a:t>
            </a:r>
            <a:r>
              <a:rPr lang="en-AU" dirty="0">
                <a:latin typeface="Calibri" panose="020F0502020204030204" pitchFamily="34" charset="0"/>
              </a:rPr>
              <a:t>financial hardship provisions under the General Insurance Code of Practice </a:t>
            </a:r>
            <a:r>
              <a:rPr lang="en-AU" dirty="0" smtClean="0"/>
              <a:t>if insurance claims against tenant for damage  go to link for the process </a:t>
            </a:r>
          </a:p>
          <a:p>
            <a:pPr marL="0" indent="0">
              <a:buNone/>
            </a:pPr>
            <a:r>
              <a:rPr lang="en-AU" u="sng" dirty="0" smtClean="0">
                <a:latin typeface="Calibri" panose="020F0502020204030204" pitchFamily="34" charset="0"/>
                <a:hlinkClick r:id="rId5"/>
              </a:rPr>
              <a:t>http</a:t>
            </a:r>
            <a:r>
              <a:rPr lang="en-AU" u="sng" dirty="0">
                <a:latin typeface="Calibri" panose="020F0502020204030204" pitchFamily="34" charset="0"/>
                <a:hlinkClick r:id="rId5"/>
              </a:rPr>
              <a:t>://</a:t>
            </a:r>
            <a:r>
              <a:rPr lang="en-AU" u="sng" dirty="0" smtClean="0">
                <a:latin typeface="Calibri" panose="020F0502020204030204" pitchFamily="34" charset="0"/>
                <a:hlinkClick r:id="rId5"/>
              </a:rPr>
              <a:t>codeofpractice.com.au/for-consumers/financial-hardship</a:t>
            </a:r>
            <a:endParaRPr lang="en-AU" u="sng" dirty="0" smtClean="0">
              <a:latin typeface="Calibri" panose="020F0502020204030204" pitchFamily="34" charset="0"/>
            </a:endParaRPr>
          </a:p>
          <a:p>
            <a:pPr marL="0" indent="0">
              <a:buNone/>
            </a:pPr>
            <a:endParaRPr lang="en-AU" u="sng" dirty="0" smtClean="0">
              <a:latin typeface="Calibri" panose="020F0502020204030204" pitchFamily="34" charset="0"/>
            </a:endParaRPr>
          </a:p>
          <a:p>
            <a:pPr marL="0" indent="0">
              <a:buNone/>
            </a:pPr>
            <a:r>
              <a:rPr lang="en-AU" dirty="0" err="1" smtClean="0">
                <a:latin typeface="Calibri" panose="020F0502020204030204" pitchFamily="34" charset="0"/>
              </a:rPr>
              <a:t>Centerlink</a:t>
            </a:r>
            <a:r>
              <a:rPr lang="en-AU" dirty="0" smtClean="0">
                <a:latin typeface="Calibri" panose="020F0502020204030204" pitchFamily="34" charset="0"/>
              </a:rPr>
              <a:t> Crisis Payment </a:t>
            </a:r>
            <a:r>
              <a:rPr lang="en-AU" dirty="0" smtClean="0"/>
              <a:t>is a one-off payment from Centrelink equivalent to one week's payment that does not have to be repaid. Claims must be submitted within 7 days after the event that led you to </a:t>
            </a:r>
            <a:r>
              <a:rPr lang="en-AU" dirty="0"/>
              <a:t>claim</a:t>
            </a:r>
            <a:r>
              <a:rPr lang="en-AU" dirty="0" smtClean="0"/>
              <a:t>.</a:t>
            </a:r>
          </a:p>
          <a:p>
            <a:pPr marL="0" indent="0">
              <a:buNone/>
            </a:pPr>
            <a:r>
              <a:rPr lang="en-AU" dirty="0" smtClean="0"/>
              <a:t> </a:t>
            </a:r>
            <a:r>
              <a:rPr lang="en-AU" dirty="0">
                <a:hlinkClick r:id="rId6"/>
              </a:rPr>
              <a:t>http://</a:t>
            </a:r>
            <a:r>
              <a:rPr lang="en-AU" dirty="0" smtClean="0">
                <a:hlinkClick r:id="rId6"/>
              </a:rPr>
              <a:t>www.domesticviolence.com.au/pages/financial-assistance.php</a:t>
            </a:r>
            <a:endParaRPr lang="en-AU" dirty="0" smtClean="0"/>
          </a:p>
          <a:p>
            <a:pPr marL="0" indent="0">
              <a:buNone/>
            </a:pPr>
            <a:endParaRPr lang="en-AU" dirty="0" smtClean="0"/>
          </a:p>
          <a:p>
            <a:pPr marL="0" indent="0">
              <a:buNone/>
            </a:pPr>
            <a:r>
              <a:rPr lang="en-AU" dirty="0" smtClean="0"/>
              <a:t>Financial </a:t>
            </a:r>
            <a:r>
              <a:rPr lang="en-AU" dirty="0"/>
              <a:t>counsellor </a:t>
            </a:r>
            <a:r>
              <a:rPr lang="en-AU" dirty="0" smtClean="0"/>
              <a:t>referrals from the </a:t>
            </a:r>
            <a:r>
              <a:rPr lang="en-AU" dirty="0"/>
              <a:t>Financial First Aid hotline on 1800 007 007</a:t>
            </a:r>
            <a:r>
              <a:rPr lang="en-AU" b="1" dirty="0"/>
              <a:t>.</a:t>
            </a:r>
            <a:endParaRPr lang="en-AU" dirty="0" smtClean="0"/>
          </a:p>
          <a:p>
            <a:pPr marL="0" indent="0">
              <a:buNone/>
            </a:pPr>
            <a:endParaRPr lang="en-AU" dirty="0" smtClean="0"/>
          </a:p>
          <a:p>
            <a:pPr marL="0" indent="0">
              <a:buNone/>
            </a:pPr>
            <a:endParaRPr lang="en-AU" dirty="0" smtClean="0">
              <a:latin typeface="Calibri" panose="020F0502020204030204" pitchFamily="34" charset="0"/>
            </a:endParaRPr>
          </a:p>
          <a:p>
            <a:pPr marL="0" indent="0">
              <a:buNone/>
            </a:pPr>
            <a:endParaRPr lang="en-AU" u="sng" dirty="0">
              <a:latin typeface="Calibri" panose="020F0502020204030204" pitchFamily="34" charset="0"/>
            </a:endParaRPr>
          </a:p>
          <a:p>
            <a:pPr marL="0" indent="0">
              <a:buNone/>
            </a:pPr>
            <a:endParaRPr lang="en-AU" dirty="0" smtClean="0"/>
          </a:p>
          <a:p>
            <a:pPr>
              <a:buFont typeface="Wingdings" panose="05000000000000000000" pitchFamily="2" charset="2"/>
              <a:buChar char="Ø"/>
            </a:pPr>
            <a:endParaRPr lang="en-AU" dirty="0"/>
          </a:p>
        </p:txBody>
      </p:sp>
      <p:sp>
        <p:nvSpPr>
          <p:cNvPr id="4" name="Footer Placeholder 3"/>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14639714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598" y="1916832"/>
            <a:ext cx="6347715" cy="2610617"/>
          </a:xfrm>
        </p:spPr>
        <p:txBody>
          <a:bodyPr/>
          <a:lstStyle/>
          <a:p>
            <a:r>
              <a:rPr lang="en-AU" dirty="0" smtClean="0"/>
              <a:t>Tenancy databases</a:t>
            </a:r>
            <a:endParaRPr lang="en-AU" dirty="0"/>
          </a:p>
        </p:txBody>
      </p:sp>
      <p:sp>
        <p:nvSpPr>
          <p:cNvPr id="2" name="Footer Placeholder 1"/>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12939919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2"/>
          <p:cNvSpPr>
            <a:spLocks noGrp="1" noChangeArrowheads="1"/>
          </p:cNvSpPr>
          <p:nvPr>
            <p:ph type="title"/>
          </p:nvPr>
        </p:nvSpPr>
        <p:spPr/>
        <p:txBody>
          <a:bodyPr>
            <a:normAutofit/>
          </a:bodyPr>
          <a:lstStyle/>
          <a:p>
            <a:pPr eaLnBrk="1" hangingPunct="1"/>
            <a:r>
              <a:rPr lang="en-US" sz="4800" dirty="0" smtClean="0"/>
              <a:t>Definition  s457</a:t>
            </a:r>
          </a:p>
        </p:txBody>
      </p:sp>
      <p:sp>
        <p:nvSpPr>
          <p:cNvPr id="302083" name="Rectangle 3"/>
          <p:cNvSpPr>
            <a:spLocks noGrp="1" noChangeArrowheads="1"/>
          </p:cNvSpPr>
          <p:nvPr>
            <p:ph idx="1"/>
          </p:nvPr>
        </p:nvSpPr>
        <p:spPr/>
        <p:txBody>
          <a:bodyPr>
            <a:normAutofit/>
          </a:bodyPr>
          <a:lstStyle/>
          <a:p>
            <a:pPr eaLnBrk="1" hangingPunct="1"/>
            <a:r>
              <a:rPr lang="en-US" sz="3600" dirty="0" smtClean="0">
                <a:latin typeface="Calibri" panose="020F0502020204030204" pitchFamily="34" charset="0"/>
                <a:cs typeface="Calibri" pitchFamily="34" charset="0"/>
              </a:rPr>
              <a:t>A database containing personal information that is related to or arises from occupation of a premises under a residential tenancy agreement.</a:t>
            </a:r>
          </a:p>
          <a:p>
            <a:pPr marL="0" indent="0" eaLnBrk="1" hangingPunct="1">
              <a:buNone/>
            </a:pPr>
            <a:endParaRPr lang="en-US" sz="3600" dirty="0" smtClean="0">
              <a:latin typeface="Calibri" panose="020F0502020204030204" pitchFamily="34" charset="0"/>
              <a:cs typeface="Calibri" pitchFamily="34" charset="0"/>
            </a:endParaRPr>
          </a:p>
          <a:p>
            <a:pPr eaLnBrk="1" hangingPunct="1"/>
            <a:r>
              <a:rPr lang="en-US" sz="3600" dirty="0" smtClean="0">
                <a:latin typeface="Calibri" panose="020F0502020204030204" pitchFamily="34" charset="0"/>
                <a:cs typeface="Calibri" pitchFamily="34" charset="0"/>
              </a:rPr>
              <a:t>Is not an internal database.</a:t>
            </a:r>
          </a:p>
        </p:txBody>
      </p:sp>
      <p:sp>
        <p:nvSpPr>
          <p:cNvPr id="2" name="Footer Placeholder 1"/>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35956042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9512" y="1340768"/>
            <a:ext cx="8784976" cy="2952328"/>
          </a:xfrm>
        </p:spPr>
        <p:txBody>
          <a:bodyPr>
            <a:noAutofit/>
          </a:bodyPr>
          <a:lstStyle/>
          <a:p>
            <a:r>
              <a:rPr lang="en-AU" dirty="0" smtClean="0">
                <a:latin typeface="Arial Narrow" panose="020B0606020202030204" pitchFamily="34" charset="0"/>
              </a:rPr>
              <a:t> </a:t>
            </a:r>
            <a:br>
              <a:rPr lang="en-AU" dirty="0" smtClean="0">
                <a:latin typeface="Arial Narrow" panose="020B0606020202030204" pitchFamily="34" charset="0"/>
              </a:rPr>
            </a:br>
            <a:r>
              <a:rPr lang="en-AU" dirty="0" smtClean="0">
                <a:latin typeface="Calibri" panose="020F0502020204030204" pitchFamily="34" charset="0"/>
              </a:rPr>
              <a:t>Domestic violence</a:t>
            </a:r>
            <a:br>
              <a:rPr lang="en-AU" dirty="0" smtClean="0">
                <a:latin typeface="Calibri" panose="020F0502020204030204" pitchFamily="34" charset="0"/>
              </a:rPr>
            </a:br>
            <a:r>
              <a:rPr lang="en-AU" dirty="0" smtClean="0">
                <a:latin typeface="Calibri" panose="020F0502020204030204" pitchFamily="34" charset="0"/>
              </a:rPr>
              <a:t>Ending or changing tenancy agreements</a:t>
            </a:r>
            <a:br>
              <a:rPr lang="en-AU" dirty="0" smtClean="0">
                <a:latin typeface="Calibri" panose="020F0502020204030204" pitchFamily="34" charset="0"/>
              </a:rPr>
            </a:br>
            <a:r>
              <a:rPr lang="en-AU" dirty="0" smtClean="0">
                <a:latin typeface="Calibri" panose="020F0502020204030204" pitchFamily="34" charset="0"/>
              </a:rPr>
              <a:t>Debt disputes</a:t>
            </a:r>
            <a:br>
              <a:rPr lang="en-AU" dirty="0" smtClean="0">
                <a:latin typeface="Calibri" panose="020F0502020204030204" pitchFamily="34" charset="0"/>
              </a:rPr>
            </a:br>
            <a:r>
              <a:rPr lang="en-AU" dirty="0" smtClean="0">
                <a:latin typeface="Calibri" panose="020F0502020204030204" pitchFamily="34" charset="0"/>
              </a:rPr>
              <a:t>Tenancy databases</a:t>
            </a:r>
            <a:endParaRPr lang="en-AU" dirty="0">
              <a:latin typeface="Calibri" panose="020F0502020204030204" pitchFamily="34" charset="0"/>
            </a:endParaRPr>
          </a:p>
        </p:txBody>
      </p:sp>
      <p:sp>
        <p:nvSpPr>
          <p:cNvPr id="5" name="Text Placeholder 4"/>
          <p:cNvSpPr>
            <a:spLocks noGrp="1"/>
          </p:cNvSpPr>
          <p:nvPr>
            <p:ph type="body" idx="1"/>
          </p:nvPr>
        </p:nvSpPr>
        <p:spPr/>
        <p:txBody>
          <a:bodyPr/>
          <a:lstStyle/>
          <a:p>
            <a:r>
              <a:rPr lang="en-AU" dirty="0" smtClean="0"/>
              <a:t>Residential Tenancies and Rooming Accommodation Act 2008 (RTRAA)</a:t>
            </a:r>
            <a:endParaRPr lang="en-AU" dirty="0"/>
          </a:p>
        </p:txBody>
      </p:sp>
      <p:sp>
        <p:nvSpPr>
          <p:cNvPr id="2" name="Footer Placeholder 1"/>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11063983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a:xfrm>
            <a:off x="467544" y="260648"/>
            <a:ext cx="7239000" cy="1143000"/>
          </a:xfrm>
        </p:spPr>
        <p:txBody>
          <a:bodyPr>
            <a:normAutofit/>
          </a:bodyPr>
          <a:lstStyle/>
          <a:p>
            <a:pPr eaLnBrk="1" hangingPunct="1"/>
            <a:r>
              <a:rPr lang="en-US" sz="4000" dirty="0" smtClean="0"/>
              <a:t>Quick Facts Tenancy Databases</a:t>
            </a:r>
          </a:p>
        </p:txBody>
      </p:sp>
      <p:sp>
        <p:nvSpPr>
          <p:cNvPr id="303107" name="Rectangle 3"/>
          <p:cNvSpPr>
            <a:spLocks noGrp="1" noChangeArrowheads="1"/>
          </p:cNvSpPr>
          <p:nvPr>
            <p:ph idx="1"/>
          </p:nvPr>
        </p:nvSpPr>
        <p:spPr>
          <a:xfrm>
            <a:off x="395536" y="1700808"/>
            <a:ext cx="7311008" cy="4896544"/>
          </a:xfrm>
        </p:spPr>
        <p:txBody>
          <a:bodyPr>
            <a:noAutofit/>
          </a:bodyPr>
          <a:lstStyle/>
          <a:p>
            <a:pPr lvl="1"/>
            <a:r>
              <a:rPr lang="en-AU" sz="2400" dirty="0" smtClean="0">
                <a:latin typeface="Calibri" panose="020F0502020204030204" pitchFamily="34" charset="0"/>
              </a:rPr>
              <a:t>Tenants </a:t>
            </a:r>
            <a:r>
              <a:rPr lang="en-AU" sz="2400" dirty="0">
                <a:latin typeface="Calibri" panose="020F0502020204030204" pitchFamily="34" charset="0"/>
              </a:rPr>
              <a:t>can only be listed by agents/lessors for a lawful reason allowed under the Act </a:t>
            </a:r>
            <a:r>
              <a:rPr lang="en-AU" sz="2400" dirty="0" smtClean="0">
                <a:latin typeface="Calibri" panose="020F0502020204030204" pitchFamily="34" charset="0"/>
              </a:rPr>
              <a:t> s459 and regulations s15-19.</a:t>
            </a:r>
          </a:p>
          <a:p>
            <a:pPr marL="342900" lvl="1" indent="0">
              <a:buNone/>
            </a:pPr>
            <a:endParaRPr lang="en-AU" sz="2400" dirty="0">
              <a:latin typeface="Calibri" panose="020F0502020204030204" pitchFamily="34" charset="0"/>
            </a:endParaRPr>
          </a:p>
          <a:p>
            <a:pPr lvl="1"/>
            <a:r>
              <a:rPr lang="en-AU" sz="2400" dirty="0">
                <a:latin typeface="Calibri" panose="020F0502020204030204" pitchFamily="34" charset="0"/>
              </a:rPr>
              <a:t>Tenants can only be listed after the tenancy has ended. </a:t>
            </a:r>
            <a:endParaRPr lang="en-AU" sz="2400" dirty="0" smtClean="0">
              <a:latin typeface="Calibri" panose="020F0502020204030204" pitchFamily="34" charset="0"/>
            </a:endParaRPr>
          </a:p>
          <a:p>
            <a:pPr marL="342900" lvl="1" indent="0">
              <a:buNone/>
            </a:pPr>
            <a:endParaRPr lang="en-AU" sz="2400" dirty="0">
              <a:latin typeface="Calibri" panose="020F0502020204030204" pitchFamily="34" charset="0"/>
            </a:endParaRPr>
          </a:p>
          <a:p>
            <a:pPr lvl="1"/>
            <a:r>
              <a:rPr lang="en-AU" sz="2400" dirty="0">
                <a:latin typeface="Calibri" panose="020F0502020204030204" pitchFamily="34" charset="0"/>
              </a:rPr>
              <a:t>Only </a:t>
            </a:r>
            <a:r>
              <a:rPr lang="en-AU" sz="2400" dirty="0" smtClean="0">
                <a:latin typeface="Calibri" panose="020F0502020204030204" pitchFamily="34" charset="0"/>
              </a:rPr>
              <a:t>tenants  </a:t>
            </a:r>
            <a:r>
              <a:rPr lang="en-AU" sz="2400" dirty="0">
                <a:latin typeface="Calibri" panose="020F0502020204030204" pitchFamily="34" charset="0"/>
              </a:rPr>
              <a:t>named on the agreement can be listed</a:t>
            </a:r>
            <a:r>
              <a:rPr lang="en-AU" sz="2400" dirty="0" smtClean="0">
                <a:latin typeface="Calibri" panose="020F0502020204030204" pitchFamily="34" charset="0"/>
              </a:rPr>
              <a:t>.</a:t>
            </a:r>
          </a:p>
          <a:p>
            <a:pPr marL="342900" lvl="1" indent="0">
              <a:buNone/>
            </a:pPr>
            <a:endParaRPr lang="en-AU" sz="2400" dirty="0">
              <a:latin typeface="Calibri" panose="020F0502020204030204" pitchFamily="34" charset="0"/>
            </a:endParaRPr>
          </a:p>
          <a:p>
            <a:pPr lvl="1"/>
            <a:r>
              <a:rPr lang="en-AU" sz="2400" dirty="0">
                <a:latin typeface="Calibri" panose="020F0502020204030204" pitchFamily="34" charset="0"/>
              </a:rPr>
              <a:t>Tenants must be informed about proposed listings and given 14 days to </a:t>
            </a:r>
            <a:r>
              <a:rPr lang="en-AU" sz="2400" dirty="0" smtClean="0">
                <a:latin typeface="Calibri" panose="020F0502020204030204" pitchFamily="34" charset="0"/>
              </a:rPr>
              <a:t>object.</a:t>
            </a:r>
          </a:p>
          <a:p>
            <a:pPr lvl="1"/>
            <a:endParaRPr lang="en-AU" sz="2200" dirty="0"/>
          </a:p>
          <a:p>
            <a:pPr lvl="1"/>
            <a:endParaRPr lang="en-AU" sz="2200" dirty="0" smtClean="0"/>
          </a:p>
          <a:p>
            <a:pPr lvl="1"/>
            <a:endParaRPr lang="en-AU" sz="2200" dirty="0"/>
          </a:p>
          <a:p>
            <a:pPr lvl="1"/>
            <a:endParaRPr lang="en-AU" sz="2200" dirty="0"/>
          </a:p>
          <a:p>
            <a:pPr marL="0" indent="0" eaLnBrk="1" hangingPunct="1">
              <a:lnSpc>
                <a:spcPct val="90000"/>
              </a:lnSpc>
              <a:spcAft>
                <a:spcPts val="1800"/>
              </a:spcAft>
              <a:buNone/>
            </a:pPr>
            <a:endParaRPr lang="en-US" sz="2800" dirty="0" smtClean="0">
              <a:latin typeface="Calibri" pitchFamily="34" charset="0"/>
              <a:cs typeface="Calibri" pitchFamily="34" charset="0"/>
            </a:endParaRPr>
          </a:p>
        </p:txBody>
      </p:sp>
      <p:sp>
        <p:nvSpPr>
          <p:cNvPr id="2" name="Footer Placeholder 1"/>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35287459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09600"/>
            <a:ext cx="7272807" cy="1320800"/>
          </a:xfrm>
        </p:spPr>
        <p:txBody>
          <a:bodyPr>
            <a:normAutofit/>
          </a:bodyPr>
          <a:lstStyle/>
          <a:p>
            <a:r>
              <a:rPr lang="en-AU" sz="4000" dirty="0" smtClean="0"/>
              <a:t>Quick Facts Tenancy Databases</a:t>
            </a:r>
            <a:endParaRPr lang="en-AU" sz="4000" dirty="0"/>
          </a:p>
        </p:txBody>
      </p:sp>
      <p:sp>
        <p:nvSpPr>
          <p:cNvPr id="3" name="Content Placeholder 2"/>
          <p:cNvSpPr>
            <a:spLocks noGrp="1"/>
          </p:cNvSpPr>
          <p:nvPr>
            <p:ph idx="1"/>
          </p:nvPr>
        </p:nvSpPr>
        <p:spPr>
          <a:xfrm>
            <a:off x="609599" y="1930400"/>
            <a:ext cx="6347714" cy="4110963"/>
          </a:xfrm>
        </p:spPr>
        <p:txBody>
          <a:bodyPr>
            <a:normAutofit/>
          </a:bodyPr>
          <a:lstStyle/>
          <a:p>
            <a:pPr lvl="1"/>
            <a:r>
              <a:rPr lang="en-AU" sz="2200" dirty="0">
                <a:latin typeface="Calibri" panose="020F0502020204030204" pitchFamily="34" charset="0"/>
              </a:rPr>
              <a:t>Tenants can dispute proposed or existing listings.</a:t>
            </a:r>
          </a:p>
          <a:p>
            <a:pPr lvl="1"/>
            <a:r>
              <a:rPr lang="en-AU" sz="2200" dirty="0" smtClean="0">
                <a:latin typeface="Calibri" panose="020F0502020204030204" pitchFamily="34" charset="0"/>
              </a:rPr>
              <a:t>Tenants </a:t>
            </a:r>
            <a:r>
              <a:rPr lang="en-AU" sz="2200" dirty="0">
                <a:latin typeface="Calibri" panose="020F0502020204030204" pitchFamily="34" charset="0"/>
              </a:rPr>
              <a:t>can apply to QCAT to seek removal of listings that do not comply with the Act or are unjust. </a:t>
            </a:r>
          </a:p>
          <a:p>
            <a:pPr lvl="1"/>
            <a:r>
              <a:rPr lang="en-AU" sz="2200" dirty="0">
                <a:latin typeface="Calibri" panose="020F0502020204030204" pitchFamily="34" charset="0"/>
              </a:rPr>
              <a:t>Tenants must not be listed for more than 3 years (after 3 years database listings should automatically be removed)</a:t>
            </a:r>
          </a:p>
          <a:p>
            <a:pPr lvl="1"/>
            <a:r>
              <a:rPr lang="en-AU" sz="2200" dirty="0">
                <a:latin typeface="Calibri" panose="020F0502020204030204" pitchFamily="34" charset="0"/>
              </a:rPr>
              <a:t>When applying for a rental property agents must notify tenants if the agent becomes aware the applicant is listed on a database.</a:t>
            </a:r>
          </a:p>
          <a:p>
            <a:pPr marL="0" indent="0">
              <a:buNone/>
            </a:pPr>
            <a:endParaRPr lang="en-AU" dirty="0"/>
          </a:p>
        </p:txBody>
      </p:sp>
      <p:sp>
        <p:nvSpPr>
          <p:cNvPr id="4" name="Footer Placeholder 3"/>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29820693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731168"/>
          </a:xfrm>
        </p:spPr>
        <p:txBody>
          <a:bodyPr>
            <a:normAutofit fontScale="90000"/>
          </a:bodyPr>
          <a:lstStyle/>
          <a:p>
            <a:r>
              <a:rPr lang="en-AU" sz="3200" dirty="0" smtClean="0"/>
              <a:t>Approved Reasons for listing</a:t>
            </a:r>
            <a:r>
              <a:rPr lang="en-AU" sz="3200" dirty="0" smtClean="0">
                <a:solidFill>
                  <a:srgbClr val="7030A0"/>
                </a:solidFill>
              </a:rPr>
              <a:t/>
            </a:r>
            <a:br>
              <a:rPr lang="en-AU" sz="3200" dirty="0" smtClean="0">
                <a:solidFill>
                  <a:srgbClr val="7030A0"/>
                </a:solidFill>
              </a:rPr>
            </a:br>
            <a:r>
              <a:rPr lang="en-AU" sz="3200" dirty="0" smtClean="0">
                <a:solidFill>
                  <a:srgbClr val="7030A0"/>
                </a:solidFill>
              </a:rPr>
              <a:t/>
            </a:r>
            <a:br>
              <a:rPr lang="en-AU" sz="3200" dirty="0" smtClean="0">
                <a:solidFill>
                  <a:srgbClr val="7030A0"/>
                </a:solidFill>
              </a:rPr>
            </a:br>
            <a:r>
              <a:rPr lang="en-AU" sz="3200" dirty="0">
                <a:solidFill>
                  <a:srgbClr val="7030A0"/>
                </a:solidFill>
              </a:rPr>
              <a:t/>
            </a:r>
            <a:br>
              <a:rPr lang="en-AU" sz="3200" dirty="0">
                <a:solidFill>
                  <a:srgbClr val="7030A0"/>
                </a:solidFill>
              </a:rPr>
            </a:br>
            <a:endParaRPr lang="en-AU" sz="3200" dirty="0"/>
          </a:p>
        </p:txBody>
      </p:sp>
      <p:sp>
        <p:nvSpPr>
          <p:cNvPr id="3" name="Content Placeholder 2"/>
          <p:cNvSpPr>
            <a:spLocks noGrp="1"/>
          </p:cNvSpPr>
          <p:nvPr>
            <p:ph idx="1"/>
          </p:nvPr>
        </p:nvSpPr>
        <p:spPr>
          <a:xfrm>
            <a:off x="609598" y="1700808"/>
            <a:ext cx="6347714" cy="4340555"/>
          </a:xfrm>
        </p:spPr>
        <p:txBody>
          <a:bodyPr>
            <a:normAutofit fontScale="92500" lnSpcReduction="10000"/>
          </a:bodyPr>
          <a:lstStyle/>
          <a:p>
            <a:pPr marL="0" indent="0">
              <a:buNone/>
            </a:pPr>
            <a:r>
              <a:rPr lang="en-AU" sz="2400" b="1" dirty="0">
                <a:latin typeface="Calibri" panose="020F0502020204030204" pitchFamily="34" charset="0"/>
              </a:rPr>
              <a:t>Tenant owes money over the bond amount and</a:t>
            </a:r>
          </a:p>
          <a:p>
            <a:pPr lvl="1" indent="-342900"/>
            <a:r>
              <a:rPr lang="en-AU" sz="2400" dirty="0">
                <a:latin typeface="Calibri" panose="020F0502020204030204" pitchFamily="34" charset="0"/>
              </a:rPr>
              <a:t>there is a QCAT order (or RTA agreement) as evidence of the outstanding debt, or </a:t>
            </a:r>
          </a:p>
          <a:p>
            <a:pPr lvl="1" indent="-342900"/>
            <a:r>
              <a:rPr lang="en-AU" sz="2400" dirty="0">
                <a:latin typeface="Calibri" panose="020F0502020204030204" pitchFamily="34" charset="0"/>
              </a:rPr>
              <a:t>tenant abandoned the premises and there is a QCAT order for an outstanding debt above bond amount</a:t>
            </a:r>
          </a:p>
          <a:p>
            <a:pPr lvl="1" indent="-342900"/>
            <a:r>
              <a:rPr lang="en-AU" sz="2400" dirty="0">
                <a:latin typeface="Calibri" panose="020F0502020204030204" pitchFamily="34" charset="0"/>
              </a:rPr>
              <a:t>or during the tenancy the tenant was given a breach notice for rent arrears and did not remedy the breach prior to ending the tenancy (rent arrears would have to be in </a:t>
            </a:r>
            <a:r>
              <a:rPr lang="en-AU" sz="2400" b="1" dirty="0">
                <a:latin typeface="Calibri" panose="020F0502020204030204" pitchFamily="34" charset="0"/>
              </a:rPr>
              <a:t>excess</a:t>
            </a:r>
            <a:r>
              <a:rPr lang="en-AU" sz="2400" dirty="0">
                <a:latin typeface="Calibri" panose="020F0502020204030204" pitchFamily="34" charset="0"/>
              </a:rPr>
              <a:t> of the bond amount)</a:t>
            </a:r>
          </a:p>
          <a:p>
            <a:pPr marL="0" indent="0">
              <a:buNone/>
            </a:pPr>
            <a:r>
              <a:rPr lang="en-AU" sz="2400" b="1" dirty="0">
                <a:latin typeface="Calibri" panose="020F0502020204030204" pitchFamily="34" charset="0"/>
              </a:rPr>
              <a:t>OR QCAT made an order to terminate the tenancy</a:t>
            </a:r>
            <a:r>
              <a:rPr lang="en-AU" sz="2400" dirty="0">
                <a:latin typeface="Calibri" panose="020F0502020204030204" pitchFamily="34" charset="0"/>
              </a:rPr>
              <a:t> </a:t>
            </a:r>
          </a:p>
          <a:p>
            <a:pPr marL="514350" lvl="2" indent="0">
              <a:buNone/>
            </a:pPr>
            <a:r>
              <a:rPr lang="en-AU" sz="2400" dirty="0">
                <a:latin typeface="Calibri" panose="020F0502020204030204" pitchFamily="34" charset="0"/>
              </a:rPr>
              <a:t>- for tenant objectionable behaviour s345, or </a:t>
            </a:r>
          </a:p>
          <a:p>
            <a:pPr marL="514350" lvl="2" indent="0">
              <a:buNone/>
            </a:pPr>
            <a:r>
              <a:rPr lang="en-AU" sz="2400" dirty="0">
                <a:latin typeface="Calibri" panose="020F0502020204030204" pitchFamily="34" charset="0"/>
              </a:rPr>
              <a:t>- for tenant repeated breach of agreement s347</a:t>
            </a:r>
          </a:p>
          <a:p>
            <a:endParaRPr lang="en-AU" dirty="0"/>
          </a:p>
        </p:txBody>
      </p:sp>
      <p:sp>
        <p:nvSpPr>
          <p:cNvPr id="4" name="Footer Placeholder 3"/>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10092243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latin typeface="Arial Narrow" panose="020B0606020202030204" pitchFamily="34" charset="0"/>
              </a:rPr>
              <a:t>Dispute </a:t>
            </a:r>
            <a:r>
              <a:rPr lang="en-AU" dirty="0">
                <a:latin typeface="Arial Narrow" panose="020B0606020202030204" pitchFamily="34" charset="0"/>
              </a:rPr>
              <a:t>database listings</a:t>
            </a:r>
          </a:p>
        </p:txBody>
      </p:sp>
      <p:sp>
        <p:nvSpPr>
          <p:cNvPr id="3" name="Content Placeholder 2"/>
          <p:cNvSpPr>
            <a:spLocks noGrp="1"/>
          </p:cNvSpPr>
          <p:nvPr>
            <p:ph idx="1"/>
          </p:nvPr>
        </p:nvSpPr>
        <p:spPr>
          <a:xfrm>
            <a:off x="609599" y="1930400"/>
            <a:ext cx="6347714" cy="4110963"/>
          </a:xfrm>
        </p:spPr>
        <p:txBody>
          <a:bodyPr>
            <a:normAutofit fontScale="92500"/>
          </a:bodyPr>
          <a:lstStyle/>
          <a:p>
            <a:pPr lvl="1"/>
            <a:r>
              <a:rPr lang="en-AU" sz="2200" dirty="0">
                <a:latin typeface="Calibri" panose="020F0502020204030204" pitchFamily="34" charset="0"/>
              </a:rPr>
              <a:t>Tenants can write to the agent and database operator to dispute the listing and request removal in 14 days. </a:t>
            </a:r>
          </a:p>
          <a:p>
            <a:pPr lvl="1"/>
            <a:r>
              <a:rPr lang="en-AU" sz="2200" dirty="0">
                <a:latin typeface="Calibri" panose="020F0502020204030204" pitchFamily="34" charset="0"/>
              </a:rPr>
              <a:t>Tenants can also apply to QCAT for an urgent hearing to seek an order the listing be removed. </a:t>
            </a:r>
          </a:p>
          <a:p>
            <a:pPr lvl="1"/>
            <a:r>
              <a:rPr lang="en-AU" sz="2200" dirty="0">
                <a:latin typeface="Calibri" panose="020F0502020204030204" pitchFamily="34" charset="0"/>
              </a:rPr>
              <a:t>To apply to QCAT tenants need to fill in a QCAT form 2</a:t>
            </a:r>
          </a:p>
          <a:p>
            <a:pPr lvl="1"/>
            <a:r>
              <a:rPr lang="en-AU" sz="2200" dirty="0">
                <a:latin typeface="Calibri" panose="020F0502020204030204" pitchFamily="34" charset="0"/>
              </a:rPr>
              <a:t>Name both the listing agent and database operator as respondents.</a:t>
            </a:r>
          </a:p>
          <a:p>
            <a:pPr lvl="1"/>
            <a:r>
              <a:rPr lang="en-AU" sz="2200" dirty="0">
                <a:latin typeface="Calibri" panose="020F0502020204030204" pitchFamily="34" charset="0"/>
              </a:rPr>
              <a:t>Attach evidence of the listing, or proposed listing</a:t>
            </a:r>
          </a:p>
          <a:p>
            <a:pPr lvl="1"/>
            <a:r>
              <a:rPr lang="en-AU" sz="2200" dirty="0">
                <a:latin typeface="Calibri" panose="020F0502020204030204" pitchFamily="34" charset="0"/>
              </a:rPr>
              <a:t>State why the listing is unlawful, incorrect, ambiguous, unjust, or out-of-date, and should be removed. </a:t>
            </a:r>
          </a:p>
          <a:p>
            <a:pPr lvl="1"/>
            <a:r>
              <a:rPr lang="en-AU" sz="2200" dirty="0">
                <a:latin typeface="Calibri" panose="020F0502020204030204" pitchFamily="34" charset="0"/>
              </a:rPr>
              <a:t>Request a QCAT order that the listing agent and database operator immediately remove the listing</a:t>
            </a:r>
          </a:p>
          <a:p>
            <a:pPr marL="0" indent="0">
              <a:buNone/>
            </a:pPr>
            <a:endParaRPr lang="en-AU" dirty="0"/>
          </a:p>
        </p:txBody>
      </p:sp>
      <p:sp>
        <p:nvSpPr>
          <p:cNvPr id="4" name="Footer Placeholder 3"/>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4365873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latin typeface="Arial Narrow" panose="020B0606020202030204" pitchFamily="34" charset="0"/>
              </a:rPr>
              <a:t>Applying to QCAT</a:t>
            </a:r>
            <a:endParaRPr lang="en-AU" dirty="0">
              <a:latin typeface="Arial Narrow" panose="020B0606020202030204" pitchFamily="34" charset="0"/>
            </a:endParaRPr>
          </a:p>
        </p:txBody>
      </p:sp>
      <p:sp>
        <p:nvSpPr>
          <p:cNvPr id="3" name="Content Placeholder 2"/>
          <p:cNvSpPr>
            <a:spLocks noGrp="1"/>
          </p:cNvSpPr>
          <p:nvPr>
            <p:ph idx="1"/>
          </p:nvPr>
        </p:nvSpPr>
        <p:spPr>
          <a:xfrm>
            <a:off x="609599" y="1930400"/>
            <a:ext cx="6347714" cy="4110963"/>
          </a:xfrm>
        </p:spPr>
        <p:txBody>
          <a:bodyPr>
            <a:normAutofit fontScale="70000" lnSpcReduction="20000"/>
          </a:bodyPr>
          <a:lstStyle/>
          <a:p>
            <a:pPr lvl="1"/>
            <a:r>
              <a:rPr lang="en-AU" sz="2600" dirty="0">
                <a:latin typeface="Calibri" panose="020F0502020204030204" pitchFamily="34" charset="0"/>
              </a:rPr>
              <a:t>s462 - to dispute a proposed database </a:t>
            </a:r>
            <a:r>
              <a:rPr lang="en-AU" sz="2600" dirty="0" smtClean="0">
                <a:latin typeface="Calibri" panose="020F0502020204030204" pitchFamily="34" charset="0"/>
              </a:rPr>
              <a:t>listing and prevent listing.</a:t>
            </a:r>
          </a:p>
          <a:p>
            <a:pPr marL="342900" lvl="1" indent="0">
              <a:buNone/>
            </a:pPr>
            <a:endParaRPr lang="en-AU" sz="2600" dirty="0" smtClean="0">
              <a:latin typeface="Calibri" panose="020F0502020204030204" pitchFamily="34" charset="0"/>
            </a:endParaRPr>
          </a:p>
          <a:p>
            <a:pPr lvl="1"/>
            <a:r>
              <a:rPr lang="en-AU" sz="2600" dirty="0" smtClean="0">
                <a:latin typeface="Calibri" panose="020F0502020204030204" pitchFamily="34" charset="0"/>
              </a:rPr>
              <a:t>s460 </a:t>
            </a:r>
            <a:r>
              <a:rPr lang="en-AU" sz="2600" dirty="0">
                <a:latin typeface="Calibri" panose="020F0502020204030204" pitchFamily="34" charset="0"/>
              </a:rPr>
              <a:t>- if listing is in breach of listing rules (must apply within 6 months of becoming aware of the listing), or </a:t>
            </a:r>
            <a:endParaRPr lang="en-AU" sz="2600" dirty="0" smtClean="0">
              <a:latin typeface="Calibri" panose="020F0502020204030204" pitchFamily="34" charset="0"/>
            </a:endParaRPr>
          </a:p>
          <a:p>
            <a:pPr marL="342900" lvl="1" indent="0">
              <a:buNone/>
            </a:pPr>
            <a:endParaRPr lang="en-AU" sz="2600" dirty="0">
              <a:latin typeface="Calibri" panose="020F0502020204030204" pitchFamily="34" charset="0"/>
            </a:endParaRPr>
          </a:p>
          <a:p>
            <a:pPr lvl="1"/>
            <a:r>
              <a:rPr lang="en-AU" sz="2600" dirty="0">
                <a:latin typeface="Calibri" panose="020F0502020204030204" pitchFamily="34" charset="0"/>
              </a:rPr>
              <a:t>s461 - if listing is inaccurate, incomplete, ambiguous, unjust or out-of-date </a:t>
            </a:r>
            <a:r>
              <a:rPr lang="en-AU" sz="2600" dirty="0" smtClean="0">
                <a:latin typeface="Calibri" panose="020F0502020204030204" pitchFamily="34" charset="0"/>
              </a:rPr>
              <a:t>, apply to have listing removed.</a:t>
            </a:r>
          </a:p>
          <a:p>
            <a:pPr marL="342900" lvl="1" indent="0">
              <a:buNone/>
            </a:pPr>
            <a:endParaRPr lang="en-AU" sz="2600" dirty="0">
              <a:latin typeface="Calibri" panose="020F0502020204030204" pitchFamily="34" charset="0"/>
            </a:endParaRPr>
          </a:p>
          <a:p>
            <a:pPr lvl="1"/>
            <a:r>
              <a:rPr lang="en-AU" sz="2600" dirty="0">
                <a:latin typeface="Calibri" panose="020F0502020204030204" pitchFamily="34" charset="0"/>
              </a:rPr>
              <a:t>Under s461 tenants can </a:t>
            </a:r>
            <a:r>
              <a:rPr lang="en-AU" sz="2600" dirty="0" smtClean="0">
                <a:latin typeface="Calibri" panose="020F0502020204030204" pitchFamily="34" charset="0"/>
              </a:rPr>
              <a:t>dispute (remove) an </a:t>
            </a:r>
            <a:r>
              <a:rPr lang="en-AU" sz="2600" dirty="0">
                <a:latin typeface="Calibri" panose="020F0502020204030204" pitchFamily="34" charset="0"/>
              </a:rPr>
              <a:t>unjust listing if </a:t>
            </a:r>
          </a:p>
          <a:p>
            <a:pPr lvl="2"/>
            <a:r>
              <a:rPr lang="en-AU" sz="2200" dirty="0">
                <a:latin typeface="Calibri" panose="020F0502020204030204" pitchFamily="34" charset="0"/>
              </a:rPr>
              <a:t>the tenant was not involved in the act or omission that led to the listing or </a:t>
            </a:r>
          </a:p>
          <a:p>
            <a:pPr lvl="2"/>
            <a:r>
              <a:rPr lang="en-AU" sz="2200" dirty="0" smtClean="0">
                <a:latin typeface="Calibri" panose="020F0502020204030204" pitchFamily="34" charset="0"/>
              </a:rPr>
              <a:t>Examples: a listing related to DV, ill health, or circumstances out of the tenant’s control </a:t>
            </a:r>
          </a:p>
          <a:p>
            <a:pPr lvl="2"/>
            <a:r>
              <a:rPr lang="en-AU" sz="2200" dirty="0" smtClean="0">
                <a:latin typeface="Calibri" panose="020F0502020204030204" pitchFamily="34" charset="0"/>
              </a:rPr>
              <a:t>the </a:t>
            </a:r>
            <a:r>
              <a:rPr lang="en-AU" sz="2200" dirty="0">
                <a:latin typeface="Calibri" panose="020F0502020204030204" pitchFamily="34" charset="0"/>
              </a:rPr>
              <a:t>listing is unjust given the circumstances, or</a:t>
            </a:r>
          </a:p>
          <a:p>
            <a:pPr lvl="2"/>
            <a:r>
              <a:rPr lang="en-AU" sz="2200" dirty="0">
                <a:latin typeface="Calibri" panose="020F0502020204030204" pitchFamily="34" charset="0"/>
              </a:rPr>
              <a:t>the tenant is now suffering homelessness or severe hardship due to the listing. </a:t>
            </a:r>
          </a:p>
          <a:p>
            <a:pPr marL="0" indent="0">
              <a:buNone/>
            </a:pPr>
            <a:endParaRPr lang="en-AU" dirty="0"/>
          </a:p>
        </p:txBody>
      </p:sp>
      <p:sp>
        <p:nvSpPr>
          <p:cNvPr id="4" name="Footer Placeholder 3"/>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6653590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82" name="Rectangle 2"/>
          <p:cNvSpPr>
            <a:spLocks noGrp="1" noChangeArrowheads="1"/>
          </p:cNvSpPr>
          <p:nvPr>
            <p:ph type="title"/>
          </p:nvPr>
        </p:nvSpPr>
        <p:spPr>
          <a:xfrm>
            <a:off x="457200" y="764704"/>
            <a:ext cx="7239000" cy="698336"/>
          </a:xfrm>
        </p:spPr>
        <p:txBody>
          <a:bodyPr>
            <a:normAutofit/>
          </a:bodyPr>
          <a:lstStyle/>
          <a:p>
            <a:pPr eaLnBrk="1" fontAlgn="auto" hangingPunct="1">
              <a:spcAft>
                <a:spcPts val="0"/>
              </a:spcAft>
              <a:defRPr/>
            </a:pPr>
            <a:r>
              <a:rPr lang="en-AU" dirty="0" smtClean="0">
                <a:effectLst>
                  <a:outerShdw blurRad="38100" dist="38100" dir="2700000" algn="tl">
                    <a:srgbClr val="FFFFFF"/>
                  </a:outerShdw>
                </a:effectLst>
              </a:rPr>
              <a:t>Tenancy database tips</a:t>
            </a:r>
            <a:endParaRPr lang="en-AU" dirty="0">
              <a:effectLst>
                <a:outerShdw blurRad="38100" dist="38100" dir="2700000" algn="tl">
                  <a:srgbClr val="FFFFFF"/>
                </a:outerShdw>
              </a:effectLst>
            </a:endParaRPr>
          </a:p>
        </p:txBody>
      </p:sp>
      <p:sp>
        <p:nvSpPr>
          <p:cNvPr id="311299" name="Rectangle 3"/>
          <p:cNvSpPr>
            <a:spLocks noGrp="1" noChangeArrowheads="1"/>
          </p:cNvSpPr>
          <p:nvPr>
            <p:ph idx="1"/>
          </p:nvPr>
        </p:nvSpPr>
        <p:spPr>
          <a:xfrm>
            <a:off x="611560" y="1556792"/>
            <a:ext cx="7416824" cy="4680520"/>
          </a:xfrm>
        </p:spPr>
        <p:txBody>
          <a:bodyPr>
            <a:normAutofit/>
          </a:bodyPr>
          <a:lstStyle/>
          <a:p>
            <a:pPr eaLnBrk="1" hangingPunct="1"/>
            <a:r>
              <a:rPr lang="en-US" sz="2800" dirty="0" smtClean="0">
                <a:latin typeface="Calibri" panose="020F0502020204030204" pitchFamily="34" charset="0"/>
                <a:cs typeface="Calibri" pitchFamily="34" charset="0"/>
              </a:rPr>
              <a:t>Obtain a copy of your listing ( obtain a copy form the listing agent or database operator);</a:t>
            </a:r>
          </a:p>
          <a:p>
            <a:r>
              <a:rPr lang="en-US" sz="2800" dirty="0">
                <a:latin typeface="Calibri" panose="020F0502020204030204" pitchFamily="34" charset="0"/>
                <a:cs typeface="Calibri" pitchFamily="34" charset="0"/>
              </a:rPr>
              <a:t>QCAT Form </a:t>
            </a:r>
            <a:r>
              <a:rPr lang="en-US" sz="2800" dirty="0" smtClean="0">
                <a:latin typeface="Calibri" panose="020F0502020204030204" pitchFamily="34" charset="0"/>
                <a:cs typeface="Calibri" pitchFamily="34" charset="0"/>
              </a:rPr>
              <a:t>2 - </a:t>
            </a:r>
            <a:r>
              <a:rPr lang="en-US" sz="2800" dirty="0">
                <a:latin typeface="Calibri" panose="020F0502020204030204" pitchFamily="34" charset="0"/>
                <a:cs typeface="Calibri" pitchFamily="34" charset="0"/>
              </a:rPr>
              <a:t>a</a:t>
            </a:r>
            <a:r>
              <a:rPr lang="en-US" sz="2800" dirty="0" smtClean="0">
                <a:latin typeface="Calibri" panose="020F0502020204030204" pitchFamily="34" charset="0"/>
                <a:cs typeface="Calibri" pitchFamily="34" charset="0"/>
              </a:rPr>
              <a:t>ll applications are urgent – no NURD required, 4 copies, filing fee $25.45 or apply for a waiver ;</a:t>
            </a:r>
          </a:p>
          <a:p>
            <a:pPr eaLnBrk="1" hangingPunct="1"/>
            <a:r>
              <a:rPr lang="en-US" sz="2800" dirty="0" smtClean="0">
                <a:latin typeface="Calibri" panose="020F0502020204030204" pitchFamily="34" charset="0"/>
                <a:cs typeface="Calibri" pitchFamily="34" charset="0"/>
              </a:rPr>
              <a:t>Name both the listing agent and the database operator as respondents;</a:t>
            </a:r>
          </a:p>
          <a:p>
            <a:pPr eaLnBrk="1" hangingPunct="1"/>
            <a:r>
              <a:rPr lang="en-US" sz="2800" dirty="0" smtClean="0">
                <a:latin typeface="Calibri" panose="020F0502020204030204" pitchFamily="34" charset="0"/>
                <a:cs typeface="Calibri" pitchFamily="34" charset="0"/>
              </a:rPr>
              <a:t>Evidence debt paid or listing unjust;</a:t>
            </a:r>
          </a:p>
          <a:p>
            <a:pPr eaLnBrk="1" hangingPunct="1">
              <a:buFont typeface="Wingdings" panose="05000000000000000000" pitchFamily="2" charset="2"/>
              <a:buChar char="Ø"/>
            </a:pPr>
            <a:endParaRPr lang="en-US" sz="2800" dirty="0" smtClean="0">
              <a:latin typeface="Calibri" panose="020F0502020204030204" pitchFamily="34" charset="0"/>
              <a:cs typeface="Calibri" pitchFamily="34" charset="0"/>
            </a:endParaRPr>
          </a:p>
          <a:p>
            <a:pPr marL="0" indent="0" eaLnBrk="1" hangingPunct="1">
              <a:buNone/>
            </a:pPr>
            <a:endParaRPr lang="en-US" sz="2800" dirty="0" smtClean="0">
              <a:latin typeface="Calibri" panose="020F0502020204030204" pitchFamily="34" charset="0"/>
              <a:cs typeface="Calibri" pitchFamily="34" charset="0"/>
            </a:endParaRPr>
          </a:p>
          <a:p>
            <a:pPr marL="0" indent="0">
              <a:buNone/>
            </a:pPr>
            <a:endParaRPr lang="en-AU" sz="3200" dirty="0">
              <a:latin typeface="Arial Narrow" panose="020B0606020202030204" pitchFamily="34" charset="0"/>
              <a:cs typeface="Calibri" pitchFamily="34" charset="0"/>
            </a:endParaRPr>
          </a:p>
          <a:p>
            <a:pPr marL="0" indent="0" eaLnBrk="1" hangingPunct="1">
              <a:buNone/>
            </a:pPr>
            <a:endParaRPr lang="en-US" sz="3600" dirty="0" smtClean="0">
              <a:latin typeface="Calibri" pitchFamily="34" charset="0"/>
              <a:cs typeface="Calibri" pitchFamily="34" charset="0"/>
            </a:endParaRPr>
          </a:p>
        </p:txBody>
      </p:sp>
      <p:sp>
        <p:nvSpPr>
          <p:cNvPr id="2" name="Footer Placeholder 1"/>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356353598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79510"/>
          </a:xfrm>
        </p:spPr>
        <p:txBody>
          <a:bodyPr/>
          <a:lstStyle/>
          <a:p>
            <a:r>
              <a:rPr lang="en-AU" dirty="0" smtClean="0"/>
              <a:t>Contacts</a:t>
            </a:r>
            <a:endParaRPr lang="en-AU" dirty="0"/>
          </a:p>
        </p:txBody>
      </p:sp>
      <p:sp>
        <p:nvSpPr>
          <p:cNvPr id="3" name="Content Placeholder 2"/>
          <p:cNvSpPr>
            <a:spLocks noGrp="1"/>
          </p:cNvSpPr>
          <p:nvPr>
            <p:ph idx="1"/>
          </p:nvPr>
        </p:nvSpPr>
        <p:spPr>
          <a:xfrm>
            <a:off x="609599" y="1144637"/>
            <a:ext cx="6347714" cy="5713363"/>
          </a:xfrm>
        </p:spPr>
        <p:txBody>
          <a:bodyPr>
            <a:noAutofit/>
          </a:bodyPr>
          <a:lstStyle/>
          <a:p>
            <a:r>
              <a:rPr lang="en-AU" dirty="0" smtClean="0">
                <a:cs typeface="Calibri" pitchFamily="34" charset="0"/>
                <a:hlinkClick r:id="rId2"/>
              </a:rPr>
              <a:t>Tenancy  Advice </a:t>
            </a:r>
            <a:r>
              <a:rPr lang="en-AU" dirty="0" smtClean="0"/>
              <a:t> </a:t>
            </a:r>
            <a:r>
              <a:rPr lang="en-AU" dirty="0">
                <a:solidFill>
                  <a:srgbClr val="7030A0"/>
                </a:solidFill>
              </a:rPr>
              <a:t>1300 744 </a:t>
            </a:r>
            <a:r>
              <a:rPr lang="en-AU" dirty="0" smtClean="0">
                <a:solidFill>
                  <a:srgbClr val="7030A0"/>
                </a:solidFill>
              </a:rPr>
              <a:t>263</a:t>
            </a:r>
          </a:p>
          <a:p>
            <a:pPr marL="0" indent="0">
              <a:buNone/>
            </a:pPr>
            <a:r>
              <a:rPr lang="en-AU" dirty="0" smtClean="0">
                <a:solidFill>
                  <a:schemeClr val="accent2">
                    <a:lumMod val="75000"/>
                  </a:schemeClr>
                </a:solidFill>
              </a:rPr>
              <a:t>	Hours </a:t>
            </a:r>
            <a:r>
              <a:rPr lang="en-AU" dirty="0">
                <a:solidFill>
                  <a:schemeClr val="accent2">
                    <a:lumMod val="75000"/>
                  </a:schemeClr>
                </a:solidFill>
              </a:rPr>
              <a:t>of operation: 9am to 5pm Monday to Friday</a:t>
            </a:r>
          </a:p>
          <a:p>
            <a:pPr marL="0" indent="0">
              <a:buNone/>
            </a:pPr>
            <a:r>
              <a:rPr lang="en-AU" dirty="0" smtClean="0">
                <a:solidFill>
                  <a:schemeClr val="accent2">
                    <a:lumMod val="75000"/>
                  </a:schemeClr>
                </a:solidFill>
              </a:rPr>
              <a:t>	Evening </a:t>
            </a:r>
            <a:r>
              <a:rPr lang="en-AU" dirty="0">
                <a:solidFill>
                  <a:schemeClr val="accent2">
                    <a:lumMod val="75000"/>
                  </a:schemeClr>
                </a:solidFill>
              </a:rPr>
              <a:t>advice: 5pm – 7pm Tuesday and </a:t>
            </a:r>
            <a:r>
              <a:rPr lang="en-AU" dirty="0" smtClean="0">
                <a:solidFill>
                  <a:schemeClr val="accent2">
                    <a:lumMod val="75000"/>
                  </a:schemeClr>
                </a:solidFill>
              </a:rPr>
              <a:t>	Wednesday</a:t>
            </a:r>
            <a:endParaRPr lang="en-AU" dirty="0">
              <a:solidFill>
                <a:schemeClr val="accent2">
                  <a:lumMod val="75000"/>
                </a:schemeClr>
              </a:solidFill>
            </a:endParaRPr>
          </a:p>
          <a:p>
            <a:pPr marL="0" indent="0">
              <a:buNone/>
            </a:pPr>
            <a:r>
              <a:rPr lang="en-AU" dirty="0">
                <a:solidFill>
                  <a:srgbClr val="7030A0"/>
                </a:solidFill>
              </a:rPr>
              <a:t>	</a:t>
            </a:r>
            <a:r>
              <a:rPr lang="en-AU" dirty="0" smtClean="0">
                <a:solidFill>
                  <a:srgbClr val="7030A0"/>
                </a:solidFill>
              </a:rPr>
              <a:t>Information, referral, advice, advocacy, helpdesk 	(3832 9447)</a:t>
            </a:r>
          </a:p>
          <a:p>
            <a:r>
              <a:rPr lang="en-AU" dirty="0">
                <a:solidFill>
                  <a:srgbClr val="7030A0"/>
                </a:solidFill>
                <a:hlinkClick r:id="rId3"/>
              </a:rPr>
              <a:t>https://tenantsqld.org.au</a:t>
            </a:r>
            <a:r>
              <a:rPr lang="en-AU" dirty="0" smtClean="0">
                <a:solidFill>
                  <a:srgbClr val="7030A0"/>
                </a:solidFill>
                <a:hlinkClick r:id="rId3"/>
              </a:rPr>
              <a:t>/</a:t>
            </a:r>
            <a:endParaRPr lang="en-AU" dirty="0" smtClean="0">
              <a:solidFill>
                <a:srgbClr val="7030A0"/>
              </a:solidFill>
            </a:endParaRPr>
          </a:p>
          <a:p>
            <a:pPr marL="0" indent="0">
              <a:buNone/>
            </a:pPr>
            <a:r>
              <a:rPr lang="en-AU" dirty="0">
                <a:solidFill>
                  <a:srgbClr val="7030A0"/>
                </a:solidFill>
              </a:rPr>
              <a:t>	</a:t>
            </a:r>
            <a:r>
              <a:rPr lang="en-AU" dirty="0" smtClean="0">
                <a:solidFill>
                  <a:srgbClr val="7030A0"/>
                </a:solidFill>
              </a:rPr>
              <a:t>Factsheets and information, Tenancy Advice and Referral and 	Helpdesk </a:t>
            </a:r>
          </a:p>
          <a:p>
            <a:r>
              <a:rPr lang="en-AU" dirty="0">
                <a:solidFill>
                  <a:srgbClr val="7030A0"/>
                </a:solidFill>
                <a:hlinkClick r:id="rId4"/>
              </a:rPr>
              <a:t>https://qstars.org.au</a:t>
            </a:r>
            <a:r>
              <a:rPr lang="en-AU" dirty="0" smtClean="0">
                <a:solidFill>
                  <a:srgbClr val="7030A0"/>
                </a:solidFill>
                <a:hlinkClick r:id="rId4"/>
              </a:rPr>
              <a:t>/</a:t>
            </a:r>
            <a:endParaRPr lang="en-AU" dirty="0" smtClean="0">
              <a:solidFill>
                <a:srgbClr val="7030A0"/>
              </a:solidFill>
            </a:endParaRPr>
          </a:p>
          <a:p>
            <a:pPr marL="457200" lvl="1" indent="0">
              <a:buNone/>
            </a:pPr>
            <a:r>
              <a:rPr lang="en-AU" sz="1800" dirty="0" smtClean="0">
                <a:solidFill>
                  <a:srgbClr val="7030A0"/>
                </a:solidFill>
              </a:rPr>
              <a:t>Factsheets and information, Tenancy Advice and Referral</a:t>
            </a:r>
          </a:p>
          <a:p>
            <a:r>
              <a:rPr lang="en-AU" dirty="0" smtClean="0">
                <a:cs typeface="Calibri" pitchFamily="34" charset="0"/>
                <a:hlinkClick r:id="rId2"/>
              </a:rPr>
              <a:t>www.qcat.qld.gov.au</a:t>
            </a:r>
            <a:endParaRPr lang="en-AU" dirty="0" smtClean="0">
              <a:cs typeface="Calibri" pitchFamily="34" charset="0"/>
            </a:endParaRPr>
          </a:p>
          <a:p>
            <a:pPr marL="0" indent="0">
              <a:buNone/>
            </a:pPr>
            <a:r>
              <a:rPr lang="en-AU" dirty="0">
                <a:cs typeface="Calibri" pitchFamily="34" charset="0"/>
              </a:rPr>
              <a:t>	</a:t>
            </a:r>
            <a:r>
              <a:rPr lang="en-AU" dirty="0" smtClean="0">
                <a:solidFill>
                  <a:schemeClr val="accent2">
                    <a:lumMod val="75000"/>
                  </a:schemeClr>
                </a:solidFill>
                <a:cs typeface="Calibri" pitchFamily="34" charset="0"/>
              </a:rPr>
              <a:t>Forms, fact sheets, decisions, daily hearing lists</a:t>
            </a:r>
            <a:endParaRPr lang="en-AU" dirty="0">
              <a:solidFill>
                <a:schemeClr val="accent2">
                  <a:lumMod val="75000"/>
                </a:schemeClr>
              </a:solidFill>
              <a:cs typeface="Calibri" pitchFamily="34" charset="0"/>
            </a:endParaRPr>
          </a:p>
          <a:p>
            <a:r>
              <a:rPr lang="en-AU" dirty="0" smtClean="0">
                <a:cs typeface="Calibri" pitchFamily="34" charset="0"/>
                <a:hlinkClick r:id="rId5"/>
              </a:rPr>
              <a:t>www.rta.qld.gov.au</a:t>
            </a:r>
            <a:endParaRPr lang="en-AU" dirty="0">
              <a:cs typeface="Calibri" pitchFamily="34" charset="0"/>
            </a:endParaRPr>
          </a:p>
          <a:p>
            <a:pPr marL="0" indent="0">
              <a:buNone/>
            </a:pPr>
            <a:r>
              <a:rPr lang="en-AU" dirty="0"/>
              <a:t>	</a:t>
            </a:r>
            <a:r>
              <a:rPr lang="en-AU" dirty="0" smtClean="0">
                <a:solidFill>
                  <a:schemeClr val="accent2">
                    <a:lumMod val="75000"/>
                  </a:schemeClr>
                </a:solidFill>
              </a:rPr>
              <a:t>Forms, fact sheets, dispute resolution, legal 	investigations </a:t>
            </a:r>
            <a:endParaRPr lang="en-AU" dirty="0">
              <a:solidFill>
                <a:schemeClr val="accent2">
                  <a:lumMod val="75000"/>
                </a:schemeClr>
              </a:solidFill>
            </a:endParaRPr>
          </a:p>
        </p:txBody>
      </p:sp>
      <p:sp>
        <p:nvSpPr>
          <p:cNvPr id="4" name="Footer Placeholder 3"/>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22515429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Additional Resources</a:t>
            </a:r>
            <a:endParaRPr lang="en-AU" dirty="0"/>
          </a:p>
        </p:txBody>
      </p:sp>
      <p:sp>
        <p:nvSpPr>
          <p:cNvPr id="3" name="Content Placeholder 2"/>
          <p:cNvSpPr>
            <a:spLocks noGrp="1"/>
          </p:cNvSpPr>
          <p:nvPr>
            <p:ph idx="1"/>
          </p:nvPr>
        </p:nvSpPr>
        <p:spPr/>
        <p:txBody>
          <a:bodyPr/>
          <a:lstStyle/>
          <a:p>
            <a:r>
              <a:rPr lang="en-AU" dirty="0" smtClean="0"/>
              <a:t>Magistrates Court of Queensland, Domestic and Family </a:t>
            </a:r>
            <a:r>
              <a:rPr lang="en-AU" dirty="0"/>
              <a:t>Violence Protection Act 2012 Bench Book </a:t>
            </a:r>
            <a:r>
              <a:rPr lang="en-AU" dirty="0">
                <a:hlinkClick r:id="rId2"/>
              </a:rPr>
              <a:t>http://www.courts.qld.gov.au/__</a:t>
            </a:r>
            <a:r>
              <a:rPr lang="en-AU" dirty="0" smtClean="0">
                <a:hlinkClick r:id="rId2"/>
              </a:rPr>
              <a:t>data/assets/pdf_file/0020/435026/dv-bench-book.pdf</a:t>
            </a:r>
            <a:endParaRPr lang="en-AU" dirty="0" smtClean="0"/>
          </a:p>
          <a:p>
            <a:endParaRPr lang="en-AU" dirty="0"/>
          </a:p>
          <a:p>
            <a:endParaRPr lang="en-AU" dirty="0" smtClean="0"/>
          </a:p>
          <a:p>
            <a:r>
              <a:rPr lang="en-AU" dirty="0" smtClean="0"/>
              <a:t>Queensland Police, Operational Policies Manual, Chapter 9 Domestic Violence </a:t>
            </a:r>
            <a:r>
              <a:rPr lang="en-AU" dirty="0" smtClean="0">
                <a:hlinkClick r:id="rId3"/>
              </a:rPr>
              <a:t>https</a:t>
            </a:r>
            <a:r>
              <a:rPr lang="en-AU" dirty="0">
                <a:hlinkClick r:id="rId3"/>
              </a:rPr>
              <a:t>://</a:t>
            </a:r>
            <a:r>
              <a:rPr lang="en-AU" dirty="0" smtClean="0">
                <a:hlinkClick r:id="rId3"/>
              </a:rPr>
              <a:t>www.police.qld.gov.au/corporatedocs/OperationalPolicies/Documents/OPM/Chapter9.pdf</a:t>
            </a:r>
            <a:endParaRPr lang="en-AU" dirty="0" smtClean="0"/>
          </a:p>
          <a:p>
            <a:endParaRPr lang="en-AU" dirty="0" smtClean="0"/>
          </a:p>
          <a:p>
            <a:endParaRPr lang="en-AU" dirty="0"/>
          </a:p>
        </p:txBody>
      </p:sp>
      <p:sp>
        <p:nvSpPr>
          <p:cNvPr id="4" name="Footer Placeholder 3"/>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3413093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AU" smtClean="0"/>
              <a:t>Tenants Queensland</a:t>
            </a:r>
            <a:endParaRPr lang="en-AU"/>
          </a:p>
        </p:txBody>
      </p:sp>
    </p:spTree>
    <p:extLst>
      <p:ext uri="{BB962C8B-B14F-4D97-AF65-F5344CB8AC3E}">
        <p14:creationId xmlns:p14="http://schemas.microsoft.com/office/powerpoint/2010/main" val="425213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Domestic Violence</a:t>
            </a:r>
            <a:endParaRPr lang="en-AU" dirty="0"/>
          </a:p>
        </p:txBody>
      </p:sp>
      <p:sp>
        <p:nvSpPr>
          <p:cNvPr id="3" name="Subtitle 2"/>
          <p:cNvSpPr>
            <a:spLocks noGrp="1"/>
          </p:cNvSpPr>
          <p:nvPr>
            <p:ph type="subTitle" idx="1"/>
          </p:nvPr>
        </p:nvSpPr>
        <p:spPr/>
        <p:txBody>
          <a:bodyPr/>
          <a:lstStyle/>
          <a:p>
            <a:endParaRPr lang="en-AU"/>
          </a:p>
        </p:txBody>
      </p:sp>
      <p:sp>
        <p:nvSpPr>
          <p:cNvPr id="4" name="Footer Placeholder 3"/>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242102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ltLang="en-US" b="1" dirty="0"/>
              <a:t>What is domestic violence?</a:t>
            </a:r>
            <a:br>
              <a:rPr lang="en-AU" altLang="en-US" b="1" dirty="0"/>
            </a:br>
            <a:endParaRPr lang="en-AU" dirty="0"/>
          </a:p>
        </p:txBody>
      </p:sp>
      <p:sp>
        <p:nvSpPr>
          <p:cNvPr id="3" name="Content Placeholder 2"/>
          <p:cNvSpPr>
            <a:spLocks noGrp="1"/>
          </p:cNvSpPr>
          <p:nvPr>
            <p:ph idx="1"/>
          </p:nvPr>
        </p:nvSpPr>
        <p:spPr/>
        <p:txBody>
          <a:bodyPr>
            <a:normAutofit fontScale="85000" lnSpcReduction="20000"/>
          </a:bodyPr>
          <a:lstStyle/>
          <a:p>
            <a:pPr marL="0" indent="0">
              <a:buNone/>
            </a:pPr>
            <a:r>
              <a:rPr lang="en-AU" sz="2800" dirty="0">
                <a:latin typeface="Calibri" panose="020F0502020204030204" pitchFamily="34" charset="0"/>
              </a:rPr>
              <a:t>Domestic violence is defined in s 8(1) </a:t>
            </a:r>
            <a:r>
              <a:rPr lang="en-AU" sz="2800" i="1" dirty="0" smtClean="0">
                <a:latin typeface="Calibri" panose="020F0502020204030204" pitchFamily="34" charset="0"/>
              </a:rPr>
              <a:t> </a:t>
            </a:r>
            <a:r>
              <a:rPr lang="en-AU" sz="2800" i="1" dirty="0">
                <a:latin typeface="Calibri" panose="020F0502020204030204" pitchFamily="34" charset="0"/>
              </a:rPr>
              <a:t>Domestic and Family Violence Protection Act 2012 (Qld) </a:t>
            </a:r>
            <a:r>
              <a:rPr lang="en-AU" sz="2800" dirty="0">
                <a:latin typeface="Calibri" panose="020F0502020204030204" pitchFamily="34" charset="0"/>
              </a:rPr>
              <a:t>to include behaviour by the first person </a:t>
            </a:r>
            <a:r>
              <a:rPr lang="en-AU" sz="2800" dirty="0" smtClean="0">
                <a:latin typeface="Calibri" panose="020F0502020204030204" pitchFamily="34" charset="0"/>
              </a:rPr>
              <a:t>towards </a:t>
            </a:r>
            <a:r>
              <a:rPr lang="en-AU" sz="2800" dirty="0">
                <a:latin typeface="Calibri" panose="020F0502020204030204" pitchFamily="34" charset="0"/>
              </a:rPr>
              <a:t>the second person with whom the first person is in a relevant relationship that is </a:t>
            </a:r>
            <a:r>
              <a:rPr lang="en-AU" sz="2800" dirty="0" smtClean="0">
                <a:latin typeface="Calibri" panose="020F0502020204030204" pitchFamily="34" charset="0"/>
              </a:rPr>
              <a:t>–</a:t>
            </a:r>
          </a:p>
          <a:p>
            <a:r>
              <a:rPr lang="en-AU" sz="2800" dirty="0" smtClean="0">
                <a:latin typeface="Calibri" panose="020F0502020204030204" pitchFamily="34" charset="0"/>
              </a:rPr>
              <a:t> Physically </a:t>
            </a:r>
            <a:r>
              <a:rPr lang="en-AU" sz="2800" dirty="0">
                <a:latin typeface="Calibri" panose="020F0502020204030204" pitchFamily="34" charset="0"/>
              </a:rPr>
              <a:t>or sexually abusive; or </a:t>
            </a:r>
            <a:endParaRPr lang="en-AU" sz="2800" dirty="0" smtClean="0">
              <a:latin typeface="Calibri" panose="020F0502020204030204" pitchFamily="34" charset="0"/>
            </a:endParaRPr>
          </a:p>
          <a:p>
            <a:r>
              <a:rPr lang="en-AU" sz="2800" dirty="0" smtClean="0">
                <a:latin typeface="Calibri" panose="020F0502020204030204" pitchFamily="34" charset="0"/>
              </a:rPr>
              <a:t> </a:t>
            </a:r>
            <a:r>
              <a:rPr lang="en-AU" sz="2800" dirty="0">
                <a:latin typeface="Calibri" panose="020F0502020204030204" pitchFamily="34" charset="0"/>
              </a:rPr>
              <a:t>Emotionally or psychologically abusive (as defined in s 11); or </a:t>
            </a:r>
            <a:endParaRPr lang="en-AU" sz="2800" dirty="0" smtClean="0">
              <a:latin typeface="Calibri" panose="020F0502020204030204" pitchFamily="34" charset="0"/>
            </a:endParaRPr>
          </a:p>
          <a:p>
            <a:r>
              <a:rPr lang="en-AU" sz="2800" dirty="0" smtClean="0">
                <a:latin typeface="Calibri" panose="020F0502020204030204" pitchFamily="34" charset="0"/>
              </a:rPr>
              <a:t>Economically </a:t>
            </a:r>
            <a:r>
              <a:rPr lang="en-AU" sz="2800" dirty="0">
                <a:latin typeface="Calibri" panose="020F0502020204030204" pitchFamily="34" charset="0"/>
              </a:rPr>
              <a:t>abusive (as defined in s 12) ; or </a:t>
            </a:r>
            <a:endParaRPr lang="en-AU" sz="2800" dirty="0" smtClean="0">
              <a:latin typeface="Calibri" panose="020F0502020204030204" pitchFamily="34" charset="0"/>
            </a:endParaRPr>
          </a:p>
          <a:p>
            <a:r>
              <a:rPr lang="en-AU" sz="2800" dirty="0" smtClean="0">
                <a:latin typeface="Calibri" panose="020F0502020204030204" pitchFamily="34" charset="0"/>
              </a:rPr>
              <a:t>Threatening</a:t>
            </a:r>
            <a:r>
              <a:rPr lang="en-AU" sz="2800" dirty="0">
                <a:latin typeface="Calibri" panose="020F0502020204030204" pitchFamily="34" charset="0"/>
              </a:rPr>
              <a:t>; or </a:t>
            </a:r>
            <a:endParaRPr lang="en-AU" sz="2800" dirty="0" smtClean="0">
              <a:latin typeface="Calibri" panose="020F0502020204030204" pitchFamily="34" charset="0"/>
            </a:endParaRPr>
          </a:p>
          <a:p>
            <a:r>
              <a:rPr lang="en-AU" sz="2800" dirty="0" smtClean="0">
                <a:latin typeface="Calibri" panose="020F0502020204030204" pitchFamily="34" charset="0"/>
              </a:rPr>
              <a:t> </a:t>
            </a:r>
            <a:r>
              <a:rPr lang="en-AU" sz="2800" dirty="0">
                <a:latin typeface="Calibri" panose="020F0502020204030204" pitchFamily="34" charset="0"/>
              </a:rPr>
              <a:t>Coercive (see s 8(5) for meaning of coerce); or </a:t>
            </a:r>
            <a:endParaRPr lang="en-AU" sz="2800" dirty="0" smtClean="0">
              <a:latin typeface="Calibri" panose="020F0502020204030204" pitchFamily="34" charset="0"/>
            </a:endParaRPr>
          </a:p>
          <a:p>
            <a:r>
              <a:rPr lang="en-AU" sz="2800" dirty="0" smtClean="0">
                <a:latin typeface="Calibri" panose="020F0502020204030204" pitchFamily="34" charset="0"/>
              </a:rPr>
              <a:t>In </a:t>
            </a:r>
            <a:r>
              <a:rPr lang="en-AU" sz="2800" dirty="0">
                <a:latin typeface="Calibri" panose="020F0502020204030204" pitchFamily="34" charset="0"/>
              </a:rPr>
              <a:t>any other way controls or dominates the second person and causes the second person to fear for his/her safety of wellbeing or for that of someone else. </a:t>
            </a:r>
            <a:endParaRPr lang="en-AU" dirty="0">
              <a:latin typeface="Calibri" panose="020F0502020204030204" pitchFamily="34" charset="0"/>
            </a:endParaRPr>
          </a:p>
        </p:txBody>
      </p:sp>
      <p:sp>
        <p:nvSpPr>
          <p:cNvPr id="4" name="Footer Placeholder 3"/>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40483186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Title 1"/>
          <p:cNvSpPr>
            <a:spLocks noGrp="1"/>
          </p:cNvSpPr>
          <p:nvPr>
            <p:ph type="title"/>
          </p:nvPr>
        </p:nvSpPr>
        <p:spPr/>
        <p:txBody>
          <a:bodyPr/>
          <a:lstStyle/>
          <a:p>
            <a:r>
              <a:rPr lang="en-AU" dirty="0" smtClean="0"/>
              <a:t>Domestic associate</a:t>
            </a:r>
          </a:p>
        </p:txBody>
      </p:sp>
      <p:sp>
        <p:nvSpPr>
          <p:cNvPr id="217091" name="Content Placeholder 2"/>
          <p:cNvSpPr>
            <a:spLocks noGrp="1"/>
          </p:cNvSpPr>
          <p:nvPr>
            <p:ph idx="1"/>
          </p:nvPr>
        </p:nvSpPr>
        <p:spPr>
          <a:xfrm>
            <a:off x="755576" y="1916832"/>
            <a:ext cx="6940624" cy="4538904"/>
          </a:xfrm>
        </p:spPr>
        <p:txBody>
          <a:bodyPr>
            <a:normAutofit/>
          </a:bodyPr>
          <a:lstStyle/>
          <a:p>
            <a:pPr>
              <a:buFont typeface="Wingdings 2" pitchFamily="18" charset="2"/>
              <a:buNone/>
            </a:pPr>
            <a:r>
              <a:rPr lang="en-AU" sz="2000" dirty="0" smtClean="0">
                <a:latin typeface="Calibri" panose="020F0502020204030204" pitchFamily="34" charset="0"/>
              </a:rPr>
              <a:t>Definition in the Domestic and Family Violence Protection Act 2012 (Qld)</a:t>
            </a:r>
          </a:p>
          <a:p>
            <a:pPr>
              <a:buFont typeface="Arial" pitchFamily="34" charset="0"/>
              <a:buChar char="•"/>
            </a:pPr>
            <a:endParaRPr lang="en-AU" sz="2000" dirty="0">
              <a:latin typeface="Calibri" panose="020F0502020204030204" pitchFamily="34" charset="0"/>
            </a:endParaRPr>
          </a:p>
          <a:p>
            <a:pPr>
              <a:buFont typeface="Arial" pitchFamily="34" charset="0"/>
              <a:buChar char="•"/>
            </a:pPr>
            <a:r>
              <a:rPr lang="en-AU" sz="2000" dirty="0" smtClean="0">
                <a:latin typeface="Calibri" panose="020F0502020204030204" pitchFamily="34" charset="0"/>
              </a:rPr>
              <a:t>Spousal relationship</a:t>
            </a:r>
          </a:p>
          <a:p>
            <a:pPr>
              <a:buFont typeface="Arial" pitchFamily="34" charset="0"/>
              <a:buChar char="•"/>
            </a:pPr>
            <a:r>
              <a:rPr lang="en-AU" sz="2000" dirty="0" smtClean="0">
                <a:latin typeface="Calibri" panose="020F0502020204030204" pitchFamily="34" charset="0"/>
              </a:rPr>
              <a:t>An intimate personal relationship</a:t>
            </a:r>
          </a:p>
          <a:p>
            <a:pPr>
              <a:buFont typeface="Arial" pitchFamily="34" charset="0"/>
              <a:buChar char="•"/>
            </a:pPr>
            <a:r>
              <a:rPr lang="en-AU" sz="2000" dirty="0" smtClean="0">
                <a:latin typeface="Calibri" panose="020F0502020204030204" pitchFamily="34" charset="0"/>
              </a:rPr>
              <a:t>A family relationship</a:t>
            </a:r>
          </a:p>
          <a:p>
            <a:pPr>
              <a:buFont typeface="Arial" pitchFamily="34" charset="0"/>
              <a:buChar char="•"/>
            </a:pPr>
            <a:r>
              <a:rPr lang="en-AU" sz="2000" dirty="0" smtClean="0">
                <a:latin typeface="Calibri" panose="020F0502020204030204" pitchFamily="34" charset="0"/>
              </a:rPr>
              <a:t>An informal care relationship</a:t>
            </a:r>
          </a:p>
          <a:p>
            <a:pPr>
              <a:buFont typeface="Arial" pitchFamily="34" charset="0"/>
              <a:buChar char="•"/>
            </a:pPr>
            <a:endParaRPr lang="en-AU" sz="2000" dirty="0">
              <a:latin typeface="Calibri" panose="020F0502020204030204" pitchFamily="34" charset="0"/>
            </a:endParaRPr>
          </a:p>
          <a:p>
            <a:pPr marL="0" indent="0">
              <a:buNone/>
            </a:pPr>
            <a:r>
              <a:rPr lang="en-AU" sz="2000" dirty="0" smtClean="0">
                <a:latin typeface="Calibri" panose="020F0502020204030204" pitchFamily="34" charset="0"/>
              </a:rPr>
              <a:t>(See also RTRAA s245 (9) and s321(2)&amp;(3))</a:t>
            </a:r>
          </a:p>
        </p:txBody>
      </p:sp>
      <p:sp>
        <p:nvSpPr>
          <p:cNvPr id="2" name="Footer Placeholder 1"/>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22537937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Key Questions</a:t>
            </a:r>
            <a:endParaRPr lang="en-AU" dirty="0"/>
          </a:p>
        </p:txBody>
      </p:sp>
      <p:sp>
        <p:nvSpPr>
          <p:cNvPr id="3" name="Content Placeholder 2"/>
          <p:cNvSpPr>
            <a:spLocks noGrp="1"/>
          </p:cNvSpPr>
          <p:nvPr>
            <p:ph idx="1"/>
          </p:nvPr>
        </p:nvSpPr>
        <p:spPr>
          <a:xfrm>
            <a:off x="323528" y="2204864"/>
            <a:ext cx="7372672" cy="3259744"/>
          </a:xfrm>
        </p:spPr>
        <p:txBody>
          <a:bodyPr>
            <a:normAutofit/>
          </a:bodyPr>
          <a:lstStyle/>
          <a:p>
            <a:r>
              <a:rPr lang="en-AU" sz="2000" dirty="0" smtClean="0">
                <a:latin typeface="Calibri" panose="020F0502020204030204" pitchFamily="34" charset="0"/>
                <a:cs typeface="Calibri" pitchFamily="34" charset="0"/>
              </a:rPr>
              <a:t>What is the relationship between your client and the perpetrator – domestic associate or not?</a:t>
            </a:r>
          </a:p>
          <a:p>
            <a:endParaRPr lang="en-AU" sz="2000" dirty="0" smtClean="0">
              <a:latin typeface="Calibri" panose="020F0502020204030204" pitchFamily="34" charset="0"/>
              <a:cs typeface="Calibri" pitchFamily="34" charset="0"/>
            </a:endParaRPr>
          </a:p>
          <a:p>
            <a:r>
              <a:rPr lang="en-AU" sz="2000" dirty="0" smtClean="0">
                <a:latin typeface="Calibri" panose="020F0502020204030204" pitchFamily="34" charset="0"/>
                <a:cs typeface="Calibri" pitchFamily="34" charset="0"/>
              </a:rPr>
              <a:t>Does your client want to stay at the property or leave?</a:t>
            </a:r>
          </a:p>
          <a:p>
            <a:endParaRPr lang="en-AU" sz="2000" dirty="0" smtClean="0">
              <a:latin typeface="Calibri" panose="020F0502020204030204" pitchFamily="34" charset="0"/>
              <a:cs typeface="Calibri" pitchFamily="34" charset="0"/>
            </a:endParaRPr>
          </a:p>
          <a:p>
            <a:r>
              <a:rPr lang="en-AU" sz="2000" dirty="0" smtClean="0">
                <a:latin typeface="Calibri" panose="020F0502020204030204" pitchFamily="34" charset="0"/>
                <a:cs typeface="Calibri" pitchFamily="34" charset="0"/>
              </a:rPr>
              <a:t>What is the status of your client in regard to the tenancy agreement – occupant, tenant, co-tenant?</a:t>
            </a:r>
            <a:endParaRPr lang="en-AU" sz="2000" dirty="0">
              <a:latin typeface="Calibri" panose="020F0502020204030204" pitchFamily="34" charset="0"/>
              <a:cs typeface="Calibri" pitchFamily="34" charset="0"/>
            </a:endParaRPr>
          </a:p>
        </p:txBody>
      </p:sp>
      <p:sp>
        <p:nvSpPr>
          <p:cNvPr id="4" name="Footer Placeholder 3"/>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33549909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altLang="en-US" b="1" dirty="0" smtClean="0"/>
              <a:t>What QCAT must consider </a:t>
            </a:r>
            <a:r>
              <a:rPr lang="en-AU" altLang="en-US" b="1" dirty="0"/>
              <a:t>before deciding an application</a:t>
            </a:r>
            <a:endParaRPr lang="en-AU" dirty="0"/>
          </a:p>
        </p:txBody>
      </p:sp>
      <p:sp>
        <p:nvSpPr>
          <p:cNvPr id="3" name="Content Placeholder 2"/>
          <p:cNvSpPr>
            <a:spLocks noGrp="1"/>
          </p:cNvSpPr>
          <p:nvPr>
            <p:ph idx="1"/>
          </p:nvPr>
        </p:nvSpPr>
        <p:spPr/>
        <p:txBody>
          <a:bodyPr>
            <a:normAutofit/>
          </a:bodyPr>
          <a:lstStyle/>
          <a:p>
            <a:pPr marL="0" indent="0">
              <a:buNone/>
              <a:defRPr/>
            </a:pPr>
            <a:r>
              <a:rPr lang="en-AU" sz="2400" dirty="0">
                <a:latin typeface="Calibri" panose="020F0502020204030204" pitchFamily="34" charset="0"/>
              </a:rPr>
              <a:t>In deciding an application, QCAT must </a:t>
            </a:r>
            <a:r>
              <a:rPr lang="en-AU" sz="2400" dirty="0" smtClean="0">
                <a:latin typeface="Calibri" panose="020F0502020204030204" pitchFamily="34" charset="0"/>
              </a:rPr>
              <a:t>consider (s245(4)):</a:t>
            </a:r>
            <a:endParaRPr lang="en-AU" sz="2400" dirty="0">
              <a:latin typeface="Calibri" panose="020F0502020204030204" pitchFamily="34" charset="0"/>
            </a:endParaRPr>
          </a:p>
          <a:p>
            <a:pPr lvl="1">
              <a:defRPr/>
            </a:pPr>
            <a:r>
              <a:rPr lang="en-AU" sz="2000" dirty="0">
                <a:latin typeface="Calibri" panose="020F0502020204030204" pitchFamily="34" charset="0"/>
              </a:rPr>
              <a:t>Whether the applicant has applied for a Domestic Violence Protection Order (DVPO) against the offending </a:t>
            </a:r>
            <a:r>
              <a:rPr lang="en-AU" sz="2000" dirty="0" smtClean="0">
                <a:latin typeface="Calibri" panose="020F0502020204030204" pitchFamily="34" charset="0"/>
              </a:rPr>
              <a:t>tenant (domestic associate), </a:t>
            </a:r>
            <a:r>
              <a:rPr lang="en-AU" sz="2000" dirty="0">
                <a:latin typeface="Calibri" panose="020F0502020204030204" pitchFamily="34" charset="0"/>
              </a:rPr>
              <a:t>and its </a:t>
            </a:r>
            <a:r>
              <a:rPr lang="en-AU" sz="2000" dirty="0" smtClean="0">
                <a:latin typeface="Calibri" panose="020F0502020204030204" pitchFamily="34" charset="0"/>
              </a:rPr>
              <a:t>conditions.</a:t>
            </a:r>
            <a:endParaRPr lang="en-AU" sz="2000" dirty="0">
              <a:latin typeface="Calibri" panose="020F0502020204030204" pitchFamily="34" charset="0"/>
            </a:endParaRPr>
          </a:p>
          <a:p>
            <a:pPr lvl="1">
              <a:defRPr/>
            </a:pPr>
            <a:r>
              <a:rPr lang="en-AU" sz="2000" dirty="0">
                <a:latin typeface="Calibri" panose="020F0502020204030204" pitchFamily="34" charset="0"/>
              </a:rPr>
              <a:t>If the applicant is not a tenant, whether the applicant is a domestic associate of the violent tenant, or an occupant (i.e. whether the applicant lives at the premises.)</a:t>
            </a:r>
          </a:p>
          <a:p>
            <a:pPr lvl="1">
              <a:defRPr/>
            </a:pPr>
            <a:r>
              <a:rPr lang="en-AU" sz="2000" dirty="0">
                <a:latin typeface="Calibri" panose="020F0502020204030204" pitchFamily="34" charset="0"/>
              </a:rPr>
              <a:t>In an application to add a person’s name as tenant, whether the property owner agrees to add that </a:t>
            </a:r>
            <a:r>
              <a:rPr lang="en-AU" sz="2000" dirty="0" smtClean="0">
                <a:latin typeface="Calibri" panose="020F0502020204030204" pitchFamily="34" charset="0"/>
              </a:rPr>
              <a:t>person.</a:t>
            </a:r>
            <a:endParaRPr lang="en-AU" sz="2000" dirty="0">
              <a:latin typeface="Calibri" panose="020F0502020204030204" pitchFamily="34" charset="0"/>
            </a:endParaRPr>
          </a:p>
          <a:p>
            <a:pPr lvl="1">
              <a:defRPr/>
            </a:pPr>
            <a:r>
              <a:rPr lang="en-AU" sz="2000" dirty="0">
                <a:latin typeface="Calibri" panose="020F0502020204030204" pitchFamily="34" charset="0"/>
              </a:rPr>
              <a:t>Whether the evidence proves the applicant has suffered or is likely to suffer domestic violence</a:t>
            </a:r>
            <a:r>
              <a:rPr lang="en-AU" sz="2000" dirty="0" smtClean="0">
                <a:latin typeface="Calibri" panose="020F0502020204030204" pitchFamily="34" charset="0"/>
              </a:rPr>
              <a:t>.</a:t>
            </a:r>
          </a:p>
          <a:p>
            <a:pPr lvl="1">
              <a:defRPr/>
            </a:pPr>
            <a:r>
              <a:rPr lang="en-AU" sz="2000" dirty="0">
                <a:latin typeface="Calibri" panose="020F0502020204030204" pitchFamily="34" charset="0"/>
              </a:rPr>
              <a:t>QCAT does not always have to consider the circumstances of the property owner when hearing an application, although it may call for them to be involved in the proceeding.</a:t>
            </a:r>
          </a:p>
          <a:p>
            <a:pPr lvl="1">
              <a:defRPr/>
            </a:pPr>
            <a:endParaRPr lang="en-AU" sz="2000" dirty="0"/>
          </a:p>
          <a:p>
            <a:pPr marL="0" indent="0">
              <a:buNone/>
            </a:pPr>
            <a:endParaRPr lang="en-AU" dirty="0"/>
          </a:p>
        </p:txBody>
      </p:sp>
      <p:sp>
        <p:nvSpPr>
          <p:cNvPr id="4" name="Footer Placeholder 3"/>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37663572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947192"/>
          </a:xfrm>
        </p:spPr>
        <p:txBody>
          <a:bodyPr>
            <a:normAutofit/>
          </a:bodyPr>
          <a:lstStyle/>
          <a:p>
            <a:r>
              <a:rPr lang="en-AU" sz="2800" b="1" dirty="0" smtClean="0"/>
              <a:t>Evidence to support an application</a:t>
            </a:r>
            <a:endParaRPr lang="en-AU" sz="2800" b="1" dirty="0"/>
          </a:p>
        </p:txBody>
      </p:sp>
      <p:sp>
        <p:nvSpPr>
          <p:cNvPr id="3" name="Content Placeholder 2"/>
          <p:cNvSpPr>
            <a:spLocks noGrp="1"/>
          </p:cNvSpPr>
          <p:nvPr>
            <p:ph idx="1"/>
          </p:nvPr>
        </p:nvSpPr>
        <p:spPr>
          <a:xfrm>
            <a:off x="609599" y="1628800"/>
            <a:ext cx="6347714" cy="4412563"/>
          </a:xfrm>
        </p:spPr>
        <p:txBody>
          <a:bodyPr>
            <a:normAutofit lnSpcReduction="10000"/>
          </a:bodyPr>
          <a:lstStyle/>
          <a:p>
            <a:pPr marL="0" indent="0">
              <a:buNone/>
            </a:pPr>
            <a:r>
              <a:rPr lang="en-AU" altLang="en-US" dirty="0">
                <a:latin typeface="Calibri" panose="020F0502020204030204" pitchFamily="34" charset="0"/>
              </a:rPr>
              <a:t>The applicant must provide evidence to substantiate the application. An application is more likely to be granted if QCAT receives relevant evidence, such as</a:t>
            </a:r>
            <a:r>
              <a:rPr lang="en-AU" altLang="en-US" dirty="0" smtClean="0">
                <a:latin typeface="Calibri" panose="020F0502020204030204" pitchFamily="34" charset="0"/>
              </a:rPr>
              <a:t>:</a:t>
            </a:r>
          </a:p>
          <a:p>
            <a:r>
              <a:rPr lang="en-AU" altLang="en-US" dirty="0" smtClean="0">
                <a:latin typeface="Calibri" panose="020F0502020204030204" pitchFamily="34" charset="0"/>
              </a:rPr>
              <a:t>Copies of any DVPO’s in place</a:t>
            </a:r>
          </a:p>
          <a:p>
            <a:r>
              <a:rPr lang="en-AU" altLang="en-US" dirty="0" smtClean="0">
                <a:latin typeface="Calibri" panose="020F0502020204030204" pitchFamily="34" charset="0"/>
              </a:rPr>
              <a:t>Photos of injury or damage</a:t>
            </a:r>
          </a:p>
          <a:p>
            <a:r>
              <a:rPr lang="en-AU" altLang="en-US" dirty="0" smtClean="0">
                <a:latin typeface="Calibri" panose="020F0502020204030204" pitchFamily="34" charset="0"/>
              </a:rPr>
              <a:t>Proof of occupancy</a:t>
            </a:r>
          </a:p>
          <a:p>
            <a:r>
              <a:rPr lang="en-AU" altLang="en-US" dirty="0" smtClean="0">
                <a:latin typeface="Calibri" panose="020F0502020204030204" pitchFamily="34" charset="0"/>
              </a:rPr>
              <a:t>Witness statement</a:t>
            </a:r>
          </a:p>
          <a:p>
            <a:r>
              <a:rPr lang="en-AU" altLang="en-US" dirty="0" smtClean="0">
                <a:latin typeface="Calibri" panose="020F0502020204030204" pitchFamily="34" charset="0"/>
              </a:rPr>
              <a:t>Bank statements showing financial hardship</a:t>
            </a:r>
          </a:p>
          <a:p>
            <a:pPr marL="0" indent="0">
              <a:buNone/>
            </a:pPr>
            <a:endParaRPr lang="en-AU" altLang="en-US" sz="2000" dirty="0">
              <a:latin typeface="Calibri" panose="020F0502020204030204" pitchFamily="34" charset="0"/>
            </a:endParaRPr>
          </a:p>
          <a:p>
            <a:pPr marL="0" indent="0">
              <a:buNone/>
            </a:pPr>
            <a:r>
              <a:rPr lang="en-AU" altLang="en-US" dirty="0">
                <a:latin typeface="Calibri" panose="020F0502020204030204" pitchFamily="34" charset="0"/>
              </a:rPr>
              <a:t>When making an application to QCAT, applicants must ensure they name all parties on the lease. The offending tenant should be named as respondent. The property owner or property manager should also be named as respondent.</a:t>
            </a:r>
          </a:p>
          <a:p>
            <a:pPr marL="0" indent="0">
              <a:buNone/>
            </a:pPr>
            <a:endParaRPr lang="en-AU" dirty="0"/>
          </a:p>
        </p:txBody>
      </p:sp>
      <p:sp>
        <p:nvSpPr>
          <p:cNvPr id="4" name="Footer Placeholder 3"/>
          <p:cNvSpPr>
            <a:spLocks noGrp="1"/>
          </p:cNvSpPr>
          <p:nvPr>
            <p:ph type="ftr" sz="quarter" idx="11"/>
          </p:nvPr>
        </p:nvSpPr>
        <p:spPr/>
        <p:txBody>
          <a:bodyPr/>
          <a:lstStyle/>
          <a:p>
            <a:r>
              <a:rPr lang="en-AU" smtClean="0"/>
              <a:t>Tenants Queensland</a:t>
            </a:r>
            <a:endParaRPr lang="en-AU" dirty="0"/>
          </a:p>
        </p:txBody>
      </p:sp>
    </p:spTree>
    <p:extLst>
      <p:ext uri="{BB962C8B-B14F-4D97-AF65-F5344CB8AC3E}">
        <p14:creationId xmlns:p14="http://schemas.microsoft.com/office/powerpoint/2010/main" val="34736975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213BCDAAC44346A0C2307F1A368ADB" ma:contentTypeVersion="7" ma:contentTypeDescription="Create a new document." ma:contentTypeScope="" ma:versionID="4ee1f4d439c7014873df9c9a8c8595da">
  <xsd:schema xmlns:xsd="http://www.w3.org/2001/XMLSchema" xmlns:xs="http://www.w3.org/2001/XMLSchema" xmlns:p="http://schemas.microsoft.com/office/2006/metadata/properties" xmlns:ns2="9fe8a190-a5f8-4773-adac-e0e3a19b90d9" xmlns:ns3="06c72f1e-0326-4e87-a981-e79a536aa6e5" targetNamespace="http://schemas.microsoft.com/office/2006/metadata/properties" ma:root="true" ma:fieldsID="2bc090fc498f959e6937aee690010196" ns2:_="" ns3:_="">
    <xsd:import namespace="9fe8a190-a5f8-4773-adac-e0e3a19b90d9"/>
    <xsd:import namespace="06c72f1e-0326-4e87-a981-e79a536aa6e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e8a190-a5f8-4773-adac-e0e3a19b90d9"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6c72f1e-0326-4e87-a981-e79a536aa6e5"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6527960-29BE-4F70-944D-C8A606630979}"/>
</file>

<file path=customXml/itemProps2.xml><?xml version="1.0" encoding="utf-8"?>
<ds:datastoreItem xmlns:ds="http://schemas.openxmlformats.org/officeDocument/2006/customXml" ds:itemID="{AB0A12E4-0805-4CBF-9EF8-395EE00006CD}"/>
</file>

<file path=customXml/itemProps3.xml><?xml version="1.0" encoding="utf-8"?>
<ds:datastoreItem xmlns:ds="http://schemas.openxmlformats.org/officeDocument/2006/customXml" ds:itemID="{5DE51DE0-997E-4A50-B424-F557A38BC337}"/>
</file>

<file path=docProps/app.xml><?xml version="1.0" encoding="utf-8"?>
<Properties xmlns="http://schemas.openxmlformats.org/officeDocument/2006/extended-properties" xmlns:vt="http://schemas.openxmlformats.org/officeDocument/2006/docPropsVTypes">
  <Template>TQ Office Theme_Tenants Queensland Footer</Template>
  <TotalTime>524</TotalTime>
  <Words>2981</Words>
  <Application>Microsoft Office PowerPoint</Application>
  <PresentationFormat>On-screen Show (4:3)</PresentationFormat>
  <Paragraphs>303</Paragraphs>
  <Slides>38</Slides>
  <Notes>9</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38</vt:i4>
      </vt:variant>
    </vt:vector>
  </HeadingPairs>
  <TitlesOfParts>
    <vt:vector size="47" baseType="lpstr">
      <vt:lpstr>Arial</vt:lpstr>
      <vt:lpstr>Arial Narrow</vt:lpstr>
      <vt:lpstr>Calibri</vt:lpstr>
      <vt:lpstr>Calibri Light</vt:lpstr>
      <vt:lpstr>Candara</vt:lpstr>
      <vt:lpstr>Wingdings</vt:lpstr>
      <vt:lpstr>Wingdings 2</vt:lpstr>
      <vt:lpstr>Office Theme</vt:lpstr>
      <vt:lpstr>1_Office Theme</vt:lpstr>
      <vt:lpstr>When Violence Affects Your Tenancy </vt:lpstr>
      <vt:lpstr>RTA &amp; QCAT</vt:lpstr>
      <vt:lpstr>  Domestic violence Ending or changing tenancy agreements Debt disputes Tenancy databases</vt:lpstr>
      <vt:lpstr>Domestic Violence</vt:lpstr>
      <vt:lpstr>What is domestic violence? </vt:lpstr>
      <vt:lpstr>Domestic associate</vt:lpstr>
      <vt:lpstr>Key Questions</vt:lpstr>
      <vt:lpstr>What QCAT must consider before deciding an application</vt:lpstr>
      <vt:lpstr>Evidence to support an application</vt:lpstr>
      <vt:lpstr>Ending or changing tenancy agreements</vt:lpstr>
      <vt:lpstr>Domestic Associate wants to stay</vt:lpstr>
      <vt:lpstr>Occupant wants to stay </vt:lpstr>
      <vt:lpstr>Domestic Associate wants to terminate</vt:lpstr>
      <vt:lpstr>Occupant wants to terminate</vt:lpstr>
      <vt:lpstr>Tenant/Co-Tenant wants to terminate</vt:lpstr>
      <vt:lpstr>Restraining orders</vt:lpstr>
      <vt:lpstr>How to apply</vt:lpstr>
      <vt:lpstr>PowerPoint Presentation</vt:lpstr>
      <vt:lpstr>PowerPoint Presentation</vt:lpstr>
      <vt:lpstr>Debt Disputes</vt:lpstr>
      <vt:lpstr>Ending The Tenancy Right</vt:lpstr>
      <vt:lpstr>Bond Refunds</vt:lpstr>
      <vt:lpstr>Dealing with tenancy disputes &amp; debts</vt:lpstr>
      <vt:lpstr>Disputing Rent Arrears </vt:lpstr>
      <vt:lpstr>Disputing Damage to premises  </vt:lpstr>
      <vt:lpstr>Disputing Breaklease Claims </vt:lpstr>
      <vt:lpstr>Debt Disputes –hardship resources </vt:lpstr>
      <vt:lpstr>Tenancy databases</vt:lpstr>
      <vt:lpstr>Definition  s457</vt:lpstr>
      <vt:lpstr>Quick Facts Tenancy Databases</vt:lpstr>
      <vt:lpstr>Quick Facts Tenancy Databases</vt:lpstr>
      <vt:lpstr>Approved Reasons for listing   </vt:lpstr>
      <vt:lpstr>Dispute database listings</vt:lpstr>
      <vt:lpstr>Applying to QCAT</vt:lpstr>
      <vt:lpstr>Tenancy database tips</vt:lpstr>
      <vt:lpstr>Contacts</vt:lpstr>
      <vt:lpstr>Additional Resources</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Kitrina Edwards</dc:creator>
  <cp:lastModifiedBy>Carly Hanson</cp:lastModifiedBy>
  <cp:revision>26</cp:revision>
  <cp:lastPrinted>2017-10-09T04:40:09Z</cp:lastPrinted>
  <dcterms:created xsi:type="dcterms:W3CDTF">2017-03-26T23:50:23Z</dcterms:created>
  <dcterms:modified xsi:type="dcterms:W3CDTF">2017-10-09T23:40:39Z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0x01010004213BCDAAC44346A0C2307F1A368ADB</vt:lpwstr>
  </property>
</Properties>
</file>