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3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28.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27.xml" ContentType="application/vnd.openxmlformats-officedocument.presentationml.slideLayout+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5"/>
  </p:notesMasterIdLst>
  <p:handoutMasterIdLst>
    <p:handoutMasterId r:id="rId36"/>
  </p:handoutMasterIdLst>
  <p:sldIdLst>
    <p:sldId id="345" r:id="rId4"/>
    <p:sldId id="328" r:id="rId5"/>
    <p:sldId id="335" r:id="rId6"/>
    <p:sldId id="358" r:id="rId7"/>
    <p:sldId id="352" r:id="rId8"/>
    <p:sldId id="347" r:id="rId9"/>
    <p:sldId id="349" r:id="rId10"/>
    <p:sldId id="353" r:id="rId11"/>
    <p:sldId id="314" r:id="rId12"/>
    <p:sldId id="351" r:id="rId13"/>
    <p:sldId id="355" r:id="rId14"/>
    <p:sldId id="359" r:id="rId15"/>
    <p:sldId id="360" r:id="rId16"/>
    <p:sldId id="361" r:id="rId17"/>
    <p:sldId id="350" r:id="rId18"/>
    <p:sldId id="298" r:id="rId19"/>
    <p:sldId id="299" r:id="rId20"/>
    <p:sldId id="363" r:id="rId21"/>
    <p:sldId id="300" r:id="rId22"/>
    <p:sldId id="301" r:id="rId23"/>
    <p:sldId id="302" r:id="rId24"/>
    <p:sldId id="303" r:id="rId25"/>
    <p:sldId id="304" r:id="rId26"/>
    <p:sldId id="341" r:id="rId27"/>
    <p:sldId id="342" r:id="rId28"/>
    <p:sldId id="343" r:id="rId29"/>
    <p:sldId id="356" r:id="rId30"/>
    <p:sldId id="310" r:id="rId31"/>
    <p:sldId id="311" r:id="rId32"/>
    <p:sldId id="362" r:id="rId33"/>
    <p:sldId id="332" r:id="rId3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2268" autoAdjust="0"/>
  </p:normalViewPr>
  <p:slideViewPr>
    <p:cSldViewPr>
      <p:cViewPr varScale="1">
        <p:scale>
          <a:sx n="96" d="100"/>
          <a:sy n="96" d="100"/>
        </p:scale>
        <p:origin x="66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0172DB4-4C55-4849-A0E8-CF4E3BF28B47}" type="datetimeFigureOut">
              <a:rPr lang="en-US" smtClean="0"/>
              <a:t>11/21/2017</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A13DC69-107F-441E-B477-3736C4DF91F3}" type="slidenum">
              <a:rPr lang="en-US" smtClean="0"/>
              <a:t>‹#›</a:t>
            </a:fld>
            <a:endParaRPr lang="en-US"/>
          </a:p>
        </p:txBody>
      </p:sp>
    </p:spTree>
    <p:extLst>
      <p:ext uri="{BB962C8B-B14F-4D97-AF65-F5344CB8AC3E}">
        <p14:creationId xmlns:p14="http://schemas.microsoft.com/office/powerpoint/2010/main" val="769013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9B97CA0-D545-42AE-BE8E-CF1CEF8400CC}" type="datetimeFigureOut">
              <a:rPr lang="en-AU" smtClean="0"/>
              <a:t>21/11/2017</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BC5B5D5-23A3-4C0F-98C3-4E6AAAB3222A}" type="slidenum">
              <a:rPr lang="en-AU" smtClean="0"/>
              <a:t>‹#›</a:t>
            </a:fld>
            <a:endParaRPr lang="en-AU"/>
          </a:p>
        </p:txBody>
      </p:sp>
    </p:spTree>
    <p:extLst>
      <p:ext uri="{BB962C8B-B14F-4D97-AF65-F5344CB8AC3E}">
        <p14:creationId xmlns:p14="http://schemas.microsoft.com/office/powerpoint/2010/main" val="1516041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E8340B9C-684E-4186-B502-F4D39054D2C5}" type="slidenum">
              <a:rPr lang="en-AU" smtClean="0">
                <a:solidFill>
                  <a:prstClr val="black"/>
                </a:solidFill>
              </a:rPr>
              <a:pPr/>
              <a:t>1</a:t>
            </a:fld>
            <a:endParaRPr lang="en-AU">
              <a:solidFill>
                <a:prstClr val="black"/>
              </a:solidFill>
            </a:endParaRPr>
          </a:p>
        </p:txBody>
      </p:sp>
    </p:spTree>
    <p:extLst>
      <p:ext uri="{BB962C8B-B14F-4D97-AF65-F5344CB8AC3E}">
        <p14:creationId xmlns:p14="http://schemas.microsoft.com/office/powerpoint/2010/main" val="339907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1BB1AC29-E6CE-4426-BCCA-73CEF42E72C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778256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For the September</a:t>
            </a:r>
            <a:r>
              <a:rPr lang="en-AU" baseline="0" dirty="0" smtClean="0"/>
              <a:t> 2016 Quarter </a:t>
            </a:r>
          </a:p>
          <a:p>
            <a:r>
              <a:rPr lang="en-AU" baseline="0" dirty="0" smtClean="0"/>
              <a:t>Source: Business Insider Australia: https://www.businessinsider.com.au/the-proportion-of-australian-homes-selling-at-a-loss-is-rising-particularly-for-units-2017-1</a:t>
            </a:r>
          </a:p>
          <a:p>
            <a:endParaRPr lang="en-AU" dirty="0" smtClean="0"/>
          </a:p>
          <a:p>
            <a:r>
              <a:rPr lang="en-AU" dirty="0" smtClean="0"/>
              <a:t>Regional WA is the worst in Australia</a:t>
            </a:r>
            <a:r>
              <a:rPr lang="en-AU" baseline="0" dirty="0" smtClean="0"/>
              <a:t> compared to every other state. </a:t>
            </a:r>
          </a:p>
          <a:p>
            <a:endParaRPr lang="en-AU" sz="1200" b="0" i="0" kern="1200" baseline="0" dirty="0" smtClean="0">
              <a:solidFill>
                <a:schemeClr val="tx1"/>
              </a:solidFill>
              <a:effectLst/>
              <a:latin typeface="+mn-lt"/>
              <a:ea typeface="+mn-ea"/>
              <a:cs typeface="+mn-cs"/>
            </a:endParaRPr>
          </a:p>
          <a:p>
            <a:r>
              <a:rPr lang="en-AU" sz="1200" b="0" i="0" kern="1200" dirty="0" smtClean="0">
                <a:solidFill>
                  <a:schemeClr val="tx1"/>
                </a:solidFill>
                <a:effectLst/>
                <a:latin typeface="+mn-lt"/>
                <a:ea typeface="+mn-ea"/>
                <a:cs typeface="+mn-cs"/>
              </a:rPr>
              <a:t>Western Australia’s outback has emerged as the hardest hit area for residential property with up to 43 per cent of mortgages in the remote region falling into negative equity, according to credit rating agency Moody’s Investors Service.</a:t>
            </a:r>
            <a:endParaRPr lang="en-US" dirty="0"/>
          </a:p>
        </p:txBody>
      </p:sp>
      <p:sp>
        <p:nvSpPr>
          <p:cNvPr id="4" name="Slide Number Placeholder 3"/>
          <p:cNvSpPr>
            <a:spLocks noGrp="1"/>
          </p:cNvSpPr>
          <p:nvPr>
            <p:ph type="sldNum" sz="quarter" idx="10"/>
          </p:nvPr>
        </p:nvSpPr>
        <p:spPr/>
        <p:txBody>
          <a:bodyPr/>
          <a:lstStyle/>
          <a:p>
            <a:fld id="{9BC5B5D5-23A3-4C0F-98C3-4E6AAAB3222A}" type="slidenum">
              <a:rPr lang="en-AU" smtClean="0"/>
              <a:t>6</a:t>
            </a:fld>
            <a:endParaRPr lang="en-AU"/>
          </a:p>
        </p:txBody>
      </p:sp>
    </p:spTree>
    <p:extLst>
      <p:ext uri="{BB962C8B-B14F-4D97-AF65-F5344CB8AC3E}">
        <p14:creationId xmlns:p14="http://schemas.microsoft.com/office/powerpoint/2010/main" val="1331248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BB1AC29-E6CE-4426-BCCA-73CEF42E72C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713720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BC5B5D5-23A3-4C0F-98C3-4E6AAAB3222A}" type="slidenum">
              <a:rPr lang="en-AU" smtClean="0"/>
              <a:t>25</a:t>
            </a:fld>
            <a:endParaRPr lang="en-AU"/>
          </a:p>
        </p:txBody>
      </p:sp>
    </p:spTree>
    <p:extLst>
      <p:ext uri="{BB962C8B-B14F-4D97-AF65-F5344CB8AC3E}">
        <p14:creationId xmlns:p14="http://schemas.microsoft.com/office/powerpoint/2010/main" val="2436782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83ABCBA3-F0B3-46CC-8105-A84ACFEE0409}"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758701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93239C0C-48B9-4F67-ADF0-98A601DB56F4}"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21865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01AF0FCD-8AB3-4812-A3DE-99CAAC82479D}"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55096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83ABCBA3-F0B3-46CC-8105-A84ACFEE0409}"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0564423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1CC94721-18E0-4207-9724-B47062EED30A}"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5976472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0C09138C-5C6D-4EFF-ADF9-55BD5B13AD9B}"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119782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B79225DF-5FDD-4A15-A1AD-77686CB03281}"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401241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AU">
              <a:solidFill>
                <a:srgbClr val="FFFFFF"/>
              </a:solidFill>
            </a:endParaRPr>
          </a:p>
        </p:txBody>
      </p:sp>
      <p:sp>
        <p:nvSpPr>
          <p:cNvPr id="8" name="Footer Placeholder 7"/>
          <p:cNvSpPr>
            <a:spLocks noGrp="1"/>
          </p:cNvSpPr>
          <p:nvPr>
            <p:ph type="ftr" sz="quarter" idx="11"/>
          </p:nvPr>
        </p:nvSpPr>
        <p:spPr/>
        <p:txBody>
          <a:bodyPr/>
          <a:lstStyle/>
          <a:p>
            <a:endParaRPr lang="en-AU">
              <a:solidFill>
                <a:srgbClr val="FFFFFF"/>
              </a:solidFill>
            </a:endParaRPr>
          </a:p>
        </p:txBody>
      </p:sp>
      <p:sp>
        <p:nvSpPr>
          <p:cNvPr id="9" name="Slide Number Placeholder 8"/>
          <p:cNvSpPr>
            <a:spLocks noGrp="1"/>
          </p:cNvSpPr>
          <p:nvPr>
            <p:ph type="sldNum" sz="quarter" idx="12"/>
          </p:nvPr>
        </p:nvSpPr>
        <p:spPr/>
        <p:txBody>
          <a:bodyPr/>
          <a:lstStyle/>
          <a:p>
            <a:fld id="{C7671B31-6613-4A50-B4A9-737F7DD170A3}"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984206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AU">
              <a:solidFill>
                <a:srgbClr val="FFFFFF"/>
              </a:solidFill>
            </a:endParaRPr>
          </a:p>
        </p:txBody>
      </p:sp>
      <p:sp>
        <p:nvSpPr>
          <p:cNvPr id="4" name="Footer Placeholder 3"/>
          <p:cNvSpPr>
            <a:spLocks noGrp="1"/>
          </p:cNvSpPr>
          <p:nvPr>
            <p:ph type="ftr" sz="quarter" idx="11"/>
          </p:nvPr>
        </p:nvSpPr>
        <p:spPr/>
        <p:txBody>
          <a:bodyPr/>
          <a:lstStyle/>
          <a:p>
            <a:endParaRPr lang="en-AU">
              <a:solidFill>
                <a:srgbClr val="FFFFFF"/>
              </a:solidFill>
            </a:endParaRPr>
          </a:p>
        </p:txBody>
      </p:sp>
      <p:sp>
        <p:nvSpPr>
          <p:cNvPr id="5" name="Slide Number Placeholder 4"/>
          <p:cNvSpPr>
            <a:spLocks noGrp="1"/>
          </p:cNvSpPr>
          <p:nvPr>
            <p:ph type="sldNum" sz="quarter" idx="12"/>
          </p:nvPr>
        </p:nvSpPr>
        <p:spPr/>
        <p:txBody>
          <a:bodyPr/>
          <a:lstStyle/>
          <a:p>
            <a:fld id="{C89C6A6F-0EAD-4B1C-9AC9-F8006590457E}"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247083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a:solidFill>
                <a:srgbClr val="FFFFFF"/>
              </a:solidFill>
            </a:endParaRPr>
          </a:p>
        </p:txBody>
      </p:sp>
      <p:sp>
        <p:nvSpPr>
          <p:cNvPr id="3" name="Footer Placeholder 2"/>
          <p:cNvSpPr>
            <a:spLocks noGrp="1"/>
          </p:cNvSpPr>
          <p:nvPr>
            <p:ph type="ftr" sz="quarter" idx="11"/>
          </p:nvPr>
        </p:nvSpPr>
        <p:spPr/>
        <p:txBody>
          <a:bodyPr/>
          <a:lstStyle/>
          <a:p>
            <a:endParaRPr lang="en-AU">
              <a:solidFill>
                <a:srgbClr val="FFFFFF"/>
              </a:solidFill>
            </a:endParaRPr>
          </a:p>
        </p:txBody>
      </p:sp>
      <p:sp>
        <p:nvSpPr>
          <p:cNvPr id="4" name="Slide Number Placeholder 3"/>
          <p:cNvSpPr>
            <a:spLocks noGrp="1"/>
          </p:cNvSpPr>
          <p:nvPr>
            <p:ph type="sldNum" sz="quarter" idx="12"/>
          </p:nvPr>
        </p:nvSpPr>
        <p:spPr/>
        <p:txBody>
          <a:bodyPr/>
          <a:lstStyle/>
          <a:p>
            <a:fld id="{949ECD6B-87AD-4948-81DD-C94C8ADA3DF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720518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868E84EF-C978-4342-AB6A-A84A88B7E3E7}"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93580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1CC94721-18E0-4207-9724-B47062EED30A}"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5579773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39C1780B-73DE-4F71-BD4E-3F31ACAC1D35}"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452003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93239C0C-48B9-4F67-ADF0-98A601DB56F4}"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377555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01AF0FCD-8AB3-4812-A3DE-99CAAC82479D}"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649500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r>
              <a:rPr lang="en-AU" dirty="0" smtClean="0">
                <a:solidFill>
                  <a:prstClr val="black"/>
                </a:solidFill>
              </a:rPr>
              <a:t>TOPIC – Presenter</a:t>
            </a: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83ABCBA3-F0B3-46CC-8105-A84ACFEE0409}"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99909210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r>
              <a:rPr lang="en-AU" dirty="0" smtClean="0">
                <a:solidFill>
                  <a:prstClr val="black"/>
                </a:solidFill>
              </a:rPr>
              <a:t>TOPIC - Presenter</a:t>
            </a:r>
            <a:endParaRPr lang="en-AU" dirty="0">
              <a:solidFill>
                <a:prstClr val="black"/>
              </a:solidFill>
            </a:endParaRPr>
          </a:p>
        </p:txBody>
      </p:sp>
      <p:sp>
        <p:nvSpPr>
          <p:cNvPr id="5" name="Footer Placeholder 4"/>
          <p:cNvSpPr>
            <a:spLocks noGrp="1"/>
          </p:cNvSpPr>
          <p:nvPr>
            <p:ph type="ftr" sz="quarter" idx="11"/>
          </p:nvPr>
        </p:nvSpPr>
        <p:spPr/>
        <p:txBody>
          <a:bodyPr/>
          <a:lstStyle/>
          <a:p>
            <a:endParaRPr lang="en-AU" dirty="0">
              <a:solidFill>
                <a:srgbClr val="FFFFFF"/>
              </a:solidFill>
            </a:endParaRPr>
          </a:p>
        </p:txBody>
      </p:sp>
      <p:sp>
        <p:nvSpPr>
          <p:cNvPr id="6" name="Slide Number Placeholder 5"/>
          <p:cNvSpPr>
            <a:spLocks noGrp="1"/>
          </p:cNvSpPr>
          <p:nvPr>
            <p:ph type="sldNum" sz="quarter" idx="12"/>
          </p:nvPr>
        </p:nvSpPr>
        <p:spPr/>
        <p:txBody>
          <a:bodyPr/>
          <a:lstStyle/>
          <a:p>
            <a:fld id="{1CC94721-18E0-4207-9724-B47062EED30A}"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69309627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0C09138C-5C6D-4EFF-ADF9-55BD5B13AD9B}"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51938480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B79225DF-5FDD-4A15-A1AD-77686CB03281}"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614992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AU">
              <a:solidFill>
                <a:srgbClr val="FFFFFF"/>
              </a:solidFill>
            </a:endParaRPr>
          </a:p>
        </p:txBody>
      </p:sp>
      <p:sp>
        <p:nvSpPr>
          <p:cNvPr id="8" name="Footer Placeholder 7"/>
          <p:cNvSpPr>
            <a:spLocks noGrp="1"/>
          </p:cNvSpPr>
          <p:nvPr>
            <p:ph type="ftr" sz="quarter" idx="11"/>
          </p:nvPr>
        </p:nvSpPr>
        <p:spPr/>
        <p:txBody>
          <a:bodyPr/>
          <a:lstStyle/>
          <a:p>
            <a:endParaRPr lang="en-AU">
              <a:solidFill>
                <a:srgbClr val="FFFFFF"/>
              </a:solidFill>
            </a:endParaRPr>
          </a:p>
        </p:txBody>
      </p:sp>
      <p:sp>
        <p:nvSpPr>
          <p:cNvPr id="9" name="Slide Number Placeholder 8"/>
          <p:cNvSpPr>
            <a:spLocks noGrp="1"/>
          </p:cNvSpPr>
          <p:nvPr>
            <p:ph type="sldNum" sz="quarter" idx="12"/>
          </p:nvPr>
        </p:nvSpPr>
        <p:spPr/>
        <p:txBody>
          <a:bodyPr/>
          <a:lstStyle/>
          <a:p>
            <a:fld id="{C7671B31-6613-4A50-B4A9-737F7DD170A3}"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15056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AU">
              <a:solidFill>
                <a:srgbClr val="FFFFFF"/>
              </a:solidFill>
            </a:endParaRPr>
          </a:p>
        </p:txBody>
      </p:sp>
      <p:sp>
        <p:nvSpPr>
          <p:cNvPr id="4" name="Footer Placeholder 3"/>
          <p:cNvSpPr>
            <a:spLocks noGrp="1"/>
          </p:cNvSpPr>
          <p:nvPr>
            <p:ph type="ftr" sz="quarter" idx="11"/>
          </p:nvPr>
        </p:nvSpPr>
        <p:spPr/>
        <p:txBody>
          <a:bodyPr/>
          <a:lstStyle/>
          <a:p>
            <a:endParaRPr lang="en-AU">
              <a:solidFill>
                <a:srgbClr val="FFFFFF"/>
              </a:solidFill>
            </a:endParaRPr>
          </a:p>
        </p:txBody>
      </p:sp>
      <p:sp>
        <p:nvSpPr>
          <p:cNvPr id="5" name="Slide Number Placeholder 4"/>
          <p:cNvSpPr>
            <a:spLocks noGrp="1"/>
          </p:cNvSpPr>
          <p:nvPr>
            <p:ph type="sldNum" sz="quarter" idx="12"/>
          </p:nvPr>
        </p:nvSpPr>
        <p:spPr/>
        <p:txBody>
          <a:bodyPr/>
          <a:lstStyle/>
          <a:p>
            <a:fld id="{C89C6A6F-0EAD-4B1C-9AC9-F8006590457E}"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247705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a:solidFill>
                <a:srgbClr val="FFFFFF"/>
              </a:solidFill>
            </a:endParaRPr>
          </a:p>
        </p:txBody>
      </p:sp>
      <p:sp>
        <p:nvSpPr>
          <p:cNvPr id="3" name="Footer Placeholder 2"/>
          <p:cNvSpPr>
            <a:spLocks noGrp="1"/>
          </p:cNvSpPr>
          <p:nvPr>
            <p:ph type="ftr" sz="quarter" idx="11"/>
          </p:nvPr>
        </p:nvSpPr>
        <p:spPr/>
        <p:txBody>
          <a:bodyPr/>
          <a:lstStyle/>
          <a:p>
            <a:endParaRPr lang="en-AU">
              <a:solidFill>
                <a:srgbClr val="FFFFFF"/>
              </a:solidFill>
            </a:endParaRPr>
          </a:p>
        </p:txBody>
      </p:sp>
      <p:sp>
        <p:nvSpPr>
          <p:cNvPr id="4" name="Slide Number Placeholder 3"/>
          <p:cNvSpPr>
            <a:spLocks noGrp="1"/>
          </p:cNvSpPr>
          <p:nvPr>
            <p:ph type="sldNum" sz="quarter" idx="12"/>
          </p:nvPr>
        </p:nvSpPr>
        <p:spPr/>
        <p:txBody>
          <a:bodyPr/>
          <a:lstStyle/>
          <a:p>
            <a:fld id="{949ECD6B-87AD-4948-81DD-C94C8ADA3DF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620883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0C09138C-5C6D-4EFF-ADF9-55BD5B13AD9B}"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2959555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868E84EF-C978-4342-AB6A-A84A88B7E3E7}"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241580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39C1780B-73DE-4F71-BD4E-3F31ACAC1D35}"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514528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93239C0C-48B9-4F67-ADF0-98A601DB56F4}"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274632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01AF0FCD-8AB3-4812-A3DE-99CAAC82479D}"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17340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B79225DF-5FDD-4A15-A1AD-77686CB03281}"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09798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AU">
              <a:solidFill>
                <a:srgbClr val="FFFFFF"/>
              </a:solidFill>
            </a:endParaRPr>
          </a:p>
        </p:txBody>
      </p:sp>
      <p:sp>
        <p:nvSpPr>
          <p:cNvPr id="8" name="Footer Placeholder 7"/>
          <p:cNvSpPr>
            <a:spLocks noGrp="1"/>
          </p:cNvSpPr>
          <p:nvPr>
            <p:ph type="ftr" sz="quarter" idx="11"/>
          </p:nvPr>
        </p:nvSpPr>
        <p:spPr/>
        <p:txBody>
          <a:bodyPr/>
          <a:lstStyle/>
          <a:p>
            <a:endParaRPr lang="en-AU">
              <a:solidFill>
                <a:srgbClr val="FFFFFF"/>
              </a:solidFill>
            </a:endParaRPr>
          </a:p>
        </p:txBody>
      </p:sp>
      <p:sp>
        <p:nvSpPr>
          <p:cNvPr id="9" name="Slide Number Placeholder 8"/>
          <p:cNvSpPr>
            <a:spLocks noGrp="1"/>
          </p:cNvSpPr>
          <p:nvPr>
            <p:ph type="sldNum" sz="quarter" idx="12"/>
          </p:nvPr>
        </p:nvSpPr>
        <p:spPr/>
        <p:txBody>
          <a:bodyPr/>
          <a:lstStyle/>
          <a:p>
            <a:fld id="{C7671B31-6613-4A50-B4A9-737F7DD170A3}"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97444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AU">
              <a:solidFill>
                <a:srgbClr val="FFFFFF"/>
              </a:solidFill>
            </a:endParaRPr>
          </a:p>
        </p:txBody>
      </p:sp>
      <p:sp>
        <p:nvSpPr>
          <p:cNvPr id="4" name="Footer Placeholder 3"/>
          <p:cNvSpPr>
            <a:spLocks noGrp="1"/>
          </p:cNvSpPr>
          <p:nvPr>
            <p:ph type="ftr" sz="quarter" idx="11"/>
          </p:nvPr>
        </p:nvSpPr>
        <p:spPr/>
        <p:txBody>
          <a:bodyPr/>
          <a:lstStyle/>
          <a:p>
            <a:endParaRPr lang="en-AU">
              <a:solidFill>
                <a:srgbClr val="FFFFFF"/>
              </a:solidFill>
            </a:endParaRPr>
          </a:p>
        </p:txBody>
      </p:sp>
      <p:sp>
        <p:nvSpPr>
          <p:cNvPr id="5" name="Slide Number Placeholder 4"/>
          <p:cNvSpPr>
            <a:spLocks noGrp="1"/>
          </p:cNvSpPr>
          <p:nvPr>
            <p:ph type="sldNum" sz="quarter" idx="12"/>
          </p:nvPr>
        </p:nvSpPr>
        <p:spPr/>
        <p:txBody>
          <a:bodyPr/>
          <a:lstStyle/>
          <a:p>
            <a:fld id="{C89C6A6F-0EAD-4B1C-9AC9-F8006590457E}"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58849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a:solidFill>
                <a:srgbClr val="FFFFFF"/>
              </a:solidFill>
            </a:endParaRPr>
          </a:p>
        </p:txBody>
      </p:sp>
      <p:sp>
        <p:nvSpPr>
          <p:cNvPr id="3" name="Footer Placeholder 2"/>
          <p:cNvSpPr>
            <a:spLocks noGrp="1"/>
          </p:cNvSpPr>
          <p:nvPr>
            <p:ph type="ftr" sz="quarter" idx="11"/>
          </p:nvPr>
        </p:nvSpPr>
        <p:spPr/>
        <p:txBody>
          <a:bodyPr/>
          <a:lstStyle/>
          <a:p>
            <a:endParaRPr lang="en-AU">
              <a:solidFill>
                <a:srgbClr val="FFFFFF"/>
              </a:solidFill>
            </a:endParaRPr>
          </a:p>
        </p:txBody>
      </p:sp>
      <p:sp>
        <p:nvSpPr>
          <p:cNvPr id="4" name="Slide Number Placeholder 3"/>
          <p:cNvSpPr>
            <a:spLocks noGrp="1"/>
          </p:cNvSpPr>
          <p:nvPr>
            <p:ph type="sldNum" sz="quarter" idx="12"/>
          </p:nvPr>
        </p:nvSpPr>
        <p:spPr/>
        <p:txBody>
          <a:bodyPr/>
          <a:lstStyle/>
          <a:p>
            <a:fld id="{949ECD6B-87AD-4948-81DD-C94C8ADA3DFC}"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942836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868E84EF-C978-4342-AB6A-A84A88B7E3E7}"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890553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39C1780B-73DE-4F71-BD4E-3F31ACAC1D35}" type="slidenum">
              <a:rPr lang="en-AU" smtClean="0">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94771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CACFC"/>
            </a:gs>
            <a:gs pos="21000">
              <a:srgbClr val="85C2FF"/>
            </a:gs>
            <a:gs pos="34000">
              <a:schemeClr val="bg1"/>
            </a:gs>
            <a:gs pos="45000">
              <a:schemeClr val="bg1"/>
            </a:gs>
          </a:gsLst>
          <a:lin ang="5400000" scaled="0"/>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524000"/>
          </a:xfrm>
          <a:prstGeom prst="rect">
            <a:avLst/>
          </a:prstGeom>
          <a:no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AU">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AU">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FC43BF8A-396D-4DEC-9013-D44C8DF9347E}" type="slidenum">
              <a:rPr lang="en-AU" smtClean="0">
                <a:solidFill>
                  <a:srgbClr val="FFFFFF"/>
                </a:solidFill>
              </a:rPr>
              <a:pPr fontAlgn="base">
                <a:spcBef>
                  <a:spcPct val="0"/>
                </a:spcBef>
                <a:spcAft>
                  <a:spcPct val="0"/>
                </a:spcAft>
              </a:pPr>
              <a:t>‹#›</a:t>
            </a:fld>
            <a:endParaRPr lang="en-AU">
              <a:solidFill>
                <a:srgbClr val="FFFFFF"/>
              </a:solidFill>
            </a:endParaRPr>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34200" y="6096000"/>
            <a:ext cx="2057400" cy="663677"/>
          </a:xfrm>
          <a:prstGeom prst="rect">
            <a:avLst/>
          </a:prstGeom>
        </p:spPr>
      </p:pic>
    </p:spTree>
    <p:extLst>
      <p:ext uri="{BB962C8B-B14F-4D97-AF65-F5344CB8AC3E}">
        <p14:creationId xmlns:p14="http://schemas.microsoft.com/office/powerpoint/2010/main" val="4263409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aramond"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aramon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CACFC"/>
            </a:gs>
            <a:gs pos="21000">
              <a:srgbClr val="85C2FF"/>
            </a:gs>
            <a:gs pos="34000">
              <a:schemeClr val="bg1"/>
            </a:gs>
            <a:gs pos="45000">
              <a:schemeClr val="bg1"/>
            </a:gs>
          </a:gsLst>
          <a:lin ang="5400000" scaled="0"/>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524000"/>
          </a:xfrm>
          <a:prstGeom prst="rect">
            <a:avLst/>
          </a:prstGeom>
          <a:no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AU">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AU">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FC43BF8A-396D-4DEC-9013-D44C8DF9347E}" type="slidenum">
              <a:rPr lang="en-AU" smtClean="0">
                <a:solidFill>
                  <a:srgbClr val="FFFFFF"/>
                </a:solidFill>
              </a:rPr>
              <a:pPr fontAlgn="base">
                <a:spcBef>
                  <a:spcPct val="0"/>
                </a:spcBef>
                <a:spcAft>
                  <a:spcPct val="0"/>
                </a:spcAft>
              </a:pPr>
              <a:t>‹#›</a:t>
            </a:fld>
            <a:endParaRPr lang="en-AU">
              <a:solidFill>
                <a:srgbClr val="FFFFFF"/>
              </a:solidFill>
            </a:endParaRPr>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34200" y="6096000"/>
            <a:ext cx="2057400" cy="663677"/>
          </a:xfrm>
          <a:prstGeom prst="rect">
            <a:avLst/>
          </a:prstGeom>
        </p:spPr>
      </p:pic>
    </p:spTree>
    <p:extLst>
      <p:ext uri="{BB962C8B-B14F-4D97-AF65-F5344CB8AC3E}">
        <p14:creationId xmlns:p14="http://schemas.microsoft.com/office/powerpoint/2010/main" val="9853621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aramond"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aramon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CACFC"/>
            </a:gs>
            <a:gs pos="21000">
              <a:srgbClr val="85C2FF"/>
            </a:gs>
            <a:gs pos="34000">
              <a:schemeClr val="bg1"/>
            </a:gs>
            <a:gs pos="45000">
              <a:schemeClr val="bg1"/>
            </a:gs>
          </a:gsLst>
          <a:lin ang="5400000" scaled="0"/>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524000"/>
          </a:xfrm>
          <a:prstGeom prst="rect">
            <a:avLst/>
          </a:prstGeom>
          <a:no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AU" dirty="0" smtClean="0">
                <a:solidFill>
                  <a:prstClr val="black"/>
                </a:solidFill>
              </a:rPr>
              <a:t>TOPIC - Presenter</a:t>
            </a:r>
            <a:endParaRPr lang="en-AU"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AU">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FC43BF8A-396D-4DEC-9013-D44C8DF9347E}" type="slidenum">
              <a:rPr lang="en-AU" smtClean="0">
                <a:solidFill>
                  <a:srgbClr val="FFFFFF"/>
                </a:solidFill>
              </a:rPr>
              <a:pPr fontAlgn="base">
                <a:spcBef>
                  <a:spcPct val="0"/>
                </a:spcBef>
                <a:spcAft>
                  <a:spcPct val="0"/>
                </a:spcAft>
              </a:pPr>
              <a:t>‹#›</a:t>
            </a:fld>
            <a:endParaRPr lang="en-AU">
              <a:solidFill>
                <a:srgbClr val="FFFFFF"/>
              </a:solidFill>
            </a:endParaRPr>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34200" y="6096000"/>
            <a:ext cx="2057400" cy="663677"/>
          </a:xfrm>
          <a:prstGeom prst="rect">
            <a:avLst/>
          </a:prstGeom>
        </p:spPr>
      </p:pic>
    </p:spTree>
    <p:extLst>
      <p:ext uri="{BB962C8B-B14F-4D97-AF65-F5344CB8AC3E}">
        <p14:creationId xmlns:p14="http://schemas.microsoft.com/office/powerpoint/2010/main" val="19949838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aramond"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aramon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eiwa.com.au/suburb/newman/" TargetMode="External"/><Relationship Id="rId2" Type="http://schemas.openxmlformats.org/officeDocument/2006/relationships/hyperlink" Target="https://www.theguardian.com/australia-news/2017/may/12/theyve-lost-the-lot-how-the-australian-mining-boom-blew-up-in-property-owners-fac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log.corelogic.com.au/2017/05/buyer-demand-moves-off-floor-mining-regions/"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usinessnews.com.au/article/Outback-WA-housing-market-the-nations-wors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businessinsider.com.au/more-than-90-of-australian-homes-sold-for-a-profit-in-the-first-quarter-of-the-year-2017-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equifax.com.au/sites/default/files/CCDI%20Infographic%20V3.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1" y="152400"/>
            <a:ext cx="8915400" cy="1981200"/>
          </a:xfrm>
        </p:spPr>
        <p:txBody>
          <a:bodyPr>
            <a:normAutofit/>
          </a:bodyPr>
          <a:lstStyle/>
          <a:p>
            <a:r>
              <a:rPr lang="en-AU" dirty="0" smtClean="0">
                <a:latin typeface="Arial" pitchFamily="34" charset="0"/>
                <a:cs typeface="Arial" pitchFamily="34" charset="0"/>
              </a:rPr>
              <a:t>Credit and debt issues arising from the end of the mining boom</a:t>
            </a:r>
            <a:endParaRPr lang="en-AU" sz="4000" dirty="0">
              <a:latin typeface="Arial" pitchFamily="34" charset="0"/>
              <a:cs typeface="Arial" pitchFamily="34" charset="0"/>
            </a:endParaRPr>
          </a:p>
        </p:txBody>
      </p:sp>
      <p:sp>
        <p:nvSpPr>
          <p:cNvPr id="3" name="Subtitle 2"/>
          <p:cNvSpPr>
            <a:spLocks noGrp="1"/>
          </p:cNvSpPr>
          <p:nvPr>
            <p:ph type="subTitle" idx="1"/>
          </p:nvPr>
        </p:nvSpPr>
        <p:spPr>
          <a:xfrm>
            <a:off x="34121" y="1676400"/>
            <a:ext cx="9111858" cy="1447800"/>
          </a:xfrm>
        </p:spPr>
        <p:txBody>
          <a:bodyPr>
            <a:normAutofit/>
          </a:bodyPr>
          <a:lstStyle/>
          <a:p>
            <a:endParaRPr lang="en-AU" sz="2400" dirty="0" smtClean="0">
              <a:solidFill>
                <a:schemeClr val="tx1"/>
              </a:solidFill>
              <a:latin typeface="Arial" pitchFamily="34" charset="0"/>
              <a:cs typeface="Arial" pitchFamily="34" charset="0"/>
            </a:endParaRPr>
          </a:p>
          <a:p>
            <a:pPr algn="l"/>
            <a:r>
              <a:rPr lang="en-AU" sz="2400" dirty="0" smtClean="0">
                <a:solidFill>
                  <a:schemeClr val="tx1"/>
                </a:solidFill>
                <a:latin typeface="Arial" pitchFamily="34" charset="0"/>
                <a:cs typeface="Arial" pitchFamily="34" charset="0"/>
              </a:rPr>
              <a:t>Gemma Mitchell </a:t>
            </a:r>
            <a:r>
              <a:rPr lang="en-AU" sz="2000" dirty="0" smtClean="0">
                <a:solidFill>
                  <a:schemeClr val="tx1"/>
                </a:solidFill>
                <a:latin typeface="Arial" pitchFamily="34" charset="0"/>
                <a:cs typeface="Arial" pitchFamily="34" charset="0"/>
              </a:rPr>
              <a:t>Managing Solicitor       </a:t>
            </a:r>
            <a:r>
              <a:rPr lang="en-AU" sz="2400" dirty="0" smtClean="0">
                <a:solidFill>
                  <a:schemeClr val="tx1"/>
                </a:solidFill>
                <a:latin typeface="Arial" pitchFamily="34" charset="0"/>
                <a:cs typeface="Arial" pitchFamily="34" charset="0"/>
              </a:rPr>
              <a:t>Georgina Molloy </a:t>
            </a:r>
            <a:r>
              <a:rPr lang="en-AU" sz="2000" dirty="0" smtClean="0">
                <a:solidFill>
                  <a:schemeClr val="tx1"/>
                </a:solidFill>
                <a:latin typeface="Arial" pitchFamily="34" charset="0"/>
                <a:cs typeface="Arial" pitchFamily="34" charset="0"/>
              </a:rPr>
              <a:t>Solicitor</a:t>
            </a:r>
          </a:p>
          <a:p>
            <a:endParaRPr lang="en-AU" sz="2400" dirty="0">
              <a:solidFill>
                <a:schemeClr val="tx1"/>
              </a:solidFill>
              <a:latin typeface="Arial" pitchFamily="34" charset="0"/>
              <a:cs typeface="Arial" pitchFamily="34" charset="0"/>
            </a:endParaRPr>
          </a:p>
          <a:p>
            <a:endParaRPr lang="en-AU" sz="2400" dirty="0">
              <a:solidFill>
                <a:schemeClr val="tx1"/>
              </a:solidFill>
              <a:latin typeface="Arial" pitchFamily="34" charset="0"/>
              <a:cs typeface="Arial" pitchFamily="34"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4972050"/>
            <a:ext cx="762000" cy="752475"/>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8654" y="4953000"/>
            <a:ext cx="762000" cy="723900"/>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225" y="4972050"/>
            <a:ext cx="744537" cy="723900"/>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5825" y="4972050"/>
            <a:ext cx="750887" cy="704850"/>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3625" y="4967287"/>
            <a:ext cx="723900" cy="714375"/>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5225" y="4991100"/>
            <a:ext cx="742950" cy="733425"/>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2142" y="6140337"/>
            <a:ext cx="6645216" cy="487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cclswa.org.au/wp-content/uploads/2014/12/Gemma-new.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66825" y="2743200"/>
            <a:ext cx="2028825" cy="2028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clswa.org.au/wp-content/uploads/2015/09/staff-profile-georgina-molloy.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2690812"/>
            <a:ext cx="215265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48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latin typeface="Arial" pitchFamily="34" charset="0"/>
                <a:cs typeface="Arial" pitchFamily="34" charset="0"/>
              </a:rPr>
              <a:t>Voluntary Surrender</a:t>
            </a:r>
            <a:endParaRPr lang="en-AU" dirty="0">
              <a:latin typeface="Arial" pitchFamily="34" charset="0"/>
              <a:cs typeface="Arial" pitchFamily="34" charset="0"/>
            </a:endParaRPr>
          </a:p>
        </p:txBody>
      </p:sp>
      <p:sp>
        <p:nvSpPr>
          <p:cNvPr id="3" name="Content Placeholder 2"/>
          <p:cNvSpPr>
            <a:spLocks noGrp="1"/>
          </p:cNvSpPr>
          <p:nvPr>
            <p:ph idx="1"/>
          </p:nvPr>
        </p:nvSpPr>
        <p:spPr>
          <a:xfrm>
            <a:off x="457200" y="1371600"/>
            <a:ext cx="8229600" cy="5181600"/>
          </a:xfrm>
        </p:spPr>
        <p:txBody>
          <a:bodyPr>
            <a:normAutofit/>
          </a:bodyPr>
          <a:lstStyle/>
          <a:p>
            <a:r>
              <a:rPr lang="en-AU" sz="2400" dirty="0" smtClean="0">
                <a:latin typeface="Arial" pitchFamily="34" charset="0"/>
                <a:cs typeface="Arial" pitchFamily="34" charset="0"/>
              </a:rPr>
              <a:t>Borrower may surrender their property in order to avoid court repossession process </a:t>
            </a:r>
          </a:p>
          <a:p>
            <a:r>
              <a:rPr lang="en-AU" sz="2400" dirty="0" smtClean="0">
                <a:latin typeface="Arial" pitchFamily="34" charset="0"/>
                <a:cs typeface="Arial" pitchFamily="34" charset="0"/>
              </a:rPr>
              <a:t>Borrower may do this by notifying the lender they intend to surrender the property and provide vacant possession</a:t>
            </a:r>
          </a:p>
          <a:p>
            <a:pPr marL="0" indent="0">
              <a:buNone/>
            </a:pPr>
            <a:endParaRPr lang="en-AU" sz="2400" dirty="0" smtClean="0">
              <a:latin typeface="Arial" pitchFamily="34" charset="0"/>
              <a:cs typeface="Arial" pitchFamily="34" charset="0"/>
            </a:endParaRPr>
          </a:p>
          <a:p>
            <a:r>
              <a:rPr lang="en-AU" sz="2400" b="1" dirty="0" smtClean="0">
                <a:latin typeface="Arial" pitchFamily="34" charset="0"/>
                <a:cs typeface="Arial" pitchFamily="34" charset="0"/>
              </a:rPr>
              <a:t>PROS </a:t>
            </a:r>
            <a:r>
              <a:rPr lang="en-AU" sz="2400" b="1" dirty="0" err="1" smtClean="0">
                <a:latin typeface="Arial" pitchFamily="34" charset="0"/>
                <a:cs typeface="Arial" pitchFamily="34" charset="0"/>
              </a:rPr>
              <a:t>vs</a:t>
            </a:r>
            <a:r>
              <a:rPr lang="en-AU" sz="2400" b="1" dirty="0" smtClean="0">
                <a:latin typeface="Arial" pitchFamily="34" charset="0"/>
                <a:cs typeface="Arial" pitchFamily="34" charset="0"/>
              </a:rPr>
              <a:t> CONS?</a:t>
            </a:r>
          </a:p>
          <a:p>
            <a:r>
              <a:rPr lang="en-AU" sz="2000" dirty="0" smtClean="0">
                <a:latin typeface="Arial" pitchFamily="34" charset="0"/>
                <a:cs typeface="Arial" pitchFamily="34" charset="0"/>
              </a:rPr>
              <a:t>Usually preferable that the borrower controls the sale process</a:t>
            </a:r>
          </a:p>
        </p:txBody>
      </p:sp>
    </p:spTree>
    <p:extLst>
      <p:ext uri="{BB962C8B-B14F-4D97-AF65-F5344CB8AC3E}">
        <p14:creationId xmlns:p14="http://schemas.microsoft.com/office/powerpoint/2010/main" val="885513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itchFamily="34" charset="0"/>
                <a:cs typeface="Arial" pitchFamily="34" charset="0"/>
              </a:rPr>
              <a:t>Scenarios: voluntary surrender</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AU" dirty="0">
                <a:latin typeface="Arial" pitchFamily="34" charset="0"/>
                <a:cs typeface="Arial" pitchFamily="34" charset="0"/>
              </a:rPr>
              <a:t>Jim and Ada surrendered property but </a:t>
            </a:r>
            <a:r>
              <a:rPr lang="en-AU" dirty="0" smtClean="0">
                <a:latin typeface="Arial" pitchFamily="34" charset="0"/>
                <a:cs typeface="Arial" pitchFamily="34" charset="0"/>
              </a:rPr>
              <a:t>were given </a:t>
            </a:r>
            <a:r>
              <a:rPr lang="en-AU" dirty="0">
                <a:latin typeface="Arial" pitchFamily="34" charset="0"/>
                <a:cs typeface="Arial" pitchFamily="34" charset="0"/>
              </a:rPr>
              <a:t>incorrect advice by the bank </a:t>
            </a:r>
            <a:r>
              <a:rPr lang="en-AU" dirty="0" smtClean="0">
                <a:latin typeface="Arial" pitchFamily="34" charset="0"/>
                <a:cs typeface="Arial" pitchFamily="34" charset="0"/>
              </a:rPr>
              <a:t>staff</a:t>
            </a:r>
            <a:endParaRPr lang="en-US" dirty="0">
              <a:latin typeface="Arial" pitchFamily="34" charset="0"/>
              <a:cs typeface="Arial" pitchFamily="34" charset="0"/>
            </a:endParaRPr>
          </a:p>
          <a:p>
            <a:endParaRPr lang="en-AU" dirty="0" smtClean="0">
              <a:latin typeface="Arial" pitchFamily="34" charset="0"/>
              <a:cs typeface="Arial" pitchFamily="34" charset="0"/>
            </a:endParaRPr>
          </a:p>
          <a:p>
            <a:r>
              <a:rPr lang="en-AU" dirty="0" smtClean="0">
                <a:latin typeface="Arial" pitchFamily="34" charset="0"/>
                <a:cs typeface="Arial" pitchFamily="34" charset="0"/>
              </a:rPr>
              <a:t>Kath surrendered property to the bank and they forgot about it</a:t>
            </a:r>
          </a:p>
        </p:txBody>
      </p:sp>
    </p:spTree>
    <p:extLst>
      <p:ext uri="{BB962C8B-B14F-4D97-AF65-F5344CB8AC3E}">
        <p14:creationId xmlns:p14="http://schemas.microsoft.com/office/powerpoint/2010/main" val="4115508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pitchFamily="34" charset="0"/>
                <a:cs typeface="Arial" pitchFamily="34" charset="0"/>
              </a:rPr>
              <a:t>New Repossession Process</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AU" dirty="0" smtClean="0">
                <a:latin typeface="Arial" pitchFamily="34" charset="0"/>
                <a:cs typeface="Arial" pitchFamily="34" charset="0"/>
              </a:rPr>
              <a:t>If borrower is in default, lender must serve default notice and give borrower 30 days to remedy.</a:t>
            </a:r>
          </a:p>
          <a:p>
            <a:pPr algn="just"/>
            <a:r>
              <a:rPr lang="en-AU" dirty="0" smtClean="0">
                <a:latin typeface="Arial" pitchFamily="34" charset="0"/>
                <a:cs typeface="Arial" pitchFamily="34" charset="0"/>
              </a:rPr>
              <a:t>If the default is not remedied by borrower, lender is entitled to institute legal proceedings to repossess property.</a:t>
            </a:r>
          </a:p>
          <a:p>
            <a:pPr algn="just"/>
            <a:r>
              <a:rPr lang="en-AU" dirty="0" smtClean="0">
                <a:latin typeface="Arial" pitchFamily="34" charset="0"/>
                <a:cs typeface="Arial" pitchFamily="34" charset="0"/>
              </a:rPr>
              <a:t>Lender must personally serve a Writ of Summons, Statement of Claim and Form 4 Notice on the borrower: Order 4AA, </a:t>
            </a:r>
            <a:r>
              <a:rPr lang="en-AU" i="1" dirty="0" smtClean="0">
                <a:latin typeface="Arial" pitchFamily="34" charset="0"/>
                <a:cs typeface="Arial" pitchFamily="34" charset="0"/>
              </a:rPr>
              <a:t>Rules of the Supreme Court 1971 </a:t>
            </a:r>
            <a:r>
              <a:rPr lang="en-AU" dirty="0" smtClean="0">
                <a:latin typeface="Arial" pitchFamily="34" charset="0"/>
                <a:cs typeface="Arial" pitchFamily="34" charset="0"/>
              </a:rPr>
              <a:t>(WA).</a:t>
            </a:r>
          </a:p>
          <a:p>
            <a:endParaRPr lang="en-US" dirty="0"/>
          </a:p>
        </p:txBody>
      </p:sp>
    </p:spTree>
    <p:extLst>
      <p:ext uri="{BB962C8B-B14F-4D97-AF65-F5344CB8AC3E}">
        <p14:creationId xmlns:p14="http://schemas.microsoft.com/office/powerpoint/2010/main" val="2003738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itchFamily="34" charset="0"/>
                <a:cs typeface="Arial" pitchFamily="34" charset="0"/>
              </a:rPr>
              <a:t>Form 4</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9222593"/>
              </p:ext>
            </p:extLst>
          </p:nvPr>
        </p:nvGraphicFramePr>
        <p:xfrm>
          <a:off x="228600" y="1143000"/>
          <a:ext cx="8458200" cy="5263649"/>
        </p:xfrm>
        <a:graphic>
          <a:graphicData uri="http://schemas.openxmlformats.org/drawingml/2006/table">
            <a:tbl>
              <a:tblPr>
                <a:tableStyleId>{5C22544A-7EE6-4342-B048-85BDC9FD1C3A}</a:tableStyleId>
              </a:tblPr>
              <a:tblGrid>
                <a:gridCol w="8458200"/>
              </a:tblGrid>
              <a:tr h="198889">
                <a:tc>
                  <a:txBody>
                    <a:bodyPr/>
                    <a:lstStyle/>
                    <a:p>
                      <a:pPr marL="0" marR="0" algn="ctr">
                        <a:spcBef>
                          <a:spcPts val="800"/>
                        </a:spcBef>
                        <a:spcAft>
                          <a:spcPts val="0"/>
                        </a:spcAft>
                      </a:pPr>
                      <a:r>
                        <a:rPr lang="en-AU" sz="1100" b="1" dirty="0" smtClean="0">
                          <a:effectLst/>
                          <a:latin typeface="Arial" pitchFamily="34" charset="0"/>
                          <a:cs typeface="Arial" pitchFamily="34" charset="0"/>
                        </a:rPr>
                        <a:t>IMPORTANT </a:t>
                      </a:r>
                      <a:r>
                        <a:rPr lang="en-AU" sz="1100" b="1" dirty="0">
                          <a:effectLst/>
                          <a:latin typeface="Arial" pitchFamily="34" charset="0"/>
                          <a:cs typeface="Arial" pitchFamily="34" charset="0"/>
                        </a:rPr>
                        <a:t>NOTICE AND HOW TO RESPOND</a:t>
                      </a:r>
                      <a:endParaRPr lang="en-US" sz="1100" b="1" dirty="0">
                        <a:effectLst/>
                        <a:latin typeface="Arial" pitchFamily="34" charset="0"/>
                        <a:ea typeface="Times New Roman"/>
                        <a:cs typeface="Arial" pitchFamily="34" charset="0"/>
                      </a:endParaRPr>
                    </a:p>
                  </a:txBody>
                  <a:tcPr marL="17714" marR="17714" marT="0" marB="0"/>
                </a:tc>
              </a:tr>
              <a:tr h="298333">
                <a:tc>
                  <a:txBody>
                    <a:bodyPr/>
                    <a:lstStyle/>
                    <a:p>
                      <a:pPr marL="0" marR="0">
                        <a:spcBef>
                          <a:spcPts val="800"/>
                        </a:spcBef>
                        <a:spcAft>
                          <a:spcPts val="0"/>
                        </a:spcAft>
                      </a:pPr>
                      <a:r>
                        <a:rPr lang="en-AU" sz="1100" dirty="0">
                          <a:effectLst/>
                          <a:latin typeface="Arial" pitchFamily="34" charset="0"/>
                          <a:cs typeface="Arial" pitchFamily="34" charset="0"/>
                        </a:rPr>
                        <a:t>This is an IMPORTANT NOTICE issued to you because a claim has been made against you in the Supreme Court of Western Australia. If you do not respond you may lose ownership of the property described below and action may be taken to sell that property.</a:t>
                      </a:r>
                      <a:endParaRPr lang="en-US" sz="1100" dirty="0">
                        <a:effectLst/>
                        <a:latin typeface="Arial" pitchFamily="34" charset="0"/>
                        <a:ea typeface="Times New Roman"/>
                        <a:cs typeface="Arial" pitchFamily="34" charset="0"/>
                      </a:endParaRPr>
                    </a:p>
                  </a:txBody>
                  <a:tcPr marL="17714" marR="17714" marT="0" marB="0"/>
                </a:tc>
              </a:tr>
              <a:tr h="447500">
                <a:tc>
                  <a:txBody>
                    <a:bodyPr/>
                    <a:lstStyle/>
                    <a:p>
                      <a:pPr marL="0" marR="0">
                        <a:spcBef>
                          <a:spcPts val="800"/>
                        </a:spcBef>
                        <a:spcAft>
                          <a:spcPts val="0"/>
                        </a:spcAft>
                      </a:pPr>
                      <a:r>
                        <a:rPr lang="en-AU" sz="1100" dirty="0">
                          <a:effectLst/>
                          <a:latin typeface="Arial" pitchFamily="34" charset="0"/>
                          <a:cs typeface="Arial" pitchFamily="34" charset="0"/>
                        </a:rPr>
                        <a:t>Attached to this notice is a writ of summons issued by the Supreme Court of Western Australia. The plaintiff, [name of plaintiff], seeks orders against you including orders that would allow the plaintiff to [take possession of/foreclose on/sell]</a:t>
                      </a:r>
                      <a:r>
                        <a:rPr lang="en-AU" sz="1100" baseline="30000" dirty="0">
                          <a:effectLst/>
                          <a:latin typeface="Arial" pitchFamily="34" charset="0"/>
                          <a:cs typeface="Arial" pitchFamily="34" charset="0"/>
                        </a:rPr>
                        <a:t>1</a:t>
                      </a:r>
                      <a:r>
                        <a:rPr lang="en-AU" sz="1100" dirty="0">
                          <a:effectLst/>
                          <a:latin typeface="Arial" pitchFamily="34" charset="0"/>
                          <a:cs typeface="Arial" pitchFamily="34" charset="0"/>
                        </a:rPr>
                        <a:t> your [description of property] [at location of property if relevant] under a mortgage. </a:t>
                      </a:r>
                      <a:r>
                        <a:rPr lang="en-AU" sz="1100" b="1" dirty="0">
                          <a:effectLst/>
                          <a:latin typeface="Arial" pitchFamily="34" charset="0"/>
                          <a:cs typeface="Arial" pitchFamily="34" charset="0"/>
                        </a:rPr>
                        <a:t>This notice contains important information about your rights. Please read it carefully.</a:t>
                      </a:r>
                      <a:endParaRPr lang="en-US" sz="1100" b="1" dirty="0">
                        <a:effectLst/>
                        <a:latin typeface="Arial" pitchFamily="34" charset="0"/>
                        <a:ea typeface="Times New Roman"/>
                        <a:cs typeface="Arial" pitchFamily="34" charset="0"/>
                      </a:endParaRPr>
                    </a:p>
                  </a:txBody>
                  <a:tcPr marL="17714" marR="17714" marT="0" marB="0"/>
                </a:tc>
              </a:tr>
              <a:tr h="607060">
                <a:tc>
                  <a:txBody>
                    <a:bodyPr/>
                    <a:lstStyle/>
                    <a:p>
                      <a:pPr marL="0" marR="0">
                        <a:spcBef>
                          <a:spcPts val="800"/>
                        </a:spcBef>
                        <a:spcAft>
                          <a:spcPts val="0"/>
                        </a:spcAft>
                      </a:pPr>
                      <a:r>
                        <a:rPr lang="en-AU" sz="1100" b="1" dirty="0">
                          <a:effectLst/>
                          <a:latin typeface="Arial" pitchFamily="34" charset="0"/>
                          <a:cs typeface="Arial" pitchFamily="34" charset="0"/>
                        </a:rPr>
                        <a:t>If you are unsure of what you should do: </a:t>
                      </a:r>
                      <a:r>
                        <a:rPr lang="en-AU" sz="1100" dirty="0">
                          <a:effectLst/>
                          <a:latin typeface="Arial" pitchFamily="34" charset="0"/>
                          <a:cs typeface="Arial" pitchFamily="34" charset="0"/>
                        </a:rPr>
                        <a:t>you should try to get legal advice without delay. Legal Aid WA has an online ‘Mortgage stress ‑ self help guide’ available on its website at www.legalaid.wa.gov.au or you can telephone the Legal Aid WA InfoLine on 1300 650 579 for free information or a referral to other services that might be able to assist you (open Monday to Friday 8.30 am to 4.30 pm except public holidays). If you need Translating and Interpreting Services contact 131 450, or the National Relay Service (for hearing and speech impaired) contact 133 677.</a:t>
                      </a:r>
                      <a:endParaRPr lang="en-US" sz="1100" dirty="0">
                        <a:effectLst/>
                        <a:latin typeface="Arial" pitchFamily="34" charset="0"/>
                        <a:ea typeface="Times New Roman"/>
                        <a:cs typeface="Arial" pitchFamily="34" charset="0"/>
                      </a:endParaRPr>
                    </a:p>
                  </a:txBody>
                  <a:tcPr marL="17714" marR="17714" marT="0" marB="0"/>
                </a:tc>
              </a:tr>
              <a:tr h="372916">
                <a:tc>
                  <a:txBody>
                    <a:bodyPr/>
                    <a:lstStyle/>
                    <a:p>
                      <a:pPr marL="0" marR="0">
                        <a:spcBef>
                          <a:spcPts val="800"/>
                        </a:spcBef>
                        <a:spcAft>
                          <a:spcPts val="0"/>
                        </a:spcAft>
                      </a:pPr>
                      <a:r>
                        <a:rPr lang="en-AU" sz="1100" b="1" dirty="0">
                          <a:effectLst/>
                          <a:latin typeface="Arial" pitchFamily="34" charset="0"/>
                          <a:cs typeface="Arial" pitchFamily="34" charset="0"/>
                        </a:rPr>
                        <a:t>If</a:t>
                      </a:r>
                      <a:r>
                        <a:rPr lang="en-AU" sz="1100" dirty="0">
                          <a:effectLst/>
                          <a:latin typeface="Arial" pitchFamily="34" charset="0"/>
                          <a:cs typeface="Arial" pitchFamily="34" charset="0"/>
                        </a:rPr>
                        <a:t> </a:t>
                      </a:r>
                      <a:r>
                        <a:rPr lang="en-AU" sz="1100" b="1" dirty="0">
                          <a:effectLst/>
                          <a:latin typeface="Arial" pitchFamily="34" charset="0"/>
                          <a:cs typeface="Arial" pitchFamily="34" charset="0"/>
                        </a:rPr>
                        <a:t>you</a:t>
                      </a:r>
                      <a:r>
                        <a:rPr lang="en-AU" sz="1100" dirty="0">
                          <a:effectLst/>
                          <a:latin typeface="Arial" pitchFamily="34" charset="0"/>
                          <a:cs typeface="Arial" pitchFamily="34" charset="0"/>
                        </a:rPr>
                        <a:t> </a:t>
                      </a:r>
                      <a:r>
                        <a:rPr lang="en-AU" sz="1100" b="1" dirty="0">
                          <a:effectLst/>
                          <a:latin typeface="Arial" pitchFamily="34" charset="0"/>
                          <a:cs typeface="Arial" pitchFamily="34" charset="0"/>
                        </a:rPr>
                        <a:t>do</a:t>
                      </a:r>
                      <a:r>
                        <a:rPr lang="en-AU" sz="1100" dirty="0">
                          <a:effectLst/>
                          <a:latin typeface="Arial" pitchFamily="34" charset="0"/>
                          <a:cs typeface="Arial" pitchFamily="34" charset="0"/>
                        </a:rPr>
                        <a:t> </a:t>
                      </a:r>
                      <a:r>
                        <a:rPr lang="en-AU" sz="1100" b="1" dirty="0">
                          <a:effectLst/>
                          <a:latin typeface="Arial" pitchFamily="34" charset="0"/>
                          <a:cs typeface="Arial" pitchFamily="34" charset="0"/>
                        </a:rPr>
                        <a:t>not</a:t>
                      </a:r>
                      <a:r>
                        <a:rPr lang="en-AU" sz="1100" dirty="0">
                          <a:effectLst/>
                          <a:latin typeface="Arial" pitchFamily="34" charset="0"/>
                          <a:cs typeface="Arial" pitchFamily="34" charset="0"/>
                        </a:rPr>
                        <a:t> </a:t>
                      </a:r>
                      <a:r>
                        <a:rPr lang="en-AU" sz="1100" b="1" dirty="0">
                          <a:effectLst/>
                          <a:latin typeface="Arial" pitchFamily="34" charset="0"/>
                          <a:cs typeface="Arial" pitchFamily="34" charset="0"/>
                        </a:rPr>
                        <a:t>agree</a:t>
                      </a:r>
                      <a:r>
                        <a:rPr lang="en-AU" sz="1100" dirty="0">
                          <a:effectLst/>
                          <a:latin typeface="Arial" pitchFamily="34" charset="0"/>
                          <a:cs typeface="Arial" pitchFamily="34" charset="0"/>
                        </a:rPr>
                        <a:t> </a:t>
                      </a:r>
                      <a:r>
                        <a:rPr lang="en-AU" sz="1100" b="1" dirty="0">
                          <a:effectLst/>
                          <a:latin typeface="Arial" pitchFamily="34" charset="0"/>
                          <a:cs typeface="Arial" pitchFamily="34" charset="0"/>
                        </a:rPr>
                        <a:t>with</a:t>
                      </a:r>
                      <a:r>
                        <a:rPr lang="en-AU" sz="1100" dirty="0">
                          <a:effectLst/>
                          <a:latin typeface="Arial" pitchFamily="34" charset="0"/>
                          <a:cs typeface="Arial" pitchFamily="34" charset="0"/>
                        </a:rPr>
                        <a:t> </a:t>
                      </a:r>
                      <a:r>
                        <a:rPr lang="en-AU" sz="1100" b="1" dirty="0">
                          <a:effectLst/>
                          <a:latin typeface="Arial" pitchFamily="34" charset="0"/>
                          <a:cs typeface="Arial" pitchFamily="34" charset="0"/>
                        </a:rPr>
                        <a:t>the</a:t>
                      </a:r>
                      <a:r>
                        <a:rPr lang="en-AU" sz="1100" dirty="0">
                          <a:effectLst/>
                          <a:latin typeface="Arial" pitchFamily="34" charset="0"/>
                          <a:cs typeface="Arial" pitchFamily="34" charset="0"/>
                        </a:rPr>
                        <a:t> </a:t>
                      </a:r>
                      <a:r>
                        <a:rPr lang="en-AU" sz="1100" b="1" dirty="0">
                          <a:effectLst/>
                          <a:latin typeface="Arial" pitchFamily="34" charset="0"/>
                          <a:cs typeface="Arial" pitchFamily="34" charset="0"/>
                        </a:rPr>
                        <a:t>claim</a:t>
                      </a:r>
                      <a:r>
                        <a:rPr lang="en-AU" sz="1100" dirty="0">
                          <a:effectLst/>
                          <a:latin typeface="Arial" pitchFamily="34" charset="0"/>
                          <a:cs typeface="Arial" pitchFamily="34" charset="0"/>
                        </a:rPr>
                        <a:t> </a:t>
                      </a:r>
                      <a:r>
                        <a:rPr lang="en-AU" sz="1100" b="1" dirty="0">
                          <a:effectLst/>
                          <a:latin typeface="Arial" pitchFamily="34" charset="0"/>
                          <a:cs typeface="Arial" pitchFamily="34" charset="0"/>
                        </a:rPr>
                        <a:t>and</a:t>
                      </a:r>
                      <a:r>
                        <a:rPr lang="en-AU" sz="1100" dirty="0">
                          <a:effectLst/>
                          <a:latin typeface="Arial" pitchFamily="34" charset="0"/>
                          <a:cs typeface="Arial" pitchFamily="34" charset="0"/>
                        </a:rPr>
                        <a:t> </a:t>
                      </a:r>
                      <a:r>
                        <a:rPr lang="en-AU" sz="1100" b="1" dirty="0">
                          <a:effectLst/>
                          <a:latin typeface="Arial" pitchFamily="34" charset="0"/>
                          <a:cs typeface="Arial" pitchFamily="34" charset="0"/>
                        </a:rPr>
                        <a:t>believe</a:t>
                      </a:r>
                      <a:r>
                        <a:rPr lang="en-AU" sz="1100" dirty="0">
                          <a:effectLst/>
                          <a:latin typeface="Arial" pitchFamily="34" charset="0"/>
                          <a:cs typeface="Arial" pitchFamily="34" charset="0"/>
                        </a:rPr>
                        <a:t> </a:t>
                      </a:r>
                      <a:r>
                        <a:rPr lang="en-AU" sz="1100" b="1" dirty="0">
                          <a:effectLst/>
                          <a:latin typeface="Arial" pitchFamily="34" charset="0"/>
                          <a:cs typeface="Arial" pitchFamily="34" charset="0"/>
                        </a:rPr>
                        <a:t>that</a:t>
                      </a:r>
                      <a:r>
                        <a:rPr lang="en-AU" sz="1100" dirty="0">
                          <a:effectLst/>
                          <a:latin typeface="Arial" pitchFamily="34" charset="0"/>
                          <a:cs typeface="Arial" pitchFamily="34" charset="0"/>
                        </a:rPr>
                        <a:t> </a:t>
                      </a:r>
                      <a:r>
                        <a:rPr lang="en-AU" sz="1100" b="1" dirty="0">
                          <a:effectLst/>
                          <a:latin typeface="Arial" pitchFamily="34" charset="0"/>
                          <a:cs typeface="Arial" pitchFamily="34" charset="0"/>
                        </a:rPr>
                        <a:t>you</a:t>
                      </a:r>
                      <a:r>
                        <a:rPr lang="en-AU" sz="1100" dirty="0">
                          <a:effectLst/>
                          <a:latin typeface="Arial" pitchFamily="34" charset="0"/>
                          <a:cs typeface="Arial" pitchFamily="34" charset="0"/>
                        </a:rPr>
                        <a:t> </a:t>
                      </a:r>
                      <a:r>
                        <a:rPr lang="en-AU" sz="1100" b="1" dirty="0">
                          <a:effectLst/>
                          <a:latin typeface="Arial" pitchFamily="34" charset="0"/>
                          <a:cs typeface="Arial" pitchFamily="34" charset="0"/>
                        </a:rPr>
                        <a:t>have</a:t>
                      </a:r>
                      <a:r>
                        <a:rPr lang="en-AU" sz="1100" dirty="0">
                          <a:effectLst/>
                          <a:latin typeface="Arial" pitchFamily="34" charset="0"/>
                          <a:cs typeface="Arial" pitchFamily="34" charset="0"/>
                        </a:rPr>
                        <a:t> </a:t>
                      </a:r>
                      <a:r>
                        <a:rPr lang="en-AU" sz="1100" b="1" dirty="0">
                          <a:effectLst/>
                          <a:latin typeface="Arial" pitchFamily="34" charset="0"/>
                          <a:cs typeface="Arial" pitchFamily="34" charset="0"/>
                        </a:rPr>
                        <a:t>a</a:t>
                      </a:r>
                      <a:r>
                        <a:rPr lang="en-AU" sz="1100" dirty="0">
                          <a:effectLst/>
                          <a:latin typeface="Arial" pitchFamily="34" charset="0"/>
                          <a:cs typeface="Arial" pitchFamily="34" charset="0"/>
                        </a:rPr>
                        <a:t> </a:t>
                      </a:r>
                      <a:r>
                        <a:rPr lang="en-AU" sz="1100" b="1" dirty="0">
                          <a:effectLst/>
                          <a:latin typeface="Arial" pitchFamily="34" charset="0"/>
                          <a:cs typeface="Arial" pitchFamily="34" charset="0"/>
                        </a:rPr>
                        <a:t>legal</a:t>
                      </a:r>
                      <a:r>
                        <a:rPr lang="en-AU" sz="1100" dirty="0">
                          <a:effectLst/>
                          <a:latin typeface="Arial" pitchFamily="34" charset="0"/>
                          <a:cs typeface="Arial" pitchFamily="34" charset="0"/>
                        </a:rPr>
                        <a:t> </a:t>
                      </a:r>
                      <a:r>
                        <a:rPr lang="en-AU" sz="1100" b="1" dirty="0">
                          <a:effectLst/>
                          <a:latin typeface="Arial" pitchFamily="34" charset="0"/>
                          <a:cs typeface="Arial" pitchFamily="34" charset="0"/>
                        </a:rPr>
                        <a:t>defence</a:t>
                      </a:r>
                      <a:r>
                        <a:rPr lang="en-AU" sz="1100" dirty="0">
                          <a:effectLst/>
                          <a:latin typeface="Arial" pitchFamily="34" charset="0"/>
                          <a:cs typeface="Arial" pitchFamily="34" charset="0"/>
                        </a:rPr>
                        <a:t>: you should, within [number of days as required in Order 5 rule 11] days after the writ of summons was served on you, inform the Court and [name of plaintiff]’s lawyers, [name of law firm representing plaintiff] (whose contact details appear below), that you wish to defend the action.</a:t>
                      </a:r>
                      <a:endParaRPr lang="en-US" sz="1100" dirty="0">
                        <a:effectLst/>
                        <a:latin typeface="Arial" pitchFamily="34" charset="0"/>
                        <a:ea typeface="Times New Roman"/>
                        <a:cs typeface="Arial" pitchFamily="34" charset="0"/>
                      </a:endParaRPr>
                    </a:p>
                  </a:txBody>
                  <a:tcPr marL="17714" marR="17714" marT="0" marB="0"/>
                </a:tc>
              </a:tr>
              <a:tr h="372916">
                <a:tc>
                  <a:txBody>
                    <a:bodyPr/>
                    <a:lstStyle/>
                    <a:p>
                      <a:pPr marL="0" marR="0">
                        <a:spcBef>
                          <a:spcPts val="800"/>
                        </a:spcBef>
                        <a:spcAft>
                          <a:spcPts val="0"/>
                        </a:spcAft>
                      </a:pPr>
                      <a:r>
                        <a:rPr lang="en-AU" sz="1100" dirty="0">
                          <a:effectLst/>
                          <a:latin typeface="Arial" pitchFamily="34" charset="0"/>
                          <a:cs typeface="Arial" pitchFamily="34" charset="0"/>
                        </a:rPr>
                        <a:t>You do not have a legal defence just because you disagree with what the plaintiff is proposing to do or because events have been outside your control. For example, it is not a legal defence that you cannot pay your mortgage repayments because you are unemployed. Because any defence can only succeed if it is recognised at law it might assist you to get some legal advice.</a:t>
                      </a:r>
                      <a:endParaRPr lang="en-US" sz="1100" dirty="0">
                        <a:effectLst/>
                        <a:latin typeface="Arial" pitchFamily="34" charset="0"/>
                        <a:ea typeface="Times New Roman"/>
                        <a:cs typeface="Arial" pitchFamily="34" charset="0"/>
                      </a:endParaRPr>
                    </a:p>
                  </a:txBody>
                  <a:tcPr marL="17714" marR="17714" marT="0" marB="0"/>
                </a:tc>
              </a:tr>
              <a:tr h="919861">
                <a:tc>
                  <a:txBody>
                    <a:bodyPr/>
                    <a:lstStyle/>
                    <a:p>
                      <a:pPr marL="0" marR="0">
                        <a:spcBef>
                          <a:spcPts val="800"/>
                        </a:spcBef>
                        <a:spcAft>
                          <a:spcPts val="0"/>
                        </a:spcAft>
                      </a:pPr>
                      <a:r>
                        <a:rPr lang="en-AU" sz="1100" dirty="0">
                          <a:effectLst/>
                          <a:latin typeface="Arial" pitchFamily="34" charset="0"/>
                          <a:cs typeface="Arial" pitchFamily="34" charset="0"/>
                        </a:rPr>
                        <a:t>To inform the Court and [name of law firm representing plaintiff] that you wish to defend the action you should:</a:t>
                      </a:r>
                      <a:endParaRPr lang="en-US" sz="1100" dirty="0">
                        <a:effectLst/>
                        <a:latin typeface="Arial" pitchFamily="34" charset="0"/>
                        <a:cs typeface="Arial" pitchFamily="34" charset="0"/>
                      </a:endParaRPr>
                    </a:p>
                    <a:p>
                      <a:pPr marL="550545" marR="0" indent="-550545">
                        <a:spcBef>
                          <a:spcPts val="800"/>
                        </a:spcBef>
                        <a:spcAft>
                          <a:spcPts val="0"/>
                        </a:spcAft>
                        <a:tabLst>
                          <a:tab pos="186055" algn="l"/>
                          <a:tab pos="541655" algn="l"/>
                        </a:tabLst>
                      </a:pPr>
                      <a:r>
                        <a:rPr lang="en-AU" sz="1100" dirty="0">
                          <a:effectLst/>
                          <a:latin typeface="Arial" pitchFamily="34" charset="0"/>
                          <a:cs typeface="Arial" pitchFamily="34" charset="0"/>
                        </a:rPr>
                        <a:t>	1.	File an original and one copy of a completed Memorandum of Appearance (Rules of the Supreme Court 1971 Schedule 2 Form 6) at the Supreme Court registry, Level 11, David Malcolm Justice Centre, 28 Barrack Street, Perth. A Memorandum of Appearance form can be obtained from the Supreme Court website at: www.supremecourt.wa.gov.au.</a:t>
                      </a:r>
                      <a:endParaRPr lang="en-US" sz="1100" dirty="0">
                        <a:effectLst/>
                        <a:latin typeface="Arial" pitchFamily="34" charset="0"/>
                        <a:cs typeface="Arial" pitchFamily="34" charset="0"/>
                      </a:endParaRPr>
                    </a:p>
                    <a:p>
                      <a:pPr marL="550545" marR="0" indent="-550545">
                        <a:spcBef>
                          <a:spcPts val="800"/>
                        </a:spcBef>
                        <a:spcAft>
                          <a:spcPts val="0"/>
                        </a:spcAft>
                        <a:tabLst>
                          <a:tab pos="186055" algn="l"/>
                          <a:tab pos="541655" algn="l"/>
                        </a:tabLst>
                      </a:pPr>
                      <a:r>
                        <a:rPr lang="en-AU" sz="1100" dirty="0">
                          <a:effectLst/>
                          <a:latin typeface="Arial" pitchFamily="34" charset="0"/>
                          <a:cs typeface="Arial" pitchFamily="34" charset="0"/>
                        </a:rPr>
                        <a:t>	2.	Serve on [name of law firm representing plaintiff] without delay a copy of the stamped Memorandum of Appearance that is returned to you by the Court (1. above</a:t>
                      </a:r>
                      <a:r>
                        <a:rPr lang="en-AU" sz="1100" dirty="0" smtClean="0">
                          <a:effectLst/>
                          <a:latin typeface="Arial" pitchFamily="34" charset="0"/>
                          <a:cs typeface="Arial" pitchFamily="34" charset="0"/>
                        </a:rPr>
                        <a:t>).  </a:t>
                      </a:r>
                      <a:endParaRPr lang="en-US" sz="1100" dirty="0">
                        <a:effectLst/>
                        <a:latin typeface="Arial" pitchFamily="34" charset="0"/>
                        <a:ea typeface="Times New Roman"/>
                        <a:cs typeface="Arial" pitchFamily="34" charset="0"/>
                      </a:endParaRPr>
                    </a:p>
                  </a:txBody>
                  <a:tcPr marL="17714" marR="17714" marT="0" marB="0"/>
                </a:tc>
              </a:tr>
              <a:tr h="447500">
                <a:tc>
                  <a:txBody>
                    <a:bodyPr/>
                    <a:lstStyle/>
                    <a:p>
                      <a:pPr marL="0" marR="0">
                        <a:spcBef>
                          <a:spcPts val="800"/>
                        </a:spcBef>
                        <a:spcAft>
                          <a:spcPts val="0"/>
                        </a:spcAft>
                      </a:pPr>
                      <a:r>
                        <a:rPr lang="en-AU" sz="1100" b="1" dirty="0">
                          <a:effectLst/>
                          <a:latin typeface="Arial" pitchFamily="34" charset="0"/>
                          <a:cs typeface="Arial" pitchFamily="34" charset="0"/>
                        </a:rPr>
                        <a:t>If you do nothing: </a:t>
                      </a:r>
                      <a:r>
                        <a:rPr lang="en-AU" sz="1100" dirty="0">
                          <a:effectLst/>
                          <a:latin typeface="Arial" pitchFamily="34" charset="0"/>
                          <a:cs typeface="Arial" pitchFamily="34" charset="0"/>
                        </a:rPr>
                        <a:t>if you do not file a Memorandum of Appearance at the Court within [number of days as required in Order 5 rule 11] days after the writ of summons was served on you, then [name of plaintiff] may ask the Court to make orders that would allow the plaintiff to [take possession of/foreclose on/sell]</a:t>
                      </a:r>
                      <a:r>
                        <a:rPr lang="en-AU" sz="1100" baseline="30000" dirty="0">
                          <a:effectLst/>
                          <a:latin typeface="Arial" pitchFamily="34" charset="0"/>
                          <a:cs typeface="Arial" pitchFamily="34" charset="0"/>
                        </a:rPr>
                        <a:t>1</a:t>
                      </a:r>
                      <a:r>
                        <a:rPr lang="en-AU" sz="1100" dirty="0">
                          <a:effectLst/>
                          <a:latin typeface="Arial" pitchFamily="34" charset="0"/>
                          <a:cs typeface="Arial" pitchFamily="34" charset="0"/>
                        </a:rPr>
                        <a:t> your [description of property] [at location of property if relevant]. </a:t>
                      </a:r>
                      <a:endParaRPr lang="en-US" sz="1100" dirty="0">
                        <a:effectLst/>
                        <a:latin typeface="Arial" pitchFamily="34" charset="0"/>
                        <a:ea typeface="Times New Roman"/>
                        <a:cs typeface="Arial" pitchFamily="34" charset="0"/>
                      </a:endParaRPr>
                    </a:p>
                  </a:txBody>
                  <a:tcPr marL="17714" marR="17714" marT="0" marB="0"/>
                </a:tc>
              </a:tr>
              <a:tr h="372916">
                <a:tc>
                  <a:txBody>
                    <a:bodyPr/>
                    <a:lstStyle/>
                    <a:p>
                      <a:pPr marL="0" marR="0">
                        <a:spcBef>
                          <a:spcPts val="800"/>
                        </a:spcBef>
                        <a:spcAft>
                          <a:spcPts val="0"/>
                        </a:spcAft>
                      </a:pPr>
                      <a:r>
                        <a:rPr lang="en-AU" sz="1100" b="1" dirty="0">
                          <a:effectLst/>
                          <a:latin typeface="Arial" pitchFamily="34" charset="0"/>
                          <a:cs typeface="Arial" pitchFamily="34" charset="0"/>
                        </a:rPr>
                        <a:t>The plaintiff’s lawyers: </a:t>
                      </a:r>
                      <a:r>
                        <a:rPr lang="en-AU" sz="1100" dirty="0">
                          <a:effectLst/>
                          <a:latin typeface="Arial" pitchFamily="34" charset="0"/>
                          <a:cs typeface="Arial" pitchFamily="34" charset="0"/>
                        </a:rPr>
                        <a:t>The plaintiff is represented by [name of law firm representing plaintiff], whose address is [street address]. If you wish to contact someone at [name of law firm representing plaintiff] in relation to this matter then you should contact [lawyer’s name] on [lawyer’s telephone number] or by email at [lawyer’s email address].</a:t>
                      </a:r>
                      <a:endParaRPr lang="en-US" sz="1100" dirty="0">
                        <a:effectLst/>
                        <a:latin typeface="Arial" pitchFamily="34" charset="0"/>
                        <a:ea typeface="Times New Roman"/>
                        <a:cs typeface="Arial" pitchFamily="34" charset="0"/>
                      </a:endParaRPr>
                    </a:p>
                  </a:txBody>
                  <a:tcPr marL="17714" marR="17714" marT="0" marB="0"/>
                </a:tc>
              </a:tr>
            </a:tbl>
          </a:graphicData>
        </a:graphic>
      </p:graphicFrame>
    </p:spTree>
    <p:extLst>
      <p:ext uri="{BB962C8B-B14F-4D97-AF65-F5344CB8AC3E}">
        <p14:creationId xmlns:p14="http://schemas.microsoft.com/office/powerpoint/2010/main" val="3421267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itchFamily="34" charset="0"/>
                <a:cs typeface="Arial" pitchFamily="34" charset="0"/>
              </a:rPr>
              <a:t>Scenario: Sigourney</a:t>
            </a:r>
            <a:endParaRPr lang="en-US" dirty="0"/>
          </a:p>
        </p:txBody>
      </p:sp>
      <p:sp>
        <p:nvSpPr>
          <p:cNvPr id="3" name="Content Placeholder 2"/>
          <p:cNvSpPr>
            <a:spLocks noGrp="1"/>
          </p:cNvSpPr>
          <p:nvPr>
            <p:ph idx="1"/>
          </p:nvPr>
        </p:nvSpPr>
        <p:spPr/>
        <p:txBody>
          <a:bodyPr>
            <a:normAutofit fontScale="85000" lnSpcReduction="20000"/>
          </a:bodyPr>
          <a:lstStyle/>
          <a:p>
            <a:r>
              <a:rPr lang="en-AU" dirty="0" smtClean="0">
                <a:latin typeface="Arial" pitchFamily="34" charset="0"/>
                <a:cs typeface="Arial" pitchFamily="34" charset="0"/>
              </a:rPr>
              <a:t>Sigourney sought advice from CCLSWA in relation to a mortgage she had given over her home to secure a guarantee for her ex-husband’s business loan with Top Cash.</a:t>
            </a:r>
          </a:p>
          <a:p>
            <a:r>
              <a:rPr lang="en-AU" dirty="0" smtClean="0">
                <a:latin typeface="Arial" pitchFamily="34" charset="0"/>
                <a:cs typeface="Arial" pitchFamily="34" charset="0"/>
              </a:rPr>
              <a:t>We assisted her with an application for pro bono assistance from a private law firm.</a:t>
            </a:r>
          </a:p>
          <a:p>
            <a:r>
              <a:rPr lang="en-AU" dirty="0" smtClean="0">
                <a:latin typeface="Arial" pitchFamily="34" charset="0"/>
                <a:cs typeface="Arial" pitchFamily="34" charset="0"/>
              </a:rPr>
              <a:t>Sigourney served with a writ but no Form 4.</a:t>
            </a:r>
          </a:p>
          <a:p>
            <a:r>
              <a:rPr lang="en-AU" dirty="0" smtClean="0">
                <a:latin typeface="Arial" pitchFamily="34" charset="0"/>
                <a:cs typeface="Arial" pitchFamily="34" charset="0"/>
              </a:rPr>
              <a:t>Error pointed out to Top Cash’s lawyers and application to set aside service of writ prepared.</a:t>
            </a:r>
          </a:p>
          <a:p>
            <a:r>
              <a:rPr lang="en-AU" dirty="0" smtClean="0">
                <a:latin typeface="Arial" pitchFamily="34" charset="0"/>
                <a:cs typeface="Arial" pitchFamily="34" charset="0"/>
              </a:rPr>
              <a:t>Sigourney then served with fresh writ and Form 4.</a:t>
            </a:r>
          </a:p>
          <a:p>
            <a:r>
              <a:rPr lang="en-AU" dirty="0" smtClean="0">
                <a:latin typeface="Arial" pitchFamily="34" charset="0"/>
                <a:cs typeface="Arial" pitchFamily="34" charset="0"/>
              </a:rPr>
              <a:t>Additional time enabled Sigourney to find pro bono court representation.</a:t>
            </a:r>
            <a:endParaRPr lang="en-US" dirty="0">
              <a:latin typeface="Arial" pitchFamily="34" charset="0"/>
              <a:cs typeface="Arial" pitchFamily="34" charset="0"/>
            </a:endParaRPr>
          </a:p>
        </p:txBody>
      </p:sp>
    </p:spTree>
    <p:extLst>
      <p:ext uri="{BB962C8B-B14F-4D97-AF65-F5344CB8AC3E}">
        <p14:creationId xmlns:p14="http://schemas.microsoft.com/office/powerpoint/2010/main" val="2416740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AU" dirty="0" smtClean="0">
                <a:latin typeface="Arial" pitchFamily="34" charset="0"/>
                <a:cs typeface="Arial" pitchFamily="34" charset="0"/>
              </a:rPr>
              <a:t>New Repossession Process</a:t>
            </a:r>
            <a:endParaRPr lang="en-AU" dirty="0">
              <a:latin typeface="Arial" pitchFamily="34" charset="0"/>
              <a:cs typeface="Arial" pitchFamily="34" charset="0"/>
            </a:endParaRPr>
          </a:p>
        </p:txBody>
      </p:sp>
      <p:sp>
        <p:nvSpPr>
          <p:cNvPr id="3" name="Content Placeholder 2"/>
          <p:cNvSpPr>
            <a:spLocks noGrp="1"/>
          </p:cNvSpPr>
          <p:nvPr>
            <p:ph idx="1"/>
          </p:nvPr>
        </p:nvSpPr>
        <p:spPr>
          <a:xfrm>
            <a:off x="381000" y="1295400"/>
            <a:ext cx="8305800" cy="4800600"/>
          </a:xfrm>
        </p:spPr>
        <p:txBody>
          <a:bodyPr>
            <a:noAutofit/>
          </a:bodyPr>
          <a:lstStyle/>
          <a:p>
            <a:pPr algn="just"/>
            <a:r>
              <a:rPr lang="en-AU" sz="2500" dirty="0" smtClean="0">
                <a:latin typeface="Arial" pitchFamily="34" charset="0"/>
                <a:cs typeface="Arial" pitchFamily="34" charset="0"/>
              </a:rPr>
              <a:t>Borrower has 10 days to enter an appearance.</a:t>
            </a:r>
          </a:p>
          <a:p>
            <a:pPr algn="just"/>
            <a:r>
              <a:rPr lang="en-AU" sz="2500" dirty="0" smtClean="0">
                <a:latin typeface="Arial" pitchFamily="34" charset="0"/>
                <a:cs typeface="Arial" pitchFamily="34" charset="0"/>
              </a:rPr>
              <a:t>If no appearance is entered by borrower, lender can send a Form 36A notice to borrower saying it will apply for default judgment.</a:t>
            </a:r>
          </a:p>
          <a:p>
            <a:pPr algn="just"/>
            <a:r>
              <a:rPr lang="en-AU" sz="2500" dirty="0">
                <a:latin typeface="Arial" pitchFamily="34" charset="0"/>
                <a:cs typeface="Arial" pitchFamily="34" charset="0"/>
              </a:rPr>
              <a:t>Lender must wait 11 days </a:t>
            </a:r>
            <a:r>
              <a:rPr lang="en-AU" sz="2500" dirty="0" smtClean="0">
                <a:latin typeface="Arial" pitchFamily="34" charset="0"/>
                <a:cs typeface="Arial" pitchFamily="34" charset="0"/>
              </a:rPr>
              <a:t>after service of Form 36A before applying for </a:t>
            </a:r>
            <a:r>
              <a:rPr lang="en-AU" sz="2500" dirty="0">
                <a:latin typeface="Arial" pitchFamily="34" charset="0"/>
                <a:cs typeface="Arial" pitchFamily="34" charset="0"/>
              </a:rPr>
              <a:t>default </a:t>
            </a:r>
            <a:r>
              <a:rPr lang="en-AU" sz="2500" dirty="0" smtClean="0">
                <a:latin typeface="Arial" pitchFamily="34" charset="0"/>
                <a:cs typeface="Arial" pitchFamily="34" charset="0"/>
              </a:rPr>
              <a:t>judgment</a:t>
            </a:r>
          </a:p>
          <a:p>
            <a:pPr algn="just"/>
            <a:r>
              <a:rPr lang="en-AU" sz="2500" dirty="0" smtClean="0">
                <a:latin typeface="Arial" pitchFamily="34" charset="0"/>
                <a:cs typeface="Arial" pitchFamily="34" charset="0"/>
              </a:rPr>
              <a:t>Notice of default judgment to be personally served on borrower together with Form 36C.</a:t>
            </a:r>
            <a:endParaRPr lang="en-AU" sz="2500" dirty="0">
              <a:latin typeface="Arial" pitchFamily="34" charset="0"/>
              <a:cs typeface="Arial" pitchFamily="34" charset="0"/>
            </a:endParaRPr>
          </a:p>
          <a:p>
            <a:pPr algn="just"/>
            <a:r>
              <a:rPr lang="en-AU" sz="2500" dirty="0" smtClean="0">
                <a:latin typeface="Arial" pitchFamily="34" charset="0"/>
                <a:cs typeface="Arial" pitchFamily="34" charset="0"/>
              </a:rPr>
              <a:t>Vacant possession of property must be delivered by borrower within 28 days unless otherwise ordered.</a:t>
            </a:r>
          </a:p>
          <a:p>
            <a:pPr algn="just"/>
            <a:r>
              <a:rPr lang="en-AU" sz="2500" dirty="0" smtClean="0">
                <a:latin typeface="Arial" pitchFamily="34" charset="0"/>
                <a:cs typeface="Arial" pitchFamily="34" charset="0"/>
              </a:rPr>
              <a:t>The sheriff may enter the property and change the locks.</a:t>
            </a:r>
            <a:endParaRPr lang="en-AU" sz="2500" dirty="0">
              <a:latin typeface="Arial" pitchFamily="34" charset="0"/>
              <a:cs typeface="Arial" pitchFamily="34" charset="0"/>
            </a:endParaRPr>
          </a:p>
        </p:txBody>
      </p:sp>
    </p:spTree>
    <p:extLst>
      <p:ext uri="{BB962C8B-B14F-4D97-AF65-F5344CB8AC3E}">
        <p14:creationId xmlns:p14="http://schemas.microsoft.com/office/powerpoint/2010/main" val="684904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itchFamily="34" charset="0"/>
                <a:cs typeface="Arial" pitchFamily="34" charset="0"/>
              </a:rPr>
              <a:t>Mortgagee Sales</a:t>
            </a:r>
            <a:endParaRPr lang="en-AU" dirty="0">
              <a:latin typeface="Arial" pitchFamily="34" charset="0"/>
              <a:cs typeface="Arial"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711136"/>
            <a:ext cx="469392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 y="1877942"/>
            <a:ext cx="3886200" cy="3323987"/>
          </a:xfrm>
          <a:prstGeom prst="rect">
            <a:avLst/>
          </a:prstGeom>
          <a:noFill/>
        </p:spPr>
        <p:txBody>
          <a:bodyPr wrap="square" rtlCol="0">
            <a:spAutoFit/>
          </a:bodyPr>
          <a:lstStyle/>
          <a:p>
            <a:r>
              <a:rPr lang="en-AU" sz="3000" dirty="0" smtClean="0">
                <a:latin typeface="Arial" pitchFamily="34" charset="0"/>
                <a:cs typeface="Arial" pitchFamily="34" charset="0"/>
              </a:rPr>
              <a:t>Once a financial </a:t>
            </a:r>
            <a:r>
              <a:rPr lang="en-AU" sz="3000" dirty="0">
                <a:latin typeface="Arial" pitchFamily="34" charset="0"/>
                <a:cs typeface="Arial" pitchFamily="34" charset="0"/>
              </a:rPr>
              <a:t>s</a:t>
            </a:r>
            <a:r>
              <a:rPr lang="en-AU" sz="3000" dirty="0" smtClean="0">
                <a:latin typeface="Arial" pitchFamily="34" charset="0"/>
                <a:cs typeface="Arial" pitchFamily="34" charset="0"/>
              </a:rPr>
              <a:t>ervices </a:t>
            </a:r>
            <a:r>
              <a:rPr lang="en-AU" sz="3000" dirty="0">
                <a:latin typeface="Arial" pitchFamily="34" charset="0"/>
                <a:cs typeface="Arial" pitchFamily="34" charset="0"/>
              </a:rPr>
              <a:t>p</a:t>
            </a:r>
            <a:r>
              <a:rPr lang="en-AU" sz="3000" dirty="0" smtClean="0">
                <a:latin typeface="Arial" pitchFamily="34" charset="0"/>
                <a:cs typeface="Arial" pitchFamily="34" charset="0"/>
              </a:rPr>
              <a:t>rovider has repossessed a property, they may sell it to recover money owed to them by the debtor.</a:t>
            </a:r>
            <a:endParaRPr lang="en-AU" sz="3000" dirty="0">
              <a:latin typeface="Arial" pitchFamily="34" charset="0"/>
              <a:cs typeface="Arial" pitchFamily="34" charset="0"/>
            </a:endParaRPr>
          </a:p>
        </p:txBody>
      </p:sp>
    </p:spTree>
    <p:extLst>
      <p:ext uri="{BB962C8B-B14F-4D97-AF65-F5344CB8AC3E}">
        <p14:creationId xmlns:p14="http://schemas.microsoft.com/office/powerpoint/2010/main" val="4245350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itchFamily="34" charset="0"/>
                <a:cs typeface="Arial" pitchFamily="34" charset="0"/>
              </a:rPr>
              <a:t>FOS Approach</a:t>
            </a:r>
            <a:endParaRPr lang="en-AU"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4495800"/>
          </a:xfrm>
        </p:spPr>
        <p:txBody>
          <a:bodyPr>
            <a:normAutofit/>
          </a:bodyPr>
          <a:lstStyle/>
          <a:p>
            <a:pPr marL="0" lvl="0" indent="0" fontAlgn="base">
              <a:buNone/>
            </a:pPr>
            <a:r>
              <a:rPr lang="en-US" dirty="0" smtClean="0">
                <a:latin typeface="Arial" pitchFamily="34" charset="0"/>
                <a:cs typeface="Arial" pitchFamily="34" charset="0"/>
              </a:rPr>
              <a:t>‘FOS </a:t>
            </a:r>
            <a:r>
              <a:rPr lang="en-US" dirty="0">
                <a:latin typeface="Arial" pitchFamily="34" charset="0"/>
                <a:cs typeface="Arial" pitchFamily="34" charset="0"/>
              </a:rPr>
              <a:t>Approach to Mortgagee </a:t>
            </a:r>
            <a:r>
              <a:rPr lang="en-US" dirty="0" smtClean="0">
                <a:latin typeface="Arial" pitchFamily="34" charset="0"/>
                <a:cs typeface="Arial" pitchFamily="34" charset="0"/>
              </a:rPr>
              <a:t>Sales’</a:t>
            </a:r>
          </a:p>
          <a:p>
            <a:pPr marL="457200" lvl="1" indent="0" fontAlgn="base">
              <a:buNone/>
            </a:pPr>
            <a:r>
              <a:rPr lang="en-US" dirty="0" smtClean="0">
                <a:latin typeface="Arial" pitchFamily="34" charset="0"/>
                <a:cs typeface="Arial" pitchFamily="34" charset="0"/>
              </a:rPr>
              <a:t>A </a:t>
            </a:r>
            <a:r>
              <a:rPr lang="en-US" dirty="0">
                <a:latin typeface="Arial" pitchFamily="34" charset="0"/>
                <a:cs typeface="Arial" pitchFamily="34" charset="0"/>
              </a:rPr>
              <a:t>financial services provider </a:t>
            </a:r>
            <a:r>
              <a:rPr lang="en-US" dirty="0" smtClean="0">
                <a:latin typeface="Arial" pitchFamily="34" charset="0"/>
                <a:cs typeface="Arial" pitchFamily="34" charset="0"/>
              </a:rPr>
              <a:t>(FSP) in </a:t>
            </a:r>
            <a:r>
              <a:rPr lang="en-US" dirty="0">
                <a:latin typeface="Arial" pitchFamily="34" charset="0"/>
                <a:cs typeface="Arial" pitchFamily="34" charset="0"/>
              </a:rPr>
              <a:t>possession of a borrower’s property must take </a:t>
            </a:r>
            <a:r>
              <a:rPr lang="en-US" b="1" dirty="0">
                <a:latin typeface="Arial" pitchFamily="34" charset="0"/>
                <a:cs typeface="Arial" pitchFamily="34" charset="0"/>
              </a:rPr>
              <a:t>reasonable care </a:t>
            </a:r>
            <a:r>
              <a:rPr lang="en-US" dirty="0">
                <a:latin typeface="Arial" pitchFamily="34" charset="0"/>
                <a:cs typeface="Arial" pitchFamily="34" charset="0"/>
              </a:rPr>
              <a:t>to sell the property for either its </a:t>
            </a:r>
            <a:r>
              <a:rPr lang="en-US" b="1" dirty="0">
                <a:latin typeface="Arial" pitchFamily="34" charset="0"/>
                <a:cs typeface="Arial" pitchFamily="34" charset="0"/>
              </a:rPr>
              <a:t>market value </a:t>
            </a:r>
            <a:r>
              <a:rPr lang="en-US" dirty="0" smtClean="0">
                <a:latin typeface="Arial" pitchFamily="34" charset="0"/>
                <a:cs typeface="Arial" pitchFamily="34" charset="0"/>
              </a:rPr>
              <a:t>or, if no market value, then </a:t>
            </a:r>
            <a:r>
              <a:rPr lang="en-US" dirty="0">
                <a:latin typeface="Arial" pitchFamily="34" charset="0"/>
                <a:cs typeface="Arial" pitchFamily="34" charset="0"/>
              </a:rPr>
              <a:t>the </a:t>
            </a:r>
            <a:r>
              <a:rPr lang="en-US" b="1" dirty="0">
                <a:latin typeface="Arial" pitchFamily="34" charset="0"/>
                <a:cs typeface="Arial" pitchFamily="34" charset="0"/>
              </a:rPr>
              <a:t>best possible price</a:t>
            </a:r>
            <a:r>
              <a:rPr lang="en-US" dirty="0" smtClean="0">
                <a:latin typeface="Arial" pitchFamily="34" charset="0"/>
                <a:cs typeface="Arial" pitchFamily="34" charset="0"/>
              </a:rPr>
              <a:t>.</a:t>
            </a:r>
          </a:p>
        </p:txBody>
      </p:sp>
      <p:pic>
        <p:nvPicPr>
          <p:cNvPr id="13314" name="Picture 2" descr="FOS Financial Ombudsman Ser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4" y="4572000"/>
            <a:ext cx="4381492"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277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itchFamily="34" charset="0"/>
                <a:cs typeface="Arial" pitchFamily="34" charset="0"/>
              </a:rPr>
              <a:t>1. ‘Reasonable care’</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indent="0">
              <a:buNone/>
            </a:pPr>
            <a:r>
              <a:rPr lang="en-AU" sz="2800" dirty="0" smtClean="0">
                <a:latin typeface="Arial" pitchFamily="34" charset="0"/>
                <a:cs typeface="Arial" pitchFamily="34" charset="0"/>
              </a:rPr>
              <a:t>The Financial Services Provider:</a:t>
            </a:r>
          </a:p>
          <a:p>
            <a:r>
              <a:rPr lang="en-AU" sz="2800" dirty="0" smtClean="0">
                <a:latin typeface="Arial" pitchFamily="34" charset="0"/>
                <a:cs typeface="Arial" pitchFamily="34" charset="0"/>
              </a:rPr>
              <a:t>can rely on expertise BUT must supervise sale process</a:t>
            </a:r>
          </a:p>
          <a:p>
            <a:r>
              <a:rPr lang="en-AU" sz="2800" dirty="0" smtClean="0">
                <a:latin typeface="Arial" pitchFamily="34" charset="0"/>
                <a:cs typeface="Arial" pitchFamily="34" charset="0"/>
              </a:rPr>
              <a:t>does </a:t>
            </a:r>
            <a:r>
              <a:rPr lang="en-AU" sz="2800" b="1" dirty="0" smtClean="0">
                <a:latin typeface="Arial" pitchFamily="34" charset="0"/>
                <a:cs typeface="Arial" pitchFamily="34" charset="0"/>
              </a:rPr>
              <a:t>not</a:t>
            </a:r>
            <a:r>
              <a:rPr lang="en-AU" sz="2800" dirty="0" smtClean="0">
                <a:latin typeface="Arial" pitchFamily="34" charset="0"/>
                <a:cs typeface="Arial" pitchFamily="34" charset="0"/>
              </a:rPr>
              <a:t> need to consult or keep borrower informed about sale</a:t>
            </a:r>
          </a:p>
          <a:p>
            <a:r>
              <a:rPr lang="en-AU" sz="2800" dirty="0" smtClean="0">
                <a:latin typeface="Arial" pitchFamily="34" charset="0"/>
                <a:cs typeface="Arial" pitchFamily="34" charset="0"/>
              </a:rPr>
              <a:t>must </a:t>
            </a:r>
            <a:r>
              <a:rPr lang="en-AU" sz="2800" b="1" dirty="0" smtClean="0">
                <a:latin typeface="Arial" pitchFamily="34" charset="0"/>
                <a:cs typeface="Arial" pitchFamily="34" charset="0"/>
              </a:rPr>
              <a:t>promptly tell borrower </a:t>
            </a:r>
            <a:r>
              <a:rPr lang="en-AU" sz="2800" dirty="0" smtClean="0">
                <a:latin typeface="Arial" pitchFamily="34" charset="0"/>
                <a:cs typeface="Arial" pitchFamily="34" charset="0"/>
              </a:rPr>
              <a:t>once sale completed </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903019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2" y="0"/>
            <a:ext cx="9144000" cy="1524000"/>
          </a:xfrm>
        </p:spPr>
        <p:txBody>
          <a:bodyPr/>
          <a:lstStyle/>
          <a:p>
            <a:r>
              <a:rPr lang="en-AU" dirty="0">
                <a:latin typeface="Arial" pitchFamily="34" charset="0"/>
                <a:cs typeface="Arial" pitchFamily="34" charset="0"/>
              </a:rPr>
              <a:t>2</a:t>
            </a:r>
            <a:r>
              <a:rPr lang="en-AU" dirty="0" smtClean="0">
                <a:latin typeface="Arial" pitchFamily="34" charset="0"/>
                <a:cs typeface="Arial" pitchFamily="34" charset="0"/>
              </a:rPr>
              <a:t>. Valuing the property</a:t>
            </a:r>
            <a:endParaRPr lang="en-AU"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dirty="0" smtClean="0">
                <a:latin typeface="Arial" pitchFamily="34" charset="0"/>
                <a:cs typeface="Arial" pitchFamily="34" charset="0"/>
              </a:rPr>
              <a:t>At </a:t>
            </a:r>
            <a:r>
              <a:rPr lang="en-US" dirty="0">
                <a:latin typeface="Arial" pitchFamily="34" charset="0"/>
                <a:cs typeface="Arial" pitchFamily="34" charset="0"/>
              </a:rPr>
              <a:t>least one sworn valuation from an independent registered </a:t>
            </a:r>
            <a:r>
              <a:rPr lang="en-US" dirty="0" err="1">
                <a:latin typeface="Arial" pitchFamily="34" charset="0"/>
                <a:cs typeface="Arial" pitchFamily="34" charset="0"/>
              </a:rPr>
              <a:t>valuer</a:t>
            </a:r>
            <a:r>
              <a:rPr lang="en-US" dirty="0">
                <a:latin typeface="Arial" pitchFamily="34" charset="0"/>
                <a:cs typeface="Arial" pitchFamily="34" charset="0"/>
              </a:rPr>
              <a:t> that gives an expert opinion about the property’s market </a:t>
            </a:r>
            <a:r>
              <a:rPr lang="en-US" dirty="0" smtClean="0">
                <a:latin typeface="Arial" pitchFamily="34" charset="0"/>
                <a:cs typeface="Arial" pitchFamily="34" charset="0"/>
              </a:rPr>
              <a:t>value</a:t>
            </a:r>
          </a:p>
          <a:p>
            <a:pPr marL="342900" lvl="1" indent="-342900">
              <a:buFont typeface="Arial" pitchFamily="34" charset="0"/>
              <a:buChar char="•"/>
            </a:pPr>
            <a:r>
              <a:rPr lang="en-US" dirty="0" smtClean="0">
                <a:latin typeface="Arial" pitchFamily="34" charset="0"/>
                <a:cs typeface="Arial" pitchFamily="34" charset="0"/>
              </a:rPr>
              <a:t>Do not need </a:t>
            </a:r>
            <a:r>
              <a:rPr lang="en-US" dirty="0">
                <a:latin typeface="Arial" pitchFamily="34" charset="0"/>
                <a:cs typeface="Arial" pitchFamily="34" charset="0"/>
              </a:rPr>
              <a:t>to wait until the market improves before </a:t>
            </a:r>
            <a:r>
              <a:rPr lang="en-US" dirty="0" smtClean="0">
                <a:latin typeface="Arial" pitchFamily="34" charset="0"/>
                <a:cs typeface="Arial" pitchFamily="34" charset="0"/>
              </a:rPr>
              <a:t>selling </a:t>
            </a:r>
            <a:r>
              <a:rPr lang="en-US" dirty="0">
                <a:latin typeface="Arial" pitchFamily="34" charset="0"/>
                <a:cs typeface="Arial" pitchFamily="34" charset="0"/>
              </a:rPr>
              <a:t>the </a:t>
            </a:r>
            <a:r>
              <a:rPr lang="en-US" dirty="0" smtClean="0">
                <a:latin typeface="Arial" pitchFamily="34" charset="0"/>
                <a:cs typeface="Arial" pitchFamily="34" charset="0"/>
              </a:rPr>
              <a:t>property</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6100" y="4114800"/>
            <a:ext cx="2971800" cy="197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853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AU" dirty="0" smtClean="0">
                <a:latin typeface="Arial" pitchFamily="34" charset="0"/>
                <a:cs typeface="Arial" pitchFamily="34" charset="0"/>
              </a:rPr>
              <a:t>Introduction</a:t>
            </a:r>
            <a:endParaRPr lang="en-US" dirty="0">
              <a:latin typeface="Arial" pitchFamily="34" charset="0"/>
              <a:cs typeface="Arial" pitchFamily="34" charset="0"/>
            </a:endParaRPr>
          </a:p>
        </p:txBody>
      </p:sp>
      <p:pic>
        <p:nvPicPr>
          <p:cNvPr id="5" name="Content Placeholder 4" descr="Screen Clipping"/>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66800" y="990600"/>
            <a:ext cx="6700706" cy="4720815"/>
          </a:xfrm>
        </p:spPr>
      </p:pic>
      <p:sp>
        <p:nvSpPr>
          <p:cNvPr id="3" name="TextBox 2"/>
          <p:cNvSpPr txBox="1"/>
          <p:nvPr/>
        </p:nvSpPr>
        <p:spPr>
          <a:xfrm>
            <a:off x="2229592" y="5410200"/>
            <a:ext cx="4495800" cy="1077218"/>
          </a:xfrm>
          <a:prstGeom prst="rect">
            <a:avLst/>
          </a:prstGeom>
          <a:noFill/>
        </p:spPr>
        <p:txBody>
          <a:bodyPr wrap="square" rtlCol="0">
            <a:spAutoFit/>
          </a:bodyPr>
          <a:lstStyle/>
          <a:p>
            <a:pPr algn="ctr"/>
            <a:endParaRPr lang="en-AU" sz="2800" b="1" dirty="0" smtClean="0">
              <a:latin typeface="Arial" pitchFamily="34" charset="0"/>
              <a:cs typeface="Arial" pitchFamily="34" charset="0"/>
            </a:endParaRPr>
          </a:p>
          <a:p>
            <a:pPr algn="ctr"/>
            <a:r>
              <a:rPr lang="en-AU" sz="3600" b="1" dirty="0" smtClean="0">
                <a:latin typeface="Arial" pitchFamily="34" charset="0"/>
                <a:cs typeface="Arial" pitchFamily="34" charset="0"/>
              </a:rPr>
              <a:t>www.cclswa.org.au</a:t>
            </a:r>
            <a:endParaRPr lang="en-AU" sz="3600" b="1" dirty="0">
              <a:latin typeface="Arial" pitchFamily="34" charset="0"/>
              <a:cs typeface="Arial" pitchFamily="34" charset="0"/>
            </a:endParaRPr>
          </a:p>
        </p:txBody>
      </p:sp>
    </p:spTree>
    <p:extLst>
      <p:ext uri="{BB962C8B-B14F-4D97-AF65-F5344CB8AC3E}">
        <p14:creationId xmlns:p14="http://schemas.microsoft.com/office/powerpoint/2010/main" val="3007740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pitchFamily="34" charset="0"/>
                <a:cs typeface="Arial" pitchFamily="34" charset="0"/>
              </a:rPr>
              <a:t>3</a:t>
            </a:r>
            <a:r>
              <a:rPr lang="en-AU" dirty="0" smtClean="0">
                <a:latin typeface="Arial" pitchFamily="34" charset="0"/>
                <a:cs typeface="Arial" pitchFamily="34" charset="0"/>
              </a:rPr>
              <a:t>. Marketing the property</a:t>
            </a:r>
            <a:endParaRPr lang="en-AU"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3505199"/>
          </a:xfrm>
        </p:spPr>
        <p:txBody>
          <a:bodyPr>
            <a:noAutofit/>
          </a:bodyPr>
          <a:lstStyle/>
          <a:p>
            <a:r>
              <a:rPr lang="en-US" sz="2000" dirty="0" smtClean="0">
                <a:latin typeface="Arial" pitchFamily="34" charset="0"/>
                <a:cs typeface="Arial" pitchFamily="34" charset="0"/>
              </a:rPr>
              <a:t>At </a:t>
            </a:r>
            <a:r>
              <a:rPr lang="en-US" sz="2000" dirty="0">
                <a:latin typeface="Arial" pitchFamily="34" charset="0"/>
                <a:cs typeface="Arial" pitchFamily="34" charset="0"/>
              </a:rPr>
              <a:t>least one marketing proposal from a reputable property </a:t>
            </a:r>
            <a:r>
              <a:rPr lang="en-US" sz="2000" dirty="0" smtClean="0">
                <a:latin typeface="Arial" pitchFamily="34" charset="0"/>
                <a:cs typeface="Arial" pitchFamily="34" charset="0"/>
              </a:rPr>
              <a:t>agent</a:t>
            </a:r>
          </a:p>
          <a:p>
            <a:r>
              <a:rPr lang="en-US" sz="2000" dirty="0" smtClean="0">
                <a:latin typeface="Arial" pitchFamily="34" charset="0"/>
                <a:cs typeface="Arial" pitchFamily="34" charset="0"/>
              </a:rPr>
              <a:t>FSP must </a:t>
            </a:r>
            <a:r>
              <a:rPr lang="en-US" sz="2000" dirty="0">
                <a:latin typeface="Arial" pitchFamily="34" charset="0"/>
                <a:cs typeface="Arial" pitchFamily="34" charset="0"/>
              </a:rPr>
              <a:t>advertise the property f</a:t>
            </a:r>
            <a:r>
              <a:rPr lang="en-US" sz="2000" dirty="0" smtClean="0">
                <a:latin typeface="Arial" pitchFamily="34" charset="0"/>
                <a:cs typeface="Arial" pitchFamily="34" charset="0"/>
              </a:rPr>
              <a:t>or sale </a:t>
            </a:r>
          </a:p>
          <a:p>
            <a:pPr lvl="1"/>
            <a:r>
              <a:rPr lang="en-US" sz="1600" dirty="0" smtClean="0">
                <a:latin typeface="Arial" pitchFamily="34" charset="0"/>
                <a:cs typeface="Arial" pitchFamily="34" charset="0"/>
              </a:rPr>
              <a:t>Must </a:t>
            </a:r>
            <a:r>
              <a:rPr lang="en-US" sz="1600" dirty="0">
                <a:latin typeface="Arial" pitchFamily="34" charset="0"/>
                <a:cs typeface="Arial" pitchFamily="34" charset="0"/>
              </a:rPr>
              <a:t>advertise on commercial real estate websites for at least four </a:t>
            </a:r>
            <a:r>
              <a:rPr lang="en-US" sz="1600" dirty="0" smtClean="0">
                <a:latin typeface="Arial" pitchFamily="34" charset="0"/>
                <a:cs typeface="Arial" pitchFamily="34" charset="0"/>
              </a:rPr>
              <a:t>weeks – but note regional or commercial/unusual properties</a:t>
            </a:r>
          </a:p>
          <a:p>
            <a:r>
              <a:rPr lang="en-US" sz="2000" dirty="0" smtClean="0">
                <a:latin typeface="Arial" pitchFamily="34" charset="0"/>
                <a:cs typeface="Arial" pitchFamily="34" charset="0"/>
              </a:rPr>
              <a:t>Can the FSP advertise the sale as a mortgagee sale? </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032"/>
          <a:stretch/>
        </p:blipFill>
        <p:spPr bwMode="auto">
          <a:xfrm>
            <a:off x="2819400" y="3486601"/>
            <a:ext cx="3200400" cy="21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600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pitchFamily="34" charset="0"/>
                <a:cs typeface="Arial" pitchFamily="34" charset="0"/>
              </a:rPr>
              <a:t>4</a:t>
            </a:r>
            <a:r>
              <a:rPr lang="en-AU" dirty="0" smtClean="0">
                <a:latin typeface="Arial" pitchFamily="34" charset="0"/>
                <a:cs typeface="Arial" pitchFamily="34" charset="0"/>
              </a:rPr>
              <a:t>. Maintaining or improving  </a:t>
            </a:r>
            <a:endParaRPr lang="en-AU"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AU" dirty="0" smtClean="0">
                <a:latin typeface="Arial" pitchFamily="34" charset="0"/>
                <a:cs typeface="Arial" pitchFamily="34" charset="0"/>
              </a:rPr>
              <a:t>Generally FSP do not need to:</a:t>
            </a:r>
          </a:p>
          <a:p>
            <a:pPr lvl="1"/>
            <a:r>
              <a:rPr lang="en-AU" dirty="0" smtClean="0">
                <a:latin typeface="Arial" pitchFamily="34" charset="0"/>
                <a:cs typeface="Arial" pitchFamily="34" charset="0"/>
              </a:rPr>
              <a:t>spend </a:t>
            </a:r>
            <a:r>
              <a:rPr lang="en-AU" dirty="0">
                <a:latin typeface="Arial" pitchFamily="34" charset="0"/>
                <a:cs typeface="Arial" pitchFamily="34" charset="0"/>
              </a:rPr>
              <a:t>money to improve the </a:t>
            </a:r>
            <a:r>
              <a:rPr lang="en-AU" dirty="0" smtClean="0">
                <a:latin typeface="Arial" pitchFamily="34" charset="0"/>
                <a:cs typeface="Arial" pitchFamily="34" charset="0"/>
              </a:rPr>
              <a:t>property</a:t>
            </a:r>
          </a:p>
          <a:p>
            <a:pPr lvl="1"/>
            <a:r>
              <a:rPr lang="en-AU" dirty="0">
                <a:latin typeface="Arial" pitchFamily="34" charset="0"/>
                <a:cs typeface="Arial" pitchFamily="34" charset="0"/>
              </a:rPr>
              <a:t>find new tenants or let existing tenants stay </a:t>
            </a:r>
          </a:p>
          <a:p>
            <a:r>
              <a:rPr lang="en-AU" dirty="0" smtClean="0">
                <a:latin typeface="Arial" pitchFamily="34" charset="0"/>
                <a:cs typeface="Arial" pitchFamily="34" charset="0"/>
              </a:rPr>
              <a:t>Might </a:t>
            </a:r>
            <a:r>
              <a:rPr lang="en-AU" dirty="0">
                <a:latin typeface="Arial" pitchFamily="34" charset="0"/>
                <a:cs typeface="Arial" pitchFamily="34" charset="0"/>
              </a:rPr>
              <a:t>need to pay for common maintenance issues </a:t>
            </a:r>
            <a:endParaRPr lang="en-AU" dirty="0" smtClean="0">
              <a:latin typeface="Arial" pitchFamily="34" charset="0"/>
              <a:cs typeface="Arial" pitchFamily="34" charset="0"/>
            </a:endParaRPr>
          </a:p>
          <a:p>
            <a:r>
              <a:rPr lang="en-AU" dirty="0" smtClean="0">
                <a:latin typeface="Arial" pitchFamily="34" charset="0"/>
                <a:cs typeface="Arial" pitchFamily="34" charset="0"/>
              </a:rPr>
              <a:t>Insuring the property? </a:t>
            </a:r>
          </a:p>
          <a:p>
            <a:endParaRPr lang="en-A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419600"/>
            <a:ext cx="2533650" cy="159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340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pitchFamily="34" charset="0"/>
                <a:cs typeface="Arial" pitchFamily="34" charset="0"/>
              </a:rPr>
              <a:t>5</a:t>
            </a:r>
            <a:r>
              <a:rPr lang="en-AU" dirty="0" smtClean="0">
                <a:latin typeface="Arial" pitchFamily="34" charset="0"/>
                <a:cs typeface="Arial" pitchFamily="34" charset="0"/>
              </a:rPr>
              <a:t>. Selling the property </a:t>
            </a:r>
            <a:endParaRPr lang="en-AU"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AU" sz="2800" dirty="0" smtClean="0">
                <a:latin typeface="Arial" pitchFamily="34" charset="0"/>
                <a:cs typeface="Arial" pitchFamily="34" charset="0"/>
              </a:rPr>
              <a:t>Auction </a:t>
            </a:r>
            <a:r>
              <a:rPr lang="en-AU" sz="2800" dirty="0">
                <a:latin typeface="Arial" pitchFamily="34" charset="0"/>
                <a:cs typeface="Arial" pitchFamily="34" charset="0"/>
              </a:rPr>
              <a:t>i</a:t>
            </a:r>
            <a:r>
              <a:rPr lang="en-AU" sz="2800" dirty="0" smtClean="0">
                <a:latin typeface="Arial" pitchFamily="34" charset="0"/>
                <a:cs typeface="Arial" pitchFamily="34" charset="0"/>
              </a:rPr>
              <a:t>s most </a:t>
            </a:r>
            <a:r>
              <a:rPr lang="en-AU" sz="2800" dirty="0">
                <a:latin typeface="Arial" pitchFamily="34" charset="0"/>
                <a:cs typeface="Arial" pitchFamily="34" charset="0"/>
              </a:rPr>
              <a:t>appropriate </a:t>
            </a:r>
            <a:r>
              <a:rPr lang="en-AU" sz="2800" dirty="0" smtClean="0">
                <a:latin typeface="Arial" pitchFamily="34" charset="0"/>
                <a:cs typeface="Arial" pitchFamily="34" charset="0"/>
              </a:rPr>
              <a:t>option</a:t>
            </a:r>
          </a:p>
          <a:p>
            <a:r>
              <a:rPr lang="en-AU" sz="2800" dirty="0" smtClean="0">
                <a:latin typeface="Arial" pitchFamily="34" charset="0"/>
                <a:cs typeface="Arial" pitchFamily="34" charset="0"/>
              </a:rPr>
              <a:t>If private sale recommended - must bring the </a:t>
            </a:r>
            <a:r>
              <a:rPr lang="en-AU" sz="2800" dirty="0">
                <a:latin typeface="Arial" pitchFamily="34" charset="0"/>
                <a:cs typeface="Arial" pitchFamily="34" charset="0"/>
              </a:rPr>
              <a:t>property to the attention of potential purchasers</a:t>
            </a:r>
            <a:endParaRPr lang="en-AU" sz="2800" dirty="0" smtClean="0">
              <a:latin typeface="Arial" pitchFamily="34" charset="0"/>
              <a:cs typeface="Arial" pitchFamily="34" charset="0"/>
            </a:endParaRPr>
          </a:p>
          <a:p>
            <a:r>
              <a:rPr lang="en-AU" sz="2800" dirty="0" smtClean="0">
                <a:latin typeface="Arial" pitchFamily="34" charset="0"/>
                <a:cs typeface="Arial" pitchFamily="34" charset="0"/>
              </a:rPr>
              <a:t>If auction, must set reserve price</a:t>
            </a:r>
          </a:p>
          <a:p>
            <a:pPr lvl="1"/>
            <a:r>
              <a:rPr lang="en-AU" sz="2400" dirty="0" smtClean="0">
                <a:latin typeface="Arial" pitchFamily="34" charset="0"/>
                <a:cs typeface="Arial" pitchFamily="34" charset="0"/>
              </a:rPr>
              <a:t>consider </a:t>
            </a:r>
            <a:r>
              <a:rPr lang="en-AU" sz="2400" dirty="0">
                <a:latin typeface="Arial" pitchFamily="34" charset="0"/>
                <a:cs typeface="Arial" pitchFamily="34" charset="0"/>
              </a:rPr>
              <a:t>all the available </a:t>
            </a:r>
            <a:r>
              <a:rPr lang="en-AU" sz="2400" dirty="0" smtClean="0">
                <a:latin typeface="Arial" pitchFamily="34" charset="0"/>
                <a:cs typeface="Arial" pitchFamily="34" charset="0"/>
              </a:rPr>
              <a:t>information</a:t>
            </a:r>
            <a:endParaRPr lang="en-AU" sz="2400" dirty="0">
              <a:latin typeface="Arial" pitchFamily="34" charset="0"/>
              <a:cs typeface="Arial" pitchFamily="34" charset="0"/>
            </a:endParaRPr>
          </a:p>
        </p:txBody>
      </p:sp>
      <p:sp>
        <p:nvSpPr>
          <p:cNvPr id="4" name="AutoShape 2" descr="Image result for auction hamm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572000"/>
            <a:ext cx="1981200" cy="167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644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Arial" pitchFamily="34" charset="0"/>
                <a:cs typeface="Arial" pitchFamily="34" charset="0"/>
              </a:rPr>
              <a:t>6</a:t>
            </a:r>
            <a:r>
              <a:rPr lang="en-AU" dirty="0" smtClean="0">
                <a:latin typeface="Arial" pitchFamily="34" charset="0"/>
                <a:cs typeface="Arial" pitchFamily="34" charset="0"/>
              </a:rPr>
              <a:t>. Proceeds of sale</a:t>
            </a:r>
            <a:endParaRPr lang="en-AU"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AU" dirty="0" smtClean="0">
                <a:latin typeface="Arial" pitchFamily="34" charset="0"/>
                <a:cs typeface="Arial" pitchFamily="34" charset="0"/>
              </a:rPr>
              <a:t>FSP </a:t>
            </a:r>
            <a:r>
              <a:rPr lang="en-AU" dirty="0">
                <a:latin typeface="Arial" pitchFamily="34" charset="0"/>
                <a:cs typeface="Arial" pitchFamily="34" charset="0"/>
              </a:rPr>
              <a:t>can use the </a:t>
            </a:r>
            <a:r>
              <a:rPr lang="en-AU" dirty="0" smtClean="0">
                <a:latin typeface="Arial" pitchFamily="34" charset="0"/>
                <a:cs typeface="Arial" pitchFamily="34" charset="0"/>
              </a:rPr>
              <a:t>sale proceeds to:</a:t>
            </a:r>
            <a:endParaRPr lang="en-AU" dirty="0">
              <a:latin typeface="Arial" pitchFamily="34" charset="0"/>
              <a:cs typeface="Arial" pitchFamily="34" charset="0"/>
            </a:endParaRPr>
          </a:p>
          <a:p>
            <a:pPr lvl="1"/>
            <a:r>
              <a:rPr lang="en-AU" dirty="0" smtClean="0">
                <a:latin typeface="Arial" pitchFamily="34" charset="0"/>
                <a:cs typeface="Arial" pitchFamily="34" charset="0"/>
              </a:rPr>
              <a:t>reduce </a:t>
            </a:r>
            <a:r>
              <a:rPr lang="en-AU" dirty="0">
                <a:latin typeface="Arial" pitchFamily="34" charset="0"/>
                <a:cs typeface="Arial" pitchFamily="34" charset="0"/>
              </a:rPr>
              <a:t>or pay out the </a:t>
            </a:r>
            <a:r>
              <a:rPr lang="en-AU" dirty="0" smtClean="0">
                <a:latin typeface="Arial" pitchFamily="34" charset="0"/>
                <a:cs typeface="Arial" pitchFamily="34" charset="0"/>
              </a:rPr>
              <a:t>debt</a:t>
            </a:r>
          </a:p>
          <a:p>
            <a:pPr lvl="1"/>
            <a:r>
              <a:rPr lang="en-AU" dirty="0" smtClean="0">
                <a:latin typeface="Arial" pitchFamily="34" charset="0"/>
                <a:cs typeface="Arial" pitchFamily="34" charset="0"/>
              </a:rPr>
              <a:t>pay </a:t>
            </a:r>
            <a:r>
              <a:rPr lang="en-AU" dirty="0">
                <a:latin typeface="Arial" pitchFamily="34" charset="0"/>
                <a:cs typeface="Arial" pitchFamily="34" charset="0"/>
              </a:rPr>
              <a:t>reasonable costs </a:t>
            </a:r>
            <a:r>
              <a:rPr lang="en-AU" dirty="0" smtClean="0">
                <a:latin typeface="Arial" pitchFamily="34" charset="0"/>
                <a:cs typeface="Arial" pitchFamily="34" charset="0"/>
              </a:rPr>
              <a:t>incurred</a:t>
            </a:r>
            <a:endParaRPr lang="en-AU" dirty="0">
              <a:latin typeface="Arial" pitchFamily="34" charset="0"/>
              <a:cs typeface="Arial" pitchFamily="34" charset="0"/>
            </a:endParaRPr>
          </a:p>
          <a:p>
            <a:r>
              <a:rPr lang="en-AU" dirty="0" smtClean="0">
                <a:latin typeface="Arial" pitchFamily="34" charset="0"/>
                <a:cs typeface="Arial" pitchFamily="34" charset="0"/>
              </a:rPr>
              <a:t>Surplus </a:t>
            </a:r>
          </a:p>
          <a:p>
            <a:pPr lvl="1"/>
            <a:r>
              <a:rPr lang="en-AU" dirty="0" smtClean="0">
                <a:latin typeface="Arial" pitchFamily="34" charset="0"/>
                <a:cs typeface="Arial" pitchFamily="34" charset="0"/>
              </a:rPr>
              <a:t>returned </a:t>
            </a:r>
            <a:r>
              <a:rPr lang="en-AU" dirty="0">
                <a:latin typeface="Arial" pitchFamily="34" charset="0"/>
                <a:cs typeface="Arial" pitchFamily="34" charset="0"/>
              </a:rPr>
              <a:t>to the </a:t>
            </a:r>
            <a:r>
              <a:rPr lang="en-AU" dirty="0" smtClean="0">
                <a:latin typeface="Arial" pitchFamily="34" charset="0"/>
                <a:cs typeface="Arial" pitchFamily="34" charset="0"/>
              </a:rPr>
              <a:t>borrower OR</a:t>
            </a:r>
          </a:p>
          <a:p>
            <a:pPr lvl="1"/>
            <a:r>
              <a:rPr lang="en-AU" dirty="0">
                <a:latin typeface="Arial" pitchFamily="34" charset="0"/>
                <a:cs typeface="Arial" pitchFamily="34" charset="0"/>
              </a:rPr>
              <a:t>u</a:t>
            </a:r>
            <a:r>
              <a:rPr lang="en-AU" dirty="0" smtClean="0">
                <a:latin typeface="Arial" pitchFamily="34" charset="0"/>
                <a:cs typeface="Arial" pitchFamily="34" charset="0"/>
              </a:rPr>
              <a:t>sed to reduce the </a:t>
            </a:r>
            <a:r>
              <a:rPr lang="en-AU" dirty="0">
                <a:latin typeface="Arial" pitchFamily="34" charset="0"/>
                <a:cs typeface="Arial" pitchFamily="34" charset="0"/>
              </a:rPr>
              <a:t>balance on other </a:t>
            </a:r>
            <a:r>
              <a:rPr lang="en-AU" dirty="0" smtClean="0">
                <a:latin typeface="Arial" pitchFamily="34" charset="0"/>
                <a:cs typeface="Arial" pitchFamily="34" charset="0"/>
              </a:rPr>
              <a:t>loans</a:t>
            </a:r>
            <a:endParaRPr lang="en-AU" dirty="0">
              <a:latin typeface="Arial" pitchFamily="34" charset="0"/>
              <a:cs typeface="Arial" pitchFamily="34" charset="0"/>
            </a:endParaRPr>
          </a:p>
          <a:p>
            <a:endParaRPr lang="en-AU" dirty="0" smtClean="0"/>
          </a:p>
          <a:p>
            <a:endParaRPr lang="en-AU" dirty="0"/>
          </a:p>
          <a:p>
            <a:endParaRPr lang="en-AU"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800600"/>
            <a:ext cx="2149384" cy="121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6880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normAutofit/>
          </a:bodyPr>
          <a:lstStyle/>
          <a:p>
            <a:r>
              <a:rPr lang="en-AU" dirty="0" smtClean="0">
                <a:latin typeface="Arial" pitchFamily="34" charset="0"/>
                <a:cs typeface="Arial" pitchFamily="34" charset="0"/>
              </a:rPr>
              <a:t>Shortfall Debt &amp;</a:t>
            </a:r>
            <a:br>
              <a:rPr lang="en-AU" dirty="0" smtClean="0">
                <a:latin typeface="Arial" pitchFamily="34" charset="0"/>
                <a:cs typeface="Arial" pitchFamily="34" charset="0"/>
              </a:rPr>
            </a:br>
            <a:r>
              <a:rPr lang="en-AU" dirty="0" smtClean="0">
                <a:latin typeface="Arial" pitchFamily="34" charset="0"/>
                <a:cs typeface="Arial" pitchFamily="34" charset="0"/>
              </a:rPr>
              <a:t>Lender’s Mortgage Insurance </a:t>
            </a:r>
            <a:endParaRPr lang="en-AU" dirty="0">
              <a:latin typeface="Arial" pitchFamily="34" charset="0"/>
              <a:cs typeface="Arial" pitchFamily="34" charset="0"/>
            </a:endParaRPr>
          </a:p>
        </p:txBody>
      </p:sp>
      <p:sp>
        <p:nvSpPr>
          <p:cNvPr id="12291" name="Rectangle 3"/>
          <p:cNvSpPr>
            <a:spLocks noGrp="1" noChangeArrowheads="1"/>
          </p:cNvSpPr>
          <p:nvPr>
            <p:ph sz="half" idx="1"/>
          </p:nvPr>
        </p:nvSpPr>
        <p:spPr/>
        <p:txBody>
          <a:bodyPr>
            <a:normAutofit/>
          </a:bodyPr>
          <a:lstStyle/>
          <a:p>
            <a:pPr algn="ctr">
              <a:buFont typeface="Wingdings" pitchFamily="2" charset="2"/>
              <a:buNone/>
            </a:pPr>
            <a:endParaRPr lang="en-AU" i="1" dirty="0" smtClean="0">
              <a:latin typeface="Arial" pitchFamily="34" charset="0"/>
              <a:cs typeface="Arial" pitchFamily="34" charset="0"/>
            </a:endParaRPr>
          </a:p>
          <a:p>
            <a:pPr marL="0" indent="0">
              <a:buNone/>
            </a:pPr>
            <a:endParaRPr lang="en-AU" dirty="0" smtClean="0">
              <a:latin typeface="Arial" pitchFamily="34" charset="0"/>
              <a:cs typeface="Arial" pitchFamily="34" charset="0"/>
            </a:endParaRPr>
          </a:p>
          <a:p>
            <a:endParaRPr lang="en-AU" dirty="0">
              <a:latin typeface="Arial" pitchFamily="34" charset="0"/>
              <a:cs typeface="Arial" pitchFamily="34" charset="0"/>
            </a:endParaRPr>
          </a:p>
          <a:p>
            <a:endParaRPr lang="en-AU" dirty="0">
              <a:latin typeface="Arial" pitchFamily="34" charset="0"/>
              <a:cs typeface="Arial" pitchFamily="34" charset="0"/>
            </a:endParaRPr>
          </a:p>
        </p:txBody>
      </p:sp>
      <p:pic>
        <p:nvPicPr>
          <p:cNvPr id="7172" name="Picture 4" descr="Image result for home loan  deb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76400"/>
            <a:ext cx="5686425" cy="426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672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itchFamily="34" charset="0"/>
                <a:cs typeface="Arial" pitchFamily="34" charset="0"/>
              </a:rPr>
              <a:t>Overview</a:t>
            </a:r>
            <a:endParaRPr lang="en-AU" dirty="0">
              <a:latin typeface="Arial" pitchFamily="34" charset="0"/>
              <a:cs typeface="Arial" pitchFamily="34" charset="0"/>
            </a:endParaRPr>
          </a:p>
        </p:txBody>
      </p:sp>
      <p:sp>
        <p:nvSpPr>
          <p:cNvPr id="3" name="Content Placeholder 2"/>
          <p:cNvSpPr>
            <a:spLocks noGrp="1"/>
          </p:cNvSpPr>
          <p:nvPr>
            <p:ph idx="1"/>
          </p:nvPr>
        </p:nvSpPr>
        <p:spPr>
          <a:xfrm>
            <a:off x="457200" y="1295400"/>
            <a:ext cx="8229600" cy="3657601"/>
          </a:xfrm>
        </p:spPr>
        <p:txBody>
          <a:bodyPr>
            <a:noAutofit/>
          </a:bodyPr>
          <a:lstStyle/>
          <a:p>
            <a:pPr lvl="0" fontAlgn="base"/>
            <a:r>
              <a:rPr lang="en-US" sz="2800" dirty="0" smtClean="0">
                <a:latin typeface="Arial" pitchFamily="34" charset="0"/>
                <a:cs typeface="Arial" pitchFamily="34" charset="0"/>
              </a:rPr>
              <a:t>Shortfall debt: where sale </a:t>
            </a:r>
            <a:r>
              <a:rPr lang="en-US" sz="2800" dirty="0">
                <a:latin typeface="Arial" pitchFamily="34" charset="0"/>
                <a:cs typeface="Arial" pitchFamily="34" charset="0"/>
              </a:rPr>
              <a:t>proceeds </a:t>
            </a:r>
            <a:r>
              <a:rPr lang="en-US" sz="2800" dirty="0" smtClean="0">
                <a:latin typeface="Arial" pitchFamily="34" charset="0"/>
                <a:cs typeface="Arial" pitchFamily="34" charset="0"/>
              </a:rPr>
              <a:t>are less than loan, enforcement </a:t>
            </a:r>
            <a:r>
              <a:rPr lang="en-US" sz="2800" dirty="0">
                <a:latin typeface="Arial" pitchFamily="34" charset="0"/>
                <a:cs typeface="Arial" pitchFamily="34" charset="0"/>
              </a:rPr>
              <a:t>and sale </a:t>
            </a:r>
            <a:r>
              <a:rPr lang="en-US" sz="2800" dirty="0" smtClean="0">
                <a:latin typeface="Arial" pitchFamily="34" charset="0"/>
                <a:cs typeface="Arial" pitchFamily="34" charset="0"/>
              </a:rPr>
              <a:t>costs</a:t>
            </a:r>
          </a:p>
          <a:p>
            <a:pPr lvl="0" fontAlgn="base"/>
            <a:r>
              <a:rPr lang="en-US" sz="2800" dirty="0" smtClean="0">
                <a:latin typeface="Arial" pitchFamily="34" charset="0"/>
                <a:cs typeface="Arial" pitchFamily="34" charset="0"/>
              </a:rPr>
              <a:t>Lender’s mortgage insurance (LMI) covers lenders in the </a:t>
            </a:r>
            <a:r>
              <a:rPr lang="en-US" sz="2800" dirty="0">
                <a:latin typeface="Arial" pitchFamily="34" charset="0"/>
                <a:cs typeface="Arial" pitchFamily="34" charset="0"/>
              </a:rPr>
              <a:t>event </a:t>
            </a:r>
            <a:r>
              <a:rPr lang="en-US" sz="2800" dirty="0" smtClean="0">
                <a:latin typeface="Arial" pitchFamily="34" charset="0"/>
                <a:cs typeface="Arial" pitchFamily="34" charset="0"/>
              </a:rPr>
              <a:t>of a shortfall debt, as the insurer will pay the lender</a:t>
            </a:r>
          </a:p>
          <a:p>
            <a:pPr lvl="0" fontAlgn="base"/>
            <a:r>
              <a:rPr lang="en-US" sz="2800" dirty="0">
                <a:latin typeface="Arial" pitchFamily="34" charset="0"/>
                <a:cs typeface="Arial" pitchFamily="34" charset="0"/>
              </a:rPr>
              <a:t>B</a:t>
            </a:r>
            <a:r>
              <a:rPr lang="en-US" sz="2800" dirty="0" smtClean="0">
                <a:latin typeface="Arial" pitchFamily="34" charset="0"/>
                <a:cs typeface="Arial" pitchFamily="34" charset="0"/>
              </a:rPr>
              <a:t>orrower </a:t>
            </a:r>
            <a:r>
              <a:rPr lang="en-AU" sz="2800" dirty="0" smtClean="0">
                <a:latin typeface="Arial" pitchFamily="34" charset="0"/>
                <a:cs typeface="Arial" pitchFamily="34" charset="0"/>
              </a:rPr>
              <a:t>can still </a:t>
            </a:r>
            <a:r>
              <a:rPr lang="en-US" sz="2800" dirty="0" smtClean="0">
                <a:latin typeface="Arial" pitchFamily="34" charset="0"/>
                <a:cs typeface="Arial" pitchFamily="34" charset="0"/>
              </a:rPr>
              <a:t>apply for hardship or negotiate with the lender</a:t>
            </a:r>
            <a:endParaRPr lang="en-AU" sz="2800" dirty="0" smtClean="0">
              <a:latin typeface="Arial" pitchFamily="34" charset="0"/>
              <a:cs typeface="Arial" pitchFamily="34" charset="0"/>
            </a:endParaRPr>
          </a:p>
        </p:txBody>
      </p:sp>
    </p:spTree>
    <p:extLst>
      <p:ext uri="{BB962C8B-B14F-4D97-AF65-F5344CB8AC3E}">
        <p14:creationId xmlns:p14="http://schemas.microsoft.com/office/powerpoint/2010/main" val="1843805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itchFamily="34" charset="0"/>
                <a:cs typeface="Arial" pitchFamily="34" charset="0"/>
              </a:rPr>
              <a:t>Negotiating repayments</a:t>
            </a:r>
            <a:endParaRPr lang="en-AU"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AU" sz="2400" dirty="0" smtClean="0">
                <a:latin typeface="Arial" pitchFamily="34" charset="0"/>
                <a:cs typeface="Arial" pitchFamily="34" charset="0"/>
              </a:rPr>
              <a:t>Having Lender’s Mortgage Insurance </a:t>
            </a:r>
            <a:r>
              <a:rPr lang="en-AU" sz="2400" b="1" dirty="0">
                <a:latin typeface="Arial" pitchFamily="34" charset="0"/>
                <a:cs typeface="Arial" pitchFamily="34" charset="0"/>
              </a:rPr>
              <a:t>does not </a:t>
            </a:r>
            <a:r>
              <a:rPr lang="en-AU" sz="2400" dirty="0">
                <a:latin typeface="Arial" pitchFamily="34" charset="0"/>
                <a:cs typeface="Arial" pitchFamily="34" charset="0"/>
              </a:rPr>
              <a:t>override a FSP’s obligations to give </a:t>
            </a:r>
            <a:r>
              <a:rPr lang="en-AU" sz="2400" b="1" dirty="0">
                <a:latin typeface="Arial" pitchFamily="34" charset="0"/>
                <a:cs typeface="Arial" pitchFamily="34" charset="0"/>
              </a:rPr>
              <a:t>genuine consideration </a:t>
            </a:r>
            <a:r>
              <a:rPr lang="en-AU" sz="2400" dirty="0">
                <a:latin typeface="Arial" pitchFamily="34" charset="0"/>
                <a:cs typeface="Arial" pitchFamily="34" charset="0"/>
              </a:rPr>
              <a:t>to a customer experiencing financial </a:t>
            </a:r>
            <a:r>
              <a:rPr lang="en-AU" sz="2400" dirty="0" smtClean="0">
                <a:latin typeface="Arial" pitchFamily="34" charset="0"/>
                <a:cs typeface="Arial" pitchFamily="34" charset="0"/>
              </a:rPr>
              <a:t>difficulty </a:t>
            </a:r>
            <a:endParaRPr lang="en-AU" sz="2400" dirty="0">
              <a:latin typeface="Arial" pitchFamily="34" charset="0"/>
              <a:cs typeface="Arial" pitchFamily="34" charset="0"/>
            </a:endParaRPr>
          </a:p>
          <a:p>
            <a:r>
              <a:rPr lang="en-AU" sz="2400" dirty="0">
                <a:latin typeface="Arial" pitchFamily="34" charset="0"/>
                <a:cs typeface="Arial" pitchFamily="34" charset="0"/>
              </a:rPr>
              <a:t>FSP should not merely follow the direction of its insurer </a:t>
            </a:r>
          </a:p>
          <a:p>
            <a:r>
              <a:rPr lang="en-AU" sz="2400" dirty="0">
                <a:latin typeface="Arial" pitchFamily="34" charset="0"/>
                <a:cs typeface="Arial" pitchFamily="34" charset="0"/>
              </a:rPr>
              <a:t>FSP must form </a:t>
            </a:r>
            <a:r>
              <a:rPr lang="en-AU" sz="2400" dirty="0" smtClean="0">
                <a:latin typeface="Arial" pitchFamily="34" charset="0"/>
                <a:cs typeface="Arial" pitchFamily="34" charset="0"/>
              </a:rPr>
              <a:t>its </a:t>
            </a:r>
            <a:r>
              <a:rPr lang="en-AU" sz="2400" dirty="0">
                <a:latin typeface="Arial" pitchFamily="34" charset="0"/>
                <a:cs typeface="Arial" pitchFamily="34" charset="0"/>
              </a:rPr>
              <a:t>own view on the customer’s ability to repay the shortfall debt under a repayment </a:t>
            </a:r>
            <a:r>
              <a:rPr lang="en-AU" sz="2400" dirty="0" smtClean="0">
                <a:latin typeface="Arial" pitchFamily="34" charset="0"/>
                <a:cs typeface="Arial" pitchFamily="34" charset="0"/>
              </a:rPr>
              <a:t>arrangement</a:t>
            </a:r>
            <a:endParaRPr lang="en-AU" sz="2400" dirty="0">
              <a:latin typeface="Arial" pitchFamily="34" charset="0"/>
              <a:cs typeface="Arial" pitchFamily="34" charset="0"/>
            </a:endParaRPr>
          </a:p>
        </p:txBody>
      </p:sp>
    </p:spTree>
    <p:extLst>
      <p:ext uri="{BB962C8B-B14F-4D97-AF65-F5344CB8AC3E}">
        <p14:creationId xmlns:p14="http://schemas.microsoft.com/office/powerpoint/2010/main" val="34345361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itchFamily="34" charset="0"/>
                <a:cs typeface="Arial" pitchFamily="34" charset="0"/>
              </a:rPr>
              <a:t>Case Study: </a:t>
            </a:r>
            <a:r>
              <a:rPr lang="en-AU" dirty="0" err="1" smtClean="0">
                <a:latin typeface="Arial" pitchFamily="34" charset="0"/>
                <a:cs typeface="Arial" pitchFamily="34" charset="0"/>
              </a:rPr>
              <a:t>Nosiku</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77500" lnSpcReduction="20000"/>
          </a:bodyPr>
          <a:lstStyle/>
          <a:p>
            <a:r>
              <a:rPr lang="en-AU" dirty="0" err="1" smtClean="0">
                <a:latin typeface="Arial" pitchFamily="34" charset="0"/>
                <a:cs typeface="Arial" pitchFamily="34" charset="0"/>
              </a:rPr>
              <a:t>Nosiku</a:t>
            </a:r>
            <a:r>
              <a:rPr lang="en-AU" dirty="0" smtClean="0">
                <a:latin typeface="Arial" pitchFamily="34" charset="0"/>
                <a:cs typeface="Arial" pitchFamily="34" charset="0"/>
              </a:rPr>
              <a:t> was a refugee from Ethiopia.</a:t>
            </a:r>
          </a:p>
          <a:p>
            <a:r>
              <a:rPr lang="en-AU" dirty="0" smtClean="0">
                <a:latin typeface="Arial" pitchFamily="34" charset="0"/>
                <a:cs typeface="Arial" pitchFamily="34" charset="0"/>
              </a:rPr>
              <a:t>She was in default on her home loan to </a:t>
            </a:r>
            <a:r>
              <a:rPr lang="en-AU" dirty="0" err="1" smtClean="0">
                <a:latin typeface="Arial" pitchFamily="34" charset="0"/>
                <a:cs typeface="Arial" pitchFamily="34" charset="0"/>
              </a:rPr>
              <a:t>PerthBank</a:t>
            </a:r>
            <a:r>
              <a:rPr lang="en-AU" dirty="0" smtClean="0">
                <a:latin typeface="Arial" pitchFamily="34" charset="0"/>
                <a:cs typeface="Arial" pitchFamily="34" charset="0"/>
              </a:rPr>
              <a:t>.</a:t>
            </a:r>
          </a:p>
          <a:p>
            <a:r>
              <a:rPr lang="en-AU" dirty="0" smtClean="0">
                <a:latin typeface="Arial" pitchFamily="34" charset="0"/>
                <a:cs typeface="Arial" pitchFamily="34" charset="0"/>
              </a:rPr>
              <a:t>CCLSWA assisted her to negotiate time to sell the property with </a:t>
            </a:r>
            <a:r>
              <a:rPr lang="en-AU" dirty="0" err="1" smtClean="0">
                <a:latin typeface="Arial" pitchFamily="34" charset="0"/>
                <a:cs typeface="Arial" pitchFamily="34" charset="0"/>
              </a:rPr>
              <a:t>PerthBank</a:t>
            </a:r>
            <a:r>
              <a:rPr lang="en-AU" dirty="0" smtClean="0">
                <a:latin typeface="Arial" pitchFamily="34" charset="0"/>
                <a:cs typeface="Arial" pitchFamily="34" charset="0"/>
              </a:rPr>
              <a:t>.</a:t>
            </a:r>
          </a:p>
          <a:p>
            <a:r>
              <a:rPr lang="en-AU" dirty="0" smtClean="0">
                <a:latin typeface="Arial" pitchFamily="34" charset="0"/>
                <a:cs typeface="Arial" pitchFamily="34" charset="0"/>
              </a:rPr>
              <a:t>We wanted clause in settlement agreement which said </a:t>
            </a:r>
            <a:r>
              <a:rPr lang="en-AU" dirty="0" err="1" smtClean="0">
                <a:latin typeface="Arial" pitchFamily="34" charset="0"/>
                <a:cs typeface="Arial" pitchFamily="34" charset="0"/>
              </a:rPr>
              <a:t>PerthBank</a:t>
            </a:r>
            <a:r>
              <a:rPr lang="en-AU" dirty="0" smtClean="0">
                <a:latin typeface="Arial" pitchFamily="34" charset="0"/>
                <a:cs typeface="Arial" pitchFamily="34" charset="0"/>
              </a:rPr>
              <a:t> would consider any payment arrangement for any shortfall debt.</a:t>
            </a:r>
          </a:p>
          <a:p>
            <a:r>
              <a:rPr lang="en-AU" dirty="0" err="1" smtClean="0">
                <a:latin typeface="Arial" pitchFamily="34" charset="0"/>
                <a:cs typeface="Arial" pitchFamily="34" charset="0"/>
              </a:rPr>
              <a:t>PerthBank</a:t>
            </a:r>
            <a:r>
              <a:rPr lang="en-AU" dirty="0" smtClean="0">
                <a:latin typeface="Arial" pitchFamily="34" charset="0"/>
                <a:cs typeface="Arial" pitchFamily="34" charset="0"/>
              </a:rPr>
              <a:t> refused and said they would claim on LMI and </a:t>
            </a:r>
            <a:r>
              <a:rPr lang="en-AU" dirty="0" err="1" smtClean="0">
                <a:latin typeface="Arial" pitchFamily="34" charset="0"/>
                <a:cs typeface="Arial" pitchFamily="34" charset="0"/>
              </a:rPr>
              <a:t>Nosiku</a:t>
            </a:r>
            <a:r>
              <a:rPr lang="en-AU" dirty="0" smtClean="0">
                <a:latin typeface="Arial" pitchFamily="34" charset="0"/>
                <a:cs typeface="Arial" pitchFamily="34" charset="0"/>
              </a:rPr>
              <a:t> should negotiate with insurer.</a:t>
            </a:r>
          </a:p>
          <a:p>
            <a:r>
              <a:rPr lang="en-AU" dirty="0" smtClean="0">
                <a:latin typeface="Arial" pitchFamily="34" charset="0"/>
                <a:cs typeface="Arial" pitchFamily="34" charset="0"/>
              </a:rPr>
              <a:t>Ombudsman’s position was that </a:t>
            </a:r>
            <a:r>
              <a:rPr lang="en-AU" dirty="0" err="1" smtClean="0">
                <a:latin typeface="Arial" pitchFamily="34" charset="0"/>
                <a:cs typeface="Arial" pitchFamily="34" charset="0"/>
              </a:rPr>
              <a:t>PerthBank</a:t>
            </a:r>
            <a:r>
              <a:rPr lang="en-AU" dirty="0" smtClean="0">
                <a:latin typeface="Arial" pitchFamily="34" charset="0"/>
                <a:cs typeface="Arial" pitchFamily="34" charset="0"/>
              </a:rPr>
              <a:t> would attempt to reach an agreement with </a:t>
            </a:r>
            <a:r>
              <a:rPr lang="en-AU" dirty="0" err="1" smtClean="0">
                <a:latin typeface="Arial" pitchFamily="34" charset="0"/>
                <a:cs typeface="Arial" pitchFamily="34" charset="0"/>
              </a:rPr>
              <a:t>Noskiu</a:t>
            </a:r>
            <a:r>
              <a:rPr lang="en-AU" dirty="0" smtClean="0">
                <a:latin typeface="Arial" pitchFamily="34" charset="0"/>
                <a:cs typeface="Arial" pitchFamily="34" charset="0"/>
              </a:rPr>
              <a:t> before making an LMI claim.</a:t>
            </a:r>
          </a:p>
          <a:p>
            <a:r>
              <a:rPr lang="en-AU" dirty="0" smtClean="0">
                <a:latin typeface="Arial" pitchFamily="34" charset="0"/>
                <a:cs typeface="Arial" pitchFamily="34" charset="0"/>
              </a:rPr>
              <a:t>Settlement agreement was amended.</a:t>
            </a:r>
            <a:endParaRPr lang="en-US" dirty="0">
              <a:latin typeface="Arial" pitchFamily="34" charset="0"/>
              <a:cs typeface="Arial" pitchFamily="34" charset="0"/>
            </a:endParaRPr>
          </a:p>
        </p:txBody>
      </p:sp>
    </p:spTree>
    <p:extLst>
      <p:ext uri="{BB962C8B-B14F-4D97-AF65-F5344CB8AC3E}">
        <p14:creationId xmlns:p14="http://schemas.microsoft.com/office/powerpoint/2010/main" val="3234379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itchFamily="34" charset="0"/>
                <a:cs typeface="Arial" pitchFamily="34" charset="0"/>
              </a:rPr>
              <a:t>Early Release of Superannuation</a:t>
            </a:r>
            <a:endParaRPr lang="en-AU" dirty="0">
              <a:latin typeface="Arial" pitchFamily="34" charset="0"/>
              <a:cs typeface="Arial" pitchFamily="34"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161" y="1631986"/>
            <a:ext cx="7319678" cy="4121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7569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itchFamily="34" charset="0"/>
                <a:cs typeface="Arial" pitchFamily="34" charset="0"/>
              </a:rPr>
              <a:t>Potential Pitfalls</a:t>
            </a:r>
            <a:endParaRPr lang="en-AU"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dirty="0" smtClean="0">
                <a:latin typeface="Arial" pitchFamily="34" charset="0"/>
                <a:cs typeface="Arial" pitchFamily="34" charset="0"/>
              </a:rPr>
              <a:t>Long process with no guarantee of early release</a:t>
            </a:r>
          </a:p>
          <a:p>
            <a:r>
              <a:rPr lang="en-US" dirty="0" smtClean="0">
                <a:latin typeface="Arial" pitchFamily="34" charset="0"/>
                <a:cs typeface="Arial" pitchFamily="34" charset="0"/>
              </a:rPr>
              <a:t>Will not necessarily solve financial problems </a:t>
            </a:r>
          </a:p>
          <a:p>
            <a:r>
              <a:rPr lang="en-US" dirty="0" smtClean="0">
                <a:latin typeface="Arial" pitchFamily="34" charset="0"/>
                <a:cs typeface="Arial" pitchFamily="34" charset="0"/>
              </a:rPr>
              <a:t>Loss of an asset protected in bankruptcy and from creditors</a:t>
            </a:r>
          </a:p>
          <a:p>
            <a:r>
              <a:rPr lang="en-US" dirty="0">
                <a:latin typeface="Arial" pitchFamily="34" charset="0"/>
                <a:cs typeface="Arial" pitchFamily="34" charset="0"/>
              </a:rPr>
              <a:t>T</a:t>
            </a:r>
            <a:r>
              <a:rPr lang="en-US" dirty="0" smtClean="0">
                <a:latin typeface="Arial" pitchFamily="34" charset="0"/>
                <a:cs typeface="Arial" pitchFamily="34" charset="0"/>
              </a:rPr>
              <a:t>ax rate changes</a:t>
            </a:r>
          </a:p>
          <a:p>
            <a:r>
              <a:rPr lang="en-US" dirty="0" smtClean="0">
                <a:latin typeface="Arial" pitchFamily="34" charset="0"/>
                <a:cs typeface="Arial" pitchFamily="34" charset="0"/>
              </a:rPr>
              <a:t>Loss of associated insurance benefits </a:t>
            </a:r>
          </a:p>
        </p:txBody>
      </p:sp>
    </p:spTree>
    <p:extLst>
      <p:ext uri="{BB962C8B-B14F-4D97-AF65-F5344CB8AC3E}">
        <p14:creationId xmlns:p14="http://schemas.microsoft.com/office/powerpoint/2010/main" val="1016115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Road </a:t>
            </a:r>
            <a:r>
              <a:rPr lang="en-US" dirty="0">
                <a:latin typeface="Arial" pitchFamily="34" charset="0"/>
                <a:cs typeface="Arial" pitchFamily="34" charset="0"/>
              </a:rPr>
              <a:t>a</a:t>
            </a:r>
            <a:r>
              <a:rPr lang="en-US" dirty="0" smtClean="0">
                <a:latin typeface="Arial" pitchFamily="34" charset="0"/>
                <a:cs typeface="Arial" pitchFamily="34" charset="0"/>
              </a:rPr>
              <a:t>head</a:t>
            </a:r>
            <a:endParaRPr lang="en-US" dirty="0">
              <a:latin typeface="Arial" pitchFamily="34" charset="0"/>
              <a:cs typeface="Arial" pitchFamily="34" charset="0"/>
            </a:endParaRPr>
          </a:p>
        </p:txBody>
      </p:sp>
      <p:sp>
        <p:nvSpPr>
          <p:cNvPr id="5" name="TextBox 4"/>
          <p:cNvSpPr txBox="1"/>
          <p:nvPr/>
        </p:nvSpPr>
        <p:spPr>
          <a:xfrm>
            <a:off x="304800" y="1340069"/>
            <a:ext cx="3505200" cy="5693866"/>
          </a:xfrm>
          <a:prstGeom prst="rect">
            <a:avLst/>
          </a:prstGeom>
          <a:noFill/>
        </p:spPr>
        <p:txBody>
          <a:bodyPr wrap="square" rtlCol="0">
            <a:spAutoFit/>
          </a:bodyPr>
          <a:lstStyle/>
          <a:p>
            <a:pPr marL="285750" indent="-285750">
              <a:buFont typeface="Arial" pitchFamily="34" charset="0"/>
              <a:buChar char="•"/>
            </a:pPr>
            <a:r>
              <a:rPr lang="en-AU" sz="2800" dirty="0" smtClean="0">
                <a:solidFill>
                  <a:prstClr val="black"/>
                </a:solidFill>
                <a:latin typeface="Arial" pitchFamily="34" charset="0"/>
                <a:cs typeface="Arial" pitchFamily="34" charset="0"/>
              </a:rPr>
              <a:t>Recent Figures</a:t>
            </a:r>
          </a:p>
          <a:p>
            <a:pPr marL="285750" indent="-285750">
              <a:buFont typeface="Arial" pitchFamily="34" charset="0"/>
              <a:buChar char="•"/>
            </a:pPr>
            <a:r>
              <a:rPr lang="en-AU" sz="2800" dirty="0" smtClean="0">
                <a:solidFill>
                  <a:prstClr val="black"/>
                </a:solidFill>
                <a:latin typeface="Arial" pitchFamily="34" charset="0"/>
                <a:cs typeface="Arial" pitchFamily="34" charset="0"/>
              </a:rPr>
              <a:t>Repossession</a:t>
            </a:r>
          </a:p>
          <a:p>
            <a:pPr marL="742950" lvl="1" indent="-285750">
              <a:buFont typeface="Arial" pitchFamily="34" charset="0"/>
              <a:buChar char="•"/>
            </a:pPr>
            <a:r>
              <a:rPr lang="en-AU" sz="2800" dirty="0" smtClean="0">
                <a:solidFill>
                  <a:prstClr val="black"/>
                </a:solidFill>
                <a:latin typeface="Arial" pitchFamily="34" charset="0"/>
                <a:cs typeface="Arial" pitchFamily="34" charset="0"/>
              </a:rPr>
              <a:t>Investment Properties</a:t>
            </a:r>
          </a:p>
          <a:p>
            <a:pPr marL="742950" lvl="1" indent="-285750">
              <a:buFont typeface="Arial" pitchFamily="34" charset="0"/>
              <a:buChar char="•"/>
            </a:pPr>
            <a:r>
              <a:rPr lang="en-AU" sz="2800" dirty="0" smtClean="0">
                <a:solidFill>
                  <a:prstClr val="black"/>
                </a:solidFill>
                <a:latin typeface="Arial" pitchFamily="34" charset="0"/>
                <a:cs typeface="Arial" pitchFamily="34" charset="0"/>
              </a:rPr>
              <a:t>Family Home</a:t>
            </a:r>
          </a:p>
          <a:p>
            <a:pPr marL="285750" indent="-285750">
              <a:buFont typeface="Arial" pitchFamily="34" charset="0"/>
              <a:buChar char="•"/>
            </a:pPr>
            <a:r>
              <a:rPr lang="en-AU" sz="2800" dirty="0">
                <a:solidFill>
                  <a:prstClr val="black"/>
                </a:solidFill>
                <a:latin typeface="Arial" pitchFamily="34" charset="0"/>
                <a:cs typeface="Arial" pitchFamily="34" charset="0"/>
              </a:rPr>
              <a:t>FOS </a:t>
            </a:r>
            <a:r>
              <a:rPr lang="en-AU" sz="2800" dirty="0" smtClean="0">
                <a:solidFill>
                  <a:prstClr val="black"/>
                </a:solidFill>
                <a:latin typeface="Arial" pitchFamily="34" charset="0"/>
                <a:cs typeface="Arial" pitchFamily="34" charset="0"/>
              </a:rPr>
              <a:t>Approach</a:t>
            </a:r>
          </a:p>
          <a:p>
            <a:pPr marL="285750" indent="-285750">
              <a:buFont typeface="Arial" pitchFamily="34" charset="0"/>
              <a:buChar char="•"/>
            </a:pPr>
            <a:r>
              <a:rPr lang="en-AU" sz="2800" dirty="0" smtClean="0">
                <a:solidFill>
                  <a:prstClr val="black"/>
                </a:solidFill>
                <a:latin typeface="Arial" pitchFamily="34" charset="0"/>
                <a:cs typeface="Arial" pitchFamily="34" charset="0"/>
              </a:rPr>
              <a:t>Shortfall Debt and LMI</a:t>
            </a:r>
            <a:endParaRPr lang="en-AU" sz="2800" dirty="0">
              <a:solidFill>
                <a:prstClr val="black"/>
              </a:solidFill>
              <a:latin typeface="Arial" pitchFamily="34" charset="0"/>
              <a:cs typeface="Arial" pitchFamily="34" charset="0"/>
            </a:endParaRPr>
          </a:p>
          <a:p>
            <a:pPr marL="285750" indent="-285750">
              <a:buFont typeface="Arial" pitchFamily="34" charset="0"/>
              <a:buChar char="•"/>
            </a:pPr>
            <a:r>
              <a:rPr lang="en-AU" sz="2800" dirty="0" smtClean="0">
                <a:solidFill>
                  <a:prstClr val="black"/>
                </a:solidFill>
                <a:latin typeface="Arial" pitchFamily="34" charset="0"/>
                <a:cs typeface="Arial" pitchFamily="34" charset="0"/>
              </a:rPr>
              <a:t>Early Release of Superannuation</a:t>
            </a:r>
          </a:p>
          <a:p>
            <a:pPr marL="285750" indent="-285750">
              <a:buFont typeface="Arial" pitchFamily="34" charset="0"/>
              <a:buChar char="•"/>
            </a:pPr>
            <a:endParaRPr lang="en-AU" sz="2800" dirty="0" smtClean="0">
              <a:solidFill>
                <a:prstClr val="black"/>
              </a:solidFill>
              <a:latin typeface="Arial" pitchFamily="34" charset="0"/>
              <a:cs typeface="Arial" pitchFamily="34" charset="0"/>
            </a:endParaRPr>
          </a:p>
          <a:p>
            <a:pPr marL="285750" indent="-285750">
              <a:buFont typeface="Arial" pitchFamily="34" charset="0"/>
              <a:buChar char="•"/>
            </a:pPr>
            <a:endParaRPr lang="en-AU" sz="2800" dirty="0">
              <a:solidFill>
                <a:prstClr val="black"/>
              </a:solidFill>
              <a:latin typeface="Arial" pitchFamily="34" charset="0"/>
              <a:cs typeface="Arial" pitchFamily="34" charset="0"/>
            </a:endParaRPr>
          </a:p>
          <a:p>
            <a:endParaRPr lang="en-US" sz="2800" dirty="0">
              <a:solidFill>
                <a:prstClr val="black"/>
              </a:solidFill>
            </a:endParaRPr>
          </a:p>
        </p:txBody>
      </p:sp>
      <p:pic>
        <p:nvPicPr>
          <p:cNvPr id="1026" name="Picture 2" descr="http://www.constructionbusinessowner.com/sites/default/files/12-7-subcontracting-the-road-ahea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4159" y="1676400"/>
            <a:ext cx="464820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826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itchFamily="34" charset="0"/>
                <a:cs typeface="Arial" pitchFamily="34" charset="0"/>
              </a:rPr>
              <a:t>Scenario: Wendy</a:t>
            </a:r>
            <a:endParaRPr lang="en-AU" dirty="0">
              <a:latin typeface="Arial" pitchFamily="34" charset="0"/>
              <a:cs typeface="Arial" pitchFamily="34" charset="0"/>
            </a:endParaRPr>
          </a:p>
        </p:txBody>
      </p:sp>
      <p:sp>
        <p:nvSpPr>
          <p:cNvPr id="3" name="Content Placeholder 2"/>
          <p:cNvSpPr>
            <a:spLocks noGrp="1"/>
          </p:cNvSpPr>
          <p:nvPr>
            <p:ph idx="1"/>
          </p:nvPr>
        </p:nvSpPr>
        <p:spPr/>
        <p:txBody>
          <a:bodyPr>
            <a:normAutofit fontScale="85000" lnSpcReduction="20000"/>
          </a:bodyPr>
          <a:lstStyle/>
          <a:p>
            <a:pPr lvl="0" fontAlgn="base"/>
            <a:r>
              <a:rPr lang="en-AU" dirty="0" smtClean="0">
                <a:latin typeface="Arial" pitchFamily="34" charset="0"/>
                <a:cs typeface="Arial" pitchFamily="34" charset="0"/>
              </a:rPr>
              <a:t>2 businesses: Smiths &amp; Associates; and Real Estate Team</a:t>
            </a:r>
          </a:p>
          <a:p>
            <a:pPr lvl="0" fontAlgn="base"/>
            <a:r>
              <a:rPr lang="en-AU" dirty="0" smtClean="0">
                <a:latin typeface="Arial" pitchFamily="34" charset="0"/>
                <a:cs typeface="Arial" pitchFamily="34" charset="0"/>
              </a:rPr>
              <a:t>Contacted defendants to mortgagee repossession actions</a:t>
            </a:r>
          </a:p>
          <a:p>
            <a:pPr lvl="0" fontAlgn="base"/>
            <a:r>
              <a:rPr lang="en-AU" dirty="0" smtClean="0">
                <a:latin typeface="Arial" pitchFamily="34" charset="0"/>
                <a:cs typeface="Arial" pitchFamily="34" charset="0"/>
              </a:rPr>
              <a:t>Advised clients that they could assist them in applying for early release of superannuation.</a:t>
            </a:r>
          </a:p>
          <a:p>
            <a:pPr lvl="0" fontAlgn="base"/>
            <a:r>
              <a:rPr lang="en-AU" dirty="0" smtClean="0">
                <a:latin typeface="Arial" pitchFamily="34" charset="0"/>
                <a:cs typeface="Arial" pitchFamily="34" charset="0"/>
              </a:rPr>
              <a:t>In Wendy’s case, she understood this was in hand, but 3 months after engagement was served with a Sheriff’s notice to vacate.</a:t>
            </a:r>
          </a:p>
          <a:p>
            <a:pPr lvl="0" fontAlgn="base"/>
            <a:r>
              <a:rPr lang="en-AU" dirty="0" smtClean="0">
                <a:latin typeface="Arial" pitchFamily="34" charset="0"/>
                <a:cs typeface="Arial" pitchFamily="34" charset="0"/>
              </a:rPr>
              <a:t>Smiths &amp; Associates unresponsive</a:t>
            </a:r>
          </a:p>
          <a:p>
            <a:pPr lvl="0" fontAlgn="base"/>
            <a:r>
              <a:rPr lang="en-AU" dirty="0" smtClean="0">
                <a:latin typeface="Arial" pitchFamily="34" charset="0"/>
                <a:cs typeface="Arial" pitchFamily="34" charset="0"/>
              </a:rPr>
              <a:t>Regulator complaints made to ASIC, Supreme Court of WA, and Legal Practice Board.</a:t>
            </a:r>
            <a:endParaRPr lang="en-AU" dirty="0">
              <a:latin typeface="Arial" pitchFamily="34" charset="0"/>
              <a:cs typeface="Arial" pitchFamily="34" charset="0"/>
            </a:endParaRPr>
          </a:p>
          <a:p>
            <a:endParaRPr lang="en-AU" dirty="0"/>
          </a:p>
        </p:txBody>
      </p:sp>
    </p:spTree>
    <p:extLst>
      <p:ext uri="{BB962C8B-B14F-4D97-AF65-F5344CB8AC3E}">
        <p14:creationId xmlns:p14="http://schemas.microsoft.com/office/powerpoint/2010/main" val="2920315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itchFamily="34" charset="0"/>
                <a:cs typeface="Arial" pitchFamily="34" charset="0"/>
              </a:rPr>
              <a:t>Questions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pPr algn="ctr"/>
            <a:r>
              <a:rPr lang="en-AU" sz="6000" dirty="0" smtClean="0">
                <a:latin typeface="Arial" pitchFamily="34" charset="0"/>
                <a:cs typeface="Arial" pitchFamily="34" charset="0"/>
              </a:rPr>
              <a:t>Call 08 6336 7020</a:t>
            </a:r>
          </a:p>
          <a:p>
            <a:endParaRPr lang="en-AU" dirty="0" smtClean="0">
              <a:latin typeface="Arial" pitchFamily="34" charset="0"/>
              <a:cs typeface="Arial" pitchFamily="34" charset="0"/>
            </a:endParaRPr>
          </a:p>
          <a:p>
            <a:r>
              <a:rPr lang="en-AU" dirty="0" smtClean="0">
                <a:latin typeface="Arial" pitchFamily="34" charset="0"/>
                <a:cs typeface="Arial" pitchFamily="34" charset="0"/>
              </a:rPr>
              <a:t>Telephone Advice Line for clients: </a:t>
            </a:r>
          </a:p>
          <a:p>
            <a:pPr marL="457200" lvl="1" indent="0">
              <a:buNone/>
            </a:pPr>
            <a:r>
              <a:rPr lang="en-AU" dirty="0" smtClean="0">
                <a:latin typeface="Arial" pitchFamily="34" charset="0"/>
                <a:cs typeface="Arial" pitchFamily="34" charset="0"/>
              </a:rPr>
              <a:t>08 9221 7066</a:t>
            </a:r>
          </a:p>
          <a:p>
            <a:endParaRPr lang="en-US"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3962400"/>
            <a:ext cx="3577297" cy="248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708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itchFamily="34" charset="0"/>
                <a:cs typeface="Arial" pitchFamily="34" charset="0"/>
              </a:rPr>
              <a:t>“They’ve lost the lot”</a:t>
            </a:r>
            <a:endParaRPr lang="en-US" dirty="0"/>
          </a:p>
        </p:txBody>
      </p:sp>
      <p:sp>
        <p:nvSpPr>
          <p:cNvPr id="3" name="Content Placeholder 2"/>
          <p:cNvSpPr>
            <a:spLocks noGrp="1"/>
          </p:cNvSpPr>
          <p:nvPr>
            <p:ph idx="1"/>
          </p:nvPr>
        </p:nvSpPr>
        <p:spPr/>
        <p:txBody>
          <a:bodyPr/>
          <a:lstStyle/>
          <a:p>
            <a:r>
              <a:rPr lang="en-US" dirty="0">
                <a:latin typeface="Arial" pitchFamily="34" charset="0"/>
                <a:cs typeface="Arial" pitchFamily="34" charset="0"/>
                <a:hlinkClick r:id="rId2"/>
              </a:rPr>
              <a:t>https://www.theguardian.com/australia-news/2017/may/12/theyve-lost-the-lot-how-the-australian-mining-boom-blew-up-in-property-owners-faces</a:t>
            </a:r>
            <a:r>
              <a:rPr lang="en-US" dirty="0">
                <a:latin typeface="Arial" pitchFamily="34" charset="0"/>
                <a:cs typeface="Arial" pitchFamily="34" charset="0"/>
              </a:rPr>
              <a:t> </a:t>
            </a:r>
          </a:p>
          <a:p>
            <a:r>
              <a:rPr lang="en-AU" dirty="0" smtClean="0">
                <a:latin typeface="Arial" pitchFamily="34" charset="0"/>
                <a:cs typeface="Arial" pitchFamily="34" charset="0"/>
              </a:rPr>
              <a:t>Newman: House prices dropped 82% from $867,500 in 2013 to $150,000 in 2017.</a:t>
            </a:r>
          </a:p>
          <a:p>
            <a:r>
              <a:rPr lang="en-AU" dirty="0" smtClean="0">
                <a:latin typeface="Arial" pitchFamily="34" charset="0"/>
                <a:cs typeface="Arial" pitchFamily="34" charset="0"/>
              </a:rPr>
              <a:t>Unit prices dropped 86% from $575,000 in 2013 to $80,000 in 2017.</a:t>
            </a:r>
          </a:p>
          <a:p>
            <a:pPr marL="0" indent="0">
              <a:buNone/>
            </a:pPr>
            <a:r>
              <a:rPr lang="en-AU" sz="1400" dirty="0" smtClean="0">
                <a:latin typeface="Arial" pitchFamily="34" charset="0"/>
                <a:cs typeface="Arial" pitchFamily="34" charset="0"/>
              </a:rPr>
              <a:t>Source:</a:t>
            </a:r>
            <a:r>
              <a:rPr lang="en-AU" sz="1400" dirty="0">
                <a:latin typeface="Arial" pitchFamily="34" charset="0"/>
                <a:cs typeface="Arial" pitchFamily="34" charset="0"/>
              </a:rPr>
              <a:t>	</a:t>
            </a:r>
            <a:r>
              <a:rPr lang="en-AU" sz="1400" dirty="0">
                <a:latin typeface="Arial" pitchFamily="34" charset="0"/>
                <a:cs typeface="Arial" pitchFamily="34" charset="0"/>
                <a:hlinkClick r:id="rId3"/>
              </a:rPr>
              <a:t>https://reiwa.com.au/suburb/newman</a:t>
            </a:r>
            <a:r>
              <a:rPr lang="en-AU" sz="1400" dirty="0" smtClean="0">
                <a:latin typeface="Arial" pitchFamily="34" charset="0"/>
                <a:cs typeface="Arial" pitchFamily="34" charset="0"/>
                <a:hlinkClick r:id="rId3"/>
              </a:rPr>
              <a:t>/</a:t>
            </a:r>
            <a:r>
              <a:rPr lang="en-AU" sz="1400" dirty="0" smtClean="0">
                <a:latin typeface="Arial" pitchFamily="34" charset="0"/>
                <a:cs typeface="Arial" pitchFamily="34" charset="0"/>
              </a:rPr>
              <a:t> accessed 14 November 2017 </a:t>
            </a:r>
            <a:endParaRPr lang="en-US" sz="14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3104008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itchFamily="34" charset="0"/>
                <a:cs typeface="Arial" pitchFamily="34" charset="0"/>
              </a:rPr>
              <a:t>Recent Figures – WA Regions</a:t>
            </a:r>
            <a:endParaRPr lang="en-AU" dirty="0">
              <a:latin typeface="Arial" pitchFamily="34" charset="0"/>
              <a:cs typeface="Arial" pitchFamily="34" charset="0"/>
            </a:endParaRPr>
          </a:p>
        </p:txBody>
      </p:sp>
      <p:sp>
        <p:nvSpPr>
          <p:cNvPr id="5" name="TextBox 4"/>
          <p:cNvSpPr txBox="1"/>
          <p:nvPr/>
        </p:nvSpPr>
        <p:spPr>
          <a:xfrm>
            <a:off x="-38100" y="1227117"/>
            <a:ext cx="3657600" cy="5478423"/>
          </a:xfrm>
          <a:prstGeom prst="rect">
            <a:avLst/>
          </a:prstGeom>
          <a:noFill/>
        </p:spPr>
        <p:txBody>
          <a:bodyPr wrap="square" rtlCol="0">
            <a:spAutoFit/>
          </a:bodyPr>
          <a:lstStyle/>
          <a:p>
            <a:pPr marL="342900" indent="-342900">
              <a:buFont typeface="Arial" pitchFamily="34" charset="0"/>
              <a:buChar char="•"/>
            </a:pPr>
            <a:endParaRPr lang="en-AU" sz="2400" dirty="0" smtClean="0">
              <a:latin typeface="Arial" pitchFamily="34" charset="0"/>
              <a:cs typeface="Arial" pitchFamily="34" charset="0"/>
            </a:endParaRPr>
          </a:p>
          <a:p>
            <a:pPr marL="342900" indent="-342900">
              <a:buFont typeface="Arial" pitchFamily="34" charset="0"/>
              <a:buChar char="•"/>
            </a:pPr>
            <a:r>
              <a:rPr lang="en-AU" sz="2400" dirty="0" smtClean="0">
                <a:latin typeface="Arial" pitchFamily="34" charset="0"/>
                <a:cs typeface="Arial" pitchFamily="34" charset="0"/>
              </a:rPr>
              <a:t>Figures show that since 2013, the median house prices in Port Hedland have dropped by 67%; and in Karratha by 65%.  </a:t>
            </a:r>
          </a:p>
          <a:p>
            <a:endParaRPr lang="en-AU" sz="2400" dirty="0" smtClean="0">
              <a:latin typeface="Arial" pitchFamily="34" charset="0"/>
              <a:cs typeface="Arial" pitchFamily="34" charset="0"/>
            </a:endParaRPr>
          </a:p>
          <a:p>
            <a:pPr marL="342900" indent="-342900">
              <a:buFont typeface="Arial" pitchFamily="34" charset="0"/>
              <a:buChar char="•"/>
            </a:pPr>
            <a:r>
              <a:rPr lang="en-AU" sz="2400" dirty="0" smtClean="0">
                <a:latin typeface="Arial" pitchFamily="34" charset="0"/>
                <a:cs typeface="Arial" pitchFamily="34" charset="0"/>
              </a:rPr>
              <a:t>This is a major factor contributing to the prevalence of  repossessions and  shortfall debts.</a:t>
            </a:r>
          </a:p>
          <a:p>
            <a:endParaRPr lang="en-AU" sz="1900" dirty="0" smtClean="0">
              <a:latin typeface="Arial" pitchFamily="34" charset="0"/>
              <a:cs typeface="Arial" pitchFamily="34" charset="0"/>
            </a:endParaRPr>
          </a:p>
          <a:p>
            <a:pPr marL="342900" indent="-342900">
              <a:buFont typeface="Arial" pitchFamily="34" charset="0"/>
              <a:buChar char="•"/>
            </a:pPr>
            <a:endParaRPr lang="en-AU" sz="1900" dirty="0"/>
          </a:p>
        </p:txBody>
      </p:sp>
      <p:pic>
        <p:nvPicPr>
          <p:cNvPr id="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916" b="34183"/>
          <a:stretch/>
        </p:blipFill>
        <p:spPr bwMode="auto">
          <a:xfrm>
            <a:off x="3581400" y="1470868"/>
            <a:ext cx="539917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7200" y="6248400"/>
            <a:ext cx="5867400" cy="584775"/>
          </a:xfrm>
          <a:prstGeom prst="rect">
            <a:avLst/>
          </a:prstGeom>
          <a:noFill/>
        </p:spPr>
        <p:txBody>
          <a:bodyPr wrap="square" rtlCol="0">
            <a:spAutoFit/>
          </a:bodyPr>
          <a:lstStyle/>
          <a:p>
            <a:r>
              <a:rPr lang="en-AU" sz="1600" dirty="0" smtClean="0">
                <a:latin typeface="Arial" pitchFamily="34" charset="0"/>
                <a:cs typeface="Arial" pitchFamily="34" charset="0"/>
              </a:rPr>
              <a:t>Source</a:t>
            </a:r>
            <a:r>
              <a:rPr lang="en-AU" sz="1600" dirty="0">
                <a:latin typeface="Arial" pitchFamily="34" charset="0"/>
                <a:cs typeface="Arial" pitchFamily="34" charset="0"/>
              </a:rPr>
              <a:t>: </a:t>
            </a:r>
            <a:r>
              <a:rPr lang="en-AU" sz="1600" dirty="0">
                <a:latin typeface="Arial" pitchFamily="34" charset="0"/>
                <a:cs typeface="Arial" pitchFamily="34" charset="0"/>
                <a:hlinkClick r:id="rId3"/>
              </a:rPr>
              <a:t>http://blog.corelogic.com.au/2017/05/buyer-demand-moves-off-floor-mining-regions</a:t>
            </a:r>
            <a:r>
              <a:rPr lang="en-AU" sz="1600" dirty="0" smtClean="0">
                <a:latin typeface="Arial" pitchFamily="34" charset="0"/>
                <a:cs typeface="Arial" pitchFamily="34" charset="0"/>
                <a:hlinkClick r:id="rId3"/>
              </a:rPr>
              <a:t>/</a:t>
            </a:r>
            <a:r>
              <a:rPr lang="en-AU" sz="1600" dirty="0" smtClean="0">
                <a:latin typeface="Arial" pitchFamily="34" charset="0"/>
                <a:cs typeface="Arial" pitchFamily="34" charset="0"/>
              </a:rPr>
              <a:t> accessed 14 November 2017</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1372632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AU" dirty="0" smtClean="0">
                <a:latin typeface="Arial" pitchFamily="34" charset="0"/>
                <a:cs typeface="Arial" pitchFamily="34" charset="0"/>
              </a:rPr>
              <a:t>Recent Figures - Comparison</a:t>
            </a:r>
            <a:endParaRPr lang="en-AU" dirty="0">
              <a:latin typeface="Arial" pitchFamily="34" charset="0"/>
              <a:cs typeface="Arial" pitchFamily="34" charset="0"/>
            </a:endParaRPr>
          </a:p>
        </p:txBody>
      </p:sp>
      <p:sp>
        <p:nvSpPr>
          <p:cNvPr id="3" name="Content Placeholder 2"/>
          <p:cNvSpPr>
            <a:spLocks noGrp="1"/>
          </p:cNvSpPr>
          <p:nvPr>
            <p:ph idx="1"/>
          </p:nvPr>
        </p:nvSpPr>
        <p:spPr>
          <a:xfrm>
            <a:off x="381000" y="1143000"/>
            <a:ext cx="8382000" cy="4525963"/>
          </a:xfrm>
        </p:spPr>
        <p:txBody>
          <a:bodyPr>
            <a:normAutofit/>
          </a:bodyPr>
          <a:lstStyle/>
          <a:p>
            <a:r>
              <a:rPr lang="en-AU" dirty="0" smtClean="0">
                <a:latin typeface="Arial" pitchFamily="34" charset="0"/>
                <a:cs typeface="Arial" pitchFamily="34" charset="0"/>
              </a:rPr>
              <a:t>Outback WA: worst-performing region in Australia.43% of home loans </a:t>
            </a:r>
            <a:r>
              <a:rPr lang="en-AU" dirty="0" err="1" smtClean="0">
                <a:latin typeface="Arial" pitchFamily="34" charset="0"/>
                <a:cs typeface="Arial" pitchFamily="34" charset="0"/>
              </a:rPr>
              <a:t>neg’ve</a:t>
            </a:r>
            <a:r>
              <a:rPr lang="en-AU" dirty="0" smtClean="0">
                <a:latin typeface="Arial" pitchFamily="34" charset="0"/>
                <a:cs typeface="Arial" pitchFamily="34" charset="0"/>
              </a:rPr>
              <a:t> equity*</a:t>
            </a:r>
          </a:p>
          <a:p>
            <a:r>
              <a:rPr lang="en-AU" dirty="0" smtClean="0">
                <a:latin typeface="Arial" pitchFamily="34" charset="0"/>
                <a:cs typeface="Arial" pitchFamily="34" charset="0"/>
              </a:rPr>
              <a:t>Loss making sales on houses and apartments some of the worst in Australia**</a:t>
            </a:r>
          </a:p>
          <a:p>
            <a:pPr marL="457200" lvl="1" indent="0">
              <a:buNone/>
            </a:pPr>
            <a:endParaRPr lang="en-AU" dirty="0" smtClean="0">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82543940"/>
              </p:ext>
            </p:extLst>
          </p:nvPr>
        </p:nvGraphicFramePr>
        <p:xfrm>
          <a:off x="838200" y="3276600"/>
          <a:ext cx="7696200" cy="2377440"/>
        </p:xfrm>
        <a:graphic>
          <a:graphicData uri="http://schemas.openxmlformats.org/drawingml/2006/table">
            <a:tbl>
              <a:tblPr firstRow="1" bandRow="1">
                <a:tableStyleId>{793D81CF-94F2-401A-BA57-92F5A7B2D0C5}</a:tableStyleId>
              </a:tblPr>
              <a:tblGrid>
                <a:gridCol w="2895600"/>
                <a:gridCol w="2362200"/>
                <a:gridCol w="2438400"/>
              </a:tblGrid>
              <a:tr h="347220">
                <a:tc>
                  <a:txBody>
                    <a:bodyPr/>
                    <a:lstStyle/>
                    <a:p>
                      <a:endParaRPr lang="en-US" dirty="0">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tcPr>
                </a:tc>
                <a:tc>
                  <a:txBody>
                    <a:bodyPr/>
                    <a:lstStyle/>
                    <a:p>
                      <a:r>
                        <a:rPr lang="en-AU" dirty="0" smtClean="0">
                          <a:latin typeface="Arial" pitchFamily="34" charset="0"/>
                          <a:cs typeface="Arial" pitchFamily="34" charset="0"/>
                        </a:rPr>
                        <a:t>Houses sold at loss</a:t>
                      </a:r>
                      <a:endParaRPr lang="en-US"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AU" dirty="0" smtClean="0">
                          <a:latin typeface="Arial" pitchFamily="34" charset="0"/>
                          <a:cs typeface="Arial" pitchFamily="34" charset="0"/>
                        </a:rPr>
                        <a:t>Units sold at loss </a:t>
                      </a:r>
                      <a:endParaRPr lang="en-US"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tcPr>
                </a:tc>
              </a:tr>
              <a:tr h="347220">
                <a:tc>
                  <a:txBody>
                    <a:bodyPr/>
                    <a:lstStyle/>
                    <a:p>
                      <a:r>
                        <a:rPr lang="en-AU" b="1" dirty="0" smtClean="0">
                          <a:solidFill>
                            <a:schemeClr val="bg1"/>
                          </a:solidFill>
                          <a:latin typeface="Arial" pitchFamily="34" charset="0"/>
                          <a:cs typeface="Arial" pitchFamily="34" charset="0"/>
                        </a:rPr>
                        <a:t>Perth</a:t>
                      </a:r>
                      <a:endParaRPr lang="en-US" b="1" dirty="0">
                        <a:solidFill>
                          <a:schemeClr val="bg1"/>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a:txBody>
                    <a:bodyPr/>
                    <a:lstStyle/>
                    <a:p>
                      <a:pPr algn="ctr"/>
                      <a:r>
                        <a:rPr lang="en-AU" dirty="0" smtClean="0">
                          <a:latin typeface="Arial" pitchFamily="34" charset="0"/>
                          <a:cs typeface="Arial" pitchFamily="34" charset="0"/>
                        </a:rPr>
                        <a:t>20.7%</a:t>
                      </a:r>
                      <a:endParaRPr lang="en-US"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AU" dirty="0" smtClean="0">
                          <a:latin typeface="Arial" pitchFamily="34" charset="0"/>
                          <a:cs typeface="Arial" pitchFamily="34" charset="0"/>
                        </a:rPr>
                        <a:t>35.9%</a:t>
                      </a:r>
                      <a:endParaRPr lang="en-US"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47220">
                <a:tc>
                  <a:txBody>
                    <a:bodyPr/>
                    <a:lstStyle/>
                    <a:p>
                      <a:r>
                        <a:rPr lang="en-AU" b="1" dirty="0" smtClean="0">
                          <a:solidFill>
                            <a:schemeClr val="bg1"/>
                          </a:solidFill>
                          <a:latin typeface="Arial" pitchFamily="34" charset="0"/>
                          <a:cs typeface="Arial" pitchFamily="34" charset="0"/>
                        </a:rPr>
                        <a:t>Regional WA</a:t>
                      </a:r>
                      <a:endParaRPr lang="en-US" b="1" dirty="0">
                        <a:solidFill>
                          <a:schemeClr val="bg1"/>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a:txBody>
                    <a:bodyPr/>
                    <a:lstStyle/>
                    <a:p>
                      <a:pPr algn="ctr"/>
                      <a:r>
                        <a:rPr lang="en-AU" dirty="0" smtClean="0">
                          <a:latin typeface="Arial" pitchFamily="34" charset="0"/>
                          <a:cs typeface="Arial" pitchFamily="34" charset="0"/>
                        </a:rPr>
                        <a:t>29.4%</a:t>
                      </a:r>
                      <a:endParaRPr lang="en-US"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AU" dirty="0" smtClean="0">
                          <a:latin typeface="Arial" pitchFamily="34" charset="0"/>
                          <a:cs typeface="Arial" pitchFamily="34" charset="0"/>
                        </a:rPr>
                        <a:t>57.3%</a:t>
                      </a:r>
                      <a:endParaRPr lang="en-US"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9311">
                <a:tc>
                  <a:txBody>
                    <a:bodyPr/>
                    <a:lstStyle/>
                    <a:p>
                      <a:r>
                        <a:rPr lang="en-AU" b="1" dirty="0" smtClean="0">
                          <a:solidFill>
                            <a:schemeClr val="bg1"/>
                          </a:solidFill>
                          <a:latin typeface="Arial" pitchFamily="34" charset="0"/>
                          <a:cs typeface="Arial" pitchFamily="34" charset="0"/>
                        </a:rPr>
                        <a:t>National</a:t>
                      </a:r>
                      <a:r>
                        <a:rPr lang="en-AU" b="1" baseline="0" dirty="0" smtClean="0">
                          <a:solidFill>
                            <a:schemeClr val="bg1"/>
                          </a:solidFill>
                          <a:latin typeface="Arial" pitchFamily="34" charset="0"/>
                          <a:cs typeface="Arial" pitchFamily="34" charset="0"/>
                        </a:rPr>
                        <a:t> capital city average</a:t>
                      </a:r>
                      <a:endParaRPr lang="en-US" b="1" dirty="0">
                        <a:solidFill>
                          <a:schemeClr val="bg1"/>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a:txBody>
                    <a:bodyPr/>
                    <a:lstStyle/>
                    <a:p>
                      <a:pPr algn="ctr"/>
                      <a:r>
                        <a:rPr lang="en-AU" dirty="0" smtClean="0">
                          <a:latin typeface="Arial" pitchFamily="34" charset="0"/>
                          <a:cs typeface="Arial" pitchFamily="34" charset="0"/>
                        </a:rPr>
                        <a:t>6.1%</a:t>
                      </a:r>
                      <a:endParaRPr lang="en-US"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AU" dirty="0" smtClean="0">
                          <a:latin typeface="Arial" pitchFamily="34" charset="0"/>
                          <a:cs typeface="Arial" pitchFamily="34" charset="0"/>
                        </a:rPr>
                        <a:t>11.5%</a:t>
                      </a:r>
                      <a:endParaRPr lang="en-US"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99311">
                <a:tc>
                  <a:txBody>
                    <a:bodyPr/>
                    <a:lstStyle/>
                    <a:p>
                      <a:r>
                        <a:rPr lang="en-AU" b="1" dirty="0" smtClean="0">
                          <a:solidFill>
                            <a:schemeClr val="bg1"/>
                          </a:solidFill>
                          <a:latin typeface="Arial" pitchFamily="34" charset="0"/>
                          <a:cs typeface="Arial" pitchFamily="34" charset="0"/>
                        </a:rPr>
                        <a:t>National</a:t>
                      </a:r>
                      <a:r>
                        <a:rPr lang="en-AU" b="1" baseline="0" dirty="0" smtClean="0">
                          <a:solidFill>
                            <a:schemeClr val="bg1"/>
                          </a:solidFill>
                          <a:latin typeface="Arial" pitchFamily="34" charset="0"/>
                          <a:cs typeface="Arial" pitchFamily="34" charset="0"/>
                        </a:rPr>
                        <a:t> regional average </a:t>
                      </a:r>
                      <a:endParaRPr lang="en-US" b="1" dirty="0">
                        <a:solidFill>
                          <a:schemeClr val="bg1"/>
                        </a:solidFill>
                        <a:latin typeface="Arial" pitchFamily="34" charset="0"/>
                        <a:cs typeface="Arial" pitchFamily="34" charset="0"/>
                      </a:endParaRPr>
                    </a:p>
                  </a:txBody>
                  <a:tcP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solidFill>
                      <a:schemeClr val="tx1"/>
                    </a:solidFill>
                  </a:tcPr>
                </a:tc>
                <a:tc>
                  <a:txBody>
                    <a:bodyPr/>
                    <a:lstStyle/>
                    <a:p>
                      <a:pPr algn="ctr"/>
                      <a:r>
                        <a:rPr lang="en-AU" dirty="0" smtClean="0">
                          <a:latin typeface="Arial" pitchFamily="34" charset="0"/>
                          <a:cs typeface="Arial" pitchFamily="34" charset="0"/>
                        </a:rPr>
                        <a:t>11.1%</a:t>
                      </a:r>
                      <a:endParaRPr lang="en-US"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pPr algn="ctr"/>
                      <a:r>
                        <a:rPr lang="en-AU" dirty="0" smtClean="0">
                          <a:latin typeface="Arial" pitchFamily="34" charset="0"/>
                          <a:cs typeface="Arial" pitchFamily="34" charset="0"/>
                        </a:rPr>
                        <a:t>17.2%</a:t>
                      </a:r>
                      <a:endParaRPr lang="en-US" dirty="0">
                        <a:latin typeface="Arial" pitchFamily="34" charset="0"/>
                        <a:cs typeface="Arial" pitchFamily="34" charset="0"/>
                      </a:endParaRPr>
                    </a:p>
                  </a:txBody>
                  <a:tcP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tcPr>
                </a:tc>
              </a:tr>
            </a:tbl>
          </a:graphicData>
        </a:graphic>
      </p:graphicFrame>
      <p:sp>
        <p:nvSpPr>
          <p:cNvPr id="5" name="TextBox 4"/>
          <p:cNvSpPr txBox="1"/>
          <p:nvPr/>
        </p:nvSpPr>
        <p:spPr>
          <a:xfrm>
            <a:off x="685800" y="5657671"/>
            <a:ext cx="6096000" cy="954107"/>
          </a:xfrm>
          <a:prstGeom prst="rect">
            <a:avLst/>
          </a:prstGeom>
          <a:noFill/>
        </p:spPr>
        <p:txBody>
          <a:bodyPr wrap="square" rtlCol="0">
            <a:spAutoFit/>
          </a:bodyPr>
          <a:lstStyle/>
          <a:p>
            <a:r>
              <a:rPr lang="en-AU" sz="1400" dirty="0" smtClean="0">
                <a:latin typeface="Arial" pitchFamily="34" charset="0"/>
                <a:cs typeface="Arial" pitchFamily="34" charset="0"/>
              </a:rPr>
              <a:t>* </a:t>
            </a:r>
            <a:r>
              <a:rPr lang="en-AU" sz="1400" dirty="0">
                <a:latin typeface="Arial" pitchFamily="34" charset="0"/>
                <a:cs typeface="Arial" pitchFamily="34" charset="0"/>
              </a:rPr>
              <a:t>source: </a:t>
            </a:r>
            <a:r>
              <a:rPr lang="en-AU" sz="1400" dirty="0">
                <a:latin typeface="Arial" pitchFamily="34" charset="0"/>
                <a:cs typeface="Arial" pitchFamily="34" charset="0"/>
                <a:hlinkClick r:id="rId3"/>
              </a:rPr>
              <a:t>https://</a:t>
            </a:r>
            <a:r>
              <a:rPr lang="en-AU" sz="1400" dirty="0" smtClean="0">
                <a:latin typeface="Arial" pitchFamily="34" charset="0"/>
                <a:cs typeface="Arial" pitchFamily="34" charset="0"/>
                <a:hlinkClick r:id="rId3"/>
              </a:rPr>
              <a:t>www.businessnews.com.au/article/Outback-WA-housing-market-the-nations-worst</a:t>
            </a:r>
            <a:r>
              <a:rPr lang="en-AU" sz="1400" dirty="0" smtClean="0">
                <a:latin typeface="Arial" pitchFamily="34" charset="0"/>
                <a:cs typeface="Arial" pitchFamily="34" charset="0"/>
              </a:rPr>
              <a:t> </a:t>
            </a:r>
          </a:p>
          <a:p>
            <a:r>
              <a:rPr lang="en-AU" sz="1400" dirty="0">
                <a:latin typeface="Arial" pitchFamily="34" charset="0"/>
                <a:cs typeface="Arial" pitchFamily="34" charset="0"/>
              </a:rPr>
              <a:t>**source: </a:t>
            </a:r>
            <a:r>
              <a:rPr lang="en-AU" sz="1400" dirty="0">
                <a:latin typeface="Arial" pitchFamily="34" charset="0"/>
                <a:cs typeface="Arial" pitchFamily="34" charset="0"/>
                <a:hlinkClick r:id="rId4"/>
              </a:rPr>
              <a:t>https://</a:t>
            </a:r>
            <a:r>
              <a:rPr lang="en-AU" sz="1400" dirty="0" smtClean="0">
                <a:latin typeface="Arial" pitchFamily="34" charset="0"/>
                <a:cs typeface="Arial" pitchFamily="34" charset="0"/>
                <a:hlinkClick r:id="rId4"/>
              </a:rPr>
              <a:t>www.businessinsider.com.au/more-than-90-of-australian-homes-sold-for-a-profit-in-the-first-quarter-of-the-year-2017-6</a:t>
            </a:r>
            <a:r>
              <a:rPr lang="en-AU" sz="1400" dirty="0" smtClean="0">
                <a:latin typeface="Arial" pitchFamily="34" charset="0"/>
                <a:cs typeface="Arial" pitchFamily="34" charset="0"/>
              </a:rPr>
              <a:t> March 2017</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1510542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1600200"/>
            <a:ext cx="6172200" cy="5181600"/>
          </a:xfrm>
        </p:spPr>
        <p:txBody>
          <a:bodyPr>
            <a:normAutofit fontScale="92500" lnSpcReduction="10000"/>
          </a:bodyPr>
          <a:lstStyle/>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smtClean="0"/>
          </a:p>
          <a:p>
            <a:endParaRPr lang="en-AU" sz="1900" dirty="0" smtClean="0">
              <a:latin typeface="Arial" pitchFamily="34" charset="0"/>
              <a:cs typeface="Arial" pitchFamily="34" charset="0"/>
            </a:endParaRPr>
          </a:p>
          <a:p>
            <a:r>
              <a:rPr lang="en-AU" sz="1900" dirty="0" smtClean="0">
                <a:latin typeface="Arial" pitchFamily="34" charset="0"/>
                <a:cs typeface="Arial" pitchFamily="34" charset="0"/>
              </a:rPr>
              <a:t>Source</a:t>
            </a:r>
            <a:r>
              <a:rPr lang="en-AU" sz="1900" dirty="0">
                <a:latin typeface="Arial" pitchFamily="34" charset="0"/>
                <a:cs typeface="Arial" pitchFamily="34" charset="0"/>
              </a:rPr>
              <a:t>: </a:t>
            </a:r>
            <a:r>
              <a:rPr lang="en-AU" sz="1900" dirty="0">
                <a:latin typeface="Arial" pitchFamily="34" charset="0"/>
                <a:cs typeface="Arial" pitchFamily="34" charset="0"/>
                <a:hlinkClick r:id="rId2"/>
              </a:rPr>
              <a:t>https://</a:t>
            </a:r>
            <a:r>
              <a:rPr lang="en-AU" sz="1900" dirty="0" smtClean="0">
                <a:latin typeface="Arial" pitchFamily="34" charset="0"/>
                <a:cs typeface="Arial" pitchFamily="34" charset="0"/>
                <a:hlinkClick r:id="rId2"/>
              </a:rPr>
              <a:t>www.equifax.com.au/sites/default/files/CCDI%20Infographic%20V3.pdf</a:t>
            </a:r>
            <a:r>
              <a:rPr lang="en-AU" sz="1900" dirty="0" smtClean="0">
                <a:latin typeface="Arial" pitchFamily="34" charset="0"/>
                <a:cs typeface="Arial" pitchFamily="34" charset="0"/>
              </a:rPr>
              <a:t> accessed 14 November 2017</a:t>
            </a:r>
            <a:endParaRPr lang="en-US" sz="1900" dirty="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04800"/>
            <a:ext cx="5886948" cy="565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701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Arial" pitchFamily="34" charset="0"/>
                <a:cs typeface="Arial" pitchFamily="34" charset="0"/>
              </a:rPr>
              <a:t>Scenario: Rachael</a:t>
            </a:r>
            <a:endParaRPr lang="en-US" dirty="0"/>
          </a:p>
        </p:txBody>
      </p:sp>
      <p:sp>
        <p:nvSpPr>
          <p:cNvPr id="3" name="Content Placeholder 2"/>
          <p:cNvSpPr>
            <a:spLocks noGrp="1"/>
          </p:cNvSpPr>
          <p:nvPr>
            <p:ph idx="1"/>
          </p:nvPr>
        </p:nvSpPr>
        <p:spPr/>
        <p:txBody>
          <a:bodyPr>
            <a:normAutofit fontScale="85000" lnSpcReduction="10000"/>
          </a:bodyPr>
          <a:lstStyle/>
          <a:p>
            <a:r>
              <a:rPr lang="en-AU" dirty="0" smtClean="0">
                <a:latin typeface="Arial" pitchFamily="34" charset="0"/>
                <a:cs typeface="Arial" pitchFamily="34" charset="0"/>
              </a:rPr>
              <a:t>Rachael has 4 loans with Bank of OZ secured over 4 properties totalling approx. $1,600,000.  </a:t>
            </a:r>
          </a:p>
          <a:p>
            <a:r>
              <a:rPr lang="en-AU" dirty="0" smtClean="0">
                <a:latin typeface="Arial" pitchFamily="34" charset="0"/>
                <a:cs typeface="Arial" pitchFamily="34" charset="0"/>
              </a:rPr>
              <a:t>2 properties in Perth’s Northern Suburbs, and 2 in Karratha. One Karratha loan was $700,000.</a:t>
            </a:r>
          </a:p>
          <a:p>
            <a:r>
              <a:rPr lang="en-AU" dirty="0" smtClean="0">
                <a:latin typeface="Arial" pitchFamily="34" charset="0"/>
                <a:cs typeface="Arial" pitchFamily="34" charset="0"/>
              </a:rPr>
              <a:t>Rachael is in arrears on all 4 loans of over $100,000, plus other debts. </a:t>
            </a:r>
          </a:p>
          <a:p>
            <a:r>
              <a:rPr lang="en-AU" dirty="0" smtClean="0">
                <a:latin typeface="Arial" pitchFamily="34" charset="0"/>
                <a:cs typeface="Arial" pitchFamily="34" charset="0"/>
              </a:rPr>
              <a:t>Rachael has been served with a Supreme Court writ from Bank of Oz.</a:t>
            </a:r>
          </a:p>
          <a:p>
            <a:r>
              <a:rPr lang="en-AU" dirty="0" smtClean="0">
                <a:latin typeface="Arial" pitchFamily="34" charset="0"/>
                <a:cs typeface="Arial" pitchFamily="34" charset="0"/>
              </a:rPr>
              <a:t>Client wants advice on selling properties and early release of super.</a:t>
            </a:r>
            <a:endParaRPr lang="en-US" dirty="0">
              <a:latin typeface="Arial" pitchFamily="34" charset="0"/>
              <a:cs typeface="Arial" pitchFamily="34" charset="0"/>
            </a:endParaRPr>
          </a:p>
        </p:txBody>
      </p:sp>
    </p:spTree>
    <p:extLst>
      <p:ext uri="{BB962C8B-B14F-4D97-AF65-F5344CB8AC3E}">
        <p14:creationId xmlns:p14="http://schemas.microsoft.com/office/powerpoint/2010/main" val="1112258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smtClean="0">
                <a:latin typeface="Arial" pitchFamily="34" charset="0"/>
                <a:cs typeface="Arial" pitchFamily="34" charset="0"/>
              </a:rPr>
              <a:t>Repossession without a court order?</a:t>
            </a:r>
            <a:endParaRPr lang="en-AU" sz="3600" dirty="0">
              <a:latin typeface="Arial" pitchFamily="34" charset="0"/>
              <a:cs typeface="Arial" pitchFamily="34" charset="0"/>
            </a:endParaRPr>
          </a:p>
        </p:txBody>
      </p:sp>
      <p:sp>
        <p:nvSpPr>
          <p:cNvPr id="3" name="Content Placeholder 2"/>
          <p:cNvSpPr>
            <a:spLocks noGrp="1"/>
          </p:cNvSpPr>
          <p:nvPr>
            <p:ph idx="1"/>
          </p:nvPr>
        </p:nvSpPr>
        <p:spPr>
          <a:xfrm>
            <a:off x="457200" y="1219200"/>
            <a:ext cx="8229600" cy="5029200"/>
          </a:xfrm>
        </p:spPr>
        <p:txBody>
          <a:bodyPr>
            <a:normAutofit fontScale="77500" lnSpcReduction="20000"/>
          </a:bodyPr>
          <a:lstStyle/>
          <a:p>
            <a:pPr algn="just"/>
            <a:r>
              <a:rPr lang="en-AU" sz="2400" dirty="0" smtClean="0">
                <a:latin typeface="Arial" pitchFamily="34" charset="0"/>
                <a:cs typeface="Arial" pitchFamily="34" charset="0"/>
              </a:rPr>
              <a:t>S108 </a:t>
            </a:r>
            <a:r>
              <a:rPr lang="en-AU" sz="2400" i="1" dirty="0" smtClean="0">
                <a:latin typeface="Arial" pitchFamily="34" charset="0"/>
                <a:cs typeface="Arial" pitchFamily="34" charset="0"/>
              </a:rPr>
              <a:t>Transfer </a:t>
            </a:r>
            <a:r>
              <a:rPr lang="en-AU" sz="2400" i="1" dirty="0">
                <a:latin typeface="Arial" pitchFamily="34" charset="0"/>
                <a:cs typeface="Arial" pitchFamily="34" charset="0"/>
              </a:rPr>
              <a:t>of Land </a:t>
            </a:r>
            <a:r>
              <a:rPr lang="en-AU" sz="2400" i="1" dirty="0" smtClean="0">
                <a:latin typeface="Arial" pitchFamily="34" charset="0"/>
                <a:cs typeface="Arial" pitchFamily="34" charset="0"/>
              </a:rPr>
              <a:t>Act 1893 </a:t>
            </a:r>
            <a:r>
              <a:rPr lang="en-AU" sz="2400" dirty="0" smtClean="0">
                <a:latin typeface="Arial" pitchFamily="34" charset="0"/>
                <a:cs typeface="Arial" pitchFamily="34" charset="0"/>
              </a:rPr>
              <a:t>(WA) allows </a:t>
            </a:r>
            <a:r>
              <a:rPr lang="en-AU" sz="2400" dirty="0">
                <a:latin typeface="Arial" pitchFamily="34" charset="0"/>
                <a:cs typeface="Arial" pitchFamily="34" charset="0"/>
              </a:rPr>
              <a:t>a </a:t>
            </a:r>
            <a:r>
              <a:rPr lang="en-AU" sz="2400" dirty="0" smtClean="0">
                <a:latin typeface="Arial" pitchFamily="34" charset="0"/>
                <a:cs typeface="Arial" pitchFamily="34" charset="0"/>
              </a:rPr>
              <a:t>lender to sell a secured property without a court order if the borrower falls into default. </a:t>
            </a:r>
          </a:p>
          <a:p>
            <a:pPr algn="just"/>
            <a:r>
              <a:rPr lang="en-AU" sz="2400" dirty="0" smtClean="0">
                <a:latin typeface="Arial" pitchFamily="34" charset="0"/>
                <a:cs typeface="Arial" pitchFamily="34" charset="0"/>
              </a:rPr>
              <a:t>The lender must still issue the borrower with a default notice and give them 30 days to remedy (s106). </a:t>
            </a:r>
          </a:p>
          <a:p>
            <a:pPr algn="just"/>
            <a:r>
              <a:rPr lang="en-AU" sz="2400" dirty="0" smtClean="0">
                <a:latin typeface="Arial" pitchFamily="34" charset="0"/>
                <a:cs typeface="Arial" pitchFamily="34" charset="0"/>
              </a:rPr>
              <a:t>If the borrower is unable to remedy the default, the lender is legally entitled to “make </a:t>
            </a:r>
            <a:r>
              <a:rPr lang="en-AU" sz="2400" dirty="0">
                <a:latin typeface="Arial" pitchFamily="34" charset="0"/>
                <a:cs typeface="Arial" pitchFamily="34" charset="0"/>
              </a:rPr>
              <a:t>and sign such transfers and do such acts and things as shall be necessary for effectuating any such </a:t>
            </a:r>
            <a:r>
              <a:rPr lang="en-AU" sz="2400" dirty="0" smtClean="0">
                <a:latin typeface="Arial" pitchFamily="34" charset="0"/>
                <a:cs typeface="Arial" pitchFamily="34" charset="0"/>
              </a:rPr>
              <a:t>sale”. </a:t>
            </a:r>
          </a:p>
          <a:p>
            <a:pPr algn="just"/>
            <a:r>
              <a:rPr lang="en-AU" sz="2400" dirty="0" smtClean="0">
                <a:latin typeface="Arial" pitchFamily="34" charset="0"/>
                <a:cs typeface="Arial" pitchFamily="34" charset="0"/>
              </a:rPr>
              <a:t>This includes:</a:t>
            </a:r>
          </a:p>
          <a:p>
            <a:pPr lvl="1" algn="just"/>
            <a:r>
              <a:rPr lang="en-AU" sz="2000" dirty="0" smtClean="0">
                <a:latin typeface="Arial" pitchFamily="34" charset="0"/>
                <a:cs typeface="Arial" pitchFamily="34" charset="0"/>
              </a:rPr>
              <a:t>entering onto the secured premises, changing locks, and removing occupants.</a:t>
            </a:r>
          </a:p>
          <a:p>
            <a:pPr algn="just"/>
            <a:r>
              <a:rPr lang="en-AU" sz="2400" dirty="0" smtClean="0">
                <a:latin typeface="Arial" pitchFamily="34" charset="0"/>
                <a:cs typeface="Arial" pitchFamily="34" charset="0"/>
              </a:rPr>
              <a:t>Removing occupants can often require agents to use force and has the potential to result in criminal or civil charges. </a:t>
            </a:r>
          </a:p>
          <a:p>
            <a:pPr algn="just"/>
            <a:r>
              <a:rPr lang="en-AU" sz="2400" dirty="0" smtClean="0">
                <a:latin typeface="Arial" pitchFamily="34" charset="0"/>
                <a:cs typeface="Arial" pitchFamily="34" charset="0"/>
              </a:rPr>
              <a:t>For this reason, lenders generally prefer to obtain a court order and have the Sheriff (a court official) take action to enter the premises.</a:t>
            </a:r>
          </a:p>
          <a:p>
            <a:pPr algn="just"/>
            <a:r>
              <a:rPr lang="en-AU" sz="2400" dirty="0" smtClean="0">
                <a:latin typeface="Arial" pitchFamily="34" charset="0"/>
                <a:cs typeface="Arial" pitchFamily="34" charset="0"/>
              </a:rPr>
              <a:t>However, if you have a client with a vacant investment property, they should be aware that upon default and the issuing of a notice to pay, the lender is within their rights to take immediate possession of the property and commence the sale process. </a:t>
            </a:r>
          </a:p>
        </p:txBody>
      </p:sp>
    </p:spTree>
    <p:extLst>
      <p:ext uri="{BB962C8B-B14F-4D97-AF65-F5344CB8AC3E}">
        <p14:creationId xmlns:p14="http://schemas.microsoft.com/office/powerpoint/2010/main" val="2103726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sumer Credit Legal Service (WA) I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40919 PPT DFT 2 ACL Presentation (edi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CLSWA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7" ma:contentTypeDescription="Create a new document." ma:contentTypeScope="" ma:versionID="4ee1f4d439c7014873df9c9a8c8595da">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2bc090fc498f959e6937aee690010196"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A6C249-FE48-4612-897B-E0C5E495DA9E}"/>
</file>

<file path=customXml/itemProps2.xml><?xml version="1.0" encoding="utf-8"?>
<ds:datastoreItem xmlns:ds="http://schemas.openxmlformats.org/officeDocument/2006/customXml" ds:itemID="{7D7CEDE7-4B16-45F7-9708-4823A423200B}"/>
</file>

<file path=customXml/itemProps3.xml><?xml version="1.0" encoding="utf-8"?>
<ds:datastoreItem xmlns:ds="http://schemas.openxmlformats.org/officeDocument/2006/customXml" ds:itemID="{DE337637-8575-4DF7-9F6D-BEAB650840C6}"/>
</file>

<file path=docProps/app.xml><?xml version="1.0" encoding="utf-8"?>
<Properties xmlns="http://schemas.openxmlformats.org/officeDocument/2006/extended-properties" xmlns:vt="http://schemas.openxmlformats.org/officeDocument/2006/docPropsVTypes">
  <TotalTime>3285</TotalTime>
  <Words>1969</Words>
  <Application>Microsoft Office PowerPoint</Application>
  <PresentationFormat>On-screen Show (4:3)</PresentationFormat>
  <Paragraphs>197</Paragraphs>
  <Slides>31</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Arial</vt:lpstr>
      <vt:lpstr>Calibri</vt:lpstr>
      <vt:lpstr>Garamond</vt:lpstr>
      <vt:lpstr>Times New Roman</vt:lpstr>
      <vt:lpstr>Wingdings</vt:lpstr>
      <vt:lpstr>Consumer Credit Legal Service (WA) Inc</vt:lpstr>
      <vt:lpstr>20140919 PPT DFT 2 ACL Presentation (edited)</vt:lpstr>
      <vt:lpstr>CCLSWA_Powerpoint_Template</vt:lpstr>
      <vt:lpstr>Credit and debt issues arising from the end of the mining boom</vt:lpstr>
      <vt:lpstr>Introduction</vt:lpstr>
      <vt:lpstr>Road ahead</vt:lpstr>
      <vt:lpstr>“They’ve lost the lot”</vt:lpstr>
      <vt:lpstr>Recent Figures – WA Regions</vt:lpstr>
      <vt:lpstr>Recent Figures - Comparison</vt:lpstr>
      <vt:lpstr>PowerPoint Presentation</vt:lpstr>
      <vt:lpstr>Scenario: Rachael</vt:lpstr>
      <vt:lpstr>Repossession without a court order?</vt:lpstr>
      <vt:lpstr>Voluntary Surrender</vt:lpstr>
      <vt:lpstr>Scenarios: voluntary surrender</vt:lpstr>
      <vt:lpstr>New Repossession Process</vt:lpstr>
      <vt:lpstr>Form 4</vt:lpstr>
      <vt:lpstr>Scenario: Sigourney</vt:lpstr>
      <vt:lpstr>New Repossession Process</vt:lpstr>
      <vt:lpstr>Mortgagee Sales</vt:lpstr>
      <vt:lpstr>FOS Approach</vt:lpstr>
      <vt:lpstr>1. ‘Reasonable care’</vt:lpstr>
      <vt:lpstr>2. Valuing the property</vt:lpstr>
      <vt:lpstr>3. Marketing the property</vt:lpstr>
      <vt:lpstr>4. Maintaining or improving  </vt:lpstr>
      <vt:lpstr>5. Selling the property </vt:lpstr>
      <vt:lpstr>6. Proceeds of sale</vt:lpstr>
      <vt:lpstr>Shortfall Debt &amp; Lender’s Mortgage Insurance </vt:lpstr>
      <vt:lpstr>Overview</vt:lpstr>
      <vt:lpstr>Negotiating repayments</vt:lpstr>
      <vt:lpstr>Case Study: Nosiku</vt:lpstr>
      <vt:lpstr>Early Release of Superannuation</vt:lpstr>
      <vt:lpstr>Potential Pitfalls</vt:lpstr>
      <vt:lpstr>Scenario: Wendy</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 Credit Legal Service  (WA) Inc.</dc:title>
  <dc:creator>Volunteer 4</dc:creator>
  <cp:lastModifiedBy>Carly Hanson</cp:lastModifiedBy>
  <cp:revision>129</cp:revision>
  <cp:lastPrinted>2017-11-17T06:25:32Z</cp:lastPrinted>
  <dcterms:created xsi:type="dcterms:W3CDTF">2016-10-07T03:08:36Z</dcterms:created>
  <dcterms:modified xsi:type="dcterms:W3CDTF">2017-11-20T23:12:57Z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