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51" r:id="rId1"/>
  </p:sldMasterIdLst>
  <p:notesMasterIdLst>
    <p:notesMasterId r:id="rId52"/>
  </p:notesMasterIdLst>
  <p:handoutMasterIdLst>
    <p:handoutMasterId r:id="rId53"/>
  </p:handoutMasterIdLst>
  <p:sldIdLst>
    <p:sldId id="256" r:id="rId2"/>
    <p:sldId id="447" r:id="rId3"/>
    <p:sldId id="448" r:id="rId4"/>
    <p:sldId id="450" r:id="rId5"/>
    <p:sldId id="449" r:id="rId6"/>
    <p:sldId id="371" r:id="rId7"/>
    <p:sldId id="372" r:id="rId8"/>
    <p:sldId id="377" r:id="rId9"/>
    <p:sldId id="488" r:id="rId10"/>
    <p:sldId id="490" r:id="rId11"/>
    <p:sldId id="511" r:id="rId12"/>
    <p:sldId id="512" r:id="rId13"/>
    <p:sldId id="513" r:id="rId14"/>
    <p:sldId id="500" r:id="rId15"/>
    <p:sldId id="502" r:id="rId16"/>
    <p:sldId id="451" r:id="rId17"/>
    <p:sldId id="521" r:id="rId18"/>
    <p:sldId id="522" r:id="rId19"/>
    <p:sldId id="491" r:id="rId20"/>
    <p:sldId id="493" r:id="rId21"/>
    <p:sldId id="495" r:id="rId22"/>
    <p:sldId id="482" r:id="rId23"/>
    <p:sldId id="510" r:id="rId24"/>
    <p:sldId id="496" r:id="rId25"/>
    <p:sldId id="431" r:id="rId26"/>
    <p:sldId id="514" r:id="rId27"/>
    <p:sldId id="515" r:id="rId28"/>
    <p:sldId id="433" r:id="rId29"/>
    <p:sldId id="519" r:id="rId30"/>
    <p:sldId id="434" r:id="rId31"/>
    <p:sldId id="457" r:id="rId32"/>
    <p:sldId id="518" r:id="rId33"/>
    <p:sldId id="520" r:id="rId34"/>
    <p:sldId id="452" r:id="rId35"/>
    <p:sldId id="479" r:id="rId36"/>
    <p:sldId id="465" r:id="rId37"/>
    <p:sldId id="466" r:id="rId38"/>
    <p:sldId id="487" r:id="rId39"/>
    <p:sldId id="485" r:id="rId40"/>
    <p:sldId id="486" r:id="rId41"/>
    <p:sldId id="467" r:id="rId42"/>
    <p:sldId id="516" r:id="rId43"/>
    <p:sldId id="470" r:id="rId44"/>
    <p:sldId id="471" r:id="rId45"/>
    <p:sldId id="472" r:id="rId46"/>
    <p:sldId id="473" r:id="rId47"/>
    <p:sldId id="476" r:id="rId48"/>
    <p:sldId id="478" r:id="rId49"/>
    <p:sldId id="497" r:id="rId50"/>
    <p:sldId id="445" r:id="rId5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lip Sorensen" initials="PS" lastIdx="0" clrIdx="0">
    <p:extLst>
      <p:ext uri="{19B8F6BF-5375-455C-9EA6-DF929625EA0E}">
        <p15:presenceInfo xmlns:p15="http://schemas.microsoft.com/office/powerpoint/2012/main" userId="063da6e1a52d43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87" d="100"/>
          <a:sy n="87" d="100"/>
        </p:scale>
        <p:origin x="31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504"/>
    </p:cViewPr>
  </p:sorterViewPr>
  <p:notesViewPr>
    <p:cSldViewPr>
      <p:cViewPr varScale="1">
        <p:scale>
          <a:sx n="85" d="100"/>
          <a:sy n="85" d="100"/>
        </p:scale>
        <p:origin x="-194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198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1198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ltLang="en-US"/>
              <a:t>Phillip </a:t>
            </a:r>
          </a:p>
        </p:txBody>
      </p:sp>
      <p:sp>
        <p:nvSpPr>
          <p:cNvPr id="1198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3117F78-9F83-417B-BC28-91E2B336DEC9}" type="slidenum">
              <a:rPr lang="en-US" altLang="en-US"/>
              <a:pPr>
                <a:defRPr/>
              </a:pPr>
              <a:t>‹#›</a:t>
            </a:fld>
            <a:endParaRPr lang="en-US" altLang="en-US"/>
          </a:p>
        </p:txBody>
      </p:sp>
    </p:spTree>
    <p:extLst>
      <p:ext uri="{BB962C8B-B14F-4D97-AF65-F5344CB8AC3E}">
        <p14:creationId xmlns:p14="http://schemas.microsoft.com/office/powerpoint/2010/main" val="26382776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5017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018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018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ltLang="en-US"/>
              <a:t>Phillip </a:t>
            </a:r>
          </a:p>
        </p:txBody>
      </p:sp>
      <p:sp>
        <p:nvSpPr>
          <p:cNvPr id="5018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46C68CE-0B84-44BA-A9C6-298D0DF4C90C}" type="slidenum">
              <a:rPr lang="en-US" altLang="en-US"/>
              <a:pPr>
                <a:defRPr/>
              </a:pPr>
              <a:t>‹#›</a:t>
            </a:fld>
            <a:endParaRPr lang="en-US" altLang="en-US"/>
          </a:p>
        </p:txBody>
      </p:sp>
    </p:spTree>
    <p:extLst>
      <p:ext uri="{BB962C8B-B14F-4D97-AF65-F5344CB8AC3E}">
        <p14:creationId xmlns:p14="http://schemas.microsoft.com/office/powerpoint/2010/main" val="359087563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a:noFill/>
        </p:spPr>
        <p:txBody>
          <a:bodyPr/>
          <a:lstStyle/>
          <a:p>
            <a:pPr eaLnBrk="1" hangingPunct="1"/>
            <a:endParaRPr lang="en-AU" altLang="en-US"/>
          </a:p>
        </p:txBody>
      </p:sp>
    </p:spTree>
    <p:extLst>
      <p:ext uri="{BB962C8B-B14F-4D97-AF65-F5344CB8AC3E}">
        <p14:creationId xmlns:p14="http://schemas.microsoft.com/office/powerpoint/2010/main" val="2331929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pPr eaLnBrk="1" hangingPunct="1"/>
            <a:endParaRPr lang="en-AU" altLang="en-US"/>
          </a:p>
        </p:txBody>
      </p:sp>
    </p:spTree>
    <p:extLst>
      <p:ext uri="{BB962C8B-B14F-4D97-AF65-F5344CB8AC3E}">
        <p14:creationId xmlns:p14="http://schemas.microsoft.com/office/powerpoint/2010/main" val="2059578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p:spPr>
        <p:txBody>
          <a:bodyPr/>
          <a:lstStyle/>
          <a:p>
            <a:pPr eaLnBrk="1" hangingPunct="1"/>
            <a:endParaRPr lang="en-AU" altLang="en-US"/>
          </a:p>
        </p:txBody>
      </p:sp>
    </p:spTree>
    <p:extLst>
      <p:ext uri="{BB962C8B-B14F-4D97-AF65-F5344CB8AC3E}">
        <p14:creationId xmlns:p14="http://schemas.microsoft.com/office/powerpoint/2010/main" val="63243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p:spPr>
        <p:txBody>
          <a:bodyPr/>
          <a:lstStyle/>
          <a:p>
            <a:pPr eaLnBrk="1" hangingPunct="1"/>
            <a:endParaRPr lang="en-AU" altLang="en-US"/>
          </a:p>
        </p:txBody>
      </p:sp>
    </p:spTree>
    <p:extLst>
      <p:ext uri="{BB962C8B-B14F-4D97-AF65-F5344CB8AC3E}">
        <p14:creationId xmlns:p14="http://schemas.microsoft.com/office/powerpoint/2010/main" val="2060254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p:spPr>
        <p:txBody>
          <a:bodyPr/>
          <a:lstStyle/>
          <a:p>
            <a:pPr eaLnBrk="1" hangingPunct="1"/>
            <a:endParaRPr lang="en-AU" altLang="en-US"/>
          </a:p>
        </p:txBody>
      </p:sp>
    </p:spTree>
    <p:extLst>
      <p:ext uri="{BB962C8B-B14F-4D97-AF65-F5344CB8AC3E}">
        <p14:creationId xmlns:p14="http://schemas.microsoft.com/office/powerpoint/2010/main" val="3102757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pPr eaLnBrk="1" hangingPunct="1"/>
            <a:endParaRPr lang="en-AU" altLang="en-US"/>
          </a:p>
        </p:txBody>
      </p:sp>
    </p:spTree>
    <p:extLst>
      <p:ext uri="{BB962C8B-B14F-4D97-AF65-F5344CB8AC3E}">
        <p14:creationId xmlns:p14="http://schemas.microsoft.com/office/powerpoint/2010/main" val="1120315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pPr eaLnBrk="1" hangingPunct="1"/>
            <a:endParaRPr lang="en-AU" altLang="en-US"/>
          </a:p>
        </p:txBody>
      </p:sp>
    </p:spTree>
    <p:extLst>
      <p:ext uri="{BB962C8B-B14F-4D97-AF65-F5344CB8AC3E}">
        <p14:creationId xmlns:p14="http://schemas.microsoft.com/office/powerpoint/2010/main" val="4268490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pPr eaLnBrk="1" hangingPunct="1"/>
            <a:endParaRPr lang="en-AU" altLang="en-US"/>
          </a:p>
        </p:txBody>
      </p:sp>
    </p:spTree>
    <p:extLst>
      <p:ext uri="{BB962C8B-B14F-4D97-AF65-F5344CB8AC3E}">
        <p14:creationId xmlns:p14="http://schemas.microsoft.com/office/powerpoint/2010/main" val="4159489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pPr eaLnBrk="1" hangingPunct="1"/>
            <a:endParaRPr lang="en-AU" altLang="en-US"/>
          </a:p>
        </p:txBody>
      </p:sp>
    </p:spTree>
    <p:extLst>
      <p:ext uri="{BB962C8B-B14F-4D97-AF65-F5344CB8AC3E}">
        <p14:creationId xmlns:p14="http://schemas.microsoft.com/office/powerpoint/2010/main" val="1909091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pPr eaLnBrk="1" hangingPunct="1"/>
            <a:endParaRPr lang="en-AU" altLang="en-US"/>
          </a:p>
        </p:txBody>
      </p:sp>
    </p:spTree>
    <p:extLst>
      <p:ext uri="{BB962C8B-B14F-4D97-AF65-F5344CB8AC3E}">
        <p14:creationId xmlns:p14="http://schemas.microsoft.com/office/powerpoint/2010/main" val="2790660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n-AU" altLang="en-US" sz="2400">
                <a:latin typeface="Times New Roman" panose="02020603050405020304"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kumimoji="1" lang="en-AU" altLang="en-US" sz="2400">
                <a:latin typeface="Times New Roman" panose="02020603050405020304" pitchFamily="18" charset="0"/>
              </a:endParaRPr>
            </a:p>
          </p:txBody>
        </p:sp>
      </p:grpSp>
      <p:grpSp>
        <p:nvGrpSpPr>
          <p:cNvPr id="7" name="Group 5"/>
          <p:cNvGrpSpPr>
            <a:grpSpLocks/>
          </p:cNvGrpSpPr>
          <p:nvPr userDrawn="1"/>
        </p:nvGrpSpPr>
        <p:grpSpPr bwMode="auto">
          <a:xfrm>
            <a:off x="3632200" y="4889500"/>
            <a:ext cx="4876800" cy="319088"/>
            <a:chOff x="2288" y="3080"/>
            <a:chExt cx="3072" cy="201"/>
          </a:xfrm>
        </p:grpSpPr>
        <p:sp>
          <p:nvSpPr>
            <p:cNvPr id="8" name="AutoShape 6"/>
            <p:cNvSpPr>
              <a:spLocks noChangeArrowheads="1"/>
            </p:cNvSpPr>
            <p:nvPr userDrawn="1"/>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AU" altLang="en-US"/>
            </a:p>
          </p:txBody>
        </p:sp>
        <p:sp>
          <p:nvSpPr>
            <p:cNvPr id="9" name="AutoShape 7"/>
            <p:cNvSpPr>
              <a:spLocks noChangeArrowheads="1"/>
            </p:cNvSpPr>
            <p:nvPr userDrawn="1"/>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AU" altLang="en-US"/>
            </a:p>
          </p:txBody>
        </p:sp>
      </p:grpSp>
      <p:sp>
        <p:nvSpPr>
          <p:cNvPr id="7176" name="Rectangle 8"/>
          <p:cNvSpPr>
            <a:spLocks noGrp="1" noChangeArrowheads="1"/>
          </p:cNvSpPr>
          <p:nvPr>
            <p:ph type="subTitle" idx="1"/>
          </p:nvPr>
        </p:nvSpPr>
        <p:spPr>
          <a:xfrm>
            <a:off x="4673600" y="2927350"/>
            <a:ext cx="4013200" cy="1822450"/>
          </a:xfrm>
        </p:spPr>
        <p:txBody>
          <a:bodyPr anchor="b"/>
          <a:lstStyle>
            <a:lvl1pPr marL="0" indent="0">
              <a:buFont typeface="Wingdings" panose="05000000000000000000" pitchFamily="2" charset="2"/>
              <a:buNone/>
              <a:defRPr>
                <a:solidFill>
                  <a:schemeClr val="tx2"/>
                </a:solidFill>
              </a:defRPr>
            </a:lvl1pPr>
          </a:lstStyle>
          <a:p>
            <a:pPr lvl="0"/>
            <a:r>
              <a:rPr lang="en-US" altLang="en-US" noProof="0"/>
              <a:t>Click to edit Master subtitle style</a:t>
            </a:r>
          </a:p>
        </p:txBody>
      </p:sp>
      <p:sp>
        <p:nvSpPr>
          <p:cNvPr id="718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Date Placeholder 9"/>
          <p:cNvSpPr>
            <a:spLocks noGrp="1" noChangeArrowheads="1"/>
          </p:cNvSpPr>
          <p:nvPr>
            <p:ph type="dt" sz="quarter" idx="10"/>
          </p:nvPr>
        </p:nvSpPr>
        <p:spPr bwMode="auto">
          <a:xfrm>
            <a:off x="2438400" y="6248400"/>
            <a:ext cx="2130425" cy="474663"/>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solidFill>
                  <a:schemeClr val="bg1"/>
                </a:solidFill>
              </a:defRPr>
            </a:lvl1pPr>
          </a:lstStyle>
          <a:p>
            <a:pPr>
              <a:defRPr/>
            </a:pPr>
            <a:endParaRPr lang="en-US" altLang="en-US"/>
          </a:p>
        </p:txBody>
      </p:sp>
      <p:sp>
        <p:nvSpPr>
          <p:cNvPr id="11" name="Footer Placeholder 10"/>
          <p:cNvSpPr>
            <a:spLocks noGrp="1" noChangeArrowheads="1"/>
          </p:cNvSpPr>
          <p:nvPr>
            <p:ph type="ftr" sz="quarter" idx="11"/>
          </p:nvPr>
        </p:nvSpPr>
        <p:spPr bwMode="auto">
          <a:xfrm>
            <a:off x="5791200" y="6248400"/>
            <a:ext cx="2897188" cy="474663"/>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a:p>
        </p:txBody>
      </p:sp>
      <p:sp>
        <p:nvSpPr>
          <p:cNvPr id="12" name="Slide Number Placeholder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39D4A9A1-BBF4-4B1C-B59C-5E4B3ADB9163}" type="slidenum">
              <a:rPr lang="en-US" altLang="en-US"/>
              <a:pPr>
                <a:defRPr/>
              </a:pPr>
              <a:t>‹#›</a:t>
            </a:fld>
            <a:endParaRPr lang="en-US" altLang="en-US"/>
          </a:p>
        </p:txBody>
      </p:sp>
    </p:spTree>
    <p:extLst>
      <p:ext uri="{BB962C8B-B14F-4D97-AF65-F5344CB8AC3E}">
        <p14:creationId xmlns:p14="http://schemas.microsoft.com/office/powerpoint/2010/main" val="2274661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13"/>
          <p:cNvSpPr>
            <a:spLocks noGrp="1" noChangeArrowheads="1"/>
          </p:cNvSpPr>
          <p:nvPr>
            <p:ph type="sldNum" sz="quarter" idx="10"/>
          </p:nvPr>
        </p:nvSpPr>
        <p:spPr>
          <a:ln/>
        </p:spPr>
        <p:txBody>
          <a:bodyPr/>
          <a:lstStyle>
            <a:lvl1pPr>
              <a:defRPr/>
            </a:lvl1pPr>
          </a:lstStyle>
          <a:p>
            <a:pPr>
              <a:defRPr/>
            </a:pPr>
            <a:fld id="{822D4C49-CD58-4C64-9B3A-45D92DF95E58}" type="slidenum">
              <a:rPr lang="en-US" altLang="en-US"/>
              <a:pPr>
                <a:defRPr/>
              </a:pPr>
              <a:t>‹#›</a:t>
            </a:fld>
            <a:endParaRPr lang="en-US" altLang="en-US"/>
          </a:p>
        </p:txBody>
      </p:sp>
    </p:spTree>
    <p:extLst>
      <p:ext uri="{BB962C8B-B14F-4D97-AF65-F5344CB8AC3E}">
        <p14:creationId xmlns:p14="http://schemas.microsoft.com/office/powerpoint/2010/main" val="775074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13"/>
          <p:cNvSpPr>
            <a:spLocks noGrp="1" noChangeArrowheads="1"/>
          </p:cNvSpPr>
          <p:nvPr>
            <p:ph type="sldNum" sz="quarter" idx="10"/>
          </p:nvPr>
        </p:nvSpPr>
        <p:spPr>
          <a:ln/>
        </p:spPr>
        <p:txBody>
          <a:bodyPr/>
          <a:lstStyle>
            <a:lvl1pPr>
              <a:defRPr/>
            </a:lvl1pPr>
          </a:lstStyle>
          <a:p>
            <a:pPr>
              <a:defRPr/>
            </a:pPr>
            <a:fld id="{BCEC8BD6-F80B-4085-8238-D4976084ECF8}" type="slidenum">
              <a:rPr lang="en-US" altLang="en-US"/>
              <a:pPr>
                <a:defRPr/>
              </a:pPr>
              <a:t>‹#›</a:t>
            </a:fld>
            <a:endParaRPr lang="en-US" altLang="en-US"/>
          </a:p>
        </p:txBody>
      </p:sp>
    </p:spTree>
    <p:extLst>
      <p:ext uri="{BB962C8B-B14F-4D97-AF65-F5344CB8AC3E}">
        <p14:creationId xmlns:p14="http://schemas.microsoft.com/office/powerpoint/2010/main" val="2291904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13"/>
          <p:cNvSpPr>
            <a:spLocks noGrp="1" noChangeArrowheads="1"/>
          </p:cNvSpPr>
          <p:nvPr>
            <p:ph type="sldNum" sz="quarter" idx="10"/>
          </p:nvPr>
        </p:nvSpPr>
        <p:spPr>
          <a:ln/>
        </p:spPr>
        <p:txBody>
          <a:bodyPr/>
          <a:lstStyle>
            <a:lvl1pPr>
              <a:defRPr/>
            </a:lvl1pPr>
          </a:lstStyle>
          <a:p>
            <a:pPr>
              <a:defRPr/>
            </a:pPr>
            <a:fld id="{4124DB96-60AE-4ECE-9A82-D3BE7B987F4D}" type="slidenum">
              <a:rPr lang="en-US" altLang="en-US"/>
              <a:pPr>
                <a:defRPr/>
              </a:pPr>
              <a:t>‹#›</a:t>
            </a:fld>
            <a:endParaRPr lang="en-US" altLang="en-US"/>
          </a:p>
        </p:txBody>
      </p:sp>
    </p:spTree>
    <p:extLst>
      <p:ext uri="{BB962C8B-B14F-4D97-AF65-F5344CB8AC3E}">
        <p14:creationId xmlns:p14="http://schemas.microsoft.com/office/powerpoint/2010/main" val="1148510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B90C7D1D-D3C4-4712-A1DC-B4474471B552}" type="slidenum">
              <a:rPr lang="en-US" altLang="en-US"/>
              <a:pPr>
                <a:defRPr/>
              </a:pPr>
              <a:t>‹#›</a:t>
            </a:fld>
            <a:endParaRPr lang="en-US" altLang="en-US"/>
          </a:p>
        </p:txBody>
      </p:sp>
    </p:spTree>
    <p:extLst>
      <p:ext uri="{BB962C8B-B14F-4D97-AF65-F5344CB8AC3E}">
        <p14:creationId xmlns:p14="http://schemas.microsoft.com/office/powerpoint/2010/main" val="174562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2362200"/>
            <a:ext cx="3770313" cy="3724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760913" y="2362200"/>
            <a:ext cx="3770312" cy="3724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13"/>
          <p:cNvSpPr>
            <a:spLocks noGrp="1" noChangeArrowheads="1"/>
          </p:cNvSpPr>
          <p:nvPr>
            <p:ph type="sldNum" sz="quarter" idx="10"/>
          </p:nvPr>
        </p:nvSpPr>
        <p:spPr>
          <a:ln/>
        </p:spPr>
        <p:txBody>
          <a:bodyPr/>
          <a:lstStyle>
            <a:lvl1pPr>
              <a:defRPr/>
            </a:lvl1pPr>
          </a:lstStyle>
          <a:p>
            <a:pPr>
              <a:defRPr/>
            </a:pPr>
            <a:fld id="{6A7D6197-EF98-46BD-BA24-CCA944C7A3D1}" type="slidenum">
              <a:rPr lang="en-US" altLang="en-US"/>
              <a:pPr>
                <a:defRPr/>
              </a:pPr>
              <a:t>‹#›</a:t>
            </a:fld>
            <a:endParaRPr lang="en-US" altLang="en-US"/>
          </a:p>
        </p:txBody>
      </p:sp>
    </p:spTree>
    <p:extLst>
      <p:ext uri="{BB962C8B-B14F-4D97-AF65-F5344CB8AC3E}">
        <p14:creationId xmlns:p14="http://schemas.microsoft.com/office/powerpoint/2010/main" val="1523892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13"/>
          <p:cNvSpPr>
            <a:spLocks noGrp="1" noChangeArrowheads="1"/>
          </p:cNvSpPr>
          <p:nvPr>
            <p:ph type="sldNum" sz="quarter" idx="10"/>
          </p:nvPr>
        </p:nvSpPr>
        <p:spPr>
          <a:ln/>
        </p:spPr>
        <p:txBody>
          <a:bodyPr/>
          <a:lstStyle>
            <a:lvl1pPr>
              <a:defRPr/>
            </a:lvl1pPr>
          </a:lstStyle>
          <a:p>
            <a:pPr>
              <a:defRPr/>
            </a:pPr>
            <a:fld id="{74EFD988-54C8-413F-816B-56F1534AF15B}" type="slidenum">
              <a:rPr lang="en-US" altLang="en-US"/>
              <a:pPr>
                <a:defRPr/>
              </a:pPr>
              <a:t>‹#›</a:t>
            </a:fld>
            <a:endParaRPr lang="en-US" altLang="en-US"/>
          </a:p>
        </p:txBody>
      </p:sp>
    </p:spTree>
    <p:extLst>
      <p:ext uri="{BB962C8B-B14F-4D97-AF65-F5344CB8AC3E}">
        <p14:creationId xmlns:p14="http://schemas.microsoft.com/office/powerpoint/2010/main" val="4036189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13"/>
          <p:cNvSpPr>
            <a:spLocks noGrp="1" noChangeArrowheads="1"/>
          </p:cNvSpPr>
          <p:nvPr>
            <p:ph type="sldNum" sz="quarter" idx="10"/>
          </p:nvPr>
        </p:nvSpPr>
        <p:spPr>
          <a:ln/>
        </p:spPr>
        <p:txBody>
          <a:bodyPr/>
          <a:lstStyle>
            <a:lvl1pPr>
              <a:defRPr/>
            </a:lvl1pPr>
          </a:lstStyle>
          <a:p>
            <a:pPr>
              <a:defRPr/>
            </a:pPr>
            <a:fld id="{F6B2D076-5F80-4BB4-900F-394C70CD544B}" type="slidenum">
              <a:rPr lang="en-US" altLang="en-US"/>
              <a:pPr>
                <a:defRPr/>
              </a:pPr>
              <a:t>‹#›</a:t>
            </a:fld>
            <a:endParaRPr lang="en-US" altLang="en-US"/>
          </a:p>
        </p:txBody>
      </p:sp>
    </p:spTree>
    <p:extLst>
      <p:ext uri="{BB962C8B-B14F-4D97-AF65-F5344CB8AC3E}">
        <p14:creationId xmlns:p14="http://schemas.microsoft.com/office/powerpoint/2010/main" val="405647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83754695-73CD-403B-A4C3-68AA2737CF23}" type="slidenum">
              <a:rPr lang="en-US" altLang="en-US"/>
              <a:pPr>
                <a:defRPr/>
              </a:pPr>
              <a:t>‹#›</a:t>
            </a:fld>
            <a:endParaRPr lang="en-US" altLang="en-US"/>
          </a:p>
        </p:txBody>
      </p:sp>
    </p:spTree>
    <p:extLst>
      <p:ext uri="{BB962C8B-B14F-4D97-AF65-F5344CB8AC3E}">
        <p14:creationId xmlns:p14="http://schemas.microsoft.com/office/powerpoint/2010/main" val="2064322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3D060F66-FBF8-4B27-8CAC-A400B316528D}" type="slidenum">
              <a:rPr lang="en-US" altLang="en-US"/>
              <a:pPr>
                <a:defRPr/>
              </a:pPr>
              <a:t>‹#›</a:t>
            </a:fld>
            <a:endParaRPr lang="en-US" altLang="en-US"/>
          </a:p>
        </p:txBody>
      </p:sp>
    </p:spTree>
    <p:extLst>
      <p:ext uri="{BB962C8B-B14F-4D97-AF65-F5344CB8AC3E}">
        <p14:creationId xmlns:p14="http://schemas.microsoft.com/office/powerpoint/2010/main" val="50384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65DB5794-08AB-4487-9985-FF829BEE8BD0}" type="slidenum">
              <a:rPr lang="en-US" altLang="en-US"/>
              <a:pPr>
                <a:defRPr/>
              </a:pPr>
              <a:t>‹#›</a:t>
            </a:fld>
            <a:endParaRPr lang="en-US" altLang="en-US"/>
          </a:p>
        </p:txBody>
      </p:sp>
    </p:spTree>
    <p:extLst>
      <p:ext uri="{BB962C8B-B14F-4D97-AF65-F5344CB8AC3E}">
        <p14:creationId xmlns:p14="http://schemas.microsoft.com/office/powerpoint/2010/main" val="110930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AU" altLang="en-US"/>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AU"/>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AU" altLang="en-US"/>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AU" alt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7"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2D7C30A1-F53C-4DAE-A0C1-44C7CD0F69C3}" type="slidenum">
              <a:rPr lang="en-US" altLang="en-US"/>
              <a:pPr>
                <a:defRPr/>
              </a:pPr>
              <a:t>‹#›</a:t>
            </a:fld>
            <a:endParaRPr lang="en-US" altLang="en-US"/>
          </a:p>
        </p:txBody>
      </p:sp>
      <p:sp>
        <p:nvSpPr>
          <p:cNvPr id="1030" name="Text Box 14"/>
          <p:cNvSpPr txBox="1">
            <a:spLocks noChangeArrowheads="1"/>
          </p:cNvSpPr>
          <p:nvPr userDrawn="1"/>
        </p:nvSpPr>
        <p:spPr bwMode="auto">
          <a:xfrm>
            <a:off x="827088" y="6332538"/>
            <a:ext cx="77057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endParaRPr lang="en-AU" altLang="en-US" sz="1600"/>
          </a:p>
        </p:txBody>
      </p:sp>
      <p:sp>
        <p:nvSpPr>
          <p:cNvPr id="1031" name="Text Box 16"/>
          <p:cNvSpPr txBox="1">
            <a:spLocks noChangeArrowheads="1"/>
          </p:cNvSpPr>
          <p:nvPr userDrawn="1"/>
        </p:nvSpPr>
        <p:spPr bwMode="auto">
          <a:xfrm>
            <a:off x="900113" y="6308725"/>
            <a:ext cx="77041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endParaRPr lang="en-AU" altLang="en-US"/>
          </a:p>
        </p:txBody>
      </p:sp>
    </p:spTree>
  </p:cSld>
  <p:clrMap bg1="lt1" tx1="dk1" bg2="lt2" tx2="dk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ftr="0" dt="0"/>
  <p:txStyles>
    <p:titleStyle>
      <a:lvl1pPr algn="l" rtl="0" eaLnBrk="0" fontAlgn="base" hangingPunct="0">
        <a:lnSpc>
          <a:spcPct val="90000"/>
        </a:lnSpc>
        <a:spcBef>
          <a:spcPct val="0"/>
        </a:spcBef>
        <a:spcAft>
          <a:spcPct val="0"/>
        </a:spcAft>
        <a:defRPr sz="3600" b="1" kern="1200">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panose="020B0604020202020204" pitchFamily="34" charset="0"/>
        </a:defRPr>
      </a:lvl2pPr>
      <a:lvl3pPr algn="l" rtl="0" eaLnBrk="0" fontAlgn="base" hangingPunct="0">
        <a:lnSpc>
          <a:spcPct val="90000"/>
        </a:lnSpc>
        <a:spcBef>
          <a:spcPct val="0"/>
        </a:spcBef>
        <a:spcAft>
          <a:spcPct val="0"/>
        </a:spcAft>
        <a:defRPr sz="3600" b="1">
          <a:solidFill>
            <a:schemeClr val="tx2"/>
          </a:solidFill>
          <a:latin typeface="Arial" panose="020B0604020202020204" pitchFamily="34" charset="0"/>
        </a:defRPr>
      </a:lvl3pPr>
      <a:lvl4pPr algn="l" rtl="0" eaLnBrk="0" fontAlgn="base" hangingPunct="0">
        <a:lnSpc>
          <a:spcPct val="90000"/>
        </a:lnSpc>
        <a:spcBef>
          <a:spcPct val="0"/>
        </a:spcBef>
        <a:spcAft>
          <a:spcPct val="0"/>
        </a:spcAft>
        <a:defRPr sz="3600" b="1">
          <a:solidFill>
            <a:schemeClr val="tx2"/>
          </a:solidFill>
          <a:latin typeface="Arial" panose="020B0604020202020204" pitchFamily="34" charset="0"/>
        </a:defRPr>
      </a:lvl4pPr>
      <a:lvl5pPr algn="l" rtl="0" eaLnBrk="0" fontAlgn="base" hangingPunct="0">
        <a:lnSpc>
          <a:spcPct val="90000"/>
        </a:lnSpc>
        <a:spcBef>
          <a:spcPct val="0"/>
        </a:spcBef>
        <a:spcAft>
          <a:spcPct val="0"/>
        </a:spcAft>
        <a:defRPr sz="3600" b="1">
          <a:solidFill>
            <a:schemeClr val="tx2"/>
          </a:solidFill>
          <a:latin typeface="Arial" panose="020B0604020202020204" pitchFamily="34" charset="0"/>
        </a:defRPr>
      </a:lvl5pPr>
      <a:lvl6pPr marL="457200" algn="l" rtl="0" fontAlgn="base">
        <a:lnSpc>
          <a:spcPct val="90000"/>
        </a:lnSpc>
        <a:spcBef>
          <a:spcPct val="0"/>
        </a:spcBef>
        <a:spcAft>
          <a:spcPct val="0"/>
        </a:spcAft>
        <a:defRPr sz="3600" b="1">
          <a:solidFill>
            <a:schemeClr val="tx2"/>
          </a:solidFill>
          <a:latin typeface="Arial" panose="020B0604020202020204" pitchFamily="34" charset="0"/>
        </a:defRPr>
      </a:lvl6pPr>
      <a:lvl7pPr marL="914400" algn="l" rtl="0" fontAlgn="base">
        <a:lnSpc>
          <a:spcPct val="90000"/>
        </a:lnSpc>
        <a:spcBef>
          <a:spcPct val="0"/>
        </a:spcBef>
        <a:spcAft>
          <a:spcPct val="0"/>
        </a:spcAft>
        <a:defRPr sz="3600" b="1">
          <a:solidFill>
            <a:schemeClr val="tx2"/>
          </a:solidFill>
          <a:latin typeface="Arial" panose="020B0604020202020204" pitchFamily="34" charset="0"/>
        </a:defRPr>
      </a:lvl7pPr>
      <a:lvl8pPr marL="1371600" algn="l" rtl="0" fontAlgn="base">
        <a:lnSpc>
          <a:spcPct val="90000"/>
        </a:lnSpc>
        <a:spcBef>
          <a:spcPct val="0"/>
        </a:spcBef>
        <a:spcAft>
          <a:spcPct val="0"/>
        </a:spcAft>
        <a:defRPr sz="3600" b="1">
          <a:solidFill>
            <a:schemeClr val="tx2"/>
          </a:solidFill>
          <a:latin typeface="Arial" panose="020B0604020202020204" pitchFamily="34" charset="0"/>
        </a:defRPr>
      </a:lvl8pPr>
      <a:lvl9pPr marL="1828800" algn="l" rtl="0" fontAlgn="base">
        <a:lnSpc>
          <a:spcPct val="90000"/>
        </a:lnSpc>
        <a:spcBef>
          <a:spcPct val="0"/>
        </a:spcBef>
        <a:spcAft>
          <a:spcPct val="0"/>
        </a:spcAft>
        <a:defRPr sz="36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SzPct val="8000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a:xfrm>
            <a:off x="950913" y="620713"/>
            <a:ext cx="8229600" cy="2808287"/>
          </a:xfrm>
        </p:spPr>
        <p:txBody>
          <a:bodyPr/>
          <a:lstStyle/>
          <a:p>
            <a:pPr eaLnBrk="1" hangingPunct="1">
              <a:defRPr/>
            </a:pPr>
            <a:r>
              <a:rPr lang="en-AU" sz="2800" cap="all" dirty="0"/>
              <a:t>Are financial agreements worth the paper they’re written on   </a:t>
            </a:r>
            <a:r>
              <a:rPr lang="en-AU" sz="3200" cap="all" dirty="0"/>
              <a:t/>
            </a:r>
            <a:br>
              <a:rPr lang="en-AU" sz="3200" cap="all" dirty="0"/>
            </a:br>
            <a:endParaRPr lang="en-US" altLang="en-US" sz="3000" dirty="0"/>
          </a:p>
        </p:txBody>
      </p:sp>
      <p:sp>
        <p:nvSpPr>
          <p:cNvPr id="5123" name="Rectangle 3"/>
          <p:cNvSpPr>
            <a:spLocks noGrp="1" noChangeArrowheads="1"/>
          </p:cNvSpPr>
          <p:nvPr>
            <p:ph type="subTitle" idx="1"/>
          </p:nvPr>
        </p:nvSpPr>
        <p:spPr/>
        <p:txBody>
          <a:bodyPr/>
          <a:lstStyle/>
          <a:p>
            <a:pPr eaLnBrk="1" hangingPunct="1"/>
            <a:r>
              <a:rPr lang="en-AU" altLang="en-US"/>
              <a:t>Phillip Sorensen </a:t>
            </a:r>
          </a:p>
          <a:p>
            <a:pPr eaLnBrk="1" hangingPunct="1"/>
            <a:r>
              <a:rPr lang="en-AU" altLang="en-US" sz="1800"/>
              <a:t>Barrister, Queensland Bar </a:t>
            </a:r>
          </a:p>
          <a:p>
            <a:pPr eaLnBrk="1" hangingPunct="1"/>
            <a:r>
              <a:rPr lang="en-AU" altLang="en-US" sz="1800"/>
              <a:t>Accredited Family Law Specialist</a:t>
            </a:r>
          </a:p>
        </p:txBody>
      </p:sp>
      <p:sp>
        <p:nvSpPr>
          <p:cNvPr id="5124" name="TextBox 7"/>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AU" altLang="en-US" dirty="0"/>
              <a:t>Part </a:t>
            </a:r>
            <a:r>
              <a:rPr lang="en-AU" altLang="en-US" dirty="0" smtClean="0"/>
              <a:t>II </a:t>
            </a:r>
            <a:r>
              <a:rPr lang="en-AU" altLang="en-US" dirty="0"/>
              <a:t>-	 </a:t>
            </a:r>
            <a:r>
              <a:rPr lang="en-AU" altLang="en-US" dirty="0" smtClean="0"/>
              <a:t>Common grounds of attack </a:t>
            </a:r>
            <a:endParaRPr lang="en-AU" altLang="en-US" dirty="0"/>
          </a:p>
        </p:txBody>
      </p:sp>
      <p:sp>
        <p:nvSpPr>
          <p:cNvPr id="23555" name="Content Placeholder 2"/>
          <p:cNvSpPr>
            <a:spLocks noGrp="1"/>
          </p:cNvSpPr>
          <p:nvPr>
            <p:ph idx="1"/>
          </p:nvPr>
        </p:nvSpPr>
        <p:spPr/>
        <p:txBody>
          <a:bodyPr/>
          <a:lstStyle/>
          <a:p>
            <a:pPr marL="0" lvl="0" indent="0">
              <a:buNone/>
            </a:pPr>
            <a:r>
              <a:rPr lang="en-AU" dirty="0" smtClean="0"/>
              <a:t>1. Is </a:t>
            </a:r>
            <a:r>
              <a:rPr lang="en-AU" dirty="0"/>
              <a:t>the document a financial agreement? – the technical </a:t>
            </a:r>
            <a:r>
              <a:rPr lang="en-AU" dirty="0" smtClean="0"/>
              <a:t>requirements</a:t>
            </a:r>
            <a:endParaRPr lang="en-AU" dirty="0"/>
          </a:p>
          <a:p>
            <a:pPr marL="0" lvl="0" indent="0">
              <a:buNone/>
            </a:pPr>
            <a:endParaRPr lang="en-AU" altLang="en-US" dirty="0" smtClean="0"/>
          </a:p>
        </p:txBody>
      </p:sp>
      <p:sp>
        <p:nvSpPr>
          <p:cNvPr id="23556"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23557" name="TextBox 7"/>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4270173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AU" altLang="en-US" dirty="0"/>
              <a:t>Part </a:t>
            </a:r>
            <a:r>
              <a:rPr lang="en-AU" altLang="en-US" dirty="0" smtClean="0"/>
              <a:t>II </a:t>
            </a:r>
            <a:r>
              <a:rPr lang="en-AU" altLang="en-US" dirty="0"/>
              <a:t>-	 </a:t>
            </a:r>
            <a:r>
              <a:rPr lang="en-AU" altLang="en-US" dirty="0" smtClean="0"/>
              <a:t>Common grounds of attack </a:t>
            </a:r>
            <a:endParaRPr lang="en-AU" altLang="en-US" dirty="0"/>
          </a:p>
        </p:txBody>
      </p:sp>
      <p:sp>
        <p:nvSpPr>
          <p:cNvPr id="23555" name="Content Placeholder 2"/>
          <p:cNvSpPr>
            <a:spLocks noGrp="1"/>
          </p:cNvSpPr>
          <p:nvPr>
            <p:ph idx="1"/>
          </p:nvPr>
        </p:nvSpPr>
        <p:spPr/>
        <p:txBody>
          <a:bodyPr/>
          <a:lstStyle/>
          <a:p>
            <a:pPr marL="514350" lvl="0" indent="-514350">
              <a:buAutoNum type="arabicPeriod"/>
            </a:pPr>
            <a:r>
              <a:rPr lang="en-AU" dirty="0" smtClean="0"/>
              <a:t>Is </a:t>
            </a:r>
            <a:r>
              <a:rPr lang="en-AU" dirty="0"/>
              <a:t>the document a financial agreement? – the technical </a:t>
            </a:r>
            <a:r>
              <a:rPr lang="en-AU" dirty="0" smtClean="0"/>
              <a:t>requirements</a:t>
            </a:r>
          </a:p>
          <a:p>
            <a:pPr marL="514350" indent="-514350">
              <a:buFont typeface="Wingdings" panose="05000000000000000000" pitchFamily="2" charset="2"/>
              <a:buAutoNum type="arabicPeriod"/>
            </a:pPr>
            <a:r>
              <a:rPr lang="en-AU" dirty="0" smtClean="0"/>
              <a:t>What is a financial agreement under the </a:t>
            </a:r>
            <a:r>
              <a:rPr lang="en-AU" i="1" dirty="0" smtClean="0"/>
              <a:t>Family Law Act 1975 –</a:t>
            </a:r>
          </a:p>
          <a:p>
            <a:pPr marL="0" indent="0">
              <a:buNone/>
            </a:pPr>
            <a:r>
              <a:rPr lang="en-AU" i="1" dirty="0" smtClean="0"/>
              <a:t>	Three types: before, during and after 	</a:t>
            </a:r>
            <a:endParaRPr lang="en-AU" i="1" dirty="0"/>
          </a:p>
          <a:p>
            <a:pPr marL="0" lvl="0" indent="0">
              <a:buNone/>
            </a:pPr>
            <a:endParaRPr lang="en-AU" dirty="0"/>
          </a:p>
          <a:p>
            <a:pPr marL="0" lvl="0" indent="0">
              <a:buNone/>
            </a:pPr>
            <a:endParaRPr lang="en-AU" altLang="en-US" dirty="0" smtClean="0"/>
          </a:p>
        </p:txBody>
      </p:sp>
      <p:sp>
        <p:nvSpPr>
          <p:cNvPr id="23556"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23557" name="TextBox 7"/>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4242149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AU" altLang="en-US" dirty="0"/>
              <a:t>Part </a:t>
            </a:r>
            <a:r>
              <a:rPr lang="en-AU" altLang="en-US" dirty="0" smtClean="0"/>
              <a:t>II </a:t>
            </a:r>
            <a:r>
              <a:rPr lang="en-AU" altLang="en-US" dirty="0"/>
              <a:t>-	 </a:t>
            </a:r>
            <a:r>
              <a:rPr lang="en-AU" altLang="en-US" dirty="0" smtClean="0"/>
              <a:t>Common grounds of attack </a:t>
            </a:r>
            <a:endParaRPr lang="en-AU" altLang="en-US" dirty="0"/>
          </a:p>
        </p:txBody>
      </p:sp>
      <p:sp>
        <p:nvSpPr>
          <p:cNvPr id="23555" name="Content Placeholder 2"/>
          <p:cNvSpPr>
            <a:spLocks noGrp="1"/>
          </p:cNvSpPr>
          <p:nvPr>
            <p:ph idx="1"/>
          </p:nvPr>
        </p:nvSpPr>
        <p:spPr/>
        <p:txBody>
          <a:bodyPr/>
          <a:lstStyle/>
          <a:p>
            <a:pPr marL="514350" lvl="0" indent="-514350">
              <a:buAutoNum type="arabicPeriod"/>
            </a:pPr>
            <a:r>
              <a:rPr lang="en-AU" dirty="0" smtClean="0"/>
              <a:t>Is </a:t>
            </a:r>
            <a:r>
              <a:rPr lang="en-AU" dirty="0"/>
              <a:t>the document a financial agreement? – the technical </a:t>
            </a:r>
            <a:r>
              <a:rPr lang="en-AU" dirty="0" smtClean="0"/>
              <a:t>requirements</a:t>
            </a:r>
          </a:p>
          <a:p>
            <a:pPr marL="514350" indent="-514350">
              <a:buFont typeface="Wingdings" panose="05000000000000000000" pitchFamily="2" charset="2"/>
              <a:buAutoNum type="arabicPeriod"/>
            </a:pPr>
            <a:r>
              <a:rPr lang="en-AU" dirty="0" smtClean="0"/>
              <a:t>What is a financial agreement under the </a:t>
            </a:r>
            <a:r>
              <a:rPr lang="en-AU" i="1" dirty="0" smtClean="0"/>
              <a:t>Family Law Act 1975 –</a:t>
            </a:r>
          </a:p>
          <a:p>
            <a:pPr marL="0" indent="0">
              <a:buNone/>
            </a:pPr>
            <a:r>
              <a:rPr lang="en-AU" i="1" dirty="0" smtClean="0"/>
              <a:t>	Three types: before, during and after </a:t>
            </a:r>
          </a:p>
          <a:p>
            <a:pPr marL="0" indent="0">
              <a:buNone/>
            </a:pPr>
            <a:r>
              <a:rPr lang="en-AU" dirty="0"/>
              <a:t>	</a:t>
            </a:r>
            <a:r>
              <a:rPr lang="en-AU" i="1" dirty="0"/>
              <a:t>Summary of s 90G</a:t>
            </a:r>
            <a:r>
              <a:rPr lang="en-AU" i="1" dirty="0" smtClean="0"/>
              <a:t>	</a:t>
            </a:r>
            <a:endParaRPr lang="en-AU" i="1" dirty="0"/>
          </a:p>
          <a:p>
            <a:pPr marL="0" lvl="0" indent="0">
              <a:buNone/>
            </a:pPr>
            <a:endParaRPr lang="en-AU" dirty="0"/>
          </a:p>
          <a:p>
            <a:pPr marL="0" lvl="0" indent="0">
              <a:buNone/>
            </a:pPr>
            <a:endParaRPr lang="en-AU" altLang="en-US" dirty="0" smtClean="0"/>
          </a:p>
        </p:txBody>
      </p:sp>
      <p:sp>
        <p:nvSpPr>
          <p:cNvPr id="23556"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23557" name="TextBox 7"/>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21090134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AU" altLang="en-US" dirty="0"/>
              <a:t>Part </a:t>
            </a:r>
            <a:r>
              <a:rPr lang="en-AU" altLang="en-US" dirty="0" smtClean="0"/>
              <a:t>II </a:t>
            </a:r>
            <a:r>
              <a:rPr lang="en-AU" altLang="en-US" dirty="0"/>
              <a:t>-	 </a:t>
            </a:r>
            <a:r>
              <a:rPr lang="en-AU" altLang="en-US" dirty="0" smtClean="0"/>
              <a:t>Common grounds of attack </a:t>
            </a:r>
            <a:endParaRPr lang="en-AU" altLang="en-US" dirty="0"/>
          </a:p>
        </p:txBody>
      </p:sp>
      <p:sp>
        <p:nvSpPr>
          <p:cNvPr id="23555" name="Content Placeholder 2"/>
          <p:cNvSpPr>
            <a:spLocks noGrp="1"/>
          </p:cNvSpPr>
          <p:nvPr>
            <p:ph idx="1"/>
          </p:nvPr>
        </p:nvSpPr>
        <p:spPr/>
        <p:txBody>
          <a:bodyPr/>
          <a:lstStyle/>
          <a:p>
            <a:pPr marL="514350" lvl="0" indent="-514350">
              <a:buAutoNum type="arabicPeriod"/>
            </a:pPr>
            <a:r>
              <a:rPr lang="en-AU" dirty="0" smtClean="0"/>
              <a:t>Is </a:t>
            </a:r>
            <a:r>
              <a:rPr lang="en-AU" dirty="0"/>
              <a:t>the document a financial agreement? – the technical </a:t>
            </a:r>
            <a:r>
              <a:rPr lang="en-AU" dirty="0" smtClean="0"/>
              <a:t>requirements</a:t>
            </a:r>
          </a:p>
          <a:p>
            <a:pPr marL="514350" indent="-514350">
              <a:buFont typeface="Wingdings" panose="05000000000000000000" pitchFamily="2" charset="2"/>
              <a:buAutoNum type="arabicPeriod"/>
            </a:pPr>
            <a:r>
              <a:rPr lang="en-AU" dirty="0" smtClean="0"/>
              <a:t>What is a financial agreement under the </a:t>
            </a:r>
            <a:r>
              <a:rPr lang="en-AU" i="1" dirty="0" smtClean="0"/>
              <a:t>Family Law Act 1975 </a:t>
            </a:r>
          </a:p>
          <a:p>
            <a:pPr marL="0" indent="0">
              <a:buNone/>
            </a:pPr>
            <a:r>
              <a:rPr lang="en-AU" dirty="0" smtClean="0"/>
              <a:t>3.	Setting aside a financial agreement</a:t>
            </a:r>
            <a:r>
              <a:rPr lang="en-AU" i="1" dirty="0" smtClean="0"/>
              <a:t>	</a:t>
            </a:r>
            <a:endParaRPr lang="en-AU" i="1" dirty="0"/>
          </a:p>
          <a:p>
            <a:pPr marL="0" lvl="0" indent="0">
              <a:buNone/>
            </a:pPr>
            <a:endParaRPr lang="en-AU" dirty="0"/>
          </a:p>
          <a:p>
            <a:pPr marL="0" lvl="0" indent="0">
              <a:buNone/>
            </a:pPr>
            <a:endParaRPr lang="en-AU" altLang="en-US" dirty="0" smtClean="0"/>
          </a:p>
        </p:txBody>
      </p:sp>
      <p:sp>
        <p:nvSpPr>
          <p:cNvPr id="23556"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23557" name="TextBox 7"/>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4063257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AU" altLang="en-US" dirty="0"/>
              <a:t>Part III -	</a:t>
            </a:r>
            <a:r>
              <a:rPr lang="en-AU" altLang="en-US" dirty="0" smtClean="0"/>
              <a:t>Pleadings </a:t>
            </a:r>
            <a:r>
              <a:rPr lang="en-AU" altLang="en-US" dirty="0"/>
              <a:t>to set aside financial agreements  </a:t>
            </a:r>
          </a:p>
        </p:txBody>
      </p:sp>
      <p:sp>
        <p:nvSpPr>
          <p:cNvPr id="36867" name="Content Placeholder 2"/>
          <p:cNvSpPr>
            <a:spLocks noGrp="1"/>
          </p:cNvSpPr>
          <p:nvPr>
            <p:ph idx="1"/>
          </p:nvPr>
        </p:nvSpPr>
        <p:spPr/>
        <p:txBody>
          <a:bodyPr/>
          <a:lstStyle/>
          <a:p>
            <a:pPr eaLnBrk="1" hangingPunct="1"/>
            <a:r>
              <a:rPr lang="en-AU" altLang="en-US" dirty="0" smtClean="0"/>
              <a:t>Procedural aspects </a:t>
            </a:r>
          </a:p>
          <a:p>
            <a:pPr eaLnBrk="1" hangingPunct="1"/>
            <a:r>
              <a:rPr lang="en-AU" altLang="en-US" dirty="0" smtClean="0"/>
              <a:t>Points of claim</a:t>
            </a:r>
          </a:p>
          <a:p>
            <a:pPr eaLnBrk="1" hangingPunct="1"/>
            <a:r>
              <a:rPr lang="en-AU" altLang="en-US" dirty="0" smtClean="0"/>
              <a:t>Statement of claim or pleadings</a:t>
            </a:r>
            <a:endParaRPr lang="en-AU" altLang="en-US" dirty="0"/>
          </a:p>
        </p:txBody>
      </p:sp>
      <p:sp>
        <p:nvSpPr>
          <p:cNvPr id="36868"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36869"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1203794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AU" altLang="en-US" dirty="0"/>
              <a:t>Part </a:t>
            </a:r>
            <a:r>
              <a:rPr lang="en-AU" altLang="en-US" dirty="0" smtClean="0"/>
              <a:t>III – Section C</a:t>
            </a:r>
            <a:br>
              <a:rPr lang="en-AU" altLang="en-US" dirty="0" smtClean="0"/>
            </a:br>
            <a:r>
              <a:rPr lang="en-AU" altLang="en-US" dirty="0" smtClean="0"/>
              <a:t>Grounds of attack </a:t>
            </a:r>
            <a:endParaRPr lang="en-AU" altLang="en-US" dirty="0"/>
          </a:p>
        </p:txBody>
      </p:sp>
      <p:sp>
        <p:nvSpPr>
          <p:cNvPr id="34819" name="Content Placeholder 2"/>
          <p:cNvSpPr>
            <a:spLocks noGrp="1"/>
          </p:cNvSpPr>
          <p:nvPr>
            <p:ph idx="1"/>
          </p:nvPr>
        </p:nvSpPr>
        <p:spPr/>
        <p:txBody>
          <a:bodyPr/>
          <a:lstStyle/>
          <a:p>
            <a:pPr eaLnBrk="1" hangingPunct="1"/>
            <a:r>
              <a:rPr lang="en-AU" altLang="en-US" dirty="0" smtClean="0"/>
              <a:t>Does an agreement have to be fair? </a:t>
            </a:r>
            <a:r>
              <a:rPr lang="en-AU" altLang="en-US" dirty="0"/>
              <a:t>	</a:t>
            </a:r>
          </a:p>
          <a:p>
            <a:pPr eaLnBrk="1" hangingPunct="1"/>
            <a:r>
              <a:rPr lang="en-AU" altLang="en-US" dirty="0"/>
              <a:t>‘The bracketed words’ – ‘(disregarding any changes in circumstances from the time the agreement was made)’	</a:t>
            </a:r>
          </a:p>
          <a:p>
            <a:pPr eaLnBrk="1" hangingPunct="1"/>
            <a:r>
              <a:rPr lang="en-AU" altLang="en-US" dirty="0"/>
              <a:t>‘Just and equitable’ / ‘unjust and inequitable’ the confusing </a:t>
            </a:r>
            <a:r>
              <a:rPr lang="en-AU" altLang="en-US" dirty="0" err="1"/>
              <a:t>juxaposition</a:t>
            </a:r>
            <a:endParaRPr lang="en-AU" altLang="en-US" dirty="0"/>
          </a:p>
          <a:p>
            <a:pPr eaLnBrk="1" hangingPunct="1"/>
            <a:endParaRPr lang="en-AU" altLang="en-US" dirty="0"/>
          </a:p>
        </p:txBody>
      </p:sp>
      <p:sp>
        <p:nvSpPr>
          <p:cNvPr id="34820"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34821"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812507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AU" altLang="en-US" dirty="0"/>
              <a:t>Part III -	</a:t>
            </a:r>
            <a:r>
              <a:rPr lang="en-AU" altLang="en-US" dirty="0" smtClean="0"/>
              <a:t>Section C- </a:t>
            </a:r>
            <a:br>
              <a:rPr lang="en-AU" altLang="en-US" dirty="0" smtClean="0"/>
            </a:br>
            <a:r>
              <a:rPr lang="en-AU" altLang="en-US" dirty="0" smtClean="0"/>
              <a:t>Grounds of attack </a:t>
            </a:r>
            <a:endParaRPr lang="en-AU" altLang="en-US" dirty="0"/>
          </a:p>
        </p:txBody>
      </p:sp>
      <p:sp>
        <p:nvSpPr>
          <p:cNvPr id="35843" name="Content Placeholder 2"/>
          <p:cNvSpPr>
            <a:spLocks noGrp="1"/>
          </p:cNvSpPr>
          <p:nvPr>
            <p:ph idx="1"/>
          </p:nvPr>
        </p:nvSpPr>
        <p:spPr/>
        <p:txBody>
          <a:bodyPr/>
          <a:lstStyle/>
          <a:p>
            <a:pPr eaLnBrk="1" hangingPunct="1"/>
            <a:r>
              <a:rPr lang="en-AU" altLang="en-US" dirty="0"/>
              <a:t>The other members of the Full Court part company	Section 90K	</a:t>
            </a:r>
          </a:p>
          <a:p>
            <a:pPr eaLnBrk="1" hangingPunct="1"/>
            <a:endParaRPr lang="en-AU" altLang="en-US" dirty="0"/>
          </a:p>
        </p:txBody>
      </p:sp>
      <p:sp>
        <p:nvSpPr>
          <p:cNvPr id="358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358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AU" altLang="en-US" dirty="0"/>
              <a:t>Part III -	</a:t>
            </a:r>
            <a:r>
              <a:rPr lang="en-AU" altLang="en-US" dirty="0" smtClean="0"/>
              <a:t>Section C- </a:t>
            </a:r>
            <a:br>
              <a:rPr lang="en-AU" altLang="en-US" dirty="0" smtClean="0"/>
            </a:br>
            <a:r>
              <a:rPr lang="en-AU" altLang="en-US" dirty="0" smtClean="0"/>
              <a:t>Grounds of attack </a:t>
            </a:r>
            <a:endParaRPr lang="en-AU" altLang="en-US" dirty="0"/>
          </a:p>
        </p:txBody>
      </p:sp>
      <p:sp>
        <p:nvSpPr>
          <p:cNvPr id="35843" name="Content Placeholder 2"/>
          <p:cNvSpPr>
            <a:spLocks noGrp="1"/>
          </p:cNvSpPr>
          <p:nvPr>
            <p:ph idx="1"/>
          </p:nvPr>
        </p:nvSpPr>
        <p:spPr/>
        <p:txBody>
          <a:bodyPr/>
          <a:lstStyle/>
          <a:p>
            <a:pPr marL="0" indent="0" eaLnBrk="1" hangingPunct="1">
              <a:buNone/>
            </a:pPr>
            <a:r>
              <a:rPr lang="en-AU" i="1" dirty="0" smtClean="0"/>
              <a:t>Thorne </a:t>
            </a:r>
            <a:r>
              <a:rPr lang="en-AU" i="1" dirty="0"/>
              <a:t>v Kennedy</a:t>
            </a:r>
            <a:r>
              <a:rPr lang="en-AU" dirty="0"/>
              <a:t> [2017] HCA </a:t>
            </a:r>
            <a:r>
              <a:rPr lang="en-AU" dirty="0" smtClean="0"/>
              <a:t>49 [55]—</a:t>
            </a:r>
          </a:p>
          <a:p>
            <a:pPr marL="0" indent="0">
              <a:buNone/>
            </a:pPr>
            <a:endParaRPr lang="en-AU" sz="1600" dirty="0"/>
          </a:p>
          <a:p>
            <a:pPr marL="0" indent="0">
              <a:buNone/>
            </a:pPr>
            <a:r>
              <a:rPr lang="en-AU" sz="1600" dirty="0" smtClean="0"/>
              <a:t>‘…Further</a:t>
            </a:r>
            <a:r>
              <a:rPr lang="en-AU" sz="1600" dirty="0"/>
              <a:t>, the description of the agreements by the primary judge as not being "fair or reasonable" was not merely open to her. It was an understatement. Ms Harrison's unchallenged evidence was that the terms of the agreements were "entirely inappropriate" and wholly inadequate "[</a:t>
            </a:r>
            <a:r>
              <a:rPr lang="en-AU" sz="1600" dirty="0" err="1"/>
              <a:t>i</a:t>
            </a:r>
            <a:r>
              <a:rPr lang="en-AU" sz="1600" dirty="0"/>
              <a:t>]n relation to everything". She said that the agreements did not show any consideration for Ms Thorne's interests. Even without Ms Harrison's evidence, it is plain that some of the provisions of the agreements could not have operated more adversely to Ms Thorne. For instance, the agreements purported to have the effect that if Ms Thorne and Mr Kennedy separated within three years then Ms Thorne was not entitled to anything at all</a:t>
            </a:r>
            <a:r>
              <a:rPr lang="en-AU" sz="1600" dirty="0" smtClean="0"/>
              <a:t>.’</a:t>
            </a:r>
            <a:endParaRPr lang="en-AU" sz="1600" dirty="0"/>
          </a:p>
          <a:p>
            <a:pPr marL="0" indent="0" eaLnBrk="1" hangingPunct="1">
              <a:buNone/>
            </a:pPr>
            <a:endParaRPr lang="en-AU" altLang="en-US" dirty="0"/>
          </a:p>
          <a:p>
            <a:pPr eaLnBrk="1" hangingPunct="1"/>
            <a:endParaRPr lang="en-AU" altLang="en-US" dirty="0"/>
          </a:p>
        </p:txBody>
      </p:sp>
      <p:sp>
        <p:nvSpPr>
          <p:cNvPr id="358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358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2050249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AU" altLang="en-US" dirty="0"/>
              <a:t>Part III -	</a:t>
            </a:r>
            <a:r>
              <a:rPr lang="en-AU" altLang="en-US" dirty="0" smtClean="0"/>
              <a:t>Section C- </a:t>
            </a:r>
            <a:br>
              <a:rPr lang="en-AU" altLang="en-US" dirty="0" smtClean="0"/>
            </a:br>
            <a:r>
              <a:rPr lang="en-AU" altLang="en-US" dirty="0" smtClean="0"/>
              <a:t>Grounds of attack </a:t>
            </a:r>
            <a:endParaRPr lang="en-AU" altLang="en-US" dirty="0"/>
          </a:p>
        </p:txBody>
      </p:sp>
      <p:sp>
        <p:nvSpPr>
          <p:cNvPr id="35843" name="Content Placeholder 2"/>
          <p:cNvSpPr>
            <a:spLocks noGrp="1"/>
          </p:cNvSpPr>
          <p:nvPr>
            <p:ph idx="1"/>
          </p:nvPr>
        </p:nvSpPr>
        <p:spPr/>
        <p:txBody>
          <a:bodyPr/>
          <a:lstStyle/>
          <a:p>
            <a:pPr marL="0" indent="0" eaLnBrk="1" hangingPunct="1">
              <a:buNone/>
            </a:pPr>
            <a:r>
              <a:rPr lang="en-AU" i="1" dirty="0" smtClean="0"/>
              <a:t>Thorne </a:t>
            </a:r>
            <a:r>
              <a:rPr lang="en-AU" i="1" dirty="0"/>
              <a:t>v Kennedy</a:t>
            </a:r>
            <a:r>
              <a:rPr lang="en-AU" dirty="0"/>
              <a:t> [2017] HCA </a:t>
            </a:r>
            <a:r>
              <a:rPr lang="en-AU" dirty="0" smtClean="0"/>
              <a:t>49 [56]—</a:t>
            </a:r>
          </a:p>
          <a:p>
            <a:pPr marL="0" indent="0" eaLnBrk="1" hangingPunct="1">
              <a:buNone/>
            </a:pPr>
            <a:endParaRPr lang="en-AU" dirty="0"/>
          </a:p>
          <a:p>
            <a:pPr marL="0" indent="0">
              <a:buNone/>
            </a:pPr>
            <a:r>
              <a:rPr lang="en-AU" sz="1400" dirty="0" smtClean="0"/>
              <a:t>‘The </a:t>
            </a:r>
            <a:r>
              <a:rPr lang="en-AU" sz="1400" dirty="0"/>
              <a:t>primary judge was correct to consider the unfair and unreasonable terms of the </a:t>
            </a:r>
            <a:r>
              <a:rPr lang="en-AU" sz="1400" dirty="0" smtClean="0"/>
              <a:t>pre-nuptial </a:t>
            </a:r>
            <a:r>
              <a:rPr lang="en-AU" sz="1400" dirty="0"/>
              <a:t>agreement and the post-nuptial agreement as matters relevant to her consideration of whether the agreements were vitiated. Of course, the nature of agreements of this type means that their terms will usually be more favourable, and sometimes much more favourable, for one party. However, despite the usual financial imbalance in agreements of that nature, it can be an indicium of undue influence if a pre-nuptial or post-nuptial agreement is signed despite being known to be grossly unreasonable even for agreements of this nature. In other words, what the Full Court rightly recognised as the significant gap between Ms Thorne's understanding of Ms Harrison's strong advice not to sign the "entirely inappropriate" agreement and Ms Thorne's actions in signing the agreement was capable of being a circumstance relevant to whether an inference should be drawn of undue influence</a:t>
            </a:r>
            <a:r>
              <a:rPr lang="en-AU" sz="1400" dirty="0" smtClean="0"/>
              <a:t>.’</a:t>
            </a:r>
            <a:endParaRPr lang="en-AU" sz="1400" dirty="0"/>
          </a:p>
          <a:p>
            <a:pPr marL="0" indent="0" eaLnBrk="1" hangingPunct="1">
              <a:buNone/>
            </a:pPr>
            <a:endParaRPr lang="en-AU" altLang="en-US" dirty="0"/>
          </a:p>
          <a:p>
            <a:pPr eaLnBrk="1" hangingPunct="1"/>
            <a:endParaRPr lang="en-AU" altLang="en-US" dirty="0"/>
          </a:p>
        </p:txBody>
      </p:sp>
      <p:sp>
        <p:nvSpPr>
          <p:cNvPr id="358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358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20958959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AU" altLang="en-US" dirty="0"/>
              <a:t>Part III -	Pleadings to set aside financial agreements  </a:t>
            </a:r>
          </a:p>
        </p:txBody>
      </p:sp>
      <p:sp>
        <p:nvSpPr>
          <p:cNvPr id="36867" name="Content Placeholder 2"/>
          <p:cNvSpPr>
            <a:spLocks noGrp="1"/>
          </p:cNvSpPr>
          <p:nvPr>
            <p:ph idx="1"/>
          </p:nvPr>
        </p:nvSpPr>
        <p:spPr/>
        <p:txBody>
          <a:bodyPr/>
          <a:lstStyle/>
          <a:p>
            <a:pPr eaLnBrk="1" hangingPunct="1"/>
            <a:r>
              <a:rPr lang="en-AU" altLang="en-US" dirty="0" smtClean="0"/>
              <a:t>Statements about values of assets and liabilities in agreements</a:t>
            </a:r>
          </a:p>
          <a:p>
            <a:pPr eaLnBrk="1" hangingPunct="1"/>
            <a:r>
              <a:rPr lang="en-AU" altLang="en-US" dirty="0" smtClean="0"/>
              <a:t>Impracticable to be carried out</a:t>
            </a:r>
            <a:endParaRPr lang="en-AU" altLang="en-US" dirty="0"/>
          </a:p>
        </p:txBody>
      </p:sp>
      <p:sp>
        <p:nvSpPr>
          <p:cNvPr id="36868"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36869"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897590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a:xfrm>
            <a:off x="798513" y="701675"/>
            <a:ext cx="8166100" cy="1143000"/>
          </a:xfrm>
        </p:spPr>
        <p:txBody>
          <a:bodyPr/>
          <a:lstStyle/>
          <a:p>
            <a:pPr eaLnBrk="1" hangingPunct="1"/>
            <a:r>
              <a:rPr lang="en-AU" altLang="en-US" sz="2400" dirty="0"/>
              <a:t>Part I -	A brief history of financial agreements</a:t>
            </a:r>
            <a:endParaRPr lang="en-US" altLang="en-US" sz="2400" dirty="0"/>
          </a:p>
        </p:txBody>
      </p:sp>
      <p:sp>
        <p:nvSpPr>
          <p:cNvPr id="7171" name="Rectangle 3"/>
          <p:cNvSpPr>
            <a:spLocks noGrp="1" noChangeArrowheads="1"/>
          </p:cNvSpPr>
          <p:nvPr>
            <p:ph type="body" idx="1"/>
          </p:nvPr>
        </p:nvSpPr>
        <p:spPr>
          <a:xfrm>
            <a:off x="838200" y="2730500"/>
            <a:ext cx="5102225" cy="3219450"/>
          </a:xfrm>
        </p:spPr>
        <p:txBody>
          <a:bodyPr/>
          <a:lstStyle/>
          <a:p>
            <a:pPr marL="0" indent="0" eaLnBrk="1" hangingPunct="1">
              <a:lnSpc>
                <a:spcPct val="90000"/>
              </a:lnSpc>
              <a:buNone/>
            </a:pPr>
            <a:r>
              <a:rPr lang="en-AU" altLang="en-US" sz="2400" dirty="0" smtClean="0"/>
              <a:t>Setting the scene—</a:t>
            </a:r>
          </a:p>
          <a:p>
            <a:pPr eaLnBrk="1" hangingPunct="1">
              <a:lnSpc>
                <a:spcPct val="90000"/>
              </a:lnSpc>
            </a:pPr>
            <a:r>
              <a:rPr lang="en-AU" altLang="en-US" sz="2400" dirty="0" smtClean="0"/>
              <a:t>Your </a:t>
            </a:r>
            <a:r>
              <a:rPr lang="en-AU" altLang="en-US" sz="2400" dirty="0"/>
              <a:t>favourite client comes to see you</a:t>
            </a:r>
          </a:p>
          <a:p>
            <a:pPr eaLnBrk="1" hangingPunct="1">
              <a:lnSpc>
                <a:spcPct val="90000"/>
              </a:lnSpc>
            </a:pPr>
            <a:r>
              <a:rPr lang="en-AU" altLang="en-US" sz="2400" dirty="0"/>
              <a:t>He’s thinking about getting married and wants a pre-</a:t>
            </a:r>
            <a:r>
              <a:rPr lang="en-AU" altLang="en-US" sz="2400" dirty="0" err="1"/>
              <a:t>nup</a:t>
            </a:r>
            <a:endParaRPr lang="en-AU" altLang="en-US" sz="2400" dirty="0"/>
          </a:p>
          <a:p>
            <a:pPr marL="0" indent="0" eaLnBrk="1" hangingPunct="1">
              <a:lnSpc>
                <a:spcPct val="90000"/>
              </a:lnSpc>
              <a:buNone/>
            </a:pPr>
            <a:endParaRPr lang="en-AU" altLang="en-US" sz="2400" dirty="0"/>
          </a:p>
        </p:txBody>
      </p:sp>
      <p:sp>
        <p:nvSpPr>
          <p:cNvPr id="7173" name="Text Box 9"/>
          <p:cNvSpPr txBox="1">
            <a:spLocks noChangeArrowheads="1"/>
          </p:cNvSpPr>
          <p:nvPr/>
        </p:nvSpPr>
        <p:spPr bwMode="auto">
          <a:xfrm>
            <a:off x="900113" y="6308725"/>
            <a:ext cx="770413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spcBef>
                <a:spcPct val="50000"/>
              </a:spcBef>
            </a:pPr>
            <a:r>
              <a:rPr lang="en-AU" altLang="en-US" sz="1000" dirty="0"/>
              <a:t>www.phillipsorensen.com.au</a:t>
            </a:r>
          </a:p>
        </p:txBody>
      </p:sp>
      <p:sp>
        <p:nvSpPr>
          <p:cNvPr id="717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25000"/>
              </a:lnSpc>
              <a:spcBef>
                <a:spcPct val="20000"/>
              </a:spcBef>
              <a:buClr>
                <a:schemeClr val="tx1"/>
              </a:buClr>
              <a:buSzPct val="85000"/>
              <a:buFont typeface="Wingdings" panose="05000000000000000000" pitchFamily="2" charset="2"/>
              <a:buNone/>
            </a:pPr>
            <a:endParaRPr lang="en-US" altLang="en-US" i="1">
              <a:solidFill>
                <a:schemeClr val="accent2"/>
              </a:solidFill>
            </a:endParaRPr>
          </a:p>
        </p:txBody>
      </p:sp>
      <p:sp>
        <p:nvSpPr>
          <p:cNvPr id="7175" name="Line 11"/>
          <p:cNvSpPr>
            <a:spLocks noChangeShapeType="1"/>
          </p:cNvSpPr>
          <p:nvPr/>
        </p:nvSpPr>
        <p:spPr bwMode="auto">
          <a:xfrm>
            <a:off x="3348038" y="765175"/>
            <a:ext cx="5688012"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7176" name="Text Box 10"/>
          <p:cNvSpPr txBox="1">
            <a:spLocks noChangeArrowheads="1"/>
          </p:cNvSpPr>
          <p:nvPr/>
        </p:nvSpPr>
        <p:spPr bwMode="auto">
          <a:xfrm>
            <a:off x="3132138" y="303213"/>
            <a:ext cx="5832475" cy="43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8184" y="2730499"/>
            <a:ext cx="2376066" cy="228917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AU" altLang="en-US" dirty="0"/>
              <a:t>Part III -	Pleadings to set aside financial agreements  </a:t>
            </a:r>
          </a:p>
        </p:txBody>
      </p:sp>
      <p:sp>
        <p:nvSpPr>
          <p:cNvPr id="36867" name="Content Placeholder 2"/>
          <p:cNvSpPr>
            <a:spLocks noGrp="1"/>
          </p:cNvSpPr>
          <p:nvPr>
            <p:ph idx="1"/>
          </p:nvPr>
        </p:nvSpPr>
        <p:spPr/>
        <p:txBody>
          <a:bodyPr/>
          <a:lstStyle/>
          <a:p>
            <a:pPr marL="0" indent="0" eaLnBrk="1" hangingPunct="1">
              <a:buNone/>
            </a:pPr>
            <a:endParaRPr lang="en-AU" altLang="en-US" dirty="0" smtClean="0"/>
          </a:p>
          <a:p>
            <a:pPr eaLnBrk="1" hangingPunct="1"/>
            <a:r>
              <a:rPr lang="en-AU" altLang="en-US" dirty="0" smtClean="0"/>
              <a:t>Impracticable to be carried out—</a:t>
            </a:r>
          </a:p>
          <a:p>
            <a:pPr lvl="1" eaLnBrk="1" hangingPunct="1"/>
            <a:r>
              <a:rPr lang="en-AU" altLang="en-US" i="1" dirty="0" smtClean="0"/>
              <a:t>Sanger v Sanger</a:t>
            </a:r>
          </a:p>
          <a:p>
            <a:pPr lvl="1" eaLnBrk="1" hangingPunct="1"/>
            <a:r>
              <a:rPr lang="en-AU" altLang="en-US" i="1" dirty="0" smtClean="0"/>
              <a:t>Gregory v Gregory.</a:t>
            </a:r>
          </a:p>
          <a:p>
            <a:pPr eaLnBrk="1" hangingPunct="1"/>
            <a:endParaRPr lang="en-AU" altLang="en-US" dirty="0"/>
          </a:p>
        </p:txBody>
      </p:sp>
      <p:sp>
        <p:nvSpPr>
          <p:cNvPr id="36868"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36869"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15318531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AU" altLang="en-US" dirty="0"/>
              <a:t>Part III -	Pleadings to set aside financial agreements  </a:t>
            </a:r>
          </a:p>
        </p:txBody>
      </p:sp>
      <p:sp>
        <p:nvSpPr>
          <p:cNvPr id="36867" name="Content Placeholder 2"/>
          <p:cNvSpPr>
            <a:spLocks noGrp="1"/>
          </p:cNvSpPr>
          <p:nvPr>
            <p:ph idx="1"/>
          </p:nvPr>
        </p:nvSpPr>
        <p:spPr/>
        <p:txBody>
          <a:bodyPr/>
          <a:lstStyle/>
          <a:p>
            <a:pPr eaLnBrk="1" hangingPunct="1"/>
            <a:r>
              <a:rPr lang="en-AU" altLang="en-US" dirty="0"/>
              <a:t>	</a:t>
            </a:r>
            <a:r>
              <a:rPr lang="en-AU" altLang="en-US" dirty="0" smtClean="0"/>
              <a:t>Undue influence</a:t>
            </a:r>
            <a:endParaRPr lang="en-AU" altLang="en-US" dirty="0"/>
          </a:p>
          <a:p>
            <a:pPr eaLnBrk="1" hangingPunct="1"/>
            <a:r>
              <a:rPr lang="en-AU" altLang="en-US" dirty="0" smtClean="0"/>
              <a:t>      Duress</a:t>
            </a:r>
          </a:p>
          <a:p>
            <a:pPr eaLnBrk="1" hangingPunct="1"/>
            <a:r>
              <a:rPr lang="en-AU" altLang="en-US" dirty="0" smtClean="0"/>
              <a:t>      Exclusion of liability clauses</a:t>
            </a:r>
          </a:p>
        </p:txBody>
      </p:sp>
      <p:sp>
        <p:nvSpPr>
          <p:cNvPr id="36868"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36869"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42726636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762000" y="850900"/>
            <a:ext cx="8058150" cy="1511300"/>
          </a:xfrm>
        </p:spPr>
        <p:txBody>
          <a:bodyPr>
            <a:normAutofit fontScale="90000"/>
          </a:bodyPr>
          <a:lstStyle/>
          <a:p>
            <a:pPr eaLnBrk="1" hangingPunct="1"/>
            <a:r>
              <a:rPr lang="en-AU" altLang="en-US" dirty="0"/>
              <a:t>Part IV -	Setting aside agreements in contract: misrepresentation and fraud	</a:t>
            </a:r>
          </a:p>
        </p:txBody>
      </p:sp>
      <p:sp>
        <p:nvSpPr>
          <p:cNvPr id="54275" name="Content Placeholder 2"/>
          <p:cNvSpPr>
            <a:spLocks noGrp="1"/>
          </p:cNvSpPr>
          <p:nvPr>
            <p:ph idx="1"/>
          </p:nvPr>
        </p:nvSpPr>
        <p:spPr/>
        <p:txBody>
          <a:bodyPr/>
          <a:lstStyle/>
          <a:p>
            <a:pPr eaLnBrk="1" hangingPunct="1"/>
            <a:r>
              <a:rPr lang="en-AU" altLang="en-US" dirty="0"/>
              <a:t> </a:t>
            </a:r>
            <a:r>
              <a:rPr lang="en-AU" altLang="en-US" dirty="0" smtClean="0"/>
              <a:t>Contract is the first port of call</a:t>
            </a:r>
            <a:endParaRPr lang="en-AU" altLang="en-US" dirty="0"/>
          </a:p>
          <a:p>
            <a:pPr eaLnBrk="1" hangingPunct="1"/>
            <a:endParaRPr lang="en-AU" altLang="en-US" dirty="0"/>
          </a:p>
        </p:txBody>
      </p:sp>
      <p:sp>
        <p:nvSpPr>
          <p:cNvPr id="54276"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54277"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40597103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762000" y="620688"/>
            <a:ext cx="8058150" cy="1741512"/>
          </a:xfrm>
        </p:spPr>
        <p:txBody>
          <a:bodyPr>
            <a:normAutofit fontScale="90000"/>
          </a:bodyPr>
          <a:lstStyle/>
          <a:p>
            <a:pPr eaLnBrk="1" hangingPunct="1"/>
            <a:r>
              <a:rPr lang="en-AU" altLang="en-US" dirty="0"/>
              <a:t>Part IV -	Setting aside agreements in contract: misrepresentation </a:t>
            </a:r>
            <a:r>
              <a:rPr lang="en-AU" altLang="en-US" dirty="0" smtClean="0"/>
              <a:t/>
            </a:r>
            <a:br>
              <a:rPr lang="en-AU" altLang="en-US" dirty="0" smtClean="0"/>
            </a:br>
            <a:r>
              <a:rPr lang="en-AU" altLang="en-US" dirty="0" smtClean="0"/>
              <a:t> </a:t>
            </a:r>
            <a:r>
              <a:rPr lang="en-AU" altLang="en-US" dirty="0"/>
              <a:t>	</a:t>
            </a:r>
          </a:p>
        </p:txBody>
      </p:sp>
      <p:sp>
        <p:nvSpPr>
          <p:cNvPr id="54275" name="Content Placeholder 2"/>
          <p:cNvSpPr>
            <a:spLocks noGrp="1"/>
          </p:cNvSpPr>
          <p:nvPr>
            <p:ph idx="1"/>
          </p:nvPr>
        </p:nvSpPr>
        <p:spPr/>
        <p:txBody>
          <a:bodyPr/>
          <a:lstStyle/>
          <a:p>
            <a:pPr eaLnBrk="1" hangingPunct="1"/>
            <a:r>
              <a:rPr lang="en-AU" altLang="en-US" dirty="0"/>
              <a:t>Misrepresentation</a:t>
            </a:r>
          </a:p>
          <a:p>
            <a:pPr eaLnBrk="1" hangingPunct="1"/>
            <a:r>
              <a:rPr lang="en-AU" altLang="en-US" dirty="0"/>
              <a:t>Elements </a:t>
            </a:r>
            <a:endParaRPr lang="en-AU" altLang="en-US" dirty="0" smtClean="0"/>
          </a:p>
          <a:p>
            <a:pPr eaLnBrk="1" hangingPunct="1"/>
            <a:r>
              <a:rPr lang="en-AU" altLang="en-US" dirty="0" smtClean="0"/>
              <a:t>Misrepresentation or false factual statement </a:t>
            </a:r>
          </a:p>
          <a:p>
            <a:pPr eaLnBrk="1" hangingPunct="1"/>
            <a:r>
              <a:rPr lang="en-AU" altLang="en-US" dirty="0" smtClean="0"/>
              <a:t>False when acted on </a:t>
            </a:r>
          </a:p>
          <a:p>
            <a:pPr eaLnBrk="1" hangingPunct="1"/>
            <a:r>
              <a:rPr lang="en-AU" altLang="en-US" dirty="0" smtClean="0"/>
              <a:t>Inducement </a:t>
            </a:r>
          </a:p>
          <a:p>
            <a:pPr eaLnBrk="1" hangingPunct="1"/>
            <a:r>
              <a:rPr lang="en-AU" altLang="en-US" dirty="0" smtClean="0"/>
              <a:t>Materiality </a:t>
            </a:r>
            <a:endParaRPr lang="en-AU" altLang="en-US" dirty="0"/>
          </a:p>
          <a:p>
            <a:pPr eaLnBrk="1" hangingPunct="1"/>
            <a:endParaRPr lang="en-AU" altLang="en-US" dirty="0"/>
          </a:p>
        </p:txBody>
      </p:sp>
      <p:sp>
        <p:nvSpPr>
          <p:cNvPr id="54276"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54277"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25451166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762000" y="762000"/>
            <a:ext cx="7924800" cy="1600200"/>
          </a:xfrm>
        </p:spPr>
        <p:txBody>
          <a:bodyPr/>
          <a:lstStyle/>
          <a:p>
            <a:pPr eaLnBrk="1" hangingPunct="1"/>
            <a:r>
              <a:rPr lang="en-AU" altLang="en-US" sz="3200" dirty="0"/>
              <a:t>Part IV -	Setting aside agreements in contract: </a:t>
            </a:r>
            <a:r>
              <a:rPr lang="en-AU" altLang="en-US" sz="3200" dirty="0" smtClean="0"/>
              <a:t>fraud and mistake </a:t>
            </a:r>
            <a:r>
              <a:rPr lang="en-AU" altLang="en-US" dirty="0"/>
              <a:t>	</a:t>
            </a:r>
            <a:r>
              <a:rPr lang="en-AU" altLang="en-US" dirty="0" smtClean="0"/>
              <a:t/>
            </a:r>
            <a:br>
              <a:rPr lang="en-AU" altLang="en-US" dirty="0" smtClean="0"/>
            </a:br>
            <a:endParaRPr lang="en-AU" altLang="en-US" dirty="0"/>
          </a:p>
        </p:txBody>
      </p:sp>
      <p:sp>
        <p:nvSpPr>
          <p:cNvPr id="55299" name="Content Placeholder 2"/>
          <p:cNvSpPr>
            <a:spLocks noGrp="1"/>
          </p:cNvSpPr>
          <p:nvPr>
            <p:ph idx="1"/>
          </p:nvPr>
        </p:nvSpPr>
        <p:spPr/>
        <p:txBody>
          <a:bodyPr/>
          <a:lstStyle/>
          <a:p>
            <a:pPr eaLnBrk="1" hangingPunct="1"/>
            <a:r>
              <a:rPr lang="en-AU" altLang="en-US" dirty="0" smtClean="0"/>
              <a:t>Fraud and non-disclosure </a:t>
            </a:r>
            <a:r>
              <a:rPr lang="en-AU" altLang="en-US" dirty="0"/>
              <a:t>	</a:t>
            </a:r>
            <a:endParaRPr lang="en-AU" altLang="en-US" dirty="0" smtClean="0"/>
          </a:p>
          <a:p>
            <a:pPr eaLnBrk="1" hangingPunct="1"/>
            <a:r>
              <a:rPr lang="en-AU" altLang="en-US" dirty="0" smtClean="0"/>
              <a:t>Mistake – </a:t>
            </a:r>
          </a:p>
          <a:p>
            <a:pPr lvl="1" eaLnBrk="1" hangingPunct="1"/>
            <a:r>
              <a:rPr lang="en-AU" altLang="en-US" i="1" dirty="0" smtClean="0"/>
              <a:t>Sullivan</a:t>
            </a:r>
            <a:r>
              <a:rPr lang="en-AU" altLang="en-US" dirty="0" smtClean="0"/>
              <a:t> </a:t>
            </a:r>
          </a:p>
          <a:p>
            <a:pPr lvl="1" eaLnBrk="1" hangingPunct="1"/>
            <a:r>
              <a:rPr lang="en-AU" altLang="en-US" i="1" dirty="0" err="1" smtClean="0"/>
              <a:t>Phak</a:t>
            </a:r>
            <a:r>
              <a:rPr lang="en-AU" altLang="en-US" i="1" dirty="0" smtClean="0"/>
              <a:t> &amp; Xu </a:t>
            </a:r>
            <a:endParaRPr lang="en-AU" altLang="en-US" i="1" dirty="0"/>
          </a:p>
          <a:p>
            <a:pPr eaLnBrk="1" hangingPunct="1"/>
            <a:endParaRPr lang="en-AU" altLang="en-US" dirty="0"/>
          </a:p>
        </p:txBody>
      </p:sp>
      <p:sp>
        <p:nvSpPr>
          <p:cNvPr id="55300"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55301"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1587127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AU" altLang="en-US" dirty="0"/>
              <a:t>Part V -	 Setting </a:t>
            </a:r>
            <a:r>
              <a:rPr lang="en-AU" altLang="en-US" dirty="0" smtClean="0"/>
              <a:t>aside financial  agreements in equity: </a:t>
            </a:r>
            <a:r>
              <a:rPr lang="en-AU" altLang="en-US" dirty="0"/>
              <a:t>duress</a:t>
            </a:r>
          </a:p>
        </p:txBody>
      </p:sp>
      <p:sp>
        <p:nvSpPr>
          <p:cNvPr id="56323" name="Content Placeholder 2"/>
          <p:cNvSpPr>
            <a:spLocks noGrp="1"/>
          </p:cNvSpPr>
          <p:nvPr>
            <p:ph idx="1"/>
          </p:nvPr>
        </p:nvSpPr>
        <p:spPr/>
        <p:txBody>
          <a:bodyPr/>
          <a:lstStyle/>
          <a:p>
            <a:pPr eaLnBrk="1" hangingPunct="1"/>
            <a:r>
              <a:rPr lang="en-AU" altLang="en-US" dirty="0"/>
              <a:t>Circumstances in which court may set aside a financial agreement or termination </a:t>
            </a:r>
            <a:r>
              <a:rPr lang="en-AU" altLang="en-US" dirty="0" smtClean="0"/>
              <a:t>agreement in equity </a:t>
            </a:r>
            <a:endParaRPr lang="en-AU" altLang="en-US" dirty="0"/>
          </a:p>
          <a:p>
            <a:pPr eaLnBrk="1" hangingPunct="1"/>
            <a:r>
              <a:rPr lang="en-AU" altLang="en-US" dirty="0"/>
              <a:t>Duress	</a:t>
            </a:r>
          </a:p>
          <a:p>
            <a:pPr marL="0" indent="0" eaLnBrk="1" hangingPunct="1">
              <a:buNone/>
            </a:pPr>
            <a:r>
              <a:rPr lang="en-AU" altLang="en-US" dirty="0"/>
              <a:t>	</a:t>
            </a:r>
          </a:p>
          <a:p>
            <a:pPr eaLnBrk="1" hangingPunct="1"/>
            <a:endParaRPr lang="en-AU" altLang="en-US" dirty="0"/>
          </a:p>
        </p:txBody>
      </p:sp>
      <p:sp>
        <p:nvSpPr>
          <p:cNvPr id="5632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5632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AU" altLang="en-US" dirty="0"/>
              <a:t>Part V -	 Setting </a:t>
            </a:r>
            <a:r>
              <a:rPr lang="en-AU" altLang="en-US" dirty="0" smtClean="0"/>
              <a:t>aside financial  agreements in equity: </a:t>
            </a:r>
            <a:r>
              <a:rPr lang="en-AU" altLang="en-US" dirty="0"/>
              <a:t>duress</a:t>
            </a:r>
          </a:p>
        </p:txBody>
      </p:sp>
      <p:sp>
        <p:nvSpPr>
          <p:cNvPr id="56323" name="Content Placeholder 2"/>
          <p:cNvSpPr>
            <a:spLocks noGrp="1"/>
          </p:cNvSpPr>
          <p:nvPr>
            <p:ph idx="1"/>
          </p:nvPr>
        </p:nvSpPr>
        <p:spPr/>
        <p:txBody>
          <a:bodyPr/>
          <a:lstStyle/>
          <a:p>
            <a:pPr eaLnBrk="1" hangingPunct="1"/>
            <a:r>
              <a:rPr lang="en-AU" altLang="en-US" dirty="0"/>
              <a:t>Circumstances in which court may set aside a financial agreement or termination </a:t>
            </a:r>
            <a:r>
              <a:rPr lang="en-AU" altLang="en-US" dirty="0" smtClean="0"/>
              <a:t>agreement in equity </a:t>
            </a:r>
            <a:endParaRPr lang="en-AU" altLang="en-US" dirty="0"/>
          </a:p>
          <a:p>
            <a:pPr eaLnBrk="1" hangingPunct="1"/>
            <a:r>
              <a:rPr lang="en-AU" altLang="en-US" dirty="0"/>
              <a:t>Duress	</a:t>
            </a:r>
            <a:endParaRPr lang="en-AU" altLang="en-US" dirty="0" smtClean="0"/>
          </a:p>
          <a:p>
            <a:pPr eaLnBrk="1" hangingPunct="1"/>
            <a:r>
              <a:rPr lang="en-AU" altLang="en-US" i="1" dirty="0" err="1" smtClean="0"/>
              <a:t>Fewster</a:t>
            </a:r>
            <a:r>
              <a:rPr lang="en-AU" altLang="en-US" i="1" dirty="0" smtClean="0"/>
              <a:t> v Drake </a:t>
            </a:r>
            <a:r>
              <a:rPr lang="en-AU" altLang="en-US" dirty="0" smtClean="0"/>
              <a:t>[2016] </a:t>
            </a:r>
            <a:r>
              <a:rPr lang="en-AU" altLang="en-US" dirty="0" err="1" smtClean="0"/>
              <a:t>FamCAFC</a:t>
            </a:r>
            <a:r>
              <a:rPr lang="en-AU" altLang="en-US" dirty="0" smtClean="0"/>
              <a:t> 214</a:t>
            </a:r>
            <a:endParaRPr lang="en-AU" altLang="en-US" dirty="0"/>
          </a:p>
          <a:p>
            <a:pPr marL="0" indent="0" eaLnBrk="1" hangingPunct="1">
              <a:buNone/>
            </a:pPr>
            <a:r>
              <a:rPr lang="en-AU" altLang="en-US" dirty="0"/>
              <a:t>	</a:t>
            </a:r>
          </a:p>
          <a:p>
            <a:pPr eaLnBrk="1" hangingPunct="1"/>
            <a:endParaRPr lang="en-AU" altLang="en-US" dirty="0"/>
          </a:p>
        </p:txBody>
      </p:sp>
      <p:sp>
        <p:nvSpPr>
          <p:cNvPr id="5632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5632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1221049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AU" altLang="en-US" dirty="0"/>
              <a:t>Part V -	 Setting </a:t>
            </a:r>
            <a:r>
              <a:rPr lang="en-AU" altLang="en-US" dirty="0" smtClean="0"/>
              <a:t>aside financial  agreements in equity: </a:t>
            </a:r>
            <a:r>
              <a:rPr lang="en-AU" altLang="en-US" dirty="0"/>
              <a:t>duress</a:t>
            </a:r>
          </a:p>
        </p:txBody>
      </p:sp>
      <p:sp>
        <p:nvSpPr>
          <p:cNvPr id="56323" name="Content Placeholder 2"/>
          <p:cNvSpPr>
            <a:spLocks noGrp="1"/>
          </p:cNvSpPr>
          <p:nvPr>
            <p:ph idx="1"/>
          </p:nvPr>
        </p:nvSpPr>
        <p:spPr/>
        <p:txBody>
          <a:bodyPr/>
          <a:lstStyle/>
          <a:p>
            <a:pPr eaLnBrk="1" hangingPunct="1"/>
            <a:r>
              <a:rPr lang="en-AU" altLang="en-US" dirty="0"/>
              <a:t>Circumstances in which court may set aside a financial agreement or termination </a:t>
            </a:r>
            <a:r>
              <a:rPr lang="en-AU" altLang="en-US" dirty="0" smtClean="0"/>
              <a:t>agreement in equity </a:t>
            </a:r>
            <a:endParaRPr lang="en-AU" altLang="en-US" dirty="0"/>
          </a:p>
          <a:p>
            <a:pPr eaLnBrk="1" hangingPunct="1"/>
            <a:r>
              <a:rPr lang="en-AU" altLang="en-US" dirty="0"/>
              <a:t>Duress	</a:t>
            </a:r>
            <a:endParaRPr lang="en-AU" altLang="en-US" dirty="0" smtClean="0"/>
          </a:p>
          <a:p>
            <a:pPr eaLnBrk="1" hangingPunct="1"/>
            <a:r>
              <a:rPr lang="en-AU" altLang="en-US" i="1" dirty="0" err="1" smtClean="0"/>
              <a:t>Fewster</a:t>
            </a:r>
            <a:r>
              <a:rPr lang="en-AU" altLang="en-US" i="1" dirty="0" smtClean="0"/>
              <a:t> v Drake </a:t>
            </a:r>
            <a:r>
              <a:rPr lang="en-AU" altLang="en-US" dirty="0" smtClean="0"/>
              <a:t>[2015] </a:t>
            </a:r>
            <a:r>
              <a:rPr lang="en-AU" altLang="en-US" dirty="0" err="1"/>
              <a:t>FamCAFC</a:t>
            </a:r>
            <a:r>
              <a:rPr lang="en-AU" altLang="en-US" dirty="0"/>
              <a:t> 214</a:t>
            </a:r>
          </a:p>
          <a:p>
            <a:pPr eaLnBrk="1" hangingPunct="1"/>
            <a:r>
              <a:rPr lang="en-AU" i="1" dirty="0" smtClean="0"/>
              <a:t>Thorne </a:t>
            </a:r>
            <a:r>
              <a:rPr lang="en-AU" i="1" dirty="0"/>
              <a:t>v Kennedy</a:t>
            </a:r>
            <a:r>
              <a:rPr lang="en-AU" dirty="0"/>
              <a:t> [2017] HCA 49</a:t>
            </a:r>
            <a:endParaRPr lang="en-AU" altLang="en-US" dirty="0"/>
          </a:p>
          <a:p>
            <a:pPr marL="0" indent="0" eaLnBrk="1" hangingPunct="1">
              <a:buNone/>
            </a:pPr>
            <a:r>
              <a:rPr lang="en-AU" altLang="en-US" dirty="0"/>
              <a:t>	</a:t>
            </a:r>
          </a:p>
          <a:p>
            <a:pPr eaLnBrk="1" hangingPunct="1"/>
            <a:endParaRPr lang="en-AU" altLang="en-US" dirty="0"/>
          </a:p>
        </p:txBody>
      </p:sp>
      <p:sp>
        <p:nvSpPr>
          <p:cNvPr id="5632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5632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3483771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en-AU" altLang="en-US" dirty="0"/>
              <a:t>Part V -	 Setting aside </a:t>
            </a:r>
            <a:r>
              <a:rPr lang="en-AU" altLang="en-US" dirty="0" smtClean="0"/>
              <a:t>financial agreements: </a:t>
            </a:r>
            <a:r>
              <a:rPr lang="en-AU" altLang="en-US" dirty="0"/>
              <a:t>undue influence</a:t>
            </a:r>
          </a:p>
        </p:txBody>
      </p:sp>
      <p:sp>
        <p:nvSpPr>
          <p:cNvPr id="58371" name="Content Placeholder 2"/>
          <p:cNvSpPr>
            <a:spLocks noGrp="1"/>
          </p:cNvSpPr>
          <p:nvPr>
            <p:ph idx="1"/>
          </p:nvPr>
        </p:nvSpPr>
        <p:spPr/>
        <p:txBody>
          <a:bodyPr/>
          <a:lstStyle/>
          <a:p>
            <a:pPr eaLnBrk="1" hangingPunct="1"/>
            <a:r>
              <a:rPr lang="en-AU" altLang="en-US"/>
              <a:t>Undue influence	</a:t>
            </a:r>
          </a:p>
          <a:p>
            <a:pPr eaLnBrk="1" hangingPunct="1"/>
            <a:r>
              <a:rPr lang="en-AU" altLang="en-US"/>
              <a:t>1	What is undue influence?</a:t>
            </a:r>
          </a:p>
          <a:p>
            <a:pPr eaLnBrk="1" hangingPunct="1"/>
            <a:r>
              <a:rPr lang="en-AU" altLang="en-US"/>
              <a:t>2	Relationships and Undue influence	</a:t>
            </a:r>
          </a:p>
        </p:txBody>
      </p:sp>
      <p:sp>
        <p:nvSpPr>
          <p:cNvPr id="58372"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58373"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en-AU" altLang="en-US" dirty="0"/>
              <a:t>Part V -	 Setting aside </a:t>
            </a:r>
            <a:r>
              <a:rPr lang="en-AU" altLang="en-US" dirty="0" smtClean="0"/>
              <a:t>financial agreements: </a:t>
            </a:r>
            <a:r>
              <a:rPr lang="en-AU" altLang="en-US" dirty="0"/>
              <a:t>undue influence</a:t>
            </a:r>
          </a:p>
        </p:txBody>
      </p:sp>
      <p:sp>
        <p:nvSpPr>
          <p:cNvPr id="58371" name="Content Placeholder 2"/>
          <p:cNvSpPr>
            <a:spLocks noGrp="1"/>
          </p:cNvSpPr>
          <p:nvPr>
            <p:ph idx="1"/>
          </p:nvPr>
        </p:nvSpPr>
        <p:spPr/>
        <p:txBody>
          <a:bodyPr/>
          <a:lstStyle/>
          <a:p>
            <a:pPr marL="0" indent="0" eaLnBrk="1" hangingPunct="1">
              <a:buNone/>
            </a:pPr>
            <a:r>
              <a:rPr lang="en-AU" altLang="en-US" dirty="0" smtClean="0"/>
              <a:t>Relationships and Undue influence</a:t>
            </a:r>
          </a:p>
          <a:p>
            <a:pPr marL="0" indent="0" eaLnBrk="1" hangingPunct="1">
              <a:buNone/>
            </a:pPr>
            <a:endParaRPr lang="en-AU" altLang="en-US" dirty="0" smtClean="0"/>
          </a:p>
          <a:p>
            <a:pPr eaLnBrk="1" hangingPunct="1"/>
            <a:r>
              <a:rPr lang="en-AU" i="1" dirty="0"/>
              <a:t>Thorne v Kennedy</a:t>
            </a:r>
            <a:r>
              <a:rPr lang="en-AU" dirty="0"/>
              <a:t> [2017] HCA </a:t>
            </a:r>
            <a:r>
              <a:rPr lang="en-AU" dirty="0" smtClean="0"/>
              <a:t>49</a:t>
            </a:r>
            <a:r>
              <a:rPr lang="en-AU" dirty="0"/>
              <a:t> </a:t>
            </a:r>
            <a:r>
              <a:rPr lang="en-AU" dirty="0" smtClean="0"/>
              <a:t>[35] </a:t>
            </a:r>
            <a:endParaRPr lang="en-AU" altLang="en-US" dirty="0" smtClean="0"/>
          </a:p>
          <a:p>
            <a:pPr marL="0" indent="0" eaLnBrk="1" hangingPunct="1">
              <a:buNone/>
            </a:pPr>
            <a:r>
              <a:rPr lang="en-AU" sz="2000" dirty="0"/>
              <a:t>	</a:t>
            </a:r>
            <a:r>
              <a:rPr lang="en-AU" sz="2000" dirty="0" smtClean="0"/>
              <a:t>‘Common </a:t>
            </a:r>
            <a:r>
              <a:rPr lang="en-AU" sz="2000" dirty="0"/>
              <a:t>experience today of the wide variety of </a:t>
            </a:r>
            <a:r>
              <a:rPr lang="en-AU" sz="2000" dirty="0" smtClean="0"/>
              <a:t>	circumstances </a:t>
            </a:r>
            <a:r>
              <a:rPr lang="en-AU" sz="2000" dirty="0"/>
              <a:t>in which two people can become engaged </a:t>
            </a:r>
            <a:r>
              <a:rPr lang="en-AU" sz="2000" dirty="0" smtClean="0"/>
              <a:t>	to </a:t>
            </a:r>
            <a:r>
              <a:rPr lang="en-AU" sz="2000" dirty="0"/>
              <a:t>marry negates any conclusion that a relationship of </a:t>
            </a:r>
            <a:r>
              <a:rPr lang="en-AU" sz="2000" dirty="0" smtClean="0"/>
              <a:t>	fiancé </a:t>
            </a:r>
            <a:r>
              <a:rPr lang="en-AU" sz="2000" dirty="0"/>
              <a:t>and fiancée should give rise to a presumption that </a:t>
            </a:r>
            <a:r>
              <a:rPr lang="en-AU" sz="2000" dirty="0" smtClean="0"/>
              <a:t>	either </a:t>
            </a:r>
            <a:r>
              <a:rPr lang="en-AU" sz="2000" dirty="0"/>
              <a:t>person substantially subordinates his or her free will </a:t>
            </a:r>
            <a:r>
              <a:rPr lang="en-AU" sz="2000" dirty="0" smtClean="0"/>
              <a:t>	to </a:t>
            </a:r>
            <a:r>
              <a:rPr lang="en-AU" sz="2000" dirty="0"/>
              <a:t>the other</a:t>
            </a:r>
            <a:r>
              <a:rPr lang="en-AU" sz="2000" dirty="0" smtClean="0"/>
              <a:t>.’ </a:t>
            </a:r>
            <a:endParaRPr lang="en-AU" sz="2000" dirty="0"/>
          </a:p>
          <a:p>
            <a:pPr eaLnBrk="1" hangingPunct="1"/>
            <a:endParaRPr lang="en-AU" altLang="en-US" dirty="0"/>
          </a:p>
        </p:txBody>
      </p:sp>
      <p:sp>
        <p:nvSpPr>
          <p:cNvPr id="58372"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58373"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750372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AU" altLang="en-US" sz="2400" dirty="0"/>
              <a:t>Part I -	 A brief history of financial agreements</a:t>
            </a:r>
          </a:p>
        </p:txBody>
      </p:sp>
      <p:sp>
        <p:nvSpPr>
          <p:cNvPr id="17411" name="Content Placeholder 4"/>
          <p:cNvSpPr>
            <a:spLocks noGrp="1"/>
          </p:cNvSpPr>
          <p:nvPr>
            <p:ph idx="1"/>
          </p:nvPr>
        </p:nvSpPr>
        <p:spPr/>
        <p:txBody>
          <a:bodyPr/>
          <a:lstStyle/>
          <a:p>
            <a:pPr eaLnBrk="1" hangingPunct="1"/>
            <a:r>
              <a:rPr lang="en-AU" altLang="en-US" dirty="0"/>
              <a:t>So what is there to worry about</a:t>
            </a:r>
          </a:p>
          <a:p>
            <a:pPr eaLnBrk="1" hangingPunct="1"/>
            <a:endParaRPr lang="en-AU" altLang="en-US" dirty="0"/>
          </a:p>
        </p:txBody>
      </p:sp>
      <p:pic>
        <p:nvPicPr>
          <p:cNvPr id="17412" name="Picture 6" descr="j038636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3500438"/>
            <a:ext cx="3657600" cy="240823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3"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17414" name="TextBox 9"/>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dirty="0"/>
              <a:t>www.phillipsorensen.com.au</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AU" altLang="en-US" sz="3200" dirty="0"/>
              <a:t>Part V - Setting aside financial agreements: undue influence	</a:t>
            </a:r>
          </a:p>
        </p:txBody>
      </p:sp>
      <p:sp>
        <p:nvSpPr>
          <p:cNvPr id="59395" name="Content Placeholder 2"/>
          <p:cNvSpPr>
            <a:spLocks noGrp="1"/>
          </p:cNvSpPr>
          <p:nvPr>
            <p:ph idx="1"/>
          </p:nvPr>
        </p:nvSpPr>
        <p:spPr/>
        <p:txBody>
          <a:bodyPr/>
          <a:lstStyle/>
          <a:p>
            <a:pPr eaLnBrk="1" hangingPunct="1"/>
            <a:r>
              <a:rPr lang="en-AU" altLang="en-US" dirty="0"/>
              <a:t>Cases on undue influence in a family law </a:t>
            </a:r>
            <a:r>
              <a:rPr lang="en-AU" altLang="en-US" dirty="0" smtClean="0"/>
              <a:t>context—</a:t>
            </a:r>
          </a:p>
          <a:p>
            <a:pPr eaLnBrk="1" hangingPunct="1"/>
            <a:r>
              <a:rPr lang="en-AU" altLang="en-US" sz="3200" dirty="0"/>
              <a:t>A	</a:t>
            </a:r>
            <a:r>
              <a:rPr lang="en-AU" altLang="en-US" sz="3200" i="1" dirty="0" err="1"/>
              <a:t>Saintclaire</a:t>
            </a:r>
            <a:r>
              <a:rPr lang="en-AU" altLang="en-US" sz="3200" i="1" dirty="0"/>
              <a:t> &amp; </a:t>
            </a:r>
            <a:r>
              <a:rPr lang="en-AU" altLang="en-US" sz="3200" i="1" dirty="0" err="1"/>
              <a:t>Saintclaire</a:t>
            </a:r>
            <a:r>
              <a:rPr lang="en-AU" altLang="en-US" sz="3200" i="1" dirty="0"/>
              <a:t> </a:t>
            </a:r>
            <a:r>
              <a:rPr lang="en-AU" altLang="en-US" sz="3200" dirty="0" smtClean="0"/>
              <a:t>[2015] FLC 93-684</a:t>
            </a:r>
          </a:p>
          <a:p>
            <a:pPr eaLnBrk="1" hangingPunct="1"/>
            <a:r>
              <a:rPr lang="en-AU" altLang="en-US" sz="3200" dirty="0" smtClean="0"/>
              <a:t>B</a:t>
            </a:r>
            <a:r>
              <a:rPr lang="en-AU" altLang="en-US" sz="3200" dirty="0"/>
              <a:t>	</a:t>
            </a:r>
            <a:r>
              <a:rPr lang="en-AU" altLang="en-US" sz="3200" i="1" dirty="0"/>
              <a:t>Piper v Mueller </a:t>
            </a:r>
            <a:r>
              <a:rPr lang="en-AU" altLang="en-US" sz="3200" dirty="0"/>
              <a:t>[2014] FCCA 2659	</a:t>
            </a:r>
          </a:p>
          <a:p>
            <a:pPr eaLnBrk="1" hangingPunct="1"/>
            <a:endParaRPr lang="en-AU" altLang="en-US" dirty="0"/>
          </a:p>
        </p:txBody>
      </p:sp>
      <p:sp>
        <p:nvSpPr>
          <p:cNvPr id="59396"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59397"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AU" altLang="en-US" sz="2400" dirty="0"/>
              <a:t>Part V - Setting aside financial agreements: undue influence</a:t>
            </a:r>
          </a:p>
        </p:txBody>
      </p:sp>
      <p:sp>
        <p:nvSpPr>
          <p:cNvPr id="67587" name="Content Placeholder 2"/>
          <p:cNvSpPr>
            <a:spLocks noGrp="1"/>
          </p:cNvSpPr>
          <p:nvPr>
            <p:ph idx="1"/>
          </p:nvPr>
        </p:nvSpPr>
        <p:spPr/>
        <p:txBody>
          <a:bodyPr/>
          <a:lstStyle/>
          <a:p>
            <a:pPr eaLnBrk="1" hangingPunct="1"/>
            <a:r>
              <a:rPr lang="en-AU" altLang="en-US" dirty="0"/>
              <a:t>C	</a:t>
            </a:r>
            <a:r>
              <a:rPr lang="en-AU" altLang="en-US" i="1" dirty="0"/>
              <a:t>Raleigh &amp; Raleigh </a:t>
            </a:r>
            <a:r>
              <a:rPr lang="en-AU" altLang="en-US" dirty="0"/>
              <a:t>[2015] </a:t>
            </a:r>
            <a:r>
              <a:rPr lang="en-AU" altLang="en-US" dirty="0" err="1" smtClean="0"/>
              <a:t>FamCA</a:t>
            </a:r>
            <a:r>
              <a:rPr lang="en-AU" altLang="en-US" dirty="0" smtClean="0"/>
              <a:t> </a:t>
            </a:r>
            <a:r>
              <a:rPr lang="en-AU" altLang="en-US" dirty="0"/>
              <a:t>625	</a:t>
            </a:r>
          </a:p>
          <a:p>
            <a:pPr eaLnBrk="1" hangingPunct="1"/>
            <a:r>
              <a:rPr lang="en-AU" altLang="en-US" dirty="0"/>
              <a:t>D	</a:t>
            </a:r>
            <a:r>
              <a:rPr lang="en-AU" altLang="en-US" i="1" dirty="0"/>
              <a:t>Wood v Grover </a:t>
            </a:r>
            <a:r>
              <a:rPr lang="en-AU" altLang="en-US" dirty="0"/>
              <a:t>[2015] FCCA 951	</a:t>
            </a:r>
          </a:p>
        </p:txBody>
      </p:sp>
      <p:sp>
        <p:nvSpPr>
          <p:cNvPr id="67588"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7589"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1069049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AU" altLang="en-US" sz="2400" dirty="0"/>
              <a:t>Part V - Setting aside financial agreements: undue influence</a:t>
            </a:r>
          </a:p>
        </p:txBody>
      </p:sp>
      <p:sp>
        <p:nvSpPr>
          <p:cNvPr id="67587" name="Content Placeholder 2"/>
          <p:cNvSpPr>
            <a:spLocks noGrp="1"/>
          </p:cNvSpPr>
          <p:nvPr>
            <p:ph idx="1"/>
          </p:nvPr>
        </p:nvSpPr>
        <p:spPr/>
        <p:txBody>
          <a:bodyPr/>
          <a:lstStyle/>
          <a:p>
            <a:pPr eaLnBrk="1" hangingPunct="1"/>
            <a:r>
              <a:rPr lang="en-AU" altLang="en-US" dirty="0"/>
              <a:t>C	</a:t>
            </a:r>
            <a:r>
              <a:rPr lang="en-AU" altLang="en-US" i="1" dirty="0"/>
              <a:t>Raleigh &amp; Raleigh </a:t>
            </a:r>
            <a:r>
              <a:rPr lang="en-AU" altLang="en-US" dirty="0"/>
              <a:t>[2015] </a:t>
            </a:r>
            <a:r>
              <a:rPr lang="en-AU" altLang="en-US" dirty="0" err="1" smtClean="0"/>
              <a:t>FamCA</a:t>
            </a:r>
            <a:r>
              <a:rPr lang="en-AU" altLang="en-US" dirty="0" smtClean="0"/>
              <a:t> </a:t>
            </a:r>
            <a:r>
              <a:rPr lang="en-AU" altLang="en-US" dirty="0"/>
              <a:t>625	</a:t>
            </a:r>
          </a:p>
          <a:p>
            <a:pPr eaLnBrk="1" hangingPunct="1"/>
            <a:r>
              <a:rPr lang="en-AU" altLang="en-US" dirty="0"/>
              <a:t>D	</a:t>
            </a:r>
            <a:r>
              <a:rPr lang="en-AU" altLang="en-US" i="1" dirty="0"/>
              <a:t>Wood v Grover </a:t>
            </a:r>
            <a:r>
              <a:rPr lang="en-AU" altLang="en-US" dirty="0"/>
              <a:t>[2015] FCCA 951	</a:t>
            </a:r>
            <a:endParaRPr lang="en-AU" altLang="en-US" dirty="0" smtClean="0"/>
          </a:p>
          <a:p>
            <a:pPr eaLnBrk="1" hangingPunct="1"/>
            <a:r>
              <a:rPr lang="en-AU" i="1" dirty="0" smtClean="0"/>
              <a:t>E	Thorne </a:t>
            </a:r>
            <a:r>
              <a:rPr lang="en-AU" i="1" dirty="0"/>
              <a:t>v Kennedy</a:t>
            </a:r>
            <a:r>
              <a:rPr lang="en-AU" dirty="0"/>
              <a:t> [2017] HCA 49</a:t>
            </a:r>
            <a:endParaRPr lang="en-AU" altLang="en-US" dirty="0"/>
          </a:p>
        </p:txBody>
      </p:sp>
      <p:sp>
        <p:nvSpPr>
          <p:cNvPr id="67588"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7589"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16539085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AU" altLang="en-US" sz="2400" dirty="0"/>
              <a:t>Part V - Setting aside financial agreements: undue influence</a:t>
            </a:r>
          </a:p>
        </p:txBody>
      </p:sp>
      <p:sp>
        <p:nvSpPr>
          <p:cNvPr id="67587" name="Content Placeholder 2"/>
          <p:cNvSpPr>
            <a:spLocks noGrp="1"/>
          </p:cNvSpPr>
          <p:nvPr>
            <p:ph idx="1"/>
          </p:nvPr>
        </p:nvSpPr>
        <p:spPr/>
        <p:txBody>
          <a:bodyPr/>
          <a:lstStyle/>
          <a:p>
            <a:pPr marL="0" indent="0" eaLnBrk="1" hangingPunct="1">
              <a:buNone/>
            </a:pPr>
            <a:r>
              <a:rPr lang="en-AU" i="1" dirty="0" smtClean="0"/>
              <a:t>Thorne </a:t>
            </a:r>
            <a:r>
              <a:rPr lang="en-AU" i="1" dirty="0"/>
              <a:t>v Kennedy</a:t>
            </a:r>
            <a:r>
              <a:rPr lang="en-AU" dirty="0"/>
              <a:t> [2017] HCA </a:t>
            </a:r>
            <a:r>
              <a:rPr lang="en-AU" dirty="0" smtClean="0"/>
              <a:t>49 [60] </a:t>
            </a:r>
          </a:p>
          <a:p>
            <a:pPr marL="0" indent="0" eaLnBrk="1" hangingPunct="1">
              <a:buNone/>
            </a:pPr>
            <a:r>
              <a:rPr lang="en-AU" sz="1400" dirty="0"/>
              <a:t>S</a:t>
            </a:r>
            <a:r>
              <a:rPr lang="en-AU" sz="1400" dirty="0" smtClean="0"/>
              <a:t>ome </a:t>
            </a:r>
            <a:r>
              <a:rPr lang="en-AU" sz="1400" dirty="0"/>
              <a:t>of the factors which may have prominence include the following:</a:t>
            </a:r>
          </a:p>
          <a:p>
            <a:pPr lvl="1"/>
            <a:r>
              <a:rPr lang="en-AU" sz="1400" dirty="0"/>
              <a:t>whether the agreement was offered on a basis that it was not subject to negotiation; </a:t>
            </a:r>
          </a:p>
          <a:p>
            <a:pPr lvl="1"/>
            <a:r>
              <a:rPr lang="en-AU" sz="1400" dirty="0"/>
              <a:t>the emotional circumstances in which the agreement was entered including any explicit or implicit threat to end a marriage or to end an engagement; </a:t>
            </a:r>
          </a:p>
          <a:p>
            <a:pPr lvl="1"/>
            <a:r>
              <a:rPr lang="en-AU" sz="1400" dirty="0"/>
              <a:t> whether there was any time for careful reflection;</a:t>
            </a:r>
          </a:p>
          <a:p>
            <a:pPr lvl="1"/>
            <a:r>
              <a:rPr lang="en-AU" sz="1400" dirty="0"/>
              <a:t> the nature of the parties' relationship; </a:t>
            </a:r>
          </a:p>
          <a:p>
            <a:pPr lvl="1"/>
            <a:r>
              <a:rPr lang="en-AU" sz="1400" dirty="0"/>
              <a:t>the relative financial positions of the parties; and </a:t>
            </a:r>
          </a:p>
          <a:p>
            <a:pPr lvl="1"/>
            <a:r>
              <a:rPr lang="en-AU" sz="1400" dirty="0"/>
              <a:t> the independent advice that was received and whether there was time to reflect on that advice. </a:t>
            </a:r>
          </a:p>
          <a:p>
            <a:pPr marL="0" indent="0" eaLnBrk="1" hangingPunct="1">
              <a:buNone/>
            </a:pPr>
            <a:endParaRPr lang="en-AU" altLang="en-US" dirty="0"/>
          </a:p>
        </p:txBody>
      </p:sp>
      <p:sp>
        <p:nvSpPr>
          <p:cNvPr id="67588"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7589"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12982554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r>
              <a:rPr lang="en-AU" altLang="en-US" dirty="0"/>
              <a:t>Part V - Setting aside financial agreements: undue influence</a:t>
            </a:r>
          </a:p>
        </p:txBody>
      </p:sp>
      <p:sp>
        <p:nvSpPr>
          <p:cNvPr id="3" name="Content Placeholder 2"/>
          <p:cNvSpPr>
            <a:spLocks noGrp="1"/>
          </p:cNvSpPr>
          <p:nvPr>
            <p:ph idx="1"/>
          </p:nvPr>
        </p:nvSpPr>
        <p:spPr/>
        <p:txBody>
          <a:bodyPr/>
          <a:lstStyle/>
          <a:p>
            <a:pPr eaLnBrk="1" hangingPunct="1">
              <a:defRPr/>
            </a:pPr>
            <a:r>
              <a:rPr lang="en-AU" dirty="0"/>
              <a:t>Remedies for undue influence	</a:t>
            </a:r>
          </a:p>
          <a:p>
            <a:pPr marL="0" indent="0" eaLnBrk="1" hangingPunct="1">
              <a:buFont typeface="Wingdings" panose="05000000000000000000" pitchFamily="2" charset="2"/>
              <a:buNone/>
              <a:defRPr/>
            </a:pPr>
            <a:r>
              <a:rPr lang="en-AU" dirty="0"/>
              <a:t>1	Equitable compensation	</a:t>
            </a:r>
          </a:p>
          <a:p>
            <a:pPr marL="0" indent="0" eaLnBrk="1" hangingPunct="1">
              <a:buFont typeface="Wingdings" panose="05000000000000000000" pitchFamily="2" charset="2"/>
              <a:buNone/>
              <a:defRPr/>
            </a:pPr>
            <a:r>
              <a:rPr lang="en-AU" dirty="0"/>
              <a:t>2	Remedies in </a:t>
            </a:r>
            <a:r>
              <a:rPr lang="en-AU" i="1" dirty="0"/>
              <a:t>Family Law Act 1975 </a:t>
            </a:r>
            <a:r>
              <a:rPr lang="en-AU" i="1" dirty="0" smtClean="0"/>
              <a:t>    	</a:t>
            </a:r>
            <a:r>
              <a:rPr lang="en-AU" dirty="0" smtClean="0"/>
              <a:t>proceedings</a:t>
            </a:r>
            <a:r>
              <a:rPr lang="en-AU" dirty="0"/>
              <a:t>	</a:t>
            </a:r>
          </a:p>
          <a:p>
            <a:pPr marL="0" indent="0" eaLnBrk="1" hangingPunct="1">
              <a:buNone/>
              <a:defRPr/>
            </a:pPr>
            <a:endParaRPr lang="en-AU" dirty="0"/>
          </a:p>
        </p:txBody>
      </p:sp>
      <p:sp>
        <p:nvSpPr>
          <p:cNvPr id="62468"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2469"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3972655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AU" altLang="en-US" dirty="0"/>
              <a:t>Part V -	 Setting aside </a:t>
            </a:r>
            <a:r>
              <a:rPr lang="en-AU" altLang="en-US" dirty="0" smtClean="0"/>
              <a:t>financial agreements</a:t>
            </a:r>
            <a:r>
              <a:rPr lang="en-AU" altLang="en-US" dirty="0"/>
              <a:t>: catching bargains 	</a:t>
            </a:r>
          </a:p>
        </p:txBody>
      </p:sp>
      <p:sp>
        <p:nvSpPr>
          <p:cNvPr id="3" name="Content Placeholder 2"/>
          <p:cNvSpPr>
            <a:spLocks noGrp="1"/>
          </p:cNvSpPr>
          <p:nvPr>
            <p:ph idx="1"/>
          </p:nvPr>
        </p:nvSpPr>
        <p:spPr/>
        <p:txBody>
          <a:bodyPr/>
          <a:lstStyle/>
          <a:p>
            <a:pPr eaLnBrk="1" hangingPunct="1">
              <a:defRPr/>
            </a:pPr>
            <a:r>
              <a:rPr lang="en-AU" dirty="0"/>
              <a:t>Something for the future –</a:t>
            </a:r>
          </a:p>
          <a:p>
            <a:pPr marL="0" indent="0" eaLnBrk="1" hangingPunct="1">
              <a:buNone/>
              <a:defRPr/>
            </a:pPr>
            <a:r>
              <a:rPr lang="en-AU" dirty="0"/>
              <a:t>Catching bargains 	</a:t>
            </a:r>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16865491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algn="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
            </a:r>
            <a:br>
              <a:rPr lang="en-AU" dirty="0"/>
            </a:br>
            <a:r>
              <a:rPr lang="en-AU" dirty="0"/>
              <a:t>Part VI -</a:t>
            </a:r>
            <a:r>
              <a:rPr lang="en-AU" cap="all" dirty="0"/>
              <a:t>	</a:t>
            </a:r>
            <a:r>
              <a:rPr lang="en-AU" dirty="0"/>
              <a:t>Impacts on enforceability -third party interests </a:t>
            </a:r>
            <a:br>
              <a:rPr lang="en-AU" dirty="0"/>
            </a:br>
            <a:r>
              <a:rPr lang="en-AU" altLang="en-US" dirty="0"/>
              <a:t> 	</a:t>
            </a:r>
          </a:p>
        </p:txBody>
      </p:sp>
      <p:sp>
        <p:nvSpPr>
          <p:cNvPr id="3" name="Content Placeholder 2"/>
          <p:cNvSpPr>
            <a:spLocks noGrp="1"/>
          </p:cNvSpPr>
          <p:nvPr>
            <p:ph idx="1"/>
          </p:nvPr>
        </p:nvSpPr>
        <p:spPr/>
        <p:txBody>
          <a:bodyPr/>
          <a:lstStyle/>
          <a:p>
            <a:pPr eaLnBrk="1" hangingPunct="1">
              <a:defRPr/>
            </a:pPr>
            <a:r>
              <a:rPr lang="en-AU" dirty="0"/>
              <a:t>A -</a:t>
            </a:r>
            <a:r>
              <a:rPr lang="en-AU" b="1" dirty="0"/>
              <a:t>	</a:t>
            </a:r>
            <a:r>
              <a:rPr lang="en-AU" dirty="0"/>
              <a:t>Third parties</a:t>
            </a:r>
          </a:p>
          <a:p>
            <a:r>
              <a:rPr lang="en-AU" dirty="0"/>
              <a:t>B -</a:t>
            </a:r>
            <a:r>
              <a:rPr lang="en-AU" b="1" dirty="0"/>
              <a:t>	</a:t>
            </a:r>
            <a:r>
              <a:rPr lang="en-AU" dirty="0"/>
              <a:t>Enforceability</a:t>
            </a:r>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23810341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algn="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 -</a:t>
            </a:r>
            <a:r>
              <a:rPr lang="en-AU" cap="all" dirty="0"/>
              <a:t>	</a:t>
            </a:r>
            <a:r>
              <a:rPr lang="en-AU" dirty="0"/>
              <a:t>Lifestyle clauses – are they in or are they out?</a:t>
            </a:r>
            <a:br>
              <a:rPr lang="en-AU" dirty="0"/>
            </a:br>
            <a:r>
              <a:rPr lang="en-AU" altLang="en-US" dirty="0"/>
              <a:t> 	</a:t>
            </a:r>
          </a:p>
        </p:txBody>
      </p:sp>
      <p:sp>
        <p:nvSpPr>
          <p:cNvPr id="3" name="Content Placeholder 2"/>
          <p:cNvSpPr>
            <a:spLocks noGrp="1"/>
          </p:cNvSpPr>
          <p:nvPr>
            <p:ph idx="1"/>
          </p:nvPr>
        </p:nvSpPr>
        <p:spPr/>
        <p:txBody>
          <a:bodyPr/>
          <a:lstStyle/>
          <a:p>
            <a:r>
              <a:rPr lang="en-AU" dirty="0"/>
              <a:t>Lifestyle clauses – are they in or are they out?	</a:t>
            </a:r>
          </a:p>
          <a:p>
            <a:pPr marL="0" indent="0">
              <a:buNone/>
            </a:pPr>
            <a:r>
              <a:rPr lang="en-AU" dirty="0"/>
              <a:t>	</a:t>
            </a:r>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6396797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algn="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 -</a:t>
            </a:r>
            <a:r>
              <a:rPr lang="en-AU" cap="all" dirty="0"/>
              <a:t>	</a:t>
            </a:r>
            <a:r>
              <a:rPr lang="en-AU" dirty="0"/>
              <a:t>Lifestyle clauses – are they in or are they out?</a:t>
            </a:r>
            <a:br>
              <a:rPr lang="en-AU" dirty="0"/>
            </a:br>
            <a:r>
              <a:rPr lang="en-AU" altLang="en-US" dirty="0"/>
              <a:t> 	</a:t>
            </a:r>
          </a:p>
        </p:txBody>
      </p:sp>
      <p:sp>
        <p:nvSpPr>
          <p:cNvPr id="3" name="Content Placeholder 2"/>
          <p:cNvSpPr>
            <a:spLocks noGrp="1"/>
          </p:cNvSpPr>
          <p:nvPr>
            <p:ph idx="1"/>
          </p:nvPr>
        </p:nvSpPr>
        <p:spPr/>
        <p:txBody>
          <a:bodyPr/>
          <a:lstStyle/>
          <a:p>
            <a:r>
              <a:rPr lang="en-AU" dirty="0"/>
              <a:t>	</a:t>
            </a:r>
          </a:p>
          <a:p>
            <a:pPr marL="0" indent="0">
              <a:buNone/>
            </a:pPr>
            <a:r>
              <a:rPr lang="en-AU" dirty="0"/>
              <a:t>	</a:t>
            </a:r>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pic>
        <p:nvPicPr>
          <p:cNvPr id="6" name="Picture 5" descr="pre-nup-03.jpg"/>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852936"/>
            <a:ext cx="5760640" cy="3312368"/>
          </a:xfrm>
          <a:prstGeom prst="rect">
            <a:avLst/>
          </a:prstGeom>
          <a:noFill/>
          <a:ln>
            <a:noFill/>
          </a:ln>
        </p:spPr>
      </p:pic>
    </p:spTree>
    <p:extLst>
      <p:ext uri="{BB962C8B-B14F-4D97-AF65-F5344CB8AC3E}">
        <p14:creationId xmlns:p14="http://schemas.microsoft.com/office/powerpoint/2010/main" val="38767118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algn="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 -</a:t>
            </a:r>
            <a:r>
              <a:rPr lang="en-AU" cap="all" dirty="0"/>
              <a:t>	</a:t>
            </a:r>
            <a:r>
              <a:rPr lang="en-AU" dirty="0"/>
              <a:t>Lifestyle clauses – are they in or are they out?</a:t>
            </a:r>
            <a:br>
              <a:rPr lang="en-AU" dirty="0"/>
            </a:br>
            <a:r>
              <a:rPr lang="en-AU" altLang="en-US" dirty="0"/>
              <a:t> 	</a:t>
            </a:r>
          </a:p>
        </p:txBody>
      </p:sp>
      <p:sp>
        <p:nvSpPr>
          <p:cNvPr id="3" name="Content Placeholder 2"/>
          <p:cNvSpPr>
            <a:spLocks noGrp="1"/>
          </p:cNvSpPr>
          <p:nvPr>
            <p:ph idx="1"/>
          </p:nvPr>
        </p:nvSpPr>
        <p:spPr>
          <a:xfrm>
            <a:off x="838200" y="2362200"/>
            <a:ext cx="6408000" cy="3384000"/>
          </a:xfrm>
        </p:spPr>
        <p:txBody>
          <a:bodyPr/>
          <a:lstStyle/>
          <a:p>
            <a:pPr marL="0" indent="0">
              <a:buNone/>
            </a:pPr>
            <a:endParaRPr lang="en-AU" dirty="0"/>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pic>
        <p:nvPicPr>
          <p:cNvPr id="6" name="Picture 5" descr="pre-nup-10.jpg"/>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646561"/>
            <a:ext cx="5616624" cy="3178793"/>
          </a:xfrm>
          <a:prstGeom prst="rect">
            <a:avLst/>
          </a:prstGeom>
          <a:noFill/>
          <a:ln>
            <a:noFill/>
          </a:ln>
        </p:spPr>
      </p:pic>
    </p:spTree>
    <p:extLst>
      <p:ext uri="{BB962C8B-B14F-4D97-AF65-F5344CB8AC3E}">
        <p14:creationId xmlns:p14="http://schemas.microsoft.com/office/powerpoint/2010/main" val="4076744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AU" altLang="en-US" sz="2400" dirty="0"/>
              <a:t>Part I -	 A brief history of financial agreements</a:t>
            </a:r>
          </a:p>
        </p:txBody>
      </p:sp>
      <p:sp>
        <p:nvSpPr>
          <p:cNvPr id="11267" name="Content Placeholder 4"/>
          <p:cNvSpPr>
            <a:spLocks noGrp="1"/>
          </p:cNvSpPr>
          <p:nvPr>
            <p:ph idx="1"/>
          </p:nvPr>
        </p:nvSpPr>
        <p:spPr>
          <a:xfrm>
            <a:off x="877888" y="2368550"/>
            <a:ext cx="7693025" cy="3724275"/>
          </a:xfrm>
        </p:spPr>
        <p:txBody>
          <a:bodyPr/>
          <a:lstStyle/>
          <a:p>
            <a:pPr eaLnBrk="1" hangingPunct="1"/>
            <a:r>
              <a:rPr lang="en-AU" altLang="en-US"/>
              <a:t>What is the question? </a:t>
            </a:r>
          </a:p>
          <a:p>
            <a:pPr eaLnBrk="1" hangingPunct="1"/>
            <a:endParaRPr lang="en-AU" altLang="en-US"/>
          </a:p>
        </p:txBody>
      </p:sp>
      <p:pic>
        <p:nvPicPr>
          <p:cNvPr id="11268" name="Content Placeholder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3068638"/>
            <a:ext cx="3024187" cy="302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11270" name="TextBox 10"/>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algn="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 -</a:t>
            </a:r>
            <a:r>
              <a:rPr lang="en-AU" cap="all" dirty="0"/>
              <a:t>	</a:t>
            </a:r>
            <a:r>
              <a:rPr lang="en-AU" dirty="0"/>
              <a:t>Lifestyle clauses – are they in or are they out?</a:t>
            </a:r>
            <a:br>
              <a:rPr lang="en-AU" dirty="0"/>
            </a:br>
            <a:r>
              <a:rPr lang="en-AU" altLang="en-US" dirty="0"/>
              <a:t> 	</a:t>
            </a:r>
          </a:p>
        </p:txBody>
      </p:sp>
      <p:sp>
        <p:nvSpPr>
          <p:cNvPr id="3" name="Content Placeholder 2"/>
          <p:cNvSpPr>
            <a:spLocks noGrp="1"/>
          </p:cNvSpPr>
          <p:nvPr>
            <p:ph idx="1"/>
          </p:nvPr>
        </p:nvSpPr>
        <p:spPr/>
        <p:txBody>
          <a:bodyPr/>
          <a:lstStyle/>
          <a:p>
            <a:r>
              <a:rPr lang="en-AU" dirty="0"/>
              <a:t>	</a:t>
            </a:r>
          </a:p>
          <a:p>
            <a:pPr marL="0" indent="0">
              <a:buNone/>
            </a:pPr>
            <a:r>
              <a:rPr lang="en-AU" dirty="0"/>
              <a:t>	</a:t>
            </a:r>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pic>
        <p:nvPicPr>
          <p:cNvPr id="6" name="Picture 5" descr="pre-nup-08.jpg"/>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051372"/>
            <a:ext cx="6192688" cy="3473972"/>
          </a:xfrm>
          <a:prstGeom prst="rect">
            <a:avLst/>
          </a:prstGeom>
          <a:noFill/>
          <a:ln>
            <a:noFill/>
          </a:ln>
        </p:spPr>
      </p:pic>
    </p:spTree>
    <p:extLst>
      <p:ext uri="{BB962C8B-B14F-4D97-AF65-F5344CB8AC3E}">
        <p14:creationId xmlns:p14="http://schemas.microsoft.com/office/powerpoint/2010/main" val="33306937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algn="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 -</a:t>
            </a:r>
            <a:r>
              <a:rPr lang="en-AU" cap="all" dirty="0"/>
              <a:t>	</a:t>
            </a:r>
            <a:r>
              <a:rPr lang="en-AU" dirty="0"/>
              <a:t>Lifestyle clauses – are they in or are they out?</a:t>
            </a:r>
            <a:br>
              <a:rPr lang="en-AU" dirty="0"/>
            </a:br>
            <a:r>
              <a:rPr lang="en-AU" altLang="en-US" dirty="0"/>
              <a:t> 	</a:t>
            </a:r>
          </a:p>
        </p:txBody>
      </p:sp>
      <p:sp>
        <p:nvSpPr>
          <p:cNvPr id="3" name="Content Placeholder 2"/>
          <p:cNvSpPr>
            <a:spLocks noGrp="1"/>
          </p:cNvSpPr>
          <p:nvPr>
            <p:ph idx="1"/>
          </p:nvPr>
        </p:nvSpPr>
        <p:spPr/>
        <p:txBody>
          <a:bodyPr/>
          <a:lstStyle/>
          <a:p>
            <a:r>
              <a:rPr lang="en-AU" dirty="0" smtClean="0"/>
              <a:t>Now </a:t>
            </a:r>
            <a:r>
              <a:rPr lang="en-AU" dirty="0"/>
              <a:t>for some law	</a:t>
            </a:r>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7867983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algn="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 -</a:t>
            </a:r>
            <a:r>
              <a:rPr lang="en-AU" cap="all" dirty="0"/>
              <a:t>	</a:t>
            </a:r>
            <a:r>
              <a:rPr lang="en-AU" dirty="0"/>
              <a:t>Lifestyle clauses – are they in or are they out?</a:t>
            </a:r>
            <a:br>
              <a:rPr lang="en-AU" dirty="0"/>
            </a:br>
            <a:r>
              <a:rPr lang="en-AU" altLang="en-US" dirty="0"/>
              <a:t> 	</a:t>
            </a:r>
          </a:p>
        </p:txBody>
      </p:sp>
      <p:sp>
        <p:nvSpPr>
          <p:cNvPr id="3" name="Content Placeholder 2"/>
          <p:cNvSpPr>
            <a:spLocks noGrp="1"/>
          </p:cNvSpPr>
          <p:nvPr>
            <p:ph idx="1"/>
          </p:nvPr>
        </p:nvSpPr>
        <p:spPr/>
        <p:txBody>
          <a:bodyPr/>
          <a:lstStyle/>
          <a:p>
            <a:r>
              <a:rPr lang="en-AU" dirty="0" smtClean="0"/>
              <a:t>Now </a:t>
            </a:r>
            <a:r>
              <a:rPr lang="en-AU" dirty="0"/>
              <a:t>for some law	</a:t>
            </a:r>
            <a:endParaRPr lang="en-AU" dirty="0" smtClean="0"/>
          </a:p>
          <a:p>
            <a:r>
              <a:rPr lang="en-AU" dirty="0" smtClean="0"/>
              <a:t>Overseas experience</a:t>
            </a:r>
            <a:endParaRPr lang="en-AU" dirty="0"/>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1769482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a:t>
            </a:r>
            <a:r>
              <a:rPr lang="en-AU" dirty="0" smtClean="0"/>
              <a:t>VIII </a:t>
            </a:r>
            <a:r>
              <a:rPr lang="en-AU" dirty="0"/>
              <a:t>- Case report - Parke &amp; </a:t>
            </a:r>
            <a:r>
              <a:rPr lang="en-AU" dirty="0" smtClean="0"/>
              <a:t>Parke[2015</a:t>
            </a:r>
            <a:r>
              <a:rPr lang="en-AU" dirty="0"/>
              <a:t>] FCCA 1692</a:t>
            </a:r>
            <a:br>
              <a:rPr lang="en-AU" dirty="0"/>
            </a:br>
            <a:r>
              <a:rPr lang="en-AU" altLang="en-US" dirty="0"/>
              <a:t> 	</a:t>
            </a:r>
          </a:p>
        </p:txBody>
      </p:sp>
      <p:sp>
        <p:nvSpPr>
          <p:cNvPr id="3" name="Content Placeholder 2"/>
          <p:cNvSpPr>
            <a:spLocks noGrp="1"/>
          </p:cNvSpPr>
          <p:nvPr>
            <p:ph idx="1"/>
          </p:nvPr>
        </p:nvSpPr>
        <p:spPr/>
        <p:txBody>
          <a:bodyPr/>
          <a:lstStyle/>
          <a:p>
            <a:r>
              <a:rPr lang="en-AU" dirty="0"/>
              <a:t>A -</a:t>
            </a:r>
            <a:r>
              <a:rPr lang="en-AU" b="1" dirty="0"/>
              <a:t>	</a:t>
            </a:r>
            <a:r>
              <a:rPr lang="en-AU" dirty="0"/>
              <a:t>Background facts</a:t>
            </a:r>
          </a:p>
          <a:p>
            <a:endParaRPr lang="en-AU" dirty="0"/>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4049864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VIII - Case report - Parke &amp; Parke[2015] FCCA 1692</a:t>
            </a:r>
            <a:br>
              <a:rPr lang="en-AU" dirty="0"/>
            </a:br>
            <a:r>
              <a:rPr lang="en-AU" altLang="en-US" dirty="0"/>
              <a:t> 	</a:t>
            </a:r>
          </a:p>
        </p:txBody>
      </p:sp>
      <p:sp>
        <p:nvSpPr>
          <p:cNvPr id="3" name="Content Placeholder 2"/>
          <p:cNvSpPr>
            <a:spLocks noGrp="1"/>
          </p:cNvSpPr>
          <p:nvPr>
            <p:ph idx="1"/>
          </p:nvPr>
        </p:nvSpPr>
        <p:spPr/>
        <p:txBody>
          <a:bodyPr/>
          <a:lstStyle/>
          <a:p>
            <a:r>
              <a:rPr lang="en-AU" dirty="0"/>
              <a:t>A -</a:t>
            </a:r>
            <a:r>
              <a:rPr lang="en-AU" b="1" dirty="0"/>
              <a:t>	</a:t>
            </a:r>
            <a:r>
              <a:rPr lang="en-AU" dirty="0"/>
              <a:t>Background facts</a:t>
            </a:r>
          </a:p>
          <a:p>
            <a:r>
              <a:rPr lang="en-AU" dirty="0"/>
              <a:t>B - Points of claim	</a:t>
            </a:r>
          </a:p>
          <a:p>
            <a:endParaRPr lang="en-AU" dirty="0"/>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25488360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VIII - Case report - Parke &amp; Parke[2015] FCCA 1692</a:t>
            </a:r>
            <a:br>
              <a:rPr lang="en-AU" dirty="0"/>
            </a:br>
            <a:r>
              <a:rPr lang="en-AU" altLang="en-US" dirty="0"/>
              <a:t> 	</a:t>
            </a:r>
          </a:p>
        </p:txBody>
      </p:sp>
      <p:sp>
        <p:nvSpPr>
          <p:cNvPr id="3" name="Content Placeholder 2"/>
          <p:cNvSpPr>
            <a:spLocks noGrp="1"/>
          </p:cNvSpPr>
          <p:nvPr>
            <p:ph idx="1"/>
          </p:nvPr>
        </p:nvSpPr>
        <p:spPr/>
        <p:txBody>
          <a:bodyPr/>
          <a:lstStyle/>
          <a:p>
            <a:r>
              <a:rPr lang="en-AU" dirty="0"/>
              <a:t>A -</a:t>
            </a:r>
            <a:r>
              <a:rPr lang="en-AU" b="1" dirty="0"/>
              <a:t>	</a:t>
            </a:r>
            <a:r>
              <a:rPr lang="en-AU" dirty="0"/>
              <a:t>Background facts</a:t>
            </a:r>
          </a:p>
          <a:p>
            <a:r>
              <a:rPr lang="en-AU" dirty="0"/>
              <a:t>B - Points of claim	</a:t>
            </a:r>
          </a:p>
          <a:p>
            <a:r>
              <a:rPr lang="en-AU" dirty="0"/>
              <a:t>C - Wife’s earlier property adjustment proceedings</a:t>
            </a:r>
          </a:p>
          <a:p>
            <a:endParaRPr lang="en-AU" dirty="0"/>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632119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VIII - Case report - Parke &amp; Parke[2015] FCCA 1692</a:t>
            </a:r>
            <a:br>
              <a:rPr lang="en-AU" dirty="0"/>
            </a:br>
            <a:r>
              <a:rPr lang="en-AU" altLang="en-US" dirty="0"/>
              <a:t> 	</a:t>
            </a:r>
          </a:p>
        </p:txBody>
      </p:sp>
      <p:sp>
        <p:nvSpPr>
          <p:cNvPr id="3" name="Content Placeholder 2"/>
          <p:cNvSpPr>
            <a:spLocks noGrp="1"/>
          </p:cNvSpPr>
          <p:nvPr>
            <p:ph idx="1"/>
          </p:nvPr>
        </p:nvSpPr>
        <p:spPr/>
        <p:txBody>
          <a:bodyPr/>
          <a:lstStyle/>
          <a:p>
            <a:r>
              <a:rPr lang="en-AU" dirty="0"/>
              <a:t>A -</a:t>
            </a:r>
            <a:r>
              <a:rPr lang="en-AU" b="1" dirty="0"/>
              <a:t>	</a:t>
            </a:r>
            <a:r>
              <a:rPr lang="en-AU" dirty="0"/>
              <a:t>Background facts</a:t>
            </a:r>
          </a:p>
          <a:p>
            <a:r>
              <a:rPr lang="en-AU" dirty="0"/>
              <a:t>B - Points of claim	</a:t>
            </a:r>
          </a:p>
          <a:p>
            <a:r>
              <a:rPr lang="en-AU" dirty="0"/>
              <a:t>C - Wife’s earlier property adjustment proceedings</a:t>
            </a:r>
          </a:p>
          <a:p>
            <a:r>
              <a:rPr lang="en-AU" dirty="0"/>
              <a:t>D - Put that in writing</a:t>
            </a:r>
          </a:p>
          <a:p>
            <a:endParaRPr lang="en-AU" dirty="0"/>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4526944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VIII - Case report - Parke &amp; Parke[2015] FCCA 1692</a:t>
            </a:r>
            <a:br>
              <a:rPr lang="en-AU" dirty="0"/>
            </a:br>
            <a:r>
              <a:rPr lang="en-AU" altLang="en-US" dirty="0"/>
              <a:t> 	</a:t>
            </a:r>
          </a:p>
        </p:txBody>
      </p:sp>
      <p:sp>
        <p:nvSpPr>
          <p:cNvPr id="3" name="Content Placeholder 2"/>
          <p:cNvSpPr>
            <a:spLocks noGrp="1"/>
          </p:cNvSpPr>
          <p:nvPr>
            <p:ph idx="1"/>
          </p:nvPr>
        </p:nvSpPr>
        <p:spPr/>
        <p:txBody>
          <a:bodyPr/>
          <a:lstStyle/>
          <a:p>
            <a:r>
              <a:rPr lang="en-AU" dirty="0"/>
              <a:t>D - Put that in writing</a:t>
            </a:r>
          </a:p>
          <a:p>
            <a:r>
              <a:rPr lang="en-AU" dirty="0"/>
              <a:t>E - Section 90K (1) (a) fraud alleged</a:t>
            </a:r>
          </a:p>
          <a:p>
            <a:r>
              <a:rPr lang="en-AU" dirty="0"/>
              <a:t>F - All or part of the property</a:t>
            </a:r>
          </a:p>
          <a:p>
            <a:endParaRPr lang="en-AU" dirty="0"/>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5482037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VIII - Case report - Parke &amp; Parke[2015] FCCA 1692</a:t>
            </a:r>
            <a:br>
              <a:rPr lang="en-AU" dirty="0"/>
            </a:br>
            <a:r>
              <a:rPr lang="en-AU" altLang="en-US" dirty="0"/>
              <a:t> 	</a:t>
            </a:r>
          </a:p>
        </p:txBody>
      </p:sp>
      <p:sp>
        <p:nvSpPr>
          <p:cNvPr id="3" name="Content Placeholder 2"/>
          <p:cNvSpPr>
            <a:spLocks noGrp="1"/>
          </p:cNvSpPr>
          <p:nvPr>
            <p:ph idx="1"/>
          </p:nvPr>
        </p:nvSpPr>
        <p:spPr/>
        <p:txBody>
          <a:bodyPr/>
          <a:lstStyle/>
          <a:p>
            <a:r>
              <a:rPr lang="en-AU" dirty="0" smtClean="0"/>
              <a:t>G </a:t>
            </a:r>
            <a:r>
              <a:rPr lang="en-AU" dirty="0"/>
              <a:t>- Schedule one not complete</a:t>
            </a:r>
          </a:p>
          <a:p>
            <a:r>
              <a:rPr lang="en-AU" dirty="0"/>
              <a:t>H</a:t>
            </a:r>
            <a:r>
              <a:rPr lang="en-AU" dirty="0" smtClean="0"/>
              <a:t> </a:t>
            </a:r>
            <a:r>
              <a:rPr lang="en-AU" dirty="0"/>
              <a:t>- Unconscionable </a:t>
            </a:r>
            <a:r>
              <a:rPr lang="en-AU" dirty="0" smtClean="0"/>
              <a:t>Conduct –</a:t>
            </a:r>
          </a:p>
          <a:p>
            <a:pPr marL="0" indent="0">
              <a:buNone/>
            </a:pPr>
            <a:r>
              <a:rPr lang="en-AU" sz="1800" dirty="0" smtClean="0"/>
              <a:t>	‘The </a:t>
            </a:r>
            <a:r>
              <a:rPr lang="en-AU" sz="1800" dirty="0"/>
              <a:t>respondent had conceded that he verbally abused the </a:t>
            </a:r>
            <a:r>
              <a:rPr lang="en-AU" sz="1800" dirty="0" smtClean="0"/>
              <a:t>	respondent </a:t>
            </a:r>
            <a:r>
              <a:rPr lang="en-AU" sz="1800" dirty="0"/>
              <a:t>and the court accepted the evidence of the </a:t>
            </a:r>
            <a:r>
              <a:rPr lang="en-AU" sz="1800" dirty="0" smtClean="0"/>
              <a:t>	respondent </a:t>
            </a:r>
            <a:r>
              <a:rPr lang="en-AU" sz="1800" dirty="0"/>
              <a:t>that she was subjected to years of repeated </a:t>
            </a:r>
            <a:r>
              <a:rPr lang="en-AU" sz="1800" dirty="0" smtClean="0"/>
              <a:t>	derogatory </a:t>
            </a:r>
            <a:r>
              <a:rPr lang="en-AU" sz="1800" dirty="0"/>
              <a:t>taunts at the hands of the applicant. These </a:t>
            </a:r>
            <a:r>
              <a:rPr lang="en-AU" sz="1800" dirty="0" smtClean="0"/>
              <a:t>	derogatory </a:t>
            </a:r>
            <a:r>
              <a:rPr lang="en-AU" sz="1800" dirty="0"/>
              <a:t>taunts occurred both in private and in front of third </a:t>
            </a:r>
            <a:r>
              <a:rPr lang="en-AU" sz="1800" dirty="0" smtClean="0"/>
              <a:t>	parties</a:t>
            </a:r>
            <a:r>
              <a:rPr lang="en-AU" sz="1800" dirty="0"/>
              <a:t>. The applicable told respondent that she was </a:t>
            </a:r>
            <a:r>
              <a:rPr lang="en-AU" sz="1800" dirty="0" smtClean="0"/>
              <a:t>‘fat’ </a:t>
            </a:r>
            <a:r>
              <a:rPr lang="en-AU" sz="1800" dirty="0"/>
              <a:t>or </a:t>
            </a:r>
            <a:r>
              <a:rPr lang="en-AU" sz="1800" dirty="0" smtClean="0"/>
              <a:t>	‘useless’ </a:t>
            </a:r>
            <a:r>
              <a:rPr lang="en-AU" sz="1800" dirty="0"/>
              <a:t>or </a:t>
            </a:r>
            <a:r>
              <a:rPr lang="en-AU" sz="1800" dirty="0" smtClean="0"/>
              <a:t>‘ugly’ </a:t>
            </a:r>
            <a:r>
              <a:rPr lang="en-AU" sz="1800" dirty="0"/>
              <a:t>or </a:t>
            </a:r>
            <a:r>
              <a:rPr lang="en-AU" sz="1800" dirty="0" smtClean="0"/>
              <a:t>‘lazy.’</a:t>
            </a:r>
            <a:endParaRPr lang="en-AU" sz="1800" dirty="0"/>
          </a:p>
          <a:p>
            <a:pPr marL="0" indent="0">
              <a:buNone/>
            </a:pPr>
            <a:endParaRPr lang="en-AU" dirty="0"/>
          </a:p>
          <a:p>
            <a:endParaRPr lang="en-AU" dirty="0"/>
          </a:p>
          <a:p>
            <a:endParaRPr lang="en-AU" dirty="0"/>
          </a:p>
          <a:p>
            <a:endParaRPr lang="en-AU" dirty="0"/>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39041305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838200" y="555625"/>
            <a:ext cx="7924800" cy="2090936"/>
          </a:xfrm>
        </p:spPr>
        <p:txBody>
          <a:bodyPr/>
          <a:lstStyle/>
          <a:p>
            <a:pPr eaLnBrk="1" hangingPunct="1"/>
            <a:r>
              <a:rPr lang="en-AU" dirty="0"/>
              <a:t/>
            </a:r>
            <a:br>
              <a:rPr lang="en-AU" dirty="0"/>
            </a:br>
            <a:r>
              <a:rPr lang="en-AU" dirty="0"/>
              <a:t/>
            </a:r>
            <a:br>
              <a:rPr lang="en-AU" dirty="0"/>
            </a:br>
            <a:r>
              <a:rPr lang="en-AU" dirty="0"/>
              <a:t/>
            </a:r>
            <a:br>
              <a:rPr lang="en-AU" dirty="0"/>
            </a:br>
            <a:r>
              <a:rPr lang="en-AU" dirty="0"/>
              <a:t/>
            </a:r>
            <a:br>
              <a:rPr lang="en-AU" dirty="0"/>
            </a:br>
            <a:r>
              <a:rPr lang="en-AU" dirty="0"/>
              <a:t>Part VIII - Case report - Parke &amp; Parke[2015] FCCA 1692</a:t>
            </a:r>
            <a:br>
              <a:rPr lang="en-AU" dirty="0"/>
            </a:br>
            <a:r>
              <a:rPr lang="en-AU" altLang="en-US" dirty="0"/>
              <a:t> 	</a:t>
            </a:r>
          </a:p>
        </p:txBody>
      </p:sp>
      <p:sp>
        <p:nvSpPr>
          <p:cNvPr id="3" name="Content Placeholder 2"/>
          <p:cNvSpPr>
            <a:spLocks noGrp="1"/>
          </p:cNvSpPr>
          <p:nvPr>
            <p:ph idx="1"/>
          </p:nvPr>
        </p:nvSpPr>
        <p:spPr/>
        <p:txBody>
          <a:bodyPr/>
          <a:lstStyle/>
          <a:p>
            <a:r>
              <a:rPr lang="en-AU" dirty="0" smtClean="0"/>
              <a:t>I – Undue Influence, not pleaded, not found</a:t>
            </a:r>
            <a:endParaRPr lang="en-AU" dirty="0"/>
          </a:p>
          <a:p>
            <a:endParaRPr lang="en-AU" dirty="0"/>
          </a:p>
          <a:p>
            <a:endParaRPr lang="en-AU" dirty="0"/>
          </a:p>
          <a:p>
            <a:endParaRPr lang="en-AU" dirty="0"/>
          </a:p>
          <a:p>
            <a:endParaRPr lang="en-AU" dirty="0"/>
          </a:p>
          <a:p>
            <a:pPr marL="0" indent="0" eaLnBrk="1" hangingPunct="1">
              <a:buNone/>
              <a:defRPr/>
            </a:pPr>
            <a:endParaRPr lang="en-AU" dirty="0"/>
          </a:p>
          <a:p>
            <a:pPr marL="0" indent="0" eaLnBrk="1" hangingPunct="1">
              <a:buFont typeface="Wingdings" panose="05000000000000000000" pitchFamily="2" charset="2"/>
              <a:buNone/>
              <a:defRPr/>
            </a:pPr>
            <a:endParaRPr lang="en-AU" dirty="0"/>
          </a:p>
        </p:txBody>
      </p:sp>
      <p:sp>
        <p:nvSpPr>
          <p:cNvPr id="6144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144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4027523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1029"/>
          <p:cNvSpPr>
            <a:spLocks noGrp="1" noChangeArrowheads="1"/>
          </p:cNvSpPr>
          <p:nvPr>
            <p:ph type="title"/>
          </p:nvPr>
        </p:nvSpPr>
        <p:spPr>
          <a:xfrm>
            <a:off x="-180975" y="692150"/>
            <a:ext cx="9577388" cy="1143000"/>
          </a:xfrm>
        </p:spPr>
        <p:txBody>
          <a:bodyPr/>
          <a:lstStyle/>
          <a:p>
            <a:pPr algn="ctr" eaLnBrk="1" hangingPunct="1"/>
            <a:r>
              <a:rPr lang="en-AU" altLang="en-US" sz="2400" dirty="0"/>
              <a:t>Part I -	 A brief history of financial agreements</a:t>
            </a:r>
            <a:endParaRPr lang="en-US" altLang="en-US" sz="2400" i="1" dirty="0"/>
          </a:p>
        </p:txBody>
      </p:sp>
      <p:sp>
        <p:nvSpPr>
          <p:cNvPr id="13315" name="Rectangle 1031"/>
          <p:cNvSpPr>
            <a:spLocks noChangeArrowheads="1"/>
          </p:cNvSpPr>
          <p:nvPr/>
        </p:nvSpPr>
        <p:spPr bwMode="auto">
          <a:xfrm>
            <a:off x="827088" y="2852738"/>
            <a:ext cx="8054975" cy="235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r>
              <a:rPr lang="en-AU" altLang="en-US" dirty="0" smtClean="0"/>
              <a:t>Why </a:t>
            </a:r>
            <a:r>
              <a:rPr lang="en-AU" altLang="en-US" dirty="0"/>
              <a:t>I do not prefer the term ‘Binding Financial Agreement’ other than for reasons of pedantry, is two-fold:</a:t>
            </a:r>
            <a:endParaRPr lang="en-AU" altLang="en-US" sz="1800" dirty="0"/>
          </a:p>
          <a:p>
            <a:pPr lvl="1" eaLnBrk="1" hangingPunct="1"/>
            <a:r>
              <a:rPr lang="en-AU" altLang="en-US" dirty="0"/>
              <a:t>With apologies to the Prince of Denmark, whether the agreement is binding – that is the question.</a:t>
            </a:r>
            <a:endParaRPr lang="en-AU" altLang="en-US" sz="1600" dirty="0"/>
          </a:p>
          <a:p>
            <a:pPr eaLnBrk="1" hangingPunct="1"/>
            <a:endParaRPr lang="en-AU" altLang="en-US" sz="1800" dirty="0"/>
          </a:p>
        </p:txBody>
      </p:sp>
      <p:sp>
        <p:nvSpPr>
          <p:cNvPr id="13316"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13317"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AU" sz="2400" cap="all" dirty="0"/>
              <a:t>financial agreements</a:t>
            </a:r>
            <a:endParaRPr lang="en-AU" sz="2400" dirty="0"/>
          </a:p>
        </p:txBody>
      </p:sp>
      <p:sp>
        <p:nvSpPr>
          <p:cNvPr id="68611" name="Content Placeholder 2"/>
          <p:cNvSpPr>
            <a:spLocks noGrp="1"/>
          </p:cNvSpPr>
          <p:nvPr>
            <p:ph idx="1"/>
          </p:nvPr>
        </p:nvSpPr>
        <p:spPr>
          <a:xfrm>
            <a:off x="877888" y="2281238"/>
            <a:ext cx="7693025" cy="3724275"/>
          </a:xfrm>
        </p:spPr>
        <p:txBody>
          <a:bodyPr/>
          <a:lstStyle/>
          <a:p>
            <a:pPr marL="0" indent="0" eaLnBrk="1" hangingPunct="1">
              <a:buFont typeface="Wingdings" panose="05000000000000000000" pitchFamily="2" charset="2"/>
              <a:buNone/>
            </a:pPr>
            <a:r>
              <a:rPr lang="en-AU" altLang="en-US"/>
              <a:t>QUESTIONS</a:t>
            </a:r>
          </a:p>
        </p:txBody>
      </p:sp>
      <p:sp>
        <p:nvSpPr>
          <p:cNvPr id="68612"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68613"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AU" altLang="en-US" sz="2400" dirty="0"/>
              <a:t>Part I -	 A brief history of financial agreements</a:t>
            </a:r>
          </a:p>
        </p:txBody>
      </p:sp>
      <p:sp>
        <p:nvSpPr>
          <p:cNvPr id="3" name="Content Placeholder 2"/>
          <p:cNvSpPr>
            <a:spLocks noGrp="1"/>
          </p:cNvSpPr>
          <p:nvPr>
            <p:ph idx="1"/>
          </p:nvPr>
        </p:nvSpPr>
        <p:spPr/>
        <p:txBody>
          <a:bodyPr/>
          <a:lstStyle/>
          <a:p>
            <a:pPr marL="0" indent="0" eaLnBrk="1" hangingPunct="1">
              <a:buFont typeface="Wingdings" panose="05000000000000000000" pitchFamily="2" charset="2"/>
              <a:buNone/>
              <a:defRPr/>
            </a:pPr>
            <a:r>
              <a:rPr lang="en-AU" dirty="0"/>
              <a:t>Its an oxymoron as Lethbridge SC said:</a:t>
            </a:r>
            <a:endParaRPr lang="en-AU" sz="1800" dirty="0"/>
          </a:p>
          <a:p>
            <a:pPr marL="0" indent="0" eaLnBrk="1" hangingPunct="1">
              <a:buNone/>
              <a:defRPr/>
            </a:pPr>
            <a:r>
              <a:rPr lang="en-AU" dirty="0"/>
              <a:t>The intention of Parliament in passing the Bill and introducing the amendments comprised in Part VIIIA has not been realised. An oxymoron may be defined as: </a:t>
            </a:r>
            <a:endParaRPr lang="en-AU" sz="2000" dirty="0"/>
          </a:p>
          <a:p>
            <a:pPr marL="0" indent="0" eaLnBrk="1" hangingPunct="1">
              <a:buFont typeface="Wingdings" panose="05000000000000000000" pitchFamily="2" charset="2"/>
              <a:buNone/>
              <a:defRPr/>
            </a:pPr>
            <a:endParaRPr lang="en-AU" sz="2000" dirty="0"/>
          </a:p>
          <a:p>
            <a:pPr eaLnBrk="1" hangingPunct="1">
              <a:defRPr/>
            </a:pPr>
            <a:endParaRPr lang="en-AU" dirty="0"/>
          </a:p>
        </p:txBody>
      </p:sp>
      <p:sp>
        <p:nvSpPr>
          <p:cNvPr id="15364"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15365" name="TextBox 6"/>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AU" altLang="en-US" sz="2400" dirty="0"/>
              <a:t>Part I -	A brief history of financial agreements</a:t>
            </a:r>
          </a:p>
        </p:txBody>
      </p:sp>
      <p:sp>
        <p:nvSpPr>
          <p:cNvPr id="16387" name="Content Placeholder 2"/>
          <p:cNvSpPr>
            <a:spLocks noGrp="1"/>
          </p:cNvSpPr>
          <p:nvPr>
            <p:ph idx="1"/>
          </p:nvPr>
        </p:nvSpPr>
        <p:spPr/>
        <p:txBody>
          <a:bodyPr/>
          <a:lstStyle/>
          <a:p>
            <a:pPr marL="0" indent="0" eaLnBrk="1" hangingPunct="1">
              <a:buNone/>
            </a:pPr>
            <a:r>
              <a:rPr lang="en-AU" altLang="en-US" i="1" dirty="0"/>
              <a:t>“A figure of speech by which a locution produces an incongruous, seemingly self-contradictory effect, as in ‘cruel kindness’ or ‘to make haste slowly’.” </a:t>
            </a:r>
            <a:endParaRPr lang="en-AU" altLang="en-US" sz="2000" dirty="0"/>
          </a:p>
          <a:p>
            <a:pPr marL="0" indent="0" eaLnBrk="1" hangingPunct="1">
              <a:buNone/>
            </a:pPr>
            <a:r>
              <a:rPr lang="en-AU" altLang="en-US" dirty="0"/>
              <a:t>or as in “Binding Financial Agreement”</a:t>
            </a:r>
          </a:p>
        </p:txBody>
      </p:sp>
      <p:sp>
        <p:nvSpPr>
          <p:cNvPr id="16388"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16389" name="TextBox 7"/>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AU" altLang="en-US" dirty="0"/>
              <a:t>Part </a:t>
            </a:r>
            <a:r>
              <a:rPr lang="en-AU" altLang="en-US" dirty="0" smtClean="0"/>
              <a:t>II </a:t>
            </a:r>
            <a:r>
              <a:rPr lang="en-AU" altLang="en-US" dirty="0"/>
              <a:t>-	 </a:t>
            </a:r>
            <a:r>
              <a:rPr lang="en-AU" altLang="en-US" dirty="0" smtClean="0"/>
              <a:t>Current law developments </a:t>
            </a:r>
            <a:endParaRPr lang="en-AU" altLang="en-US" dirty="0"/>
          </a:p>
        </p:txBody>
      </p:sp>
      <p:sp>
        <p:nvSpPr>
          <p:cNvPr id="23555" name="Content Placeholder 2"/>
          <p:cNvSpPr>
            <a:spLocks noGrp="1"/>
          </p:cNvSpPr>
          <p:nvPr>
            <p:ph idx="1"/>
          </p:nvPr>
        </p:nvSpPr>
        <p:spPr/>
        <p:txBody>
          <a:bodyPr/>
          <a:lstStyle/>
          <a:p>
            <a:pPr eaLnBrk="1" hangingPunct="1"/>
            <a:r>
              <a:rPr lang="en-AU" altLang="en-US" i="1" dirty="0" smtClean="0"/>
              <a:t>Senior v Anderson</a:t>
            </a:r>
            <a:r>
              <a:rPr lang="en-AU" altLang="en-US" dirty="0" smtClean="0"/>
              <a:t> (2011) 250 FLR 444</a:t>
            </a:r>
            <a:endParaRPr lang="en-AU" altLang="en-US" dirty="0"/>
          </a:p>
          <a:p>
            <a:pPr eaLnBrk="1" hangingPunct="1"/>
            <a:r>
              <a:rPr lang="en-AU" altLang="en-US" dirty="0"/>
              <a:t> </a:t>
            </a:r>
            <a:r>
              <a:rPr lang="en-AU" altLang="en-US" dirty="0" smtClean="0"/>
              <a:t>It’s a risky business</a:t>
            </a:r>
            <a:endParaRPr lang="en-AU" altLang="en-US" dirty="0"/>
          </a:p>
        </p:txBody>
      </p:sp>
      <p:sp>
        <p:nvSpPr>
          <p:cNvPr id="23556"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23557" name="TextBox 7"/>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AU" altLang="en-US" dirty="0"/>
              <a:t>Part </a:t>
            </a:r>
            <a:r>
              <a:rPr lang="en-AU" altLang="en-US" dirty="0" smtClean="0"/>
              <a:t>II </a:t>
            </a:r>
            <a:r>
              <a:rPr lang="en-AU" altLang="en-US" dirty="0"/>
              <a:t>-	 </a:t>
            </a:r>
            <a:r>
              <a:rPr lang="en-AU" altLang="en-US" dirty="0" smtClean="0"/>
              <a:t>Common grounds of attack </a:t>
            </a:r>
            <a:endParaRPr lang="en-AU" altLang="en-US" dirty="0"/>
          </a:p>
        </p:txBody>
      </p:sp>
      <p:sp>
        <p:nvSpPr>
          <p:cNvPr id="23555" name="Content Placeholder 2"/>
          <p:cNvSpPr>
            <a:spLocks noGrp="1"/>
          </p:cNvSpPr>
          <p:nvPr>
            <p:ph idx="1"/>
          </p:nvPr>
        </p:nvSpPr>
        <p:spPr/>
        <p:txBody>
          <a:bodyPr/>
          <a:lstStyle/>
          <a:p>
            <a:pPr eaLnBrk="1" hangingPunct="1"/>
            <a:r>
              <a:rPr lang="en-AU" altLang="en-US" i="1" dirty="0" err="1" smtClean="0"/>
              <a:t>Saintclaire</a:t>
            </a:r>
            <a:r>
              <a:rPr lang="en-AU" altLang="en-US" i="1" dirty="0" smtClean="0"/>
              <a:t> &amp; </a:t>
            </a:r>
            <a:r>
              <a:rPr lang="en-AU" altLang="en-US" i="1" dirty="0" err="1" smtClean="0"/>
              <a:t>Saintclaire</a:t>
            </a:r>
            <a:r>
              <a:rPr lang="en-AU" altLang="en-US" i="1" dirty="0" smtClean="0"/>
              <a:t> </a:t>
            </a:r>
            <a:r>
              <a:rPr lang="en-AU" altLang="en-US" dirty="0" smtClean="0"/>
              <a:t>[2013] </a:t>
            </a:r>
            <a:r>
              <a:rPr lang="en-AU" altLang="en-US" dirty="0" err="1" smtClean="0"/>
              <a:t>FamCA</a:t>
            </a:r>
            <a:r>
              <a:rPr lang="en-AU" altLang="en-US" dirty="0" smtClean="0"/>
              <a:t> 491 –</a:t>
            </a:r>
          </a:p>
          <a:p>
            <a:pPr marL="0" indent="0" eaLnBrk="1" hangingPunct="1">
              <a:buNone/>
            </a:pPr>
            <a:r>
              <a:rPr lang="en-AU" altLang="en-US" i="1" dirty="0" smtClean="0"/>
              <a:t>The pathway  </a:t>
            </a:r>
            <a:endParaRPr lang="en-AU" altLang="en-US" i="1" dirty="0"/>
          </a:p>
        </p:txBody>
      </p:sp>
      <p:sp>
        <p:nvSpPr>
          <p:cNvPr id="23556" name="Text Box 10"/>
          <p:cNvSpPr txBox="1">
            <a:spLocks noChangeArrowheads="1"/>
          </p:cNvSpPr>
          <p:nvPr/>
        </p:nvSpPr>
        <p:spPr bwMode="auto">
          <a:xfrm>
            <a:off x="3455988" y="150813"/>
            <a:ext cx="5688012"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125000"/>
              </a:lnSpc>
              <a:spcBef>
                <a:spcPct val="20000"/>
              </a:spcBef>
              <a:buClr>
                <a:schemeClr val="tx1"/>
              </a:buClr>
              <a:buSzPct val="85000"/>
              <a:buFont typeface="Wingdings" panose="05000000000000000000" pitchFamily="2" charset="2"/>
              <a:buNone/>
            </a:pPr>
            <a:r>
              <a:rPr lang="en-US" altLang="en-US" i="1">
                <a:solidFill>
                  <a:schemeClr val="accent2"/>
                </a:solidFill>
              </a:rPr>
              <a:t>Phillip Sorensen, Barrister</a:t>
            </a:r>
          </a:p>
        </p:txBody>
      </p:sp>
      <p:sp>
        <p:nvSpPr>
          <p:cNvPr id="23557" name="TextBox 7"/>
          <p:cNvSpPr txBox="1">
            <a:spLocks noChangeArrowheads="1"/>
          </p:cNvSpPr>
          <p:nvPr/>
        </p:nvSpPr>
        <p:spPr bwMode="auto">
          <a:xfrm>
            <a:off x="6084888" y="6381750"/>
            <a:ext cx="27352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1200"/>
              <a:t>www.phillipsorensen.com.au</a:t>
            </a:r>
          </a:p>
        </p:txBody>
      </p:sp>
    </p:spTree>
    <p:extLst>
      <p:ext uri="{BB962C8B-B14F-4D97-AF65-F5344CB8AC3E}">
        <p14:creationId xmlns:p14="http://schemas.microsoft.com/office/powerpoint/2010/main" val="1248517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9">
      <a:dk1>
        <a:srgbClr val="003366"/>
      </a:dk1>
      <a:lt1>
        <a:srgbClr val="FFFFFF"/>
      </a:lt1>
      <a:dk2>
        <a:srgbClr val="000000"/>
      </a:dk2>
      <a:lt2>
        <a:srgbClr val="666699"/>
      </a:lt2>
      <a:accent1>
        <a:srgbClr val="33CCCC"/>
      </a:accent1>
      <a:accent2>
        <a:srgbClr val="A96731"/>
      </a:accent2>
      <a:accent3>
        <a:srgbClr val="FFFFFF"/>
      </a:accent3>
      <a:accent4>
        <a:srgbClr val="002A56"/>
      </a:accent4>
      <a:accent5>
        <a:srgbClr val="ADE2E2"/>
      </a:accent5>
      <a:accent6>
        <a:srgbClr val="995D2B"/>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3366"/>
        </a:dk1>
        <a:lt1>
          <a:srgbClr val="FFFFFF"/>
        </a:lt1>
        <a:dk2>
          <a:srgbClr val="000000"/>
        </a:dk2>
        <a:lt2>
          <a:srgbClr val="666699"/>
        </a:lt2>
        <a:accent1>
          <a:srgbClr val="33CCCC"/>
        </a:accent1>
        <a:accent2>
          <a:srgbClr val="A96731"/>
        </a:accent2>
        <a:accent3>
          <a:srgbClr val="FFFFFF"/>
        </a:accent3>
        <a:accent4>
          <a:srgbClr val="002A56"/>
        </a:accent4>
        <a:accent5>
          <a:srgbClr val="ADE2E2"/>
        </a:accent5>
        <a:accent6>
          <a:srgbClr val="995D2B"/>
        </a:accent6>
        <a:hlink>
          <a:srgbClr val="003366"/>
        </a:hlink>
        <a:folHlink>
          <a:srgbClr val="CC99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939</TotalTime>
  <Words>1333</Words>
  <Application>Microsoft Office PowerPoint</Application>
  <PresentationFormat>On-screen Show (4:3)</PresentationFormat>
  <Paragraphs>306</Paragraphs>
  <Slides>50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Times New Roman</vt:lpstr>
      <vt:lpstr>Wingdings</vt:lpstr>
      <vt:lpstr>Capsules</vt:lpstr>
      <vt:lpstr>Are financial agreements worth the paper they’re written on    </vt:lpstr>
      <vt:lpstr>Part I - A brief history of financial agreements</vt:lpstr>
      <vt:lpstr>Part I -  A brief history of financial agreements</vt:lpstr>
      <vt:lpstr>Part I -  A brief history of financial agreements</vt:lpstr>
      <vt:lpstr>Part I -  A brief history of financial agreements</vt:lpstr>
      <vt:lpstr>Part I -  A brief history of financial agreements</vt:lpstr>
      <vt:lpstr>Part I - A brief history of financial agreements</vt:lpstr>
      <vt:lpstr>Part II -  Current law developments </vt:lpstr>
      <vt:lpstr>Part II -  Common grounds of attack </vt:lpstr>
      <vt:lpstr>Part II -  Common grounds of attack </vt:lpstr>
      <vt:lpstr>Part II -  Common grounds of attack </vt:lpstr>
      <vt:lpstr>Part II -  Common grounds of attack </vt:lpstr>
      <vt:lpstr>Part II -  Common grounds of attack </vt:lpstr>
      <vt:lpstr>Part III - Pleadings to set aside financial agreements  </vt:lpstr>
      <vt:lpstr>Part III – Section C Grounds of attack </vt:lpstr>
      <vt:lpstr>Part III - Section C-  Grounds of attack </vt:lpstr>
      <vt:lpstr>Part III - Section C-  Grounds of attack </vt:lpstr>
      <vt:lpstr>Part III - Section C-  Grounds of attack </vt:lpstr>
      <vt:lpstr>Part III - Pleadings to set aside financial agreements  </vt:lpstr>
      <vt:lpstr>Part III - Pleadings to set aside financial agreements  </vt:lpstr>
      <vt:lpstr>Part III - Pleadings to set aside financial agreements  </vt:lpstr>
      <vt:lpstr>Part IV - Setting aside agreements in contract: misrepresentation and fraud </vt:lpstr>
      <vt:lpstr>Part IV - Setting aside agreements in contract: misrepresentation    </vt:lpstr>
      <vt:lpstr>Part IV - Setting aside agreements in contract: fraud and mistake   </vt:lpstr>
      <vt:lpstr>Part V -  Setting aside financial  agreements in equity: duress</vt:lpstr>
      <vt:lpstr>Part V -  Setting aside financial  agreements in equity: duress</vt:lpstr>
      <vt:lpstr>Part V -  Setting aside financial  agreements in equity: duress</vt:lpstr>
      <vt:lpstr>Part V -  Setting aside financial agreements: undue influence</vt:lpstr>
      <vt:lpstr>Part V -  Setting aside financial agreements: undue influence</vt:lpstr>
      <vt:lpstr>Part V - Setting aside financial agreements: undue influence </vt:lpstr>
      <vt:lpstr>Part V - Setting aside financial agreements: undue influence</vt:lpstr>
      <vt:lpstr>Part V - Setting aside financial agreements: undue influence</vt:lpstr>
      <vt:lpstr>Part V - Setting aside financial agreements: undue influence</vt:lpstr>
      <vt:lpstr>Part V - Setting aside financial agreements: undue influence</vt:lpstr>
      <vt:lpstr>Part V -  Setting aside financial agreements: catching bargains  </vt:lpstr>
      <vt:lpstr>     Part VI - Impacts on enforceability -third party interests    </vt:lpstr>
      <vt:lpstr>    Part VII - Lifestyle clauses – are they in or are they out?   </vt:lpstr>
      <vt:lpstr>    Part VII - Lifestyle clauses – are they in or are they out?   </vt:lpstr>
      <vt:lpstr>    Part VII - Lifestyle clauses – are they in or are they out?   </vt:lpstr>
      <vt:lpstr>    Part VII - Lifestyle clauses – are they in or are they out?   </vt:lpstr>
      <vt:lpstr>    Part VII - Lifestyle clauses – are they in or are they out?   </vt:lpstr>
      <vt:lpstr>    Part VII - Lifestyle clauses – are they in or are they out?   </vt:lpstr>
      <vt:lpstr>    Part VIII - Case report - Parke &amp; Parke[2015] FCCA 1692   </vt:lpstr>
      <vt:lpstr>    Part VIII - Case report - Parke &amp; Parke[2015] FCCA 1692   </vt:lpstr>
      <vt:lpstr>    Part VIII - Case report - Parke &amp; Parke[2015] FCCA 1692   </vt:lpstr>
      <vt:lpstr>    Part VIII - Case report - Parke &amp; Parke[2015] FCCA 1692   </vt:lpstr>
      <vt:lpstr>    Part VIII - Case report - Parke &amp; Parke[2015] FCCA 1692   </vt:lpstr>
      <vt:lpstr>    Part VIII - Case report - Parke &amp; Parke[2015] FCCA 1692   </vt:lpstr>
      <vt:lpstr>    Part VIII - Case report - Parke &amp; Parke[2015] FCCA 1692   </vt:lpstr>
      <vt:lpstr>financial agreements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 Phillip Sorensen</dc:creator>
  <cp:lastModifiedBy>Carly Hanson</cp:lastModifiedBy>
  <cp:revision>330</cp:revision>
  <dcterms:created xsi:type="dcterms:W3CDTF">2006-04-30T07:28:44Z</dcterms:created>
  <dcterms:modified xsi:type="dcterms:W3CDTF">2017-11-22T22:54:40Z</dcterms:modified>
</cp:coreProperties>
</file>