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9"/>
  </p:notesMasterIdLst>
  <p:handoutMasterIdLst>
    <p:handoutMasterId r:id="rId30"/>
  </p:handoutMasterIdLst>
  <p:sldIdLst>
    <p:sldId id="260" r:id="rId5"/>
    <p:sldId id="305" r:id="rId6"/>
    <p:sldId id="259" r:id="rId7"/>
    <p:sldId id="272" r:id="rId8"/>
    <p:sldId id="286" r:id="rId9"/>
    <p:sldId id="307" r:id="rId10"/>
    <p:sldId id="284" r:id="rId11"/>
    <p:sldId id="287" r:id="rId12"/>
    <p:sldId id="288" r:id="rId13"/>
    <p:sldId id="303" r:id="rId14"/>
    <p:sldId id="290" r:id="rId15"/>
    <p:sldId id="291" r:id="rId16"/>
    <p:sldId id="292" r:id="rId17"/>
    <p:sldId id="296" r:id="rId18"/>
    <p:sldId id="294" r:id="rId19"/>
    <p:sldId id="297" r:id="rId20"/>
    <p:sldId id="304" r:id="rId21"/>
    <p:sldId id="293" r:id="rId22"/>
    <p:sldId id="299" r:id="rId23"/>
    <p:sldId id="301" r:id="rId24"/>
    <p:sldId id="302" r:id="rId25"/>
    <p:sldId id="298" r:id="rId26"/>
    <p:sldId id="289" r:id="rId27"/>
    <p:sldId id="306" r:id="rId28"/>
  </p:sldIdLst>
  <p:sldSz cx="9144000" cy="6858000" type="screen4x3"/>
  <p:notesSz cx="6858000" cy="9945688"/>
  <p:defaultTextStyle>
    <a:defPPr>
      <a:defRPr lang="en-US"/>
    </a:defPPr>
    <a:lvl1pPr algn="l" rtl="0" eaLnBrk="0" fontAlgn="base" hangingPunct="0">
      <a:spcBef>
        <a:spcPct val="0"/>
      </a:spcBef>
      <a:spcAft>
        <a:spcPct val="0"/>
      </a:spcAft>
      <a:defRPr sz="2400" kern="1200">
        <a:solidFill>
          <a:schemeClr val="tx1"/>
        </a:solidFill>
        <a:latin typeface="Arial" charset="0"/>
        <a:ea typeface="+mn-ea"/>
        <a:cs typeface="+mn-cs"/>
      </a:defRPr>
    </a:lvl1pPr>
    <a:lvl2pPr marL="457200" algn="l" rtl="0" eaLnBrk="0" fontAlgn="base" hangingPunct="0">
      <a:spcBef>
        <a:spcPct val="0"/>
      </a:spcBef>
      <a:spcAft>
        <a:spcPct val="0"/>
      </a:spcAft>
      <a:defRPr sz="2400" kern="1200">
        <a:solidFill>
          <a:schemeClr val="tx1"/>
        </a:solidFill>
        <a:latin typeface="Arial" charset="0"/>
        <a:ea typeface="+mn-ea"/>
        <a:cs typeface="+mn-cs"/>
      </a:defRPr>
    </a:lvl2pPr>
    <a:lvl3pPr marL="914400" algn="l" rtl="0" eaLnBrk="0" fontAlgn="base" hangingPunct="0">
      <a:spcBef>
        <a:spcPct val="0"/>
      </a:spcBef>
      <a:spcAft>
        <a:spcPct val="0"/>
      </a:spcAft>
      <a:defRPr sz="2400" kern="1200">
        <a:solidFill>
          <a:schemeClr val="tx1"/>
        </a:solidFill>
        <a:latin typeface="Arial" charset="0"/>
        <a:ea typeface="+mn-ea"/>
        <a:cs typeface="+mn-cs"/>
      </a:defRPr>
    </a:lvl3pPr>
    <a:lvl4pPr marL="1371600" algn="l" rtl="0" eaLnBrk="0" fontAlgn="base" hangingPunct="0">
      <a:spcBef>
        <a:spcPct val="0"/>
      </a:spcBef>
      <a:spcAft>
        <a:spcPct val="0"/>
      </a:spcAft>
      <a:defRPr sz="2400" kern="1200">
        <a:solidFill>
          <a:schemeClr val="tx1"/>
        </a:solidFill>
        <a:latin typeface="Arial" charset="0"/>
        <a:ea typeface="+mn-ea"/>
        <a:cs typeface="+mn-cs"/>
      </a:defRPr>
    </a:lvl4pPr>
    <a:lvl5pPr marL="1828800" algn="l" rtl="0" eaLnBrk="0" fontAlgn="base" hangingPunct="0">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9" autoAdjust="0"/>
    <p:restoredTop sz="94675" autoAdjust="0"/>
  </p:normalViewPr>
  <p:slideViewPr>
    <p:cSldViewPr>
      <p:cViewPr varScale="1">
        <p:scale>
          <a:sx n="91" d="100"/>
          <a:sy n="91" d="100"/>
        </p:scale>
        <p:origin x="81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pPr>
              <a:defRPr/>
            </a:pPr>
            <a:endParaRPr lang="en-AU"/>
          </a:p>
        </p:txBody>
      </p:sp>
      <p:sp>
        <p:nvSpPr>
          <p:cNvPr id="3" name="Date Placeholder 2"/>
          <p:cNvSpPr>
            <a:spLocks noGrp="1"/>
          </p:cNvSpPr>
          <p:nvPr>
            <p:ph type="dt" sz="quarter" idx="1"/>
          </p:nvPr>
        </p:nvSpPr>
        <p:spPr>
          <a:xfrm>
            <a:off x="3884613" y="0"/>
            <a:ext cx="2971800" cy="496888"/>
          </a:xfrm>
          <a:prstGeom prst="rect">
            <a:avLst/>
          </a:prstGeom>
        </p:spPr>
        <p:txBody>
          <a:bodyPr vert="horz" lIns="91440" tIns="45720" rIns="91440" bIns="45720" rtlCol="0"/>
          <a:lstStyle>
            <a:lvl1pPr algn="r">
              <a:defRPr sz="1200"/>
            </a:lvl1pPr>
          </a:lstStyle>
          <a:p>
            <a:pPr>
              <a:defRPr/>
            </a:pPr>
            <a:fld id="{4E2208A9-A1F4-4119-81D2-79D2E6177543}" type="datetimeFigureOut">
              <a:rPr lang="en-AU"/>
              <a:pPr>
                <a:defRPr/>
              </a:pPr>
              <a:t>14/11/2017</a:t>
            </a:fld>
            <a:endParaRPr lang="en-AU"/>
          </a:p>
        </p:txBody>
      </p:sp>
      <p:sp>
        <p:nvSpPr>
          <p:cNvPr id="4" name="Footer Placeholder 3"/>
          <p:cNvSpPr>
            <a:spLocks noGrp="1"/>
          </p:cNvSpPr>
          <p:nvPr>
            <p:ph type="ftr" sz="quarter" idx="2"/>
          </p:nvPr>
        </p:nvSpPr>
        <p:spPr>
          <a:xfrm>
            <a:off x="0" y="9447213"/>
            <a:ext cx="2971800" cy="496887"/>
          </a:xfrm>
          <a:prstGeom prst="rect">
            <a:avLst/>
          </a:prstGeom>
        </p:spPr>
        <p:txBody>
          <a:bodyPr vert="horz" lIns="91440" tIns="45720" rIns="91440" bIns="45720" rtlCol="0" anchor="b"/>
          <a:lstStyle>
            <a:lvl1pPr algn="l">
              <a:defRPr sz="1200"/>
            </a:lvl1pPr>
          </a:lstStyle>
          <a:p>
            <a:pPr>
              <a:defRPr/>
            </a:pPr>
            <a:endParaRPr lang="en-AU"/>
          </a:p>
        </p:txBody>
      </p:sp>
      <p:sp>
        <p:nvSpPr>
          <p:cNvPr id="5" name="Slide Number Placeholder 4"/>
          <p:cNvSpPr>
            <a:spLocks noGrp="1"/>
          </p:cNvSpPr>
          <p:nvPr>
            <p:ph type="sldNum" sz="quarter" idx="3"/>
          </p:nvPr>
        </p:nvSpPr>
        <p:spPr>
          <a:xfrm>
            <a:off x="3884613" y="9447213"/>
            <a:ext cx="2971800" cy="496887"/>
          </a:xfrm>
          <a:prstGeom prst="rect">
            <a:avLst/>
          </a:prstGeom>
        </p:spPr>
        <p:txBody>
          <a:bodyPr vert="horz" lIns="91440" tIns="45720" rIns="91440" bIns="45720" rtlCol="0" anchor="b"/>
          <a:lstStyle>
            <a:lvl1pPr algn="r">
              <a:defRPr sz="1200"/>
            </a:lvl1pPr>
          </a:lstStyle>
          <a:p>
            <a:pPr>
              <a:defRPr/>
            </a:pPr>
            <a:fld id="{A8F02A6F-41C8-45BB-AAA4-FA2F556D5EE2}" type="slidenum">
              <a:rPr lang="en-AU"/>
              <a:pPr>
                <a:defRPr/>
              </a:pPr>
              <a:t>‹#›</a:t>
            </a:fld>
            <a:endParaRPr lang="en-AU"/>
          </a:p>
        </p:txBody>
      </p:sp>
    </p:spTree>
    <p:extLst>
      <p:ext uri="{BB962C8B-B14F-4D97-AF65-F5344CB8AC3E}">
        <p14:creationId xmlns:p14="http://schemas.microsoft.com/office/powerpoint/2010/main" val="32629193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pPr>
              <a:defRPr/>
            </a:pPr>
            <a:endParaRPr lang="en-AU"/>
          </a:p>
        </p:txBody>
      </p:sp>
      <p:sp>
        <p:nvSpPr>
          <p:cNvPr id="3" name="Date Placeholder 2"/>
          <p:cNvSpPr>
            <a:spLocks noGrp="1"/>
          </p:cNvSpPr>
          <p:nvPr>
            <p:ph type="dt" idx="1"/>
          </p:nvPr>
        </p:nvSpPr>
        <p:spPr>
          <a:xfrm>
            <a:off x="3884613" y="0"/>
            <a:ext cx="2971800" cy="496888"/>
          </a:xfrm>
          <a:prstGeom prst="rect">
            <a:avLst/>
          </a:prstGeom>
        </p:spPr>
        <p:txBody>
          <a:bodyPr vert="horz" lIns="91440" tIns="45720" rIns="91440" bIns="45720" rtlCol="0"/>
          <a:lstStyle>
            <a:lvl1pPr algn="r">
              <a:defRPr sz="1200"/>
            </a:lvl1pPr>
          </a:lstStyle>
          <a:p>
            <a:pPr>
              <a:defRPr/>
            </a:pPr>
            <a:fld id="{84DCE2F5-21EE-4795-B6D7-8F4251E5886A}" type="datetimeFigureOut">
              <a:rPr lang="en-AU"/>
              <a:pPr>
                <a:defRPr/>
              </a:pPr>
              <a:t>14/11/2017</a:t>
            </a:fld>
            <a:endParaRPr lang="en-AU"/>
          </a:p>
        </p:txBody>
      </p:sp>
      <p:sp>
        <p:nvSpPr>
          <p:cNvPr id="4" name="Slide Image Placeholder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1440" tIns="45720" rIns="91440" bIns="45720" rtlCol="0" anchor="ctr"/>
          <a:lstStyle/>
          <a:p>
            <a:pPr lvl="0"/>
            <a:endParaRPr lang="en-AU" noProof="0" smtClean="0"/>
          </a:p>
        </p:txBody>
      </p:sp>
      <p:sp>
        <p:nvSpPr>
          <p:cNvPr id="5" name="Notes Placeholder 4"/>
          <p:cNvSpPr>
            <a:spLocks noGrp="1"/>
          </p:cNvSpPr>
          <p:nvPr>
            <p:ph type="body" sz="quarter" idx="3"/>
          </p:nvPr>
        </p:nvSpPr>
        <p:spPr>
          <a:xfrm>
            <a:off x="685800" y="4724400"/>
            <a:ext cx="5486400" cy="4475163"/>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AU" noProof="0" smtClean="0"/>
          </a:p>
        </p:txBody>
      </p:sp>
      <p:sp>
        <p:nvSpPr>
          <p:cNvPr id="6" name="Footer Placeholder 5"/>
          <p:cNvSpPr>
            <a:spLocks noGrp="1"/>
          </p:cNvSpPr>
          <p:nvPr>
            <p:ph type="ftr" sz="quarter" idx="4"/>
          </p:nvPr>
        </p:nvSpPr>
        <p:spPr>
          <a:xfrm>
            <a:off x="0" y="9447213"/>
            <a:ext cx="2971800" cy="496887"/>
          </a:xfrm>
          <a:prstGeom prst="rect">
            <a:avLst/>
          </a:prstGeom>
        </p:spPr>
        <p:txBody>
          <a:bodyPr vert="horz" lIns="91440" tIns="45720" rIns="91440" bIns="45720" rtlCol="0" anchor="b"/>
          <a:lstStyle>
            <a:lvl1pPr algn="l">
              <a:defRPr sz="1200"/>
            </a:lvl1pPr>
          </a:lstStyle>
          <a:p>
            <a:pPr>
              <a:defRPr/>
            </a:pPr>
            <a:endParaRPr lang="en-AU"/>
          </a:p>
        </p:txBody>
      </p:sp>
      <p:sp>
        <p:nvSpPr>
          <p:cNvPr id="7" name="Slide Number Placeholder 6"/>
          <p:cNvSpPr>
            <a:spLocks noGrp="1"/>
          </p:cNvSpPr>
          <p:nvPr>
            <p:ph type="sldNum" sz="quarter" idx="5"/>
          </p:nvPr>
        </p:nvSpPr>
        <p:spPr>
          <a:xfrm>
            <a:off x="3884613" y="9447213"/>
            <a:ext cx="2971800" cy="496887"/>
          </a:xfrm>
          <a:prstGeom prst="rect">
            <a:avLst/>
          </a:prstGeom>
        </p:spPr>
        <p:txBody>
          <a:bodyPr vert="horz" lIns="91440" tIns="45720" rIns="91440" bIns="45720" rtlCol="0" anchor="b"/>
          <a:lstStyle>
            <a:lvl1pPr algn="r">
              <a:defRPr sz="1200"/>
            </a:lvl1pPr>
          </a:lstStyle>
          <a:p>
            <a:pPr>
              <a:defRPr/>
            </a:pPr>
            <a:fld id="{A5E847C0-5E0C-4F4D-82DA-AF596861E5AA}" type="slidenum">
              <a:rPr lang="en-AU"/>
              <a:pPr>
                <a:defRPr/>
              </a:pPr>
              <a:t>‹#›</a:t>
            </a:fld>
            <a:endParaRPr lang="en-AU"/>
          </a:p>
        </p:txBody>
      </p:sp>
    </p:spTree>
    <p:extLst>
      <p:ext uri="{BB962C8B-B14F-4D97-AF65-F5344CB8AC3E}">
        <p14:creationId xmlns:p14="http://schemas.microsoft.com/office/powerpoint/2010/main" val="349936541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mtClean="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81BCCC52-56B6-42E9-AE82-09144BA3EFA5}" type="slidenum">
              <a:rPr lang="en-AU" sz="1200" smtClean="0"/>
              <a:pPr/>
              <a:t>4</a:t>
            </a:fld>
            <a:endParaRPr lang="en-AU" sz="1200" smtClean="0"/>
          </a:p>
        </p:txBody>
      </p:sp>
    </p:spTree>
    <p:extLst>
      <p:ext uri="{BB962C8B-B14F-4D97-AF65-F5344CB8AC3E}">
        <p14:creationId xmlns:p14="http://schemas.microsoft.com/office/powerpoint/2010/main" val="21135214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PowerPoint title page (Corporat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34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3200400"/>
            <a:ext cx="7772400" cy="914400"/>
          </a:xfrm>
        </p:spPr>
        <p:txBody>
          <a:bodyPr/>
          <a:lstStyle>
            <a:lvl1pPr>
              <a:defRPr>
                <a:solidFill>
                  <a:schemeClr val="bg1"/>
                </a:solidFill>
              </a:defRPr>
            </a:lvl1pPr>
          </a:lstStyle>
          <a:p>
            <a:pPr lvl="0"/>
            <a:r>
              <a:rPr lang="en-US" noProof="0" smtClean="0"/>
              <a:t>TITLE ONE</a:t>
            </a:r>
          </a:p>
        </p:txBody>
      </p:sp>
      <p:sp>
        <p:nvSpPr>
          <p:cNvPr id="3075" name="Rectangle 3"/>
          <p:cNvSpPr>
            <a:spLocks noGrp="1" noChangeArrowheads="1"/>
          </p:cNvSpPr>
          <p:nvPr>
            <p:ph type="subTitle" idx="1"/>
          </p:nvPr>
        </p:nvSpPr>
        <p:spPr>
          <a:xfrm>
            <a:off x="685800" y="4267200"/>
            <a:ext cx="7772400" cy="838200"/>
          </a:xfrm>
        </p:spPr>
        <p:txBody>
          <a:bodyPr/>
          <a:lstStyle>
            <a:lvl1pPr>
              <a:defRPr>
                <a:solidFill>
                  <a:srgbClr val="BCA638"/>
                </a:solidFill>
              </a:defRPr>
            </a:lvl1pPr>
          </a:lstStyle>
          <a:p>
            <a:pPr lvl="0"/>
            <a:r>
              <a:rPr lang="en-US" noProof="0" smtClean="0"/>
              <a:t>Title Two</a:t>
            </a:r>
          </a:p>
        </p:txBody>
      </p:sp>
    </p:spTree>
    <p:extLst>
      <p:ext uri="{BB962C8B-B14F-4D97-AF65-F5344CB8AC3E}">
        <p14:creationId xmlns:p14="http://schemas.microsoft.com/office/powerpoint/2010/main" val="2256953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3543849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8450" y="1295400"/>
            <a:ext cx="2114550" cy="5257800"/>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304800" y="1295400"/>
            <a:ext cx="6191250"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2821389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880864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943568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304800" y="2133600"/>
            <a:ext cx="41529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10100" y="2133600"/>
            <a:ext cx="41529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3853715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3202209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Tree>
    <p:extLst>
      <p:ext uri="{BB962C8B-B14F-4D97-AF65-F5344CB8AC3E}">
        <p14:creationId xmlns:p14="http://schemas.microsoft.com/office/powerpoint/2010/main" val="1376283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3051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284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92463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8" descr="PowerPoint header (Corporat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110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304800" y="1295400"/>
            <a:ext cx="84582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TITLE</a:t>
            </a:r>
          </a:p>
        </p:txBody>
      </p:sp>
      <p:sp>
        <p:nvSpPr>
          <p:cNvPr id="1028" name="Rectangle 3"/>
          <p:cNvSpPr>
            <a:spLocks noGrp="1" noChangeArrowheads="1"/>
          </p:cNvSpPr>
          <p:nvPr>
            <p:ph type="body" idx="1"/>
          </p:nvPr>
        </p:nvSpPr>
        <p:spPr bwMode="auto">
          <a:xfrm>
            <a:off x="304800" y="2133600"/>
            <a:ext cx="84582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Body copy</a:t>
            </a:r>
          </a:p>
          <a:p>
            <a:pPr lvl="1"/>
            <a:r>
              <a:rPr lang="en-US" altLang="en-US" smtClean="0"/>
              <a:t>bullet</a:t>
            </a:r>
          </a:p>
        </p:txBody>
      </p:sp>
    </p:spTree>
  </p:cSld>
  <p:clrMap bg1="lt1" tx1="dk1" bg2="lt2" tx2="dk2" accent1="accent1" accent2="accent2" accent3="accent3" accent4="accent4" accent5="accent5" accent6="accent6" hlink="hlink" folHlink="folHlink"/>
  <p:sldLayoutIdLst>
    <p:sldLayoutId id="2147483719"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l" rtl="0" eaLnBrk="0" fontAlgn="base" hangingPunct="0">
        <a:spcBef>
          <a:spcPct val="0"/>
        </a:spcBef>
        <a:spcAft>
          <a:spcPct val="0"/>
        </a:spcAft>
        <a:defRPr sz="3400">
          <a:solidFill>
            <a:srgbClr val="BCA638"/>
          </a:solidFill>
          <a:latin typeface="+mj-lt"/>
          <a:ea typeface="+mj-ea"/>
          <a:cs typeface="+mj-cs"/>
        </a:defRPr>
      </a:lvl1pPr>
      <a:lvl2pPr algn="l" rtl="0" eaLnBrk="0" fontAlgn="base" hangingPunct="0">
        <a:spcBef>
          <a:spcPct val="0"/>
        </a:spcBef>
        <a:spcAft>
          <a:spcPct val="0"/>
        </a:spcAft>
        <a:defRPr sz="3400">
          <a:solidFill>
            <a:srgbClr val="BCA638"/>
          </a:solidFill>
          <a:latin typeface="Arial" charset="0"/>
        </a:defRPr>
      </a:lvl2pPr>
      <a:lvl3pPr algn="l" rtl="0" eaLnBrk="0" fontAlgn="base" hangingPunct="0">
        <a:spcBef>
          <a:spcPct val="0"/>
        </a:spcBef>
        <a:spcAft>
          <a:spcPct val="0"/>
        </a:spcAft>
        <a:defRPr sz="3400">
          <a:solidFill>
            <a:srgbClr val="BCA638"/>
          </a:solidFill>
          <a:latin typeface="Arial" charset="0"/>
        </a:defRPr>
      </a:lvl3pPr>
      <a:lvl4pPr algn="l" rtl="0" eaLnBrk="0" fontAlgn="base" hangingPunct="0">
        <a:spcBef>
          <a:spcPct val="0"/>
        </a:spcBef>
        <a:spcAft>
          <a:spcPct val="0"/>
        </a:spcAft>
        <a:defRPr sz="3400">
          <a:solidFill>
            <a:srgbClr val="BCA638"/>
          </a:solidFill>
          <a:latin typeface="Arial" charset="0"/>
        </a:defRPr>
      </a:lvl4pPr>
      <a:lvl5pPr algn="l" rtl="0" eaLnBrk="0" fontAlgn="base" hangingPunct="0">
        <a:spcBef>
          <a:spcPct val="0"/>
        </a:spcBef>
        <a:spcAft>
          <a:spcPct val="0"/>
        </a:spcAft>
        <a:defRPr sz="3400">
          <a:solidFill>
            <a:srgbClr val="BCA638"/>
          </a:solidFill>
          <a:latin typeface="Arial" charset="0"/>
        </a:defRPr>
      </a:lvl5pPr>
      <a:lvl6pPr marL="457200" algn="l" rtl="0" fontAlgn="base">
        <a:spcBef>
          <a:spcPct val="0"/>
        </a:spcBef>
        <a:spcAft>
          <a:spcPct val="0"/>
        </a:spcAft>
        <a:defRPr sz="3400">
          <a:solidFill>
            <a:srgbClr val="BCA638"/>
          </a:solidFill>
          <a:latin typeface="Arial" charset="0"/>
        </a:defRPr>
      </a:lvl6pPr>
      <a:lvl7pPr marL="914400" algn="l" rtl="0" fontAlgn="base">
        <a:spcBef>
          <a:spcPct val="0"/>
        </a:spcBef>
        <a:spcAft>
          <a:spcPct val="0"/>
        </a:spcAft>
        <a:defRPr sz="3400">
          <a:solidFill>
            <a:srgbClr val="BCA638"/>
          </a:solidFill>
          <a:latin typeface="Arial" charset="0"/>
        </a:defRPr>
      </a:lvl7pPr>
      <a:lvl8pPr marL="1371600" algn="l" rtl="0" fontAlgn="base">
        <a:spcBef>
          <a:spcPct val="0"/>
        </a:spcBef>
        <a:spcAft>
          <a:spcPct val="0"/>
        </a:spcAft>
        <a:defRPr sz="3400">
          <a:solidFill>
            <a:srgbClr val="BCA638"/>
          </a:solidFill>
          <a:latin typeface="Arial" charset="0"/>
        </a:defRPr>
      </a:lvl8pPr>
      <a:lvl9pPr marL="1828800" algn="l" rtl="0" fontAlgn="base">
        <a:spcBef>
          <a:spcPct val="0"/>
        </a:spcBef>
        <a:spcAft>
          <a:spcPct val="0"/>
        </a:spcAft>
        <a:defRPr sz="3400">
          <a:solidFill>
            <a:srgbClr val="BCA638"/>
          </a:solidFill>
          <a:latin typeface="Arial" charset="0"/>
        </a:defRPr>
      </a:lvl9pPr>
    </p:titleStyle>
    <p:bodyStyle>
      <a:lvl1pPr marL="342900" indent="-342900" algn="l" rtl="0" eaLnBrk="0" fontAlgn="base" hangingPunct="0">
        <a:spcBef>
          <a:spcPct val="20000"/>
        </a:spcBef>
        <a:spcAft>
          <a:spcPct val="0"/>
        </a:spcAft>
        <a:defRPr sz="2400">
          <a:solidFill>
            <a:schemeClr val="tx1"/>
          </a:solidFill>
          <a:latin typeface="+mn-lt"/>
          <a:ea typeface="+mn-ea"/>
          <a:cs typeface="+mn-cs"/>
        </a:defRPr>
      </a:lvl1pPr>
      <a:lvl2pPr marL="854075" indent="-285750" algn="l" rtl="0" eaLnBrk="0" fontAlgn="base" hangingPunct="0">
        <a:spcBef>
          <a:spcPct val="20000"/>
        </a:spcBef>
        <a:spcAft>
          <a:spcPct val="0"/>
        </a:spcAft>
        <a:buChar char="•"/>
        <a:defRPr sz="2400">
          <a:solidFill>
            <a:schemeClr val="tx1"/>
          </a:solidFill>
          <a:latin typeface="+mn-lt"/>
        </a:defRPr>
      </a:lvl2pPr>
      <a:lvl3pPr marL="1273175" indent="-228600" algn="l" rtl="0" eaLnBrk="0" fontAlgn="base" hangingPunct="0">
        <a:spcBef>
          <a:spcPct val="20000"/>
        </a:spcBef>
        <a:spcAft>
          <a:spcPct val="0"/>
        </a:spcAft>
        <a:defRPr sz="2400">
          <a:solidFill>
            <a:schemeClr val="tx1"/>
          </a:solidFill>
          <a:latin typeface="+mn-lt"/>
        </a:defRPr>
      </a:lvl3pPr>
      <a:lvl4pPr marL="1692275" indent="-228600" algn="l" rtl="0" eaLnBrk="0" fontAlgn="base" hangingPunct="0">
        <a:spcBef>
          <a:spcPct val="20000"/>
        </a:spcBef>
        <a:spcAft>
          <a:spcPct val="0"/>
        </a:spcAft>
        <a:defRPr sz="2400">
          <a:solidFill>
            <a:schemeClr val="tx1"/>
          </a:solidFill>
          <a:latin typeface="+mn-lt"/>
        </a:defRPr>
      </a:lvl4pPr>
      <a:lvl5pPr marL="2111375" indent="-228600" algn="l" rtl="0" eaLnBrk="0" fontAlgn="base" hangingPunct="0">
        <a:spcBef>
          <a:spcPct val="20000"/>
        </a:spcBef>
        <a:spcAft>
          <a:spcPct val="0"/>
        </a:spcAft>
        <a:defRPr sz="2400">
          <a:solidFill>
            <a:schemeClr val="tx1"/>
          </a:solidFill>
          <a:latin typeface="+mn-lt"/>
        </a:defRPr>
      </a:lvl5pPr>
      <a:lvl6pPr marL="2568575" indent="-228600" algn="l" rtl="0" fontAlgn="base">
        <a:spcBef>
          <a:spcPct val="20000"/>
        </a:spcBef>
        <a:spcAft>
          <a:spcPct val="0"/>
        </a:spcAft>
        <a:defRPr sz="2400">
          <a:solidFill>
            <a:schemeClr val="tx1"/>
          </a:solidFill>
          <a:latin typeface="+mn-lt"/>
        </a:defRPr>
      </a:lvl6pPr>
      <a:lvl7pPr marL="3025775" indent="-228600" algn="l" rtl="0" fontAlgn="base">
        <a:spcBef>
          <a:spcPct val="20000"/>
        </a:spcBef>
        <a:spcAft>
          <a:spcPct val="0"/>
        </a:spcAft>
        <a:defRPr sz="2400">
          <a:solidFill>
            <a:schemeClr val="tx1"/>
          </a:solidFill>
          <a:latin typeface="+mn-lt"/>
        </a:defRPr>
      </a:lvl7pPr>
      <a:lvl8pPr marL="3482975" indent="-228600" algn="l" rtl="0" fontAlgn="base">
        <a:spcBef>
          <a:spcPct val="20000"/>
        </a:spcBef>
        <a:spcAft>
          <a:spcPct val="0"/>
        </a:spcAft>
        <a:defRPr sz="2400">
          <a:solidFill>
            <a:schemeClr val="tx1"/>
          </a:solidFill>
          <a:latin typeface="+mn-lt"/>
        </a:defRPr>
      </a:lvl8pPr>
      <a:lvl9pPr marL="3940175" indent="-228600" algn="l" rtl="0" fontAlgn="base">
        <a:spcBef>
          <a:spcPct val="20000"/>
        </a:spcBef>
        <a:spcAft>
          <a:spcPct val="0"/>
        </a:spcAft>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420938"/>
            <a:ext cx="8640960" cy="1439862"/>
          </a:xfrm>
        </p:spPr>
        <p:txBody>
          <a:bodyPr/>
          <a:lstStyle/>
          <a:p>
            <a:pPr algn="ctr" eaLnBrk="1" hangingPunct="1"/>
            <a:r>
              <a:rPr lang="en-AU" altLang="en-US" sz="2400" b="1" dirty="0" smtClean="0"/>
              <a:t>SOCIAL SECURITY OVERPAYMENTS </a:t>
            </a:r>
            <a:br>
              <a:rPr lang="en-AU" altLang="en-US" sz="2400" b="1" dirty="0" smtClean="0"/>
            </a:br>
            <a:r>
              <a:rPr lang="en-AU" altLang="en-US" sz="2400" b="1" dirty="0" smtClean="0"/>
              <a:t>AND DEBT RECOVERY: KEY DEVELOPMENTS</a:t>
            </a:r>
          </a:p>
        </p:txBody>
      </p:sp>
      <p:sp>
        <p:nvSpPr>
          <p:cNvPr id="3075" name="Rectangle 3"/>
          <p:cNvSpPr>
            <a:spLocks noGrp="1" noChangeArrowheads="1"/>
          </p:cNvSpPr>
          <p:nvPr>
            <p:ph type="subTitle" idx="1"/>
          </p:nvPr>
        </p:nvSpPr>
        <p:spPr/>
        <p:txBody>
          <a:bodyPr/>
          <a:lstStyle/>
          <a:p>
            <a:pPr marL="0" indent="0" algn="ctr" eaLnBrk="1" hangingPunct="1">
              <a:lnSpc>
                <a:spcPct val="90000"/>
              </a:lnSpc>
            </a:pPr>
            <a:r>
              <a:rPr lang="en-AU" altLang="en-US" sz="2000" dirty="0" smtClean="0"/>
              <a:t>Peter Sutherland</a:t>
            </a:r>
          </a:p>
          <a:p>
            <a:pPr marL="0" indent="0" algn="ctr" eaLnBrk="1" hangingPunct="1">
              <a:lnSpc>
                <a:spcPct val="90000"/>
              </a:lnSpc>
            </a:pPr>
            <a:r>
              <a:rPr lang="en-AU" altLang="en-US" sz="2000" dirty="0" smtClean="0"/>
              <a:t>School of Legal Practice, ANU College of Law</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04800" y="1295400"/>
            <a:ext cx="8458200" cy="477838"/>
          </a:xfrm>
        </p:spPr>
        <p:txBody>
          <a:bodyPr/>
          <a:lstStyle/>
          <a:p>
            <a:pPr algn="ctr"/>
            <a:r>
              <a:rPr lang="en-GB" sz="2400" b="1" dirty="0" smtClean="0"/>
              <a:t>Chapter 5 Comprises a Code</a:t>
            </a:r>
            <a:endParaRPr lang="en-AU" sz="2400" b="1" dirty="0" smtClean="0"/>
          </a:p>
        </p:txBody>
      </p:sp>
      <p:sp>
        <p:nvSpPr>
          <p:cNvPr id="11267" name="Rectangle 3"/>
          <p:cNvSpPr>
            <a:spLocks noGrp="1" noChangeArrowheads="1"/>
          </p:cNvSpPr>
          <p:nvPr>
            <p:ph type="body" idx="1"/>
          </p:nvPr>
        </p:nvSpPr>
        <p:spPr>
          <a:xfrm>
            <a:off x="250825" y="1844675"/>
            <a:ext cx="8458200" cy="4708525"/>
          </a:xfrm>
        </p:spPr>
        <p:txBody>
          <a:bodyPr/>
          <a:lstStyle/>
          <a:p>
            <a:pPr>
              <a:defRPr/>
            </a:pPr>
            <a:r>
              <a:rPr lang="en-GB" sz="1800" i="1" dirty="0"/>
              <a:t>Walker v SDSS </a:t>
            </a:r>
            <a:r>
              <a:rPr lang="en-GB" sz="1800" dirty="0"/>
              <a:t>[1995</a:t>
            </a:r>
            <a:r>
              <a:rPr lang="en-GB" sz="1800" dirty="0" smtClean="0"/>
              <a:t>] FCAFC 130; 56 FCR 354</a:t>
            </a:r>
          </a:p>
          <a:p>
            <a:pPr>
              <a:defRPr/>
            </a:pPr>
            <a:r>
              <a:rPr lang="en-GB" sz="1800" dirty="0" smtClean="0"/>
              <a:t>Per Drummond J</a:t>
            </a:r>
            <a:endParaRPr lang="en-GB" sz="1800" dirty="0"/>
          </a:p>
          <a:p>
            <a:pPr>
              <a:defRPr/>
            </a:pPr>
            <a:r>
              <a:rPr lang="en-GB" sz="1800" dirty="0" smtClean="0"/>
              <a:t>	Chapter </a:t>
            </a:r>
            <a:r>
              <a:rPr lang="en-GB" sz="1800" dirty="0"/>
              <a:t>5, however, does in my opinion reveal an intention to state, in an exclusive way, how the Commonwealth can recover certain kinds of overpaid benefits.  Chapter 5 commences with the statement in s 1222 of its intended operation, which included the identification of those social security and other payments which are recoverable by the Commonwealth, and lists the procedures to be followed by the Commonwealth in recovering each class of payment.  The Chapter then defines these recovery procedures and makes provision for recovery in two other ways (viz., by instalments and by consent deductions).  It concludes with provisions empowering the Secretary to forego the Commonwealth’s entitlement to recovery of such payments.  In my opinion, the opening words of s 1222(1) and the structure of Chapter 5 show that it is a code which prescribes the exclusive methods whereby recovery can be lawfully effected of those social security and other benefits listed in s 1222(1).</a:t>
            </a:r>
            <a:endParaRPr lang="en-AU" sz="1800" dirty="0"/>
          </a:p>
          <a:p>
            <a:pPr>
              <a:defRPr/>
            </a:pPr>
            <a:endParaRPr lang="en-GB" dirty="0" smtClean="0"/>
          </a:p>
        </p:txBody>
      </p:sp>
    </p:spTree>
    <p:extLst>
      <p:ext uri="{BB962C8B-B14F-4D97-AF65-F5344CB8AC3E}">
        <p14:creationId xmlns:p14="http://schemas.microsoft.com/office/powerpoint/2010/main" val="8412919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304800" y="1295400"/>
            <a:ext cx="8458200" cy="909464"/>
          </a:xfrm>
        </p:spPr>
        <p:txBody>
          <a:bodyPr/>
          <a:lstStyle/>
          <a:p>
            <a:pPr algn="ctr"/>
            <a:r>
              <a:rPr lang="en-GB" sz="2400" b="1" dirty="0" smtClean="0"/>
              <a:t>Part 5.1 “Effect of Chapter”</a:t>
            </a:r>
            <a:br>
              <a:rPr lang="en-GB" sz="2400" b="1" dirty="0" smtClean="0"/>
            </a:br>
            <a:r>
              <a:rPr lang="en-GB" sz="2400" b="1" dirty="0" smtClean="0"/>
              <a:t>Sample item in s 1222</a:t>
            </a:r>
          </a:p>
        </p:txBody>
      </p:sp>
      <p:sp>
        <p:nvSpPr>
          <p:cNvPr id="11267" name="Rectangle 3"/>
          <p:cNvSpPr>
            <a:spLocks noGrp="1" noChangeArrowheads="1"/>
          </p:cNvSpPr>
          <p:nvPr>
            <p:ph type="body" idx="1"/>
          </p:nvPr>
        </p:nvSpPr>
        <p:spPr>
          <a:xfrm>
            <a:off x="251520" y="2348880"/>
            <a:ext cx="8458200" cy="4276477"/>
          </a:xfrm>
        </p:spPr>
        <p:txBody>
          <a:bodyPr/>
          <a:lstStyle/>
          <a:p>
            <a:pPr marL="0" indent="0" eaLnBrk="1" hangingPunct="1">
              <a:lnSpc>
                <a:spcPct val="90000"/>
              </a:lnSpc>
              <a:defRPr/>
            </a:pPr>
            <a:endParaRPr lang="en-AU" altLang="en-US" dirty="0"/>
          </a:p>
          <a:p>
            <a:pPr marL="0" indent="0" eaLnBrk="1" hangingPunct="1">
              <a:lnSpc>
                <a:spcPct val="90000"/>
              </a:lnSpc>
              <a:defRPr/>
            </a:pPr>
            <a:endParaRPr lang="en-AU" altLang="en-US" dirty="0" smtClean="0"/>
          </a:p>
          <a:p>
            <a:pPr marL="0" indent="0" eaLnBrk="1" hangingPunct="1">
              <a:lnSpc>
                <a:spcPct val="90000"/>
              </a:lnSpc>
              <a:defRPr/>
            </a:pPr>
            <a:r>
              <a:rPr lang="en-AU" altLang="en-US" dirty="0" smtClean="0"/>
              <a:t>Section 1222</a:t>
            </a:r>
          </a:p>
          <a:p>
            <a:pPr>
              <a:defRPr/>
            </a:pPr>
            <a:endParaRPr lang="en-AU" altLang="en-US" sz="2000" dirty="0" smtClean="0"/>
          </a:p>
          <a:p>
            <a:pPr>
              <a:defRPr/>
            </a:pPr>
            <a:r>
              <a:rPr lang="en-AU" altLang="en-US" sz="2000" dirty="0" smtClean="0"/>
              <a:t>1	</a:t>
            </a:r>
            <a:r>
              <a:rPr lang="en-GB" sz="2000" dirty="0"/>
              <a:t>1135 	</a:t>
            </a:r>
            <a:r>
              <a:rPr lang="en-GB" sz="2000" dirty="0" smtClean="0"/>
              <a:t>	        deductions	           1231, 1234A</a:t>
            </a:r>
            <a:endParaRPr lang="en-AU" sz="2000" dirty="0"/>
          </a:p>
          <a:p>
            <a:pPr>
              <a:defRPr/>
            </a:pPr>
            <a:r>
              <a:rPr lang="en-GB" sz="2000" dirty="0" smtClean="0"/>
              <a:t>	 (pension loan debt)          legal proceedings             1232 </a:t>
            </a:r>
            <a:endParaRPr lang="en-AU" sz="2000" dirty="0"/>
          </a:p>
          <a:p>
            <a:pPr>
              <a:defRPr/>
            </a:pPr>
            <a:r>
              <a:rPr lang="en-GB" sz="2000" dirty="0" smtClean="0"/>
              <a:t>				        garnishee notice               1233</a:t>
            </a:r>
            <a:endParaRPr lang="en-AU" sz="2000" dirty="0"/>
          </a:p>
          <a:p>
            <a:pPr>
              <a:defRPr/>
            </a:pPr>
            <a:r>
              <a:rPr lang="en-GB" sz="2000" dirty="0" smtClean="0"/>
              <a:t>				</a:t>
            </a:r>
            <a:r>
              <a:rPr lang="en-GB" sz="2000" dirty="0"/>
              <a:t> </a:t>
            </a:r>
            <a:r>
              <a:rPr lang="en-GB" sz="2000" dirty="0" smtClean="0"/>
              <a:t>       repayment </a:t>
            </a:r>
            <a:r>
              <a:rPr lang="en-GB" sz="2000" dirty="0"/>
              <a:t>by </a:t>
            </a:r>
            <a:r>
              <a:rPr lang="en-GB" sz="2000" dirty="0" smtClean="0"/>
              <a:t>instalments 1234</a:t>
            </a:r>
            <a:r>
              <a:rPr lang="en-AU" altLang="en-US" dirty="0" smtClean="0"/>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1295400"/>
            <a:ext cx="8458200" cy="477838"/>
          </a:xfrm>
        </p:spPr>
        <p:txBody>
          <a:bodyPr/>
          <a:lstStyle/>
          <a:p>
            <a:r>
              <a:rPr lang="en-GB" sz="2400" b="1" smtClean="0"/>
              <a:t>CHAPTER 5 - OVERPAYMENTS AND DEBT RECOVERY</a:t>
            </a:r>
            <a:endParaRPr lang="en-AU" sz="2400" b="1" smtClean="0"/>
          </a:p>
        </p:txBody>
      </p:sp>
      <p:sp>
        <p:nvSpPr>
          <p:cNvPr id="11267" name="Rectangle 3"/>
          <p:cNvSpPr>
            <a:spLocks noGrp="1" noChangeArrowheads="1"/>
          </p:cNvSpPr>
          <p:nvPr>
            <p:ph type="body" idx="1"/>
          </p:nvPr>
        </p:nvSpPr>
        <p:spPr>
          <a:xfrm>
            <a:off x="250825" y="1844675"/>
            <a:ext cx="8458200" cy="4708525"/>
          </a:xfrm>
        </p:spPr>
        <p:txBody>
          <a:bodyPr/>
          <a:lstStyle/>
          <a:p>
            <a:pPr>
              <a:defRPr/>
            </a:pPr>
            <a:endParaRPr lang="en-GB" dirty="0"/>
          </a:p>
          <a:p>
            <a:pPr>
              <a:defRPr/>
            </a:pPr>
            <a:r>
              <a:rPr lang="en-GB" dirty="0" smtClean="0"/>
              <a:t>Part </a:t>
            </a:r>
            <a:r>
              <a:rPr lang="en-GB" dirty="0"/>
              <a:t>5.2 “Amounts Recoverable under this Act</a:t>
            </a:r>
            <a:r>
              <a:rPr lang="en-GB" dirty="0" smtClean="0"/>
              <a:t>”</a:t>
            </a:r>
          </a:p>
          <a:p>
            <a:pPr>
              <a:defRPr/>
            </a:pPr>
            <a:r>
              <a:rPr lang="en-GB" dirty="0" smtClean="0"/>
              <a:t>		</a:t>
            </a:r>
            <a:r>
              <a:rPr lang="en-GB" sz="2000" dirty="0" smtClean="0"/>
              <a:t>Data-Matching</a:t>
            </a:r>
          </a:p>
          <a:p>
            <a:pPr>
              <a:defRPr/>
            </a:pPr>
            <a:r>
              <a:rPr lang="en-GB" sz="2000" dirty="0"/>
              <a:t>	</a:t>
            </a:r>
            <a:r>
              <a:rPr lang="en-GB" sz="2000" dirty="0" smtClean="0"/>
              <a:t>	“</a:t>
            </a:r>
            <a:r>
              <a:rPr lang="en-GB" sz="2000" dirty="0" err="1" smtClean="0"/>
              <a:t>Robodebts</a:t>
            </a:r>
            <a:r>
              <a:rPr lang="en-GB" sz="2000" dirty="0" smtClean="0"/>
              <a:t>”</a:t>
            </a:r>
            <a:endParaRPr lang="en-AU" sz="2000" dirty="0"/>
          </a:p>
          <a:p>
            <a:pPr>
              <a:defRPr/>
            </a:pPr>
            <a:r>
              <a:rPr lang="en-GB" dirty="0" smtClean="0"/>
              <a:t>Part </a:t>
            </a:r>
            <a:r>
              <a:rPr lang="en-GB" dirty="0"/>
              <a:t>5.3 “Methods of Recovery</a:t>
            </a:r>
            <a:r>
              <a:rPr lang="en-GB" dirty="0" smtClean="0"/>
              <a:t>”</a:t>
            </a:r>
          </a:p>
          <a:p>
            <a:pPr marL="568325" lvl="1" indent="0">
              <a:buFontTx/>
              <a:buNone/>
              <a:defRPr/>
            </a:pPr>
            <a:r>
              <a:rPr lang="en-AU" sz="2000" dirty="0" smtClean="0"/>
              <a:t>Deductions, Legal Proceedings and Garnishee</a:t>
            </a:r>
          </a:p>
          <a:p>
            <a:pPr marL="568325" lvl="1" indent="0">
              <a:buFontTx/>
              <a:buNone/>
              <a:defRPr/>
            </a:pPr>
            <a:r>
              <a:rPr lang="en-GB" sz="2000" dirty="0"/>
              <a:t>Effect of Bankruptcy on Recovery of a Debt</a:t>
            </a:r>
            <a:endParaRPr lang="en-AU" sz="2000" dirty="0"/>
          </a:p>
          <a:p>
            <a:pPr>
              <a:defRPr/>
            </a:pPr>
            <a:r>
              <a:rPr lang="en-GB" dirty="0" smtClean="0"/>
              <a:t>Part </a:t>
            </a:r>
            <a:r>
              <a:rPr lang="en-GB" dirty="0"/>
              <a:t>5.4 “Non-Recovery of Debts</a:t>
            </a:r>
            <a:r>
              <a:rPr lang="en-GB" dirty="0" smtClean="0"/>
              <a:t>”</a:t>
            </a:r>
          </a:p>
          <a:p>
            <a:pPr lvl="1">
              <a:defRPr/>
            </a:pPr>
            <a:r>
              <a:rPr lang="en-GB" sz="2000" dirty="0"/>
              <a:t>Legislative History – Write Off and </a:t>
            </a:r>
            <a:r>
              <a:rPr lang="en-GB" sz="2000" dirty="0" smtClean="0"/>
              <a:t>Waiver</a:t>
            </a:r>
          </a:p>
          <a:p>
            <a:pPr lvl="1">
              <a:defRPr/>
            </a:pPr>
            <a:r>
              <a:rPr lang="en-GB" sz="2000" dirty="0" smtClean="0"/>
              <a:t>Write Off and Waiver</a:t>
            </a:r>
            <a:endParaRPr lang="en-AU" sz="2000" dirty="0"/>
          </a:p>
          <a:p>
            <a:pPr>
              <a:defRPr/>
            </a:pPr>
            <a:r>
              <a:rPr lang="en-GB" dirty="0" smtClean="0"/>
              <a:t>Part </a:t>
            </a:r>
            <a:r>
              <a:rPr lang="en-GB" dirty="0"/>
              <a:t>5.5 “Departure Prohibition Orders” </a:t>
            </a:r>
            <a:r>
              <a:rPr lang="en-GB" sz="1800" dirty="0" smtClean="0"/>
              <a:t>(Part inserted 1/1/17)</a:t>
            </a:r>
            <a:endParaRPr lang="en-AU" sz="1800" dirty="0"/>
          </a:p>
          <a:p>
            <a:pPr marL="0" indent="0" eaLnBrk="1" hangingPunct="1">
              <a:lnSpc>
                <a:spcPct val="90000"/>
              </a:lnSpc>
              <a:defRPr/>
            </a:pPr>
            <a:endParaRPr lang="en-AU" alt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304800" y="1295400"/>
            <a:ext cx="8458200" cy="765175"/>
          </a:xfrm>
        </p:spPr>
        <p:txBody>
          <a:bodyPr/>
          <a:lstStyle/>
          <a:p>
            <a:r>
              <a:rPr lang="en-GB" sz="2400" b="1" smtClean="0"/>
              <a:t>Section 1222A </a:t>
            </a:r>
            <a:r>
              <a:rPr lang="en-AU" sz="2400" b="1" smtClean="0"/>
              <a:t>Debts due to the Commonwealth</a:t>
            </a:r>
          </a:p>
        </p:txBody>
      </p:sp>
      <p:sp>
        <p:nvSpPr>
          <p:cNvPr id="11267" name="Rectangle 3"/>
          <p:cNvSpPr>
            <a:spLocks noGrp="1" noChangeArrowheads="1"/>
          </p:cNvSpPr>
          <p:nvPr>
            <p:ph type="body" idx="1"/>
          </p:nvPr>
        </p:nvSpPr>
        <p:spPr>
          <a:xfrm>
            <a:off x="250825" y="2132013"/>
            <a:ext cx="8458200" cy="4708525"/>
          </a:xfrm>
        </p:spPr>
        <p:txBody>
          <a:bodyPr/>
          <a:lstStyle/>
          <a:p>
            <a:pPr>
              <a:defRPr/>
            </a:pPr>
            <a:r>
              <a:rPr lang="en-AU" dirty="0"/>
              <a:t>	</a:t>
            </a:r>
            <a:r>
              <a:rPr lang="en-AU" sz="2000" dirty="0" smtClean="0"/>
              <a:t>If </a:t>
            </a:r>
            <a:r>
              <a:rPr lang="en-AU" sz="2000" dirty="0"/>
              <a:t>an amount has been paid by way of social security payment, or by way of fares allowance under the </a:t>
            </a:r>
            <a:r>
              <a:rPr lang="en-AU" sz="2000" i="1" dirty="0"/>
              <a:t>Social Security (Fares Allowance) Rules 1998</a:t>
            </a:r>
            <a:r>
              <a:rPr lang="en-AU" sz="2000" dirty="0"/>
              <a:t>, the amount is a debt due to the Commonwealth if, and only if:</a:t>
            </a:r>
          </a:p>
          <a:p>
            <a:pPr>
              <a:defRPr/>
            </a:pPr>
            <a:r>
              <a:rPr lang="en-AU" sz="2000" dirty="0"/>
              <a:t>	(a)	a provision of this Act, the 1947 Act, the </a:t>
            </a:r>
            <a:r>
              <a:rPr lang="en-AU" sz="2000" i="1" dirty="0"/>
              <a:t>Social Security (Fares Allowance) Rules 1998</a:t>
            </a:r>
            <a:r>
              <a:rPr lang="en-AU" sz="2000" dirty="0"/>
              <a:t> or the </a:t>
            </a:r>
            <a:r>
              <a:rPr lang="en-AU" sz="2000" i="1" dirty="0"/>
              <a:t>Data‑matching Program (Assistance and Tax) Act 1990 </a:t>
            </a:r>
            <a:r>
              <a:rPr lang="en-AU" sz="2000" dirty="0"/>
              <a:t>expressly provided that it was or expressly provides that it is, as the case may be; or; or</a:t>
            </a:r>
          </a:p>
          <a:p>
            <a:pPr>
              <a:defRPr/>
            </a:pPr>
            <a:r>
              <a:rPr lang="en-AU" sz="2000" dirty="0"/>
              <a:t>	(b)	the amount:</a:t>
            </a:r>
          </a:p>
          <a:p>
            <a:pPr>
              <a:defRPr/>
            </a:pPr>
            <a:r>
              <a:rPr lang="en-AU" sz="2000" dirty="0"/>
              <a:t>	(i)	should not have been paid; and</a:t>
            </a:r>
          </a:p>
          <a:p>
            <a:pPr>
              <a:defRPr/>
            </a:pPr>
            <a:r>
              <a:rPr lang="en-AU" sz="2000" dirty="0"/>
              <a:t>	(ii)	was paid before 1 January 1991; and</a:t>
            </a:r>
          </a:p>
          <a:p>
            <a:pPr>
              <a:defRPr/>
            </a:pPr>
            <a:r>
              <a:rPr lang="en-AU" sz="2000" dirty="0"/>
              <a:t>	(iii)	was not an amount to which subsection 245B(2) of the 1947 Act applied.</a:t>
            </a:r>
          </a:p>
          <a:p>
            <a:pPr marL="0" indent="0" eaLnBrk="1" hangingPunct="1">
              <a:lnSpc>
                <a:spcPct val="90000"/>
              </a:lnSpc>
              <a:defRPr/>
            </a:pPr>
            <a:endParaRPr lang="en-AU" alt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04800" y="1295400"/>
            <a:ext cx="8458200" cy="765175"/>
          </a:xfrm>
        </p:spPr>
        <p:txBody>
          <a:bodyPr/>
          <a:lstStyle/>
          <a:p>
            <a:r>
              <a:rPr lang="en-GB" sz="2400" b="1" dirty="0" smtClean="0"/>
              <a:t>Section 1223 </a:t>
            </a:r>
            <a:r>
              <a:rPr lang="en-AU" sz="2400" b="1" dirty="0" smtClean="0"/>
              <a:t>Debts arising from lack of qualification, overpayment etc.</a:t>
            </a:r>
          </a:p>
        </p:txBody>
      </p:sp>
      <p:sp>
        <p:nvSpPr>
          <p:cNvPr id="11267" name="Rectangle 3"/>
          <p:cNvSpPr>
            <a:spLocks noGrp="1" noChangeArrowheads="1"/>
          </p:cNvSpPr>
          <p:nvPr>
            <p:ph type="body" idx="1"/>
          </p:nvPr>
        </p:nvSpPr>
        <p:spPr>
          <a:xfrm>
            <a:off x="250825" y="2132013"/>
            <a:ext cx="8458200" cy="4708525"/>
          </a:xfrm>
        </p:spPr>
        <p:txBody>
          <a:bodyPr/>
          <a:lstStyle/>
          <a:p>
            <a:pPr marL="0" indent="0" eaLnBrk="1" hangingPunct="1">
              <a:lnSpc>
                <a:spcPct val="90000"/>
              </a:lnSpc>
              <a:defRPr/>
            </a:pPr>
            <a:endParaRPr lang="en-AU" altLang="en-US" dirty="0" smtClean="0"/>
          </a:p>
          <a:p>
            <a:pPr>
              <a:defRPr/>
            </a:pPr>
            <a:r>
              <a:rPr lang="en-AU" dirty="0" smtClean="0"/>
              <a:t>(1) Subject </a:t>
            </a:r>
            <a:r>
              <a:rPr lang="en-AU" dirty="0"/>
              <a:t>to this section, if:</a:t>
            </a:r>
          </a:p>
          <a:p>
            <a:pPr>
              <a:defRPr/>
            </a:pPr>
            <a:r>
              <a:rPr lang="en-AU" dirty="0" smtClean="0"/>
              <a:t>     (</a:t>
            </a:r>
            <a:r>
              <a:rPr lang="en-AU" dirty="0"/>
              <a:t>a)	a social security payment is made; and</a:t>
            </a:r>
          </a:p>
          <a:p>
            <a:pPr>
              <a:defRPr/>
            </a:pPr>
            <a:r>
              <a:rPr lang="en-AU" dirty="0" smtClean="0"/>
              <a:t>     (</a:t>
            </a:r>
            <a:r>
              <a:rPr lang="en-AU" dirty="0"/>
              <a:t>b)	a person who obtains the benefit of the payment was not entitled for any reason to obtain that benefit;</a:t>
            </a:r>
          </a:p>
          <a:p>
            <a:pPr>
              <a:defRPr/>
            </a:pPr>
            <a:r>
              <a:rPr lang="en-AU" dirty="0"/>
              <a:t>the amount of the payment is a debt due to the Commonwealth by the person and the debt is taken to arise when the person obtains the benefit of the payment</a:t>
            </a:r>
            <a:r>
              <a:rPr lang="en-AU" dirty="0" smtClean="0"/>
              <a:t>.</a:t>
            </a:r>
          </a:p>
          <a:p>
            <a:pPr>
              <a:defRPr/>
            </a:pPr>
            <a:r>
              <a:rPr lang="en-AU" dirty="0" smtClean="0"/>
              <a:t>(1AA) …</a:t>
            </a:r>
            <a:endParaRPr lang="en-AU" dirty="0"/>
          </a:p>
          <a:p>
            <a:pPr marL="0" indent="0" eaLnBrk="1" hangingPunct="1">
              <a:lnSpc>
                <a:spcPct val="90000"/>
              </a:lnSpc>
              <a:defRPr/>
            </a:pPr>
            <a:endParaRPr lang="en-AU" alt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04800" y="1295400"/>
            <a:ext cx="8458200" cy="765175"/>
          </a:xfrm>
        </p:spPr>
        <p:txBody>
          <a:bodyPr/>
          <a:lstStyle/>
          <a:p>
            <a:pPr algn="ctr"/>
            <a:r>
              <a:rPr lang="en-AU" sz="2400" b="1" dirty="0" smtClean="0"/>
              <a:t>Part 5.2 - </a:t>
            </a:r>
            <a:r>
              <a:rPr lang="en-GB" sz="2400" b="1" dirty="0" smtClean="0"/>
              <a:t>Amounts Recoverable under this Act</a:t>
            </a:r>
            <a:endParaRPr lang="en-AU" sz="2400" b="1" dirty="0" smtClean="0"/>
          </a:p>
        </p:txBody>
      </p:sp>
      <p:sp>
        <p:nvSpPr>
          <p:cNvPr id="11267" name="Rectangle 3"/>
          <p:cNvSpPr>
            <a:spLocks noGrp="1" noChangeArrowheads="1"/>
          </p:cNvSpPr>
          <p:nvPr>
            <p:ph type="body" idx="1"/>
          </p:nvPr>
        </p:nvSpPr>
        <p:spPr>
          <a:xfrm>
            <a:off x="250825" y="2132013"/>
            <a:ext cx="8458200" cy="4708525"/>
          </a:xfrm>
        </p:spPr>
        <p:txBody>
          <a:bodyPr/>
          <a:lstStyle/>
          <a:p>
            <a:pPr>
              <a:defRPr/>
            </a:pPr>
            <a:r>
              <a:rPr lang="en-GB" sz="2000" dirty="0" smtClean="0"/>
              <a:t>Other debt raising section examples</a:t>
            </a:r>
          </a:p>
          <a:p>
            <a:pPr>
              <a:defRPr/>
            </a:pPr>
            <a:r>
              <a:rPr lang="en-GB" sz="2000" dirty="0" smtClean="0"/>
              <a:t>s </a:t>
            </a:r>
            <a:r>
              <a:rPr lang="en-GB" sz="2000" dirty="0"/>
              <a:t>1223AA “Debts arising from prepayments and certain other payments”;</a:t>
            </a:r>
            <a:endParaRPr lang="en-AU" sz="2000" dirty="0"/>
          </a:p>
          <a:p>
            <a:pPr>
              <a:defRPr/>
            </a:pPr>
            <a:r>
              <a:rPr lang="en-GB" sz="2000" dirty="0"/>
              <a:t>s 1223AB “Debts arising from AAT stay orders”;</a:t>
            </a:r>
            <a:endParaRPr lang="en-AU" sz="2000" dirty="0"/>
          </a:p>
          <a:p>
            <a:pPr>
              <a:defRPr/>
            </a:pPr>
            <a:r>
              <a:rPr lang="en-GB" sz="2000" dirty="0"/>
              <a:t>s 1223ABA “Debts arising in respect of one-off payment to carers”;</a:t>
            </a:r>
            <a:endParaRPr lang="en-AU" sz="2000" dirty="0"/>
          </a:p>
          <a:p>
            <a:pPr>
              <a:defRPr/>
            </a:pPr>
            <a:r>
              <a:rPr lang="en-GB" sz="2000" dirty="0"/>
              <a:t>s 1224C “Data-matching Program (Assistance and Tax) Acts debts”;</a:t>
            </a:r>
            <a:endParaRPr lang="en-AU" sz="2000" dirty="0"/>
          </a:p>
          <a:p>
            <a:pPr>
              <a:defRPr/>
            </a:pPr>
            <a:r>
              <a:rPr lang="en-GB" sz="2000" dirty="0"/>
              <a:t>s 1227 “Assurance of support debts”;</a:t>
            </a:r>
            <a:endParaRPr lang="en-AU" sz="2000" dirty="0"/>
          </a:p>
          <a:p>
            <a:pPr>
              <a:defRPr/>
            </a:pPr>
            <a:r>
              <a:rPr lang="en-GB" sz="2000" dirty="0"/>
              <a:t>s 1228 “Overpayments arising under other Acts and schemes”: </a:t>
            </a:r>
            <a:endParaRPr lang="en-GB" sz="2000" dirty="0" smtClean="0"/>
          </a:p>
          <a:p>
            <a:pPr>
              <a:defRPr/>
            </a:pPr>
            <a:r>
              <a:rPr lang="en-GB" sz="2000" dirty="0"/>
              <a:t>	</a:t>
            </a:r>
            <a:r>
              <a:rPr lang="en-GB" sz="1800" dirty="0" smtClean="0"/>
              <a:t>This </a:t>
            </a:r>
            <a:r>
              <a:rPr lang="en-GB" sz="1800" dirty="0"/>
              <a:t>provision provides for debts under the VEA, the Family Assistance Act, payments under various educational schemes and compensation paid under the </a:t>
            </a:r>
            <a:r>
              <a:rPr lang="en-GB" sz="1800" i="1" dirty="0"/>
              <a:t>Military Rehabilitation and Compensation Act 2004</a:t>
            </a:r>
            <a:r>
              <a:rPr lang="en-GB" sz="1800" dirty="0"/>
              <a:t>, to be recoverable by deduction under the 1991 Act.</a:t>
            </a:r>
            <a:endParaRPr lang="en-AU" sz="1800" dirty="0"/>
          </a:p>
          <a:p>
            <a:pPr marL="0" indent="0" eaLnBrk="1" hangingPunct="1">
              <a:lnSpc>
                <a:spcPct val="90000"/>
              </a:lnSpc>
              <a:defRPr/>
            </a:pPr>
            <a:endParaRPr lang="en-AU" altLang="en-US" dirty="0" smtClean="0"/>
          </a:p>
          <a:p>
            <a:pPr marL="0" indent="0" eaLnBrk="1" hangingPunct="1">
              <a:lnSpc>
                <a:spcPct val="90000"/>
              </a:lnSpc>
              <a:defRPr/>
            </a:pPr>
            <a:endParaRPr lang="en-AU" altLang="en-US" dirty="0"/>
          </a:p>
          <a:p>
            <a:pPr marL="0" indent="0" eaLnBrk="1" hangingPunct="1">
              <a:lnSpc>
                <a:spcPct val="90000"/>
              </a:lnSpc>
              <a:defRPr/>
            </a:pPr>
            <a:endParaRPr lang="en-AU" alt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04800" y="1295400"/>
            <a:ext cx="8458200" cy="765175"/>
          </a:xfrm>
        </p:spPr>
        <p:txBody>
          <a:bodyPr/>
          <a:lstStyle/>
          <a:p>
            <a:r>
              <a:rPr lang="en-AU" sz="2400" b="1" smtClean="0"/>
              <a:t>Data Matching</a:t>
            </a:r>
          </a:p>
        </p:txBody>
      </p:sp>
      <p:sp>
        <p:nvSpPr>
          <p:cNvPr id="11267" name="Rectangle 3"/>
          <p:cNvSpPr>
            <a:spLocks noGrp="1" noChangeArrowheads="1"/>
          </p:cNvSpPr>
          <p:nvPr>
            <p:ph type="body" idx="1"/>
          </p:nvPr>
        </p:nvSpPr>
        <p:spPr>
          <a:xfrm>
            <a:off x="250825" y="2132013"/>
            <a:ext cx="8458200" cy="4708525"/>
          </a:xfrm>
        </p:spPr>
        <p:txBody>
          <a:bodyPr/>
          <a:lstStyle/>
          <a:p>
            <a:pPr>
              <a:defRPr/>
            </a:pPr>
            <a:r>
              <a:rPr lang="en-GB" sz="2000" dirty="0" smtClean="0"/>
              <a:t>DHS </a:t>
            </a:r>
            <a:r>
              <a:rPr lang="en-GB" sz="2000" i="1" dirty="0" smtClean="0"/>
              <a:t>Annual Report 2015-16</a:t>
            </a:r>
          </a:p>
          <a:p>
            <a:pPr>
              <a:defRPr/>
            </a:pPr>
            <a:endParaRPr lang="en-AU" sz="2000" dirty="0" smtClean="0"/>
          </a:p>
          <a:p>
            <a:pPr>
              <a:defRPr/>
            </a:pPr>
            <a:r>
              <a:rPr lang="en-AU" sz="2000" dirty="0"/>
              <a:t>	</a:t>
            </a:r>
            <a:r>
              <a:rPr lang="en-AU" sz="2000" dirty="0" smtClean="0"/>
              <a:t>In </a:t>
            </a:r>
            <a:r>
              <a:rPr lang="en-AU" sz="2000" dirty="0"/>
              <a:t>2016-17 the department will undertake an enhanced approach to address compliance risks covered by the Data-matching Program.  The new approach will replace the activity governed by the </a:t>
            </a:r>
            <a:r>
              <a:rPr lang="en-AU" sz="2000" i="1" dirty="0"/>
              <a:t>Data–matching Program (Assistance and Tax) Act 1990 </a:t>
            </a:r>
            <a:r>
              <a:rPr lang="en-AU" sz="2000" dirty="0"/>
              <a:t>and bring the activity in line with the department’s other data matching activity and the OAIC’s Guidelines on Data Matching in Australian Government Administration (voluntary data matching guidelines).  Programme cycles conducted under the Data-matching Program will be gradually phased out and cease during 2016-17.</a:t>
            </a:r>
          </a:p>
          <a:p>
            <a:pPr marL="0" indent="0" eaLnBrk="1" hangingPunct="1">
              <a:lnSpc>
                <a:spcPct val="90000"/>
              </a:lnSpc>
              <a:defRPr/>
            </a:pPr>
            <a:endParaRPr lang="en-AU" altLang="en-US" dirty="0" smtClean="0"/>
          </a:p>
          <a:p>
            <a:pPr marL="0" indent="0" eaLnBrk="1" hangingPunct="1">
              <a:lnSpc>
                <a:spcPct val="90000"/>
              </a:lnSpc>
              <a:defRPr/>
            </a:pPr>
            <a:endParaRPr lang="en-AU" altLang="en-US" dirty="0"/>
          </a:p>
          <a:p>
            <a:pPr marL="0" indent="0" eaLnBrk="1" hangingPunct="1">
              <a:lnSpc>
                <a:spcPct val="90000"/>
              </a:lnSpc>
              <a:defRPr/>
            </a:pPr>
            <a:endParaRPr lang="en-AU" alt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04800" y="1295400"/>
            <a:ext cx="8458200" cy="765175"/>
          </a:xfrm>
        </p:spPr>
        <p:txBody>
          <a:bodyPr/>
          <a:lstStyle/>
          <a:p>
            <a:r>
              <a:rPr lang="en-AU" sz="2400" b="1" dirty="0" smtClean="0"/>
              <a:t>“</a:t>
            </a:r>
            <a:r>
              <a:rPr lang="en-AU" sz="2400" b="1" dirty="0" err="1" smtClean="0"/>
              <a:t>Robodebts</a:t>
            </a:r>
            <a:r>
              <a:rPr lang="en-AU" sz="2400" b="1" dirty="0" smtClean="0"/>
              <a:t>”</a:t>
            </a:r>
          </a:p>
        </p:txBody>
      </p:sp>
      <p:sp>
        <p:nvSpPr>
          <p:cNvPr id="11267" name="Rectangle 3"/>
          <p:cNvSpPr>
            <a:spLocks noGrp="1" noChangeArrowheads="1"/>
          </p:cNvSpPr>
          <p:nvPr>
            <p:ph type="body" idx="1"/>
          </p:nvPr>
        </p:nvSpPr>
        <p:spPr>
          <a:xfrm>
            <a:off x="250825" y="2132013"/>
            <a:ext cx="8458200" cy="4708525"/>
          </a:xfrm>
        </p:spPr>
        <p:txBody>
          <a:bodyPr/>
          <a:lstStyle/>
          <a:p>
            <a:pPr>
              <a:defRPr/>
            </a:pPr>
            <a:r>
              <a:rPr lang="en-GB" sz="2000" dirty="0" smtClean="0"/>
              <a:t>Commonwealth </a:t>
            </a:r>
            <a:r>
              <a:rPr lang="en-GB" sz="2000" dirty="0"/>
              <a:t>Ombudsman, </a:t>
            </a:r>
            <a:r>
              <a:rPr lang="en-GB" sz="2000" i="1" dirty="0"/>
              <a:t>Centrelink’s automated debt raising and recovery system</a:t>
            </a:r>
            <a:r>
              <a:rPr lang="en-GB" sz="2000" dirty="0"/>
              <a:t>, April 2017</a:t>
            </a:r>
            <a:r>
              <a:rPr lang="en-GB" sz="2000" dirty="0" smtClean="0"/>
              <a:t>.</a:t>
            </a:r>
          </a:p>
          <a:p>
            <a:pPr>
              <a:defRPr/>
            </a:pPr>
            <a:endParaRPr lang="en-AU" sz="2000" dirty="0"/>
          </a:p>
          <a:p>
            <a:pPr marL="0" indent="0" eaLnBrk="1" hangingPunct="1">
              <a:lnSpc>
                <a:spcPct val="90000"/>
              </a:lnSpc>
              <a:defRPr/>
            </a:pPr>
            <a:r>
              <a:rPr lang="en-GB" sz="2000" dirty="0"/>
              <a:t>The Senate, Community Affairs References Committee, </a:t>
            </a:r>
            <a:r>
              <a:rPr lang="en-GB" sz="2000" i="1" dirty="0"/>
              <a:t>Design, scope, cost-benefit analysis, contracts awarded and implementation associated with the Better Management of the Social Welfare System initiative</a:t>
            </a:r>
            <a:r>
              <a:rPr lang="en-GB" sz="2000" dirty="0"/>
              <a:t>, June 2017.</a:t>
            </a:r>
            <a:endParaRPr lang="en-AU" sz="2000" dirty="0"/>
          </a:p>
          <a:p>
            <a:pPr marL="0" indent="0" eaLnBrk="1" hangingPunct="1">
              <a:lnSpc>
                <a:spcPct val="90000"/>
              </a:lnSpc>
              <a:defRPr/>
            </a:pPr>
            <a:endParaRPr lang="en-AU" altLang="en-US" sz="2000" dirty="0" smtClean="0"/>
          </a:p>
          <a:p>
            <a:pPr marL="0" indent="0" eaLnBrk="1" hangingPunct="1">
              <a:lnSpc>
                <a:spcPct val="90000"/>
              </a:lnSpc>
              <a:defRPr/>
            </a:pPr>
            <a:r>
              <a:rPr lang="en-GB" sz="2000" dirty="0" smtClean="0"/>
              <a:t>Hanks </a:t>
            </a:r>
            <a:r>
              <a:rPr lang="en-GB" sz="2000" dirty="0"/>
              <a:t>QC, Peter, </a:t>
            </a:r>
            <a:r>
              <a:rPr lang="en-GB" sz="2000" i="1" dirty="0"/>
              <a:t>Administrative Law and Welfare Rights: A 40-Year Story From </a:t>
            </a:r>
            <a:r>
              <a:rPr lang="en-GB" sz="2000" dirty="0"/>
              <a:t>Green v Daniels</a:t>
            </a:r>
            <a:r>
              <a:rPr lang="en-GB" sz="2000" i="1" dirty="0"/>
              <a:t> to ‘Robot Debt’ Recovery</a:t>
            </a:r>
            <a:r>
              <a:rPr lang="en-GB" sz="2000" dirty="0"/>
              <a:t>, (2017) 89 </a:t>
            </a:r>
            <a:r>
              <a:rPr lang="en-GB" sz="2000" i="1" dirty="0"/>
              <a:t>AIAL Forum </a:t>
            </a:r>
            <a:r>
              <a:rPr lang="en-GB" sz="2000" dirty="0"/>
              <a:t>1</a:t>
            </a:r>
            <a:r>
              <a:rPr lang="en-GB" sz="2000" dirty="0" smtClean="0"/>
              <a:t>.</a:t>
            </a:r>
          </a:p>
          <a:p>
            <a:pPr marL="0" indent="0" eaLnBrk="1" hangingPunct="1">
              <a:lnSpc>
                <a:spcPct val="90000"/>
              </a:lnSpc>
              <a:defRPr/>
            </a:pPr>
            <a:endParaRPr lang="en-AU" sz="2000" dirty="0"/>
          </a:p>
          <a:p>
            <a:pPr marL="0" indent="0" eaLnBrk="1" hangingPunct="1">
              <a:lnSpc>
                <a:spcPct val="90000"/>
              </a:lnSpc>
              <a:defRPr/>
            </a:pPr>
            <a:r>
              <a:rPr lang="en-GB" sz="2000" dirty="0"/>
              <a:t>Office of the Australian Information Commissioner, </a:t>
            </a:r>
            <a:r>
              <a:rPr lang="en-AU" sz="2000" i="1" dirty="0"/>
              <a:t>Guidelines on Data Matching in Australian Government Administration</a:t>
            </a:r>
            <a:r>
              <a:rPr lang="en-AU" sz="2000" dirty="0" smtClean="0"/>
              <a:t>, 2014.</a:t>
            </a:r>
            <a:endParaRPr lang="en-AU" altLang="en-US" sz="2000" dirty="0" smtClean="0"/>
          </a:p>
          <a:p>
            <a:pPr marL="0" indent="0" eaLnBrk="1" hangingPunct="1">
              <a:lnSpc>
                <a:spcPct val="90000"/>
              </a:lnSpc>
              <a:defRPr/>
            </a:pPr>
            <a:endParaRPr lang="en-AU" altLang="en-US" dirty="0"/>
          </a:p>
          <a:p>
            <a:pPr marL="0" indent="0" eaLnBrk="1" hangingPunct="1">
              <a:lnSpc>
                <a:spcPct val="90000"/>
              </a:lnSpc>
              <a:defRPr/>
            </a:pPr>
            <a:endParaRPr lang="en-AU" altLang="en-US" dirty="0" smtClean="0"/>
          </a:p>
        </p:txBody>
      </p:sp>
    </p:spTree>
    <p:extLst>
      <p:ext uri="{BB962C8B-B14F-4D97-AF65-F5344CB8AC3E}">
        <p14:creationId xmlns:p14="http://schemas.microsoft.com/office/powerpoint/2010/main" val="14995225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304800" y="1295400"/>
            <a:ext cx="8458200" cy="477838"/>
          </a:xfrm>
        </p:spPr>
        <p:txBody>
          <a:bodyPr/>
          <a:lstStyle/>
          <a:p>
            <a:pPr algn="ctr"/>
            <a:r>
              <a:rPr lang="en-GB" sz="2400" b="1" smtClean="0"/>
              <a:t>Part 5.3 - Methods of Recovery</a:t>
            </a:r>
          </a:p>
        </p:txBody>
      </p:sp>
      <p:sp>
        <p:nvSpPr>
          <p:cNvPr id="11267" name="Rectangle 3"/>
          <p:cNvSpPr>
            <a:spLocks noGrp="1" noChangeArrowheads="1"/>
          </p:cNvSpPr>
          <p:nvPr>
            <p:ph type="body" idx="1"/>
          </p:nvPr>
        </p:nvSpPr>
        <p:spPr>
          <a:xfrm>
            <a:off x="250825" y="1844675"/>
            <a:ext cx="8458200" cy="4708525"/>
          </a:xfrm>
        </p:spPr>
        <p:txBody>
          <a:bodyPr/>
          <a:lstStyle/>
          <a:p>
            <a:pPr>
              <a:defRPr/>
            </a:pPr>
            <a:r>
              <a:rPr lang="en-GB" dirty="0"/>
              <a:t>The primary means of recovery are:</a:t>
            </a:r>
            <a:endParaRPr lang="en-GB" dirty="0" smtClean="0"/>
          </a:p>
          <a:p>
            <a:pPr>
              <a:defRPr/>
            </a:pPr>
            <a:r>
              <a:rPr lang="en-GB" dirty="0" smtClean="0"/>
              <a:t>s </a:t>
            </a:r>
            <a:r>
              <a:rPr lang="en-GB" dirty="0"/>
              <a:t>1231 “Deductions from debtor’s pension, benefit or allowance;</a:t>
            </a:r>
            <a:endParaRPr lang="en-AU" dirty="0"/>
          </a:p>
          <a:p>
            <a:pPr>
              <a:defRPr/>
            </a:pPr>
            <a:r>
              <a:rPr lang="en-GB" dirty="0"/>
              <a:t>s 1232 “Legal proceedings”;</a:t>
            </a:r>
            <a:endParaRPr lang="en-AU" dirty="0"/>
          </a:p>
          <a:p>
            <a:pPr>
              <a:defRPr/>
            </a:pPr>
            <a:r>
              <a:rPr lang="en-GB" dirty="0"/>
              <a:t>s 1233 “Garnishee notice”;</a:t>
            </a:r>
            <a:endParaRPr lang="en-AU" dirty="0"/>
          </a:p>
          <a:p>
            <a:pPr>
              <a:defRPr/>
            </a:pPr>
            <a:r>
              <a:rPr lang="en-GB" dirty="0"/>
              <a:t>s 1234 “Arrangement for payment of debt” (repayments by instalments). </a:t>
            </a:r>
            <a:endParaRPr lang="en-AU" dirty="0"/>
          </a:p>
          <a:p>
            <a:pPr>
              <a:defRPr/>
            </a:pPr>
            <a:r>
              <a:rPr lang="en-GB" dirty="0"/>
              <a:t>  </a:t>
            </a:r>
            <a:r>
              <a:rPr lang="en-GB" dirty="0" smtClean="0"/>
              <a:t>  </a:t>
            </a:r>
            <a:r>
              <a:rPr lang="en-GB" sz="2000" dirty="0" smtClean="0"/>
              <a:t>The </a:t>
            </a:r>
            <a:r>
              <a:rPr lang="en-GB" sz="2000" dirty="0"/>
              <a:t>Secretary can also recover funds from a bank where a payment has been made to the wrong person or after a recipient’s death (</a:t>
            </a:r>
            <a:r>
              <a:rPr lang="en-GB" sz="2000" dirty="0" smtClean="0"/>
              <a:t>s1234</a:t>
            </a:r>
            <a:r>
              <a:rPr lang="en-GB" sz="2000" dirty="0"/>
              <a:t>) and, with consent, by deductions from the social security payment of a person who is not the debtor (</a:t>
            </a:r>
            <a:r>
              <a:rPr lang="en-GB" sz="2000" dirty="0" smtClean="0"/>
              <a:t>s1234A</a:t>
            </a:r>
            <a:r>
              <a:rPr lang="en-GB" sz="2000" dirty="0"/>
              <a:t>).</a:t>
            </a:r>
            <a:endParaRPr lang="en-AU" sz="2000" dirty="0"/>
          </a:p>
          <a:p>
            <a:pPr>
              <a:defRPr/>
            </a:pPr>
            <a:endParaRPr lang="en-AU" dirty="0"/>
          </a:p>
          <a:p>
            <a:pPr marL="0" indent="0" eaLnBrk="1" hangingPunct="1">
              <a:lnSpc>
                <a:spcPct val="90000"/>
              </a:lnSpc>
              <a:defRPr/>
            </a:pPr>
            <a:endParaRPr lang="en-AU" alt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04800" y="1295400"/>
            <a:ext cx="8458200" cy="477838"/>
          </a:xfrm>
        </p:spPr>
        <p:txBody>
          <a:bodyPr/>
          <a:lstStyle/>
          <a:p>
            <a:pPr algn="ctr"/>
            <a:r>
              <a:rPr lang="en-GB" sz="2400" b="1" smtClean="0"/>
              <a:t/>
            </a:r>
            <a:br>
              <a:rPr lang="en-GB" sz="2400" b="1" smtClean="0"/>
            </a:br>
            <a:r>
              <a:rPr lang="en-GB" sz="2400" b="1" smtClean="0"/>
              <a:t>Part 5.4 – Non-Recovery of Debts</a:t>
            </a:r>
            <a:r>
              <a:rPr lang="en-AU" sz="2400" b="1" smtClean="0"/>
              <a:t/>
            </a:r>
            <a:br>
              <a:rPr lang="en-AU" sz="2400" b="1" smtClean="0"/>
            </a:br>
            <a:endParaRPr lang="en-AU" sz="2400" b="1" smtClean="0"/>
          </a:p>
        </p:txBody>
      </p:sp>
      <p:sp>
        <p:nvSpPr>
          <p:cNvPr id="18435" name="Rectangle 3"/>
          <p:cNvSpPr>
            <a:spLocks noGrp="1" noChangeArrowheads="1"/>
          </p:cNvSpPr>
          <p:nvPr>
            <p:ph type="body" idx="1"/>
          </p:nvPr>
        </p:nvSpPr>
        <p:spPr>
          <a:xfrm>
            <a:off x="250825" y="1844675"/>
            <a:ext cx="8458200" cy="4708525"/>
          </a:xfrm>
        </p:spPr>
        <p:txBody>
          <a:bodyPr/>
          <a:lstStyle/>
          <a:p>
            <a:r>
              <a:rPr lang="en-GB" sz="1800" smtClean="0"/>
              <a:t>The sections in Part 5.4 are:</a:t>
            </a:r>
            <a:endParaRPr lang="en-AU" sz="1800" smtClean="0"/>
          </a:p>
          <a:p>
            <a:r>
              <a:rPr lang="en-GB" sz="1600" smtClean="0"/>
              <a:t>s 1235 “Meaning of </a:t>
            </a:r>
            <a:r>
              <a:rPr lang="en-GB" sz="1600" i="1" smtClean="0"/>
              <a:t>debt</a:t>
            </a:r>
            <a:r>
              <a:rPr lang="en-GB" sz="1600" smtClean="0"/>
              <a:t>” (debt recoverable under Part 5.2, the 1947 Act, an international social security agreement and the Fares Allowance Rules);</a:t>
            </a:r>
            <a:endParaRPr lang="en-AU" sz="1600" smtClean="0"/>
          </a:p>
          <a:p>
            <a:r>
              <a:rPr lang="en-GB" sz="1600" smtClean="0"/>
              <a:t>s 1236 “Secretary may write off debt;</a:t>
            </a:r>
            <a:endParaRPr lang="en-AU" sz="1600" smtClean="0"/>
          </a:p>
          <a:p>
            <a:r>
              <a:rPr lang="en-GB" sz="1600" smtClean="0"/>
              <a:t>s 1237 “Power to waive Commonwealth’s right to recover debt”;</a:t>
            </a:r>
            <a:endParaRPr lang="en-AU" sz="1600" smtClean="0"/>
          </a:p>
          <a:p>
            <a:r>
              <a:rPr lang="en-GB" sz="1600" smtClean="0"/>
              <a:t>s 1237A “Waiver of debt arising from error”;</a:t>
            </a:r>
            <a:endParaRPr lang="en-AU" sz="1600" smtClean="0"/>
          </a:p>
          <a:p>
            <a:r>
              <a:rPr lang="en-GB" sz="1600" smtClean="0"/>
              <a:t>s 1237AA “waiver of debt relating to an offence”;</a:t>
            </a:r>
            <a:endParaRPr lang="en-AU" sz="1600" smtClean="0"/>
          </a:p>
          <a:p>
            <a:r>
              <a:rPr lang="en-GB" sz="1600" smtClean="0"/>
              <a:t>s 1237AAA “Waiver of small debt”;</a:t>
            </a:r>
            <a:endParaRPr lang="en-AU" sz="1600" smtClean="0"/>
          </a:p>
          <a:p>
            <a:r>
              <a:rPr lang="en-GB" sz="1600" smtClean="0"/>
              <a:t>s 1237AAB “Waiver in relation to settlements”;</a:t>
            </a:r>
            <a:endParaRPr lang="en-AU" sz="1600" smtClean="0"/>
          </a:p>
          <a:p>
            <a:r>
              <a:rPr lang="en-GB" sz="1600" smtClean="0"/>
              <a:t>s 1237AAC “Waiver where debtor or debtor’s partner would have been entitled to an allowance” (applies only to an entitlement of family payment, family allowance, parenting allowance and parenting payment);</a:t>
            </a:r>
            <a:endParaRPr lang="en-AU" sz="1600" smtClean="0"/>
          </a:p>
          <a:p>
            <a:r>
              <a:rPr lang="en-GB" sz="1600" smtClean="0"/>
              <a:t>s 1237AAD “Waiver in special circumstances”;</a:t>
            </a:r>
            <a:endParaRPr lang="en-AU" sz="1600" smtClean="0"/>
          </a:p>
          <a:p>
            <a:r>
              <a:rPr lang="en-GB" sz="1600" smtClean="0"/>
              <a:t>s 1237AAE “Extra rules for waiver of assurance of support debts”;</a:t>
            </a:r>
            <a:endParaRPr lang="en-AU" sz="1600" smtClean="0"/>
          </a:p>
          <a:p>
            <a:r>
              <a:rPr lang="en-GB" sz="1600" smtClean="0"/>
              <a:t>s 1237AB “Secretary may waive debts of a particular class”.</a:t>
            </a:r>
            <a:endParaRPr lang="en-AU" alt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295400"/>
            <a:ext cx="8458200" cy="1125488"/>
          </a:xfrm>
        </p:spPr>
        <p:txBody>
          <a:bodyPr/>
          <a:lstStyle/>
          <a:p>
            <a:pPr algn="ctr"/>
            <a:r>
              <a:rPr lang="en-AU" sz="2000" b="1" dirty="0" smtClean="0"/>
              <a:t>Peter Sutherland</a:t>
            </a:r>
            <a:br>
              <a:rPr lang="en-AU" sz="2000" b="1" dirty="0" smtClean="0"/>
            </a:br>
            <a:r>
              <a:rPr lang="en-AU" sz="1800" dirty="0" smtClean="0"/>
              <a:t>School of Legal Practice, Australian National University</a:t>
            </a:r>
            <a:br>
              <a:rPr lang="en-AU" sz="1800" dirty="0" smtClean="0"/>
            </a:br>
            <a:r>
              <a:rPr lang="en-AU" sz="1800" dirty="0" smtClean="0"/>
              <a:t>Co-author</a:t>
            </a:r>
            <a:r>
              <a:rPr lang="en-AU" sz="1800" i="1" dirty="0" smtClean="0"/>
              <a:t>, </a:t>
            </a:r>
            <a:r>
              <a:rPr lang="en-AU" sz="1600" i="1" dirty="0" smtClean="0"/>
              <a:t>Social Security and Family Assistance Law</a:t>
            </a:r>
            <a:r>
              <a:rPr lang="en-AU" sz="1600" dirty="0" smtClean="0"/>
              <a:t>, 3</a:t>
            </a:r>
            <a:r>
              <a:rPr lang="en-AU" sz="1600" baseline="30000" dirty="0" smtClean="0"/>
              <a:t>rd</a:t>
            </a:r>
            <a:r>
              <a:rPr lang="en-AU" sz="1600" dirty="0" smtClean="0"/>
              <a:t> </a:t>
            </a:r>
            <a:r>
              <a:rPr lang="en-AU" sz="1600" dirty="0" err="1" smtClean="0"/>
              <a:t>ed</a:t>
            </a:r>
            <a:r>
              <a:rPr lang="en-AU" sz="1600" dirty="0" smtClean="0"/>
              <a:t>, 2013</a:t>
            </a:r>
            <a:endParaRPr lang="en-AU" sz="16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15816" y="2564904"/>
            <a:ext cx="3096344" cy="4104456"/>
          </a:xfrm>
        </p:spPr>
      </p:pic>
    </p:spTree>
    <p:extLst>
      <p:ext uri="{BB962C8B-B14F-4D97-AF65-F5344CB8AC3E}">
        <p14:creationId xmlns:p14="http://schemas.microsoft.com/office/powerpoint/2010/main" val="27718721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04800" y="1295400"/>
            <a:ext cx="8458200" cy="477838"/>
          </a:xfrm>
        </p:spPr>
        <p:txBody>
          <a:bodyPr>
            <a:normAutofit fontScale="90000"/>
          </a:bodyPr>
          <a:lstStyle/>
          <a:p>
            <a:pPr algn="ctr">
              <a:defRPr/>
            </a:pPr>
            <a:r>
              <a:rPr lang="en-GB" sz="2400" b="1" dirty="0" smtClean="0"/>
              <a:t/>
            </a:r>
            <a:br>
              <a:rPr lang="en-GB" sz="2400" b="1" dirty="0" smtClean="0"/>
            </a:br>
            <a:r>
              <a:rPr lang="en-GB" sz="2400" b="1" dirty="0" smtClean="0"/>
              <a:t>Section 1237AAD – Administrative Error</a:t>
            </a:r>
            <a:r>
              <a:rPr lang="en-AU" sz="2400" b="1" dirty="0"/>
              <a:t/>
            </a:r>
            <a:br>
              <a:rPr lang="en-AU" sz="2400" b="1" dirty="0"/>
            </a:br>
            <a:endParaRPr lang="en-AU" sz="2400" b="1" dirty="0" smtClean="0"/>
          </a:p>
        </p:txBody>
      </p:sp>
      <p:sp>
        <p:nvSpPr>
          <p:cNvPr id="19459" name="Rectangle 3"/>
          <p:cNvSpPr>
            <a:spLocks noGrp="1" noChangeArrowheads="1"/>
          </p:cNvSpPr>
          <p:nvPr>
            <p:ph type="body" idx="1"/>
          </p:nvPr>
        </p:nvSpPr>
        <p:spPr>
          <a:xfrm>
            <a:off x="250825" y="1844675"/>
            <a:ext cx="8458200" cy="4708525"/>
          </a:xfrm>
        </p:spPr>
        <p:txBody>
          <a:bodyPr/>
          <a:lstStyle/>
          <a:p>
            <a:r>
              <a:rPr lang="en-AU" sz="1800" b="1" smtClean="0"/>
              <a:t>1237A  Waiver of debt arising from error</a:t>
            </a:r>
            <a:endParaRPr lang="en-GB" sz="1800" b="1" smtClean="0"/>
          </a:p>
          <a:p>
            <a:r>
              <a:rPr lang="en-GB" sz="1800" smtClean="0"/>
              <a:t>(1)	Subject to subsection (1A), the Secretary must waive the right to recover the proportion of a debt that is attributable solely to an administrative error made by the Commonwealth if the debtor received in good faith the payment or payments that gave rise to that proportion of the debt.</a:t>
            </a:r>
            <a:endParaRPr lang="en-AU" sz="1800" smtClean="0"/>
          </a:p>
          <a:p>
            <a:r>
              <a:rPr lang="en-GB" sz="1600" smtClean="0"/>
              <a:t>      Note:	Subsection (1) does not allow waiver of a part of a debt that was caused partly by administrative error and partly by one or more other factors (such as error by the debtor).</a:t>
            </a:r>
          </a:p>
          <a:p>
            <a:endParaRPr lang="en-GB" sz="1600" smtClean="0"/>
          </a:p>
          <a:p>
            <a:r>
              <a:rPr lang="en-GB" sz="1800" smtClean="0"/>
              <a:t>Section 1237A(1A) provides that subsection (1) only applies if:</a:t>
            </a:r>
            <a:endParaRPr lang="en-AU" sz="1800" smtClean="0"/>
          </a:p>
          <a:p>
            <a:r>
              <a:rPr lang="en-GB" sz="1800" smtClean="0"/>
              <a:t>(a)	the debt is not raised within a period of 6 weeks from the first payment that caused the debt; or</a:t>
            </a:r>
            <a:endParaRPr lang="en-AU" sz="1800" smtClean="0"/>
          </a:p>
          <a:p>
            <a:r>
              <a:rPr lang="en-GB" sz="1800" smtClean="0"/>
              <a:t>(b)	if the debt arose because a person has complied with a notification obligation, the debt is not raised within a period of 6 weeks from the end of the notification period;</a:t>
            </a:r>
            <a:endParaRPr lang="en-AU" sz="1800" smtClean="0"/>
          </a:p>
          <a:p>
            <a:r>
              <a:rPr lang="en-GB" sz="1800" smtClean="0"/>
              <a:t>whichever is the later.</a:t>
            </a:r>
            <a:endParaRPr lang="en-AU" sz="1800" smtClean="0"/>
          </a:p>
          <a:p>
            <a:endParaRPr lang="en-AU" sz="160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04800" y="1295400"/>
            <a:ext cx="8458200" cy="477838"/>
          </a:xfrm>
        </p:spPr>
        <p:txBody>
          <a:bodyPr>
            <a:normAutofit fontScale="90000"/>
          </a:bodyPr>
          <a:lstStyle/>
          <a:p>
            <a:pPr algn="ctr">
              <a:defRPr/>
            </a:pPr>
            <a:r>
              <a:rPr lang="en-GB" sz="2400" b="1" dirty="0" smtClean="0"/>
              <a:t/>
            </a:r>
            <a:br>
              <a:rPr lang="en-GB" sz="2400" b="1" dirty="0" smtClean="0"/>
            </a:br>
            <a:r>
              <a:rPr lang="en-GB" sz="2400" b="1" dirty="0" smtClean="0"/>
              <a:t>Section 1237AAD – Special Circumstances</a:t>
            </a:r>
            <a:r>
              <a:rPr lang="en-AU" sz="2400" b="1" dirty="0"/>
              <a:t/>
            </a:r>
            <a:br>
              <a:rPr lang="en-AU" sz="2400" b="1" dirty="0"/>
            </a:br>
            <a:endParaRPr lang="en-AU" sz="2400" b="1" dirty="0" smtClean="0"/>
          </a:p>
        </p:txBody>
      </p:sp>
      <p:sp>
        <p:nvSpPr>
          <p:cNvPr id="20483" name="Rectangle 3"/>
          <p:cNvSpPr>
            <a:spLocks noGrp="1" noChangeArrowheads="1"/>
          </p:cNvSpPr>
          <p:nvPr>
            <p:ph type="body" idx="1"/>
          </p:nvPr>
        </p:nvSpPr>
        <p:spPr>
          <a:xfrm>
            <a:off x="250825" y="1844675"/>
            <a:ext cx="8458200" cy="4708525"/>
          </a:xfrm>
        </p:spPr>
        <p:txBody>
          <a:bodyPr/>
          <a:lstStyle/>
          <a:p>
            <a:r>
              <a:rPr lang="en-AU" sz="1800" b="1" smtClean="0"/>
              <a:t>     1237AAD  Waiver in special circumstances</a:t>
            </a:r>
            <a:endParaRPr lang="en-GB" sz="1800" b="1" smtClean="0"/>
          </a:p>
          <a:p>
            <a:r>
              <a:rPr lang="en-AU" sz="1600" smtClean="0"/>
              <a:t>	</a:t>
            </a:r>
            <a:r>
              <a:rPr lang="en-AU" sz="1800" smtClean="0"/>
              <a:t>The Secretary may waive the right to recover all or part of a debt if the Secretary is satisfied that:</a:t>
            </a:r>
          </a:p>
          <a:p>
            <a:r>
              <a:rPr lang="en-AU" sz="1800" smtClean="0"/>
              <a:t>	(a)	the debt did not result wholly or partly from the debtor or another person knowingly:</a:t>
            </a:r>
          </a:p>
          <a:p>
            <a:r>
              <a:rPr lang="en-AU" sz="1800" smtClean="0"/>
              <a:t>	(i)	making a false statement or a false representation; or</a:t>
            </a:r>
          </a:p>
          <a:p>
            <a:r>
              <a:rPr lang="en-AU" sz="1800" smtClean="0"/>
              <a:t>	(ii)	failing or omitting to comply with a provision of this Act, the Administration Act or the 1947 Act; and</a:t>
            </a:r>
          </a:p>
          <a:p>
            <a:r>
              <a:rPr lang="en-AU" sz="1800" smtClean="0"/>
              <a:t>	(b)	there are special circumstances (other than financial hardship alone) that make it desirable to waive; and</a:t>
            </a:r>
          </a:p>
          <a:p>
            <a:r>
              <a:rPr lang="en-AU" sz="1800" smtClean="0"/>
              <a:t>	(c)	it is more appropriate to waive than to write off the debt or part of the debt.</a:t>
            </a:r>
          </a:p>
          <a:p>
            <a:r>
              <a:rPr lang="en-AU" sz="1600" smtClean="0"/>
              <a:t>	Note 1: Section 1236 allows the Secretary to write off a debt on behalf of the Commonwealth.</a:t>
            </a:r>
          </a:p>
          <a:p>
            <a:r>
              <a:rPr lang="en-AU" sz="1600" smtClean="0"/>
              <a:t>	Note 2: This section has effect subject to section 1237AAE in relation to an assurance of support debt.</a:t>
            </a:r>
          </a:p>
          <a:p>
            <a:endParaRPr lang="en-AU" sz="180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04800" y="1295400"/>
            <a:ext cx="8458200" cy="477838"/>
          </a:xfrm>
        </p:spPr>
        <p:txBody>
          <a:bodyPr/>
          <a:lstStyle/>
          <a:p>
            <a:pPr algn="ctr"/>
            <a:r>
              <a:rPr lang="en-GB" sz="2400" b="1" smtClean="0"/>
              <a:t>Part 5.5 - Departure Prohibition Orders</a:t>
            </a:r>
            <a:endParaRPr lang="en-AU" sz="2400" b="1" smtClean="0"/>
          </a:p>
        </p:txBody>
      </p:sp>
      <p:sp>
        <p:nvSpPr>
          <p:cNvPr id="11267" name="Rectangle 3"/>
          <p:cNvSpPr>
            <a:spLocks noGrp="1" noChangeArrowheads="1"/>
          </p:cNvSpPr>
          <p:nvPr>
            <p:ph type="body" idx="1"/>
          </p:nvPr>
        </p:nvSpPr>
        <p:spPr>
          <a:xfrm>
            <a:off x="250825" y="1844675"/>
            <a:ext cx="8458200" cy="4708525"/>
          </a:xfrm>
        </p:spPr>
        <p:txBody>
          <a:bodyPr/>
          <a:lstStyle/>
          <a:p>
            <a:pPr>
              <a:defRPr/>
            </a:pPr>
            <a:r>
              <a:rPr lang="en-GB" sz="2000" dirty="0"/>
              <a:t>Part 5.5 has seven Divisions</a:t>
            </a:r>
            <a:r>
              <a:rPr lang="en-GB" sz="2000" dirty="0" smtClean="0"/>
              <a:t>:</a:t>
            </a:r>
            <a:endParaRPr lang="en-AU" sz="2000" dirty="0" smtClean="0"/>
          </a:p>
          <a:p>
            <a:pPr>
              <a:defRPr/>
            </a:pPr>
            <a:r>
              <a:rPr lang="en-GB" sz="2000" dirty="0" err="1" smtClean="0"/>
              <a:t>Div</a:t>
            </a:r>
            <a:r>
              <a:rPr lang="en-GB" sz="2000" dirty="0" smtClean="0"/>
              <a:t> 1. “Secretary may make departure </a:t>
            </a:r>
            <a:r>
              <a:rPr lang="en-GB" sz="2000" dirty="0"/>
              <a:t>prohibition orders” (s 1240);</a:t>
            </a:r>
            <a:endParaRPr lang="en-AU" sz="2000" dirty="0"/>
          </a:p>
          <a:p>
            <a:pPr>
              <a:defRPr/>
            </a:pPr>
            <a:r>
              <a:rPr lang="en-GB" sz="2000" dirty="0" err="1"/>
              <a:t>Div</a:t>
            </a:r>
            <a:r>
              <a:rPr lang="en-GB" sz="2000" dirty="0"/>
              <a:t> 2. “Departure from Australia of debtors prohibited” (s 1241);</a:t>
            </a:r>
            <a:endParaRPr lang="en-AU" sz="2000" dirty="0"/>
          </a:p>
          <a:p>
            <a:pPr>
              <a:defRPr/>
            </a:pPr>
            <a:r>
              <a:rPr lang="en-GB" sz="2000" dirty="0" err="1"/>
              <a:t>Div</a:t>
            </a:r>
            <a:r>
              <a:rPr lang="en-GB" sz="2000" dirty="0"/>
              <a:t> 3. “Other rules for departure prohibition orders” (ss 1242 - 1245);</a:t>
            </a:r>
            <a:endParaRPr lang="en-AU" sz="2000" dirty="0"/>
          </a:p>
          <a:p>
            <a:pPr>
              <a:defRPr/>
            </a:pPr>
            <a:r>
              <a:rPr lang="en-GB" sz="2000" dirty="0" err="1"/>
              <a:t>Div</a:t>
            </a:r>
            <a:r>
              <a:rPr lang="en-GB" sz="2000" dirty="0"/>
              <a:t> 4. “Departure authorisation certificates” (ss 1246 – 1251);</a:t>
            </a:r>
            <a:endParaRPr lang="en-AU" sz="2000" dirty="0"/>
          </a:p>
          <a:p>
            <a:pPr>
              <a:defRPr/>
            </a:pPr>
            <a:r>
              <a:rPr lang="en-GB" sz="2000" dirty="0" err="1"/>
              <a:t>Div</a:t>
            </a:r>
            <a:r>
              <a:rPr lang="en-GB" sz="2000" dirty="0"/>
              <a:t> 5. “Appeals and review in relation to departure prohibition orders and departure authorisation certificates” (s 1252 – 1255);</a:t>
            </a:r>
            <a:endParaRPr lang="en-AU" sz="2000" dirty="0"/>
          </a:p>
          <a:p>
            <a:pPr>
              <a:defRPr/>
            </a:pPr>
            <a:r>
              <a:rPr lang="en-GB" sz="2000" dirty="0" err="1"/>
              <a:t>Div</a:t>
            </a:r>
            <a:r>
              <a:rPr lang="en-GB" sz="2000" dirty="0"/>
              <a:t> 6. “Enforcement” (ss 1256 – s1258);</a:t>
            </a:r>
            <a:endParaRPr lang="en-AU" sz="2000" dirty="0"/>
          </a:p>
          <a:p>
            <a:pPr>
              <a:defRPr/>
            </a:pPr>
            <a:r>
              <a:rPr lang="en-GB" sz="2000" dirty="0" err="1"/>
              <a:t>Div</a:t>
            </a:r>
            <a:r>
              <a:rPr lang="en-GB" sz="2000" dirty="0"/>
              <a:t> 7. “Interpretation” (ss 1259 - 1260).</a:t>
            </a:r>
            <a:endParaRPr lang="en-AU" sz="2000" dirty="0"/>
          </a:p>
          <a:p>
            <a:pPr marL="0" indent="0" eaLnBrk="1" hangingPunct="1">
              <a:lnSpc>
                <a:spcPct val="90000"/>
              </a:lnSpc>
              <a:defRPr/>
            </a:pPr>
            <a:endParaRPr lang="en-AU" alt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04800" y="1295400"/>
            <a:ext cx="8458200" cy="477838"/>
          </a:xfrm>
        </p:spPr>
        <p:txBody>
          <a:bodyPr/>
          <a:lstStyle/>
          <a:p>
            <a:pPr algn="ctr"/>
            <a:r>
              <a:rPr lang="en-GB" sz="2400" b="1" dirty="0" smtClean="0"/>
              <a:t>OFFENCES</a:t>
            </a:r>
            <a:endParaRPr lang="en-AU" sz="2400" b="1" dirty="0" smtClean="0"/>
          </a:p>
        </p:txBody>
      </p:sp>
      <p:sp>
        <p:nvSpPr>
          <p:cNvPr id="22531" name="Rectangle 3"/>
          <p:cNvSpPr>
            <a:spLocks noGrp="1" noChangeArrowheads="1"/>
          </p:cNvSpPr>
          <p:nvPr>
            <p:ph type="body" idx="1"/>
          </p:nvPr>
        </p:nvSpPr>
        <p:spPr>
          <a:xfrm>
            <a:off x="250825" y="1844675"/>
            <a:ext cx="8458200" cy="4708525"/>
          </a:xfrm>
        </p:spPr>
        <p:txBody>
          <a:bodyPr/>
          <a:lstStyle/>
          <a:p>
            <a:pPr marL="0" indent="0" eaLnBrk="1" hangingPunct="1">
              <a:lnSpc>
                <a:spcPct val="90000"/>
              </a:lnSpc>
            </a:pPr>
            <a:endParaRPr lang="en-GB" dirty="0" smtClean="0"/>
          </a:p>
          <a:p>
            <a:pPr marL="0" indent="0" eaLnBrk="1" hangingPunct="1">
              <a:lnSpc>
                <a:spcPct val="90000"/>
              </a:lnSpc>
            </a:pPr>
            <a:r>
              <a:rPr lang="en-GB" sz="2000" dirty="0" smtClean="0"/>
              <a:t>Part 6, </a:t>
            </a:r>
            <a:r>
              <a:rPr lang="en-GB" sz="2000" i="1" dirty="0" smtClean="0"/>
              <a:t>Social Security (Administration) Act 2000 </a:t>
            </a:r>
            <a:r>
              <a:rPr lang="en-GB" sz="2000" dirty="0" smtClean="0"/>
              <a:t>– “Offences”</a:t>
            </a:r>
          </a:p>
          <a:p>
            <a:pPr marL="0" indent="0" eaLnBrk="1" hangingPunct="1">
              <a:lnSpc>
                <a:spcPct val="90000"/>
              </a:lnSpc>
            </a:pPr>
            <a:r>
              <a:rPr lang="en-GB" sz="1800" dirty="0"/>
              <a:t>s</a:t>
            </a:r>
            <a:r>
              <a:rPr lang="en-GB" sz="1800" dirty="0" smtClean="0"/>
              <a:t> 212 “</a:t>
            </a:r>
            <a:r>
              <a:rPr lang="en-AU" sz="1800" dirty="0"/>
              <a:t>False statement in connection with claim or hardship </a:t>
            </a:r>
            <a:r>
              <a:rPr lang="en-AU" sz="1800" dirty="0" smtClean="0"/>
              <a:t>request”</a:t>
            </a:r>
            <a:endParaRPr lang="en-GB" sz="1800" dirty="0" smtClean="0"/>
          </a:p>
          <a:p>
            <a:pPr marL="0" indent="0" eaLnBrk="1" hangingPunct="1">
              <a:lnSpc>
                <a:spcPct val="90000"/>
              </a:lnSpc>
            </a:pPr>
            <a:r>
              <a:rPr lang="en-GB" sz="1800" dirty="0"/>
              <a:t>s</a:t>
            </a:r>
            <a:r>
              <a:rPr lang="en-GB" sz="1800" dirty="0" smtClean="0"/>
              <a:t> 213 “</a:t>
            </a:r>
            <a:r>
              <a:rPr lang="en-AU" sz="1800" dirty="0"/>
              <a:t>False statement to deceive or affect </a:t>
            </a:r>
            <a:r>
              <a:rPr lang="en-AU" sz="1800" dirty="0" smtClean="0"/>
              <a:t>rates”</a:t>
            </a:r>
            <a:endParaRPr lang="en-GB" sz="1800" dirty="0"/>
          </a:p>
          <a:p>
            <a:pPr marL="0" indent="0" eaLnBrk="1" hangingPunct="1">
              <a:lnSpc>
                <a:spcPct val="90000"/>
              </a:lnSpc>
            </a:pPr>
            <a:r>
              <a:rPr lang="en-GB" sz="1800" dirty="0"/>
              <a:t>s</a:t>
            </a:r>
            <a:r>
              <a:rPr lang="en-GB" sz="1800" dirty="0" smtClean="0"/>
              <a:t> 214 “</a:t>
            </a:r>
            <a:r>
              <a:rPr lang="en-AU" sz="1800" dirty="0"/>
              <a:t>False statement or </a:t>
            </a:r>
            <a:r>
              <a:rPr lang="en-AU" sz="1800" dirty="0" smtClean="0"/>
              <a:t>document”</a:t>
            </a:r>
          </a:p>
          <a:p>
            <a:pPr marL="0" indent="0" eaLnBrk="1" hangingPunct="1">
              <a:lnSpc>
                <a:spcPct val="90000"/>
              </a:lnSpc>
            </a:pPr>
            <a:r>
              <a:rPr lang="en-AU" sz="1800" dirty="0"/>
              <a:t>s</a:t>
            </a:r>
            <a:r>
              <a:rPr lang="en-AU" sz="1800" dirty="0" smtClean="0"/>
              <a:t> 215 “</a:t>
            </a:r>
            <a:r>
              <a:rPr lang="en-AU" sz="1800" dirty="0"/>
              <a:t>Obtaining payment that is not </a:t>
            </a:r>
            <a:r>
              <a:rPr lang="en-AU" sz="1800" dirty="0" smtClean="0"/>
              <a:t>payable”</a:t>
            </a:r>
          </a:p>
          <a:p>
            <a:pPr marL="0" indent="0" eaLnBrk="1" hangingPunct="1">
              <a:lnSpc>
                <a:spcPct val="90000"/>
              </a:lnSpc>
            </a:pPr>
            <a:r>
              <a:rPr lang="en-GB" sz="1800" dirty="0"/>
              <a:t>s</a:t>
            </a:r>
            <a:r>
              <a:rPr lang="en-GB" sz="1800" dirty="0" smtClean="0"/>
              <a:t> 216 “</a:t>
            </a:r>
            <a:r>
              <a:rPr lang="en-AU" sz="1800" dirty="0"/>
              <a:t>Payment obtained through fraud etc</a:t>
            </a:r>
            <a:r>
              <a:rPr lang="en-AU" sz="1800" dirty="0" smtClean="0"/>
              <a:t>.”</a:t>
            </a:r>
            <a:endParaRPr lang="en-GB" sz="1800" dirty="0" smtClean="0"/>
          </a:p>
          <a:p>
            <a:pPr marL="0" indent="0" eaLnBrk="1" hangingPunct="1">
              <a:lnSpc>
                <a:spcPct val="90000"/>
              </a:lnSpc>
            </a:pPr>
            <a:r>
              <a:rPr lang="en-GB" sz="2000" i="1" dirty="0" smtClean="0"/>
              <a:t>Crimes Act 1914 – </a:t>
            </a:r>
            <a:r>
              <a:rPr lang="en-GB" sz="2000" dirty="0" smtClean="0"/>
              <a:t>former sections 29B, 29C, 29D</a:t>
            </a:r>
          </a:p>
          <a:p>
            <a:pPr marL="0" indent="0" eaLnBrk="1" hangingPunct="1">
              <a:lnSpc>
                <a:spcPct val="90000"/>
              </a:lnSpc>
            </a:pPr>
            <a:r>
              <a:rPr lang="en-GB" sz="1800" dirty="0"/>
              <a:t>s</a:t>
            </a:r>
            <a:r>
              <a:rPr lang="en-GB" sz="1800" dirty="0" smtClean="0"/>
              <a:t> 29B “False representation”</a:t>
            </a:r>
          </a:p>
          <a:p>
            <a:pPr marL="0" indent="0" eaLnBrk="1" hangingPunct="1">
              <a:lnSpc>
                <a:spcPct val="90000"/>
              </a:lnSpc>
            </a:pPr>
            <a:r>
              <a:rPr lang="en-GB" sz="1800" dirty="0"/>
              <a:t>s</a:t>
            </a:r>
            <a:r>
              <a:rPr lang="en-GB" sz="1800" dirty="0" smtClean="0"/>
              <a:t> 29C “Statements in applications for grant of money etc.”</a:t>
            </a:r>
          </a:p>
          <a:p>
            <a:pPr marL="0" indent="0" eaLnBrk="1" hangingPunct="1">
              <a:lnSpc>
                <a:spcPct val="90000"/>
              </a:lnSpc>
            </a:pPr>
            <a:r>
              <a:rPr lang="en-GB" sz="1800" dirty="0" smtClean="0"/>
              <a:t>s 29D “Fraud”</a:t>
            </a:r>
            <a:endParaRPr lang="en-GB" sz="2000" dirty="0" smtClean="0"/>
          </a:p>
          <a:p>
            <a:pPr marL="0" indent="0" eaLnBrk="1" hangingPunct="1">
              <a:lnSpc>
                <a:spcPct val="90000"/>
              </a:lnSpc>
            </a:pPr>
            <a:r>
              <a:rPr lang="en-GB" sz="2000" dirty="0" smtClean="0"/>
              <a:t>Criminal Code (</a:t>
            </a:r>
            <a:r>
              <a:rPr lang="en-GB" sz="2000" i="1" dirty="0" smtClean="0"/>
              <a:t>Criminal Code Act 1995</a:t>
            </a:r>
            <a:r>
              <a:rPr lang="en-GB" sz="2000" dirty="0" smtClean="0"/>
              <a:t>) </a:t>
            </a:r>
          </a:p>
          <a:p>
            <a:pPr marL="0" indent="0" eaLnBrk="1" hangingPunct="1">
              <a:lnSpc>
                <a:spcPct val="90000"/>
              </a:lnSpc>
            </a:pPr>
            <a:r>
              <a:rPr lang="en-GB" sz="1800" dirty="0" smtClean="0"/>
              <a:t>Part 7.3 “Fraudulent conduct”  </a:t>
            </a:r>
          </a:p>
          <a:p>
            <a:pPr marL="0" indent="0" eaLnBrk="1" hangingPunct="1">
              <a:lnSpc>
                <a:spcPct val="90000"/>
              </a:lnSpc>
            </a:pPr>
            <a:r>
              <a:rPr lang="en-GB" sz="1800" dirty="0" smtClean="0"/>
              <a:t>Part 7.4 “False or misleading statements”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sz="2000" b="1" dirty="0" smtClean="0"/>
              <a:t>Questions? Comments</a:t>
            </a:r>
            <a:endParaRPr lang="en-AU" sz="18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46400" y="2355850"/>
            <a:ext cx="3175000" cy="3953470"/>
          </a:xfrm>
        </p:spPr>
      </p:pic>
    </p:spTree>
    <p:extLst>
      <p:ext uri="{BB962C8B-B14F-4D97-AF65-F5344CB8AC3E}">
        <p14:creationId xmlns:p14="http://schemas.microsoft.com/office/powerpoint/2010/main" val="2823552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04800" y="1295400"/>
            <a:ext cx="8458200" cy="549424"/>
          </a:xfrm>
        </p:spPr>
        <p:txBody>
          <a:bodyPr/>
          <a:lstStyle/>
          <a:p>
            <a:pPr algn="ctr" eaLnBrk="1" hangingPunct="1"/>
            <a:r>
              <a:rPr lang="en-AU" altLang="en-US" sz="2800" dirty="0" smtClean="0"/>
              <a:t>Overview of This Presentation</a:t>
            </a:r>
          </a:p>
        </p:txBody>
      </p:sp>
      <p:sp>
        <p:nvSpPr>
          <p:cNvPr id="4099" name="Rectangle 3"/>
          <p:cNvSpPr>
            <a:spLocks noGrp="1" noChangeArrowheads="1"/>
          </p:cNvSpPr>
          <p:nvPr>
            <p:ph type="body" idx="1"/>
          </p:nvPr>
        </p:nvSpPr>
        <p:spPr>
          <a:xfrm>
            <a:off x="395288" y="2060575"/>
            <a:ext cx="8458200" cy="4537075"/>
          </a:xfrm>
        </p:spPr>
        <p:txBody>
          <a:bodyPr/>
          <a:lstStyle/>
          <a:p>
            <a:pPr marL="457200" indent="-457200" eaLnBrk="1" hangingPunct="1">
              <a:lnSpc>
                <a:spcPct val="90000"/>
              </a:lnSpc>
              <a:spcBef>
                <a:spcPts val="800"/>
              </a:spcBef>
              <a:buFontTx/>
              <a:buAutoNum type="arabicPeriod"/>
              <a:defRPr/>
            </a:pPr>
            <a:r>
              <a:rPr lang="en-AU" altLang="en-US" sz="2000" dirty="0" smtClean="0"/>
              <a:t>Context</a:t>
            </a:r>
          </a:p>
          <a:p>
            <a:pPr marL="0" indent="0" eaLnBrk="1" hangingPunct="1">
              <a:lnSpc>
                <a:spcPct val="90000"/>
              </a:lnSpc>
              <a:spcBef>
                <a:spcPts val="800"/>
              </a:spcBef>
              <a:defRPr/>
            </a:pPr>
            <a:r>
              <a:rPr lang="en-AU" altLang="en-US" sz="2000" dirty="0" smtClean="0"/>
              <a:t>	</a:t>
            </a:r>
            <a:r>
              <a:rPr lang="en-AU" altLang="en-US" sz="1800" dirty="0" smtClean="0"/>
              <a:t>Legislative History </a:t>
            </a:r>
          </a:p>
          <a:p>
            <a:pPr marL="0" indent="0" eaLnBrk="1" hangingPunct="1">
              <a:lnSpc>
                <a:spcPct val="90000"/>
              </a:lnSpc>
              <a:spcBef>
                <a:spcPts val="800"/>
              </a:spcBef>
              <a:defRPr/>
            </a:pPr>
            <a:r>
              <a:rPr lang="en-AU" altLang="en-US" sz="1800" dirty="0" smtClean="0"/>
              <a:t>	The Importance of Language</a:t>
            </a:r>
          </a:p>
          <a:p>
            <a:pPr marL="0" indent="0" eaLnBrk="1" hangingPunct="1">
              <a:lnSpc>
                <a:spcPct val="90000"/>
              </a:lnSpc>
              <a:spcBef>
                <a:spcPts val="800"/>
              </a:spcBef>
              <a:defRPr/>
            </a:pPr>
            <a:r>
              <a:rPr lang="en-AU" altLang="en-US" sz="1800" dirty="0"/>
              <a:t>	</a:t>
            </a:r>
            <a:r>
              <a:rPr lang="en-AU" altLang="en-US" sz="1800" dirty="0" smtClean="0"/>
              <a:t>DHS Compliance Activities</a:t>
            </a:r>
          </a:p>
          <a:p>
            <a:pPr marL="457200" indent="-457200" eaLnBrk="1" hangingPunct="1">
              <a:lnSpc>
                <a:spcPct val="90000"/>
              </a:lnSpc>
              <a:spcBef>
                <a:spcPts val="800"/>
              </a:spcBef>
              <a:buFontTx/>
              <a:buAutoNum type="arabicPeriod" startAt="2"/>
              <a:defRPr/>
            </a:pPr>
            <a:r>
              <a:rPr lang="en-AU" altLang="en-US" sz="2000" dirty="0" smtClean="0"/>
              <a:t>Chapter 5 – Overpayments and Debt Recovery</a:t>
            </a:r>
          </a:p>
          <a:p>
            <a:pPr marL="930275" lvl="2" indent="0" eaLnBrk="1" hangingPunct="1">
              <a:lnSpc>
                <a:spcPct val="90000"/>
              </a:lnSpc>
              <a:spcBef>
                <a:spcPts val="800"/>
              </a:spcBef>
              <a:defRPr/>
            </a:pPr>
            <a:r>
              <a:rPr lang="en-GB" sz="1800" dirty="0" smtClean="0"/>
              <a:t>Chapter 5 Comprises a Code</a:t>
            </a:r>
          </a:p>
          <a:p>
            <a:pPr marL="930275" lvl="2" indent="0" eaLnBrk="1" hangingPunct="1">
              <a:lnSpc>
                <a:spcPct val="90000"/>
              </a:lnSpc>
              <a:spcBef>
                <a:spcPts val="800"/>
              </a:spcBef>
              <a:defRPr/>
            </a:pPr>
            <a:r>
              <a:rPr lang="en-GB" sz="1800" dirty="0" smtClean="0"/>
              <a:t>Part </a:t>
            </a:r>
            <a:r>
              <a:rPr lang="en-GB" sz="1800" dirty="0"/>
              <a:t>5.1 - Effect of </a:t>
            </a:r>
            <a:r>
              <a:rPr lang="en-GB" sz="1800" dirty="0" smtClean="0"/>
              <a:t>Chapter</a:t>
            </a:r>
          </a:p>
          <a:p>
            <a:pPr marL="930275" lvl="2" indent="0" eaLnBrk="1" hangingPunct="1">
              <a:lnSpc>
                <a:spcPct val="90000"/>
              </a:lnSpc>
              <a:spcBef>
                <a:spcPts val="800"/>
              </a:spcBef>
              <a:defRPr/>
            </a:pPr>
            <a:r>
              <a:rPr lang="en-GB" sz="1800" dirty="0"/>
              <a:t>Part 5.2 – Amounts Recoverable under this </a:t>
            </a:r>
            <a:r>
              <a:rPr lang="en-GB" sz="1800" dirty="0" smtClean="0"/>
              <a:t>Act</a:t>
            </a:r>
          </a:p>
          <a:p>
            <a:pPr marL="930275" lvl="2" indent="0" eaLnBrk="1" hangingPunct="1">
              <a:lnSpc>
                <a:spcPct val="90000"/>
              </a:lnSpc>
              <a:spcBef>
                <a:spcPts val="800"/>
              </a:spcBef>
              <a:defRPr/>
            </a:pPr>
            <a:r>
              <a:rPr lang="en-GB" sz="1800" dirty="0" smtClean="0"/>
              <a:t>Part </a:t>
            </a:r>
            <a:r>
              <a:rPr lang="en-GB" sz="1800" dirty="0"/>
              <a:t>5.3 – Methods of Recover</a:t>
            </a:r>
            <a:endParaRPr lang="en-AU" altLang="en-US" sz="1800" dirty="0" smtClean="0"/>
          </a:p>
          <a:p>
            <a:pPr marL="930275" lvl="2" indent="0" eaLnBrk="1" hangingPunct="1">
              <a:lnSpc>
                <a:spcPct val="90000"/>
              </a:lnSpc>
              <a:spcBef>
                <a:spcPts val="800"/>
              </a:spcBef>
              <a:defRPr/>
            </a:pPr>
            <a:r>
              <a:rPr lang="en-GB" sz="1800" dirty="0"/>
              <a:t>Part 5.4 – Non-Recovery of </a:t>
            </a:r>
            <a:r>
              <a:rPr lang="en-GB" sz="1800" dirty="0" smtClean="0"/>
              <a:t>Debts</a:t>
            </a:r>
          </a:p>
          <a:p>
            <a:pPr marL="930275" lvl="2" indent="0" eaLnBrk="1" hangingPunct="1">
              <a:lnSpc>
                <a:spcPct val="90000"/>
              </a:lnSpc>
              <a:spcBef>
                <a:spcPts val="800"/>
              </a:spcBef>
              <a:defRPr/>
            </a:pPr>
            <a:r>
              <a:rPr lang="en-GB" sz="1800" dirty="0"/>
              <a:t>Part 5.5 - Departure Prohibition Orders</a:t>
            </a:r>
            <a:r>
              <a:rPr lang="en-AU" altLang="en-US" sz="1800" dirty="0" smtClean="0"/>
              <a:t> </a:t>
            </a:r>
            <a:endParaRPr lang="en-AU" altLang="en-US" sz="1800" i="1" dirty="0" smtClean="0"/>
          </a:p>
          <a:p>
            <a:pPr marL="0" indent="0" eaLnBrk="1" hangingPunct="1">
              <a:lnSpc>
                <a:spcPct val="90000"/>
              </a:lnSpc>
              <a:spcBef>
                <a:spcPts val="800"/>
              </a:spcBef>
              <a:defRPr/>
            </a:pPr>
            <a:r>
              <a:rPr lang="en-AU" altLang="en-US" sz="2000" dirty="0"/>
              <a:t>3</a:t>
            </a:r>
            <a:r>
              <a:rPr lang="en-AU" altLang="en-US" sz="2000" dirty="0" smtClean="0"/>
              <a:t>.   Part 6, Social Security (Administration) Act - Offences</a:t>
            </a:r>
          </a:p>
          <a:p>
            <a:pPr marL="930275" lvl="2" indent="0" eaLnBrk="1" hangingPunct="1">
              <a:lnSpc>
                <a:spcPct val="90000"/>
              </a:lnSpc>
              <a:defRPr/>
            </a:pPr>
            <a:r>
              <a:rPr lang="en-GB" sz="1800" dirty="0"/>
              <a:t>Reparation Orders and Recovery of Debts</a:t>
            </a:r>
            <a:endParaRPr lang="en-AU" sz="1800" dirty="0"/>
          </a:p>
          <a:p>
            <a:pPr marL="0" indent="0" eaLnBrk="1" hangingPunct="1">
              <a:lnSpc>
                <a:spcPct val="90000"/>
              </a:lnSpc>
              <a:defRPr/>
            </a:pPr>
            <a:endParaRPr lang="en-AU" alt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04800" y="1295400"/>
            <a:ext cx="8458200" cy="620713"/>
          </a:xfrm>
        </p:spPr>
        <p:txBody>
          <a:bodyPr/>
          <a:lstStyle/>
          <a:p>
            <a:pPr algn="ctr" eaLnBrk="1" hangingPunct="1"/>
            <a:r>
              <a:rPr lang="en-AU" altLang="en-US" sz="2400" b="1" smtClean="0"/>
              <a:t>CONTEXT</a:t>
            </a:r>
            <a:endParaRPr lang="en-AU" altLang="en-US" sz="1800" b="1" smtClean="0"/>
          </a:p>
        </p:txBody>
      </p:sp>
      <p:sp>
        <p:nvSpPr>
          <p:cNvPr id="5123" name="Rectangle 3"/>
          <p:cNvSpPr>
            <a:spLocks noChangeArrowheads="1"/>
          </p:cNvSpPr>
          <p:nvPr/>
        </p:nvSpPr>
        <p:spPr bwMode="auto">
          <a:xfrm>
            <a:off x="250825" y="2198261"/>
            <a:ext cx="8642350" cy="409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eaLnBrk="1" hangingPunct="1">
              <a:tabLst>
                <a:tab pos="457200" algn="l"/>
              </a:tabLst>
            </a:pPr>
            <a:r>
              <a:rPr lang="en-AU" altLang="en-US" sz="2000" b="1" dirty="0"/>
              <a:t>LEGISLATIVE HISTORY</a:t>
            </a:r>
          </a:p>
          <a:p>
            <a:pPr eaLnBrk="1" hangingPunct="1">
              <a:tabLst>
                <a:tab pos="457200" algn="l"/>
              </a:tabLst>
            </a:pPr>
            <a:r>
              <a:rPr lang="en-GB" sz="2000" i="1" dirty="0"/>
              <a:t>Social Security Act 1947</a:t>
            </a:r>
            <a:endParaRPr lang="en-AU" altLang="en-US" sz="2000" b="1" dirty="0"/>
          </a:p>
          <a:p>
            <a:pPr eaLnBrk="1" hangingPunct="1">
              <a:tabLst>
                <a:tab pos="457200" algn="l"/>
              </a:tabLst>
            </a:pPr>
            <a:r>
              <a:rPr lang="en-GB" sz="2000" i="1" dirty="0"/>
              <a:t>Social Security Act 1991</a:t>
            </a:r>
            <a:endParaRPr lang="en-AU" sz="2000" dirty="0"/>
          </a:p>
          <a:p>
            <a:pPr eaLnBrk="1" hangingPunct="1">
              <a:tabLst>
                <a:tab pos="457200" algn="l"/>
              </a:tabLst>
            </a:pPr>
            <a:r>
              <a:rPr lang="en-GB" sz="2000" i="1" dirty="0"/>
              <a:t>Social Security Law</a:t>
            </a:r>
            <a:r>
              <a:rPr lang="en-GB" sz="2000" dirty="0"/>
              <a:t> and </a:t>
            </a:r>
            <a:r>
              <a:rPr lang="en-GB" sz="2000" i="1" dirty="0"/>
              <a:t>Family Assistance Law</a:t>
            </a:r>
            <a:endParaRPr lang="en-AU" sz="2000" dirty="0"/>
          </a:p>
          <a:p>
            <a:pPr eaLnBrk="1" hangingPunct="1">
              <a:tabLst>
                <a:tab pos="457200" algn="l"/>
              </a:tabLst>
            </a:pPr>
            <a:r>
              <a:rPr lang="en-GB" sz="2000" dirty="0"/>
              <a:t>Developments in Chapter 5 of the 1991 Act: 1991 – 2017</a:t>
            </a:r>
          </a:p>
          <a:p>
            <a:pPr eaLnBrk="1" hangingPunct="1">
              <a:tabLst>
                <a:tab pos="457200" algn="l"/>
              </a:tabLst>
            </a:pPr>
            <a:endParaRPr lang="en-AU" altLang="en-US" sz="2000" b="1" dirty="0"/>
          </a:p>
          <a:p>
            <a:pPr eaLnBrk="1" hangingPunct="1">
              <a:tabLst>
                <a:tab pos="457200" algn="l"/>
              </a:tabLst>
            </a:pPr>
            <a:r>
              <a:rPr lang="en-AU" altLang="en-US" sz="2000" b="1" dirty="0"/>
              <a:t>THE IMPORTANCE OF LANGUAGE</a:t>
            </a:r>
          </a:p>
          <a:p>
            <a:pPr eaLnBrk="1" hangingPunct="1">
              <a:tabLst>
                <a:tab pos="457200" algn="l"/>
              </a:tabLst>
            </a:pPr>
            <a:r>
              <a:rPr lang="en-AU" altLang="en-US" sz="2000" dirty="0"/>
              <a:t>Language</a:t>
            </a:r>
          </a:p>
          <a:p>
            <a:pPr eaLnBrk="1" hangingPunct="1">
              <a:tabLst>
                <a:tab pos="457200" algn="l"/>
              </a:tabLst>
            </a:pPr>
            <a:r>
              <a:rPr lang="en-AU" altLang="en-US" sz="2000" dirty="0" smtClean="0"/>
              <a:t>DHS </a:t>
            </a:r>
            <a:r>
              <a:rPr lang="en-AU" altLang="en-US" sz="2000" dirty="0"/>
              <a:t>Compliance Activities</a:t>
            </a:r>
          </a:p>
          <a:p>
            <a:pPr eaLnBrk="1" hangingPunct="1">
              <a:tabLst>
                <a:tab pos="457200" algn="l"/>
              </a:tabLst>
            </a:pPr>
            <a:r>
              <a:rPr lang="en-AU" altLang="en-US" sz="2000" dirty="0"/>
              <a:t>Fraud</a:t>
            </a:r>
          </a:p>
          <a:p>
            <a:pPr eaLnBrk="1" hangingPunct="1">
              <a:tabLst>
                <a:tab pos="457200" algn="l"/>
              </a:tabLst>
            </a:pPr>
            <a:endParaRPr lang="en-AU" altLang="en-US" sz="2000" b="1" dirty="0"/>
          </a:p>
          <a:p>
            <a:pPr eaLnBrk="1" hangingPunct="1">
              <a:tabLst>
                <a:tab pos="457200" algn="l"/>
              </a:tabLst>
            </a:pPr>
            <a:endParaRPr lang="en-AU" altLang="en-US" sz="2000" b="1" dirty="0"/>
          </a:p>
          <a:p>
            <a:pPr eaLnBrk="1" hangingPunct="1">
              <a:tabLst>
                <a:tab pos="457200" algn="l"/>
              </a:tabLst>
            </a:pPr>
            <a:endParaRPr lang="en-AU" altLang="en-US" sz="20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algn="ctr" eaLnBrk="1" hangingPunct="1"/>
            <a:r>
              <a:rPr lang="en-AU" altLang="en-US" sz="2400" b="1" smtClean="0"/>
              <a:t>THE IMPORTANCE OF LANGUAGE</a:t>
            </a:r>
          </a:p>
        </p:txBody>
      </p:sp>
      <p:sp>
        <p:nvSpPr>
          <p:cNvPr id="6147" name="Rectangle 3"/>
          <p:cNvSpPr>
            <a:spLocks noGrp="1" noChangeArrowheads="1"/>
          </p:cNvSpPr>
          <p:nvPr>
            <p:ph type="body" idx="1"/>
          </p:nvPr>
        </p:nvSpPr>
        <p:spPr>
          <a:xfrm>
            <a:off x="304800" y="2133600"/>
            <a:ext cx="8458200" cy="4608513"/>
          </a:xfrm>
        </p:spPr>
        <p:txBody>
          <a:bodyPr/>
          <a:lstStyle/>
          <a:p>
            <a:pPr marL="568325" lvl="1" indent="0" eaLnBrk="1" hangingPunct="1">
              <a:lnSpc>
                <a:spcPct val="90000"/>
              </a:lnSpc>
              <a:buFontTx/>
              <a:buNone/>
            </a:pPr>
            <a:endParaRPr lang="en-AU" altLang="en-US" sz="1600" dirty="0" smtClean="0"/>
          </a:p>
        </p:txBody>
      </p:sp>
      <p:graphicFrame>
        <p:nvGraphicFramePr>
          <p:cNvPr id="3" name="Table 2"/>
          <p:cNvGraphicFramePr>
            <a:graphicFrameLocks noGrp="1"/>
          </p:cNvGraphicFramePr>
          <p:nvPr/>
        </p:nvGraphicFramePr>
        <p:xfrm>
          <a:off x="1042988" y="2636838"/>
          <a:ext cx="6842125" cy="3737383"/>
        </p:xfrm>
        <a:graphic>
          <a:graphicData uri="http://schemas.openxmlformats.org/drawingml/2006/table">
            <a:tbl>
              <a:tblPr firstRow="1" firstCol="1" bandRow="1">
                <a:tableStyleId>{5C22544A-7EE6-4342-B048-85BDC9FD1C3A}</a:tableStyleId>
              </a:tblPr>
              <a:tblGrid>
                <a:gridCol w="1512470"/>
                <a:gridCol w="5329655"/>
              </a:tblGrid>
              <a:tr h="719863">
                <a:tc>
                  <a:txBody>
                    <a:bodyPr/>
                    <a:lstStyle/>
                    <a:p>
                      <a:pPr>
                        <a:spcAft>
                          <a:spcPts val="0"/>
                        </a:spcAft>
                      </a:pPr>
                      <a:r>
                        <a:rPr lang="en-GB" sz="1100" dirty="0">
                          <a:effectLst/>
                        </a:rPr>
                        <a:t>“overpayment”</a:t>
                      </a:r>
                      <a:endParaRPr lang="en-AU" sz="1100" dirty="0">
                        <a:effectLst/>
                        <a:latin typeface="Times New Roman"/>
                        <a:ea typeface="Times New Roman"/>
                      </a:endParaRPr>
                    </a:p>
                  </a:txBody>
                  <a:tcPr marL="68594" marR="68594" marT="0" marB="0"/>
                </a:tc>
                <a:tc>
                  <a:txBody>
                    <a:bodyPr/>
                    <a:lstStyle/>
                    <a:p>
                      <a:pPr>
                        <a:spcAft>
                          <a:spcPts val="0"/>
                        </a:spcAft>
                      </a:pPr>
                      <a:r>
                        <a:rPr lang="en-GB" sz="1100" dirty="0">
                          <a:effectLst/>
                        </a:rPr>
                        <a:t>An overpayment occurs where a customer receives an amount of payment higher than that authorised by the legislation.  This may occur though official error, customer error, timing issues, omission or deception.</a:t>
                      </a:r>
                      <a:endParaRPr lang="en-AU" sz="1100" dirty="0">
                        <a:effectLst/>
                        <a:latin typeface="Times New Roman"/>
                        <a:ea typeface="Times New Roman"/>
                      </a:endParaRPr>
                    </a:p>
                  </a:txBody>
                  <a:tcPr marL="68594" marR="68594" marT="0" marB="0"/>
                </a:tc>
              </a:tr>
              <a:tr h="1005704">
                <a:tc>
                  <a:txBody>
                    <a:bodyPr/>
                    <a:lstStyle/>
                    <a:p>
                      <a:pPr>
                        <a:spcAft>
                          <a:spcPts val="0"/>
                        </a:spcAft>
                      </a:pPr>
                      <a:r>
                        <a:rPr lang="en-GB" sz="1100" dirty="0">
                          <a:effectLst/>
                        </a:rPr>
                        <a:t>“debt”</a:t>
                      </a:r>
                      <a:endParaRPr lang="en-AU" sz="1100" dirty="0">
                        <a:effectLst/>
                        <a:latin typeface="Times New Roman"/>
                        <a:ea typeface="Times New Roman"/>
                      </a:endParaRPr>
                    </a:p>
                  </a:txBody>
                  <a:tcPr marL="68594" marR="68594" marT="0" marB="0"/>
                </a:tc>
                <a:tc>
                  <a:txBody>
                    <a:bodyPr/>
                    <a:lstStyle/>
                    <a:p>
                      <a:pPr>
                        <a:spcAft>
                          <a:spcPts val="0"/>
                        </a:spcAft>
                      </a:pPr>
                      <a:r>
                        <a:rPr lang="en-GB" sz="1100" dirty="0">
                          <a:effectLst/>
                        </a:rPr>
                        <a:t>A social security or family assistance debt arises where the legislation provides that a customer owes a debt to the Commonwealth because of receipt of an overpayment, imposition of penalty interest, recovery of an advance or other reason.  Not all overpayments result in a debt, particularly under the former 1947 Act and the adjustment provisions of the family assistance law, and not all debts are recoverable.</a:t>
                      </a:r>
                      <a:endParaRPr lang="en-AU" sz="1100" dirty="0">
                        <a:effectLst/>
                        <a:latin typeface="Times New Roman"/>
                        <a:ea typeface="Times New Roman"/>
                      </a:endParaRPr>
                    </a:p>
                  </a:txBody>
                  <a:tcPr marL="68594" marR="68594" marT="0" marB="0"/>
                </a:tc>
              </a:tr>
              <a:tr h="335235">
                <a:tc>
                  <a:txBody>
                    <a:bodyPr/>
                    <a:lstStyle/>
                    <a:p>
                      <a:pPr>
                        <a:spcAft>
                          <a:spcPts val="0"/>
                        </a:spcAft>
                      </a:pPr>
                      <a:r>
                        <a:rPr lang="en-GB" sz="1100">
                          <a:effectLst/>
                        </a:rPr>
                        <a:t>“error”</a:t>
                      </a:r>
                      <a:endParaRPr lang="en-AU" sz="1100">
                        <a:effectLst/>
                        <a:latin typeface="Times New Roman"/>
                        <a:ea typeface="Times New Roman"/>
                      </a:endParaRPr>
                    </a:p>
                  </a:txBody>
                  <a:tcPr marL="68594" marR="68594" marT="0" marB="0"/>
                </a:tc>
                <a:tc>
                  <a:txBody>
                    <a:bodyPr/>
                    <a:lstStyle/>
                    <a:p>
                      <a:pPr>
                        <a:spcAft>
                          <a:spcPts val="0"/>
                        </a:spcAft>
                      </a:pPr>
                      <a:r>
                        <a:rPr lang="en-GB" sz="1100">
                          <a:effectLst/>
                        </a:rPr>
                        <a:t>Overpayments may occur because of error by Centrelink (“administrative error”), by a customer, or a combination of causes.</a:t>
                      </a:r>
                      <a:endParaRPr lang="en-AU" sz="1100">
                        <a:effectLst/>
                        <a:latin typeface="Times New Roman"/>
                        <a:ea typeface="Times New Roman"/>
                      </a:endParaRPr>
                    </a:p>
                  </a:txBody>
                  <a:tcPr marL="68594" marR="68594" marT="0" marB="0"/>
                </a:tc>
              </a:tr>
              <a:tr h="335235">
                <a:tc>
                  <a:txBody>
                    <a:bodyPr/>
                    <a:lstStyle/>
                    <a:p>
                      <a:pPr>
                        <a:spcAft>
                          <a:spcPts val="0"/>
                        </a:spcAft>
                      </a:pPr>
                      <a:r>
                        <a:rPr lang="en-GB" sz="1100">
                          <a:effectLst/>
                        </a:rPr>
                        <a:t>“compliance” activities</a:t>
                      </a:r>
                      <a:endParaRPr lang="en-AU" sz="1100">
                        <a:effectLst/>
                        <a:latin typeface="Times New Roman"/>
                        <a:ea typeface="Times New Roman"/>
                      </a:endParaRPr>
                    </a:p>
                  </a:txBody>
                  <a:tcPr marL="68594" marR="68594" marT="0" marB="0"/>
                </a:tc>
                <a:tc>
                  <a:txBody>
                    <a:bodyPr/>
                    <a:lstStyle/>
                    <a:p>
                      <a:pPr>
                        <a:spcAft>
                          <a:spcPts val="0"/>
                        </a:spcAft>
                      </a:pPr>
                      <a:r>
                        <a:rPr lang="en-GB" sz="1100">
                          <a:effectLst/>
                        </a:rPr>
                        <a:t>This is a general term used by DHS to describe its processes for prevention and identification of overpayments.</a:t>
                      </a:r>
                      <a:endParaRPr lang="en-AU" sz="1100">
                        <a:effectLst/>
                        <a:latin typeface="Times New Roman"/>
                        <a:ea typeface="Times New Roman"/>
                      </a:endParaRPr>
                    </a:p>
                  </a:txBody>
                  <a:tcPr marL="68594" marR="68594" marT="0" marB="0"/>
                </a:tc>
              </a:tr>
              <a:tr h="335235">
                <a:tc>
                  <a:txBody>
                    <a:bodyPr/>
                    <a:lstStyle/>
                    <a:p>
                      <a:pPr>
                        <a:spcAft>
                          <a:spcPts val="0"/>
                        </a:spcAft>
                      </a:pPr>
                      <a:r>
                        <a:rPr lang="en-GB" sz="1100">
                          <a:effectLst/>
                        </a:rPr>
                        <a:t>“non-compliance”</a:t>
                      </a:r>
                      <a:endParaRPr lang="en-AU" sz="1100">
                        <a:effectLst/>
                        <a:latin typeface="Times New Roman"/>
                        <a:ea typeface="Times New Roman"/>
                      </a:endParaRPr>
                    </a:p>
                  </a:txBody>
                  <a:tcPr marL="68594" marR="68594" marT="0" marB="0"/>
                </a:tc>
                <a:tc>
                  <a:txBody>
                    <a:bodyPr/>
                    <a:lstStyle/>
                    <a:p>
                      <a:pPr>
                        <a:spcAft>
                          <a:spcPts val="0"/>
                        </a:spcAft>
                      </a:pPr>
                      <a:r>
                        <a:rPr lang="en-GB" sz="1100">
                          <a:effectLst/>
                        </a:rPr>
                        <a:t>This refers to failure to comply with a statutory obligation, usually (but not necessarily) with some connotation of knowing or reckless conduct.  </a:t>
                      </a:r>
                      <a:endParaRPr lang="en-AU" sz="1100">
                        <a:effectLst/>
                        <a:latin typeface="Times New Roman"/>
                        <a:ea typeface="Times New Roman"/>
                      </a:endParaRPr>
                    </a:p>
                  </a:txBody>
                  <a:tcPr marL="68594" marR="68594" marT="0" marB="0"/>
                </a:tc>
              </a:tr>
              <a:tr h="335235">
                <a:tc>
                  <a:txBody>
                    <a:bodyPr/>
                    <a:lstStyle/>
                    <a:p>
                      <a:pPr>
                        <a:spcAft>
                          <a:spcPts val="0"/>
                        </a:spcAft>
                      </a:pPr>
                      <a:r>
                        <a:rPr lang="en-GB" sz="1100">
                          <a:effectLst/>
                        </a:rPr>
                        <a:t>“serious non-compliance”</a:t>
                      </a:r>
                      <a:endParaRPr lang="en-AU" sz="1100">
                        <a:effectLst/>
                        <a:latin typeface="Times New Roman"/>
                        <a:ea typeface="Times New Roman"/>
                      </a:endParaRPr>
                    </a:p>
                  </a:txBody>
                  <a:tcPr marL="68594" marR="68594" marT="0" marB="0"/>
                </a:tc>
                <a:tc>
                  <a:txBody>
                    <a:bodyPr/>
                    <a:lstStyle/>
                    <a:p>
                      <a:pPr>
                        <a:spcAft>
                          <a:spcPts val="0"/>
                        </a:spcAft>
                      </a:pPr>
                      <a:r>
                        <a:rPr lang="en-GB" sz="1100">
                          <a:effectLst/>
                        </a:rPr>
                        <a:t>“Serious non-compliance” is used by DHS as a general description of fraudulent or associated behaviour (see, for example, Annual Report 2015-16, p119).</a:t>
                      </a:r>
                      <a:endParaRPr lang="en-AU" sz="1100">
                        <a:effectLst/>
                        <a:latin typeface="Times New Roman"/>
                        <a:ea typeface="Times New Roman"/>
                      </a:endParaRPr>
                    </a:p>
                  </a:txBody>
                  <a:tcPr marL="68594" marR="68594" marT="0" marB="0"/>
                </a:tc>
              </a:tr>
              <a:tr h="670469">
                <a:tc>
                  <a:txBody>
                    <a:bodyPr/>
                    <a:lstStyle/>
                    <a:p>
                      <a:pPr>
                        <a:spcAft>
                          <a:spcPts val="0"/>
                        </a:spcAft>
                      </a:pPr>
                      <a:r>
                        <a:rPr lang="en-GB" sz="1100" dirty="0">
                          <a:effectLst/>
                        </a:rPr>
                        <a:t>“fraud”</a:t>
                      </a:r>
                      <a:endParaRPr lang="en-AU" sz="1100" dirty="0">
                        <a:effectLst/>
                        <a:latin typeface="Times New Roman"/>
                        <a:ea typeface="Times New Roman"/>
                      </a:endParaRPr>
                    </a:p>
                  </a:txBody>
                  <a:tcPr marL="68594" marR="68594" marT="0" marB="0"/>
                </a:tc>
                <a:tc>
                  <a:txBody>
                    <a:bodyPr/>
                    <a:lstStyle/>
                    <a:p>
                      <a:pPr>
                        <a:spcAft>
                          <a:spcPts val="0"/>
                        </a:spcAft>
                      </a:pPr>
                      <a:r>
                        <a:rPr lang="en-GB" sz="1100" dirty="0">
                          <a:effectLst/>
                        </a:rPr>
                        <a:t>This is an activity which is an offence under the social security law, the family assistance law or criminal legislation such as the Criminal Code and the Crimes Act 1914.  An offence may be committed under Part 6 of the Social Security (Administration) Act 1999 if the relevant conduct is false, misleading or reckless. </a:t>
                      </a:r>
                      <a:endParaRPr lang="en-AU" sz="1100" dirty="0">
                        <a:effectLst/>
                        <a:latin typeface="Times New Roman"/>
                        <a:ea typeface="Times New Roman"/>
                      </a:endParaRPr>
                    </a:p>
                  </a:txBody>
                  <a:tcPr marL="68594" marR="68594" marT="0" marB="0"/>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75656" y="1124744"/>
            <a:ext cx="6120680" cy="5636761"/>
          </a:xfrm>
          <a:prstGeom prst="rect">
            <a:avLst/>
          </a:prstGeom>
        </p:spPr>
      </p:pic>
    </p:spTree>
    <p:extLst>
      <p:ext uri="{BB962C8B-B14F-4D97-AF65-F5344CB8AC3E}">
        <p14:creationId xmlns:p14="http://schemas.microsoft.com/office/powerpoint/2010/main" val="3554951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04800" y="1295400"/>
            <a:ext cx="8458200" cy="477838"/>
          </a:xfrm>
        </p:spPr>
        <p:txBody>
          <a:bodyPr/>
          <a:lstStyle/>
          <a:p>
            <a:pPr algn="ctr" eaLnBrk="1" hangingPunct="1"/>
            <a:r>
              <a:rPr lang="en-AU" altLang="en-US" sz="2400" b="1" smtClean="0"/>
              <a:t>DHS COMPLIANCE ACTIVITIES</a:t>
            </a:r>
          </a:p>
        </p:txBody>
      </p:sp>
      <p:sp>
        <p:nvSpPr>
          <p:cNvPr id="7171" name="Rectangle 3"/>
          <p:cNvSpPr>
            <a:spLocks noGrp="1" noChangeArrowheads="1"/>
          </p:cNvSpPr>
          <p:nvPr>
            <p:ph type="body" idx="1"/>
          </p:nvPr>
        </p:nvSpPr>
        <p:spPr/>
        <p:txBody>
          <a:bodyPr/>
          <a:lstStyle/>
          <a:p>
            <a:pPr marL="0" indent="0" eaLnBrk="1" hangingPunct="1">
              <a:lnSpc>
                <a:spcPct val="90000"/>
              </a:lnSpc>
            </a:pPr>
            <a:endParaRPr lang="en-AU" altLang="en-US" sz="2000" smtClean="0"/>
          </a:p>
          <a:p>
            <a:pPr marL="0" indent="0" eaLnBrk="1" hangingPunct="1">
              <a:lnSpc>
                <a:spcPct val="90000"/>
              </a:lnSpc>
            </a:pPr>
            <a:endParaRPr lang="en-AU" altLang="en-US" smtClean="0"/>
          </a:p>
        </p:txBody>
      </p:sp>
      <p:graphicFrame>
        <p:nvGraphicFramePr>
          <p:cNvPr id="4" name="Table 3"/>
          <p:cNvGraphicFramePr>
            <a:graphicFrameLocks noGrp="1"/>
          </p:cNvGraphicFramePr>
          <p:nvPr/>
        </p:nvGraphicFramePr>
        <p:xfrm>
          <a:off x="1674813" y="2205038"/>
          <a:ext cx="5718175" cy="1130381"/>
        </p:xfrm>
        <a:graphic>
          <a:graphicData uri="http://schemas.openxmlformats.org/drawingml/2006/table">
            <a:tbl>
              <a:tblPr firstRow="1" firstCol="1" bandRow="1">
                <a:tableStyleId>{5C22544A-7EE6-4342-B048-85BDC9FD1C3A}</a:tableStyleId>
              </a:tblPr>
              <a:tblGrid>
                <a:gridCol w="1869220"/>
                <a:gridCol w="990820"/>
                <a:gridCol w="990185"/>
                <a:gridCol w="1079740"/>
                <a:gridCol w="788210"/>
              </a:tblGrid>
              <a:tr h="215981">
                <a:tc>
                  <a:txBody>
                    <a:bodyPr/>
                    <a:lstStyle/>
                    <a:p>
                      <a:pPr algn="r">
                        <a:spcAft>
                          <a:spcPts val="0"/>
                        </a:spcAft>
                      </a:pPr>
                      <a:r>
                        <a:rPr lang="en-GB" sz="1000" dirty="0">
                          <a:effectLst/>
                        </a:rPr>
                        <a:t> </a:t>
                      </a:r>
                      <a:endParaRPr lang="en-AU" sz="1100" dirty="0">
                        <a:effectLst/>
                        <a:latin typeface="Times New Roman"/>
                        <a:ea typeface="Times New Roman"/>
                      </a:endParaRPr>
                    </a:p>
                  </a:txBody>
                  <a:tcPr marL="68595" marR="68595" marT="0" marB="0"/>
                </a:tc>
                <a:tc>
                  <a:txBody>
                    <a:bodyPr/>
                    <a:lstStyle/>
                    <a:p>
                      <a:pPr algn="r">
                        <a:spcAft>
                          <a:spcPts val="0"/>
                        </a:spcAft>
                      </a:pPr>
                      <a:r>
                        <a:rPr lang="en-GB" sz="1000">
                          <a:effectLst/>
                        </a:rPr>
                        <a:t>2013-14</a:t>
                      </a:r>
                      <a:endParaRPr lang="en-AU" sz="1100">
                        <a:effectLst/>
                        <a:latin typeface="Times New Roman"/>
                        <a:ea typeface="Times New Roman"/>
                      </a:endParaRPr>
                    </a:p>
                  </a:txBody>
                  <a:tcPr marL="68595" marR="68595" marT="0" marB="0"/>
                </a:tc>
                <a:tc>
                  <a:txBody>
                    <a:bodyPr/>
                    <a:lstStyle/>
                    <a:p>
                      <a:pPr algn="r">
                        <a:spcAft>
                          <a:spcPts val="0"/>
                        </a:spcAft>
                      </a:pPr>
                      <a:r>
                        <a:rPr lang="en-GB" sz="1000">
                          <a:effectLst/>
                        </a:rPr>
                        <a:t>2014-15</a:t>
                      </a:r>
                      <a:endParaRPr lang="en-AU" sz="1100">
                        <a:effectLst/>
                        <a:latin typeface="Times New Roman"/>
                        <a:ea typeface="Times New Roman"/>
                      </a:endParaRPr>
                    </a:p>
                  </a:txBody>
                  <a:tcPr marL="68595" marR="68595" marT="0" marB="0"/>
                </a:tc>
                <a:tc>
                  <a:txBody>
                    <a:bodyPr/>
                    <a:lstStyle/>
                    <a:p>
                      <a:pPr algn="r">
                        <a:spcAft>
                          <a:spcPts val="0"/>
                        </a:spcAft>
                      </a:pPr>
                      <a:r>
                        <a:rPr lang="en-GB" sz="1000">
                          <a:effectLst/>
                        </a:rPr>
                        <a:t>2015-16</a:t>
                      </a:r>
                      <a:endParaRPr lang="en-AU" sz="1100">
                        <a:effectLst/>
                        <a:latin typeface="Times New Roman"/>
                        <a:ea typeface="Times New Roman"/>
                      </a:endParaRPr>
                    </a:p>
                  </a:txBody>
                  <a:tcPr marL="68595" marR="68595" marT="0" marB="0"/>
                </a:tc>
                <a:tc>
                  <a:txBody>
                    <a:bodyPr/>
                    <a:lstStyle/>
                    <a:p>
                      <a:pPr algn="r">
                        <a:spcAft>
                          <a:spcPts val="0"/>
                        </a:spcAft>
                      </a:pPr>
                      <a:r>
                        <a:rPr lang="en-GB" sz="1000" dirty="0">
                          <a:effectLst/>
                        </a:rPr>
                        <a:t>% change</a:t>
                      </a:r>
                      <a:endParaRPr lang="en-AU" sz="1100" dirty="0">
                        <a:effectLst/>
                        <a:latin typeface="Times New Roman"/>
                        <a:ea typeface="Times New Roman"/>
                      </a:endParaRPr>
                    </a:p>
                  </a:txBody>
                  <a:tcPr marL="68595" marR="68595" marT="0" marB="0"/>
                </a:tc>
              </a:tr>
              <a:tr h="152387">
                <a:tc>
                  <a:txBody>
                    <a:bodyPr/>
                    <a:lstStyle/>
                    <a:p>
                      <a:pPr algn="r">
                        <a:spcAft>
                          <a:spcPts val="0"/>
                        </a:spcAft>
                      </a:pPr>
                      <a:r>
                        <a:rPr lang="en-GB" sz="1000">
                          <a:effectLst/>
                        </a:rPr>
                        <a:t>Interventions</a:t>
                      </a:r>
                      <a:endParaRPr lang="en-AU" sz="1100">
                        <a:effectLst/>
                        <a:latin typeface="Times New Roman"/>
                        <a:ea typeface="Times New Roman"/>
                      </a:endParaRPr>
                    </a:p>
                  </a:txBody>
                  <a:tcPr marL="68595" marR="68595" marT="0" marB="0"/>
                </a:tc>
                <a:tc>
                  <a:txBody>
                    <a:bodyPr/>
                    <a:lstStyle/>
                    <a:p>
                      <a:pPr algn="r">
                        <a:spcAft>
                          <a:spcPts val="0"/>
                        </a:spcAft>
                      </a:pPr>
                      <a:r>
                        <a:rPr lang="en-GB" sz="1000">
                          <a:effectLst/>
                        </a:rPr>
                        <a:t>869,082</a:t>
                      </a:r>
                      <a:endParaRPr lang="en-AU" sz="1100">
                        <a:effectLst/>
                        <a:latin typeface="Times New Roman"/>
                        <a:ea typeface="Times New Roman"/>
                      </a:endParaRPr>
                    </a:p>
                  </a:txBody>
                  <a:tcPr marL="68595" marR="68595" marT="0" marB="0"/>
                </a:tc>
                <a:tc>
                  <a:txBody>
                    <a:bodyPr/>
                    <a:lstStyle/>
                    <a:p>
                      <a:pPr algn="r">
                        <a:spcAft>
                          <a:spcPts val="0"/>
                        </a:spcAft>
                      </a:pPr>
                      <a:r>
                        <a:rPr lang="en-GB" sz="1000">
                          <a:effectLst/>
                        </a:rPr>
                        <a:t>923,462</a:t>
                      </a:r>
                      <a:endParaRPr lang="en-AU" sz="1100">
                        <a:effectLst/>
                        <a:latin typeface="Times New Roman"/>
                        <a:ea typeface="Times New Roman"/>
                      </a:endParaRPr>
                    </a:p>
                  </a:txBody>
                  <a:tcPr marL="68595" marR="68595" marT="0" marB="0"/>
                </a:tc>
                <a:tc>
                  <a:txBody>
                    <a:bodyPr/>
                    <a:lstStyle/>
                    <a:p>
                      <a:pPr algn="r">
                        <a:spcAft>
                          <a:spcPts val="0"/>
                        </a:spcAft>
                      </a:pPr>
                      <a:r>
                        <a:rPr lang="en-GB" sz="1000">
                          <a:effectLst/>
                        </a:rPr>
                        <a:t>987,895</a:t>
                      </a:r>
                      <a:endParaRPr lang="en-AU" sz="1100">
                        <a:effectLst/>
                        <a:latin typeface="Times New Roman"/>
                        <a:ea typeface="Times New Roman"/>
                      </a:endParaRPr>
                    </a:p>
                  </a:txBody>
                  <a:tcPr marL="68595" marR="68595" marT="0" marB="0"/>
                </a:tc>
                <a:tc>
                  <a:txBody>
                    <a:bodyPr/>
                    <a:lstStyle/>
                    <a:p>
                      <a:pPr algn="r">
                        <a:spcAft>
                          <a:spcPts val="0"/>
                        </a:spcAft>
                      </a:pPr>
                      <a:r>
                        <a:rPr lang="en-GB" sz="1000">
                          <a:effectLst/>
                        </a:rPr>
                        <a:t>+7.0</a:t>
                      </a:r>
                      <a:endParaRPr lang="en-AU" sz="1100">
                        <a:effectLst/>
                        <a:latin typeface="Times New Roman"/>
                        <a:ea typeface="Times New Roman"/>
                      </a:endParaRPr>
                    </a:p>
                  </a:txBody>
                  <a:tcPr marL="68595" marR="68595" marT="0" marB="0"/>
                </a:tc>
              </a:tr>
              <a:tr h="152387">
                <a:tc>
                  <a:txBody>
                    <a:bodyPr/>
                    <a:lstStyle/>
                    <a:p>
                      <a:pPr algn="r">
                        <a:spcAft>
                          <a:spcPts val="0"/>
                        </a:spcAft>
                      </a:pPr>
                      <a:r>
                        <a:rPr lang="en-GB" sz="1000">
                          <a:effectLst/>
                        </a:rPr>
                        <a:t>Reductions in payments</a:t>
                      </a:r>
                      <a:endParaRPr lang="en-AU" sz="1100">
                        <a:effectLst/>
                        <a:latin typeface="Times New Roman"/>
                        <a:ea typeface="Times New Roman"/>
                      </a:endParaRPr>
                    </a:p>
                  </a:txBody>
                  <a:tcPr marL="68595" marR="68595" marT="0" marB="0"/>
                </a:tc>
                <a:tc>
                  <a:txBody>
                    <a:bodyPr/>
                    <a:lstStyle/>
                    <a:p>
                      <a:pPr algn="r">
                        <a:spcAft>
                          <a:spcPts val="0"/>
                        </a:spcAft>
                      </a:pPr>
                      <a:r>
                        <a:rPr lang="en-GB" sz="1000">
                          <a:effectLst/>
                        </a:rPr>
                        <a:t>77,272</a:t>
                      </a:r>
                      <a:endParaRPr lang="en-AU" sz="1100">
                        <a:effectLst/>
                        <a:latin typeface="Times New Roman"/>
                        <a:ea typeface="Times New Roman"/>
                      </a:endParaRPr>
                    </a:p>
                  </a:txBody>
                  <a:tcPr marL="68595" marR="68595" marT="0" marB="0"/>
                </a:tc>
                <a:tc>
                  <a:txBody>
                    <a:bodyPr/>
                    <a:lstStyle/>
                    <a:p>
                      <a:pPr algn="r">
                        <a:spcAft>
                          <a:spcPts val="0"/>
                        </a:spcAft>
                      </a:pPr>
                      <a:r>
                        <a:rPr lang="en-GB" sz="1000">
                          <a:effectLst/>
                        </a:rPr>
                        <a:t>52,100</a:t>
                      </a:r>
                      <a:endParaRPr lang="en-AU" sz="1100">
                        <a:effectLst/>
                        <a:latin typeface="Times New Roman"/>
                        <a:ea typeface="Times New Roman"/>
                      </a:endParaRPr>
                    </a:p>
                  </a:txBody>
                  <a:tcPr marL="68595" marR="68595" marT="0" marB="0"/>
                </a:tc>
                <a:tc>
                  <a:txBody>
                    <a:bodyPr/>
                    <a:lstStyle/>
                    <a:p>
                      <a:pPr algn="r">
                        <a:spcAft>
                          <a:spcPts val="0"/>
                        </a:spcAft>
                      </a:pPr>
                      <a:r>
                        <a:rPr lang="en-GB" sz="1000">
                          <a:effectLst/>
                        </a:rPr>
                        <a:t>69,921</a:t>
                      </a:r>
                      <a:endParaRPr lang="en-AU" sz="1100">
                        <a:effectLst/>
                        <a:latin typeface="Times New Roman"/>
                        <a:ea typeface="Times New Roman"/>
                      </a:endParaRPr>
                    </a:p>
                  </a:txBody>
                  <a:tcPr marL="68595" marR="68595" marT="0" marB="0"/>
                </a:tc>
                <a:tc>
                  <a:txBody>
                    <a:bodyPr/>
                    <a:lstStyle/>
                    <a:p>
                      <a:pPr algn="r">
                        <a:spcAft>
                          <a:spcPts val="0"/>
                        </a:spcAft>
                      </a:pPr>
                      <a:r>
                        <a:rPr lang="en-GB" sz="1000">
                          <a:effectLst/>
                        </a:rPr>
                        <a:t>+34.2</a:t>
                      </a:r>
                      <a:endParaRPr lang="en-AU" sz="1100">
                        <a:effectLst/>
                        <a:latin typeface="Times New Roman"/>
                        <a:ea typeface="Times New Roman"/>
                      </a:endParaRPr>
                    </a:p>
                  </a:txBody>
                  <a:tcPr marL="68595" marR="68595" marT="0" marB="0"/>
                </a:tc>
              </a:tr>
              <a:tr h="152387">
                <a:tc>
                  <a:txBody>
                    <a:bodyPr/>
                    <a:lstStyle/>
                    <a:p>
                      <a:pPr algn="r">
                        <a:spcAft>
                          <a:spcPts val="0"/>
                        </a:spcAft>
                      </a:pPr>
                      <a:r>
                        <a:rPr lang="en-GB" sz="1000">
                          <a:effectLst/>
                        </a:rPr>
                        <a:t>Fortnightly savings in future</a:t>
                      </a:r>
                      <a:endParaRPr lang="en-AU" sz="1100">
                        <a:effectLst/>
                        <a:latin typeface="Times New Roman"/>
                        <a:ea typeface="Times New Roman"/>
                      </a:endParaRPr>
                    </a:p>
                  </a:txBody>
                  <a:tcPr marL="68595" marR="68595" marT="0" marB="0"/>
                </a:tc>
                <a:tc>
                  <a:txBody>
                    <a:bodyPr/>
                    <a:lstStyle/>
                    <a:p>
                      <a:pPr algn="r">
                        <a:spcAft>
                          <a:spcPts val="0"/>
                        </a:spcAft>
                      </a:pPr>
                      <a:r>
                        <a:rPr lang="en-GB" sz="1000">
                          <a:effectLst/>
                        </a:rPr>
                        <a:t>$19.2 million</a:t>
                      </a:r>
                      <a:endParaRPr lang="en-AU" sz="1100">
                        <a:effectLst/>
                        <a:latin typeface="Times New Roman"/>
                        <a:ea typeface="Times New Roman"/>
                      </a:endParaRPr>
                    </a:p>
                  </a:txBody>
                  <a:tcPr marL="68595" marR="68595" marT="0" marB="0"/>
                </a:tc>
                <a:tc>
                  <a:txBody>
                    <a:bodyPr/>
                    <a:lstStyle/>
                    <a:p>
                      <a:pPr algn="r">
                        <a:spcAft>
                          <a:spcPts val="0"/>
                        </a:spcAft>
                      </a:pPr>
                      <a:r>
                        <a:rPr lang="en-GB" sz="1000">
                          <a:effectLst/>
                        </a:rPr>
                        <a:t>$18.2 million</a:t>
                      </a:r>
                      <a:endParaRPr lang="en-AU" sz="1100">
                        <a:effectLst/>
                        <a:latin typeface="Times New Roman"/>
                        <a:ea typeface="Times New Roman"/>
                      </a:endParaRPr>
                    </a:p>
                  </a:txBody>
                  <a:tcPr marL="68595" marR="68595" marT="0" marB="0"/>
                </a:tc>
                <a:tc>
                  <a:txBody>
                    <a:bodyPr/>
                    <a:lstStyle/>
                    <a:p>
                      <a:pPr algn="r">
                        <a:spcAft>
                          <a:spcPts val="0"/>
                        </a:spcAft>
                      </a:pPr>
                      <a:r>
                        <a:rPr lang="en-GB" sz="1000">
                          <a:effectLst/>
                        </a:rPr>
                        <a:t>$21.7 million</a:t>
                      </a:r>
                      <a:endParaRPr lang="en-AU" sz="1100">
                        <a:effectLst/>
                        <a:latin typeface="Times New Roman"/>
                        <a:ea typeface="Times New Roman"/>
                      </a:endParaRPr>
                    </a:p>
                  </a:txBody>
                  <a:tcPr marL="68595" marR="68595" marT="0" marB="0"/>
                </a:tc>
                <a:tc>
                  <a:txBody>
                    <a:bodyPr/>
                    <a:lstStyle/>
                    <a:p>
                      <a:pPr algn="r">
                        <a:spcAft>
                          <a:spcPts val="0"/>
                        </a:spcAft>
                      </a:pPr>
                      <a:r>
                        <a:rPr lang="en-GB" sz="1000">
                          <a:effectLst/>
                        </a:rPr>
                        <a:t>+19.2</a:t>
                      </a:r>
                      <a:endParaRPr lang="en-AU" sz="1100">
                        <a:effectLst/>
                        <a:latin typeface="Times New Roman"/>
                        <a:ea typeface="Times New Roman"/>
                      </a:endParaRPr>
                    </a:p>
                  </a:txBody>
                  <a:tcPr marL="68595" marR="68595" marT="0" marB="0"/>
                </a:tc>
              </a:tr>
              <a:tr h="152387">
                <a:tc>
                  <a:txBody>
                    <a:bodyPr/>
                    <a:lstStyle/>
                    <a:p>
                      <a:pPr algn="r">
                        <a:spcAft>
                          <a:spcPts val="0"/>
                        </a:spcAft>
                      </a:pPr>
                      <a:r>
                        <a:rPr lang="en-GB" sz="1000">
                          <a:effectLst/>
                        </a:rPr>
                        <a:t>Prevented outlays </a:t>
                      </a:r>
                      <a:endParaRPr lang="en-AU" sz="1100">
                        <a:effectLst/>
                        <a:latin typeface="Times New Roman"/>
                        <a:ea typeface="Times New Roman"/>
                      </a:endParaRPr>
                    </a:p>
                  </a:txBody>
                  <a:tcPr marL="68595" marR="68595" marT="0" marB="0"/>
                </a:tc>
                <a:tc>
                  <a:txBody>
                    <a:bodyPr/>
                    <a:lstStyle/>
                    <a:p>
                      <a:pPr algn="r">
                        <a:spcAft>
                          <a:spcPts val="0"/>
                        </a:spcAft>
                      </a:pPr>
                      <a:r>
                        <a:rPr lang="en-GB" sz="1000">
                          <a:effectLst/>
                        </a:rPr>
                        <a:t>$51.8 million</a:t>
                      </a:r>
                      <a:endParaRPr lang="en-AU" sz="1100">
                        <a:effectLst/>
                        <a:latin typeface="Times New Roman"/>
                        <a:ea typeface="Times New Roman"/>
                      </a:endParaRPr>
                    </a:p>
                  </a:txBody>
                  <a:tcPr marL="68595" marR="68595" marT="0" marB="0"/>
                </a:tc>
                <a:tc>
                  <a:txBody>
                    <a:bodyPr/>
                    <a:lstStyle/>
                    <a:p>
                      <a:pPr algn="r">
                        <a:spcAft>
                          <a:spcPts val="0"/>
                        </a:spcAft>
                      </a:pPr>
                      <a:r>
                        <a:rPr lang="en-GB" sz="1000">
                          <a:effectLst/>
                        </a:rPr>
                        <a:t>$61.4 million</a:t>
                      </a:r>
                      <a:endParaRPr lang="en-AU" sz="1100">
                        <a:effectLst/>
                        <a:latin typeface="Times New Roman"/>
                        <a:ea typeface="Times New Roman"/>
                      </a:endParaRPr>
                    </a:p>
                  </a:txBody>
                  <a:tcPr marL="68595" marR="68595" marT="0" marB="0"/>
                </a:tc>
                <a:tc>
                  <a:txBody>
                    <a:bodyPr/>
                    <a:lstStyle/>
                    <a:p>
                      <a:pPr algn="r">
                        <a:spcAft>
                          <a:spcPts val="0"/>
                        </a:spcAft>
                      </a:pPr>
                      <a:r>
                        <a:rPr lang="en-GB" sz="1000">
                          <a:effectLst/>
                        </a:rPr>
                        <a:t>$63.7 million</a:t>
                      </a:r>
                      <a:endParaRPr lang="en-AU" sz="1100">
                        <a:effectLst/>
                        <a:latin typeface="Times New Roman"/>
                        <a:ea typeface="Times New Roman"/>
                      </a:endParaRPr>
                    </a:p>
                  </a:txBody>
                  <a:tcPr marL="68595" marR="68595" marT="0" marB="0"/>
                </a:tc>
                <a:tc>
                  <a:txBody>
                    <a:bodyPr/>
                    <a:lstStyle/>
                    <a:p>
                      <a:pPr algn="r">
                        <a:spcAft>
                          <a:spcPts val="0"/>
                        </a:spcAft>
                      </a:pPr>
                      <a:r>
                        <a:rPr lang="en-GB" sz="1000">
                          <a:effectLst/>
                        </a:rPr>
                        <a:t>+3.7</a:t>
                      </a:r>
                      <a:endParaRPr lang="en-AU" sz="1100">
                        <a:effectLst/>
                        <a:latin typeface="Times New Roman"/>
                        <a:ea typeface="Times New Roman"/>
                      </a:endParaRPr>
                    </a:p>
                  </a:txBody>
                  <a:tcPr marL="68595" marR="68595" marT="0" marB="0"/>
                </a:tc>
              </a:tr>
              <a:tr h="152387">
                <a:tc>
                  <a:txBody>
                    <a:bodyPr/>
                    <a:lstStyle/>
                    <a:p>
                      <a:pPr algn="r">
                        <a:spcAft>
                          <a:spcPts val="0"/>
                        </a:spcAft>
                      </a:pPr>
                      <a:r>
                        <a:rPr lang="en-GB" sz="1000">
                          <a:effectLst/>
                        </a:rPr>
                        <a:t>Debts raised</a:t>
                      </a:r>
                      <a:endParaRPr lang="en-AU" sz="1100">
                        <a:effectLst/>
                        <a:latin typeface="Times New Roman"/>
                        <a:ea typeface="Times New Roman"/>
                      </a:endParaRPr>
                    </a:p>
                  </a:txBody>
                  <a:tcPr marL="68595" marR="68595" marT="0" marB="0"/>
                </a:tc>
                <a:tc>
                  <a:txBody>
                    <a:bodyPr/>
                    <a:lstStyle/>
                    <a:p>
                      <a:pPr algn="r">
                        <a:spcAft>
                          <a:spcPts val="0"/>
                        </a:spcAft>
                      </a:pPr>
                      <a:r>
                        <a:rPr lang="en-GB" sz="1000">
                          <a:effectLst/>
                        </a:rPr>
                        <a:t>101,351</a:t>
                      </a:r>
                      <a:endParaRPr lang="en-AU" sz="1100">
                        <a:effectLst/>
                        <a:latin typeface="Times New Roman"/>
                        <a:ea typeface="Times New Roman"/>
                      </a:endParaRPr>
                    </a:p>
                  </a:txBody>
                  <a:tcPr marL="68595" marR="68595" marT="0" marB="0"/>
                </a:tc>
                <a:tc>
                  <a:txBody>
                    <a:bodyPr/>
                    <a:lstStyle/>
                    <a:p>
                      <a:pPr algn="r">
                        <a:spcAft>
                          <a:spcPts val="0"/>
                        </a:spcAft>
                      </a:pPr>
                      <a:r>
                        <a:rPr lang="en-GB" sz="1000">
                          <a:effectLst/>
                        </a:rPr>
                        <a:t>126,134</a:t>
                      </a:r>
                      <a:endParaRPr lang="en-AU" sz="1100">
                        <a:effectLst/>
                        <a:latin typeface="Times New Roman"/>
                        <a:ea typeface="Times New Roman"/>
                      </a:endParaRPr>
                    </a:p>
                  </a:txBody>
                  <a:tcPr marL="68595" marR="68595" marT="0" marB="0"/>
                </a:tc>
                <a:tc>
                  <a:txBody>
                    <a:bodyPr/>
                    <a:lstStyle/>
                    <a:p>
                      <a:pPr algn="r">
                        <a:spcAft>
                          <a:spcPts val="0"/>
                        </a:spcAft>
                      </a:pPr>
                      <a:r>
                        <a:rPr lang="en-GB" sz="1000">
                          <a:effectLst/>
                        </a:rPr>
                        <a:t>210,009*</a:t>
                      </a:r>
                      <a:endParaRPr lang="en-AU" sz="1100">
                        <a:effectLst/>
                        <a:latin typeface="Times New Roman"/>
                        <a:ea typeface="Times New Roman"/>
                      </a:endParaRPr>
                    </a:p>
                  </a:txBody>
                  <a:tcPr marL="68595" marR="68595" marT="0" marB="0"/>
                </a:tc>
                <a:tc>
                  <a:txBody>
                    <a:bodyPr/>
                    <a:lstStyle/>
                    <a:p>
                      <a:pPr algn="r">
                        <a:spcAft>
                          <a:spcPts val="0"/>
                        </a:spcAft>
                      </a:pPr>
                      <a:r>
                        <a:rPr lang="en-GB" sz="1000">
                          <a:effectLst/>
                        </a:rPr>
                        <a:t>+66.5</a:t>
                      </a:r>
                      <a:endParaRPr lang="en-AU" sz="1100">
                        <a:effectLst/>
                        <a:latin typeface="Times New Roman"/>
                        <a:ea typeface="Times New Roman"/>
                      </a:endParaRPr>
                    </a:p>
                  </a:txBody>
                  <a:tcPr marL="68595" marR="68595" marT="0" marB="0"/>
                </a:tc>
              </a:tr>
              <a:tr h="152387">
                <a:tc>
                  <a:txBody>
                    <a:bodyPr/>
                    <a:lstStyle/>
                    <a:p>
                      <a:pPr algn="r">
                        <a:spcAft>
                          <a:spcPts val="0"/>
                        </a:spcAft>
                      </a:pPr>
                      <a:r>
                        <a:rPr lang="en-GB" sz="1000" dirty="0">
                          <a:effectLst/>
                        </a:rPr>
                        <a:t>Total debt value</a:t>
                      </a:r>
                      <a:endParaRPr lang="en-AU" sz="1100" dirty="0">
                        <a:effectLst/>
                        <a:latin typeface="Times New Roman"/>
                        <a:ea typeface="Times New Roman"/>
                      </a:endParaRPr>
                    </a:p>
                  </a:txBody>
                  <a:tcPr marL="68595" marR="68595" marT="0" marB="0"/>
                </a:tc>
                <a:tc>
                  <a:txBody>
                    <a:bodyPr/>
                    <a:lstStyle/>
                    <a:p>
                      <a:pPr algn="r">
                        <a:spcAft>
                          <a:spcPts val="0"/>
                        </a:spcAft>
                      </a:pPr>
                      <a:r>
                        <a:rPr lang="en-GB" sz="1000">
                          <a:effectLst/>
                        </a:rPr>
                        <a:t>$283.6 million</a:t>
                      </a:r>
                      <a:endParaRPr lang="en-AU" sz="1100">
                        <a:effectLst/>
                        <a:latin typeface="Times New Roman"/>
                        <a:ea typeface="Times New Roman"/>
                      </a:endParaRPr>
                    </a:p>
                  </a:txBody>
                  <a:tcPr marL="68595" marR="68595" marT="0" marB="0"/>
                </a:tc>
                <a:tc>
                  <a:txBody>
                    <a:bodyPr/>
                    <a:lstStyle/>
                    <a:p>
                      <a:pPr algn="r">
                        <a:spcAft>
                          <a:spcPts val="0"/>
                        </a:spcAft>
                      </a:pPr>
                      <a:r>
                        <a:rPr lang="en-GB" sz="1000">
                          <a:effectLst/>
                        </a:rPr>
                        <a:t>$362.1 million</a:t>
                      </a:r>
                      <a:endParaRPr lang="en-AU" sz="1100">
                        <a:effectLst/>
                        <a:latin typeface="Times New Roman"/>
                        <a:ea typeface="Times New Roman"/>
                      </a:endParaRPr>
                    </a:p>
                  </a:txBody>
                  <a:tcPr marL="68595" marR="68595" marT="0" marB="0"/>
                </a:tc>
                <a:tc>
                  <a:txBody>
                    <a:bodyPr/>
                    <a:lstStyle/>
                    <a:p>
                      <a:pPr algn="r">
                        <a:spcAft>
                          <a:spcPts val="0"/>
                        </a:spcAft>
                      </a:pPr>
                      <a:r>
                        <a:rPr lang="en-GB" sz="1000">
                          <a:effectLst/>
                        </a:rPr>
                        <a:t>$694.6 million*</a:t>
                      </a:r>
                      <a:endParaRPr lang="en-AU" sz="1100">
                        <a:effectLst/>
                        <a:latin typeface="Times New Roman"/>
                        <a:ea typeface="Times New Roman"/>
                      </a:endParaRPr>
                    </a:p>
                  </a:txBody>
                  <a:tcPr marL="68595" marR="68595" marT="0" marB="0"/>
                </a:tc>
                <a:tc>
                  <a:txBody>
                    <a:bodyPr/>
                    <a:lstStyle/>
                    <a:p>
                      <a:pPr algn="r">
                        <a:spcAft>
                          <a:spcPts val="0"/>
                        </a:spcAft>
                      </a:pPr>
                      <a:r>
                        <a:rPr lang="en-GB" sz="1000" dirty="0">
                          <a:effectLst/>
                        </a:rPr>
                        <a:t>+91.8</a:t>
                      </a:r>
                      <a:endParaRPr lang="en-AU" sz="1100" dirty="0">
                        <a:effectLst/>
                        <a:latin typeface="Times New Roman"/>
                        <a:ea typeface="Times New Roman"/>
                      </a:endParaRPr>
                    </a:p>
                  </a:txBody>
                  <a:tcPr marL="68595" marR="68595" marT="0" marB="0"/>
                </a:tc>
              </a:tr>
            </a:tbl>
          </a:graphicData>
        </a:graphic>
      </p:graphicFrame>
      <p:graphicFrame>
        <p:nvGraphicFramePr>
          <p:cNvPr id="5" name="Table 4"/>
          <p:cNvGraphicFramePr>
            <a:graphicFrameLocks noGrp="1"/>
          </p:cNvGraphicFramePr>
          <p:nvPr/>
        </p:nvGraphicFramePr>
        <p:xfrm>
          <a:off x="2070100" y="4114800"/>
          <a:ext cx="4927600" cy="457200"/>
        </p:xfrm>
        <a:graphic>
          <a:graphicData uri="http://schemas.openxmlformats.org/drawingml/2006/table">
            <a:tbl>
              <a:tblPr firstRow="1" firstCol="1" bandRow="1">
                <a:tableStyleId>{5C22544A-7EE6-4342-B048-85BDC9FD1C3A}</a:tableStyleId>
              </a:tblPr>
              <a:tblGrid>
                <a:gridCol w="1868323"/>
                <a:gridCol w="990345"/>
                <a:gridCol w="989710"/>
                <a:gridCol w="1079222"/>
              </a:tblGrid>
              <a:tr h="34280">
                <a:tc>
                  <a:txBody>
                    <a:bodyPr/>
                    <a:lstStyle/>
                    <a:p>
                      <a:pPr algn="l">
                        <a:spcAft>
                          <a:spcPts val="0"/>
                        </a:spcAft>
                      </a:pPr>
                      <a:r>
                        <a:rPr lang="en-GB" sz="1000">
                          <a:effectLst/>
                        </a:rPr>
                        <a:t> </a:t>
                      </a:r>
                      <a:endParaRPr lang="en-AU" sz="1100">
                        <a:effectLst/>
                        <a:latin typeface="Times New Roman"/>
                        <a:ea typeface="Times New Roman"/>
                      </a:endParaRPr>
                    </a:p>
                  </a:txBody>
                  <a:tcPr marL="68562" marR="68562" marT="0" marB="0"/>
                </a:tc>
                <a:tc>
                  <a:txBody>
                    <a:bodyPr/>
                    <a:lstStyle/>
                    <a:p>
                      <a:pPr algn="l">
                        <a:spcAft>
                          <a:spcPts val="0"/>
                        </a:spcAft>
                      </a:pPr>
                      <a:r>
                        <a:rPr lang="en-GB" sz="1000">
                          <a:effectLst/>
                        </a:rPr>
                        <a:t>2013-14</a:t>
                      </a:r>
                      <a:endParaRPr lang="en-AU" sz="1100">
                        <a:effectLst/>
                        <a:latin typeface="Times New Roman"/>
                        <a:ea typeface="Times New Roman"/>
                      </a:endParaRPr>
                    </a:p>
                  </a:txBody>
                  <a:tcPr marL="68562" marR="68562" marT="0" marB="0"/>
                </a:tc>
                <a:tc>
                  <a:txBody>
                    <a:bodyPr/>
                    <a:lstStyle/>
                    <a:p>
                      <a:pPr algn="l">
                        <a:spcAft>
                          <a:spcPts val="0"/>
                        </a:spcAft>
                      </a:pPr>
                      <a:r>
                        <a:rPr lang="en-GB" sz="1000">
                          <a:effectLst/>
                        </a:rPr>
                        <a:t>2014-15</a:t>
                      </a:r>
                      <a:endParaRPr lang="en-AU" sz="1100">
                        <a:effectLst/>
                        <a:latin typeface="Times New Roman"/>
                        <a:ea typeface="Times New Roman"/>
                      </a:endParaRPr>
                    </a:p>
                  </a:txBody>
                  <a:tcPr marL="68562" marR="68562" marT="0" marB="0"/>
                </a:tc>
                <a:tc>
                  <a:txBody>
                    <a:bodyPr/>
                    <a:lstStyle/>
                    <a:p>
                      <a:pPr algn="l">
                        <a:spcAft>
                          <a:spcPts val="0"/>
                        </a:spcAft>
                      </a:pPr>
                      <a:r>
                        <a:rPr lang="en-GB" sz="1000">
                          <a:effectLst/>
                        </a:rPr>
                        <a:t>2015-16</a:t>
                      </a:r>
                      <a:endParaRPr lang="en-AU" sz="1100">
                        <a:effectLst/>
                        <a:latin typeface="Times New Roman"/>
                        <a:ea typeface="Times New Roman"/>
                      </a:endParaRPr>
                    </a:p>
                  </a:txBody>
                  <a:tcPr marL="68562" marR="68562" marT="0" marB="0"/>
                </a:tc>
              </a:tr>
              <a:tr h="97904">
                <a:tc>
                  <a:txBody>
                    <a:bodyPr/>
                    <a:lstStyle/>
                    <a:p>
                      <a:pPr algn="l">
                        <a:spcAft>
                          <a:spcPts val="0"/>
                        </a:spcAft>
                      </a:pPr>
                      <a:r>
                        <a:rPr lang="en-GB" sz="1000">
                          <a:effectLst/>
                        </a:rPr>
                        <a:t>Number of debts raised</a:t>
                      </a:r>
                      <a:endParaRPr lang="en-AU" sz="1100">
                        <a:effectLst/>
                        <a:latin typeface="Times New Roman"/>
                        <a:ea typeface="Times New Roman"/>
                      </a:endParaRPr>
                    </a:p>
                  </a:txBody>
                  <a:tcPr marL="68562" marR="68562" marT="0" marB="0"/>
                </a:tc>
                <a:tc>
                  <a:txBody>
                    <a:bodyPr/>
                    <a:lstStyle/>
                    <a:p>
                      <a:pPr algn="l">
                        <a:spcAft>
                          <a:spcPts val="0"/>
                        </a:spcAft>
                      </a:pPr>
                      <a:r>
                        <a:rPr lang="en-GB" sz="1000">
                          <a:effectLst/>
                        </a:rPr>
                        <a:t>2,230,894</a:t>
                      </a:r>
                      <a:endParaRPr lang="en-AU" sz="1100">
                        <a:effectLst/>
                        <a:latin typeface="Times New Roman"/>
                        <a:ea typeface="Times New Roman"/>
                      </a:endParaRPr>
                    </a:p>
                  </a:txBody>
                  <a:tcPr marL="68562" marR="68562" marT="0" marB="0"/>
                </a:tc>
                <a:tc>
                  <a:txBody>
                    <a:bodyPr/>
                    <a:lstStyle/>
                    <a:p>
                      <a:pPr algn="l">
                        <a:spcAft>
                          <a:spcPts val="0"/>
                        </a:spcAft>
                      </a:pPr>
                      <a:r>
                        <a:rPr lang="en-GB" sz="1000">
                          <a:effectLst/>
                        </a:rPr>
                        <a:t>2,350,131</a:t>
                      </a:r>
                      <a:endParaRPr lang="en-AU" sz="1100">
                        <a:effectLst/>
                        <a:latin typeface="Times New Roman"/>
                        <a:ea typeface="Times New Roman"/>
                      </a:endParaRPr>
                    </a:p>
                  </a:txBody>
                  <a:tcPr marL="68562" marR="68562" marT="0" marB="0"/>
                </a:tc>
                <a:tc>
                  <a:txBody>
                    <a:bodyPr/>
                    <a:lstStyle/>
                    <a:p>
                      <a:pPr algn="l">
                        <a:spcAft>
                          <a:spcPts val="0"/>
                        </a:spcAft>
                      </a:pPr>
                      <a:r>
                        <a:rPr lang="en-GB" sz="1000">
                          <a:effectLst/>
                        </a:rPr>
                        <a:t>2,439,431</a:t>
                      </a:r>
                      <a:endParaRPr lang="en-AU" sz="1100">
                        <a:effectLst/>
                        <a:latin typeface="Times New Roman"/>
                        <a:ea typeface="Times New Roman"/>
                      </a:endParaRPr>
                    </a:p>
                  </a:txBody>
                  <a:tcPr marL="68562" marR="68562" marT="0" marB="0"/>
                </a:tc>
              </a:tr>
              <a:tr h="0">
                <a:tc>
                  <a:txBody>
                    <a:bodyPr/>
                    <a:lstStyle/>
                    <a:p>
                      <a:pPr algn="l">
                        <a:spcAft>
                          <a:spcPts val="0"/>
                        </a:spcAft>
                      </a:pPr>
                      <a:r>
                        <a:rPr lang="en-GB" sz="1000">
                          <a:effectLst/>
                        </a:rPr>
                        <a:t>Amount raised</a:t>
                      </a:r>
                      <a:endParaRPr lang="en-AU" sz="1100">
                        <a:effectLst/>
                        <a:latin typeface="Times New Roman"/>
                        <a:ea typeface="Times New Roman"/>
                      </a:endParaRPr>
                    </a:p>
                  </a:txBody>
                  <a:tcPr marL="68562" marR="68562" marT="0" marB="0"/>
                </a:tc>
                <a:tc>
                  <a:txBody>
                    <a:bodyPr/>
                    <a:lstStyle/>
                    <a:p>
                      <a:pPr algn="l">
                        <a:spcAft>
                          <a:spcPts val="0"/>
                        </a:spcAft>
                      </a:pPr>
                      <a:r>
                        <a:rPr lang="en-GB" sz="1000">
                          <a:effectLst/>
                        </a:rPr>
                        <a:t>$2.2 billion</a:t>
                      </a:r>
                      <a:endParaRPr lang="en-AU" sz="1100">
                        <a:effectLst/>
                        <a:latin typeface="Times New Roman"/>
                        <a:ea typeface="Times New Roman"/>
                      </a:endParaRPr>
                    </a:p>
                  </a:txBody>
                  <a:tcPr marL="68562" marR="68562" marT="0" marB="0"/>
                </a:tc>
                <a:tc>
                  <a:txBody>
                    <a:bodyPr/>
                    <a:lstStyle/>
                    <a:p>
                      <a:pPr algn="l">
                        <a:spcAft>
                          <a:spcPts val="0"/>
                        </a:spcAft>
                      </a:pPr>
                      <a:r>
                        <a:rPr lang="en-GB" sz="1000">
                          <a:effectLst/>
                        </a:rPr>
                        <a:t>$2.5 billion</a:t>
                      </a:r>
                      <a:endParaRPr lang="en-AU" sz="1100">
                        <a:effectLst/>
                        <a:latin typeface="Times New Roman"/>
                        <a:ea typeface="Times New Roman"/>
                      </a:endParaRPr>
                    </a:p>
                  </a:txBody>
                  <a:tcPr marL="68562" marR="68562" marT="0" marB="0"/>
                </a:tc>
                <a:tc>
                  <a:txBody>
                    <a:bodyPr/>
                    <a:lstStyle/>
                    <a:p>
                      <a:pPr algn="l">
                        <a:spcAft>
                          <a:spcPts val="0"/>
                        </a:spcAft>
                      </a:pPr>
                      <a:r>
                        <a:rPr lang="en-GB" sz="1000" dirty="0">
                          <a:effectLst/>
                        </a:rPr>
                        <a:t>$2.8 billion</a:t>
                      </a:r>
                      <a:endParaRPr lang="en-AU" sz="1100" dirty="0">
                        <a:effectLst/>
                        <a:latin typeface="Times New Roman"/>
                        <a:ea typeface="Times New Roman"/>
                      </a:endParaRPr>
                    </a:p>
                  </a:txBody>
                  <a:tcPr marL="68562" marR="68562" marT="0" marB="0"/>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04800" y="1295400"/>
            <a:ext cx="8458200" cy="477838"/>
          </a:xfrm>
        </p:spPr>
        <p:txBody>
          <a:bodyPr/>
          <a:lstStyle/>
          <a:p>
            <a:pPr algn="ctr" eaLnBrk="1" hangingPunct="1"/>
            <a:r>
              <a:rPr lang="en-AU" altLang="en-US" sz="2400" b="1" smtClean="0"/>
              <a:t>FRAUD</a:t>
            </a:r>
          </a:p>
        </p:txBody>
      </p:sp>
      <p:sp>
        <p:nvSpPr>
          <p:cNvPr id="11267" name="Rectangle 3"/>
          <p:cNvSpPr>
            <a:spLocks noGrp="1" noChangeArrowheads="1"/>
          </p:cNvSpPr>
          <p:nvPr>
            <p:ph type="body" idx="1"/>
          </p:nvPr>
        </p:nvSpPr>
        <p:spPr>
          <a:xfrm>
            <a:off x="250825" y="2133600"/>
            <a:ext cx="8458200" cy="4419600"/>
          </a:xfrm>
        </p:spPr>
        <p:txBody>
          <a:bodyPr/>
          <a:lstStyle/>
          <a:p>
            <a:pPr marL="0" indent="0" eaLnBrk="1" hangingPunct="1">
              <a:lnSpc>
                <a:spcPct val="90000"/>
              </a:lnSpc>
              <a:defRPr/>
            </a:pPr>
            <a:r>
              <a:rPr lang="en-AU" altLang="en-US" sz="2000" dirty="0" smtClean="0"/>
              <a:t>Professor Grainne </a:t>
            </a:r>
            <a:r>
              <a:rPr lang="en-AU" altLang="en-US" sz="2000" dirty="0" err="1" smtClean="0"/>
              <a:t>McKeever</a:t>
            </a:r>
            <a:r>
              <a:rPr lang="en-AU" altLang="en-US" sz="2000" dirty="0" smtClean="0"/>
              <a:t> (2012):</a:t>
            </a:r>
          </a:p>
          <a:p>
            <a:pPr>
              <a:defRPr/>
            </a:pPr>
            <a:r>
              <a:rPr lang="en-GB" sz="2000" dirty="0" smtClean="0"/>
              <a:t>	</a:t>
            </a:r>
          </a:p>
          <a:p>
            <a:pPr>
              <a:defRPr/>
            </a:pPr>
            <a:r>
              <a:rPr lang="en-GB" sz="2000" dirty="0"/>
              <a:t>	</a:t>
            </a:r>
            <a:r>
              <a:rPr lang="en-GB" sz="2000" dirty="0" smtClean="0"/>
              <a:t>In </a:t>
            </a:r>
            <a:r>
              <a:rPr lang="en-GB" sz="2000" dirty="0"/>
              <a:t>the UK levels of error – both claimant and official error – outstrip levels of fraud.  The National Audit Office notes that in 2010-11, £1.2 billion was estimated by the Department for Work and Pensions to be lost to fraud, £1.2 billion to customer error and £800 million to official error, out of a total of £153.6 billion spent on benefits. (NAO 2011)</a:t>
            </a:r>
            <a:endParaRPr lang="en-AU" sz="2000" dirty="0"/>
          </a:p>
          <a:p>
            <a:pPr>
              <a:defRPr/>
            </a:pPr>
            <a:r>
              <a:rPr lang="en-GB" sz="2000" dirty="0" smtClean="0"/>
              <a:t>	</a:t>
            </a:r>
          </a:p>
          <a:p>
            <a:pPr>
              <a:defRPr/>
            </a:pPr>
            <a:r>
              <a:rPr lang="en-GB" sz="2000" dirty="0"/>
              <a:t>	</a:t>
            </a:r>
            <a:r>
              <a:rPr lang="en-GB" sz="2000" dirty="0" smtClean="0"/>
              <a:t>In </a:t>
            </a:r>
            <a:r>
              <a:rPr lang="en-GB" sz="2000" dirty="0"/>
              <a:t>Australia levels of “non-compliance” – the combined figure for error and fraud – is $536 million (out of an $87 billion benefits bill), of which $113.4 million is customer debts identified through fraud investigations (ANAO 2010: para 7).</a:t>
            </a:r>
            <a:endParaRPr lang="en-AU" sz="2000" dirty="0"/>
          </a:p>
          <a:p>
            <a:pPr marL="0" indent="0" eaLnBrk="1" hangingPunct="1">
              <a:lnSpc>
                <a:spcPct val="90000"/>
              </a:lnSpc>
              <a:defRPr/>
            </a:pPr>
            <a:endParaRPr lang="en-AU" alt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04800" y="1295400"/>
            <a:ext cx="8458200" cy="477838"/>
          </a:xfrm>
        </p:spPr>
        <p:txBody>
          <a:bodyPr/>
          <a:lstStyle/>
          <a:p>
            <a:r>
              <a:rPr lang="en-GB" sz="2400" b="1" smtClean="0"/>
              <a:t>CHAPTER 5 - OVERPAYMENTS AND DEBT RECOVERY</a:t>
            </a:r>
            <a:endParaRPr lang="en-AU" sz="2400" b="1" smtClean="0"/>
          </a:p>
        </p:txBody>
      </p:sp>
      <p:sp>
        <p:nvSpPr>
          <p:cNvPr id="11267" name="Rectangle 3"/>
          <p:cNvSpPr>
            <a:spLocks noGrp="1" noChangeArrowheads="1"/>
          </p:cNvSpPr>
          <p:nvPr>
            <p:ph type="body" idx="1"/>
          </p:nvPr>
        </p:nvSpPr>
        <p:spPr>
          <a:xfrm>
            <a:off x="250825" y="1844675"/>
            <a:ext cx="8458200" cy="4708525"/>
          </a:xfrm>
        </p:spPr>
        <p:txBody>
          <a:bodyPr/>
          <a:lstStyle/>
          <a:p>
            <a:pPr>
              <a:defRPr/>
            </a:pPr>
            <a:r>
              <a:rPr lang="en-GB" dirty="0" smtClean="0"/>
              <a:t>Chapter 5 Comprises a Code</a:t>
            </a:r>
          </a:p>
          <a:p>
            <a:pPr>
              <a:defRPr/>
            </a:pPr>
            <a:r>
              <a:rPr lang="en-GB" dirty="0" smtClean="0"/>
              <a:t>Part </a:t>
            </a:r>
            <a:r>
              <a:rPr lang="en-GB" dirty="0"/>
              <a:t>5.1 “Effect of Chapter</a:t>
            </a:r>
            <a:r>
              <a:rPr lang="en-GB" dirty="0" smtClean="0"/>
              <a:t>”</a:t>
            </a:r>
          </a:p>
          <a:p>
            <a:pPr>
              <a:defRPr/>
            </a:pPr>
            <a:r>
              <a:rPr lang="en-GB" dirty="0" smtClean="0"/>
              <a:t>Part </a:t>
            </a:r>
            <a:r>
              <a:rPr lang="en-GB" dirty="0"/>
              <a:t>5.2 “Amounts Recoverable under this Act</a:t>
            </a:r>
            <a:r>
              <a:rPr lang="en-GB" dirty="0" smtClean="0"/>
              <a:t>”</a:t>
            </a:r>
          </a:p>
          <a:p>
            <a:pPr>
              <a:defRPr/>
            </a:pPr>
            <a:r>
              <a:rPr lang="en-GB" dirty="0"/>
              <a:t>	</a:t>
            </a:r>
            <a:r>
              <a:rPr lang="en-GB" dirty="0" smtClean="0"/>
              <a:t>	</a:t>
            </a:r>
            <a:r>
              <a:rPr lang="en-GB" sz="2000" dirty="0" smtClean="0"/>
              <a:t>Data-Matching and “Robodebts”</a:t>
            </a:r>
            <a:endParaRPr lang="en-AU" sz="2000" dirty="0"/>
          </a:p>
          <a:p>
            <a:pPr>
              <a:defRPr/>
            </a:pPr>
            <a:r>
              <a:rPr lang="en-GB" dirty="0"/>
              <a:t>Part 5.3 “Methods of Recovery</a:t>
            </a:r>
            <a:r>
              <a:rPr lang="en-GB" dirty="0" smtClean="0"/>
              <a:t>”</a:t>
            </a:r>
          </a:p>
          <a:p>
            <a:pPr marL="568325" lvl="1" indent="0">
              <a:buFontTx/>
              <a:buNone/>
              <a:defRPr/>
            </a:pPr>
            <a:r>
              <a:rPr lang="en-AU" sz="2000" dirty="0" smtClean="0"/>
              <a:t>Deductions, Legal Proceedings and Garnishee</a:t>
            </a:r>
          </a:p>
          <a:p>
            <a:pPr marL="568325" lvl="1" indent="0">
              <a:buFontTx/>
              <a:buNone/>
              <a:defRPr/>
            </a:pPr>
            <a:r>
              <a:rPr lang="en-GB" sz="2000" dirty="0"/>
              <a:t>Effect of Bankruptcy on Recovery of a Debt</a:t>
            </a:r>
            <a:endParaRPr lang="en-AU" sz="2000" dirty="0"/>
          </a:p>
          <a:p>
            <a:pPr>
              <a:defRPr/>
            </a:pPr>
            <a:r>
              <a:rPr lang="en-GB" dirty="0" smtClean="0"/>
              <a:t>Part </a:t>
            </a:r>
            <a:r>
              <a:rPr lang="en-GB" dirty="0"/>
              <a:t>5.4 “Non-Recovery of Debts</a:t>
            </a:r>
            <a:r>
              <a:rPr lang="en-GB" dirty="0" smtClean="0"/>
              <a:t>”</a:t>
            </a:r>
          </a:p>
          <a:p>
            <a:pPr lvl="1">
              <a:defRPr/>
            </a:pPr>
            <a:r>
              <a:rPr lang="en-GB" sz="2000" dirty="0"/>
              <a:t>Legislative History – Write Off and </a:t>
            </a:r>
            <a:r>
              <a:rPr lang="en-GB" sz="2000" dirty="0" smtClean="0"/>
              <a:t>Waiver</a:t>
            </a:r>
          </a:p>
          <a:p>
            <a:pPr lvl="1">
              <a:defRPr/>
            </a:pPr>
            <a:r>
              <a:rPr lang="en-GB" sz="2000" dirty="0" smtClean="0"/>
              <a:t>Write Off and Waiver</a:t>
            </a:r>
            <a:endParaRPr lang="en-AU" sz="2000" dirty="0"/>
          </a:p>
          <a:p>
            <a:pPr>
              <a:defRPr/>
            </a:pPr>
            <a:r>
              <a:rPr lang="en-GB" dirty="0" smtClean="0"/>
              <a:t>Part </a:t>
            </a:r>
            <a:r>
              <a:rPr lang="en-GB" dirty="0"/>
              <a:t>5.5 “Departure Prohibition Orders” </a:t>
            </a:r>
            <a:r>
              <a:rPr lang="en-GB" sz="1800" dirty="0" smtClean="0"/>
              <a:t>(Part inserted 1/1/17)</a:t>
            </a:r>
            <a:endParaRPr lang="en-AU" sz="1800" dirty="0"/>
          </a:p>
          <a:p>
            <a:pPr marL="0" indent="0" eaLnBrk="1" hangingPunct="1">
              <a:lnSpc>
                <a:spcPct val="90000"/>
              </a:lnSpc>
              <a:defRPr/>
            </a:pPr>
            <a:endParaRPr lang="en-AU" alt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213BCDAAC44346A0C2307F1A368ADB" ma:contentTypeVersion="7" ma:contentTypeDescription="Create a new document." ma:contentTypeScope="" ma:versionID="4ee1f4d439c7014873df9c9a8c8595da">
  <xsd:schema xmlns:xsd="http://www.w3.org/2001/XMLSchema" xmlns:xs="http://www.w3.org/2001/XMLSchema" xmlns:p="http://schemas.microsoft.com/office/2006/metadata/properties" xmlns:ns2="9fe8a190-a5f8-4773-adac-e0e3a19b90d9" xmlns:ns3="06c72f1e-0326-4e87-a981-e79a536aa6e5" targetNamespace="http://schemas.microsoft.com/office/2006/metadata/properties" ma:root="true" ma:fieldsID="2bc090fc498f959e6937aee690010196" ns2:_="" ns3:_="">
    <xsd:import namespace="9fe8a190-a5f8-4773-adac-e0e3a19b90d9"/>
    <xsd:import namespace="06c72f1e-0326-4e87-a981-e79a536aa6e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fe8a190-a5f8-4773-adac-e0e3a19b90d9"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description="" ma:internalName="MediaServiceAutoTags" ma:readOnly="true">
      <xsd:simpleType>
        <xsd:restriction base="dms:Text"/>
      </xsd:simpleType>
    </xsd:element>
    <xsd:element name="MediaServiceDateTaken" ma:index="11" nillable="true" ma:displayName="MediaServiceDateTaken" ma:description="" ma:hidden="true" ma:internalName="MediaServiceDateTaken"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6c72f1e-0326-4e87-a981-e79a536aa6e5"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E3E6567-05A5-4293-B448-60F192C405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fe8a190-a5f8-4773-adac-e0e3a19b90d9"/>
    <ds:schemaRef ds:uri="06c72f1e-0326-4e87-a981-e79a536aa6e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35CFDB9-F94B-4CD9-A38C-BD3756F98B75}">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11A84C7B-C172-4938-8765-1E1BCD5A719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1141</TotalTime>
  <Words>1225</Words>
  <Application>Microsoft Office PowerPoint</Application>
  <PresentationFormat>On-screen Show (4:3)</PresentationFormat>
  <Paragraphs>238</Paragraphs>
  <Slides>24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Times New Roman</vt:lpstr>
      <vt:lpstr>Default Design</vt:lpstr>
      <vt:lpstr>SOCIAL SECURITY OVERPAYMENTS  AND DEBT RECOVERY: KEY DEVELOPMENTS</vt:lpstr>
      <vt:lpstr>Peter Sutherland School of Legal Practice, Australian National University Co-author, Social Security and Family Assistance Law, 3rd ed, 2013</vt:lpstr>
      <vt:lpstr>Overview of This Presentation</vt:lpstr>
      <vt:lpstr>CONTEXT</vt:lpstr>
      <vt:lpstr>THE IMPORTANCE OF LANGUAGE</vt:lpstr>
      <vt:lpstr>PowerPoint Presentation</vt:lpstr>
      <vt:lpstr>DHS COMPLIANCE ACTIVITIES</vt:lpstr>
      <vt:lpstr>FRAUD</vt:lpstr>
      <vt:lpstr>CHAPTER 5 - OVERPAYMENTS AND DEBT RECOVERY</vt:lpstr>
      <vt:lpstr>Chapter 5 Comprises a Code</vt:lpstr>
      <vt:lpstr>Part 5.1 “Effect of Chapter” Sample item in s 1222</vt:lpstr>
      <vt:lpstr>CHAPTER 5 - OVERPAYMENTS AND DEBT RECOVERY</vt:lpstr>
      <vt:lpstr>Section 1222A Debts due to the Commonwealth</vt:lpstr>
      <vt:lpstr>Section 1223 Debts arising from lack of qualification, overpayment etc.</vt:lpstr>
      <vt:lpstr>Part 5.2 - Amounts Recoverable under this Act</vt:lpstr>
      <vt:lpstr>Data Matching</vt:lpstr>
      <vt:lpstr>“Robodebts”</vt:lpstr>
      <vt:lpstr>Part 5.3 - Methods of Recovery</vt:lpstr>
      <vt:lpstr> Part 5.4 – Non-Recovery of Debts </vt:lpstr>
      <vt:lpstr> Section 1237AAD – Administrative Error </vt:lpstr>
      <vt:lpstr> Section 1237AAD – Special Circumstances </vt:lpstr>
      <vt:lpstr>Part 5.5 - Departure Prohibition Orders</vt:lpstr>
      <vt:lpstr>OFFENCES</vt:lpstr>
      <vt:lpstr>Questions? Comments</vt:lpstr>
    </vt:vector>
  </TitlesOfParts>
  <Company>Australian National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u3593744</dc:creator>
  <cp:lastModifiedBy>Carly Hanson</cp:lastModifiedBy>
  <cp:revision>115</cp:revision>
  <cp:lastPrinted>2017-11-12T06:14:34Z</cp:lastPrinted>
  <dcterms:created xsi:type="dcterms:W3CDTF">2009-08-04T05:30:51Z</dcterms:created>
  <dcterms:modified xsi:type="dcterms:W3CDTF">2017-11-14T01:54:47Z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0x01010004213BCDAAC44346A0C2307F1A368ADB</vt:lpwstr>
  </property>
</Properties>
</file>