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8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7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0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521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48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68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64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6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66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14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22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8F43-0D71-4ED6-8A77-4584C58C7916}" type="datetimeFigureOut">
              <a:rPr lang="en-AU" smtClean="0"/>
              <a:t>22/02/2018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81803-4E24-4C9D-BD4B-46DD6EF7C5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608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9544"/>
            <a:ext cx="9144000" cy="2048256"/>
          </a:xfrm>
        </p:spPr>
        <p:txBody>
          <a:bodyPr/>
          <a:lstStyle/>
          <a:p>
            <a:r>
              <a:rPr lang="en-AU" dirty="0" smtClean="0"/>
              <a:t>GOING PAPERLESS</a:t>
            </a:r>
          </a:p>
          <a:p>
            <a:r>
              <a:rPr lang="en-AU" dirty="0" smtClean="0"/>
              <a:t>South West Brisbane Community Legal Centre’s </a:t>
            </a:r>
          </a:p>
          <a:p>
            <a:r>
              <a:rPr lang="en-AU" sz="3200" dirty="0" smtClean="0"/>
              <a:t>Paperless </a:t>
            </a:r>
            <a:r>
              <a:rPr lang="en-AU" sz="3200" dirty="0"/>
              <a:t>A</a:t>
            </a:r>
            <a:r>
              <a:rPr lang="en-AU" sz="3200" dirty="0" smtClean="0"/>
              <a:t>dvice Clinic Pilot</a:t>
            </a:r>
          </a:p>
          <a:p>
            <a:r>
              <a:rPr lang="en-AU" dirty="0" smtClean="0"/>
              <a:t>Presented by Jim </a:t>
            </a:r>
            <a:r>
              <a:rPr lang="en-AU" dirty="0" err="1" smtClean="0"/>
              <a:t>Gibney</a:t>
            </a:r>
            <a:r>
              <a:rPr lang="en-AU" dirty="0" smtClean="0"/>
              <a:t> (February 2018)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84" y="-504253"/>
            <a:ext cx="8028432" cy="40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8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Training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Build a paperless pilot team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Recruit volunteer project leader</a:t>
            </a:r>
          </a:p>
          <a:p>
            <a:r>
              <a:rPr lang="en-AU" dirty="0" smtClean="0"/>
              <a:t>Train up the project leader first</a:t>
            </a:r>
          </a:p>
          <a:p>
            <a:r>
              <a:rPr lang="en-AU" dirty="0" smtClean="0"/>
              <a:t>Work up 4 week training program/ plan</a:t>
            </a:r>
          </a:p>
          <a:p>
            <a:r>
              <a:rPr lang="en-AU" dirty="0" smtClean="0"/>
              <a:t>We trained 6 volunteer solicitors + 2 students</a:t>
            </a:r>
          </a:p>
          <a:p>
            <a:r>
              <a:rPr lang="en-AU" dirty="0" smtClean="0"/>
              <a:t>End with a dummy run with fictitious clients (use test site in CLASS)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Invite employed staff to the training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Especially the employed intake workers (+ data entry staff)</a:t>
            </a:r>
          </a:p>
          <a:p>
            <a:r>
              <a:rPr lang="en-AU" dirty="0" smtClean="0"/>
              <a:t>Also encourage employed lawyers to attend training</a:t>
            </a:r>
          </a:p>
          <a:p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Establish link to </a:t>
            </a:r>
          </a:p>
          <a:p>
            <a:pPr marL="0" indent="0">
              <a:buNone/>
            </a:pPr>
            <a:r>
              <a:rPr lang="en-AU" dirty="0" smtClean="0"/>
              <a:t>NACLC CLASS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05" y="4347369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2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Launch the paperless pilot clinic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Start with one client per solicitor every 90 minutes</a:t>
            </a:r>
          </a:p>
          <a:p>
            <a:r>
              <a:rPr lang="en-AU" dirty="0" smtClean="0"/>
              <a:t>Provide clear booking calendar to each volunteer solicitor</a:t>
            </a:r>
          </a:p>
          <a:p>
            <a:r>
              <a:rPr lang="en-AU" dirty="0" smtClean="0"/>
              <a:t>Allow time to record as you go straight into CLASS</a:t>
            </a:r>
          </a:p>
          <a:p>
            <a:r>
              <a:rPr lang="en-AU" dirty="0" smtClean="0"/>
              <a:t>Resist going ahead with next client before CLASS record entered and signed off by supervisor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MOST IMPORTANT: </a:t>
            </a:r>
          </a:p>
          <a:p>
            <a:r>
              <a:rPr lang="en-AU" dirty="0" smtClean="0"/>
              <a:t>create clients in CLASS before live clinic begins</a:t>
            </a:r>
          </a:p>
          <a:p>
            <a:r>
              <a:rPr lang="en-AU" dirty="0" smtClean="0"/>
              <a:t>Provide plenty of supervision / support – How?</a:t>
            </a:r>
          </a:p>
          <a:p>
            <a:r>
              <a:rPr lang="en-AU" dirty="0" smtClean="0"/>
              <a:t>Manage client expectations very carefully – </a:t>
            </a:r>
            <a:r>
              <a:rPr lang="en-AU" dirty="0" err="1" smtClean="0"/>
              <a:t>ie</a:t>
            </a:r>
            <a:r>
              <a:rPr lang="en-AU" dirty="0" smtClean="0"/>
              <a:t> brief clients upfront: stress at beginning what the process is – we work in a team – we workshop your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59" y="1"/>
            <a:ext cx="2587682" cy="23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9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After a few clinic sessions – change the settings to suit</a:t>
            </a:r>
            <a:endParaRPr lang="en-A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b="16496"/>
          <a:stretch>
            <a:fillRect/>
          </a:stretch>
        </p:blipFill>
        <p:spPr>
          <a:xfrm>
            <a:off x="5208126" y="540327"/>
            <a:ext cx="6172200" cy="49128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90 min interviews -&gt; 60 minutes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Reset booking calendar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Consider feedback of Front counter staff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review content settings – </a:t>
            </a:r>
            <a:r>
              <a:rPr lang="en-AU" sz="2000" dirty="0" err="1" smtClean="0"/>
              <a:t>eg</a:t>
            </a:r>
            <a:r>
              <a:rPr lang="en-AU" sz="2000" dirty="0" smtClean="0"/>
              <a:t> too much family/DV law?  Too little consumer? Crime? Motor vehicle? Centrelink? EPOA?  - does this suit your solicitors?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Recheck your process with volunteers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sz="2000" dirty="0" smtClean="0"/>
              <a:t>Give feedback about recording in Class – change if necessary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7816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 comes for SWBCLC paperless clinic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20 paperless pilot clinics</a:t>
            </a:r>
          </a:p>
          <a:p>
            <a:r>
              <a:rPr lang="en-AU" dirty="0" smtClean="0"/>
              <a:t>Now running 5 rooms with one volunteer solicitor each room</a:t>
            </a:r>
          </a:p>
          <a:p>
            <a:r>
              <a:rPr lang="en-AU" dirty="0" smtClean="0"/>
              <a:t>4 clients per solicitor</a:t>
            </a:r>
          </a:p>
          <a:p>
            <a:r>
              <a:rPr lang="en-AU" dirty="0" smtClean="0"/>
              <a:t>20 client advice interviews each Tuesday morning –&gt; follow-up in pm</a:t>
            </a:r>
          </a:p>
          <a:p>
            <a:r>
              <a:rPr lang="en-AU" dirty="0" smtClean="0"/>
              <a:t>Interview start times now staggered – better access to supervisor</a:t>
            </a:r>
          </a:p>
          <a:p>
            <a:r>
              <a:rPr lang="en-AU" dirty="0" smtClean="0"/>
              <a:t>Intake procedure to book &amp; create client in CLASS – 8 minutes</a:t>
            </a:r>
          </a:p>
          <a:p>
            <a:r>
              <a:rPr lang="en-AU" dirty="0" smtClean="0"/>
              <a:t>Half of our volunteer lawyers got jobs – trained new </a:t>
            </a:r>
            <a:r>
              <a:rPr lang="en-AU" dirty="0" err="1" smtClean="0"/>
              <a:t>vols</a:t>
            </a:r>
            <a:r>
              <a:rPr lang="en-AU" dirty="0" smtClean="0"/>
              <a:t> on the job</a:t>
            </a:r>
          </a:p>
          <a:p>
            <a:r>
              <a:rPr lang="en-AU" dirty="0" smtClean="0"/>
              <a:t>Employed staff included in some clinics – now they are trained &amp; using CLASS direct entry for their own advice clinics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122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Takeaway lessons from SWBCLC pilot?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Major change to how front end intake must be done – create client at first contact (avoid writing it down !!!!) – enter directly to avoid double handling- will give efficiency overall: 6 – 8 mins with practice</a:t>
            </a:r>
          </a:p>
          <a:p>
            <a:r>
              <a:rPr lang="en-AU" dirty="0" smtClean="0"/>
              <a:t>Imperative to develop team ethic &amp; team to stick to the agreed process</a:t>
            </a:r>
          </a:p>
          <a:p>
            <a:r>
              <a:rPr lang="en-AU" dirty="0" smtClean="0"/>
              <a:t>Best to have supervisor sign off on CLASS record – then print off advice summary and hand to client</a:t>
            </a:r>
          </a:p>
          <a:p>
            <a:r>
              <a:rPr lang="en-AU" dirty="0" smtClean="0"/>
              <a:t>Develop/ tutor a style of writing advice summaries in Action screens</a:t>
            </a:r>
          </a:p>
          <a:p>
            <a:r>
              <a:rPr lang="en-AU" dirty="0" smtClean="0"/>
              <a:t>Have a way of evaluating/ reporting progress to whole centre: report &amp; use results to expand paperless operation throughout practice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496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  Discussion?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790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ASSUMPTIONS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way things are going – remember?</a:t>
            </a:r>
          </a:p>
          <a:p>
            <a:r>
              <a:rPr lang="en-AU" dirty="0" smtClean="0"/>
              <a:t>The time has come in CLC’s – in the 1980’s we used to dictate letters</a:t>
            </a:r>
          </a:p>
          <a:p>
            <a:r>
              <a:rPr lang="en-AU" dirty="0" smtClean="0"/>
              <a:t>Development of a functional data base: NIS       CLSIS        CLASS</a:t>
            </a:r>
          </a:p>
          <a:p>
            <a:r>
              <a:rPr lang="en-AU" dirty="0" smtClean="0"/>
              <a:t>Economic &amp; efficiency imperatives – Community legal practice is lean – we cannot afford inefficient operational systems</a:t>
            </a:r>
          </a:p>
          <a:p>
            <a:r>
              <a:rPr lang="en-AU" dirty="0" smtClean="0"/>
              <a:t>Not possible to operate a CLC TOTALLY paperless - yet</a:t>
            </a:r>
          </a:p>
          <a:p>
            <a:r>
              <a:rPr lang="en-AU" dirty="0" smtClean="0"/>
              <a:t>But what about operating paperless Advice Clinics ?</a:t>
            </a:r>
          </a:p>
          <a:p>
            <a:endParaRPr lang="en-AU" dirty="0"/>
          </a:p>
        </p:txBody>
      </p:sp>
      <p:sp>
        <p:nvSpPr>
          <p:cNvPr id="4" name="Right Arrow 3"/>
          <p:cNvSpPr/>
          <p:nvPr/>
        </p:nvSpPr>
        <p:spPr>
          <a:xfrm>
            <a:off x="7479792" y="2852928"/>
            <a:ext cx="338328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                                   </a:t>
            </a:r>
            <a:endParaRPr lang="en-AU" dirty="0"/>
          </a:p>
        </p:txBody>
      </p:sp>
      <p:sp>
        <p:nvSpPr>
          <p:cNvPr id="5" name="Right Arrow 4"/>
          <p:cNvSpPr/>
          <p:nvPr/>
        </p:nvSpPr>
        <p:spPr>
          <a:xfrm>
            <a:off x="8887968" y="2852928"/>
            <a:ext cx="320040" cy="475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23" y="-119009"/>
            <a:ext cx="3291429" cy="24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7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5">
                    <a:lumMod val="75000"/>
                  </a:schemeClr>
                </a:solidFill>
              </a:rPr>
              <a:t>Real</a:t>
            </a:r>
            <a:r>
              <a:rPr lang="en-AU" dirty="0" smtClean="0"/>
              <a:t> Problem with “going paperless”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 to make the leap?</a:t>
            </a:r>
          </a:p>
          <a:p>
            <a:r>
              <a:rPr lang="en-AU" dirty="0" smtClean="0"/>
              <a:t>How to manage the change without bombing your clinics?</a:t>
            </a:r>
          </a:p>
          <a:p>
            <a:r>
              <a:rPr lang="en-AU" dirty="0" smtClean="0"/>
              <a:t>And how to move to paperless without “burning” your workers?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Following is the story of the </a:t>
            </a:r>
            <a:r>
              <a:rPr lang="en-AU" dirty="0" smtClean="0">
                <a:solidFill>
                  <a:schemeClr val="accent5">
                    <a:lumMod val="75000"/>
                  </a:schemeClr>
                </a:solidFill>
              </a:rPr>
              <a:t>paperless pilot </a:t>
            </a:r>
            <a:r>
              <a:rPr lang="en-AU" dirty="0" smtClean="0"/>
              <a:t>at SWBCLC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  maybe some pointers here for you????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8" y="4302961"/>
            <a:ext cx="30480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0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SWBCLC – the context 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14597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428" y="-207817"/>
            <a:ext cx="7089371" cy="1898506"/>
          </a:xfrm>
        </p:spPr>
        <p:txBody>
          <a:bodyPr/>
          <a:lstStyle/>
          <a:p>
            <a:r>
              <a:rPr lang="en-AU" dirty="0" smtClean="0"/>
              <a:t>The SWBCLC team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1155469"/>
            <a:ext cx="10763596" cy="5021494"/>
          </a:xfrm>
        </p:spPr>
        <p:txBody>
          <a:bodyPr/>
          <a:lstStyle/>
          <a:p>
            <a:r>
              <a:rPr lang="en-AU" dirty="0" smtClean="0"/>
              <a:t>Smart people</a:t>
            </a:r>
          </a:p>
          <a:p>
            <a:r>
              <a:rPr lang="en-AU" dirty="0" smtClean="0"/>
              <a:t>Outcome oriented – what could work here?</a:t>
            </a:r>
          </a:p>
          <a:p>
            <a:r>
              <a:rPr lang="en-AU" dirty="0" smtClean="0"/>
              <a:t>Willingness to change (if necessary – but got to get the work done)</a:t>
            </a:r>
          </a:p>
          <a:p>
            <a:r>
              <a:rPr lang="en-AU" dirty="0" smtClean="0"/>
              <a:t>But also a few </a:t>
            </a:r>
            <a:r>
              <a:rPr lang="en-AU" dirty="0" err="1" smtClean="0"/>
              <a:t>oldtimers</a:t>
            </a:r>
            <a:r>
              <a:rPr lang="en-AU" dirty="0" smtClean="0"/>
              <a:t> – “not all change is good”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The role of the</a:t>
            </a:r>
            <a:r>
              <a:rPr lang="en-AU" i="1" dirty="0" smtClean="0"/>
              <a:t> New comer –</a:t>
            </a:r>
            <a:r>
              <a:rPr lang="en-AU" dirty="0" smtClean="0"/>
              <a:t> </a:t>
            </a:r>
          </a:p>
          <a:p>
            <a:r>
              <a:rPr lang="en-AU" dirty="0" smtClean="0"/>
              <a:t>SCOPING OUT – setting some seeds?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3" y="3158837"/>
            <a:ext cx="5388956" cy="32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4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engineer a substantial change in the fundamental operating system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Without putting the established operation in jeopardy?</a:t>
            </a:r>
          </a:p>
          <a:p>
            <a:r>
              <a:rPr lang="en-AU" dirty="0" smtClean="0"/>
              <a:t>Manage the resistance to/fear of change in the workplace</a:t>
            </a:r>
          </a:p>
          <a:p>
            <a:r>
              <a:rPr lang="en-AU" dirty="0" smtClean="0"/>
              <a:t>Building sense of a project</a:t>
            </a:r>
          </a:p>
          <a:p>
            <a:r>
              <a:rPr lang="en-AU" dirty="0" smtClean="0"/>
              <a:t>Listening to key workers (every worker in a CLC) – promoting </a:t>
            </a:r>
            <a:r>
              <a:rPr lang="en-AU" dirty="0" smtClean="0">
                <a:solidFill>
                  <a:schemeClr val="accent5">
                    <a:lumMod val="75000"/>
                  </a:schemeClr>
                </a:solidFill>
              </a:rPr>
              <a:t>buy in </a:t>
            </a:r>
            <a:r>
              <a:rPr lang="en-AU" dirty="0" smtClean="0"/>
              <a:t>to the conversation</a:t>
            </a:r>
          </a:p>
          <a:p>
            <a:r>
              <a:rPr lang="en-AU" dirty="0" smtClean="0"/>
              <a:t>Suggesting a PILOT PROJECT </a:t>
            </a:r>
          </a:p>
          <a:p>
            <a:pPr marL="0" indent="0">
              <a:buNone/>
            </a:pPr>
            <a:r>
              <a:rPr lang="en-AU" dirty="0" smtClean="0"/>
              <a:t>– to run a preliminary pilot test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53399"/>
            <a:ext cx="3804458" cy="23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0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Obtain approval (</a:t>
            </a:r>
            <a:r>
              <a:rPr lang="en-AU" dirty="0" err="1" smtClean="0"/>
              <a:t>ie</a:t>
            </a:r>
            <a:r>
              <a:rPr lang="en-AU" dirty="0" smtClean="0"/>
              <a:t> authority) for the pilot project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Management committee</a:t>
            </a:r>
          </a:p>
          <a:p>
            <a:r>
              <a:rPr lang="en-AU" dirty="0" smtClean="0"/>
              <a:t>Who will lead the pilot project?</a:t>
            </a:r>
          </a:p>
          <a:p>
            <a:r>
              <a:rPr lang="en-AU" dirty="0" smtClean="0"/>
              <a:t>Who will wear it if it “fails”</a:t>
            </a:r>
          </a:p>
          <a:p>
            <a:r>
              <a:rPr lang="en-AU" dirty="0" smtClean="0"/>
              <a:t>Someone other than the Director?                       </a:t>
            </a:r>
          </a:p>
          <a:p>
            <a:r>
              <a:rPr lang="en-AU" dirty="0" smtClean="0"/>
              <a:t>Avoid putting your core players at risk? How ?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43" y="1372812"/>
            <a:ext cx="2931017" cy="279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At SWBCLC we decided to open an entirely new clinic to embody the paperless pilot  </a:t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06" y="1690688"/>
            <a:ext cx="4726986" cy="3555697"/>
          </a:xfrm>
        </p:spPr>
      </p:pic>
    </p:spTree>
    <p:extLst>
      <p:ext uri="{BB962C8B-B14F-4D97-AF65-F5344CB8AC3E}">
        <p14:creationId xmlns:p14="http://schemas.microsoft.com/office/powerpoint/2010/main" val="176650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Separate paperless pilot clinic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BUILD YOUR PILOT CLINIC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53" y="2505075"/>
            <a:ext cx="3678457" cy="3684588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RESOURCES AVAILABLE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Rooms</a:t>
            </a:r>
          </a:p>
          <a:p>
            <a:r>
              <a:rPr lang="en-AU" dirty="0" smtClean="0"/>
              <a:t>Time of operation – daytime (why?)</a:t>
            </a:r>
          </a:p>
          <a:p>
            <a:r>
              <a:rPr lang="en-AU" dirty="0" smtClean="0"/>
              <a:t>Recruit volunteers</a:t>
            </a:r>
          </a:p>
          <a:p>
            <a:r>
              <a:rPr lang="en-AU" dirty="0" smtClean="0"/>
              <a:t>Establish booking calendar</a:t>
            </a:r>
          </a:p>
          <a:p>
            <a:r>
              <a:rPr lang="en-AU" dirty="0"/>
              <a:t> </a:t>
            </a:r>
            <a:r>
              <a:rPr lang="en-AU" dirty="0" smtClean="0"/>
              <a:t>supervision of volunteers (model?)</a:t>
            </a:r>
          </a:p>
          <a:p>
            <a:r>
              <a:rPr lang="en-AU" dirty="0" smtClean="0"/>
              <a:t>Intake workers at front 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915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798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I</vt:lpstr>
      <vt:lpstr>ASSUMPTIONS</vt:lpstr>
      <vt:lpstr>The Real Problem with “going paperless”</vt:lpstr>
      <vt:lpstr>SWBCLC – the context </vt:lpstr>
      <vt:lpstr>The SWBCLC team</vt:lpstr>
      <vt:lpstr>How to engineer a substantial change in the fundamental operating system ?</vt:lpstr>
      <vt:lpstr>Obtain approval (ie authority) for the pilot project</vt:lpstr>
      <vt:lpstr> At SWBCLC we decided to open an entirely new clinic to embody the paperless pilot   </vt:lpstr>
      <vt:lpstr>Separate paperless pilot clinic</vt:lpstr>
      <vt:lpstr>Training</vt:lpstr>
      <vt:lpstr>Launch the paperless pilot clinic</vt:lpstr>
      <vt:lpstr>After a few clinic sessions – change the settings to suit</vt:lpstr>
      <vt:lpstr>Out comes for SWBCLC paperless clinic</vt:lpstr>
      <vt:lpstr>Takeaway lessons from SWBCLC pilot?</vt:lpstr>
      <vt:lpstr>Questions?  Discussion?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>Jim</dc:creator>
  <cp:lastModifiedBy>Carly Hanson</cp:lastModifiedBy>
  <cp:revision>23</cp:revision>
  <dcterms:created xsi:type="dcterms:W3CDTF">2018-02-21T11:05:51Z</dcterms:created>
  <dcterms:modified xsi:type="dcterms:W3CDTF">2018-02-21T23:01:18Z</dcterms:modified>
</cp:coreProperties>
</file>