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video/unknown"/>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3"/>
  </p:sldMasterIdLst>
  <p:notesMasterIdLst>
    <p:notesMasterId r:id="rId49"/>
  </p:notesMasterIdLst>
  <p:handoutMasterIdLst>
    <p:handoutMasterId r:id="rId50"/>
  </p:handoutMasterIdLst>
  <p:sldIdLst>
    <p:sldId id="263" r:id="rId4"/>
    <p:sldId id="311" r:id="rId5"/>
    <p:sldId id="313" r:id="rId6"/>
    <p:sldId id="330" r:id="rId7"/>
    <p:sldId id="354" r:id="rId8"/>
    <p:sldId id="314" r:id="rId9"/>
    <p:sldId id="315" r:id="rId10"/>
    <p:sldId id="309" r:id="rId11"/>
    <p:sldId id="316" r:id="rId12"/>
    <p:sldId id="312" r:id="rId13"/>
    <p:sldId id="318" r:id="rId14"/>
    <p:sldId id="353" r:id="rId15"/>
    <p:sldId id="319" r:id="rId16"/>
    <p:sldId id="320" r:id="rId17"/>
    <p:sldId id="321" r:id="rId18"/>
    <p:sldId id="317" r:id="rId19"/>
    <p:sldId id="310" r:id="rId20"/>
    <p:sldId id="322" r:id="rId21"/>
    <p:sldId id="323" r:id="rId22"/>
    <p:sldId id="325" r:id="rId23"/>
    <p:sldId id="324" r:id="rId24"/>
    <p:sldId id="326" r:id="rId25"/>
    <p:sldId id="327" r:id="rId26"/>
    <p:sldId id="328" r:id="rId27"/>
    <p:sldId id="332" r:id="rId28"/>
    <p:sldId id="333" r:id="rId29"/>
    <p:sldId id="334" r:id="rId30"/>
    <p:sldId id="335" r:id="rId31"/>
    <p:sldId id="336" r:id="rId32"/>
    <p:sldId id="337" r:id="rId33"/>
    <p:sldId id="338" r:id="rId34"/>
    <p:sldId id="339" r:id="rId35"/>
    <p:sldId id="341" r:id="rId36"/>
    <p:sldId id="342" r:id="rId37"/>
    <p:sldId id="343" r:id="rId38"/>
    <p:sldId id="344" r:id="rId39"/>
    <p:sldId id="345" r:id="rId40"/>
    <p:sldId id="346" r:id="rId41"/>
    <p:sldId id="347" r:id="rId42"/>
    <p:sldId id="348" r:id="rId43"/>
    <p:sldId id="349" r:id="rId44"/>
    <p:sldId id="350" r:id="rId45"/>
    <p:sldId id="352" r:id="rId46"/>
    <p:sldId id="355" r:id="rId47"/>
    <p:sldId id="356" r:id="rId48"/>
  </p:sldIdLst>
  <p:sldSz cx="9144000" cy="6858000" type="screen4x3"/>
  <p:notesSz cx="6794500" cy="99314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1008">
          <p15:clr>
            <a:srgbClr val="A4A3A4"/>
          </p15:clr>
        </p15:guide>
        <p15:guide id="2" pos="384">
          <p15:clr>
            <a:srgbClr val="A4A3A4"/>
          </p15:clr>
        </p15:guide>
      </p15:sldGuideLst>
    </p:ext>
    <p:ext uri="{2D200454-40CA-4A62-9FC3-DE9A4176ACB9}">
      <p15:notesGuideLst xmlns:p15="http://schemas.microsoft.com/office/powerpoint/2012/main">
        <p15:guide id="1" orient="horz" pos="3128">
          <p15:clr>
            <a:srgbClr val="A4A3A4"/>
          </p15:clr>
        </p15:guide>
        <p15:guide id="2" pos="21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0F3"/>
    <a:srgbClr val="F04E63"/>
    <a:srgbClr val="FCAF26"/>
    <a:srgbClr val="333333"/>
    <a:srgbClr val="179A39"/>
    <a:srgbClr val="CCCCCC"/>
    <a:srgbClr val="666666"/>
    <a:srgbClr val="4C4C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ferSingleView="1">
    <p:restoredLeft sz="3187" autoAdjust="0"/>
    <p:restoredTop sz="55351" autoAdjust="0"/>
  </p:normalViewPr>
  <p:slideViewPr>
    <p:cSldViewPr>
      <p:cViewPr varScale="1">
        <p:scale>
          <a:sx n="49" d="100"/>
          <a:sy n="49" d="100"/>
        </p:scale>
        <p:origin x="2923" y="53"/>
      </p:cViewPr>
      <p:guideLst>
        <p:guide orient="horz" pos="1008"/>
        <p:guide pos="38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90" d="100"/>
          <a:sy n="90" d="100"/>
        </p:scale>
        <p:origin x="-1944" y="-120"/>
      </p:cViewPr>
      <p:guideLst>
        <p:guide orient="horz" pos="3128"/>
        <p:guide pos="214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1.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F85568-BC58-47D1-9A24-56F42A8F4E83}"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n-US"/>
        </a:p>
      </dgm:t>
    </dgm:pt>
    <dgm:pt modelId="{0671DB30-7237-4296-B282-C01BE36053B8}">
      <dgm:prSet phldrT="[Text]" custT="1"/>
      <dgm:spPr/>
      <dgm:t>
        <a:bodyPr/>
        <a:lstStyle/>
        <a:p>
          <a:r>
            <a:rPr lang="en-US" sz="2200" dirty="0">
              <a:cs typeface="Arial"/>
            </a:rPr>
            <a:t>Audience</a:t>
          </a:r>
          <a:endParaRPr lang="en-US" sz="2200" dirty="0">
            <a:solidFill>
              <a:srgbClr val="010000"/>
            </a:solidFill>
            <a:latin typeface="Arial"/>
            <a:cs typeface="Arial"/>
          </a:endParaRPr>
        </a:p>
      </dgm:t>
    </dgm:pt>
    <dgm:pt modelId="{486C8DD5-4267-4426-9EC6-B3F86C6B172C}" type="parTrans" cxnId="{93542869-0709-4247-A416-01AF14149374}">
      <dgm:prSet/>
      <dgm:spPr/>
      <dgm:t>
        <a:bodyPr/>
        <a:lstStyle/>
        <a:p>
          <a:endParaRPr lang="en-US"/>
        </a:p>
      </dgm:t>
    </dgm:pt>
    <dgm:pt modelId="{E69BD777-ED64-4758-9466-6DCEA8910641}" type="sibTrans" cxnId="{93542869-0709-4247-A416-01AF14149374}">
      <dgm:prSet/>
      <dgm:spPr/>
      <dgm:t>
        <a:bodyPr/>
        <a:lstStyle/>
        <a:p>
          <a:endParaRPr lang="en-US"/>
        </a:p>
      </dgm:t>
    </dgm:pt>
    <dgm:pt modelId="{147F1A56-5BED-427A-9CCC-B9CDC1A8C594}">
      <dgm:prSet phldrT="[Text]" custT="1"/>
      <dgm:spPr/>
      <dgm:t>
        <a:bodyPr/>
        <a:lstStyle/>
        <a:p>
          <a:r>
            <a:rPr lang="en-US" sz="2200" dirty="0">
              <a:cs typeface="Arial"/>
            </a:rPr>
            <a:t>Strategies</a:t>
          </a:r>
        </a:p>
      </dgm:t>
    </dgm:pt>
    <dgm:pt modelId="{8172A8A8-3995-4682-9578-B9C2FB0A8A71}" type="parTrans" cxnId="{4862E830-AF2E-4AB0-9579-63C3CBDF9591}">
      <dgm:prSet/>
      <dgm:spPr/>
      <dgm:t>
        <a:bodyPr/>
        <a:lstStyle/>
        <a:p>
          <a:endParaRPr lang="en-US"/>
        </a:p>
      </dgm:t>
    </dgm:pt>
    <dgm:pt modelId="{77170F50-4D73-46C0-8581-6C701E838BAD}" type="sibTrans" cxnId="{4862E830-AF2E-4AB0-9579-63C3CBDF9591}">
      <dgm:prSet/>
      <dgm:spPr/>
      <dgm:t>
        <a:bodyPr/>
        <a:lstStyle/>
        <a:p>
          <a:endParaRPr lang="en-US"/>
        </a:p>
      </dgm:t>
    </dgm:pt>
    <dgm:pt modelId="{405BD437-E4E8-42F6-B32B-5FBB42EC188D}">
      <dgm:prSet phldrT="[Text]" custT="1"/>
      <dgm:spPr/>
      <dgm:t>
        <a:bodyPr/>
        <a:lstStyle/>
        <a:p>
          <a:r>
            <a:rPr lang="en-US" sz="2200" dirty="0">
              <a:cs typeface="Arial"/>
            </a:rPr>
            <a:t>Needs </a:t>
          </a:r>
          <a:endParaRPr lang="en-US" sz="2200" dirty="0" smtClean="0">
            <a:cs typeface="Arial"/>
          </a:endParaRPr>
        </a:p>
        <a:p>
          <a:r>
            <a:rPr lang="en-US" sz="2200" dirty="0" smtClean="0">
              <a:cs typeface="Arial"/>
            </a:rPr>
            <a:t>analysis</a:t>
          </a:r>
          <a:endParaRPr lang="en-US" sz="2200" dirty="0">
            <a:cs typeface="Arial"/>
          </a:endParaRPr>
        </a:p>
      </dgm:t>
    </dgm:pt>
    <dgm:pt modelId="{3D9DC3DD-36FE-4282-8406-E4C6A69CB2D5}" type="parTrans" cxnId="{F8FBAE29-6096-48DF-99A7-F8BF694E00F6}">
      <dgm:prSet/>
      <dgm:spPr/>
      <dgm:t>
        <a:bodyPr/>
        <a:lstStyle/>
        <a:p>
          <a:endParaRPr lang="en-US"/>
        </a:p>
      </dgm:t>
    </dgm:pt>
    <dgm:pt modelId="{DA67DE60-862F-4DAE-9754-788B09F9F274}" type="sibTrans" cxnId="{F8FBAE29-6096-48DF-99A7-F8BF694E00F6}">
      <dgm:prSet/>
      <dgm:spPr/>
      <dgm:t>
        <a:bodyPr/>
        <a:lstStyle/>
        <a:p>
          <a:endParaRPr lang="en-US"/>
        </a:p>
      </dgm:t>
    </dgm:pt>
    <dgm:pt modelId="{30920C83-9326-41D3-9753-4FBD2F512562}">
      <dgm:prSet phldrT="[Text]" custT="1"/>
      <dgm:spPr/>
      <dgm:t>
        <a:bodyPr lIns="0" rIns="0"/>
        <a:lstStyle/>
        <a:p>
          <a:r>
            <a:rPr lang="en-US" sz="1950" b="0" dirty="0">
              <a:cs typeface="Arial"/>
            </a:rPr>
            <a:t>Communication</a:t>
          </a:r>
        </a:p>
      </dgm:t>
    </dgm:pt>
    <dgm:pt modelId="{1D1F1600-14EB-4FD6-B715-A0F93B0AA23E}" type="parTrans" cxnId="{11C37248-420F-4F14-9AE8-5B5A2D42BA9B}">
      <dgm:prSet/>
      <dgm:spPr/>
      <dgm:t>
        <a:bodyPr/>
        <a:lstStyle/>
        <a:p>
          <a:endParaRPr lang="en-US"/>
        </a:p>
      </dgm:t>
    </dgm:pt>
    <dgm:pt modelId="{0DA3FDEB-B5AE-483D-B9C0-C82D306825D2}" type="sibTrans" cxnId="{11C37248-420F-4F14-9AE8-5B5A2D42BA9B}">
      <dgm:prSet/>
      <dgm:spPr/>
      <dgm:t>
        <a:bodyPr/>
        <a:lstStyle/>
        <a:p>
          <a:endParaRPr lang="en-US"/>
        </a:p>
      </dgm:t>
    </dgm:pt>
    <dgm:pt modelId="{BF445AE0-B773-4F8B-AB31-AC8D4C7593E8}" type="pres">
      <dgm:prSet presAssocID="{44F85568-BC58-47D1-9A24-56F42A8F4E83}" presName="Name0" presStyleCnt="0">
        <dgm:presLayoutVars>
          <dgm:dir/>
          <dgm:resizeHandles val="exact"/>
        </dgm:presLayoutVars>
      </dgm:prSet>
      <dgm:spPr/>
      <dgm:t>
        <a:bodyPr/>
        <a:lstStyle/>
        <a:p>
          <a:endParaRPr lang="en-AU"/>
        </a:p>
      </dgm:t>
    </dgm:pt>
    <dgm:pt modelId="{FE9AB2DC-2AFE-4945-83E4-D775AAB3D6F7}" type="pres">
      <dgm:prSet presAssocID="{0671DB30-7237-4296-B282-C01BE36053B8}" presName="Name5" presStyleLbl="vennNode1" presStyleIdx="0" presStyleCnt="4">
        <dgm:presLayoutVars>
          <dgm:bulletEnabled val="1"/>
        </dgm:presLayoutVars>
      </dgm:prSet>
      <dgm:spPr/>
      <dgm:t>
        <a:bodyPr/>
        <a:lstStyle/>
        <a:p>
          <a:endParaRPr lang="en-AU"/>
        </a:p>
      </dgm:t>
    </dgm:pt>
    <dgm:pt modelId="{4A5F3048-4C91-47B9-A67F-18BEAECED92D}" type="pres">
      <dgm:prSet presAssocID="{E69BD777-ED64-4758-9466-6DCEA8910641}" presName="space" presStyleCnt="0"/>
      <dgm:spPr/>
    </dgm:pt>
    <dgm:pt modelId="{B3229224-41E3-4497-A3EC-3CF02BC75608}" type="pres">
      <dgm:prSet presAssocID="{147F1A56-5BED-427A-9CCC-B9CDC1A8C594}" presName="Name5" presStyleLbl="vennNode1" presStyleIdx="1" presStyleCnt="4">
        <dgm:presLayoutVars>
          <dgm:bulletEnabled val="1"/>
        </dgm:presLayoutVars>
      </dgm:prSet>
      <dgm:spPr/>
      <dgm:t>
        <a:bodyPr/>
        <a:lstStyle/>
        <a:p>
          <a:endParaRPr lang="en-AU"/>
        </a:p>
      </dgm:t>
    </dgm:pt>
    <dgm:pt modelId="{B3A17361-776F-4BF8-85C8-12203F5B4261}" type="pres">
      <dgm:prSet presAssocID="{77170F50-4D73-46C0-8581-6C701E838BAD}" presName="space" presStyleCnt="0"/>
      <dgm:spPr/>
    </dgm:pt>
    <dgm:pt modelId="{A094CF21-5623-4433-A823-33EF48ADEDAA}" type="pres">
      <dgm:prSet presAssocID="{405BD437-E4E8-42F6-B32B-5FBB42EC188D}" presName="Name5" presStyleLbl="vennNode1" presStyleIdx="2" presStyleCnt="4">
        <dgm:presLayoutVars>
          <dgm:bulletEnabled val="1"/>
        </dgm:presLayoutVars>
      </dgm:prSet>
      <dgm:spPr/>
      <dgm:t>
        <a:bodyPr/>
        <a:lstStyle/>
        <a:p>
          <a:endParaRPr lang="en-AU"/>
        </a:p>
      </dgm:t>
    </dgm:pt>
    <dgm:pt modelId="{249F6F59-D835-4B1B-BE94-B4E8C93A74D3}" type="pres">
      <dgm:prSet presAssocID="{DA67DE60-862F-4DAE-9754-788B09F9F274}" presName="space" presStyleCnt="0"/>
      <dgm:spPr/>
    </dgm:pt>
    <dgm:pt modelId="{8EDCC51C-4BCB-4B15-9104-D21CCAB93676}" type="pres">
      <dgm:prSet presAssocID="{30920C83-9326-41D3-9753-4FBD2F512562}" presName="Name5" presStyleLbl="vennNode1" presStyleIdx="3" presStyleCnt="4">
        <dgm:presLayoutVars>
          <dgm:bulletEnabled val="1"/>
        </dgm:presLayoutVars>
      </dgm:prSet>
      <dgm:spPr/>
      <dgm:t>
        <a:bodyPr/>
        <a:lstStyle/>
        <a:p>
          <a:endParaRPr lang="en-AU"/>
        </a:p>
      </dgm:t>
    </dgm:pt>
  </dgm:ptLst>
  <dgm:cxnLst>
    <dgm:cxn modelId="{93542869-0709-4247-A416-01AF14149374}" srcId="{44F85568-BC58-47D1-9A24-56F42A8F4E83}" destId="{0671DB30-7237-4296-B282-C01BE36053B8}" srcOrd="0" destOrd="0" parTransId="{486C8DD5-4267-4426-9EC6-B3F86C6B172C}" sibTransId="{E69BD777-ED64-4758-9466-6DCEA8910641}"/>
    <dgm:cxn modelId="{8DF3AA98-0456-4B35-ADCD-D970AF6B0637}" type="presOf" srcId="{30920C83-9326-41D3-9753-4FBD2F512562}" destId="{8EDCC51C-4BCB-4B15-9104-D21CCAB93676}" srcOrd="0" destOrd="0" presId="urn:microsoft.com/office/officeart/2005/8/layout/venn3"/>
    <dgm:cxn modelId="{11C37248-420F-4F14-9AE8-5B5A2D42BA9B}" srcId="{44F85568-BC58-47D1-9A24-56F42A8F4E83}" destId="{30920C83-9326-41D3-9753-4FBD2F512562}" srcOrd="3" destOrd="0" parTransId="{1D1F1600-14EB-4FD6-B715-A0F93B0AA23E}" sibTransId="{0DA3FDEB-B5AE-483D-B9C0-C82D306825D2}"/>
    <dgm:cxn modelId="{B9C197FF-4470-4393-8DA0-4CBC98202107}" type="presOf" srcId="{147F1A56-5BED-427A-9CCC-B9CDC1A8C594}" destId="{B3229224-41E3-4497-A3EC-3CF02BC75608}" srcOrd="0" destOrd="0" presId="urn:microsoft.com/office/officeart/2005/8/layout/venn3"/>
    <dgm:cxn modelId="{4862E830-AF2E-4AB0-9579-63C3CBDF9591}" srcId="{44F85568-BC58-47D1-9A24-56F42A8F4E83}" destId="{147F1A56-5BED-427A-9CCC-B9CDC1A8C594}" srcOrd="1" destOrd="0" parTransId="{8172A8A8-3995-4682-9578-B9C2FB0A8A71}" sibTransId="{77170F50-4D73-46C0-8581-6C701E838BAD}"/>
    <dgm:cxn modelId="{F8FBAE29-6096-48DF-99A7-F8BF694E00F6}" srcId="{44F85568-BC58-47D1-9A24-56F42A8F4E83}" destId="{405BD437-E4E8-42F6-B32B-5FBB42EC188D}" srcOrd="2" destOrd="0" parTransId="{3D9DC3DD-36FE-4282-8406-E4C6A69CB2D5}" sibTransId="{DA67DE60-862F-4DAE-9754-788B09F9F274}"/>
    <dgm:cxn modelId="{2D28F998-F369-4D0C-96BD-4BF5A34CAFF2}" type="presOf" srcId="{44F85568-BC58-47D1-9A24-56F42A8F4E83}" destId="{BF445AE0-B773-4F8B-AB31-AC8D4C7593E8}" srcOrd="0" destOrd="0" presId="urn:microsoft.com/office/officeart/2005/8/layout/venn3"/>
    <dgm:cxn modelId="{743DF276-5370-4695-A40F-AB71B4FA94FC}" type="presOf" srcId="{0671DB30-7237-4296-B282-C01BE36053B8}" destId="{FE9AB2DC-2AFE-4945-83E4-D775AAB3D6F7}" srcOrd="0" destOrd="0" presId="urn:microsoft.com/office/officeart/2005/8/layout/venn3"/>
    <dgm:cxn modelId="{EECC96C6-531E-4092-A487-DBE94618254A}" type="presOf" srcId="{405BD437-E4E8-42F6-B32B-5FBB42EC188D}" destId="{A094CF21-5623-4433-A823-33EF48ADEDAA}" srcOrd="0" destOrd="0" presId="urn:microsoft.com/office/officeart/2005/8/layout/venn3"/>
    <dgm:cxn modelId="{448CFC3C-DFCF-4076-9923-C982BA56146B}" type="presParOf" srcId="{BF445AE0-B773-4F8B-AB31-AC8D4C7593E8}" destId="{FE9AB2DC-2AFE-4945-83E4-D775AAB3D6F7}" srcOrd="0" destOrd="0" presId="urn:microsoft.com/office/officeart/2005/8/layout/venn3"/>
    <dgm:cxn modelId="{12F5EAD3-8EB9-41E3-99E3-E918CECFE29F}" type="presParOf" srcId="{BF445AE0-B773-4F8B-AB31-AC8D4C7593E8}" destId="{4A5F3048-4C91-47B9-A67F-18BEAECED92D}" srcOrd="1" destOrd="0" presId="urn:microsoft.com/office/officeart/2005/8/layout/venn3"/>
    <dgm:cxn modelId="{05FA2150-638E-4BBB-8CDE-6BB978C9501C}" type="presParOf" srcId="{BF445AE0-B773-4F8B-AB31-AC8D4C7593E8}" destId="{B3229224-41E3-4497-A3EC-3CF02BC75608}" srcOrd="2" destOrd="0" presId="urn:microsoft.com/office/officeart/2005/8/layout/venn3"/>
    <dgm:cxn modelId="{7AAE0449-8156-4BEF-A7AA-E9093AEE2EEF}" type="presParOf" srcId="{BF445AE0-B773-4F8B-AB31-AC8D4C7593E8}" destId="{B3A17361-776F-4BF8-85C8-12203F5B4261}" srcOrd="3" destOrd="0" presId="urn:microsoft.com/office/officeart/2005/8/layout/venn3"/>
    <dgm:cxn modelId="{DAB486F2-629D-412A-9C17-4BA294BD7411}" type="presParOf" srcId="{BF445AE0-B773-4F8B-AB31-AC8D4C7593E8}" destId="{A094CF21-5623-4433-A823-33EF48ADEDAA}" srcOrd="4" destOrd="0" presId="urn:microsoft.com/office/officeart/2005/8/layout/venn3"/>
    <dgm:cxn modelId="{F7CECB9C-FAF4-4843-B25E-6633988DEB2C}" type="presParOf" srcId="{BF445AE0-B773-4F8B-AB31-AC8D4C7593E8}" destId="{249F6F59-D835-4B1B-BE94-B4E8C93A74D3}" srcOrd="5" destOrd="0" presId="urn:microsoft.com/office/officeart/2005/8/layout/venn3"/>
    <dgm:cxn modelId="{2A5E8ABA-A926-4A03-B077-2DFF9E689C05}" type="presParOf" srcId="{BF445AE0-B773-4F8B-AB31-AC8D4C7593E8}" destId="{8EDCC51C-4BCB-4B15-9104-D21CCAB93676}" srcOrd="6" destOrd="0" presId="urn:microsoft.com/office/officeart/2005/8/layout/ven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0849D88-8DCB-4AAD-A6B1-046093A88ED2}" type="doc">
      <dgm:prSet loTypeId="urn:microsoft.com/office/officeart/2008/layout/VerticalCurvedList" loCatId="list" qsTypeId="urn:microsoft.com/office/officeart/2005/8/quickstyle/simple4" qsCatId="simple" csTypeId="urn:microsoft.com/office/officeart/2005/8/colors/accent1_3" csCatId="accent1" phldr="1"/>
      <dgm:spPr/>
      <dgm:t>
        <a:bodyPr/>
        <a:lstStyle/>
        <a:p>
          <a:endParaRPr lang="en-US"/>
        </a:p>
      </dgm:t>
    </dgm:pt>
    <dgm:pt modelId="{75B7D6E9-2F02-41B2-9E89-0EA142E58596}">
      <dgm:prSet/>
      <dgm:spPr/>
      <dgm:t>
        <a:bodyPr/>
        <a:lstStyle/>
        <a:p>
          <a:r>
            <a:rPr lang="en-US" dirty="0">
              <a:cs typeface="Arial"/>
            </a:rPr>
            <a:t>KEQs are </a:t>
          </a:r>
          <a:r>
            <a:rPr lang="en-AU" dirty="0"/>
            <a:t>the questions we ask to tell us if something has </a:t>
          </a:r>
          <a:r>
            <a:rPr lang="en-AU" b="1" i="1" dirty="0"/>
            <a:t>been completed</a:t>
          </a:r>
          <a:r>
            <a:rPr lang="en-AU" dirty="0"/>
            <a:t> or a </a:t>
          </a:r>
          <a:r>
            <a:rPr lang="en-AU" b="1" i="1" dirty="0"/>
            <a:t>change has occurred</a:t>
          </a:r>
          <a:endParaRPr lang="en-US" i="1" dirty="0"/>
        </a:p>
      </dgm:t>
    </dgm:pt>
    <dgm:pt modelId="{0E20FFA1-7F0F-4024-A902-899C16D08C78}" type="parTrans" cxnId="{14938A0A-70DE-454E-964D-B1AC7DF6CE14}">
      <dgm:prSet/>
      <dgm:spPr/>
      <dgm:t>
        <a:bodyPr/>
        <a:lstStyle/>
        <a:p>
          <a:endParaRPr lang="en-US"/>
        </a:p>
      </dgm:t>
    </dgm:pt>
    <dgm:pt modelId="{1A086C07-C6CD-4980-A257-9B349CD07DDB}" type="sibTrans" cxnId="{14938A0A-70DE-454E-964D-B1AC7DF6CE14}">
      <dgm:prSet/>
      <dgm:spPr/>
      <dgm:t>
        <a:bodyPr/>
        <a:lstStyle/>
        <a:p>
          <a:endParaRPr lang="en-US"/>
        </a:p>
      </dgm:t>
    </dgm:pt>
    <dgm:pt modelId="{19E2710D-7CFB-493E-8168-C9075C5F1631}">
      <dgm:prSet/>
      <dgm:spPr>
        <a:gradFill rotWithShape="0">
          <a:gsLst>
            <a:gs pos="0">
              <a:schemeClr val="tx2">
                <a:lumMod val="75000"/>
              </a:schemeClr>
            </a:gs>
            <a:gs pos="83000">
              <a:schemeClr val="accent1">
                <a:lumMod val="50000"/>
              </a:schemeClr>
            </a:gs>
          </a:gsLst>
        </a:gradFill>
      </dgm:spPr>
      <dgm:t>
        <a:bodyPr/>
        <a:lstStyle/>
        <a:p>
          <a:r>
            <a:rPr lang="en-US" dirty="0">
              <a:cs typeface="Arial"/>
            </a:rPr>
            <a:t>KEQs </a:t>
          </a:r>
          <a:r>
            <a:rPr lang="en-AU" dirty="0"/>
            <a:t>need to be formulated </a:t>
          </a:r>
          <a:r>
            <a:rPr lang="en-AU" b="1" i="1" dirty="0"/>
            <a:t>at the same time</a:t>
          </a:r>
          <a:r>
            <a:rPr lang="en-AU" dirty="0"/>
            <a:t> as the SMART objective so evaluation methodology can incorporated into CLE implementation</a:t>
          </a:r>
          <a:endParaRPr lang="en-US" dirty="0"/>
        </a:p>
      </dgm:t>
    </dgm:pt>
    <dgm:pt modelId="{6AFBF06A-E9DA-495B-BFCC-936215B4C227}" type="parTrans" cxnId="{A24E64E2-9142-4D95-8CDB-C7B8DC28915A}">
      <dgm:prSet/>
      <dgm:spPr/>
      <dgm:t>
        <a:bodyPr/>
        <a:lstStyle/>
        <a:p>
          <a:endParaRPr lang="en-US"/>
        </a:p>
      </dgm:t>
    </dgm:pt>
    <dgm:pt modelId="{8C461FED-D323-4650-BE31-83BAFB1EBF0D}" type="sibTrans" cxnId="{A24E64E2-9142-4D95-8CDB-C7B8DC28915A}">
      <dgm:prSet/>
      <dgm:spPr/>
      <dgm:t>
        <a:bodyPr/>
        <a:lstStyle/>
        <a:p>
          <a:endParaRPr lang="en-US"/>
        </a:p>
      </dgm:t>
    </dgm:pt>
    <dgm:pt modelId="{4A65459F-D245-4BE9-BE8A-99879A9EFAC5}" type="pres">
      <dgm:prSet presAssocID="{20849D88-8DCB-4AAD-A6B1-046093A88ED2}" presName="Name0" presStyleCnt="0">
        <dgm:presLayoutVars>
          <dgm:chMax val="7"/>
          <dgm:chPref val="7"/>
          <dgm:dir/>
        </dgm:presLayoutVars>
      </dgm:prSet>
      <dgm:spPr/>
      <dgm:t>
        <a:bodyPr/>
        <a:lstStyle/>
        <a:p>
          <a:endParaRPr lang="en-AU"/>
        </a:p>
      </dgm:t>
    </dgm:pt>
    <dgm:pt modelId="{23AC54BE-EC4E-4457-B3D0-580DD6C84D4E}" type="pres">
      <dgm:prSet presAssocID="{20849D88-8DCB-4AAD-A6B1-046093A88ED2}" presName="Name1" presStyleCnt="0"/>
      <dgm:spPr/>
    </dgm:pt>
    <dgm:pt modelId="{D887C961-2B6C-4E7A-AFA9-59AF60AD68C4}" type="pres">
      <dgm:prSet presAssocID="{20849D88-8DCB-4AAD-A6B1-046093A88ED2}" presName="cycle" presStyleCnt="0"/>
      <dgm:spPr/>
    </dgm:pt>
    <dgm:pt modelId="{DC06DBA6-226D-4FE2-88E4-5E5FB2232378}" type="pres">
      <dgm:prSet presAssocID="{20849D88-8DCB-4AAD-A6B1-046093A88ED2}" presName="srcNode" presStyleLbl="node1" presStyleIdx="0" presStyleCnt="2"/>
      <dgm:spPr/>
    </dgm:pt>
    <dgm:pt modelId="{17105146-3750-416F-A4CC-6C83252986E6}" type="pres">
      <dgm:prSet presAssocID="{20849D88-8DCB-4AAD-A6B1-046093A88ED2}" presName="conn" presStyleLbl="parChTrans1D2" presStyleIdx="0" presStyleCnt="1"/>
      <dgm:spPr/>
      <dgm:t>
        <a:bodyPr/>
        <a:lstStyle/>
        <a:p>
          <a:endParaRPr lang="en-AU"/>
        </a:p>
      </dgm:t>
    </dgm:pt>
    <dgm:pt modelId="{D79CBE37-BB51-4A73-9FAF-EBDB23B7D14E}" type="pres">
      <dgm:prSet presAssocID="{20849D88-8DCB-4AAD-A6B1-046093A88ED2}" presName="extraNode" presStyleLbl="node1" presStyleIdx="0" presStyleCnt="2"/>
      <dgm:spPr/>
    </dgm:pt>
    <dgm:pt modelId="{6DE90F17-CEBC-42F0-96C4-A2DAAA6CE370}" type="pres">
      <dgm:prSet presAssocID="{20849D88-8DCB-4AAD-A6B1-046093A88ED2}" presName="dstNode" presStyleLbl="node1" presStyleIdx="0" presStyleCnt="2"/>
      <dgm:spPr/>
    </dgm:pt>
    <dgm:pt modelId="{432D5297-A612-4607-8388-314532964238}" type="pres">
      <dgm:prSet presAssocID="{75B7D6E9-2F02-41B2-9E89-0EA142E58596}" presName="text_1" presStyleLbl="node1" presStyleIdx="0" presStyleCnt="2">
        <dgm:presLayoutVars>
          <dgm:bulletEnabled val="1"/>
        </dgm:presLayoutVars>
      </dgm:prSet>
      <dgm:spPr/>
      <dgm:t>
        <a:bodyPr/>
        <a:lstStyle/>
        <a:p>
          <a:endParaRPr lang="en-AU"/>
        </a:p>
      </dgm:t>
    </dgm:pt>
    <dgm:pt modelId="{D665BB3B-909C-4816-9227-67ECD8A6F2D6}" type="pres">
      <dgm:prSet presAssocID="{75B7D6E9-2F02-41B2-9E89-0EA142E58596}" presName="accent_1" presStyleCnt="0"/>
      <dgm:spPr/>
    </dgm:pt>
    <dgm:pt modelId="{FB08C560-57B4-44EA-B5DB-B4A5C44440F6}" type="pres">
      <dgm:prSet presAssocID="{75B7D6E9-2F02-41B2-9E89-0EA142E58596}" presName="accentRepeatNode" presStyleLbl="solidFgAcc1" presStyleIdx="0" presStyleCnt="2"/>
      <dgm:spPr/>
    </dgm:pt>
    <dgm:pt modelId="{44A6E891-126D-442F-A2F5-7492DCBA5570}" type="pres">
      <dgm:prSet presAssocID="{19E2710D-7CFB-493E-8168-C9075C5F1631}" presName="text_2" presStyleLbl="node1" presStyleIdx="1" presStyleCnt="2">
        <dgm:presLayoutVars>
          <dgm:bulletEnabled val="1"/>
        </dgm:presLayoutVars>
      </dgm:prSet>
      <dgm:spPr/>
      <dgm:t>
        <a:bodyPr/>
        <a:lstStyle/>
        <a:p>
          <a:endParaRPr lang="en-AU"/>
        </a:p>
      </dgm:t>
    </dgm:pt>
    <dgm:pt modelId="{ECF79FEB-8A32-4604-88FA-382184640B33}" type="pres">
      <dgm:prSet presAssocID="{19E2710D-7CFB-493E-8168-C9075C5F1631}" presName="accent_2" presStyleCnt="0"/>
      <dgm:spPr/>
    </dgm:pt>
    <dgm:pt modelId="{99619A93-B915-462A-8D6E-16862B4C8D0A}" type="pres">
      <dgm:prSet presAssocID="{19E2710D-7CFB-493E-8168-C9075C5F1631}" presName="accentRepeatNode" presStyleLbl="solidFgAcc1" presStyleIdx="1" presStyleCnt="2"/>
      <dgm:spPr/>
    </dgm:pt>
  </dgm:ptLst>
  <dgm:cxnLst>
    <dgm:cxn modelId="{9707C84C-687B-47D0-986D-48C67CC2381C}" type="presOf" srcId="{19E2710D-7CFB-493E-8168-C9075C5F1631}" destId="{44A6E891-126D-442F-A2F5-7492DCBA5570}" srcOrd="0" destOrd="0" presId="urn:microsoft.com/office/officeart/2008/layout/VerticalCurvedList"/>
    <dgm:cxn modelId="{84D39120-332F-4BF6-AD4A-E6A0C09DD10E}" type="presOf" srcId="{75B7D6E9-2F02-41B2-9E89-0EA142E58596}" destId="{432D5297-A612-4607-8388-314532964238}" srcOrd="0" destOrd="0" presId="urn:microsoft.com/office/officeart/2008/layout/VerticalCurvedList"/>
    <dgm:cxn modelId="{7D79F241-302D-4589-B952-9B61A418A35A}" type="presOf" srcId="{20849D88-8DCB-4AAD-A6B1-046093A88ED2}" destId="{4A65459F-D245-4BE9-BE8A-99879A9EFAC5}" srcOrd="0" destOrd="0" presId="urn:microsoft.com/office/officeart/2008/layout/VerticalCurvedList"/>
    <dgm:cxn modelId="{A24E64E2-9142-4D95-8CDB-C7B8DC28915A}" srcId="{20849D88-8DCB-4AAD-A6B1-046093A88ED2}" destId="{19E2710D-7CFB-493E-8168-C9075C5F1631}" srcOrd="1" destOrd="0" parTransId="{6AFBF06A-E9DA-495B-BFCC-936215B4C227}" sibTransId="{8C461FED-D323-4650-BE31-83BAFB1EBF0D}"/>
    <dgm:cxn modelId="{14938A0A-70DE-454E-964D-B1AC7DF6CE14}" srcId="{20849D88-8DCB-4AAD-A6B1-046093A88ED2}" destId="{75B7D6E9-2F02-41B2-9E89-0EA142E58596}" srcOrd="0" destOrd="0" parTransId="{0E20FFA1-7F0F-4024-A902-899C16D08C78}" sibTransId="{1A086C07-C6CD-4980-A257-9B349CD07DDB}"/>
    <dgm:cxn modelId="{D164530D-C963-42C9-BBE8-6F66730497F2}" type="presOf" srcId="{1A086C07-C6CD-4980-A257-9B349CD07DDB}" destId="{17105146-3750-416F-A4CC-6C83252986E6}" srcOrd="0" destOrd="0" presId="urn:microsoft.com/office/officeart/2008/layout/VerticalCurvedList"/>
    <dgm:cxn modelId="{E4386AC1-2293-48C7-97AA-4F0794492A48}" type="presParOf" srcId="{4A65459F-D245-4BE9-BE8A-99879A9EFAC5}" destId="{23AC54BE-EC4E-4457-B3D0-580DD6C84D4E}" srcOrd="0" destOrd="0" presId="urn:microsoft.com/office/officeart/2008/layout/VerticalCurvedList"/>
    <dgm:cxn modelId="{560C46E3-652D-4ABE-89D6-A3CEFC1A7185}" type="presParOf" srcId="{23AC54BE-EC4E-4457-B3D0-580DD6C84D4E}" destId="{D887C961-2B6C-4E7A-AFA9-59AF60AD68C4}" srcOrd="0" destOrd="0" presId="urn:microsoft.com/office/officeart/2008/layout/VerticalCurvedList"/>
    <dgm:cxn modelId="{ABA4BBE9-3250-4AC1-82E9-385DD98DCA24}" type="presParOf" srcId="{D887C961-2B6C-4E7A-AFA9-59AF60AD68C4}" destId="{DC06DBA6-226D-4FE2-88E4-5E5FB2232378}" srcOrd="0" destOrd="0" presId="urn:microsoft.com/office/officeart/2008/layout/VerticalCurvedList"/>
    <dgm:cxn modelId="{47D3FACA-351F-4631-897E-FE6DB9487000}" type="presParOf" srcId="{D887C961-2B6C-4E7A-AFA9-59AF60AD68C4}" destId="{17105146-3750-416F-A4CC-6C83252986E6}" srcOrd="1" destOrd="0" presId="urn:microsoft.com/office/officeart/2008/layout/VerticalCurvedList"/>
    <dgm:cxn modelId="{00F04860-3D33-49E4-831E-384C461266CC}" type="presParOf" srcId="{D887C961-2B6C-4E7A-AFA9-59AF60AD68C4}" destId="{D79CBE37-BB51-4A73-9FAF-EBDB23B7D14E}" srcOrd="2" destOrd="0" presId="urn:microsoft.com/office/officeart/2008/layout/VerticalCurvedList"/>
    <dgm:cxn modelId="{7BF57DF8-493E-40B3-B4B7-CC77B4E56A59}" type="presParOf" srcId="{D887C961-2B6C-4E7A-AFA9-59AF60AD68C4}" destId="{6DE90F17-CEBC-42F0-96C4-A2DAAA6CE370}" srcOrd="3" destOrd="0" presId="urn:microsoft.com/office/officeart/2008/layout/VerticalCurvedList"/>
    <dgm:cxn modelId="{99EFB06B-7662-4761-AF57-423ABF290672}" type="presParOf" srcId="{23AC54BE-EC4E-4457-B3D0-580DD6C84D4E}" destId="{432D5297-A612-4607-8388-314532964238}" srcOrd="1" destOrd="0" presId="urn:microsoft.com/office/officeart/2008/layout/VerticalCurvedList"/>
    <dgm:cxn modelId="{1918423A-BBAD-4B8C-AF44-EF83D697B51B}" type="presParOf" srcId="{23AC54BE-EC4E-4457-B3D0-580DD6C84D4E}" destId="{D665BB3B-909C-4816-9227-67ECD8A6F2D6}" srcOrd="2" destOrd="0" presId="urn:microsoft.com/office/officeart/2008/layout/VerticalCurvedList"/>
    <dgm:cxn modelId="{52B1AAE6-C1F4-4D2E-A971-B5C538F2F67B}" type="presParOf" srcId="{D665BB3B-909C-4816-9227-67ECD8A6F2D6}" destId="{FB08C560-57B4-44EA-B5DB-B4A5C44440F6}" srcOrd="0" destOrd="0" presId="urn:microsoft.com/office/officeart/2008/layout/VerticalCurvedList"/>
    <dgm:cxn modelId="{7015FC06-8FB4-44F7-8759-7F0D172021FA}" type="presParOf" srcId="{23AC54BE-EC4E-4457-B3D0-580DD6C84D4E}" destId="{44A6E891-126D-442F-A2F5-7492DCBA5570}" srcOrd="3" destOrd="0" presId="urn:microsoft.com/office/officeart/2008/layout/VerticalCurvedList"/>
    <dgm:cxn modelId="{23C95D24-0509-4934-9573-5C6716BF6FBF}" type="presParOf" srcId="{23AC54BE-EC4E-4457-B3D0-580DD6C84D4E}" destId="{ECF79FEB-8A32-4604-88FA-382184640B33}" srcOrd="4" destOrd="0" presId="urn:microsoft.com/office/officeart/2008/layout/VerticalCurvedList"/>
    <dgm:cxn modelId="{7AB4672D-C5BC-4EE4-AC46-159A4882B695}" type="presParOf" srcId="{ECF79FEB-8A32-4604-88FA-382184640B33}" destId="{99619A93-B915-462A-8D6E-16862B4C8D0A}"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0849D88-8DCB-4AAD-A6B1-046093A88ED2}" type="doc">
      <dgm:prSet loTypeId="urn:microsoft.com/office/officeart/2005/8/layout/default" loCatId="list" qsTypeId="urn:microsoft.com/office/officeart/2005/8/quickstyle/simple4" qsCatId="simple" csTypeId="urn:microsoft.com/office/officeart/2005/8/colors/colorful5" csCatId="colorful" phldr="1"/>
      <dgm:spPr/>
      <dgm:t>
        <a:bodyPr/>
        <a:lstStyle/>
        <a:p>
          <a:endParaRPr lang="en-US"/>
        </a:p>
      </dgm:t>
    </dgm:pt>
    <dgm:pt modelId="{75B7D6E9-2F02-41B2-9E89-0EA142E58596}">
      <dgm:prSet custT="1"/>
      <dgm:spPr>
        <a:gradFill rotWithShape="0">
          <a:gsLst>
            <a:gs pos="61000">
              <a:srgbClr val="6CAB96"/>
            </a:gs>
            <a:gs pos="1000">
              <a:schemeClr val="accent5">
                <a:lumMod val="50000"/>
              </a:schemeClr>
            </a:gs>
            <a:gs pos="86000">
              <a:schemeClr val="accent5">
                <a:lumMod val="75000"/>
              </a:schemeClr>
            </a:gs>
          </a:gsLst>
        </a:gradFill>
      </dgm:spPr>
      <dgm:t>
        <a:bodyPr/>
        <a:lstStyle/>
        <a:p>
          <a:pPr>
            <a:spcAft>
              <a:spcPts val="2400"/>
            </a:spcAft>
          </a:pPr>
          <a:r>
            <a:rPr lang="en-AU" altLang="en-US" sz="2400" b="1" dirty="0" smtClean="0">
              <a:solidFill>
                <a:schemeClr val="bg1"/>
              </a:solidFill>
            </a:rPr>
            <a:t>Appropriateness</a:t>
          </a:r>
          <a:endParaRPr lang="en-AU" altLang="en-US" sz="2400" b="1" dirty="0" smtClean="0">
            <a:solidFill>
              <a:schemeClr val="bg1"/>
            </a:solidFill>
            <a:cs typeface="Arial"/>
          </a:endParaRPr>
        </a:p>
        <a:p>
          <a:pPr>
            <a:spcAft>
              <a:spcPts val="2400"/>
            </a:spcAft>
          </a:pPr>
          <a:r>
            <a:rPr lang="en-AU" altLang="en-US" sz="2000" dirty="0" smtClean="0"/>
            <a:t>Was the initiative appropriate to the identified need?</a:t>
          </a:r>
          <a:endParaRPr lang="en-AU" altLang="en-US" sz="2000" dirty="0" smtClean="0">
            <a:cs typeface="Arial"/>
          </a:endParaRPr>
        </a:p>
        <a:p>
          <a:pPr>
            <a:spcAft>
              <a:spcPts val="2400"/>
            </a:spcAft>
          </a:pPr>
          <a:r>
            <a:rPr lang="en-AU" altLang="en-US" sz="2000" dirty="0" smtClean="0"/>
            <a:t>Is this initiative appropriate for our CLC to undertake/ are we best placed to do this?</a:t>
          </a:r>
          <a:endParaRPr lang="en-AU" altLang="en-US" sz="2000" dirty="0" smtClean="0">
            <a:cs typeface="Arial"/>
          </a:endParaRPr>
        </a:p>
        <a:p>
          <a:pPr>
            <a:spcAft>
              <a:spcPts val="2400"/>
            </a:spcAft>
          </a:pPr>
          <a:r>
            <a:rPr lang="en-AU" altLang="en-US" sz="2000" dirty="0" smtClean="0"/>
            <a:t>Does this initiative align with the goals of our CLC?</a:t>
          </a:r>
          <a:endParaRPr lang="en-US" sz="2000" i="1" dirty="0"/>
        </a:p>
      </dgm:t>
    </dgm:pt>
    <dgm:pt modelId="{0E20FFA1-7F0F-4024-A902-899C16D08C78}" type="parTrans" cxnId="{14938A0A-70DE-454E-964D-B1AC7DF6CE14}">
      <dgm:prSet/>
      <dgm:spPr/>
      <dgm:t>
        <a:bodyPr/>
        <a:lstStyle/>
        <a:p>
          <a:endParaRPr lang="en-US"/>
        </a:p>
      </dgm:t>
    </dgm:pt>
    <dgm:pt modelId="{1A086C07-C6CD-4980-A257-9B349CD07DDB}" type="sibTrans" cxnId="{14938A0A-70DE-454E-964D-B1AC7DF6CE14}">
      <dgm:prSet/>
      <dgm:spPr/>
      <dgm:t>
        <a:bodyPr/>
        <a:lstStyle/>
        <a:p>
          <a:endParaRPr lang="en-US"/>
        </a:p>
      </dgm:t>
    </dgm:pt>
    <dgm:pt modelId="{19E2710D-7CFB-493E-8168-C9075C5F1631}">
      <dgm:prSet custT="1"/>
      <dgm:spPr/>
      <dgm:t>
        <a:bodyPr/>
        <a:lstStyle/>
        <a:p>
          <a:pPr>
            <a:spcAft>
              <a:spcPts val="1800"/>
            </a:spcAft>
          </a:pPr>
          <a:r>
            <a:rPr lang="en-AU" altLang="en-US" sz="2400" b="1" dirty="0" smtClean="0"/>
            <a:t>Effectiveness</a:t>
          </a:r>
          <a:endParaRPr lang="en-AU" altLang="en-US" sz="2400" b="1" dirty="0" smtClean="0">
            <a:cs typeface="Arial"/>
          </a:endParaRPr>
        </a:p>
        <a:p>
          <a:pPr>
            <a:spcAft>
              <a:spcPts val="1800"/>
            </a:spcAft>
          </a:pPr>
          <a:r>
            <a:rPr lang="en-AU" altLang="en-US" sz="2000" dirty="0" smtClean="0"/>
            <a:t>Did the initiative achieve the intended outcomes?</a:t>
          </a:r>
          <a:endParaRPr lang="en-AU" altLang="en-US" sz="2000" dirty="0" smtClean="0">
            <a:cs typeface="Arial"/>
          </a:endParaRPr>
        </a:p>
        <a:p>
          <a:pPr>
            <a:spcAft>
              <a:spcPts val="1800"/>
            </a:spcAft>
          </a:pPr>
          <a:r>
            <a:rPr lang="en-AU" altLang="en-US" sz="2000" dirty="0" smtClean="0"/>
            <a:t>Is the initiative producing worthwhile results or meeting objectives?</a:t>
          </a:r>
          <a:endParaRPr lang="en-AU" altLang="en-US" sz="2000" dirty="0" smtClean="0">
            <a:cs typeface="Arial"/>
          </a:endParaRPr>
        </a:p>
        <a:p>
          <a:pPr>
            <a:spcAft>
              <a:spcPts val="1800"/>
            </a:spcAft>
          </a:pPr>
          <a:r>
            <a:rPr lang="en-AU" altLang="en-US" sz="2000" dirty="0" smtClean="0"/>
            <a:t>Is the situation or problem better or worse as a result of the initiative?</a:t>
          </a:r>
          <a:endParaRPr lang="en-US" sz="2000" dirty="0"/>
        </a:p>
      </dgm:t>
    </dgm:pt>
    <dgm:pt modelId="{6AFBF06A-E9DA-495B-BFCC-936215B4C227}" type="parTrans" cxnId="{A24E64E2-9142-4D95-8CDB-C7B8DC28915A}">
      <dgm:prSet/>
      <dgm:spPr/>
      <dgm:t>
        <a:bodyPr/>
        <a:lstStyle/>
        <a:p>
          <a:endParaRPr lang="en-US"/>
        </a:p>
      </dgm:t>
    </dgm:pt>
    <dgm:pt modelId="{8C461FED-D323-4650-BE31-83BAFB1EBF0D}" type="sibTrans" cxnId="{A24E64E2-9142-4D95-8CDB-C7B8DC28915A}">
      <dgm:prSet/>
      <dgm:spPr/>
      <dgm:t>
        <a:bodyPr/>
        <a:lstStyle/>
        <a:p>
          <a:endParaRPr lang="en-US"/>
        </a:p>
      </dgm:t>
    </dgm:pt>
    <dgm:pt modelId="{58DB286E-1568-42F3-AA7B-C18267051A86}" type="pres">
      <dgm:prSet presAssocID="{20849D88-8DCB-4AAD-A6B1-046093A88ED2}" presName="diagram" presStyleCnt="0">
        <dgm:presLayoutVars>
          <dgm:dir/>
          <dgm:resizeHandles val="exact"/>
        </dgm:presLayoutVars>
      </dgm:prSet>
      <dgm:spPr/>
      <dgm:t>
        <a:bodyPr/>
        <a:lstStyle/>
        <a:p>
          <a:endParaRPr lang="en-AU"/>
        </a:p>
      </dgm:t>
    </dgm:pt>
    <dgm:pt modelId="{20DBCCA5-2258-48C7-A697-51A0899B54B8}" type="pres">
      <dgm:prSet presAssocID="{75B7D6E9-2F02-41B2-9E89-0EA142E58596}" presName="node" presStyleLbl="node1" presStyleIdx="0" presStyleCnt="2" custScaleY="144534">
        <dgm:presLayoutVars>
          <dgm:bulletEnabled val="1"/>
        </dgm:presLayoutVars>
      </dgm:prSet>
      <dgm:spPr/>
      <dgm:t>
        <a:bodyPr/>
        <a:lstStyle/>
        <a:p>
          <a:endParaRPr lang="en-AU"/>
        </a:p>
      </dgm:t>
    </dgm:pt>
    <dgm:pt modelId="{C9D3A218-346C-4ADE-932F-B39537742D21}" type="pres">
      <dgm:prSet presAssocID="{1A086C07-C6CD-4980-A257-9B349CD07DDB}" presName="sibTrans" presStyleCnt="0"/>
      <dgm:spPr/>
      <dgm:t>
        <a:bodyPr/>
        <a:lstStyle/>
        <a:p>
          <a:endParaRPr lang="en-AU"/>
        </a:p>
      </dgm:t>
    </dgm:pt>
    <dgm:pt modelId="{CAF444C7-A330-4705-B386-4AF33AD180C1}" type="pres">
      <dgm:prSet presAssocID="{19E2710D-7CFB-493E-8168-C9075C5F1631}" presName="node" presStyleLbl="node1" presStyleIdx="1" presStyleCnt="2" custScaleY="144534">
        <dgm:presLayoutVars>
          <dgm:bulletEnabled val="1"/>
        </dgm:presLayoutVars>
      </dgm:prSet>
      <dgm:spPr/>
      <dgm:t>
        <a:bodyPr/>
        <a:lstStyle/>
        <a:p>
          <a:endParaRPr lang="en-AU"/>
        </a:p>
      </dgm:t>
    </dgm:pt>
  </dgm:ptLst>
  <dgm:cxnLst>
    <dgm:cxn modelId="{14938A0A-70DE-454E-964D-B1AC7DF6CE14}" srcId="{20849D88-8DCB-4AAD-A6B1-046093A88ED2}" destId="{75B7D6E9-2F02-41B2-9E89-0EA142E58596}" srcOrd="0" destOrd="0" parTransId="{0E20FFA1-7F0F-4024-A902-899C16D08C78}" sibTransId="{1A086C07-C6CD-4980-A257-9B349CD07DDB}"/>
    <dgm:cxn modelId="{46876B73-E73C-4C25-8104-37D6495BA525}" type="presOf" srcId="{19E2710D-7CFB-493E-8168-C9075C5F1631}" destId="{CAF444C7-A330-4705-B386-4AF33AD180C1}" srcOrd="0" destOrd="0" presId="urn:microsoft.com/office/officeart/2005/8/layout/default"/>
    <dgm:cxn modelId="{044FAFC4-E85E-4978-BC19-D03C748CC37E}" type="presOf" srcId="{20849D88-8DCB-4AAD-A6B1-046093A88ED2}" destId="{58DB286E-1568-42F3-AA7B-C18267051A86}" srcOrd="0" destOrd="0" presId="urn:microsoft.com/office/officeart/2005/8/layout/default"/>
    <dgm:cxn modelId="{33CFA9F3-E212-4ECF-B4A8-CE99F0D88AC7}" type="presOf" srcId="{75B7D6E9-2F02-41B2-9E89-0EA142E58596}" destId="{20DBCCA5-2258-48C7-A697-51A0899B54B8}" srcOrd="0" destOrd="0" presId="urn:microsoft.com/office/officeart/2005/8/layout/default"/>
    <dgm:cxn modelId="{A24E64E2-9142-4D95-8CDB-C7B8DC28915A}" srcId="{20849D88-8DCB-4AAD-A6B1-046093A88ED2}" destId="{19E2710D-7CFB-493E-8168-C9075C5F1631}" srcOrd="1" destOrd="0" parTransId="{6AFBF06A-E9DA-495B-BFCC-936215B4C227}" sibTransId="{8C461FED-D323-4650-BE31-83BAFB1EBF0D}"/>
    <dgm:cxn modelId="{09E18CD4-3BE4-4606-9B3B-6220AF56DD32}" type="presParOf" srcId="{58DB286E-1568-42F3-AA7B-C18267051A86}" destId="{20DBCCA5-2258-48C7-A697-51A0899B54B8}" srcOrd="0" destOrd="0" presId="urn:microsoft.com/office/officeart/2005/8/layout/default"/>
    <dgm:cxn modelId="{2E02E6A7-A1F4-433A-972C-D611C4705ED1}" type="presParOf" srcId="{58DB286E-1568-42F3-AA7B-C18267051A86}" destId="{C9D3A218-346C-4ADE-932F-B39537742D21}" srcOrd="1" destOrd="0" presId="urn:microsoft.com/office/officeart/2005/8/layout/default"/>
    <dgm:cxn modelId="{AB07BA38-8109-4129-B5BB-8830C0F078C1}" type="presParOf" srcId="{58DB286E-1568-42F3-AA7B-C18267051A86}" destId="{CAF444C7-A330-4705-B386-4AF33AD180C1}"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0849D88-8DCB-4AAD-A6B1-046093A88ED2}" type="doc">
      <dgm:prSet loTypeId="urn:microsoft.com/office/officeart/2005/8/layout/default" loCatId="list" qsTypeId="urn:microsoft.com/office/officeart/2005/8/quickstyle/simple4" qsCatId="simple" csTypeId="urn:microsoft.com/office/officeart/2005/8/colors/colorful5" csCatId="colorful" phldr="1"/>
      <dgm:spPr/>
      <dgm:t>
        <a:bodyPr/>
        <a:lstStyle/>
        <a:p>
          <a:endParaRPr lang="en-US"/>
        </a:p>
      </dgm:t>
    </dgm:pt>
    <dgm:pt modelId="{75B7D6E9-2F02-41B2-9E89-0EA142E58596}">
      <dgm:prSet custT="1"/>
      <dgm:spPr>
        <a:gradFill rotWithShape="0">
          <a:gsLst>
            <a:gs pos="51000">
              <a:srgbClr val="A162D0"/>
            </a:gs>
            <a:gs pos="100000">
              <a:srgbClr val="C39BE1"/>
            </a:gs>
          </a:gsLst>
          <a:lin ang="5400000" scaled="0"/>
        </a:gradFill>
      </dgm:spPr>
      <dgm:t>
        <a:bodyPr/>
        <a:lstStyle/>
        <a:p>
          <a:pPr>
            <a:spcAft>
              <a:spcPts val="1800"/>
            </a:spcAft>
          </a:pPr>
          <a:r>
            <a:rPr lang="en-AU" altLang="en-US" sz="2800" b="1" dirty="0" smtClean="0"/>
            <a:t>Efficiency</a:t>
          </a:r>
          <a:endParaRPr lang="en-AU" altLang="en-US" sz="2800" b="1" dirty="0" smtClean="0">
            <a:cs typeface="Arial"/>
          </a:endParaRPr>
        </a:p>
        <a:p>
          <a:pPr>
            <a:spcAft>
              <a:spcPts val="1800"/>
            </a:spcAft>
          </a:pPr>
          <a:r>
            <a:rPr lang="en-AU" altLang="en-US" sz="2500" dirty="0" smtClean="0"/>
            <a:t>Is this cost effective for us to do given the impact or outcomes?</a:t>
          </a:r>
          <a:endParaRPr lang="en-AU" altLang="en-US" sz="2500" dirty="0" smtClean="0">
            <a:cs typeface="Arial"/>
          </a:endParaRPr>
        </a:p>
        <a:p>
          <a:pPr>
            <a:spcAft>
              <a:spcPts val="1800"/>
            </a:spcAft>
          </a:pPr>
          <a:r>
            <a:rPr lang="en-AU" altLang="en-US" sz="2500" dirty="0" smtClean="0"/>
            <a:t>Would another approach provided the same results for less cost?</a:t>
          </a:r>
          <a:endParaRPr lang="en-US" sz="2500" i="1" dirty="0"/>
        </a:p>
      </dgm:t>
    </dgm:pt>
    <dgm:pt modelId="{0E20FFA1-7F0F-4024-A902-899C16D08C78}" type="parTrans" cxnId="{14938A0A-70DE-454E-964D-B1AC7DF6CE14}">
      <dgm:prSet/>
      <dgm:spPr/>
      <dgm:t>
        <a:bodyPr/>
        <a:lstStyle/>
        <a:p>
          <a:endParaRPr lang="en-US"/>
        </a:p>
      </dgm:t>
    </dgm:pt>
    <dgm:pt modelId="{1A086C07-C6CD-4980-A257-9B349CD07DDB}" type="sibTrans" cxnId="{14938A0A-70DE-454E-964D-B1AC7DF6CE14}">
      <dgm:prSet/>
      <dgm:spPr/>
      <dgm:t>
        <a:bodyPr/>
        <a:lstStyle/>
        <a:p>
          <a:endParaRPr lang="en-US"/>
        </a:p>
      </dgm:t>
    </dgm:pt>
    <dgm:pt modelId="{19E2710D-7CFB-493E-8168-C9075C5F1631}">
      <dgm:prSet custT="1"/>
      <dgm:spPr>
        <a:gradFill rotWithShape="0">
          <a:gsLst>
            <a:gs pos="0">
              <a:srgbClr val="F93333"/>
            </a:gs>
            <a:gs pos="100000">
              <a:srgbClr val="B92323"/>
            </a:gs>
          </a:gsLst>
        </a:gradFill>
      </dgm:spPr>
      <dgm:t>
        <a:bodyPr/>
        <a:lstStyle/>
        <a:p>
          <a:pPr>
            <a:spcAft>
              <a:spcPts val="2600"/>
            </a:spcAft>
          </a:pPr>
          <a:r>
            <a:rPr lang="en-AU" altLang="en-US" sz="2800" b="1" dirty="0" smtClean="0"/>
            <a:t>Sustainability</a:t>
          </a:r>
          <a:endParaRPr lang="en-AU" altLang="en-US" sz="2800" b="1" dirty="0" smtClean="0">
            <a:cs typeface="Arial"/>
          </a:endParaRPr>
        </a:p>
        <a:p>
          <a:pPr>
            <a:spcAft>
              <a:spcPts val="2600"/>
            </a:spcAft>
          </a:pPr>
          <a:r>
            <a:rPr lang="en-AU" altLang="en-US" sz="2500" dirty="0" smtClean="0"/>
            <a:t>What is the capacity to build on the initiative?</a:t>
          </a:r>
          <a:endParaRPr lang="en-AU" altLang="en-US" sz="2500" dirty="0" smtClean="0">
            <a:cs typeface="Arial"/>
          </a:endParaRPr>
        </a:p>
        <a:p>
          <a:pPr>
            <a:spcAft>
              <a:spcPts val="2600"/>
            </a:spcAft>
          </a:pPr>
          <a:r>
            <a:rPr lang="en-AU" altLang="en-US" sz="2500" dirty="0" smtClean="0"/>
            <a:t>What needs to be put in place to sustain the benefits?</a:t>
          </a:r>
          <a:endParaRPr lang="en-US" sz="2500" dirty="0"/>
        </a:p>
      </dgm:t>
    </dgm:pt>
    <dgm:pt modelId="{6AFBF06A-E9DA-495B-BFCC-936215B4C227}" type="parTrans" cxnId="{A24E64E2-9142-4D95-8CDB-C7B8DC28915A}">
      <dgm:prSet/>
      <dgm:spPr/>
      <dgm:t>
        <a:bodyPr/>
        <a:lstStyle/>
        <a:p>
          <a:endParaRPr lang="en-US"/>
        </a:p>
      </dgm:t>
    </dgm:pt>
    <dgm:pt modelId="{8C461FED-D323-4650-BE31-83BAFB1EBF0D}" type="sibTrans" cxnId="{A24E64E2-9142-4D95-8CDB-C7B8DC28915A}">
      <dgm:prSet/>
      <dgm:spPr/>
      <dgm:t>
        <a:bodyPr/>
        <a:lstStyle/>
        <a:p>
          <a:endParaRPr lang="en-US"/>
        </a:p>
      </dgm:t>
    </dgm:pt>
    <dgm:pt modelId="{58DB286E-1568-42F3-AA7B-C18267051A86}" type="pres">
      <dgm:prSet presAssocID="{20849D88-8DCB-4AAD-A6B1-046093A88ED2}" presName="diagram" presStyleCnt="0">
        <dgm:presLayoutVars>
          <dgm:dir/>
          <dgm:resizeHandles val="exact"/>
        </dgm:presLayoutVars>
      </dgm:prSet>
      <dgm:spPr/>
      <dgm:t>
        <a:bodyPr/>
        <a:lstStyle/>
        <a:p>
          <a:endParaRPr lang="en-AU"/>
        </a:p>
      </dgm:t>
    </dgm:pt>
    <dgm:pt modelId="{20DBCCA5-2258-48C7-A697-51A0899B54B8}" type="pres">
      <dgm:prSet presAssocID="{75B7D6E9-2F02-41B2-9E89-0EA142E58596}" presName="node" presStyleLbl="node1" presStyleIdx="0" presStyleCnt="2" custScaleY="144534">
        <dgm:presLayoutVars>
          <dgm:bulletEnabled val="1"/>
        </dgm:presLayoutVars>
      </dgm:prSet>
      <dgm:spPr/>
      <dgm:t>
        <a:bodyPr/>
        <a:lstStyle/>
        <a:p>
          <a:endParaRPr lang="en-AU"/>
        </a:p>
      </dgm:t>
    </dgm:pt>
    <dgm:pt modelId="{C9D3A218-346C-4ADE-932F-B39537742D21}" type="pres">
      <dgm:prSet presAssocID="{1A086C07-C6CD-4980-A257-9B349CD07DDB}" presName="sibTrans" presStyleCnt="0"/>
      <dgm:spPr/>
      <dgm:t>
        <a:bodyPr/>
        <a:lstStyle/>
        <a:p>
          <a:endParaRPr lang="en-AU"/>
        </a:p>
      </dgm:t>
    </dgm:pt>
    <dgm:pt modelId="{CAF444C7-A330-4705-B386-4AF33AD180C1}" type="pres">
      <dgm:prSet presAssocID="{19E2710D-7CFB-493E-8168-C9075C5F1631}" presName="node" presStyleLbl="node1" presStyleIdx="1" presStyleCnt="2" custScaleY="144534">
        <dgm:presLayoutVars>
          <dgm:bulletEnabled val="1"/>
        </dgm:presLayoutVars>
      </dgm:prSet>
      <dgm:spPr/>
      <dgm:t>
        <a:bodyPr/>
        <a:lstStyle/>
        <a:p>
          <a:endParaRPr lang="en-AU"/>
        </a:p>
      </dgm:t>
    </dgm:pt>
  </dgm:ptLst>
  <dgm:cxnLst>
    <dgm:cxn modelId="{14938A0A-70DE-454E-964D-B1AC7DF6CE14}" srcId="{20849D88-8DCB-4AAD-A6B1-046093A88ED2}" destId="{75B7D6E9-2F02-41B2-9E89-0EA142E58596}" srcOrd="0" destOrd="0" parTransId="{0E20FFA1-7F0F-4024-A902-899C16D08C78}" sibTransId="{1A086C07-C6CD-4980-A257-9B349CD07DDB}"/>
    <dgm:cxn modelId="{CD843634-47FA-4116-A0D3-C6713F9B4D5F}" type="presOf" srcId="{20849D88-8DCB-4AAD-A6B1-046093A88ED2}" destId="{58DB286E-1568-42F3-AA7B-C18267051A86}" srcOrd="0" destOrd="0" presId="urn:microsoft.com/office/officeart/2005/8/layout/default"/>
    <dgm:cxn modelId="{FED7138B-4366-4C3F-8066-624E7A265975}" type="presOf" srcId="{19E2710D-7CFB-493E-8168-C9075C5F1631}" destId="{CAF444C7-A330-4705-B386-4AF33AD180C1}" srcOrd="0" destOrd="0" presId="urn:microsoft.com/office/officeart/2005/8/layout/default"/>
    <dgm:cxn modelId="{A24E64E2-9142-4D95-8CDB-C7B8DC28915A}" srcId="{20849D88-8DCB-4AAD-A6B1-046093A88ED2}" destId="{19E2710D-7CFB-493E-8168-C9075C5F1631}" srcOrd="1" destOrd="0" parTransId="{6AFBF06A-E9DA-495B-BFCC-936215B4C227}" sibTransId="{8C461FED-D323-4650-BE31-83BAFB1EBF0D}"/>
    <dgm:cxn modelId="{0643655C-36C8-4982-BF7D-66220432C1B4}" type="presOf" srcId="{75B7D6E9-2F02-41B2-9E89-0EA142E58596}" destId="{20DBCCA5-2258-48C7-A697-51A0899B54B8}" srcOrd="0" destOrd="0" presId="urn:microsoft.com/office/officeart/2005/8/layout/default"/>
    <dgm:cxn modelId="{02CA5A0F-F75F-45C3-BD88-2F50C506E79B}" type="presParOf" srcId="{58DB286E-1568-42F3-AA7B-C18267051A86}" destId="{20DBCCA5-2258-48C7-A697-51A0899B54B8}" srcOrd="0" destOrd="0" presId="urn:microsoft.com/office/officeart/2005/8/layout/default"/>
    <dgm:cxn modelId="{7905B3CD-FB65-42D6-9D9A-A78F6D05024E}" type="presParOf" srcId="{58DB286E-1568-42F3-AA7B-C18267051A86}" destId="{C9D3A218-346C-4ADE-932F-B39537742D21}" srcOrd="1" destOrd="0" presId="urn:microsoft.com/office/officeart/2005/8/layout/default"/>
    <dgm:cxn modelId="{B0B3201C-5335-40E7-8195-B32AFE404DC6}" type="presParOf" srcId="{58DB286E-1568-42F3-AA7B-C18267051A86}" destId="{CAF444C7-A330-4705-B386-4AF33AD180C1}"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0849D88-8DCB-4AAD-A6B1-046093A88ED2}" type="doc">
      <dgm:prSet loTypeId="urn:microsoft.com/office/officeart/2008/layout/AlternatingHexagons" loCatId="list" qsTypeId="urn:microsoft.com/office/officeart/2005/8/quickstyle/simple4" qsCatId="simple" csTypeId="urn:microsoft.com/office/officeart/2005/8/colors/accent1_3" csCatId="accent1" phldr="1"/>
      <dgm:spPr/>
      <dgm:t>
        <a:bodyPr/>
        <a:lstStyle/>
        <a:p>
          <a:endParaRPr lang="en-US"/>
        </a:p>
      </dgm:t>
    </dgm:pt>
    <dgm:pt modelId="{75B7D6E9-2F02-41B2-9E89-0EA142E58596}">
      <dgm:prSet custT="1"/>
      <dgm:spPr/>
      <dgm:t>
        <a:bodyPr lIns="0" rIns="0"/>
        <a:lstStyle/>
        <a:p>
          <a:r>
            <a:rPr lang="en-AU" sz="1600" dirty="0" smtClean="0">
              <a:solidFill>
                <a:srgbClr val="FF0000"/>
              </a:solidFill>
            </a:rPr>
            <a:t>Quantitative </a:t>
          </a:r>
          <a:r>
            <a:rPr lang="en-AU" sz="1600" dirty="0" smtClean="0"/>
            <a:t>examples – number of participants, number of downloads, install numbers, webpage hits</a:t>
          </a:r>
          <a:endParaRPr lang="en-US" sz="1600" i="1" dirty="0"/>
        </a:p>
      </dgm:t>
    </dgm:pt>
    <dgm:pt modelId="{0E20FFA1-7F0F-4024-A902-899C16D08C78}" type="parTrans" cxnId="{14938A0A-70DE-454E-964D-B1AC7DF6CE14}">
      <dgm:prSet/>
      <dgm:spPr/>
      <dgm:t>
        <a:bodyPr/>
        <a:lstStyle/>
        <a:p>
          <a:endParaRPr lang="en-US"/>
        </a:p>
      </dgm:t>
    </dgm:pt>
    <dgm:pt modelId="{1A086C07-C6CD-4980-A257-9B349CD07DDB}" type="sibTrans" cxnId="{14938A0A-70DE-454E-964D-B1AC7DF6CE14}">
      <dgm:prSet/>
      <dgm:spPr/>
      <dgm:t>
        <a:bodyPr/>
        <a:lstStyle/>
        <a:p>
          <a:r>
            <a:rPr lang="en-AU" dirty="0" smtClean="0"/>
            <a:t>Sources of data can be </a:t>
          </a:r>
          <a:r>
            <a:rPr lang="en-AU" dirty="0" smtClean="0">
              <a:solidFill>
                <a:srgbClr val="FF0000"/>
              </a:solidFill>
            </a:rPr>
            <a:t>quantitative </a:t>
          </a:r>
          <a:r>
            <a:rPr lang="en-AU" dirty="0" smtClean="0"/>
            <a:t>and/or </a:t>
          </a:r>
          <a:r>
            <a:rPr lang="en-AU" dirty="0" smtClean="0">
              <a:solidFill>
                <a:srgbClr val="FF0000"/>
              </a:solidFill>
            </a:rPr>
            <a:t>qualitative</a:t>
          </a:r>
          <a:endParaRPr lang="en-US" dirty="0">
            <a:solidFill>
              <a:srgbClr val="FF0000"/>
            </a:solidFill>
          </a:endParaRPr>
        </a:p>
      </dgm:t>
    </dgm:pt>
    <dgm:pt modelId="{19E2710D-7CFB-493E-8168-C9075C5F1631}">
      <dgm:prSet custT="1"/>
      <dgm:spPr>
        <a:gradFill rotWithShape="0">
          <a:gsLst>
            <a:gs pos="0">
              <a:schemeClr val="accent1">
                <a:shade val="80000"/>
                <a:hueOff val="-140581"/>
                <a:satOff val="-6399"/>
                <a:lumOff val="17823"/>
                <a:alphaOff val="0"/>
                <a:satMod val="103000"/>
                <a:lumMod val="102000"/>
                <a:tint val="94000"/>
              </a:schemeClr>
            </a:gs>
            <a:gs pos="17000">
              <a:schemeClr val="accent1">
                <a:shade val="80000"/>
                <a:hueOff val="-140581"/>
                <a:satOff val="-6399"/>
                <a:lumOff val="17823"/>
                <a:alphaOff val="0"/>
                <a:satMod val="110000"/>
                <a:lumMod val="100000"/>
                <a:shade val="100000"/>
              </a:schemeClr>
            </a:gs>
            <a:gs pos="44000">
              <a:schemeClr val="accent1">
                <a:shade val="80000"/>
                <a:hueOff val="-140581"/>
                <a:satOff val="-6399"/>
                <a:lumOff val="17823"/>
                <a:alphaOff val="0"/>
                <a:lumMod val="99000"/>
                <a:satMod val="120000"/>
                <a:shade val="78000"/>
              </a:schemeClr>
            </a:gs>
          </a:gsLst>
        </a:gradFill>
      </dgm:spPr>
      <dgm:t>
        <a:bodyPr/>
        <a:lstStyle/>
        <a:p>
          <a:r>
            <a:rPr lang="en-AU" sz="1600" dirty="0" smtClean="0">
              <a:solidFill>
                <a:srgbClr val="FF0000"/>
              </a:solidFill>
            </a:rPr>
            <a:t>Qualitative </a:t>
          </a:r>
          <a:r>
            <a:rPr lang="en-AU" sz="1600" dirty="0" smtClean="0"/>
            <a:t>examples – participant feedback, stakeholder / partner feedback, stories</a:t>
          </a:r>
          <a:endParaRPr lang="en-US" sz="1600" dirty="0"/>
        </a:p>
      </dgm:t>
    </dgm:pt>
    <dgm:pt modelId="{6AFBF06A-E9DA-495B-BFCC-936215B4C227}" type="parTrans" cxnId="{A24E64E2-9142-4D95-8CDB-C7B8DC28915A}">
      <dgm:prSet/>
      <dgm:spPr/>
      <dgm:t>
        <a:bodyPr/>
        <a:lstStyle/>
        <a:p>
          <a:endParaRPr lang="en-US"/>
        </a:p>
      </dgm:t>
    </dgm:pt>
    <dgm:pt modelId="{8C461FED-D323-4650-BE31-83BAFB1EBF0D}" type="sibTrans" cxnId="{A24E64E2-9142-4D95-8CDB-C7B8DC28915A}">
      <dgm:prSet custT="1"/>
      <dgm:spPr>
        <a:gradFill rotWithShape="0">
          <a:gsLst>
            <a:gs pos="0">
              <a:schemeClr val="accent1">
                <a:lumMod val="75000"/>
              </a:schemeClr>
            </a:gs>
            <a:gs pos="62000">
              <a:schemeClr val="accent1"/>
            </a:gs>
          </a:gsLst>
        </a:gradFill>
      </dgm:spPr>
      <dgm:t>
        <a:bodyPr/>
        <a:lstStyle/>
        <a:p>
          <a:r>
            <a:rPr lang="en-AU" sz="2800" b="1" dirty="0" smtClean="0"/>
            <a:t>Ideally a mix of both</a:t>
          </a:r>
          <a:endParaRPr lang="en-US" sz="2800" b="1" dirty="0"/>
        </a:p>
      </dgm:t>
    </dgm:pt>
    <dgm:pt modelId="{D9C34212-8174-4838-B188-ECF822D43A6E}" type="pres">
      <dgm:prSet presAssocID="{20849D88-8DCB-4AAD-A6B1-046093A88ED2}" presName="Name0" presStyleCnt="0">
        <dgm:presLayoutVars>
          <dgm:chMax/>
          <dgm:chPref/>
          <dgm:dir/>
          <dgm:animLvl val="lvl"/>
        </dgm:presLayoutVars>
      </dgm:prSet>
      <dgm:spPr/>
      <dgm:t>
        <a:bodyPr/>
        <a:lstStyle/>
        <a:p>
          <a:endParaRPr lang="en-AU"/>
        </a:p>
      </dgm:t>
    </dgm:pt>
    <dgm:pt modelId="{25F3783E-69E2-4BA2-AA28-A47D1D95F85E}" type="pres">
      <dgm:prSet presAssocID="{75B7D6E9-2F02-41B2-9E89-0EA142E58596}" presName="composite" presStyleCnt="0"/>
      <dgm:spPr/>
      <dgm:t>
        <a:bodyPr/>
        <a:lstStyle/>
        <a:p>
          <a:endParaRPr lang="en-AU"/>
        </a:p>
      </dgm:t>
    </dgm:pt>
    <dgm:pt modelId="{BAEE107A-2779-4BF7-8A22-8D80703B18F1}" type="pres">
      <dgm:prSet presAssocID="{75B7D6E9-2F02-41B2-9E89-0EA142E58596}" presName="Parent1" presStyleLbl="node1" presStyleIdx="0" presStyleCnt="4">
        <dgm:presLayoutVars>
          <dgm:chMax val="1"/>
          <dgm:chPref val="1"/>
          <dgm:bulletEnabled val="1"/>
        </dgm:presLayoutVars>
      </dgm:prSet>
      <dgm:spPr/>
      <dgm:t>
        <a:bodyPr/>
        <a:lstStyle/>
        <a:p>
          <a:endParaRPr lang="en-AU"/>
        </a:p>
      </dgm:t>
    </dgm:pt>
    <dgm:pt modelId="{4DEC7F83-64F4-4366-9F7D-F82B97755538}" type="pres">
      <dgm:prSet presAssocID="{75B7D6E9-2F02-41B2-9E89-0EA142E58596}" presName="Childtext1" presStyleLbl="revTx" presStyleIdx="0" presStyleCnt="2">
        <dgm:presLayoutVars>
          <dgm:chMax val="0"/>
          <dgm:chPref val="0"/>
          <dgm:bulletEnabled val="1"/>
        </dgm:presLayoutVars>
      </dgm:prSet>
      <dgm:spPr/>
      <dgm:t>
        <a:bodyPr/>
        <a:lstStyle/>
        <a:p>
          <a:endParaRPr lang="en-AU"/>
        </a:p>
      </dgm:t>
    </dgm:pt>
    <dgm:pt modelId="{753697E7-C7AA-452C-89AA-B04AE3851362}" type="pres">
      <dgm:prSet presAssocID="{75B7D6E9-2F02-41B2-9E89-0EA142E58596}" presName="BalanceSpacing" presStyleCnt="0"/>
      <dgm:spPr/>
      <dgm:t>
        <a:bodyPr/>
        <a:lstStyle/>
        <a:p>
          <a:endParaRPr lang="en-AU"/>
        </a:p>
      </dgm:t>
    </dgm:pt>
    <dgm:pt modelId="{B93A7045-EA53-4866-9CC4-F9B2FDE72F5A}" type="pres">
      <dgm:prSet presAssocID="{75B7D6E9-2F02-41B2-9E89-0EA142E58596}" presName="BalanceSpacing1" presStyleCnt="0"/>
      <dgm:spPr/>
      <dgm:t>
        <a:bodyPr/>
        <a:lstStyle/>
        <a:p>
          <a:endParaRPr lang="en-AU"/>
        </a:p>
      </dgm:t>
    </dgm:pt>
    <dgm:pt modelId="{1E607D54-E2BD-4B14-8393-539B84FEE352}" type="pres">
      <dgm:prSet presAssocID="{1A086C07-C6CD-4980-A257-9B349CD07DDB}" presName="Accent1Text" presStyleLbl="node1" presStyleIdx="1" presStyleCnt="4"/>
      <dgm:spPr/>
      <dgm:t>
        <a:bodyPr/>
        <a:lstStyle/>
        <a:p>
          <a:endParaRPr lang="en-AU"/>
        </a:p>
      </dgm:t>
    </dgm:pt>
    <dgm:pt modelId="{F132EEDE-4DBB-4527-8AFE-4176AD933A47}" type="pres">
      <dgm:prSet presAssocID="{1A086C07-C6CD-4980-A257-9B349CD07DDB}" presName="spaceBetweenRectangles" presStyleCnt="0"/>
      <dgm:spPr/>
      <dgm:t>
        <a:bodyPr/>
        <a:lstStyle/>
        <a:p>
          <a:endParaRPr lang="en-AU"/>
        </a:p>
      </dgm:t>
    </dgm:pt>
    <dgm:pt modelId="{5233AC87-DB9C-41AE-AA41-1BC8F34A11DA}" type="pres">
      <dgm:prSet presAssocID="{19E2710D-7CFB-493E-8168-C9075C5F1631}" presName="composite" presStyleCnt="0"/>
      <dgm:spPr/>
      <dgm:t>
        <a:bodyPr/>
        <a:lstStyle/>
        <a:p>
          <a:endParaRPr lang="en-AU"/>
        </a:p>
      </dgm:t>
    </dgm:pt>
    <dgm:pt modelId="{C0896A9E-7195-4FBA-B4F6-6BC0F4D551A8}" type="pres">
      <dgm:prSet presAssocID="{19E2710D-7CFB-493E-8168-C9075C5F1631}" presName="Parent1" presStyleLbl="node1" presStyleIdx="2" presStyleCnt="4">
        <dgm:presLayoutVars>
          <dgm:chMax val="1"/>
          <dgm:chPref val="1"/>
          <dgm:bulletEnabled val="1"/>
        </dgm:presLayoutVars>
      </dgm:prSet>
      <dgm:spPr/>
      <dgm:t>
        <a:bodyPr/>
        <a:lstStyle/>
        <a:p>
          <a:endParaRPr lang="en-AU"/>
        </a:p>
      </dgm:t>
    </dgm:pt>
    <dgm:pt modelId="{1597BC49-C996-4CCF-B8C9-26CAED03E404}" type="pres">
      <dgm:prSet presAssocID="{19E2710D-7CFB-493E-8168-C9075C5F1631}" presName="Childtext1" presStyleLbl="revTx" presStyleIdx="1" presStyleCnt="2">
        <dgm:presLayoutVars>
          <dgm:chMax val="0"/>
          <dgm:chPref val="0"/>
          <dgm:bulletEnabled val="1"/>
        </dgm:presLayoutVars>
      </dgm:prSet>
      <dgm:spPr/>
      <dgm:t>
        <a:bodyPr/>
        <a:lstStyle/>
        <a:p>
          <a:endParaRPr lang="en-AU"/>
        </a:p>
      </dgm:t>
    </dgm:pt>
    <dgm:pt modelId="{856B9F43-F4EF-4F1B-9808-C98737B305B8}" type="pres">
      <dgm:prSet presAssocID="{19E2710D-7CFB-493E-8168-C9075C5F1631}" presName="BalanceSpacing" presStyleCnt="0"/>
      <dgm:spPr/>
      <dgm:t>
        <a:bodyPr/>
        <a:lstStyle/>
        <a:p>
          <a:endParaRPr lang="en-AU"/>
        </a:p>
      </dgm:t>
    </dgm:pt>
    <dgm:pt modelId="{06A083C7-7B76-4339-AF2F-566169DCFC2C}" type="pres">
      <dgm:prSet presAssocID="{19E2710D-7CFB-493E-8168-C9075C5F1631}" presName="BalanceSpacing1" presStyleCnt="0"/>
      <dgm:spPr/>
      <dgm:t>
        <a:bodyPr/>
        <a:lstStyle/>
        <a:p>
          <a:endParaRPr lang="en-AU"/>
        </a:p>
      </dgm:t>
    </dgm:pt>
    <dgm:pt modelId="{292377A6-06F7-427C-9832-C7535C66D2D9}" type="pres">
      <dgm:prSet presAssocID="{8C461FED-D323-4650-BE31-83BAFB1EBF0D}" presName="Accent1Text" presStyleLbl="node1" presStyleIdx="3" presStyleCnt="4"/>
      <dgm:spPr/>
      <dgm:t>
        <a:bodyPr/>
        <a:lstStyle/>
        <a:p>
          <a:endParaRPr lang="en-AU"/>
        </a:p>
      </dgm:t>
    </dgm:pt>
  </dgm:ptLst>
  <dgm:cxnLst>
    <dgm:cxn modelId="{14938A0A-70DE-454E-964D-B1AC7DF6CE14}" srcId="{20849D88-8DCB-4AAD-A6B1-046093A88ED2}" destId="{75B7D6E9-2F02-41B2-9E89-0EA142E58596}" srcOrd="0" destOrd="0" parTransId="{0E20FFA1-7F0F-4024-A902-899C16D08C78}" sibTransId="{1A086C07-C6CD-4980-A257-9B349CD07DDB}"/>
    <dgm:cxn modelId="{7F078854-9445-4703-BFC1-4FEB829B222A}" type="presOf" srcId="{19E2710D-7CFB-493E-8168-C9075C5F1631}" destId="{C0896A9E-7195-4FBA-B4F6-6BC0F4D551A8}" srcOrd="0" destOrd="0" presId="urn:microsoft.com/office/officeart/2008/layout/AlternatingHexagons"/>
    <dgm:cxn modelId="{49AD74A2-9385-4BC2-B7CB-043819CB9F52}" type="presOf" srcId="{8C461FED-D323-4650-BE31-83BAFB1EBF0D}" destId="{292377A6-06F7-427C-9832-C7535C66D2D9}" srcOrd="0" destOrd="0" presId="urn:microsoft.com/office/officeart/2008/layout/AlternatingHexagons"/>
    <dgm:cxn modelId="{53C7F9B5-904A-4D6E-9383-F343ADC849C6}" type="presOf" srcId="{20849D88-8DCB-4AAD-A6B1-046093A88ED2}" destId="{D9C34212-8174-4838-B188-ECF822D43A6E}" srcOrd="0" destOrd="0" presId="urn:microsoft.com/office/officeart/2008/layout/AlternatingHexagons"/>
    <dgm:cxn modelId="{A24E64E2-9142-4D95-8CDB-C7B8DC28915A}" srcId="{20849D88-8DCB-4AAD-A6B1-046093A88ED2}" destId="{19E2710D-7CFB-493E-8168-C9075C5F1631}" srcOrd="1" destOrd="0" parTransId="{6AFBF06A-E9DA-495B-BFCC-936215B4C227}" sibTransId="{8C461FED-D323-4650-BE31-83BAFB1EBF0D}"/>
    <dgm:cxn modelId="{A16ED7E8-56BA-4095-BFA8-50175904898B}" type="presOf" srcId="{75B7D6E9-2F02-41B2-9E89-0EA142E58596}" destId="{BAEE107A-2779-4BF7-8A22-8D80703B18F1}" srcOrd="0" destOrd="0" presId="urn:microsoft.com/office/officeart/2008/layout/AlternatingHexagons"/>
    <dgm:cxn modelId="{C985FC93-2837-43A4-8FD8-51FDE8C24ECC}" type="presOf" srcId="{1A086C07-C6CD-4980-A257-9B349CD07DDB}" destId="{1E607D54-E2BD-4B14-8393-539B84FEE352}" srcOrd="0" destOrd="0" presId="urn:microsoft.com/office/officeart/2008/layout/AlternatingHexagons"/>
    <dgm:cxn modelId="{07B09FD1-C9BD-4508-8550-8D66AC864A46}" type="presParOf" srcId="{D9C34212-8174-4838-B188-ECF822D43A6E}" destId="{25F3783E-69E2-4BA2-AA28-A47D1D95F85E}" srcOrd="0" destOrd="0" presId="urn:microsoft.com/office/officeart/2008/layout/AlternatingHexagons"/>
    <dgm:cxn modelId="{947407C4-1E67-48DE-96E2-05D6A216E9FB}" type="presParOf" srcId="{25F3783E-69E2-4BA2-AA28-A47D1D95F85E}" destId="{BAEE107A-2779-4BF7-8A22-8D80703B18F1}" srcOrd="0" destOrd="0" presId="urn:microsoft.com/office/officeart/2008/layout/AlternatingHexagons"/>
    <dgm:cxn modelId="{BF104DE9-E3D0-450C-94A6-F6E9BB9F86F2}" type="presParOf" srcId="{25F3783E-69E2-4BA2-AA28-A47D1D95F85E}" destId="{4DEC7F83-64F4-4366-9F7D-F82B97755538}" srcOrd="1" destOrd="0" presId="urn:microsoft.com/office/officeart/2008/layout/AlternatingHexagons"/>
    <dgm:cxn modelId="{E46F8FE8-44E4-4377-A887-C5B1449087F9}" type="presParOf" srcId="{25F3783E-69E2-4BA2-AA28-A47D1D95F85E}" destId="{753697E7-C7AA-452C-89AA-B04AE3851362}" srcOrd="2" destOrd="0" presId="urn:microsoft.com/office/officeart/2008/layout/AlternatingHexagons"/>
    <dgm:cxn modelId="{ADE54CD6-3201-4815-9924-89BB1461B60B}" type="presParOf" srcId="{25F3783E-69E2-4BA2-AA28-A47D1D95F85E}" destId="{B93A7045-EA53-4866-9CC4-F9B2FDE72F5A}" srcOrd="3" destOrd="0" presId="urn:microsoft.com/office/officeart/2008/layout/AlternatingHexagons"/>
    <dgm:cxn modelId="{C25B519D-A47E-4736-AA95-541F18AB30FB}" type="presParOf" srcId="{25F3783E-69E2-4BA2-AA28-A47D1D95F85E}" destId="{1E607D54-E2BD-4B14-8393-539B84FEE352}" srcOrd="4" destOrd="0" presId="urn:microsoft.com/office/officeart/2008/layout/AlternatingHexagons"/>
    <dgm:cxn modelId="{07764A8A-7805-4FF2-9048-937B2FDDDAD5}" type="presParOf" srcId="{D9C34212-8174-4838-B188-ECF822D43A6E}" destId="{F132EEDE-4DBB-4527-8AFE-4176AD933A47}" srcOrd="1" destOrd="0" presId="urn:microsoft.com/office/officeart/2008/layout/AlternatingHexagons"/>
    <dgm:cxn modelId="{967C743C-E14B-45E4-A64F-C62595478AD8}" type="presParOf" srcId="{D9C34212-8174-4838-B188-ECF822D43A6E}" destId="{5233AC87-DB9C-41AE-AA41-1BC8F34A11DA}" srcOrd="2" destOrd="0" presId="urn:microsoft.com/office/officeart/2008/layout/AlternatingHexagons"/>
    <dgm:cxn modelId="{AA665E64-F294-4554-A888-EAE73A5CD5A9}" type="presParOf" srcId="{5233AC87-DB9C-41AE-AA41-1BC8F34A11DA}" destId="{C0896A9E-7195-4FBA-B4F6-6BC0F4D551A8}" srcOrd="0" destOrd="0" presId="urn:microsoft.com/office/officeart/2008/layout/AlternatingHexagons"/>
    <dgm:cxn modelId="{45717899-F56A-4AF3-9C0A-5C10881021E9}" type="presParOf" srcId="{5233AC87-DB9C-41AE-AA41-1BC8F34A11DA}" destId="{1597BC49-C996-4CCF-B8C9-26CAED03E404}" srcOrd="1" destOrd="0" presId="urn:microsoft.com/office/officeart/2008/layout/AlternatingHexagons"/>
    <dgm:cxn modelId="{F5E9A326-796C-4DE2-A000-BC9E86E6E318}" type="presParOf" srcId="{5233AC87-DB9C-41AE-AA41-1BC8F34A11DA}" destId="{856B9F43-F4EF-4F1B-9808-C98737B305B8}" srcOrd="2" destOrd="0" presId="urn:microsoft.com/office/officeart/2008/layout/AlternatingHexagons"/>
    <dgm:cxn modelId="{643DAE07-81B1-4911-9B3B-4F771B7426A5}" type="presParOf" srcId="{5233AC87-DB9C-41AE-AA41-1BC8F34A11DA}" destId="{06A083C7-7B76-4339-AF2F-566169DCFC2C}" srcOrd="3" destOrd="0" presId="urn:microsoft.com/office/officeart/2008/layout/AlternatingHexagons"/>
    <dgm:cxn modelId="{0064AD7E-C64A-4B05-9515-5DFF95B9524C}" type="presParOf" srcId="{5233AC87-DB9C-41AE-AA41-1BC8F34A11DA}" destId="{292377A6-06F7-427C-9832-C7535C66D2D9}"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44813" cy="496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000"/>
            </a:lvl1pPr>
          </a:lstStyle>
          <a:p>
            <a:pPr>
              <a:defRPr/>
            </a:pPr>
            <a:endParaRPr lang="en-US" altLang="en-US"/>
          </a:p>
        </p:txBody>
      </p:sp>
      <p:sp>
        <p:nvSpPr>
          <p:cNvPr id="21507" name="Rectangle 3"/>
          <p:cNvSpPr>
            <a:spLocks noGrp="1" noChangeArrowheads="1"/>
          </p:cNvSpPr>
          <p:nvPr>
            <p:ph type="dt" sz="quarter" idx="1"/>
          </p:nvPr>
        </p:nvSpPr>
        <p:spPr bwMode="auto">
          <a:xfrm>
            <a:off x="3849688" y="0"/>
            <a:ext cx="2944812" cy="496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000"/>
            </a:lvl1pPr>
          </a:lstStyle>
          <a:p>
            <a:pPr>
              <a:defRPr/>
            </a:pPr>
            <a:endParaRPr lang="en-US" altLang="en-US"/>
          </a:p>
        </p:txBody>
      </p:sp>
      <p:sp>
        <p:nvSpPr>
          <p:cNvPr id="21508" name="Rectangle 4"/>
          <p:cNvSpPr>
            <a:spLocks noGrp="1" noChangeArrowheads="1"/>
          </p:cNvSpPr>
          <p:nvPr>
            <p:ph type="ftr" sz="quarter" idx="2"/>
          </p:nvPr>
        </p:nvSpPr>
        <p:spPr bwMode="auto">
          <a:xfrm>
            <a:off x="0" y="9434513"/>
            <a:ext cx="2944813" cy="496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1000"/>
            </a:lvl1pPr>
          </a:lstStyle>
          <a:p>
            <a:pPr>
              <a:defRPr/>
            </a:pPr>
            <a:endParaRPr lang="en-US" altLang="en-US"/>
          </a:p>
        </p:txBody>
      </p:sp>
      <p:sp>
        <p:nvSpPr>
          <p:cNvPr id="21509" name="Rectangle 5"/>
          <p:cNvSpPr>
            <a:spLocks noGrp="1" noChangeArrowheads="1"/>
          </p:cNvSpPr>
          <p:nvPr>
            <p:ph type="sldNum" sz="quarter" idx="3"/>
          </p:nvPr>
        </p:nvSpPr>
        <p:spPr bwMode="auto">
          <a:xfrm>
            <a:off x="3849688" y="9434513"/>
            <a:ext cx="2944812" cy="496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1000"/>
            </a:lvl1pPr>
          </a:lstStyle>
          <a:p>
            <a:pPr>
              <a:defRPr/>
            </a:pPr>
            <a:fld id="{F1FCA709-B60D-495A-9526-650F3DD9E9CD}" type="slidenum">
              <a:rPr lang="en-US" altLang="en-US"/>
              <a:pPr>
                <a:defRPr/>
              </a:pPr>
              <a:t>‹#›</a:t>
            </a:fld>
            <a:endParaRPr lang="en-US" altLang="en-US"/>
          </a:p>
        </p:txBody>
      </p:sp>
    </p:spTree>
    <p:extLst>
      <p:ext uri="{BB962C8B-B14F-4D97-AF65-F5344CB8AC3E}">
        <p14:creationId xmlns:p14="http://schemas.microsoft.com/office/powerpoint/2010/main" val="521972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4813" cy="496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000"/>
            </a:lvl1pPr>
          </a:lstStyle>
          <a:p>
            <a:pPr>
              <a:defRPr/>
            </a:pPr>
            <a:endParaRPr lang="en-US" altLang="en-US"/>
          </a:p>
        </p:txBody>
      </p:sp>
      <p:sp>
        <p:nvSpPr>
          <p:cNvPr id="4099" name="Rectangle 3"/>
          <p:cNvSpPr>
            <a:spLocks noGrp="1" noChangeArrowheads="1"/>
          </p:cNvSpPr>
          <p:nvPr>
            <p:ph type="dt" idx="1"/>
          </p:nvPr>
        </p:nvSpPr>
        <p:spPr bwMode="auto">
          <a:xfrm>
            <a:off x="3849688" y="0"/>
            <a:ext cx="2944812" cy="496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000"/>
            </a:lvl1pPr>
          </a:lstStyle>
          <a:p>
            <a:pPr>
              <a:defRPr/>
            </a:pPr>
            <a:endParaRPr lang="en-US" altLang="en-US"/>
          </a:p>
        </p:txBody>
      </p:sp>
      <p:sp>
        <p:nvSpPr>
          <p:cNvPr id="13316" name="Rectangle 4"/>
          <p:cNvSpPr>
            <a:spLocks noGrp="1" noRot="1" noChangeAspect="1" noChangeArrowheads="1" noTextEdit="1"/>
          </p:cNvSpPr>
          <p:nvPr>
            <p:ph type="sldImg" idx="2"/>
          </p:nvPr>
        </p:nvSpPr>
        <p:spPr bwMode="auto">
          <a:xfrm>
            <a:off x="914400" y="744538"/>
            <a:ext cx="4965700" cy="372427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906463" y="4718050"/>
            <a:ext cx="4981575" cy="4468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4102" name="Rectangle 6"/>
          <p:cNvSpPr>
            <a:spLocks noGrp="1" noChangeArrowheads="1"/>
          </p:cNvSpPr>
          <p:nvPr>
            <p:ph type="ftr" sz="quarter" idx="4"/>
          </p:nvPr>
        </p:nvSpPr>
        <p:spPr bwMode="auto">
          <a:xfrm>
            <a:off x="0" y="9434513"/>
            <a:ext cx="2944813" cy="496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1000"/>
            </a:lvl1pPr>
          </a:lstStyle>
          <a:p>
            <a:pPr>
              <a:defRPr/>
            </a:pPr>
            <a:endParaRPr lang="en-US" altLang="en-US"/>
          </a:p>
        </p:txBody>
      </p:sp>
      <p:sp>
        <p:nvSpPr>
          <p:cNvPr id="4103" name="Rectangle 7"/>
          <p:cNvSpPr>
            <a:spLocks noGrp="1" noChangeArrowheads="1"/>
          </p:cNvSpPr>
          <p:nvPr>
            <p:ph type="sldNum" sz="quarter" idx="5"/>
          </p:nvPr>
        </p:nvSpPr>
        <p:spPr bwMode="auto">
          <a:xfrm>
            <a:off x="3849688" y="9434513"/>
            <a:ext cx="2944812" cy="496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1000"/>
            </a:lvl1pPr>
          </a:lstStyle>
          <a:p>
            <a:pPr>
              <a:defRPr/>
            </a:pPr>
            <a:fld id="{062E7A64-65F7-4EEC-A2C3-1B9A510F4582}" type="slidenum">
              <a:rPr lang="en-US" altLang="en-US"/>
              <a:pPr>
                <a:defRPr/>
              </a:pPr>
              <a:t>‹#›</a:t>
            </a:fld>
            <a:endParaRPr lang="en-US" altLang="en-US"/>
          </a:p>
        </p:txBody>
      </p:sp>
    </p:spTree>
    <p:extLst>
      <p:ext uri="{BB962C8B-B14F-4D97-AF65-F5344CB8AC3E}">
        <p14:creationId xmlns:p14="http://schemas.microsoft.com/office/powerpoint/2010/main" val="22218745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youtube.com/watch?v=s5c2aIKzYec&amp;feature=youtu.be"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771F3EA-5647-4661-9E96-A0AF83C015B9}" type="slidenum">
              <a:rPr lang="en-US" altLang="en-US" sz="1000" smtClean="0"/>
              <a:pPr/>
              <a:t>1</a:t>
            </a:fld>
            <a:endParaRPr lang="en-US" altLang="en-US" sz="1000" smtClean="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p:spPr>
        <p:txBody>
          <a:bodyPr/>
          <a:lstStyle/>
          <a:p>
            <a:pPr eaLnBrk="1" hangingPunct="1"/>
            <a:r>
              <a:rPr lang="en-US" altLang="en-US" smtClean="0"/>
              <a:t>Introduce myself.</a:t>
            </a:r>
          </a:p>
        </p:txBody>
      </p:sp>
    </p:spTree>
    <p:extLst>
      <p:ext uri="{BB962C8B-B14F-4D97-AF65-F5344CB8AC3E}">
        <p14:creationId xmlns:p14="http://schemas.microsoft.com/office/powerpoint/2010/main" val="34435617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are some motivations</a:t>
            </a:r>
            <a:r>
              <a:rPr lang="en-US" baseline="0" dirty="0" smtClean="0"/>
              <a:t> that might encourage people to come to one of your CLEs?</a:t>
            </a:r>
            <a:endParaRPr lang="en-US" dirty="0"/>
          </a:p>
        </p:txBody>
      </p:sp>
      <p:sp>
        <p:nvSpPr>
          <p:cNvPr id="4" name="Slide Number Placeholder 3"/>
          <p:cNvSpPr>
            <a:spLocks noGrp="1"/>
          </p:cNvSpPr>
          <p:nvPr>
            <p:ph type="sldNum" sz="quarter" idx="10"/>
          </p:nvPr>
        </p:nvSpPr>
        <p:spPr/>
        <p:txBody>
          <a:bodyPr/>
          <a:lstStyle/>
          <a:p>
            <a:pPr>
              <a:defRPr/>
            </a:pPr>
            <a:fld id="{062E7A64-65F7-4EEC-A2C3-1B9A510F4582}" type="slidenum">
              <a:rPr lang="en-US" altLang="en-US" smtClean="0"/>
              <a:pPr>
                <a:defRPr/>
              </a:pPr>
              <a:t>18</a:t>
            </a:fld>
            <a:endParaRPr lang="en-US" altLang="en-US"/>
          </a:p>
        </p:txBody>
      </p:sp>
    </p:spTree>
    <p:extLst>
      <p:ext uri="{BB962C8B-B14F-4D97-AF65-F5344CB8AC3E}">
        <p14:creationId xmlns:p14="http://schemas.microsoft.com/office/powerpoint/2010/main" val="8182758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a:t>
            </a:r>
            <a:r>
              <a:rPr lang="en-US" dirty="0" err="1" smtClean="0"/>
              <a:t>kahoot</a:t>
            </a:r>
            <a:endParaRPr lang="en-US" dirty="0"/>
          </a:p>
        </p:txBody>
      </p:sp>
      <p:sp>
        <p:nvSpPr>
          <p:cNvPr id="4" name="Slide Number Placeholder 3"/>
          <p:cNvSpPr>
            <a:spLocks noGrp="1"/>
          </p:cNvSpPr>
          <p:nvPr>
            <p:ph type="sldNum" sz="quarter" idx="10"/>
          </p:nvPr>
        </p:nvSpPr>
        <p:spPr/>
        <p:txBody>
          <a:bodyPr/>
          <a:lstStyle/>
          <a:p>
            <a:pPr>
              <a:defRPr/>
            </a:pPr>
            <a:fld id="{062E7A64-65F7-4EEC-A2C3-1B9A510F4582}" type="slidenum">
              <a:rPr lang="en-US" altLang="en-US" smtClean="0"/>
              <a:pPr>
                <a:defRPr/>
              </a:pPr>
              <a:t>19</a:t>
            </a:fld>
            <a:endParaRPr lang="en-US" altLang="en-US"/>
          </a:p>
        </p:txBody>
      </p:sp>
    </p:spTree>
    <p:extLst>
      <p:ext uri="{BB962C8B-B14F-4D97-AF65-F5344CB8AC3E}">
        <p14:creationId xmlns:p14="http://schemas.microsoft.com/office/powerpoint/2010/main" val="24676755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group</a:t>
            </a:r>
            <a:r>
              <a:rPr lang="en-US" baseline="0" dirty="0" smtClean="0"/>
              <a:t> to give examples</a:t>
            </a:r>
            <a:endParaRPr lang="en-US" dirty="0"/>
          </a:p>
        </p:txBody>
      </p:sp>
      <p:sp>
        <p:nvSpPr>
          <p:cNvPr id="4" name="Slide Number Placeholder 3"/>
          <p:cNvSpPr>
            <a:spLocks noGrp="1"/>
          </p:cNvSpPr>
          <p:nvPr>
            <p:ph type="sldNum" sz="quarter" idx="10"/>
          </p:nvPr>
        </p:nvSpPr>
        <p:spPr/>
        <p:txBody>
          <a:bodyPr/>
          <a:lstStyle/>
          <a:p>
            <a:pPr>
              <a:defRPr/>
            </a:pPr>
            <a:fld id="{062E7A64-65F7-4EEC-A2C3-1B9A510F4582}" type="slidenum">
              <a:rPr lang="en-US" altLang="en-US" smtClean="0"/>
              <a:pPr>
                <a:defRPr/>
              </a:pPr>
              <a:t>21</a:t>
            </a:fld>
            <a:endParaRPr lang="en-US" altLang="en-US"/>
          </a:p>
        </p:txBody>
      </p:sp>
    </p:spTree>
    <p:extLst>
      <p:ext uri="{BB962C8B-B14F-4D97-AF65-F5344CB8AC3E}">
        <p14:creationId xmlns:p14="http://schemas.microsoft.com/office/powerpoint/2010/main" val="39354314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62E7A64-65F7-4EEC-A2C3-1B9A510F4582}" type="slidenum">
              <a:rPr lang="en-US" altLang="en-US" smtClean="0"/>
              <a:pPr>
                <a:defRPr/>
              </a:pPr>
              <a:t>23</a:t>
            </a:fld>
            <a:endParaRPr lang="en-US" altLang="en-US"/>
          </a:p>
        </p:txBody>
      </p:sp>
    </p:spTree>
    <p:extLst>
      <p:ext uri="{BB962C8B-B14F-4D97-AF65-F5344CB8AC3E}">
        <p14:creationId xmlns:p14="http://schemas.microsoft.com/office/powerpoint/2010/main" val="28488279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Speak on tables about needs assessments, </a:t>
            </a:r>
            <a:r>
              <a:rPr lang="en-US" dirty="0" err="1" smtClean="0"/>
              <a:t>etc</a:t>
            </a:r>
            <a:endParaRPr lang="en-US" dirty="0" smtClean="0"/>
          </a:p>
          <a:p>
            <a:r>
              <a:rPr lang="en-US" dirty="0" smtClean="0"/>
              <a:t>Do you talk to your community?</a:t>
            </a:r>
          </a:p>
          <a:p>
            <a:r>
              <a:rPr lang="en-US" dirty="0" smtClean="0"/>
              <a:t>Do you rely</a:t>
            </a:r>
            <a:r>
              <a:rPr lang="en-US" baseline="0" dirty="0" smtClean="0"/>
              <a:t> on your perceptions, or info from third parties?</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062E7A64-65F7-4EEC-A2C3-1B9A510F4582}" type="slidenum">
              <a:rPr lang="en-US" altLang="en-US" smtClean="0"/>
              <a:pPr>
                <a:defRPr/>
              </a:pPr>
              <a:t>24</a:t>
            </a:fld>
            <a:endParaRPr lang="en-US" altLang="en-US"/>
          </a:p>
        </p:txBody>
      </p:sp>
    </p:spTree>
    <p:extLst>
      <p:ext uri="{BB962C8B-B14F-4D97-AF65-F5344CB8AC3E}">
        <p14:creationId xmlns:p14="http://schemas.microsoft.com/office/powerpoint/2010/main" val="815660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Mark me on this – feedback welcome</a:t>
            </a:r>
            <a:endParaRPr lang="en-US" dirty="0"/>
          </a:p>
        </p:txBody>
      </p:sp>
      <p:sp>
        <p:nvSpPr>
          <p:cNvPr id="4" name="Slide Number Placeholder 3"/>
          <p:cNvSpPr>
            <a:spLocks noGrp="1"/>
          </p:cNvSpPr>
          <p:nvPr>
            <p:ph type="sldNum" sz="quarter" idx="10"/>
          </p:nvPr>
        </p:nvSpPr>
        <p:spPr/>
        <p:txBody>
          <a:bodyPr/>
          <a:lstStyle/>
          <a:p>
            <a:pPr>
              <a:defRPr/>
            </a:pPr>
            <a:fld id="{062E7A64-65F7-4EEC-A2C3-1B9A510F4582}" type="slidenum">
              <a:rPr lang="en-US" altLang="en-US" smtClean="0"/>
              <a:pPr>
                <a:defRPr/>
              </a:pPr>
              <a:t>26</a:t>
            </a:fld>
            <a:endParaRPr lang="en-US" altLang="en-US"/>
          </a:p>
        </p:txBody>
      </p:sp>
    </p:spTree>
    <p:extLst>
      <p:ext uri="{BB962C8B-B14F-4D97-AF65-F5344CB8AC3E}">
        <p14:creationId xmlns:p14="http://schemas.microsoft.com/office/powerpoint/2010/main" val="33165187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Talk to your table about how you provide</a:t>
            </a:r>
            <a:r>
              <a:rPr lang="en-US" baseline="0" dirty="0" smtClean="0"/>
              <a:t> a good learning environment</a:t>
            </a:r>
            <a:endParaRPr lang="en-US" dirty="0"/>
          </a:p>
        </p:txBody>
      </p:sp>
      <p:sp>
        <p:nvSpPr>
          <p:cNvPr id="4" name="Slide Number Placeholder 3"/>
          <p:cNvSpPr>
            <a:spLocks noGrp="1"/>
          </p:cNvSpPr>
          <p:nvPr>
            <p:ph type="sldNum" sz="quarter" idx="10"/>
          </p:nvPr>
        </p:nvSpPr>
        <p:spPr/>
        <p:txBody>
          <a:bodyPr/>
          <a:lstStyle/>
          <a:p>
            <a:pPr>
              <a:defRPr/>
            </a:pPr>
            <a:fld id="{062E7A64-65F7-4EEC-A2C3-1B9A510F4582}" type="slidenum">
              <a:rPr lang="en-US" altLang="en-US" smtClean="0"/>
              <a:pPr>
                <a:defRPr/>
              </a:pPr>
              <a:t>28</a:t>
            </a:fld>
            <a:endParaRPr lang="en-US" altLang="en-US"/>
          </a:p>
        </p:txBody>
      </p:sp>
    </p:spTree>
    <p:extLst>
      <p:ext uri="{BB962C8B-B14F-4D97-AF65-F5344CB8AC3E}">
        <p14:creationId xmlns:p14="http://schemas.microsoft.com/office/powerpoint/2010/main" val="27385267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a:t>
            </a:r>
            <a:r>
              <a:rPr lang="en-US" baseline="0" dirty="0" smtClean="0"/>
              <a:t> we move into evaluation, we’ll be looking at this</a:t>
            </a:r>
          </a:p>
          <a:p>
            <a:endParaRPr lang="en-US" baseline="0" dirty="0" smtClean="0"/>
          </a:p>
          <a:p>
            <a:r>
              <a:rPr lang="en-US" baseline="0" dirty="0" smtClean="0"/>
              <a:t>Also (kind of) describes when I asked you to develop SMART objectives</a:t>
            </a:r>
            <a:endParaRPr lang="en-US" dirty="0"/>
          </a:p>
        </p:txBody>
      </p:sp>
      <p:sp>
        <p:nvSpPr>
          <p:cNvPr id="4" name="Slide Number Placeholder 3"/>
          <p:cNvSpPr>
            <a:spLocks noGrp="1"/>
          </p:cNvSpPr>
          <p:nvPr>
            <p:ph type="sldNum" sz="quarter" idx="10"/>
          </p:nvPr>
        </p:nvSpPr>
        <p:spPr/>
        <p:txBody>
          <a:bodyPr/>
          <a:lstStyle/>
          <a:p>
            <a:pPr>
              <a:defRPr/>
            </a:pPr>
            <a:fld id="{062E7A64-65F7-4EEC-A2C3-1B9A510F4582}" type="slidenum">
              <a:rPr lang="en-US" altLang="en-US" smtClean="0"/>
              <a:pPr>
                <a:defRPr/>
              </a:pPr>
              <a:t>30</a:t>
            </a:fld>
            <a:endParaRPr lang="en-US" altLang="en-US"/>
          </a:p>
        </p:txBody>
      </p:sp>
    </p:spTree>
    <p:extLst>
      <p:ext uri="{BB962C8B-B14F-4D97-AF65-F5344CB8AC3E}">
        <p14:creationId xmlns:p14="http://schemas.microsoft.com/office/powerpoint/2010/main" val="39605430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p:spPr>
        <p:txBody>
          <a:bodyPr/>
          <a:lstStyle/>
          <a:p>
            <a:endParaRPr lang="en-US" altLang="en-US" smtClean="0"/>
          </a:p>
        </p:txBody>
      </p:sp>
      <p:sp>
        <p:nvSpPr>
          <p:cNvPr id="61444" name="Slide Number Placeholder 3"/>
          <p:cNvSpPr>
            <a:spLocks noGrp="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6C2201C-21CD-4D05-9F4E-98A93417EFB0}" type="slidenum">
              <a:rPr lang="en-US" altLang="en-US" sz="1000" smtClean="0"/>
              <a:pPr/>
              <a:t>32</a:t>
            </a:fld>
            <a:endParaRPr lang="en-US" altLang="en-US" sz="1000" smtClean="0"/>
          </a:p>
        </p:txBody>
      </p:sp>
    </p:spTree>
    <p:extLst>
      <p:ext uri="{BB962C8B-B14F-4D97-AF65-F5344CB8AC3E}">
        <p14:creationId xmlns:p14="http://schemas.microsoft.com/office/powerpoint/2010/main" val="40466571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 xmlns:a16="http://schemas.microsoft.com/office/drawing/2014/main" id="{33E5E31A-2F66-4920-AB81-F3E33D9611A1}"/>
              </a:ext>
            </a:extLst>
          </p:cNvPr>
          <p:cNvSpPr>
            <a:spLocks noGrp="1" noRot="1" noChangeAspect="1" noTextEdit="1"/>
          </p:cNvSpPr>
          <p:nvPr>
            <p:ph type="sldImg"/>
          </p:nvPr>
        </p:nvSpPr>
        <p:spPr>
          <a:ln/>
        </p:spPr>
      </p:sp>
      <p:sp>
        <p:nvSpPr>
          <p:cNvPr id="16387" name="Notes Placeholder 2">
            <a:extLst>
              <a:ext uri="{FF2B5EF4-FFF2-40B4-BE49-F238E27FC236}">
                <a16:creationId xmlns="" xmlns:a16="http://schemas.microsoft.com/office/drawing/2014/main" id="{C0C6910F-55B3-4E44-B586-EDD139E7E63C}"/>
              </a:ext>
            </a:extLst>
          </p:cNvPr>
          <p:cNvSpPr>
            <a:spLocks noGrp="1"/>
          </p:cNvSpPr>
          <p:nvPr>
            <p:ph type="body" idx="1"/>
          </p:nvPr>
        </p:nvSpPr>
        <p:spPr>
          <a:noFill/>
        </p:spPr>
        <p:txBody>
          <a:bodyPr/>
          <a:lstStyle/>
          <a:p>
            <a:pPr>
              <a:spcBef>
                <a:spcPct val="20000"/>
              </a:spcBef>
            </a:pPr>
            <a:r>
              <a:rPr lang="en-AU" dirty="0">
                <a:solidFill>
                  <a:srgbClr val="FFFFFF"/>
                </a:solidFill>
                <a:hlinkClick r:id="rId3"/>
              </a:rPr>
              <a:t>https://www.youtube.com/watch?v=s5c2aIKzYec&amp;feature=youtu.be</a:t>
            </a:r>
            <a:endParaRPr lang="en-US">
              <a:solidFill>
                <a:srgbClr val="FFFFFF"/>
              </a:solidFill>
            </a:endParaRPr>
          </a:p>
          <a:p>
            <a:pPr>
              <a:spcBef>
                <a:spcPct val="20000"/>
              </a:spcBef>
            </a:pPr>
            <a:endParaRPr lang="en-AU" dirty="0">
              <a:solidFill>
                <a:srgbClr val="FFFFFF"/>
              </a:solidFill>
            </a:endParaRPr>
          </a:p>
          <a:p>
            <a:endParaRPr lang="en-AU" altLang="en-US" dirty="0">
              <a:cs typeface="Arial"/>
            </a:endParaRPr>
          </a:p>
        </p:txBody>
      </p:sp>
      <p:sp>
        <p:nvSpPr>
          <p:cNvPr id="16388" name="Slide Number Placeholder 3">
            <a:extLst>
              <a:ext uri="{FF2B5EF4-FFF2-40B4-BE49-F238E27FC236}">
                <a16:creationId xmlns="" xmlns:a16="http://schemas.microsoft.com/office/drawing/2014/main" id="{4A338B36-24D6-461E-9D09-F818D08B6705}"/>
              </a:ext>
            </a:extLst>
          </p:cNvPr>
          <p:cNvSpPr>
            <a:spLocks noGrp="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077B2D1-9D0C-42EF-A647-1A3CD63CB5BE}" type="slidenum">
              <a:rPr lang="en-US" altLang="en-US" sz="1000" smtClean="0"/>
              <a:pPr/>
              <a:t>33</a:t>
            </a:fld>
            <a:endParaRPr lang="en-US" altLang="en-US" sz="1000"/>
          </a:p>
        </p:txBody>
      </p:sp>
    </p:spTree>
    <p:extLst>
      <p:ext uri="{BB962C8B-B14F-4D97-AF65-F5344CB8AC3E}">
        <p14:creationId xmlns:p14="http://schemas.microsoft.com/office/powerpoint/2010/main" val="8814122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p:spPr>
        <p:txBody>
          <a:bodyPr/>
          <a:lstStyle/>
          <a:p>
            <a:r>
              <a:rPr lang="en-AU" altLang="en-US" smtClean="0"/>
              <a:t>10.05-10.10 Explain where each of these things will fit on the agenda</a:t>
            </a:r>
            <a:endParaRPr lang="en-US" altLang="en-US" smtClean="0"/>
          </a:p>
          <a:p>
            <a:endParaRPr lang="en-US" altLang="en-US" smtClean="0"/>
          </a:p>
        </p:txBody>
      </p:sp>
      <p:sp>
        <p:nvSpPr>
          <p:cNvPr id="45060" name="Slide Number Placeholder 3"/>
          <p:cNvSpPr>
            <a:spLocks noGrp="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59EE68A-7BB3-4820-A55A-F24AA57C709D}" type="slidenum">
              <a:rPr lang="en-US" altLang="en-US" sz="1000" smtClean="0"/>
              <a:pPr/>
              <a:t>4</a:t>
            </a:fld>
            <a:endParaRPr lang="en-US" altLang="en-US" sz="1000" smtClean="0"/>
          </a:p>
        </p:txBody>
      </p:sp>
    </p:spTree>
    <p:extLst>
      <p:ext uri="{BB962C8B-B14F-4D97-AF65-F5344CB8AC3E}">
        <p14:creationId xmlns:p14="http://schemas.microsoft.com/office/powerpoint/2010/main" val="34196033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 xmlns:a16="http://schemas.microsoft.com/office/drawing/2014/main" id="{2221BD01-F95D-4D7F-BBA5-AF467F2292CE}"/>
              </a:ext>
            </a:extLst>
          </p:cNvPr>
          <p:cNvSpPr>
            <a:spLocks noGrp="1" noRot="1" noChangeAspect="1" noTextEdit="1"/>
          </p:cNvSpPr>
          <p:nvPr>
            <p:ph type="sldImg"/>
          </p:nvPr>
        </p:nvSpPr>
        <p:spPr>
          <a:ln/>
        </p:spPr>
      </p:sp>
      <p:sp>
        <p:nvSpPr>
          <p:cNvPr id="18435" name="Notes Placeholder 2">
            <a:extLst>
              <a:ext uri="{FF2B5EF4-FFF2-40B4-BE49-F238E27FC236}">
                <a16:creationId xmlns="" xmlns:a16="http://schemas.microsoft.com/office/drawing/2014/main" id="{27741D54-B938-450B-8986-8EEC12408A88}"/>
              </a:ext>
            </a:extLst>
          </p:cNvPr>
          <p:cNvSpPr>
            <a:spLocks noGrp="1"/>
          </p:cNvSpPr>
          <p:nvPr>
            <p:ph type="body" idx="1"/>
          </p:nvPr>
        </p:nvSpPr>
        <p:spPr>
          <a:noFill/>
        </p:spPr>
        <p:txBody>
          <a:bodyPr/>
          <a:lstStyle/>
          <a:p>
            <a:r>
              <a:rPr lang="en-AU" dirty="0"/>
              <a:t>Allocate a SMART objective to each group from day </a:t>
            </a:r>
            <a:r>
              <a:rPr lang="en-AU" dirty="0" smtClean="0"/>
              <a:t>1 (put on white</a:t>
            </a:r>
            <a:r>
              <a:rPr lang="en-AU" baseline="0" dirty="0" smtClean="0"/>
              <a:t> board / flip chart) </a:t>
            </a:r>
          </a:p>
          <a:p>
            <a:endParaRPr lang="en-US" dirty="0"/>
          </a:p>
          <a:p>
            <a:r>
              <a:rPr lang="en-AU" dirty="0"/>
              <a:t>Each group writes their SMART objective into the Evaluation plan worksheet</a:t>
            </a:r>
            <a:endParaRPr lang="en-US" dirty="0"/>
          </a:p>
          <a:p>
            <a:endParaRPr lang="en-AU" dirty="0" smtClean="0">
              <a:solidFill>
                <a:srgbClr val="FFFFFF"/>
              </a:solidFill>
            </a:endParaRPr>
          </a:p>
          <a:p>
            <a:r>
              <a:rPr lang="en-AU" dirty="0" smtClean="0">
                <a:solidFill>
                  <a:srgbClr val="FFFFFF"/>
                </a:solidFill>
              </a:rPr>
              <a:t>This </a:t>
            </a:r>
            <a:r>
              <a:rPr lang="en-AU" dirty="0">
                <a:solidFill>
                  <a:srgbClr val="FFFFFF"/>
                </a:solidFill>
              </a:rPr>
              <a:t>example is worked through as a </a:t>
            </a:r>
            <a:r>
              <a:rPr lang="en-AU" dirty="0" smtClean="0">
                <a:solidFill>
                  <a:srgbClr val="FFFFFF"/>
                </a:solidFill>
              </a:rPr>
              <a:t>group, </a:t>
            </a:r>
            <a:r>
              <a:rPr lang="en-AU" dirty="0">
                <a:solidFill>
                  <a:srgbClr val="FFFFFF"/>
                </a:solidFill>
              </a:rPr>
              <a:t>not individually</a:t>
            </a:r>
          </a:p>
        </p:txBody>
      </p:sp>
      <p:sp>
        <p:nvSpPr>
          <p:cNvPr id="18436" name="Slide Number Placeholder 3">
            <a:extLst>
              <a:ext uri="{FF2B5EF4-FFF2-40B4-BE49-F238E27FC236}">
                <a16:creationId xmlns="" xmlns:a16="http://schemas.microsoft.com/office/drawing/2014/main" id="{BD21B565-14A9-4848-9B86-8AA9F757592E}"/>
              </a:ext>
            </a:extLst>
          </p:cNvPr>
          <p:cNvSpPr>
            <a:spLocks noGrp="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DD0C39C-5656-4BC2-A7D8-87375481E00C}" type="slidenum">
              <a:rPr lang="en-US" altLang="en-US" sz="1000" smtClean="0"/>
              <a:pPr/>
              <a:t>34</a:t>
            </a:fld>
            <a:endParaRPr lang="en-US" altLang="en-US" sz="1000"/>
          </a:p>
        </p:txBody>
      </p:sp>
    </p:spTree>
    <p:extLst>
      <p:ext uri="{BB962C8B-B14F-4D97-AF65-F5344CB8AC3E}">
        <p14:creationId xmlns:p14="http://schemas.microsoft.com/office/powerpoint/2010/main" val="20099372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a:defRPr/>
            </a:pPr>
            <a:fld id="{A8CEA66C-2830-4DCB-A59F-E62D29F598F1}" type="slidenum">
              <a:rPr lang="en-US" altLang="en-US" smtClean="0"/>
              <a:pPr>
                <a:defRPr/>
              </a:pPr>
              <a:t>35</a:t>
            </a:fld>
            <a:endParaRPr lang="en-US" altLang="en-US"/>
          </a:p>
        </p:txBody>
      </p:sp>
    </p:spTree>
    <p:extLst>
      <p:ext uri="{BB962C8B-B14F-4D97-AF65-F5344CB8AC3E}">
        <p14:creationId xmlns:p14="http://schemas.microsoft.com/office/powerpoint/2010/main" val="29121755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a:defRPr/>
            </a:pPr>
            <a:fld id="{A8CEA66C-2830-4DCB-A59F-E62D29F598F1}" type="slidenum">
              <a:rPr lang="en-US" altLang="en-US" smtClean="0"/>
              <a:pPr>
                <a:defRPr/>
              </a:pPr>
              <a:t>36</a:t>
            </a:fld>
            <a:endParaRPr lang="en-US" altLang="en-US"/>
          </a:p>
        </p:txBody>
      </p:sp>
    </p:spTree>
    <p:extLst>
      <p:ext uri="{BB962C8B-B14F-4D97-AF65-F5344CB8AC3E}">
        <p14:creationId xmlns:p14="http://schemas.microsoft.com/office/powerpoint/2010/main" val="16618497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a:defRPr/>
            </a:pPr>
            <a:fld id="{A8CEA66C-2830-4DCB-A59F-E62D29F598F1}" type="slidenum">
              <a:rPr lang="en-US" altLang="en-US" smtClean="0"/>
              <a:pPr>
                <a:defRPr/>
              </a:pPr>
              <a:t>37</a:t>
            </a:fld>
            <a:endParaRPr lang="en-US" altLang="en-US"/>
          </a:p>
        </p:txBody>
      </p:sp>
    </p:spTree>
    <p:extLst>
      <p:ext uri="{BB962C8B-B14F-4D97-AF65-F5344CB8AC3E}">
        <p14:creationId xmlns:p14="http://schemas.microsoft.com/office/powerpoint/2010/main" val="10645700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 xmlns:a16="http://schemas.microsoft.com/office/drawing/2014/main" id="{2221BD01-F95D-4D7F-BBA5-AF467F2292CE}"/>
              </a:ext>
            </a:extLst>
          </p:cNvPr>
          <p:cNvSpPr>
            <a:spLocks noGrp="1" noRot="1" noChangeAspect="1" noTextEdit="1"/>
          </p:cNvSpPr>
          <p:nvPr>
            <p:ph type="sldImg"/>
          </p:nvPr>
        </p:nvSpPr>
        <p:spPr>
          <a:ln/>
        </p:spPr>
      </p:sp>
      <p:sp>
        <p:nvSpPr>
          <p:cNvPr id="18435" name="Notes Placeholder 2">
            <a:extLst>
              <a:ext uri="{FF2B5EF4-FFF2-40B4-BE49-F238E27FC236}">
                <a16:creationId xmlns="" xmlns:a16="http://schemas.microsoft.com/office/drawing/2014/main" id="{27741D54-B938-450B-8986-8EEC12408A88}"/>
              </a:ext>
            </a:extLst>
          </p:cNvPr>
          <p:cNvSpPr>
            <a:spLocks noGrp="1"/>
          </p:cNvSpPr>
          <p:nvPr>
            <p:ph type="body" idx="1"/>
          </p:nvPr>
        </p:nvSpPr>
        <p:spPr>
          <a:noFill/>
        </p:spPr>
        <p:txBody>
          <a:bodyPr/>
          <a:lstStyle/>
          <a:p>
            <a:r>
              <a:rPr lang="en-AU" dirty="0">
                <a:solidFill>
                  <a:srgbClr val="FFFFFF"/>
                </a:solidFill>
              </a:rPr>
              <a:t>Participants develop Key Evaluation </a:t>
            </a:r>
            <a:r>
              <a:rPr lang="en-AU" dirty="0" smtClean="0">
                <a:solidFill>
                  <a:srgbClr val="FFFFFF"/>
                </a:solidFill>
              </a:rPr>
              <a:t>Question</a:t>
            </a:r>
          </a:p>
          <a:p>
            <a:endParaRPr lang="en-AU" dirty="0" smtClean="0">
              <a:solidFill>
                <a:srgbClr val="FFFFFF"/>
              </a:solidFill>
            </a:endParaRPr>
          </a:p>
          <a:p>
            <a:r>
              <a:rPr lang="en-AU" dirty="0" smtClean="0">
                <a:solidFill>
                  <a:srgbClr val="FFFFFF"/>
                </a:solidFill>
              </a:rPr>
              <a:t>Groups share – lollies for participation</a:t>
            </a:r>
            <a:endParaRPr lang="en-US" dirty="0">
              <a:solidFill>
                <a:srgbClr val="FFFFFF"/>
              </a:solidFill>
            </a:endParaRPr>
          </a:p>
        </p:txBody>
      </p:sp>
      <p:sp>
        <p:nvSpPr>
          <p:cNvPr id="18436" name="Slide Number Placeholder 3">
            <a:extLst>
              <a:ext uri="{FF2B5EF4-FFF2-40B4-BE49-F238E27FC236}">
                <a16:creationId xmlns="" xmlns:a16="http://schemas.microsoft.com/office/drawing/2014/main" id="{BD21B565-14A9-4848-9B86-8AA9F757592E}"/>
              </a:ext>
            </a:extLst>
          </p:cNvPr>
          <p:cNvSpPr>
            <a:spLocks noGrp="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DD0C39C-5656-4BC2-A7D8-87375481E00C}" type="slidenum">
              <a:rPr lang="en-US" altLang="en-US" sz="1000" smtClean="0"/>
              <a:pPr/>
              <a:t>38</a:t>
            </a:fld>
            <a:endParaRPr lang="en-US" altLang="en-US" sz="1000"/>
          </a:p>
        </p:txBody>
      </p:sp>
    </p:spTree>
    <p:extLst>
      <p:ext uri="{BB962C8B-B14F-4D97-AF65-F5344CB8AC3E}">
        <p14:creationId xmlns:p14="http://schemas.microsoft.com/office/powerpoint/2010/main" val="32249783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a:defRPr/>
            </a:pPr>
            <a:fld id="{A8CEA66C-2830-4DCB-A59F-E62D29F598F1}" type="slidenum">
              <a:rPr lang="en-US" altLang="en-US" smtClean="0"/>
              <a:pPr>
                <a:defRPr/>
              </a:pPr>
              <a:t>39</a:t>
            </a:fld>
            <a:endParaRPr lang="en-US" altLang="en-US"/>
          </a:p>
        </p:txBody>
      </p:sp>
    </p:spTree>
    <p:extLst>
      <p:ext uri="{BB962C8B-B14F-4D97-AF65-F5344CB8AC3E}">
        <p14:creationId xmlns:p14="http://schemas.microsoft.com/office/powerpoint/2010/main" val="16485394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 xmlns:a16="http://schemas.microsoft.com/office/drawing/2014/main" id="{2221BD01-F95D-4D7F-BBA5-AF467F2292CE}"/>
              </a:ext>
            </a:extLst>
          </p:cNvPr>
          <p:cNvSpPr>
            <a:spLocks noGrp="1" noRot="1" noChangeAspect="1" noTextEdit="1"/>
          </p:cNvSpPr>
          <p:nvPr>
            <p:ph type="sldImg"/>
          </p:nvPr>
        </p:nvSpPr>
        <p:spPr>
          <a:ln/>
        </p:spPr>
      </p:sp>
      <p:sp>
        <p:nvSpPr>
          <p:cNvPr id="18435" name="Notes Placeholder 2">
            <a:extLst>
              <a:ext uri="{FF2B5EF4-FFF2-40B4-BE49-F238E27FC236}">
                <a16:creationId xmlns="" xmlns:a16="http://schemas.microsoft.com/office/drawing/2014/main" id="{27741D54-B938-450B-8986-8EEC12408A88}"/>
              </a:ext>
            </a:extLst>
          </p:cNvPr>
          <p:cNvSpPr>
            <a:spLocks noGrp="1"/>
          </p:cNvSpPr>
          <p:nvPr>
            <p:ph type="body" idx="1"/>
          </p:nvPr>
        </p:nvSpPr>
        <p:spPr>
          <a:noFill/>
        </p:spPr>
        <p:txBody>
          <a:bodyPr/>
          <a:lstStyle/>
          <a:p>
            <a:r>
              <a:rPr lang="en-AU" dirty="0">
                <a:solidFill>
                  <a:srgbClr val="FFFFFF"/>
                </a:solidFill>
              </a:rPr>
              <a:t>Participants develop data requirements against KEQ in the evaluation plan </a:t>
            </a:r>
            <a:endParaRPr lang="en-AU" dirty="0" smtClean="0">
              <a:solidFill>
                <a:srgbClr val="FFFFFF"/>
              </a:solidFill>
            </a:endParaRPr>
          </a:p>
          <a:p>
            <a:endParaRPr lang="en-AU" dirty="0" smtClean="0">
              <a:solidFill>
                <a:srgbClr val="FFFFFF"/>
              </a:solidFill>
            </a:endParaRPr>
          </a:p>
          <a:p>
            <a:r>
              <a:rPr lang="en-AU" dirty="0" smtClean="0">
                <a:solidFill>
                  <a:srgbClr val="FFFFFF"/>
                </a:solidFill>
              </a:rPr>
              <a:t>Groups share – lollies for participation</a:t>
            </a:r>
            <a:endParaRPr lang="en-US" dirty="0">
              <a:solidFill>
                <a:srgbClr val="FFFFFF"/>
              </a:solidFill>
            </a:endParaRPr>
          </a:p>
        </p:txBody>
      </p:sp>
      <p:sp>
        <p:nvSpPr>
          <p:cNvPr id="18436" name="Slide Number Placeholder 3">
            <a:extLst>
              <a:ext uri="{FF2B5EF4-FFF2-40B4-BE49-F238E27FC236}">
                <a16:creationId xmlns="" xmlns:a16="http://schemas.microsoft.com/office/drawing/2014/main" id="{BD21B565-14A9-4848-9B86-8AA9F757592E}"/>
              </a:ext>
            </a:extLst>
          </p:cNvPr>
          <p:cNvSpPr>
            <a:spLocks noGrp="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DD0C39C-5656-4BC2-A7D8-87375481E00C}" type="slidenum">
              <a:rPr lang="en-US" altLang="en-US" sz="1000" smtClean="0"/>
              <a:pPr/>
              <a:t>40</a:t>
            </a:fld>
            <a:endParaRPr lang="en-US" altLang="en-US" sz="1000"/>
          </a:p>
        </p:txBody>
      </p:sp>
    </p:spTree>
    <p:extLst>
      <p:ext uri="{BB962C8B-B14F-4D97-AF65-F5344CB8AC3E}">
        <p14:creationId xmlns:p14="http://schemas.microsoft.com/office/powerpoint/2010/main" val="9970220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a:defRPr/>
            </a:pPr>
            <a:fld id="{A8CEA66C-2830-4DCB-A59F-E62D29F598F1}" type="slidenum">
              <a:rPr lang="en-US" altLang="en-US" smtClean="0"/>
              <a:pPr>
                <a:defRPr/>
              </a:pPr>
              <a:t>41</a:t>
            </a:fld>
            <a:endParaRPr lang="en-US" altLang="en-US"/>
          </a:p>
        </p:txBody>
      </p:sp>
    </p:spTree>
    <p:extLst>
      <p:ext uri="{BB962C8B-B14F-4D97-AF65-F5344CB8AC3E}">
        <p14:creationId xmlns:p14="http://schemas.microsoft.com/office/powerpoint/2010/main" val="38652426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Question to the group – lollies for participation</a:t>
            </a:r>
            <a:endParaRPr lang="en-AU" dirty="0"/>
          </a:p>
        </p:txBody>
      </p:sp>
      <p:sp>
        <p:nvSpPr>
          <p:cNvPr id="4" name="Slide Number Placeholder 3"/>
          <p:cNvSpPr>
            <a:spLocks noGrp="1"/>
          </p:cNvSpPr>
          <p:nvPr>
            <p:ph type="sldNum" sz="quarter" idx="10"/>
          </p:nvPr>
        </p:nvSpPr>
        <p:spPr/>
        <p:txBody>
          <a:bodyPr/>
          <a:lstStyle/>
          <a:p>
            <a:pPr>
              <a:defRPr/>
            </a:pPr>
            <a:fld id="{A8CEA66C-2830-4DCB-A59F-E62D29F598F1}" type="slidenum">
              <a:rPr lang="en-US" altLang="en-US" smtClean="0"/>
              <a:pPr>
                <a:defRPr/>
              </a:pPr>
              <a:t>42</a:t>
            </a:fld>
            <a:endParaRPr lang="en-US" altLang="en-US"/>
          </a:p>
        </p:txBody>
      </p:sp>
    </p:spTree>
    <p:extLst>
      <p:ext uri="{BB962C8B-B14F-4D97-AF65-F5344CB8AC3E}">
        <p14:creationId xmlns:p14="http://schemas.microsoft.com/office/powerpoint/2010/main" val="9111646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 xmlns:a16="http://schemas.microsoft.com/office/drawing/2014/main" id="{2221BD01-F95D-4D7F-BBA5-AF467F2292CE}"/>
              </a:ext>
            </a:extLst>
          </p:cNvPr>
          <p:cNvSpPr>
            <a:spLocks noGrp="1" noRot="1" noChangeAspect="1" noTextEdit="1"/>
          </p:cNvSpPr>
          <p:nvPr>
            <p:ph type="sldImg"/>
          </p:nvPr>
        </p:nvSpPr>
        <p:spPr>
          <a:ln/>
        </p:spPr>
      </p:sp>
      <p:sp>
        <p:nvSpPr>
          <p:cNvPr id="18435" name="Notes Placeholder 2">
            <a:extLst>
              <a:ext uri="{FF2B5EF4-FFF2-40B4-BE49-F238E27FC236}">
                <a16:creationId xmlns="" xmlns:a16="http://schemas.microsoft.com/office/drawing/2014/main" id="{27741D54-B938-450B-8986-8EEC12408A88}"/>
              </a:ext>
            </a:extLst>
          </p:cNvPr>
          <p:cNvSpPr>
            <a:spLocks noGrp="1"/>
          </p:cNvSpPr>
          <p:nvPr>
            <p:ph type="body" idx="1"/>
          </p:nvPr>
        </p:nvSpPr>
        <p:spPr>
          <a:noFill/>
        </p:spPr>
        <p:txBody>
          <a:bodyPr/>
          <a:lstStyle/>
          <a:p>
            <a:r>
              <a:rPr lang="en-AU" dirty="0"/>
              <a:t>Participants to complete the Tools / Methods and Who and When columns for their SMART objective – groups share</a:t>
            </a:r>
          </a:p>
          <a:p>
            <a:endParaRPr lang="en-AU" dirty="0">
              <a:cs typeface="Arial"/>
            </a:endParaRPr>
          </a:p>
        </p:txBody>
      </p:sp>
      <p:sp>
        <p:nvSpPr>
          <p:cNvPr id="18436" name="Slide Number Placeholder 3">
            <a:extLst>
              <a:ext uri="{FF2B5EF4-FFF2-40B4-BE49-F238E27FC236}">
                <a16:creationId xmlns="" xmlns:a16="http://schemas.microsoft.com/office/drawing/2014/main" id="{BD21B565-14A9-4848-9B86-8AA9F757592E}"/>
              </a:ext>
            </a:extLst>
          </p:cNvPr>
          <p:cNvSpPr>
            <a:spLocks noGrp="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DD0C39C-5656-4BC2-A7D8-87375481E00C}" type="slidenum">
              <a:rPr lang="en-US" altLang="en-US" sz="1000" smtClean="0"/>
              <a:pPr/>
              <a:t>43</a:t>
            </a:fld>
            <a:endParaRPr lang="en-US" altLang="en-US" sz="1000"/>
          </a:p>
        </p:txBody>
      </p:sp>
    </p:spTree>
    <p:extLst>
      <p:ext uri="{BB962C8B-B14F-4D97-AF65-F5344CB8AC3E}">
        <p14:creationId xmlns:p14="http://schemas.microsoft.com/office/powerpoint/2010/main" val="8767318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p:spPr>
        <p:txBody>
          <a:bodyPr/>
          <a:lstStyle/>
          <a:p>
            <a:endParaRPr lang="en-US" altLang="en-US" smtClean="0"/>
          </a:p>
        </p:txBody>
      </p:sp>
      <p:sp>
        <p:nvSpPr>
          <p:cNvPr id="61444" name="Slide Number Placeholder 3"/>
          <p:cNvSpPr>
            <a:spLocks noGrp="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6C2201C-21CD-4D05-9F4E-98A93417EFB0}" type="slidenum">
              <a:rPr lang="en-US" altLang="en-US" sz="1000" smtClean="0"/>
              <a:pPr/>
              <a:t>8</a:t>
            </a:fld>
            <a:endParaRPr lang="en-US" altLang="en-US" sz="1000" smtClean="0"/>
          </a:p>
        </p:txBody>
      </p:sp>
    </p:spTree>
    <p:extLst>
      <p:ext uri="{BB962C8B-B14F-4D97-AF65-F5344CB8AC3E}">
        <p14:creationId xmlns:p14="http://schemas.microsoft.com/office/powerpoint/2010/main" val="9591951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p:spPr>
        <p:txBody>
          <a:bodyPr/>
          <a:lstStyle/>
          <a:p>
            <a:endParaRPr lang="en-US" altLang="en-US" smtClean="0"/>
          </a:p>
        </p:txBody>
      </p:sp>
      <p:sp>
        <p:nvSpPr>
          <p:cNvPr id="53252" name="Slide Number Placeholder 3"/>
          <p:cNvSpPr>
            <a:spLocks noGrp="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9AF9D84-AF2B-4989-9D5D-4DF1ADDC3BA5}" type="slidenum">
              <a:rPr lang="en-US" altLang="en-US" sz="1000" smtClean="0"/>
              <a:pPr/>
              <a:t>9</a:t>
            </a:fld>
            <a:endParaRPr lang="en-US" altLang="en-US" sz="1000" smtClean="0"/>
          </a:p>
        </p:txBody>
      </p:sp>
    </p:spTree>
    <p:extLst>
      <p:ext uri="{BB962C8B-B14F-4D97-AF65-F5344CB8AC3E}">
        <p14:creationId xmlns:p14="http://schemas.microsoft.com/office/powerpoint/2010/main" val="12274689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test</a:t>
            </a:r>
            <a:r>
              <a:rPr lang="en-US" baseline="0" dirty="0" smtClean="0"/>
              <a:t> this one together</a:t>
            </a:r>
            <a:endParaRPr lang="en-US" dirty="0"/>
          </a:p>
        </p:txBody>
      </p:sp>
      <p:sp>
        <p:nvSpPr>
          <p:cNvPr id="4" name="Slide Number Placeholder 3"/>
          <p:cNvSpPr>
            <a:spLocks noGrp="1"/>
          </p:cNvSpPr>
          <p:nvPr>
            <p:ph type="sldNum" sz="quarter" idx="10"/>
          </p:nvPr>
        </p:nvSpPr>
        <p:spPr/>
        <p:txBody>
          <a:bodyPr/>
          <a:lstStyle/>
          <a:p>
            <a:pPr>
              <a:defRPr/>
            </a:pPr>
            <a:fld id="{062E7A64-65F7-4EEC-A2C3-1B9A510F4582}" type="slidenum">
              <a:rPr lang="en-US" altLang="en-US" smtClean="0"/>
              <a:pPr>
                <a:defRPr/>
              </a:pPr>
              <a:t>12</a:t>
            </a:fld>
            <a:endParaRPr lang="en-US" altLang="en-US"/>
          </a:p>
        </p:txBody>
      </p:sp>
    </p:spTree>
    <p:extLst>
      <p:ext uri="{BB962C8B-B14F-4D97-AF65-F5344CB8AC3E}">
        <p14:creationId xmlns:p14="http://schemas.microsoft.com/office/powerpoint/2010/main" val="41652693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 this with your</a:t>
            </a:r>
            <a:r>
              <a:rPr lang="en-US" baseline="0" dirty="0" smtClean="0"/>
              <a:t> table</a:t>
            </a:r>
            <a:endParaRPr lang="en-US" dirty="0"/>
          </a:p>
        </p:txBody>
      </p:sp>
      <p:sp>
        <p:nvSpPr>
          <p:cNvPr id="4" name="Slide Number Placeholder 3"/>
          <p:cNvSpPr>
            <a:spLocks noGrp="1"/>
          </p:cNvSpPr>
          <p:nvPr>
            <p:ph type="sldNum" sz="quarter" idx="10"/>
          </p:nvPr>
        </p:nvSpPr>
        <p:spPr/>
        <p:txBody>
          <a:bodyPr/>
          <a:lstStyle/>
          <a:p>
            <a:pPr>
              <a:defRPr/>
            </a:pPr>
            <a:fld id="{062E7A64-65F7-4EEC-A2C3-1B9A510F4582}" type="slidenum">
              <a:rPr lang="en-US" altLang="en-US" smtClean="0"/>
              <a:pPr>
                <a:defRPr/>
              </a:pPr>
              <a:t>13</a:t>
            </a:fld>
            <a:endParaRPr lang="en-US" altLang="en-US"/>
          </a:p>
        </p:txBody>
      </p:sp>
    </p:spTree>
    <p:extLst>
      <p:ext uri="{BB962C8B-B14F-4D97-AF65-F5344CB8AC3E}">
        <p14:creationId xmlns:p14="http://schemas.microsoft.com/office/powerpoint/2010/main" val="6169755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a:t>
            </a:r>
            <a:r>
              <a:rPr lang="en-US" baseline="0" dirty="0" smtClean="0"/>
              <a:t> this by yourself</a:t>
            </a:r>
            <a:endParaRPr lang="en-US" dirty="0"/>
          </a:p>
        </p:txBody>
      </p:sp>
      <p:sp>
        <p:nvSpPr>
          <p:cNvPr id="4" name="Slide Number Placeholder 3"/>
          <p:cNvSpPr>
            <a:spLocks noGrp="1"/>
          </p:cNvSpPr>
          <p:nvPr>
            <p:ph type="sldNum" sz="quarter" idx="10"/>
          </p:nvPr>
        </p:nvSpPr>
        <p:spPr/>
        <p:txBody>
          <a:bodyPr/>
          <a:lstStyle/>
          <a:p>
            <a:pPr>
              <a:defRPr/>
            </a:pPr>
            <a:fld id="{062E7A64-65F7-4EEC-A2C3-1B9A510F4582}" type="slidenum">
              <a:rPr lang="en-US" altLang="en-US" smtClean="0"/>
              <a:pPr>
                <a:defRPr/>
              </a:pPr>
              <a:t>14</a:t>
            </a:fld>
            <a:endParaRPr lang="en-US" altLang="en-US"/>
          </a:p>
        </p:txBody>
      </p:sp>
    </p:spTree>
    <p:extLst>
      <p:ext uri="{BB962C8B-B14F-4D97-AF65-F5344CB8AC3E}">
        <p14:creationId xmlns:p14="http://schemas.microsoft.com/office/powerpoint/2010/main" val="3094152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(extra</a:t>
            </a:r>
            <a:r>
              <a:rPr lang="en-US" baseline="0" dirty="0" smtClean="0"/>
              <a:t>, might not need this one)</a:t>
            </a:r>
            <a:endParaRPr lang="en-US" dirty="0"/>
          </a:p>
        </p:txBody>
      </p:sp>
      <p:sp>
        <p:nvSpPr>
          <p:cNvPr id="4" name="Slide Number Placeholder 3"/>
          <p:cNvSpPr>
            <a:spLocks noGrp="1"/>
          </p:cNvSpPr>
          <p:nvPr>
            <p:ph type="sldNum" sz="quarter" idx="10"/>
          </p:nvPr>
        </p:nvSpPr>
        <p:spPr/>
        <p:txBody>
          <a:bodyPr/>
          <a:lstStyle/>
          <a:p>
            <a:pPr>
              <a:defRPr/>
            </a:pPr>
            <a:fld id="{062E7A64-65F7-4EEC-A2C3-1B9A510F4582}" type="slidenum">
              <a:rPr lang="en-US" altLang="en-US" smtClean="0"/>
              <a:pPr>
                <a:defRPr/>
              </a:pPr>
              <a:t>15</a:t>
            </a:fld>
            <a:endParaRPr lang="en-US" altLang="en-US"/>
          </a:p>
        </p:txBody>
      </p:sp>
    </p:spTree>
    <p:extLst>
      <p:ext uri="{BB962C8B-B14F-4D97-AF65-F5344CB8AC3E}">
        <p14:creationId xmlns:p14="http://schemas.microsoft.com/office/powerpoint/2010/main" val="4138720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p:spPr>
        <p:txBody>
          <a:bodyPr/>
          <a:lstStyle/>
          <a:p>
            <a:endParaRPr lang="en-US" altLang="en-US" smtClean="0"/>
          </a:p>
        </p:txBody>
      </p:sp>
      <p:sp>
        <p:nvSpPr>
          <p:cNvPr id="61444" name="Slide Number Placeholder 3"/>
          <p:cNvSpPr>
            <a:spLocks noGrp="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6C2201C-21CD-4D05-9F4E-98A93417EFB0}" type="slidenum">
              <a:rPr lang="en-US" altLang="en-US" sz="1000" smtClean="0"/>
              <a:pPr/>
              <a:t>16</a:t>
            </a:fld>
            <a:endParaRPr lang="en-US" altLang="en-US" sz="1000" smtClean="0"/>
          </a:p>
        </p:txBody>
      </p:sp>
    </p:spTree>
    <p:extLst>
      <p:ext uri="{BB962C8B-B14F-4D97-AF65-F5344CB8AC3E}">
        <p14:creationId xmlns:p14="http://schemas.microsoft.com/office/powerpoint/2010/main" val="18837052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3" descr="CLCQ-PPT-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175"/>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488950" y="2590800"/>
            <a:ext cx="7239000" cy="1295400"/>
          </a:xfrm>
        </p:spPr>
        <p:txBody>
          <a:bodyPr/>
          <a:lstStyle>
            <a:lvl1pPr>
              <a:defRPr sz="3800">
                <a:solidFill>
                  <a:schemeClr val="bg1"/>
                </a:solidFill>
              </a:defRPr>
            </a:lvl1pPr>
          </a:lstStyle>
          <a:p>
            <a:pPr lvl="0"/>
            <a:r>
              <a:rPr lang="en-US" altLang="en-US" noProof="0" smtClean="0"/>
              <a:t>Click to edit Master title style</a:t>
            </a:r>
          </a:p>
        </p:txBody>
      </p:sp>
      <p:sp>
        <p:nvSpPr>
          <p:cNvPr id="3075" name="Rectangle 3"/>
          <p:cNvSpPr>
            <a:spLocks noGrp="1" noChangeArrowheads="1"/>
          </p:cNvSpPr>
          <p:nvPr>
            <p:ph type="subTitle" idx="1"/>
          </p:nvPr>
        </p:nvSpPr>
        <p:spPr>
          <a:xfrm>
            <a:off x="488950" y="3733800"/>
            <a:ext cx="6400800" cy="1600200"/>
          </a:xfrm>
        </p:spPr>
        <p:txBody>
          <a:bodyPr/>
          <a:lstStyle>
            <a:lvl1pPr marL="0" indent="0">
              <a:buFont typeface="Times" panose="02020603050405020304" pitchFamily="18" charset="0"/>
              <a:buNone/>
              <a:defRPr sz="2000">
                <a:solidFill>
                  <a:schemeClr val="bg1"/>
                </a:solidFill>
              </a:defRPr>
            </a:lvl1pPr>
          </a:lstStyle>
          <a:p>
            <a:pPr lvl="0"/>
            <a:r>
              <a:rPr lang="en-US" altLang="en-US" noProof="0" smtClean="0"/>
              <a:t>Click to edit Master subtitle style</a:t>
            </a:r>
          </a:p>
        </p:txBody>
      </p:sp>
    </p:spTree>
    <p:extLst>
      <p:ext uri="{BB962C8B-B14F-4D97-AF65-F5344CB8AC3E}">
        <p14:creationId xmlns:p14="http://schemas.microsoft.com/office/powerpoint/2010/main" val="2602191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ftr" sz="quarter" idx="10"/>
          </p:nvPr>
        </p:nvSpPr>
        <p:spPr/>
        <p:txBody>
          <a:bodyPr/>
          <a:lstStyle>
            <a:lvl1pPr>
              <a:defRPr/>
            </a:lvl1pPr>
          </a:lstStyle>
          <a:p>
            <a:pPr>
              <a:defRPr/>
            </a:pPr>
            <a:r>
              <a:rPr lang="en-US" altLang="en-US"/>
              <a:t>CLE Workshop</a:t>
            </a:r>
            <a:r>
              <a:rPr lang="en-US" altLang="en-US">
                <a:solidFill>
                  <a:srgbClr val="CCCCCC"/>
                </a:solidFill>
              </a:rPr>
              <a:t>|</a:t>
            </a:r>
            <a:r>
              <a:rPr lang="en-US" altLang="en-US"/>
              <a:t> </a:t>
            </a:r>
            <a:fld id="{DF11A744-1D12-40C6-A9FC-B1E9517E1152}" type="slidenum">
              <a:rPr lang="en-US" altLang="en-US"/>
              <a:pPr>
                <a:defRPr/>
              </a:pPr>
              <a:t>‹#›</a:t>
            </a:fld>
            <a:endParaRPr lang="en-US" altLang="en-US"/>
          </a:p>
        </p:txBody>
      </p:sp>
    </p:spTree>
    <p:extLst>
      <p:ext uri="{BB962C8B-B14F-4D97-AF65-F5344CB8AC3E}">
        <p14:creationId xmlns:p14="http://schemas.microsoft.com/office/powerpoint/2010/main" val="41046866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2700" y="304800"/>
            <a:ext cx="19431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304800"/>
            <a:ext cx="5676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ftr" sz="quarter" idx="10"/>
          </p:nvPr>
        </p:nvSpPr>
        <p:spPr/>
        <p:txBody>
          <a:bodyPr/>
          <a:lstStyle>
            <a:lvl1pPr>
              <a:defRPr/>
            </a:lvl1pPr>
          </a:lstStyle>
          <a:p>
            <a:pPr>
              <a:defRPr/>
            </a:pPr>
            <a:r>
              <a:rPr lang="en-US" altLang="en-US"/>
              <a:t>CLE Masterclass </a:t>
            </a:r>
            <a:r>
              <a:rPr lang="en-US" altLang="en-US">
                <a:solidFill>
                  <a:srgbClr val="CCCCCC"/>
                </a:solidFill>
              </a:rPr>
              <a:t>|</a:t>
            </a:r>
            <a:r>
              <a:rPr lang="en-US" altLang="en-US"/>
              <a:t> </a:t>
            </a:r>
            <a:fld id="{5E1B88A2-C38E-4304-931C-48747EA02E29}" type="slidenum">
              <a:rPr lang="en-US" altLang="en-US"/>
              <a:pPr>
                <a:defRPr/>
              </a:pPr>
              <a:t>‹#›</a:t>
            </a:fld>
            <a:endParaRPr lang="en-US" altLang="en-US"/>
          </a:p>
        </p:txBody>
      </p:sp>
    </p:spTree>
    <p:extLst>
      <p:ext uri="{BB962C8B-B14F-4D97-AF65-F5344CB8AC3E}">
        <p14:creationId xmlns:p14="http://schemas.microsoft.com/office/powerpoint/2010/main" val="3300367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ftr" sz="quarter" idx="10"/>
          </p:nvPr>
        </p:nvSpPr>
        <p:spPr/>
        <p:txBody>
          <a:bodyPr/>
          <a:lstStyle>
            <a:lvl1pPr>
              <a:defRPr/>
            </a:lvl1pPr>
          </a:lstStyle>
          <a:p>
            <a:pPr>
              <a:defRPr/>
            </a:pPr>
            <a:r>
              <a:rPr lang="en-US" altLang="en-US"/>
              <a:t>CLE Workshop</a:t>
            </a:r>
            <a:r>
              <a:rPr lang="en-US" altLang="en-US">
                <a:solidFill>
                  <a:srgbClr val="CCCCCC"/>
                </a:solidFill>
              </a:rPr>
              <a:t>|</a:t>
            </a:r>
            <a:r>
              <a:rPr lang="en-US" altLang="en-US"/>
              <a:t> </a:t>
            </a:r>
            <a:fld id="{559B38BE-1BF4-4843-8C7F-2E6AE4AB2081}" type="slidenum">
              <a:rPr lang="en-US" altLang="en-US"/>
              <a:pPr>
                <a:defRPr/>
              </a:pPr>
              <a:t>‹#›</a:t>
            </a:fld>
            <a:endParaRPr lang="en-US" altLang="en-US"/>
          </a:p>
        </p:txBody>
      </p:sp>
    </p:spTree>
    <p:extLst>
      <p:ext uri="{BB962C8B-B14F-4D97-AF65-F5344CB8AC3E}">
        <p14:creationId xmlns:p14="http://schemas.microsoft.com/office/powerpoint/2010/main" val="748198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3"/>
          <p:cNvSpPr>
            <a:spLocks noGrp="1" noChangeArrowheads="1"/>
          </p:cNvSpPr>
          <p:nvPr>
            <p:ph type="ftr" sz="quarter" idx="10"/>
          </p:nvPr>
        </p:nvSpPr>
        <p:spPr/>
        <p:txBody>
          <a:bodyPr/>
          <a:lstStyle>
            <a:lvl1pPr>
              <a:defRPr/>
            </a:lvl1pPr>
          </a:lstStyle>
          <a:p>
            <a:pPr>
              <a:defRPr/>
            </a:pPr>
            <a:r>
              <a:rPr lang="en-US" altLang="en-US"/>
              <a:t>CLE Workshop</a:t>
            </a:r>
            <a:r>
              <a:rPr lang="en-US" altLang="en-US">
                <a:solidFill>
                  <a:srgbClr val="CCCCCC"/>
                </a:solidFill>
              </a:rPr>
              <a:t>|</a:t>
            </a:r>
            <a:r>
              <a:rPr lang="en-US" altLang="en-US"/>
              <a:t> </a:t>
            </a:r>
            <a:fld id="{20B09110-229D-4F48-96F4-9A383B710C6F}" type="slidenum">
              <a:rPr lang="en-US" altLang="en-US"/>
              <a:pPr>
                <a:defRPr/>
              </a:pPr>
              <a:t>‹#›</a:t>
            </a:fld>
            <a:endParaRPr lang="en-US" altLang="en-US"/>
          </a:p>
        </p:txBody>
      </p:sp>
    </p:spTree>
    <p:extLst>
      <p:ext uri="{BB962C8B-B14F-4D97-AF65-F5344CB8AC3E}">
        <p14:creationId xmlns:p14="http://schemas.microsoft.com/office/powerpoint/2010/main" val="3894315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524000"/>
            <a:ext cx="38100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95800" y="1524000"/>
            <a:ext cx="38100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p:txBody>
          <a:bodyPr/>
          <a:lstStyle>
            <a:lvl1pPr>
              <a:defRPr/>
            </a:lvl1pPr>
          </a:lstStyle>
          <a:p>
            <a:pPr>
              <a:defRPr/>
            </a:pPr>
            <a:r>
              <a:rPr lang="en-US" altLang="en-US"/>
              <a:t>CLE Masterclass </a:t>
            </a:r>
            <a:r>
              <a:rPr lang="en-US" altLang="en-US">
                <a:solidFill>
                  <a:srgbClr val="CCCCCC"/>
                </a:solidFill>
              </a:rPr>
              <a:t>|</a:t>
            </a:r>
            <a:r>
              <a:rPr lang="en-US" altLang="en-US"/>
              <a:t> </a:t>
            </a:r>
            <a:fld id="{4E73AD8A-0C5B-4BE7-A680-FCD9FD0918E3}" type="slidenum">
              <a:rPr lang="en-US" altLang="en-US"/>
              <a:pPr>
                <a:defRPr/>
              </a:pPr>
              <a:t>‹#›</a:t>
            </a:fld>
            <a:endParaRPr lang="en-US" altLang="en-US"/>
          </a:p>
        </p:txBody>
      </p:sp>
    </p:spTree>
    <p:extLst>
      <p:ext uri="{BB962C8B-B14F-4D97-AF65-F5344CB8AC3E}">
        <p14:creationId xmlns:p14="http://schemas.microsoft.com/office/powerpoint/2010/main" val="10393680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ftr" sz="quarter" idx="10"/>
          </p:nvPr>
        </p:nvSpPr>
        <p:spPr/>
        <p:txBody>
          <a:bodyPr/>
          <a:lstStyle>
            <a:lvl1pPr>
              <a:defRPr/>
            </a:lvl1pPr>
          </a:lstStyle>
          <a:p>
            <a:pPr>
              <a:defRPr/>
            </a:pPr>
            <a:r>
              <a:rPr lang="en-US" altLang="en-US"/>
              <a:t>CLE Workshop</a:t>
            </a:r>
            <a:r>
              <a:rPr lang="en-US" altLang="en-US">
                <a:solidFill>
                  <a:srgbClr val="CCCCCC"/>
                </a:solidFill>
              </a:rPr>
              <a:t>|</a:t>
            </a:r>
            <a:r>
              <a:rPr lang="en-US" altLang="en-US"/>
              <a:t> </a:t>
            </a:r>
            <a:fld id="{B23CAD8B-9B58-491E-9F74-9DEA4959FBD5}" type="slidenum">
              <a:rPr lang="en-US" altLang="en-US"/>
              <a:pPr>
                <a:defRPr/>
              </a:pPr>
              <a:t>‹#›</a:t>
            </a:fld>
            <a:endParaRPr lang="en-US" altLang="en-US"/>
          </a:p>
        </p:txBody>
      </p:sp>
    </p:spTree>
    <p:extLst>
      <p:ext uri="{BB962C8B-B14F-4D97-AF65-F5344CB8AC3E}">
        <p14:creationId xmlns:p14="http://schemas.microsoft.com/office/powerpoint/2010/main" val="40658923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ftr" sz="quarter" idx="10"/>
          </p:nvPr>
        </p:nvSpPr>
        <p:spPr/>
        <p:txBody>
          <a:bodyPr/>
          <a:lstStyle>
            <a:lvl1pPr>
              <a:defRPr/>
            </a:lvl1pPr>
          </a:lstStyle>
          <a:p>
            <a:pPr>
              <a:defRPr/>
            </a:pPr>
            <a:r>
              <a:rPr lang="en-US" altLang="en-US"/>
              <a:t>CLE Workshop</a:t>
            </a:r>
            <a:r>
              <a:rPr lang="en-US" altLang="en-US">
                <a:solidFill>
                  <a:srgbClr val="CCCCCC"/>
                </a:solidFill>
              </a:rPr>
              <a:t>|</a:t>
            </a:r>
            <a:r>
              <a:rPr lang="en-US" altLang="en-US"/>
              <a:t> </a:t>
            </a:r>
            <a:fld id="{9B1D3124-4496-40DC-B21E-00794F53AC0F}" type="slidenum">
              <a:rPr lang="en-US" altLang="en-US"/>
              <a:pPr>
                <a:defRPr/>
              </a:pPr>
              <a:t>‹#›</a:t>
            </a:fld>
            <a:endParaRPr lang="en-US" altLang="en-US"/>
          </a:p>
        </p:txBody>
      </p:sp>
    </p:spTree>
    <p:extLst>
      <p:ext uri="{BB962C8B-B14F-4D97-AF65-F5344CB8AC3E}">
        <p14:creationId xmlns:p14="http://schemas.microsoft.com/office/powerpoint/2010/main" val="1817263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a:spLocks noGrp="1" noChangeArrowheads="1"/>
          </p:cNvSpPr>
          <p:nvPr>
            <p:ph type="ftr" sz="quarter" idx="10"/>
          </p:nvPr>
        </p:nvSpPr>
        <p:spPr/>
        <p:txBody>
          <a:bodyPr/>
          <a:lstStyle>
            <a:lvl1pPr>
              <a:defRPr/>
            </a:lvl1pPr>
          </a:lstStyle>
          <a:p>
            <a:pPr>
              <a:defRPr/>
            </a:pPr>
            <a:r>
              <a:rPr lang="en-US" altLang="en-US"/>
              <a:t>CLE Workshop</a:t>
            </a:r>
            <a:r>
              <a:rPr lang="en-US" altLang="en-US">
                <a:solidFill>
                  <a:srgbClr val="CCCCCC"/>
                </a:solidFill>
              </a:rPr>
              <a:t>|</a:t>
            </a:r>
            <a:r>
              <a:rPr lang="en-US" altLang="en-US"/>
              <a:t> </a:t>
            </a:r>
            <a:fld id="{18DEB669-129F-4DA0-83CA-03098864E357}" type="slidenum">
              <a:rPr lang="en-US" altLang="en-US"/>
              <a:pPr>
                <a:defRPr/>
              </a:pPr>
              <a:t>‹#›</a:t>
            </a:fld>
            <a:endParaRPr lang="en-US" altLang="en-US"/>
          </a:p>
        </p:txBody>
      </p:sp>
    </p:spTree>
    <p:extLst>
      <p:ext uri="{BB962C8B-B14F-4D97-AF65-F5344CB8AC3E}">
        <p14:creationId xmlns:p14="http://schemas.microsoft.com/office/powerpoint/2010/main" val="102121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ftr" sz="quarter" idx="10"/>
          </p:nvPr>
        </p:nvSpPr>
        <p:spPr/>
        <p:txBody>
          <a:bodyPr/>
          <a:lstStyle>
            <a:lvl1pPr>
              <a:defRPr/>
            </a:lvl1pPr>
          </a:lstStyle>
          <a:p>
            <a:pPr>
              <a:defRPr/>
            </a:pPr>
            <a:r>
              <a:rPr lang="en-US" altLang="en-US"/>
              <a:t>CLE Workshop</a:t>
            </a:r>
            <a:r>
              <a:rPr lang="en-US" altLang="en-US">
                <a:solidFill>
                  <a:srgbClr val="CCCCCC"/>
                </a:solidFill>
              </a:rPr>
              <a:t>|</a:t>
            </a:r>
            <a:r>
              <a:rPr lang="en-US" altLang="en-US"/>
              <a:t> </a:t>
            </a:r>
            <a:fld id="{66204AFD-76D9-49A3-83C3-0695574AE3FB}" type="slidenum">
              <a:rPr lang="en-US" altLang="en-US"/>
              <a:pPr>
                <a:defRPr/>
              </a:pPr>
              <a:t>‹#›</a:t>
            </a:fld>
            <a:endParaRPr lang="en-US" altLang="en-US"/>
          </a:p>
        </p:txBody>
      </p:sp>
    </p:spTree>
    <p:extLst>
      <p:ext uri="{BB962C8B-B14F-4D97-AF65-F5344CB8AC3E}">
        <p14:creationId xmlns:p14="http://schemas.microsoft.com/office/powerpoint/2010/main" val="3481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ftr" sz="quarter" idx="10"/>
          </p:nvPr>
        </p:nvSpPr>
        <p:spPr/>
        <p:txBody>
          <a:bodyPr/>
          <a:lstStyle>
            <a:lvl1pPr>
              <a:defRPr/>
            </a:lvl1pPr>
          </a:lstStyle>
          <a:p>
            <a:pPr>
              <a:defRPr/>
            </a:pPr>
            <a:r>
              <a:rPr lang="en-US" altLang="en-US"/>
              <a:t>CLE Workshop</a:t>
            </a:r>
            <a:r>
              <a:rPr lang="en-US" altLang="en-US">
                <a:solidFill>
                  <a:srgbClr val="CCCCCC"/>
                </a:solidFill>
              </a:rPr>
              <a:t>|</a:t>
            </a:r>
            <a:r>
              <a:rPr lang="en-US" altLang="en-US"/>
              <a:t> </a:t>
            </a:r>
            <a:fld id="{47115E7C-5316-4EE1-9686-07D82B8C90EB}" type="slidenum">
              <a:rPr lang="en-US" altLang="en-US"/>
              <a:pPr>
                <a:defRPr/>
              </a:pPr>
              <a:t>‹#›</a:t>
            </a:fld>
            <a:endParaRPr lang="en-US" altLang="en-US"/>
          </a:p>
        </p:txBody>
      </p:sp>
    </p:spTree>
    <p:extLst>
      <p:ext uri="{BB962C8B-B14F-4D97-AF65-F5344CB8AC3E}">
        <p14:creationId xmlns:p14="http://schemas.microsoft.com/office/powerpoint/2010/main" val="37297131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33400" y="3048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533400" y="1524000"/>
            <a:ext cx="7772400" cy="419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9" name="Rectangle 5"/>
          <p:cNvSpPr>
            <a:spLocks noGrp="1" noChangeArrowheads="1"/>
          </p:cNvSpPr>
          <p:nvPr>
            <p:ph type="ftr" sz="quarter" idx="3"/>
          </p:nvPr>
        </p:nvSpPr>
        <p:spPr bwMode="auto">
          <a:xfrm>
            <a:off x="4843463" y="6324600"/>
            <a:ext cx="37338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800">
                <a:solidFill>
                  <a:schemeClr val="bg2"/>
                </a:solidFill>
              </a:defRPr>
            </a:lvl1pPr>
          </a:lstStyle>
          <a:p>
            <a:pPr>
              <a:defRPr/>
            </a:pPr>
            <a:r>
              <a:rPr lang="en-US" altLang="en-US"/>
              <a:t>CLE Workshop </a:t>
            </a:r>
            <a:fld id="{1B36BB41-CA3D-48F2-904F-884845866C7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hf sldNum="0" hdr="0" dt="0"/>
  <p:txStyles>
    <p:title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Arial" panose="020B0604020202020204" pitchFamily="34" charset="0"/>
          <a:ea typeface="ＭＳ Ｐゴシック" panose="020B0600070205080204" pitchFamily="34" charset="-128"/>
        </a:defRPr>
      </a:lvl2pPr>
      <a:lvl3pPr algn="l" rtl="0" eaLnBrk="0" fontAlgn="base" hangingPunct="0">
        <a:spcBef>
          <a:spcPct val="0"/>
        </a:spcBef>
        <a:spcAft>
          <a:spcPct val="0"/>
        </a:spcAft>
        <a:defRPr sz="3200">
          <a:solidFill>
            <a:schemeClr val="tx2"/>
          </a:solidFill>
          <a:latin typeface="Arial" panose="020B0604020202020204" pitchFamily="34" charset="0"/>
          <a:ea typeface="ＭＳ Ｐゴシック" panose="020B0600070205080204" pitchFamily="34" charset="-128"/>
        </a:defRPr>
      </a:lvl3pPr>
      <a:lvl4pPr algn="l" rtl="0" eaLnBrk="0" fontAlgn="base" hangingPunct="0">
        <a:spcBef>
          <a:spcPct val="0"/>
        </a:spcBef>
        <a:spcAft>
          <a:spcPct val="0"/>
        </a:spcAft>
        <a:defRPr sz="3200">
          <a:solidFill>
            <a:schemeClr val="tx2"/>
          </a:solidFill>
          <a:latin typeface="Arial" panose="020B0604020202020204" pitchFamily="34" charset="0"/>
          <a:ea typeface="ＭＳ Ｐゴシック" panose="020B0600070205080204" pitchFamily="34" charset="-128"/>
        </a:defRPr>
      </a:lvl4pPr>
      <a:lvl5pPr algn="l" rtl="0" eaLnBrk="0" fontAlgn="base" hangingPunct="0">
        <a:spcBef>
          <a:spcPct val="0"/>
        </a:spcBef>
        <a:spcAft>
          <a:spcPct val="0"/>
        </a:spcAft>
        <a:defRPr sz="3200">
          <a:solidFill>
            <a:schemeClr val="tx2"/>
          </a:solidFill>
          <a:latin typeface="Arial" panose="020B0604020202020204" pitchFamily="34" charset="0"/>
          <a:ea typeface="ＭＳ Ｐゴシック" panose="020B0600070205080204" pitchFamily="34" charset="-128"/>
        </a:defRPr>
      </a:lvl5pPr>
      <a:lvl6pPr marL="457200" algn="l" rtl="0" fontAlgn="base">
        <a:spcBef>
          <a:spcPct val="0"/>
        </a:spcBef>
        <a:spcAft>
          <a:spcPct val="0"/>
        </a:spcAft>
        <a:defRPr sz="3200">
          <a:solidFill>
            <a:schemeClr val="tx2"/>
          </a:solidFill>
          <a:latin typeface="Arial" panose="020B0604020202020204" pitchFamily="34" charset="0"/>
          <a:ea typeface="ＭＳ Ｐゴシック" panose="020B0600070205080204" pitchFamily="34" charset="-128"/>
        </a:defRPr>
      </a:lvl6pPr>
      <a:lvl7pPr marL="914400" algn="l" rtl="0" fontAlgn="base">
        <a:spcBef>
          <a:spcPct val="0"/>
        </a:spcBef>
        <a:spcAft>
          <a:spcPct val="0"/>
        </a:spcAft>
        <a:defRPr sz="3200">
          <a:solidFill>
            <a:schemeClr val="tx2"/>
          </a:solidFill>
          <a:latin typeface="Arial" panose="020B0604020202020204" pitchFamily="34" charset="0"/>
          <a:ea typeface="ＭＳ Ｐゴシック" panose="020B0600070205080204" pitchFamily="34" charset="-128"/>
        </a:defRPr>
      </a:lvl7pPr>
      <a:lvl8pPr marL="1371600" algn="l" rtl="0" fontAlgn="base">
        <a:spcBef>
          <a:spcPct val="0"/>
        </a:spcBef>
        <a:spcAft>
          <a:spcPct val="0"/>
        </a:spcAft>
        <a:defRPr sz="3200">
          <a:solidFill>
            <a:schemeClr val="tx2"/>
          </a:solidFill>
          <a:latin typeface="Arial" panose="020B0604020202020204" pitchFamily="34" charset="0"/>
          <a:ea typeface="ＭＳ Ｐゴシック" panose="020B0600070205080204" pitchFamily="34" charset="-128"/>
        </a:defRPr>
      </a:lvl8pPr>
      <a:lvl9pPr marL="1828800" algn="l" rtl="0" fontAlgn="base">
        <a:spcBef>
          <a:spcPct val="0"/>
        </a:spcBef>
        <a:spcAft>
          <a:spcPct val="0"/>
        </a:spcAft>
        <a:defRPr sz="3200">
          <a:solidFill>
            <a:schemeClr val="tx2"/>
          </a:solidFill>
          <a:latin typeface="Arial" panose="020B0604020202020204" pitchFamily="34" charset="0"/>
          <a:ea typeface="ＭＳ Ｐゴシック" panose="020B0600070205080204" pitchFamily="34" charset="-128"/>
        </a:defRPr>
      </a:lvl9pPr>
    </p:titleStyle>
    <p:bodyStyle>
      <a:lvl1pPr marL="282575" indent="-282575" algn="l" rtl="0" eaLnBrk="0" fontAlgn="base" hangingPunct="0">
        <a:spcBef>
          <a:spcPct val="20000"/>
        </a:spcBef>
        <a:spcAft>
          <a:spcPct val="0"/>
        </a:spcAft>
        <a:buClr>
          <a:schemeClr val="hlink"/>
        </a:buClr>
        <a:buFont typeface="Times" panose="02020603050405020304" pitchFamily="18" charset="0"/>
        <a:buChar char="•"/>
        <a:defRPr kern="1200">
          <a:solidFill>
            <a:schemeClr val="tx1"/>
          </a:solidFill>
          <a:latin typeface="+mn-lt"/>
          <a:ea typeface="+mn-ea"/>
          <a:cs typeface="+mn-cs"/>
        </a:defRPr>
      </a:lvl1pPr>
      <a:lvl2pPr marL="571500" indent="-287338" algn="l" rtl="0" eaLnBrk="0" fontAlgn="base" hangingPunct="0">
        <a:spcBef>
          <a:spcPct val="20000"/>
        </a:spcBef>
        <a:spcAft>
          <a:spcPct val="0"/>
        </a:spcAft>
        <a:buFont typeface="Times" panose="02020603050405020304" pitchFamily="18" charset="0"/>
        <a:buChar char="–"/>
        <a:defRPr sz="1600" kern="1200">
          <a:solidFill>
            <a:schemeClr val="tx1"/>
          </a:solidFill>
          <a:latin typeface="+mn-lt"/>
          <a:ea typeface="+mn-ea"/>
          <a:cs typeface="+mn-cs"/>
        </a:defRPr>
      </a:lvl2pPr>
      <a:lvl3pPr marL="952500" indent="-190500" algn="l" rtl="0" eaLnBrk="0" fontAlgn="base" hangingPunct="0">
        <a:spcBef>
          <a:spcPct val="20000"/>
        </a:spcBef>
        <a:spcAft>
          <a:spcPct val="0"/>
        </a:spcAft>
        <a:buClr>
          <a:schemeClr val="bg2"/>
        </a:buClr>
        <a:buChar char="–"/>
        <a:defRPr sz="1400" kern="1200">
          <a:solidFill>
            <a:srgbClr val="4C4C4C"/>
          </a:solidFill>
          <a:latin typeface="+mn-lt"/>
          <a:ea typeface="+mn-ea"/>
          <a:cs typeface="+mn-cs"/>
        </a:defRPr>
      </a:lvl3pPr>
      <a:lvl4pPr marL="1331913" indent="-188913" algn="l" rtl="0" eaLnBrk="0" fontAlgn="base" hangingPunct="0">
        <a:spcBef>
          <a:spcPct val="20000"/>
        </a:spcBef>
        <a:spcAft>
          <a:spcPct val="0"/>
        </a:spcAft>
        <a:buClr>
          <a:schemeClr val="bg2"/>
        </a:buClr>
        <a:buChar char="–"/>
        <a:defRPr sz="1200" kern="1200">
          <a:solidFill>
            <a:srgbClr val="4C4C4C"/>
          </a:solidFill>
          <a:latin typeface="+mn-lt"/>
          <a:ea typeface="+mn-ea"/>
          <a:cs typeface="+mn-cs"/>
        </a:defRPr>
      </a:lvl4pPr>
      <a:lvl5pPr marL="1714500" indent="-192088" algn="l" rtl="0" eaLnBrk="0" fontAlgn="base" hangingPunct="0">
        <a:spcBef>
          <a:spcPct val="20000"/>
        </a:spcBef>
        <a:spcAft>
          <a:spcPct val="0"/>
        </a:spcAft>
        <a:buClr>
          <a:schemeClr val="bg2"/>
        </a:buClr>
        <a:buChar char="–"/>
        <a:defRPr sz="1200" kern="1200">
          <a:solidFill>
            <a:srgbClr val="4C4C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hyperlink" Target="https://www.youtube.com/watch?v=s5c2aIKzYec&amp;feature=youtu.be" TargetMode="External"/><Relationship Id="rId7" Type="http://schemas.openxmlformats.org/officeDocument/2006/relationships/diagramColors" Target="../diagrams/colors1.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youtu.be/wcB1HBBxi6g?t=2m42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video" Target="../media/media1.gif"/><Relationship Id="rId1" Type="http://schemas.microsoft.com/office/2007/relationships/media" Target="../media/media1.gif"/><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519642" y="2590800"/>
            <a:ext cx="8480425" cy="1295400"/>
          </a:xfrm>
        </p:spPr>
        <p:txBody>
          <a:bodyPr/>
          <a:lstStyle/>
          <a:p>
            <a:pPr eaLnBrk="1" hangingPunct="1"/>
            <a:r>
              <a:rPr lang="en-US" altLang="en-US" sz="4400" dirty="0" smtClean="0">
                <a:latin typeface="Roboto Slab" pitchFamily="2" charset="0"/>
              </a:rPr>
              <a:t>Taking a strategic approach to</a:t>
            </a:r>
            <a:br>
              <a:rPr lang="en-US" altLang="en-US" sz="4400" dirty="0" smtClean="0">
                <a:latin typeface="Roboto Slab" pitchFamily="2" charset="0"/>
              </a:rPr>
            </a:br>
            <a:r>
              <a:rPr lang="en-US" altLang="en-US" sz="4400" b="1" dirty="0">
                <a:latin typeface="Roboto Slab" pitchFamily="2" charset="0"/>
              </a:rPr>
              <a:t>c</a:t>
            </a:r>
            <a:r>
              <a:rPr lang="en-US" altLang="en-US" sz="4400" b="1" dirty="0" smtClean="0">
                <a:latin typeface="Roboto Slab" pitchFamily="2" charset="0"/>
              </a:rPr>
              <a:t>ommunity legal education</a:t>
            </a:r>
            <a:endParaRPr lang="en-US" altLang="en-US" sz="4400" dirty="0" smtClean="0">
              <a:latin typeface="Roboto Slab" pitchFamily="2" charset="0"/>
            </a:endParaRPr>
          </a:p>
        </p:txBody>
      </p:sp>
      <p:sp>
        <p:nvSpPr>
          <p:cNvPr id="15363" name="Rectangle 3"/>
          <p:cNvSpPr>
            <a:spLocks noGrp="1" noChangeArrowheads="1"/>
          </p:cNvSpPr>
          <p:nvPr>
            <p:ph type="subTitle" idx="1"/>
          </p:nvPr>
        </p:nvSpPr>
        <p:spPr>
          <a:xfrm>
            <a:off x="511175" y="4038600"/>
            <a:ext cx="3679825" cy="1600200"/>
          </a:xfrm>
        </p:spPr>
        <p:txBody>
          <a:bodyPr/>
          <a:lstStyle/>
          <a:p>
            <a:pPr eaLnBrk="1" hangingPunct="1"/>
            <a:r>
              <a:rPr lang="en-US" altLang="en-US" sz="1500" dirty="0" smtClean="0"/>
              <a:t>James Farrell</a:t>
            </a:r>
          </a:p>
          <a:p>
            <a:pPr eaLnBrk="1" hangingPunct="1"/>
            <a:r>
              <a:rPr lang="en-US" altLang="en-US" sz="1500" dirty="0" smtClean="0"/>
              <a:t>Community Legal </a:t>
            </a:r>
            <a:r>
              <a:rPr lang="en-US" altLang="en-US" sz="1500" dirty="0" err="1" smtClean="0"/>
              <a:t>Centres</a:t>
            </a:r>
            <a:r>
              <a:rPr lang="en-US" altLang="en-US" sz="1500" dirty="0" smtClean="0"/>
              <a:t> Queensland</a:t>
            </a:r>
            <a:endParaRPr lang="en-US" altLang="en-US" sz="1600" dirty="0" smtClean="0"/>
          </a:p>
        </p:txBody>
      </p:sp>
      <p:sp>
        <p:nvSpPr>
          <p:cNvPr id="4" name="Rectangle 3"/>
          <p:cNvSpPr txBox="1">
            <a:spLocks noChangeArrowheads="1"/>
          </p:cNvSpPr>
          <p:nvPr/>
        </p:nvSpPr>
        <p:spPr bwMode="auto">
          <a:xfrm>
            <a:off x="4953000" y="4038600"/>
            <a:ext cx="38862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Clr>
                <a:schemeClr val="hlink"/>
              </a:buClr>
              <a:buFont typeface="Times" panose="02020603050405020304" pitchFamily="18" charset="0"/>
              <a:buNone/>
              <a:defRPr sz="2000" kern="1200">
                <a:solidFill>
                  <a:schemeClr val="bg1"/>
                </a:solidFill>
                <a:latin typeface="+mn-lt"/>
                <a:ea typeface="+mn-ea"/>
                <a:cs typeface="+mn-cs"/>
              </a:defRPr>
            </a:lvl1pPr>
            <a:lvl2pPr marL="571500" indent="-287338" algn="l" rtl="0" eaLnBrk="0" fontAlgn="base" hangingPunct="0">
              <a:spcBef>
                <a:spcPct val="20000"/>
              </a:spcBef>
              <a:spcAft>
                <a:spcPct val="0"/>
              </a:spcAft>
              <a:buFont typeface="Times" panose="02020603050405020304" pitchFamily="18" charset="0"/>
              <a:buChar char="–"/>
              <a:defRPr sz="1600" kern="1200">
                <a:solidFill>
                  <a:schemeClr val="tx1"/>
                </a:solidFill>
                <a:latin typeface="+mn-lt"/>
                <a:ea typeface="+mn-ea"/>
                <a:cs typeface="+mn-cs"/>
              </a:defRPr>
            </a:lvl2pPr>
            <a:lvl3pPr marL="952500" indent="-190500" algn="l" rtl="0" eaLnBrk="0" fontAlgn="base" hangingPunct="0">
              <a:spcBef>
                <a:spcPct val="20000"/>
              </a:spcBef>
              <a:spcAft>
                <a:spcPct val="0"/>
              </a:spcAft>
              <a:buClr>
                <a:schemeClr val="bg2"/>
              </a:buClr>
              <a:buChar char="–"/>
              <a:defRPr sz="1400" kern="1200">
                <a:solidFill>
                  <a:srgbClr val="4C4C4C"/>
                </a:solidFill>
                <a:latin typeface="+mn-lt"/>
                <a:ea typeface="+mn-ea"/>
                <a:cs typeface="+mn-cs"/>
              </a:defRPr>
            </a:lvl3pPr>
            <a:lvl4pPr marL="1331913" indent="-188913" algn="l" rtl="0" eaLnBrk="0" fontAlgn="base" hangingPunct="0">
              <a:spcBef>
                <a:spcPct val="20000"/>
              </a:spcBef>
              <a:spcAft>
                <a:spcPct val="0"/>
              </a:spcAft>
              <a:buClr>
                <a:schemeClr val="bg2"/>
              </a:buClr>
              <a:buChar char="–"/>
              <a:defRPr sz="1200" kern="1200">
                <a:solidFill>
                  <a:srgbClr val="4C4C4C"/>
                </a:solidFill>
                <a:latin typeface="+mn-lt"/>
                <a:ea typeface="+mn-ea"/>
                <a:cs typeface="+mn-cs"/>
              </a:defRPr>
            </a:lvl4pPr>
            <a:lvl5pPr marL="1714500" indent="-192088" algn="l" rtl="0" eaLnBrk="0" fontAlgn="base" hangingPunct="0">
              <a:spcBef>
                <a:spcPct val="20000"/>
              </a:spcBef>
              <a:spcAft>
                <a:spcPct val="0"/>
              </a:spcAft>
              <a:buClr>
                <a:schemeClr val="bg2"/>
              </a:buClr>
              <a:buChar char="–"/>
              <a:defRPr sz="1200" kern="1200">
                <a:solidFill>
                  <a:srgbClr val="4C4C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eaLnBrk="1" hangingPunct="1"/>
            <a:r>
              <a:rPr lang="en-US" altLang="en-US" sz="1500" dirty="0" smtClean="0"/>
              <a:t>8 March 2018</a:t>
            </a:r>
          </a:p>
          <a:p>
            <a:pPr algn="r" eaLnBrk="1" hangingPunct="1"/>
            <a:r>
              <a:rPr lang="en-US" altLang="en-US" sz="1500" dirty="0" smtClean="0"/>
              <a:t>CLCs Queensland conference</a:t>
            </a:r>
            <a:endParaRPr lang="en-US" altLang="en-US" sz="16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ltLang="en-US" smtClean="0"/>
              <a:t>CLE Workshop</a:t>
            </a:r>
            <a:r>
              <a:rPr lang="en-US" altLang="en-US" smtClean="0">
                <a:solidFill>
                  <a:srgbClr val="CCCCCC"/>
                </a:solidFill>
              </a:rPr>
              <a:t>|</a:t>
            </a:r>
            <a:r>
              <a:rPr lang="en-US" altLang="en-US" smtClean="0"/>
              <a:t> </a:t>
            </a:r>
            <a:fld id="{559B38BE-1BF4-4843-8C7F-2E6AE4AB2081}" type="slidenum">
              <a:rPr lang="en-US" altLang="en-US" smtClean="0"/>
              <a:pPr>
                <a:defRPr/>
              </a:pPr>
              <a:t>10</a:t>
            </a:fld>
            <a:endParaRPr lang="en-US" altLang="en-US"/>
          </a:p>
        </p:txBody>
      </p:sp>
      <p:pic>
        <p:nvPicPr>
          <p:cNvPr id="5" name="Picture 5" descr="Image result for smart objectiv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219200"/>
            <a:ext cx="8229600" cy="371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48996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ltLang="en-US" smtClean="0"/>
              <a:t>CLE Workshop</a:t>
            </a:r>
            <a:r>
              <a:rPr lang="en-US" altLang="en-US" smtClean="0">
                <a:solidFill>
                  <a:srgbClr val="CCCCCC"/>
                </a:solidFill>
              </a:rPr>
              <a:t>|</a:t>
            </a:r>
            <a:r>
              <a:rPr lang="en-US" altLang="en-US" smtClean="0"/>
              <a:t> </a:t>
            </a:r>
            <a:fld id="{559B38BE-1BF4-4843-8C7F-2E6AE4AB2081}" type="slidenum">
              <a:rPr lang="en-US" altLang="en-US" smtClean="0"/>
              <a:pPr>
                <a:defRPr/>
              </a:pPr>
              <a:t>11</a:t>
            </a:fld>
            <a:endParaRPr lang="en-US" altLang="en-US"/>
          </a:p>
        </p:txBody>
      </p:sp>
      <p:pic>
        <p:nvPicPr>
          <p:cNvPr id="5" name="Picture 5" descr="Image result for smart objectiv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228600"/>
            <a:ext cx="3546573"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533400" y="1322100"/>
            <a:ext cx="8423373" cy="5509200"/>
          </a:xfrm>
          <a:prstGeom prst="rect">
            <a:avLst/>
          </a:prstGeom>
          <a:noFill/>
        </p:spPr>
        <p:txBody>
          <a:bodyPr wrap="square" rtlCol="0">
            <a:spAutoFit/>
          </a:bodyPr>
          <a:lstStyle/>
          <a:p>
            <a:r>
              <a:rPr lang="en-AU" dirty="0">
                <a:solidFill>
                  <a:srgbClr val="F04E63"/>
                </a:solidFill>
              </a:rPr>
              <a:t>Specific</a:t>
            </a:r>
          </a:p>
          <a:p>
            <a:pPr marL="457200" indent="-457200">
              <a:buFont typeface="Arial" panose="020B0604020202020204" pitchFamily="34" charset="0"/>
              <a:buChar char="•"/>
            </a:pPr>
            <a:r>
              <a:rPr lang="en-AU" sz="2000" dirty="0"/>
              <a:t>Well defined</a:t>
            </a:r>
          </a:p>
          <a:p>
            <a:pPr marL="457200" indent="-457200">
              <a:buFont typeface="Arial" panose="020B0604020202020204" pitchFamily="34" charset="0"/>
              <a:buChar char="•"/>
            </a:pPr>
            <a:r>
              <a:rPr lang="en-AU" sz="2000" dirty="0"/>
              <a:t>Clear to anyone that has a basic knowledge of the project</a:t>
            </a:r>
          </a:p>
          <a:p>
            <a:r>
              <a:rPr lang="en-AU" dirty="0">
                <a:solidFill>
                  <a:srgbClr val="F04E63"/>
                </a:solidFill>
              </a:rPr>
              <a:t>Measurable</a:t>
            </a:r>
          </a:p>
          <a:p>
            <a:pPr marL="457200" indent="-457200">
              <a:buFont typeface="Arial" panose="020B0604020202020204" pitchFamily="34" charset="0"/>
              <a:buChar char="•"/>
            </a:pPr>
            <a:r>
              <a:rPr lang="en-AU" sz="2000" dirty="0"/>
              <a:t>Know if the goal is obtainable and how far away completion is</a:t>
            </a:r>
          </a:p>
          <a:p>
            <a:pPr marL="457200" indent="-457200">
              <a:buFont typeface="Arial" panose="020B0604020202020204" pitchFamily="34" charset="0"/>
              <a:buChar char="•"/>
            </a:pPr>
            <a:r>
              <a:rPr lang="en-AU" sz="2000" dirty="0"/>
              <a:t>Find out when you have achieved your goal</a:t>
            </a:r>
          </a:p>
          <a:p>
            <a:r>
              <a:rPr lang="en-AU" dirty="0" smtClean="0">
                <a:solidFill>
                  <a:srgbClr val="F04E63"/>
                </a:solidFill>
              </a:rPr>
              <a:t>Attainable</a:t>
            </a:r>
            <a:endParaRPr lang="en-AU" dirty="0">
              <a:solidFill>
                <a:srgbClr val="F04E63"/>
              </a:solidFill>
            </a:endParaRPr>
          </a:p>
          <a:p>
            <a:pPr marL="457200" indent="-457200">
              <a:buFont typeface="Arial" panose="020B0604020202020204" pitchFamily="34" charset="0"/>
              <a:buChar char="•"/>
            </a:pPr>
            <a:r>
              <a:rPr lang="en-AU" sz="2000" dirty="0" smtClean="0"/>
              <a:t>Describes how the goal will be achieved</a:t>
            </a:r>
          </a:p>
          <a:p>
            <a:pPr marL="457200" indent="-457200">
              <a:buFont typeface="Arial" panose="020B0604020202020204" pitchFamily="34" charset="0"/>
              <a:buChar char="•"/>
            </a:pPr>
            <a:r>
              <a:rPr lang="en-AU" sz="2000" dirty="0" smtClean="0"/>
              <a:t>Within </a:t>
            </a:r>
            <a:r>
              <a:rPr lang="en-AU" sz="2000" dirty="0"/>
              <a:t>the availability of resources, knowledge and time</a:t>
            </a:r>
          </a:p>
          <a:p>
            <a:r>
              <a:rPr lang="en-AU" dirty="0" smtClean="0">
                <a:solidFill>
                  <a:srgbClr val="F04E63"/>
                </a:solidFill>
              </a:rPr>
              <a:t>Realistic</a:t>
            </a:r>
          </a:p>
          <a:p>
            <a:pPr marL="342900" indent="-342900">
              <a:buFont typeface="Arial" panose="020B0604020202020204" pitchFamily="34" charset="0"/>
              <a:buChar char="•"/>
            </a:pPr>
            <a:r>
              <a:rPr lang="en-AU" sz="2000" dirty="0"/>
              <a:t>ensuring that your goal matters to you, and that it </a:t>
            </a:r>
            <a:r>
              <a:rPr lang="en-AU" sz="2000" dirty="0" smtClean="0"/>
              <a:t>aligns </a:t>
            </a:r>
            <a:r>
              <a:rPr lang="en-AU" sz="2000" dirty="0"/>
              <a:t>with other relevant </a:t>
            </a:r>
            <a:r>
              <a:rPr lang="en-AU" sz="2000" dirty="0" smtClean="0"/>
              <a:t>goals (</a:t>
            </a:r>
            <a:r>
              <a:rPr lang="en-AU" sz="2000" dirty="0" err="1" smtClean="0"/>
              <a:t>ie</a:t>
            </a:r>
            <a:r>
              <a:rPr lang="en-AU" sz="2000" dirty="0" smtClean="0"/>
              <a:t> strategic plan)</a:t>
            </a:r>
            <a:endParaRPr lang="en-AU" sz="2000" dirty="0"/>
          </a:p>
          <a:p>
            <a:pPr marL="342900" indent="-342900">
              <a:buFont typeface="Arial" panose="020B0604020202020204" pitchFamily="34" charset="0"/>
              <a:buChar char="•"/>
            </a:pPr>
            <a:r>
              <a:rPr lang="en-AU" sz="2000" dirty="0" smtClean="0"/>
              <a:t>Is relevant to the client group/audience</a:t>
            </a:r>
          </a:p>
          <a:p>
            <a:r>
              <a:rPr lang="en-AU" dirty="0" smtClean="0">
                <a:solidFill>
                  <a:srgbClr val="F04E63"/>
                </a:solidFill>
              </a:rPr>
              <a:t>Time-Based</a:t>
            </a:r>
            <a:endParaRPr lang="en-AU" dirty="0">
              <a:solidFill>
                <a:srgbClr val="F04E63"/>
              </a:solidFill>
            </a:endParaRPr>
          </a:p>
          <a:p>
            <a:pPr marL="342900" indent="-342900">
              <a:buFont typeface="Arial" panose="020B0604020202020204" pitchFamily="34" charset="0"/>
              <a:buChar char="•"/>
            </a:pPr>
            <a:r>
              <a:rPr lang="en-AU" sz="2000" dirty="0"/>
              <a:t>Enough time to achieve the goal</a:t>
            </a:r>
          </a:p>
          <a:p>
            <a:pPr marL="342900" indent="-342900">
              <a:buFont typeface="Arial" panose="020B0604020202020204" pitchFamily="34" charset="0"/>
              <a:buChar char="•"/>
            </a:pPr>
            <a:r>
              <a:rPr lang="en-AU" sz="2000" dirty="0"/>
              <a:t>Not too much time, which can affect project performance</a:t>
            </a:r>
          </a:p>
        </p:txBody>
      </p:sp>
    </p:spTree>
    <p:extLst>
      <p:ext uri="{BB962C8B-B14F-4D97-AF65-F5344CB8AC3E}">
        <p14:creationId xmlns:p14="http://schemas.microsoft.com/office/powerpoint/2010/main" val="1965504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ltLang="en-US" smtClean="0"/>
              <a:t>CLE Workshop</a:t>
            </a:r>
            <a:r>
              <a:rPr lang="en-US" altLang="en-US" smtClean="0">
                <a:solidFill>
                  <a:srgbClr val="CCCCCC"/>
                </a:solidFill>
              </a:rPr>
              <a:t>|</a:t>
            </a:r>
            <a:r>
              <a:rPr lang="en-US" altLang="en-US" smtClean="0"/>
              <a:t> </a:t>
            </a:r>
            <a:fld id="{559B38BE-1BF4-4843-8C7F-2E6AE4AB2081}" type="slidenum">
              <a:rPr lang="en-US" altLang="en-US" smtClean="0"/>
              <a:pPr>
                <a:defRPr/>
              </a:pPr>
              <a:t>12</a:t>
            </a:fld>
            <a:endParaRPr lang="en-US" altLang="en-US"/>
          </a:p>
        </p:txBody>
      </p:sp>
      <p:pic>
        <p:nvPicPr>
          <p:cNvPr id="5" name="Picture 5" descr="Image result for smart objectiv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304800"/>
            <a:ext cx="5410200" cy="2441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685801" y="3200400"/>
            <a:ext cx="5105400" cy="2554545"/>
          </a:xfrm>
          <a:prstGeom prst="rect">
            <a:avLst/>
          </a:prstGeom>
          <a:noFill/>
        </p:spPr>
        <p:txBody>
          <a:bodyPr wrap="square" rtlCol="0">
            <a:spAutoFit/>
          </a:bodyPr>
          <a:lstStyle/>
          <a:p>
            <a:r>
              <a:rPr lang="en-US" sz="3200" dirty="0" smtClean="0"/>
              <a:t>25% of older people at XYZ senior citizens group review their will for currency within 3 months of attending our session</a:t>
            </a:r>
            <a:endParaRPr lang="en-US" sz="3200" dirty="0"/>
          </a:p>
        </p:txBody>
      </p:sp>
      <p:sp>
        <p:nvSpPr>
          <p:cNvPr id="6" name="Oval Callout 8"/>
          <p:cNvSpPr>
            <a:spLocks noChangeArrowheads="1"/>
          </p:cNvSpPr>
          <p:nvPr/>
        </p:nvSpPr>
        <p:spPr bwMode="auto">
          <a:xfrm>
            <a:off x="5791201" y="3200400"/>
            <a:ext cx="2971800" cy="2743200"/>
          </a:xfrm>
          <a:prstGeom prst="wedgeEllipseCallout">
            <a:avLst>
              <a:gd name="adj1" fmla="val -37477"/>
              <a:gd name="adj2" fmla="val 51023"/>
            </a:avLst>
          </a:prstGeom>
          <a:solidFill>
            <a:srgbClr val="F04E63"/>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AU" altLang="en-US" sz="2800">
                <a:solidFill>
                  <a:schemeClr val="bg1"/>
                </a:solidFill>
              </a:rPr>
              <a:t>Hold a wills workshop at the local library</a:t>
            </a:r>
            <a:endParaRPr lang="en-US" altLang="en-US" sz="2800">
              <a:solidFill>
                <a:schemeClr val="bg1"/>
              </a:solidFill>
            </a:endParaRPr>
          </a:p>
        </p:txBody>
      </p:sp>
    </p:spTree>
    <p:extLst>
      <p:ext uri="{BB962C8B-B14F-4D97-AF65-F5344CB8AC3E}">
        <p14:creationId xmlns:p14="http://schemas.microsoft.com/office/powerpoint/2010/main" val="35919723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ltLang="en-US" smtClean="0"/>
              <a:t>CLE Workshop</a:t>
            </a:r>
            <a:r>
              <a:rPr lang="en-US" altLang="en-US" smtClean="0">
                <a:solidFill>
                  <a:srgbClr val="CCCCCC"/>
                </a:solidFill>
              </a:rPr>
              <a:t>|</a:t>
            </a:r>
            <a:r>
              <a:rPr lang="en-US" altLang="en-US" smtClean="0"/>
              <a:t> </a:t>
            </a:r>
            <a:fld id="{559B38BE-1BF4-4843-8C7F-2E6AE4AB2081}" type="slidenum">
              <a:rPr lang="en-US" altLang="en-US" smtClean="0"/>
              <a:pPr>
                <a:defRPr/>
              </a:pPr>
              <a:t>13</a:t>
            </a:fld>
            <a:endParaRPr lang="en-US" altLang="en-US"/>
          </a:p>
        </p:txBody>
      </p:sp>
      <p:pic>
        <p:nvPicPr>
          <p:cNvPr id="5" name="Picture 5" descr="Image result for smart objectiv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304800"/>
            <a:ext cx="5410200" cy="2441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685801" y="3200400"/>
            <a:ext cx="5105400" cy="3046988"/>
          </a:xfrm>
          <a:prstGeom prst="rect">
            <a:avLst/>
          </a:prstGeom>
          <a:noFill/>
        </p:spPr>
        <p:txBody>
          <a:bodyPr wrap="square" rtlCol="0">
            <a:spAutoFit/>
          </a:bodyPr>
          <a:lstStyle/>
          <a:p>
            <a:r>
              <a:rPr lang="en-US" sz="3200" dirty="0" smtClean="0"/>
              <a:t>Young people at XYZ local high school can articulate to their peers why sexting gets them into trouble with the law after attending our workshop</a:t>
            </a:r>
            <a:endParaRPr lang="en-US" sz="3200" dirty="0"/>
          </a:p>
        </p:txBody>
      </p:sp>
      <p:sp>
        <p:nvSpPr>
          <p:cNvPr id="7" name="Rounded Rectangular Callout 7"/>
          <p:cNvSpPr>
            <a:spLocks noChangeArrowheads="1"/>
          </p:cNvSpPr>
          <p:nvPr/>
        </p:nvSpPr>
        <p:spPr bwMode="auto">
          <a:xfrm>
            <a:off x="5715000" y="3237186"/>
            <a:ext cx="2862263" cy="1676400"/>
          </a:xfrm>
          <a:prstGeom prst="wedgeRoundRectCallout">
            <a:avLst>
              <a:gd name="adj1" fmla="val -36125"/>
              <a:gd name="adj2" fmla="val 68759"/>
              <a:gd name="adj3" fmla="val 16667"/>
            </a:avLst>
          </a:prstGeom>
          <a:solidFill>
            <a:srgbClr val="00C0F3"/>
          </a:solidFill>
          <a:ln w="9525" algn="ctr">
            <a:solidFill>
              <a:schemeClr val="tx1"/>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AU" altLang="en-US" sz="3200"/>
              <a:t>Give a school talk about sexting</a:t>
            </a:r>
            <a:endParaRPr lang="en-US" altLang="en-US" sz="3200"/>
          </a:p>
        </p:txBody>
      </p:sp>
    </p:spTree>
    <p:extLst>
      <p:ext uri="{BB962C8B-B14F-4D97-AF65-F5344CB8AC3E}">
        <p14:creationId xmlns:p14="http://schemas.microsoft.com/office/powerpoint/2010/main" val="23241589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ltLang="en-US" smtClean="0"/>
              <a:t>CLE Workshop</a:t>
            </a:r>
            <a:r>
              <a:rPr lang="en-US" altLang="en-US" smtClean="0">
                <a:solidFill>
                  <a:srgbClr val="CCCCCC"/>
                </a:solidFill>
              </a:rPr>
              <a:t>|</a:t>
            </a:r>
            <a:r>
              <a:rPr lang="en-US" altLang="en-US" smtClean="0"/>
              <a:t> </a:t>
            </a:r>
            <a:fld id="{559B38BE-1BF4-4843-8C7F-2E6AE4AB2081}" type="slidenum">
              <a:rPr lang="en-US" altLang="en-US" smtClean="0"/>
              <a:pPr>
                <a:defRPr/>
              </a:pPr>
              <a:t>14</a:t>
            </a:fld>
            <a:endParaRPr lang="en-US" altLang="en-US"/>
          </a:p>
        </p:txBody>
      </p:sp>
      <p:pic>
        <p:nvPicPr>
          <p:cNvPr id="5" name="Picture 5" descr="Image result for smart objectiv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304800"/>
            <a:ext cx="5410200" cy="2441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685801" y="3200400"/>
            <a:ext cx="5105400" cy="3108543"/>
          </a:xfrm>
          <a:prstGeom prst="rect">
            <a:avLst/>
          </a:prstGeom>
          <a:noFill/>
        </p:spPr>
        <p:txBody>
          <a:bodyPr wrap="square" rtlCol="0">
            <a:spAutoFit/>
          </a:bodyPr>
          <a:lstStyle/>
          <a:p>
            <a:r>
              <a:rPr lang="en-US" sz="2800" dirty="0" smtClean="0"/>
              <a:t>At least 100 people in Queensland will download our smartphone app, which steps drivers through their legal obligations immediately following an accident (and leave a 4 or 5 star rating)</a:t>
            </a:r>
            <a:endParaRPr lang="en-US" sz="2800" dirty="0"/>
          </a:p>
        </p:txBody>
      </p:sp>
      <p:sp>
        <p:nvSpPr>
          <p:cNvPr id="7" name="Oval Callout 6"/>
          <p:cNvSpPr/>
          <p:nvPr/>
        </p:nvSpPr>
        <p:spPr bwMode="auto">
          <a:xfrm>
            <a:off x="5791201" y="2769509"/>
            <a:ext cx="2890837" cy="3232150"/>
          </a:xfrm>
          <a:prstGeom prst="wedgeEllipseCallout">
            <a:avLst/>
          </a:prstGeom>
          <a:solidFill>
            <a:srgbClr val="FCAF26"/>
          </a:solidFill>
          <a:ln>
            <a:headEnd type="none" w="med" len="med"/>
            <a:tailEnd type="none" w="med" len="med"/>
          </a:ln>
          <a:extLst/>
        </p:spPr>
        <p:style>
          <a:lnRef idx="0">
            <a:schemeClr val="accent6"/>
          </a:lnRef>
          <a:fillRef idx="3">
            <a:schemeClr val="accent6"/>
          </a:fillRef>
          <a:effectRef idx="3">
            <a:schemeClr val="accent6"/>
          </a:effectRef>
          <a:fontRef idx="minor">
            <a:schemeClr val="lt1"/>
          </a:fontRef>
        </p:style>
        <p:txBody>
          <a:bodyPr/>
          <a:lstStyle/>
          <a:p>
            <a:pPr>
              <a:defRPr/>
            </a:pPr>
            <a:r>
              <a:rPr lang="en-US" sz="3000" dirty="0">
                <a:solidFill>
                  <a:schemeClr val="tx1"/>
                </a:solidFill>
                <a:latin typeface="Arial Rounded MT Bold" panose="020F0704030504030204" pitchFamily="34" charset="0"/>
              </a:rPr>
              <a:t>Produce an app on motor vehicle accidents</a:t>
            </a:r>
          </a:p>
        </p:txBody>
      </p:sp>
    </p:spTree>
    <p:extLst>
      <p:ext uri="{BB962C8B-B14F-4D97-AF65-F5344CB8AC3E}">
        <p14:creationId xmlns:p14="http://schemas.microsoft.com/office/powerpoint/2010/main" val="38998768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ltLang="en-US" smtClean="0"/>
              <a:t>CLE Workshop</a:t>
            </a:r>
            <a:r>
              <a:rPr lang="en-US" altLang="en-US" smtClean="0">
                <a:solidFill>
                  <a:srgbClr val="CCCCCC"/>
                </a:solidFill>
              </a:rPr>
              <a:t>|</a:t>
            </a:r>
            <a:r>
              <a:rPr lang="en-US" altLang="en-US" smtClean="0"/>
              <a:t> </a:t>
            </a:r>
            <a:fld id="{559B38BE-1BF4-4843-8C7F-2E6AE4AB2081}" type="slidenum">
              <a:rPr lang="en-US" altLang="en-US" smtClean="0"/>
              <a:pPr>
                <a:defRPr/>
              </a:pPr>
              <a:t>15</a:t>
            </a:fld>
            <a:endParaRPr lang="en-US" altLang="en-US"/>
          </a:p>
        </p:txBody>
      </p:sp>
      <p:pic>
        <p:nvPicPr>
          <p:cNvPr id="5" name="Picture 5" descr="Image result for smart objectiv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304800"/>
            <a:ext cx="5410200" cy="2441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685801" y="3200400"/>
            <a:ext cx="5105400" cy="3416320"/>
          </a:xfrm>
          <a:prstGeom prst="rect">
            <a:avLst/>
          </a:prstGeom>
          <a:noFill/>
        </p:spPr>
        <p:txBody>
          <a:bodyPr wrap="square" rtlCol="0">
            <a:spAutoFit/>
          </a:bodyPr>
          <a:lstStyle/>
          <a:p>
            <a:r>
              <a:rPr lang="en-US" sz="2700" dirty="0" smtClean="0"/>
              <a:t>New family law clients will be provided with a 1page factsheet when they book into their appointment with us, so they can bring any relevant documents to their legal appointment, where the divorce application can be completed</a:t>
            </a:r>
            <a:endParaRPr lang="en-US" sz="2700" dirty="0"/>
          </a:p>
        </p:txBody>
      </p:sp>
      <p:sp>
        <p:nvSpPr>
          <p:cNvPr id="7" name="Oval Callout 6"/>
          <p:cNvSpPr/>
          <p:nvPr/>
        </p:nvSpPr>
        <p:spPr bwMode="auto">
          <a:xfrm>
            <a:off x="5486400" y="2877472"/>
            <a:ext cx="3505200" cy="3200400"/>
          </a:xfrm>
          <a:prstGeom prst="wedgeEllipseCallout">
            <a:avLst/>
          </a:prstGeom>
          <a:solidFill>
            <a:srgbClr val="F04E63"/>
          </a:solidFill>
          <a:ln>
            <a:headEnd type="none" w="med" len="med"/>
            <a:tailEnd type="none" w="med" len="med"/>
          </a:ln>
          <a:extLst/>
        </p:spPr>
        <p:style>
          <a:lnRef idx="3">
            <a:schemeClr val="lt1"/>
          </a:lnRef>
          <a:fillRef idx="1">
            <a:schemeClr val="accent1"/>
          </a:fillRef>
          <a:effectRef idx="1">
            <a:schemeClr val="accent1"/>
          </a:effectRef>
          <a:fontRef idx="minor">
            <a:schemeClr val="lt1"/>
          </a:fontRef>
        </p:style>
        <p:txBody>
          <a:bodyPr/>
          <a:lstStyle/>
          <a:p>
            <a:pPr>
              <a:defRPr/>
            </a:pPr>
            <a:r>
              <a:rPr lang="en-US" sz="3800" b="1" dirty="0">
                <a:latin typeface="Bell MT" panose="02020503060305020303" pitchFamily="18" charset="0"/>
              </a:rPr>
              <a:t>Develop a divorce factsheet</a:t>
            </a:r>
            <a:endParaRPr lang="en-US" sz="3800" dirty="0">
              <a:latin typeface="Bell MT" panose="02020503060305020303" pitchFamily="18" charset="0"/>
            </a:endParaRPr>
          </a:p>
        </p:txBody>
      </p:sp>
    </p:spTree>
    <p:extLst>
      <p:ext uri="{BB962C8B-B14F-4D97-AF65-F5344CB8AC3E}">
        <p14:creationId xmlns:p14="http://schemas.microsoft.com/office/powerpoint/2010/main" val="35317948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C0F3"/>
        </a:solidFill>
        <a:effectLst/>
      </p:bgPr>
    </p:bg>
    <p:spTree>
      <p:nvGrpSpPr>
        <p:cNvPr id="1" name=""/>
        <p:cNvGrpSpPr/>
        <p:nvPr/>
      </p:nvGrpSpPr>
      <p:grpSpPr>
        <a:xfrm>
          <a:off x="0" y="0"/>
          <a:ext cx="0" cy="0"/>
          <a:chOff x="0" y="0"/>
          <a:chExt cx="0" cy="0"/>
        </a:xfrm>
      </p:grpSpPr>
      <p:sp>
        <p:nvSpPr>
          <p:cNvPr id="60418" name="Title 1"/>
          <p:cNvSpPr>
            <a:spLocks noGrp="1"/>
          </p:cNvSpPr>
          <p:nvPr>
            <p:ph type="title"/>
          </p:nvPr>
        </p:nvSpPr>
        <p:spPr>
          <a:xfrm>
            <a:off x="533400" y="304800"/>
            <a:ext cx="7772400" cy="5715000"/>
          </a:xfrm>
        </p:spPr>
        <p:txBody>
          <a:bodyPr/>
          <a:lstStyle/>
          <a:p>
            <a:r>
              <a:rPr lang="en-US" altLang="en-US" sz="11500" dirty="0" smtClean="0">
                <a:solidFill>
                  <a:schemeClr val="bg1"/>
                </a:solidFill>
                <a:latin typeface="Roboto Slab" pitchFamily="2" charset="0"/>
              </a:rPr>
              <a:t>Principles of adult learning</a:t>
            </a:r>
          </a:p>
        </p:txBody>
      </p:sp>
    </p:spTree>
    <p:extLst>
      <p:ext uri="{BB962C8B-B14F-4D97-AF65-F5344CB8AC3E}">
        <p14:creationId xmlns:p14="http://schemas.microsoft.com/office/powerpoint/2010/main" val="14537827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Principles of adult learning</a:t>
            </a:r>
            <a:endParaRPr lang="en-US" dirty="0"/>
          </a:p>
        </p:txBody>
      </p:sp>
      <p:sp>
        <p:nvSpPr>
          <p:cNvPr id="9" name="Content Placeholder 8"/>
          <p:cNvSpPr>
            <a:spLocks noGrp="1"/>
          </p:cNvSpPr>
          <p:nvPr>
            <p:ph idx="1"/>
          </p:nvPr>
        </p:nvSpPr>
        <p:spPr/>
        <p:txBody>
          <a:bodyPr/>
          <a:lstStyle/>
          <a:p>
            <a:r>
              <a:rPr lang="en-AU" sz="2200" dirty="0" smtClean="0"/>
              <a:t>Motivation</a:t>
            </a:r>
          </a:p>
          <a:p>
            <a:r>
              <a:rPr lang="en-AU" sz="2200" dirty="0" smtClean="0"/>
              <a:t>Learning Styles</a:t>
            </a:r>
          </a:p>
          <a:p>
            <a:r>
              <a:rPr lang="en-AU" sz="2200" dirty="0" smtClean="0"/>
              <a:t>Relevance and Immediacy</a:t>
            </a:r>
          </a:p>
          <a:p>
            <a:r>
              <a:rPr lang="en-AU" sz="2200" dirty="0" smtClean="0"/>
              <a:t>Prior Learning and Experience</a:t>
            </a:r>
          </a:p>
          <a:p>
            <a:r>
              <a:rPr lang="en-AU" sz="2200" dirty="0" smtClean="0"/>
              <a:t>Context – The Whole and Its Parts	</a:t>
            </a:r>
          </a:p>
          <a:p>
            <a:r>
              <a:rPr lang="en-AU" sz="2200" dirty="0" smtClean="0"/>
              <a:t>Learning Environment</a:t>
            </a:r>
          </a:p>
          <a:p>
            <a:r>
              <a:rPr lang="en-AU" sz="2200" dirty="0" smtClean="0"/>
              <a:t>Participation and Practice.</a:t>
            </a:r>
          </a:p>
          <a:p>
            <a:endParaRPr lang="en-US" dirty="0"/>
          </a:p>
        </p:txBody>
      </p:sp>
      <p:sp>
        <p:nvSpPr>
          <p:cNvPr id="7" name="Footer Placeholder 6"/>
          <p:cNvSpPr>
            <a:spLocks noGrp="1"/>
          </p:cNvSpPr>
          <p:nvPr>
            <p:ph type="ftr" sz="quarter" idx="10"/>
          </p:nvPr>
        </p:nvSpPr>
        <p:spPr/>
        <p:txBody>
          <a:bodyPr/>
          <a:lstStyle/>
          <a:p>
            <a:pPr>
              <a:defRPr/>
            </a:pPr>
            <a:r>
              <a:rPr lang="en-US" altLang="en-US" smtClean="0"/>
              <a:t>CLE Workshop</a:t>
            </a:r>
            <a:r>
              <a:rPr lang="en-US" altLang="en-US" smtClean="0">
                <a:solidFill>
                  <a:srgbClr val="CCCCCC"/>
                </a:solidFill>
              </a:rPr>
              <a:t>|</a:t>
            </a:r>
            <a:r>
              <a:rPr lang="en-US" altLang="en-US" smtClean="0"/>
              <a:t> </a:t>
            </a:r>
            <a:fld id="{B23CAD8B-9B58-491E-9F74-9DEA4959FBD5}" type="slidenum">
              <a:rPr lang="en-US" altLang="en-US" smtClean="0"/>
              <a:pPr>
                <a:defRPr/>
              </a:pPr>
              <a:t>17</a:t>
            </a:fld>
            <a:endParaRPr lang="en-US" altLang="en-US"/>
          </a:p>
        </p:txBody>
      </p:sp>
    </p:spTree>
    <p:extLst>
      <p:ext uri="{BB962C8B-B14F-4D97-AF65-F5344CB8AC3E}">
        <p14:creationId xmlns:p14="http://schemas.microsoft.com/office/powerpoint/2010/main" val="10087541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Motivation</a:t>
            </a:r>
            <a:endParaRPr lang="en-US" dirty="0"/>
          </a:p>
        </p:txBody>
      </p:sp>
      <p:sp>
        <p:nvSpPr>
          <p:cNvPr id="9" name="Content Placeholder 8"/>
          <p:cNvSpPr>
            <a:spLocks noGrp="1"/>
          </p:cNvSpPr>
          <p:nvPr>
            <p:ph sz="half" idx="1"/>
          </p:nvPr>
        </p:nvSpPr>
        <p:spPr/>
        <p:txBody>
          <a:bodyPr/>
          <a:lstStyle/>
          <a:p>
            <a:pPr lvl="0"/>
            <a:r>
              <a:rPr lang="en-AU" sz="2000" dirty="0" smtClean="0"/>
              <a:t>Internal factors may include:</a:t>
            </a:r>
          </a:p>
          <a:p>
            <a:pPr lvl="1"/>
            <a:r>
              <a:rPr lang="en-AU" sz="2000" dirty="0" smtClean="0"/>
              <a:t>The desire to seek knowledge</a:t>
            </a:r>
          </a:p>
          <a:p>
            <a:pPr lvl="1"/>
            <a:r>
              <a:rPr lang="en-AU" sz="2000" dirty="0" smtClean="0"/>
              <a:t>To be challenged </a:t>
            </a:r>
          </a:p>
          <a:p>
            <a:pPr lvl="1"/>
            <a:r>
              <a:rPr lang="en-AU" sz="2000" dirty="0" smtClean="0"/>
              <a:t>To achieve greater job satisfaction</a:t>
            </a:r>
          </a:p>
          <a:p>
            <a:pPr lvl="1"/>
            <a:r>
              <a:rPr lang="en-AU" sz="2000" dirty="0"/>
              <a:t>T</a:t>
            </a:r>
            <a:r>
              <a:rPr lang="en-AU" sz="2000" dirty="0" smtClean="0"/>
              <a:t>o satisfy an inquiring mind.</a:t>
            </a:r>
            <a:endParaRPr lang="en-AU" sz="2200" dirty="0" smtClean="0"/>
          </a:p>
          <a:p>
            <a:endParaRPr lang="en-US" dirty="0"/>
          </a:p>
        </p:txBody>
      </p:sp>
      <p:sp>
        <p:nvSpPr>
          <p:cNvPr id="2" name="Content Placeholder 1"/>
          <p:cNvSpPr>
            <a:spLocks noGrp="1"/>
          </p:cNvSpPr>
          <p:nvPr>
            <p:ph sz="half" idx="2"/>
          </p:nvPr>
        </p:nvSpPr>
        <p:spPr/>
        <p:txBody>
          <a:bodyPr/>
          <a:lstStyle/>
          <a:p>
            <a:r>
              <a:rPr lang="en-US" dirty="0" smtClean="0"/>
              <a:t>External factors may include:</a:t>
            </a:r>
          </a:p>
          <a:p>
            <a:pPr lvl="1"/>
            <a:r>
              <a:rPr lang="en-AU" sz="2000" dirty="0" smtClean="0"/>
              <a:t>Wanting to prevent or settle a legal problem</a:t>
            </a:r>
          </a:p>
          <a:p>
            <a:pPr lvl="1"/>
            <a:r>
              <a:rPr lang="en-AU" sz="2000" dirty="0" smtClean="0"/>
              <a:t>To achieve greater job satisfaction</a:t>
            </a:r>
          </a:p>
          <a:p>
            <a:pPr lvl="1"/>
            <a:r>
              <a:rPr lang="en-AU" sz="2000" dirty="0" smtClean="0"/>
              <a:t>Secure professional advancement</a:t>
            </a:r>
          </a:p>
          <a:p>
            <a:pPr lvl="1"/>
            <a:r>
              <a:rPr lang="en-AU" sz="2000" dirty="0"/>
              <a:t>T</a:t>
            </a:r>
            <a:r>
              <a:rPr lang="en-AU" sz="2000" dirty="0" smtClean="0"/>
              <a:t>o increase job related skills.</a:t>
            </a:r>
          </a:p>
          <a:p>
            <a:endParaRPr lang="en-US" dirty="0"/>
          </a:p>
        </p:txBody>
      </p:sp>
      <p:sp>
        <p:nvSpPr>
          <p:cNvPr id="7" name="Footer Placeholder 6"/>
          <p:cNvSpPr>
            <a:spLocks noGrp="1"/>
          </p:cNvSpPr>
          <p:nvPr>
            <p:ph type="ftr" sz="quarter" idx="10"/>
          </p:nvPr>
        </p:nvSpPr>
        <p:spPr/>
        <p:txBody>
          <a:bodyPr/>
          <a:lstStyle/>
          <a:p>
            <a:pPr>
              <a:defRPr/>
            </a:pPr>
            <a:r>
              <a:rPr lang="en-US" altLang="en-US" smtClean="0"/>
              <a:t>CLE Workshop</a:t>
            </a:r>
            <a:r>
              <a:rPr lang="en-US" altLang="en-US" smtClean="0">
                <a:solidFill>
                  <a:srgbClr val="CCCCCC"/>
                </a:solidFill>
              </a:rPr>
              <a:t>|</a:t>
            </a:r>
            <a:r>
              <a:rPr lang="en-US" altLang="en-US" smtClean="0"/>
              <a:t> </a:t>
            </a:r>
            <a:fld id="{B23CAD8B-9B58-491E-9F74-9DEA4959FBD5}" type="slidenum">
              <a:rPr lang="en-US" altLang="en-US" smtClean="0"/>
              <a:pPr>
                <a:defRPr/>
              </a:pPr>
              <a:t>18</a:t>
            </a:fld>
            <a:endParaRPr lang="en-US" altLang="en-US"/>
          </a:p>
        </p:txBody>
      </p:sp>
      <p:sp>
        <p:nvSpPr>
          <p:cNvPr id="3" name="Rectangle 2"/>
          <p:cNvSpPr/>
          <p:nvPr/>
        </p:nvSpPr>
        <p:spPr>
          <a:xfrm>
            <a:off x="6858000" y="49649"/>
            <a:ext cx="2286000" cy="1169551"/>
          </a:xfrm>
          <a:prstGeom prst="rect">
            <a:avLst/>
          </a:prstGeom>
        </p:spPr>
        <p:txBody>
          <a:bodyPr wrap="square">
            <a:spAutoFit/>
          </a:bodyPr>
          <a:lstStyle/>
          <a:p>
            <a:pPr algn="r"/>
            <a:r>
              <a:rPr lang="en-AU" sz="1000" b="1" dirty="0" smtClean="0">
                <a:solidFill>
                  <a:srgbClr val="F04E63"/>
                </a:solidFill>
              </a:rPr>
              <a:t>Motivation</a:t>
            </a:r>
          </a:p>
          <a:p>
            <a:pPr algn="r"/>
            <a:r>
              <a:rPr lang="en-AU" sz="1000" dirty="0" smtClean="0"/>
              <a:t>Learning Styles</a:t>
            </a:r>
          </a:p>
          <a:p>
            <a:pPr algn="r"/>
            <a:r>
              <a:rPr lang="en-AU" sz="1000" dirty="0" smtClean="0"/>
              <a:t>Relevance and Immediacy</a:t>
            </a:r>
          </a:p>
          <a:p>
            <a:pPr algn="r"/>
            <a:r>
              <a:rPr lang="en-AU" sz="1000" dirty="0" smtClean="0"/>
              <a:t>Prior Learning and Experience</a:t>
            </a:r>
          </a:p>
          <a:p>
            <a:pPr algn="r"/>
            <a:r>
              <a:rPr lang="en-AU" sz="1000" dirty="0" smtClean="0"/>
              <a:t>Context – The Whole and Its Parts</a:t>
            </a:r>
          </a:p>
          <a:p>
            <a:pPr algn="r"/>
            <a:r>
              <a:rPr lang="en-AU" sz="1000" dirty="0" smtClean="0"/>
              <a:t>Learning Environment</a:t>
            </a:r>
          </a:p>
          <a:p>
            <a:pPr algn="r"/>
            <a:r>
              <a:rPr lang="en-AU" sz="1000" dirty="0" smtClean="0"/>
              <a:t>Participation and Practice.</a:t>
            </a:r>
          </a:p>
        </p:txBody>
      </p:sp>
    </p:spTree>
    <p:extLst>
      <p:ext uri="{BB962C8B-B14F-4D97-AF65-F5344CB8AC3E}">
        <p14:creationId xmlns:p14="http://schemas.microsoft.com/office/powerpoint/2010/main" val="359090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2"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Learning styles	</a:t>
            </a:r>
            <a:endParaRPr lang="en-US" dirty="0"/>
          </a:p>
        </p:txBody>
      </p:sp>
      <p:sp>
        <p:nvSpPr>
          <p:cNvPr id="9" name="Content Placeholder 8"/>
          <p:cNvSpPr>
            <a:spLocks noGrp="1"/>
          </p:cNvSpPr>
          <p:nvPr>
            <p:ph idx="1"/>
          </p:nvPr>
        </p:nvSpPr>
        <p:spPr/>
        <p:txBody>
          <a:bodyPr/>
          <a:lstStyle/>
          <a:p>
            <a:pPr lvl="0"/>
            <a:r>
              <a:rPr lang="en-AU" sz="3200" b="1" dirty="0" smtClean="0"/>
              <a:t>Visual learners </a:t>
            </a:r>
            <a:r>
              <a:rPr lang="en-AU" sz="3200" dirty="0" smtClean="0"/>
              <a:t>prefer images, pictures, diagrams, films and videos or demonstrations.</a:t>
            </a:r>
          </a:p>
          <a:p>
            <a:pPr lvl="0"/>
            <a:endParaRPr lang="en-AU" sz="3200" dirty="0" smtClean="0"/>
          </a:p>
          <a:p>
            <a:pPr lvl="0"/>
            <a:r>
              <a:rPr lang="en-AU" sz="3200" b="1" dirty="0" smtClean="0"/>
              <a:t>Auditory learners </a:t>
            </a:r>
            <a:r>
              <a:rPr lang="en-AU" sz="3200" dirty="0" smtClean="0"/>
              <a:t>learn best through the process of listening and talking.</a:t>
            </a:r>
          </a:p>
          <a:p>
            <a:pPr lvl="0"/>
            <a:endParaRPr lang="en-AU" sz="3200" b="1" dirty="0" smtClean="0"/>
          </a:p>
          <a:p>
            <a:pPr lvl="0"/>
            <a:r>
              <a:rPr lang="en-AU" sz="3200" b="1" dirty="0" smtClean="0"/>
              <a:t>Kinaesthetic learners </a:t>
            </a:r>
            <a:r>
              <a:rPr lang="en-AU" sz="3200" dirty="0" smtClean="0"/>
              <a:t>learn by doing.</a:t>
            </a:r>
          </a:p>
        </p:txBody>
      </p:sp>
      <p:sp>
        <p:nvSpPr>
          <p:cNvPr id="7" name="Footer Placeholder 6"/>
          <p:cNvSpPr>
            <a:spLocks noGrp="1"/>
          </p:cNvSpPr>
          <p:nvPr>
            <p:ph type="ftr" sz="quarter" idx="10"/>
          </p:nvPr>
        </p:nvSpPr>
        <p:spPr/>
        <p:txBody>
          <a:bodyPr/>
          <a:lstStyle/>
          <a:p>
            <a:pPr>
              <a:defRPr/>
            </a:pPr>
            <a:r>
              <a:rPr lang="en-US" altLang="en-US" smtClean="0"/>
              <a:t>CLE Workshop</a:t>
            </a:r>
            <a:r>
              <a:rPr lang="en-US" altLang="en-US" smtClean="0">
                <a:solidFill>
                  <a:srgbClr val="CCCCCC"/>
                </a:solidFill>
              </a:rPr>
              <a:t>|</a:t>
            </a:r>
            <a:r>
              <a:rPr lang="en-US" altLang="en-US" smtClean="0"/>
              <a:t> </a:t>
            </a:r>
            <a:fld id="{B23CAD8B-9B58-491E-9F74-9DEA4959FBD5}" type="slidenum">
              <a:rPr lang="en-US" altLang="en-US" smtClean="0"/>
              <a:pPr>
                <a:defRPr/>
              </a:pPr>
              <a:t>19</a:t>
            </a:fld>
            <a:endParaRPr lang="en-US" altLang="en-US"/>
          </a:p>
        </p:txBody>
      </p:sp>
      <p:sp>
        <p:nvSpPr>
          <p:cNvPr id="5" name="Rectangle 4"/>
          <p:cNvSpPr/>
          <p:nvPr/>
        </p:nvSpPr>
        <p:spPr>
          <a:xfrm>
            <a:off x="6858000" y="49649"/>
            <a:ext cx="2286000" cy="1169551"/>
          </a:xfrm>
          <a:prstGeom prst="rect">
            <a:avLst/>
          </a:prstGeom>
        </p:spPr>
        <p:txBody>
          <a:bodyPr wrap="square">
            <a:spAutoFit/>
          </a:bodyPr>
          <a:lstStyle/>
          <a:p>
            <a:pPr algn="r"/>
            <a:r>
              <a:rPr lang="en-AU" sz="1000" dirty="0" smtClean="0"/>
              <a:t>Motivation</a:t>
            </a:r>
          </a:p>
          <a:p>
            <a:pPr algn="r"/>
            <a:r>
              <a:rPr lang="en-AU" sz="1000" b="1" dirty="0" smtClean="0">
                <a:solidFill>
                  <a:srgbClr val="F04E63"/>
                </a:solidFill>
              </a:rPr>
              <a:t>Learning Styles</a:t>
            </a:r>
          </a:p>
          <a:p>
            <a:pPr algn="r"/>
            <a:r>
              <a:rPr lang="en-AU" sz="1000" dirty="0" smtClean="0"/>
              <a:t>Relevance and Immediacy</a:t>
            </a:r>
          </a:p>
          <a:p>
            <a:pPr algn="r"/>
            <a:r>
              <a:rPr lang="en-AU" sz="1000" dirty="0" smtClean="0"/>
              <a:t>Prior Learning and Experience</a:t>
            </a:r>
          </a:p>
          <a:p>
            <a:pPr algn="r"/>
            <a:r>
              <a:rPr lang="en-AU" sz="1000" dirty="0" smtClean="0"/>
              <a:t>Context – The Whole and Its Parts</a:t>
            </a:r>
          </a:p>
          <a:p>
            <a:pPr algn="r"/>
            <a:r>
              <a:rPr lang="en-AU" sz="1000" dirty="0" smtClean="0"/>
              <a:t>Learning Environment</a:t>
            </a:r>
          </a:p>
          <a:p>
            <a:pPr algn="r"/>
            <a:r>
              <a:rPr lang="en-AU" sz="1000" dirty="0" smtClean="0"/>
              <a:t>Participation and Practice.</a:t>
            </a:r>
          </a:p>
        </p:txBody>
      </p:sp>
    </p:spTree>
    <p:extLst>
      <p:ext uri="{BB962C8B-B14F-4D97-AF65-F5344CB8AC3E}">
        <p14:creationId xmlns:p14="http://schemas.microsoft.com/office/powerpoint/2010/main" val="31800121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ltLang="en-US" smtClean="0"/>
              <a:t>CLE Workshop</a:t>
            </a:r>
            <a:r>
              <a:rPr lang="en-US" altLang="en-US" smtClean="0">
                <a:solidFill>
                  <a:srgbClr val="CCCCCC"/>
                </a:solidFill>
              </a:rPr>
              <a:t>|</a:t>
            </a:r>
            <a:r>
              <a:rPr lang="en-US" altLang="en-US" smtClean="0"/>
              <a:t> </a:t>
            </a:r>
            <a:fld id="{559B38BE-1BF4-4843-8C7F-2E6AE4AB2081}" type="slidenum">
              <a:rPr lang="en-US" altLang="en-US" smtClean="0"/>
              <a:pPr>
                <a:defRPr/>
              </a:pPr>
              <a:t>2</a:t>
            </a:fld>
            <a:endParaRPr lang="en-US" alt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495300" y="5133854"/>
            <a:ext cx="8153399" cy="1323439"/>
          </a:xfrm>
          <a:prstGeom prst="rect">
            <a:avLst/>
          </a:prstGeom>
          <a:noFill/>
        </p:spPr>
        <p:txBody>
          <a:bodyPr wrap="square" rtlCol="0">
            <a:spAutoFit/>
          </a:bodyPr>
          <a:lstStyle/>
          <a:p>
            <a:r>
              <a:rPr lang="en-US" sz="3200" b="1" dirty="0" smtClean="0">
                <a:solidFill>
                  <a:schemeClr val="accent3">
                    <a:lumMod val="95000"/>
                  </a:schemeClr>
                </a:solidFill>
                <a:latin typeface="Roboto Slab" pitchFamily="2" charset="0"/>
                <a:ea typeface="Roboto Slab" pitchFamily="2" charset="0"/>
              </a:rPr>
              <a:t>Community Legal Education Masterclass</a:t>
            </a:r>
          </a:p>
          <a:p>
            <a:pPr algn="r"/>
            <a:r>
              <a:rPr lang="en-US" dirty="0" smtClean="0">
                <a:solidFill>
                  <a:schemeClr val="accent3">
                    <a:lumMod val="95000"/>
                  </a:schemeClr>
                </a:solidFill>
                <a:latin typeface="Roboto Slab" pitchFamily="2" charset="0"/>
                <a:ea typeface="Roboto Slab" pitchFamily="2" charset="0"/>
              </a:rPr>
              <a:t>Brisbane</a:t>
            </a:r>
          </a:p>
          <a:p>
            <a:pPr algn="r"/>
            <a:r>
              <a:rPr lang="en-US" dirty="0" smtClean="0">
                <a:solidFill>
                  <a:schemeClr val="accent3">
                    <a:lumMod val="95000"/>
                  </a:schemeClr>
                </a:solidFill>
                <a:latin typeface="Roboto Slab" pitchFamily="2" charset="0"/>
                <a:ea typeface="Roboto Slab" pitchFamily="2" charset="0"/>
              </a:rPr>
              <a:t>6-7 March 2018</a:t>
            </a:r>
            <a:endParaRPr lang="en-US" dirty="0">
              <a:solidFill>
                <a:schemeClr val="accent3">
                  <a:lumMod val="95000"/>
                </a:schemeClr>
              </a:solidFill>
              <a:latin typeface="Roboto Slab" pitchFamily="2" charset="0"/>
              <a:ea typeface="Roboto Slab" pitchFamily="2" charset="0"/>
            </a:endParaRPr>
          </a:p>
        </p:txBody>
      </p:sp>
    </p:spTree>
    <p:extLst>
      <p:ext uri="{BB962C8B-B14F-4D97-AF65-F5344CB8AC3E}">
        <p14:creationId xmlns:p14="http://schemas.microsoft.com/office/powerpoint/2010/main" val="24966148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Relevance and immediacy</a:t>
            </a:r>
            <a:endParaRPr lang="en-US" dirty="0"/>
          </a:p>
        </p:txBody>
      </p:sp>
      <p:sp>
        <p:nvSpPr>
          <p:cNvPr id="3" name="Content Placeholder 2"/>
          <p:cNvSpPr>
            <a:spLocks noGrp="1"/>
          </p:cNvSpPr>
          <p:nvPr>
            <p:ph idx="1"/>
          </p:nvPr>
        </p:nvSpPr>
        <p:spPr/>
        <p:txBody>
          <a:bodyPr/>
          <a:lstStyle/>
          <a:p>
            <a:pPr marL="0" indent="0">
              <a:buNone/>
            </a:pPr>
            <a:r>
              <a:rPr lang="en-AU" sz="4400" dirty="0" smtClean="0"/>
              <a:t>Learning is enhanced when the learner is aware of the relevance of the content and when it is ‘immediately’ applicable to their situation or needs.</a:t>
            </a:r>
          </a:p>
        </p:txBody>
      </p:sp>
      <p:sp>
        <p:nvSpPr>
          <p:cNvPr id="4" name="Footer Placeholder 3"/>
          <p:cNvSpPr>
            <a:spLocks noGrp="1"/>
          </p:cNvSpPr>
          <p:nvPr>
            <p:ph type="ftr" sz="quarter" idx="10"/>
          </p:nvPr>
        </p:nvSpPr>
        <p:spPr/>
        <p:txBody>
          <a:bodyPr/>
          <a:lstStyle/>
          <a:p>
            <a:pPr>
              <a:defRPr/>
            </a:pPr>
            <a:r>
              <a:rPr lang="en-US" altLang="en-US" smtClean="0"/>
              <a:t>CLE Workshop</a:t>
            </a:r>
            <a:r>
              <a:rPr lang="en-US" altLang="en-US" smtClean="0">
                <a:solidFill>
                  <a:srgbClr val="CCCCCC"/>
                </a:solidFill>
              </a:rPr>
              <a:t>|</a:t>
            </a:r>
            <a:r>
              <a:rPr lang="en-US" altLang="en-US" smtClean="0"/>
              <a:t> </a:t>
            </a:r>
            <a:fld id="{559B38BE-1BF4-4843-8C7F-2E6AE4AB2081}" type="slidenum">
              <a:rPr lang="en-US" altLang="en-US" smtClean="0"/>
              <a:pPr>
                <a:defRPr/>
              </a:pPr>
              <a:t>20</a:t>
            </a:fld>
            <a:endParaRPr lang="en-US" altLang="en-US"/>
          </a:p>
        </p:txBody>
      </p:sp>
      <p:sp>
        <p:nvSpPr>
          <p:cNvPr id="5" name="Rectangle 4"/>
          <p:cNvSpPr/>
          <p:nvPr/>
        </p:nvSpPr>
        <p:spPr>
          <a:xfrm>
            <a:off x="6858000" y="49649"/>
            <a:ext cx="2286000" cy="1169551"/>
          </a:xfrm>
          <a:prstGeom prst="rect">
            <a:avLst/>
          </a:prstGeom>
        </p:spPr>
        <p:txBody>
          <a:bodyPr wrap="square">
            <a:spAutoFit/>
          </a:bodyPr>
          <a:lstStyle/>
          <a:p>
            <a:pPr algn="r"/>
            <a:r>
              <a:rPr lang="en-AU" sz="1000" dirty="0" smtClean="0"/>
              <a:t>Motivation</a:t>
            </a:r>
          </a:p>
          <a:p>
            <a:pPr algn="r"/>
            <a:r>
              <a:rPr lang="en-AU" sz="1000" dirty="0" smtClean="0"/>
              <a:t>Learning Styles</a:t>
            </a:r>
          </a:p>
          <a:p>
            <a:pPr algn="r"/>
            <a:r>
              <a:rPr lang="en-AU" sz="1000" b="1" dirty="0" smtClean="0">
                <a:solidFill>
                  <a:srgbClr val="F04E63"/>
                </a:solidFill>
              </a:rPr>
              <a:t>Relevance and Immediacy</a:t>
            </a:r>
          </a:p>
          <a:p>
            <a:pPr algn="r"/>
            <a:r>
              <a:rPr lang="en-AU" sz="1000" dirty="0" smtClean="0"/>
              <a:t>Prior Learning and Experience</a:t>
            </a:r>
          </a:p>
          <a:p>
            <a:pPr algn="r"/>
            <a:r>
              <a:rPr lang="en-AU" sz="1000" dirty="0" smtClean="0"/>
              <a:t>Context – The Whole and Its Parts</a:t>
            </a:r>
          </a:p>
          <a:p>
            <a:pPr algn="r"/>
            <a:r>
              <a:rPr lang="en-AU" sz="1000" dirty="0" smtClean="0"/>
              <a:t>Learning Environment</a:t>
            </a:r>
          </a:p>
          <a:p>
            <a:pPr algn="r"/>
            <a:r>
              <a:rPr lang="en-AU" sz="1000" dirty="0" smtClean="0"/>
              <a:t>Participation and Practice.</a:t>
            </a:r>
          </a:p>
        </p:txBody>
      </p:sp>
    </p:spTree>
    <p:extLst>
      <p:ext uri="{BB962C8B-B14F-4D97-AF65-F5344CB8AC3E}">
        <p14:creationId xmlns:p14="http://schemas.microsoft.com/office/powerpoint/2010/main" val="37064977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Relevance and immediacy</a:t>
            </a:r>
            <a:endParaRPr lang="en-US" dirty="0"/>
          </a:p>
        </p:txBody>
      </p:sp>
      <p:sp>
        <p:nvSpPr>
          <p:cNvPr id="3" name="Content Placeholder 2"/>
          <p:cNvSpPr>
            <a:spLocks noGrp="1"/>
          </p:cNvSpPr>
          <p:nvPr>
            <p:ph idx="1"/>
          </p:nvPr>
        </p:nvSpPr>
        <p:spPr/>
        <p:txBody>
          <a:bodyPr/>
          <a:lstStyle/>
          <a:p>
            <a:pPr lvl="0"/>
            <a:r>
              <a:rPr lang="en-AU" sz="2200" dirty="0" smtClean="0"/>
              <a:t>Focus the content of activities around the current interests and concerns of participants</a:t>
            </a:r>
          </a:p>
          <a:p>
            <a:pPr lvl="0"/>
            <a:r>
              <a:rPr lang="en-AU" sz="2200" dirty="0" smtClean="0"/>
              <a:t>Clearly state the purpose and learning outcomes, and identify points of relevance, when promoting and introducing the activity</a:t>
            </a:r>
          </a:p>
          <a:p>
            <a:pPr lvl="0"/>
            <a:r>
              <a:rPr lang="en-AU" sz="2200" dirty="0" smtClean="0"/>
              <a:t>Encourage participants to consider how the new knowledge or skills will assist them to achieve their goals, or to address personal or professional issues</a:t>
            </a:r>
          </a:p>
          <a:p>
            <a:pPr lvl="0"/>
            <a:r>
              <a:rPr lang="en-AU" sz="2200" dirty="0" smtClean="0"/>
              <a:t>Encourage the participants to apply the content to their own or comparable situations by using techniques such as case studies, role plays, questions and discussion and</a:t>
            </a:r>
          </a:p>
          <a:p>
            <a:pPr lvl="0"/>
            <a:r>
              <a:rPr lang="en-AU" sz="2200" dirty="0" smtClean="0"/>
              <a:t>Develop resources that people can easily access if and when they need them.</a:t>
            </a:r>
          </a:p>
        </p:txBody>
      </p:sp>
      <p:sp>
        <p:nvSpPr>
          <p:cNvPr id="4" name="Footer Placeholder 3"/>
          <p:cNvSpPr>
            <a:spLocks noGrp="1"/>
          </p:cNvSpPr>
          <p:nvPr>
            <p:ph type="ftr" sz="quarter" idx="10"/>
          </p:nvPr>
        </p:nvSpPr>
        <p:spPr/>
        <p:txBody>
          <a:bodyPr/>
          <a:lstStyle/>
          <a:p>
            <a:pPr>
              <a:defRPr/>
            </a:pPr>
            <a:r>
              <a:rPr lang="en-US" altLang="en-US" smtClean="0"/>
              <a:t>CLE Workshop</a:t>
            </a:r>
            <a:r>
              <a:rPr lang="en-US" altLang="en-US" smtClean="0">
                <a:solidFill>
                  <a:srgbClr val="CCCCCC"/>
                </a:solidFill>
              </a:rPr>
              <a:t>|</a:t>
            </a:r>
            <a:r>
              <a:rPr lang="en-US" altLang="en-US" smtClean="0"/>
              <a:t> </a:t>
            </a:r>
            <a:fld id="{559B38BE-1BF4-4843-8C7F-2E6AE4AB2081}" type="slidenum">
              <a:rPr lang="en-US" altLang="en-US" smtClean="0"/>
              <a:pPr>
                <a:defRPr/>
              </a:pPr>
              <a:t>21</a:t>
            </a:fld>
            <a:endParaRPr lang="en-US" altLang="en-US"/>
          </a:p>
        </p:txBody>
      </p:sp>
      <p:sp>
        <p:nvSpPr>
          <p:cNvPr id="6" name="Rectangle 5"/>
          <p:cNvSpPr/>
          <p:nvPr/>
        </p:nvSpPr>
        <p:spPr>
          <a:xfrm>
            <a:off x="6858000" y="49649"/>
            <a:ext cx="2286000" cy="1169551"/>
          </a:xfrm>
          <a:prstGeom prst="rect">
            <a:avLst/>
          </a:prstGeom>
        </p:spPr>
        <p:txBody>
          <a:bodyPr wrap="square">
            <a:spAutoFit/>
          </a:bodyPr>
          <a:lstStyle/>
          <a:p>
            <a:pPr algn="r"/>
            <a:r>
              <a:rPr lang="en-AU" sz="1000" dirty="0" smtClean="0"/>
              <a:t>Motivation</a:t>
            </a:r>
          </a:p>
          <a:p>
            <a:pPr algn="r"/>
            <a:r>
              <a:rPr lang="en-AU" sz="1000" dirty="0" smtClean="0"/>
              <a:t>Learning Styles</a:t>
            </a:r>
          </a:p>
          <a:p>
            <a:pPr algn="r"/>
            <a:r>
              <a:rPr lang="en-AU" sz="1000" b="1" dirty="0" smtClean="0">
                <a:solidFill>
                  <a:srgbClr val="F04E63"/>
                </a:solidFill>
              </a:rPr>
              <a:t>Relevance and Immediacy</a:t>
            </a:r>
          </a:p>
          <a:p>
            <a:pPr algn="r"/>
            <a:r>
              <a:rPr lang="en-AU" sz="1000" dirty="0" smtClean="0"/>
              <a:t>Prior Learning and Experience</a:t>
            </a:r>
          </a:p>
          <a:p>
            <a:pPr algn="r"/>
            <a:r>
              <a:rPr lang="en-AU" sz="1000" dirty="0" smtClean="0"/>
              <a:t>Context – The Whole and Its Parts</a:t>
            </a:r>
          </a:p>
          <a:p>
            <a:pPr algn="r"/>
            <a:r>
              <a:rPr lang="en-AU" sz="1000" dirty="0" smtClean="0"/>
              <a:t>Learning Environment</a:t>
            </a:r>
          </a:p>
          <a:p>
            <a:pPr algn="r"/>
            <a:r>
              <a:rPr lang="en-AU" sz="1000" dirty="0" smtClean="0"/>
              <a:t>Participation and Practice.</a:t>
            </a:r>
          </a:p>
        </p:txBody>
      </p:sp>
    </p:spTree>
    <p:extLst>
      <p:ext uri="{BB962C8B-B14F-4D97-AF65-F5344CB8AC3E}">
        <p14:creationId xmlns:p14="http://schemas.microsoft.com/office/powerpoint/2010/main" val="20075340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Prior learning and experience</a:t>
            </a:r>
            <a:endParaRPr lang="en-US" dirty="0"/>
          </a:p>
        </p:txBody>
      </p:sp>
      <p:sp>
        <p:nvSpPr>
          <p:cNvPr id="3" name="Content Placeholder 2"/>
          <p:cNvSpPr>
            <a:spLocks noGrp="1"/>
          </p:cNvSpPr>
          <p:nvPr>
            <p:ph idx="1"/>
          </p:nvPr>
        </p:nvSpPr>
        <p:spPr/>
        <p:txBody>
          <a:bodyPr/>
          <a:lstStyle/>
          <a:p>
            <a:pPr marL="0" indent="0">
              <a:buNone/>
            </a:pPr>
            <a:r>
              <a:rPr lang="en-AU" sz="3200" dirty="0" smtClean="0"/>
              <a:t>It’s important to incorporate the rich experience that adult learners bring with them into your training sessions.   People come to learning situations with a wide range of experience, knowledge, skills, values and perceptions. These can provide the basis for valuable personal and co-operative learning.   </a:t>
            </a:r>
          </a:p>
        </p:txBody>
      </p:sp>
      <p:sp>
        <p:nvSpPr>
          <p:cNvPr id="4" name="Footer Placeholder 3"/>
          <p:cNvSpPr>
            <a:spLocks noGrp="1"/>
          </p:cNvSpPr>
          <p:nvPr>
            <p:ph type="ftr" sz="quarter" idx="10"/>
          </p:nvPr>
        </p:nvSpPr>
        <p:spPr/>
        <p:txBody>
          <a:bodyPr/>
          <a:lstStyle/>
          <a:p>
            <a:pPr>
              <a:defRPr/>
            </a:pPr>
            <a:r>
              <a:rPr lang="en-US" altLang="en-US" smtClean="0"/>
              <a:t>CLE Workshop</a:t>
            </a:r>
            <a:r>
              <a:rPr lang="en-US" altLang="en-US" smtClean="0">
                <a:solidFill>
                  <a:srgbClr val="CCCCCC"/>
                </a:solidFill>
              </a:rPr>
              <a:t>|</a:t>
            </a:r>
            <a:r>
              <a:rPr lang="en-US" altLang="en-US" smtClean="0"/>
              <a:t> </a:t>
            </a:r>
            <a:fld id="{559B38BE-1BF4-4843-8C7F-2E6AE4AB2081}" type="slidenum">
              <a:rPr lang="en-US" altLang="en-US" smtClean="0"/>
              <a:pPr>
                <a:defRPr/>
              </a:pPr>
              <a:t>22</a:t>
            </a:fld>
            <a:endParaRPr lang="en-US" altLang="en-US"/>
          </a:p>
        </p:txBody>
      </p:sp>
      <p:sp>
        <p:nvSpPr>
          <p:cNvPr id="5" name="Rectangle 4"/>
          <p:cNvSpPr/>
          <p:nvPr/>
        </p:nvSpPr>
        <p:spPr>
          <a:xfrm>
            <a:off x="6858000" y="49649"/>
            <a:ext cx="2286000" cy="1169551"/>
          </a:xfrm>
          <a:prstGeom prst="rect">
            <a:avLst/>
          </a:prstGeom>
        </p:spPr>
        <p:txBody>
          <a:bodyPr wrap="square">
            <a:spAutoFit/>
          </a:bodyPr>
          <a:lstStyle/>
          <a:p>
            <a:pPr algn="r"/>
            <a:r>
              <a:rPr lang="en-AU" sz="1000" dirty="0" smtClean="0"/>
              <a:t>Motivation</a:t>
            </a:r>
          </a:p>
          <a:p>
            <a:pPr algn="r"/>
            <a:r>
              <a:rPr lang="en-AU" sz="1000" dirty="0" smtClean="0"/>
              <a:t>Learning Styles</a:t>
            </a:r>
          </a:p>
          <a:p>
            <a:pPr algn="r"/>
            <a:r>
              <a:rPr lang="en-AU" sz="1000" dirty="0" smtClean="0"/>
              <a:t>Relevance and Immediacy</a:t>
            </a:r>
          </a:p>
          <a:p>
            <a:pPr algn="r"/>
            <a:r>
              <a:rPr lang="en-AU" sz="1000" b="1" dirty="0" smtClean="0">
                <a:solidFill>
                  <a:srgbClr val="F04E63"/>
                </a:solidFill>
              </a:rPr>
              <a:t>Prior Learning and Experience</a:t>
            </a:r>
          </a:p>
          <a:p>
            <a:pPr algn="r"/>
            <a:r>
              <a:rPr lang="en-AU" sz="1000" dirty="0" smtClean="0"/>
              <a:t>Context – The Whole and Its Parts</a:t>
            </a:r>
          </a:p>
          <a:p>
            <a:pPr algn="r"/>
            <a:r>
              <a:rPr lang="en-AU" sz="1000" dirty="0" smtClean="0"/>
              <a:t>Learning Environment</a:t>
            </a:r>
          </a:p>
          <a:p>
            <a:pPr algn="r"/>
            <a:r>
              <a:rPr lang="en-AU" sz="1000" dirty="0" smtClean="0"/>
              <a:t>Participation and Practice.</a:t>
            </a:r>
          </a:p>
        </p:txBody>
      </p:sp>
    </p:spTree>
    <p:extLst>
      <p:ext uri="{BB962C8B-B14F-4D97-AF65-F5344CB8AC3E}">
        <p14:creationId xmlns:p14="http://schemas.microsoft.com/office/powerpoint/2010/main" val="42477877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Prior learning and experience</a:t>
            </a:r>
            <a:endParaRPr lang="en-US" dirty="0"/>
          </a:p>
        </p:txBody>
      </p:sp>
      <p:sp>
        <p:nvSpPr>
          <p:cNvPr id="3" name="Content Placeholder 2"/>
          <p:cNvSpPr>
            <a:spLocks noGrp="1"/>
          </p:cNvSpPr>
          <p:nvPr>
            <p:ph idx="1"/>
          </p:nvPr>
        </p:nvSpPr>
        <p:spPr/>
        <p:txBody>
          <a:bodyPr/>
          <a:lstStyle/>
          <a:p>
            <a:r>
              <a:rPr lang="en-AU" sz="2400" dirty="0" smtClean="0"/>
              <a:t>Conduct a needs assessment to uncover group members’ experiences and expectations</a:t>
            </a:r>
          </a:p>
          <a:p>
            <a:pPr lvl="0"/>
            <a:r>
              <a:rPr lang="en-AU" sz="2400" dirty="0" smtClean="0"/>
              <a:t>Recognise the experience of participants or the target group in the design and delivery of activities</a:t>
            </a:r>
          </a:p>
          <a:p>
            <a:r>
              <a:rPr lang="en-AU" sz="2400" dirty="0" smtClean="0"/>
              <a:t>Do your research. Are there specific characteristics of the target group or individual participants that should be considered?</a:t>
            </a:r>
          </a:p>
          <a:p>
            <a:r>
              <a:rPr lang="en-AU" sz="2400" dirty="0" smtClean="0"/>
              <a:t>Acknowledge ‘up-front’ that participants may have relevant experience and knowledge and that this may enhance personal and group learning</a:t>
            </a:r>
          </a:p>
          <a:p>
            <a:r>
              <a:rPr lang="en-AU" sz="2400" dirty="0" smtClean="0"/>
              <a:t>Ask participants to tell you what they know or about relevant situations or experiences they have encountered throughout session</a:t>
            </a:r>
          </a:p>
        </p:txBody>
      </p:sp>
      <p:sp>
        <p:nvSpPr>
          <p:cNvPr id="4" name="Footer Placeholder 3"/>
          <p:cNvSpPr>
            <a:spLocks noGrp="1"/>
          </p:cNvSpPr>
          <p:nvPr>
            <p:ph type="ftr" sz="quarter" idx="10"/>
          </p:nvPr>
        </p:nvSpPr>
        <p:spPr/>
        <p:txBody>
          <a:bodyPr/>
          <a:lstStyle/>
          <a:p>
            <a:pPr>
              <a:defRPr/>
            </a:pPr>
            <a:r>
              <a:rPr lang="en-US" altLang="en-US" dirty="0" smtClean="0"/>
              <a:t>CLE Workshop</a:t>
            </a:r>
            <a:r>
              <a:rPr lang="en-US" altLang="en-US" dirty="0" smtClean="0">
                <a:solidFill>
                  <a:srgbClr val="CCCCCC"/>
                </a:solidFill>
              </a:rPr>
              <a:t>|</a:t>
            </a:r>
            <a:r>
              <a:rPr lang="en-US" altLang="en-US" dirty="0" smtClean="0"/>
              <a:t> </a:t>
            </a:r>
            <a:fld id="{559B38BE-1BF4-4843-8C7F-2E6AE4AB2081}" type="slidenum">
              <a:rPr lang="en-US" altLang="en-US" smtClean="0"/>
              <a:pPr>
                <a:defRPr/>
              </a:pPr>
              <a:t>23</a:t>
            </a:fld>
            <a:endParaRPr lang="en-US" altLang="en-US" dirty="0"/>
          </a:p>
        </p:txBody>
      </p:sp>
      <p:sp>
        <p:nvSpPr>
          <p:cNvPr id="5" name="Rectangle 4"/>
          <p:cNvSpPr/>
          <p:nvPr/>
        </p:nvSpPr>
        <p:spPr>
          <a:xfrm>
            <a:off x="6858000" y="49649"/>
            <a:ext cx="2286000" cy="1169551"/>
          </a:xfrm>
          <a:prstGeom prst="rect">
            <a:avLst/>
          </a:prstGeom>
        </p:spPr>
        <p:txBody>
          <a:bodyPr wrap="square">
            <a:spAutoFit/>
          </a:bodyPr>
          <a:lstStyle/>
          <a:p>
            <a:pPr algn="r"/>
            <a:r>
              <a:rPr lang="en-AU" sz="1000" dirty="0" smtClean="0"/>
              <a:t>Motivation</a:t>
            </a:r>
          </a:p>
          <a:p>
            <a:pPr algn="r"/>
            <a:r>
              <a:rPr lang="en-AU" sz="1000" dirty="0" smtClean="0"/>
              <a:t>Learning Styles</a:t>
            </a:r>
          </a:p>
          <a:p>
            <a:pPr algn="r"/>
            <a:r>
              <a:rPr lang="en-AU" sz="1000" dirty="0" smtClean="0"/>
              <a:t>Relevance and Immediacy</a:t>
            </a:r>
          </a:p>
          <a:p>
            <a:pPr algn="r"/>
            <a:r>
              <a:rPr lang="en-AU" sz="1000" b="1" dirty="0" smtClean="0">
                <a:solidFill>
                  <a:srgbClr val="F04E63"/>
                </a:solidFill>
              </a:rPr>
              <a:t>Prior Learning and Experience</a:t>
            </a:r>
          </a:p>
          <a:p>
            <a:pPr algn="r"/>
            <a:r>
              <a:rPr lang="en-AU" sz="1000" dirty="0" smtClean="0"/>
              <a:t>Context – The Whole and Its Parts</a:t>
            </a:r>
          </a:p>
          <a:p>
            <a:pPr algn="r"/>
            <a:r>
              <a:rPr lang="en-AU" sz="1000" dirty="0" smtClean="0"/>
              <a:t>Learning Environment</a:t>
            </a:r>
          </a:p>
          <a:p>
            <a:pPr algn="r"/>
            <a:r>
              <a:rPr lang="en-AU" sz="1000" dirty="0" smtClean="0"/>
              <a:t>Participation and Practice.</a:t>
            </a:r>
          </a:p>
        </p:txBody>
      </p:sp>
    </p:spTree>
    <p:extLst>
      <p:ext uri="{BB962C8B-B14F-4D97-AF65-F5344CB8AC3E}">
        <p14:creationId xmlns:p14="http://schemas.microsoft.com/office/powerpoint/2010/main" val="28464575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Prior learning and experience</a:t>
            </a:r>
            <a:endParaRPr lang="en-US" dirty="0"/>
          </a:p>
        </p:txBody>
      </p:sp>
      <p:sp>
        <p:nvSpPr>
          <p:cNvPr id="3" name="Content Placeholder 2"/>
          <p:cNvSpPr>
            <a:spLocks noGrp="1"/>
          </p:cNvSpPr>
          <p:nvPr>
            <p:ph idx="1"/>
          </p:nvPr>
        </p:nvSpPr>
        <p:spPr/>
        <p:txBody>
          <a:bodyPr/>
          <a:lstStyle/>
          <a:p>
            <a:r>
              <a:rPr lang="en-AU" sz="2400" dirty="0" smtClean="0"/>
              <a:t>Relate the content and strategies used in the activity to the past experience and/or current situation of participants</a:t>
            </a:r>
          </a:p>
          <a:p>
            <a:pPr lvl="0"/>
            <a:r>
              <a:rPr lang="en-AU" sz="2400" dirty="0" smtClean="0"/>
              <a:t>If appropriate, create peer sharing opportunities by facilitating small group discussions</a:t>
            </a:r>
          </a:p>
          <a:p>
            <a:r>
              <a:rPr lang="en-AU" sz="2400" dirty="0" smtClean="0"/>
              <a:t>Try to identify and pre-empt possible barriers and challenges, such as bad experiences with previous learning situations or a perception that it is impossible to change things and</a:t>
            </a:r>
          </a:p>
          <a:p>
            <a:r>
              <a:rPr lang="en-AU" sz="2400" dirty="0" smtClean="0"/>
              <a:t>It may be appropriate to take a pro-active approach and plan to constructively raise and address issues. Alternatively, consider how you will deal with certain issues or scenarios should they arise.</a:t>
            </a:r>
          </a:p>
        </p:txBody>
      </p:sp>
      <p:sp>
        <p:nvSpPr>
          <p:cNvPr id="4" name="Footer Placeholder 3"/>
          <p:cNvSpPr>
            <a:spLocks noGrp="1"/>
          </p:cNvSpPr>
          <p:nvPr>
            <p:ph type="ftr" sz="quarter" idx="10"/>
          </p:nvPr>
        </p:nvSpPr>
        <p:spPr/>
        <p:txBody>
          <a:bodyPr/>
          <a:lstStyle/>
          <a:p>
            <a:pPr>
              <a:defRPr/>
            </a:pPr>
            <a:r>
              <a:rPr lang="en-US" altLang="en-US" smtClean="0"/>
              <a:t>CLE Workshop</a:t>
            </a:r>
            <a:r>
              <a:rPr lang="en-US" altLang="en-US" smtClean="0">
                <a:solidFill>
                  <a:srgbClr val="CCCCCC"/>
                </a:solidFill>
              </a:rPr>
              <a:t>|</a:t>
            </a:r>
            <a:r>
              <a:rPr lang="en-US" altLang="en-US" smtClean="0"/>
              <a:t> </a:t>
            </a:r>
            <a:fld id="{559B38BE-1BF4-4843-8C7F-2E6AE4AB2081}" type="slidenum">
              <a:rPr lang="en-US" altLang="en-US" smtClean="0"/>
              <a:pPr>
                <a:defRPr/>
              </a:pPr>
              <a:t>24</a:t>
            </a:fld>
            <a:endParaRPr lang="en-US" altLang="en-US"/>
          </a:p>
        </p:txBody>
      </p:sp>
      <p:sp>
        <p:nvSpPr>
          <p:cNvPr id="5" name="Rectangle 4"/>
          <p:cNvSpPr/>
          <p:nvPr/>
        </p:nvSpPr>
        <p:spPr>
          <a:xfrm>
            <a:off x="6858000" y="49649"/>
            <a:ext cx="2286000" cy="1169551"/>
          </a:xfrm>
          <a:prstGeom prst="rect">
            <a:avLst/>
          </a:prstGeom>
        </p:spPr>
        <p:txBody>
          <a:bodyPr wrap="square">
            <a:spAutoFit/>
          </a:bodyPr>
          <a:lstStyle/>
          <a:p>
            <a:pPr algn="r"/>
            <a:r>
              <a:rPr lang="en-AU" sz="1000" dirty="0" smtClean="0"/>
              <a:t>Motivation</a:t>
            </a:r>
          </a:p>
          <a:p>
            <a:pPr algn="r"/>
            <a:r>
              <a:rPr lang="en-AU" sz="1000" dirty="0" smtClean="0"/>
              <a:t>Learning Styles</a:t>
            </a:r>
          </a:p>
          <a:p>
            <a:pPr algn="r"/>
            <a:r>
              <a:rPr lang="en-AU" sz="1000" dirty="0" smtClean="0"/>
              <a:t>Relevance and Immediacy</a:t>
            </a:r>
          </a:p>
          <a:p>
            <a:pPr algn="r"/>
            <a:r>
              <a:rPr lang="en-AU" sz="1000" b="1" dirty="0" smtClean="0">
                <a:solidFill>
                  <a:srgbClr val="F04E63"/>
                </a:solidFill>
              </a:rPr>
              <a:t>Prior Learning and Experience</a:t>
            </a:r>
          </a:p>
          <a:p>
            <a:pPr algn="r"/>
            <a:r>
              <a:rPr lang="en-AU" sz="1000" dirty="0" smtClean="0"/>
              <a:t>Context – The Whole and Its Parts</a:t>
            </a:r>
          </a:p>
          <a:p>
            <a:pPr algn="r"/>
            <a:r>
              <a:rPr lang="en-AU" sz="1000" dirty="0" smtClean="0"/>
              <a:t>Learning Environment</a:t>
            </a:r>
          </a:p>
          <a:p>
            <a:pPr algn="r"/>
            <a:r>
              <a:rPr lang="en-AU" sz="1000" dirty="0" smtClean="0"/>
              <a:t>Participation and Practice.</a:t>
            </a:r>
          </a:p>
        </p:txBody>
      </p:sp>
    </p:spTree>
    <p:extLst>
      <p:ext uri="{BB962C8B-B14F-4D97-AF65-F5344CB8AC3E}">
        <p14:creationId xmlns:p14="http://schemas.microsoft.com/office/powerpoint/2010/main" val="19431847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Context – the whole, and its parts</a:t>
            </a:r>
            <a:endParaRPr lang="en-US" dirty="0"/>
          </a:p>
        </p:txBody>
      </p:sp>
      <p:sp>
        <p:nvSpPr>
          <p:cNvPr id="3" name="Content Placeholder 2"/>
          <p:cNvSpPr>
            <a:spLocks noGrp="1"/>
          </p:cNvSpPr>
          <p:nvPr>
            <p:ph idx="1"/>
          </p:nvPr>
        </p:nvSpPr>
        <p:spPr/>
        <p:txBody>
          <a:bodyPr/>
          <a:lstStyle/>
          <a:p>
            <a:pPr marL="0" indent="0">
              <a:buNone/>
            </a:pPr>
            <a:r>
              <a:rPr lang="en-AU" sz="3200" dirty="0" smtClean="0"/>
              <a:t>People prefer to have a sense of the ‘big picture’, an overview of the topic and how it will be explored before exploring specific components in more detail. This approach provides a context and a framework onto which participants can place and fit together the component parts.</a:t>
            </a:r>
            <a:endParaRPr lang="en-US" sz="3200" dirty="0"/>
          </a:p>
        </p:txBody>
      </p:sp>
      <p:sp>
        <p:nvSpPr>
          <p:cNvPr id="4" name="Footer Placeholder 3"/>
          <p:cNvSpPr>
            <a:spLocks noGrp="1"/>
          </p:cNvSpPr>
          <p:nvPr>
            <p:ph type="ftr" sz="quarter" idx="10"/>
          </p:nvPr>
        </p:nvSpPr>
        <p:spPr/>
        <p:txBody>
          <a:bodyPr/>
          <a:lstStyle/>
          <a:p>
            <a:pPr>
              <a:defRPr/>
            </a:pPr>
            <a:r>
              <a:rPr lang="en-US" altLang="en-US" smtClean="0"/>
              <a:t>CLE Workshop</a:t>
            </a:r>
            <a:r>
              <a:rPr lang="en-US" altLang="en-US" smtClean="0">
                <a:solidFill>
                  <a:srgbClr val="CCCCCC"/>
                </a:solidFill>
              </a:rPr>
              <a:t>|</a:t>
            </a:r>
            <a:r>
              <a:rPr lang="en-US" altLang="en-US" smtClean="0"/>
              <a:t> </a:t>
            </a:r>
            <a:fld id="{559B38BE-1BF4-4843-8C7F-2E6AE4AB2081}" type="slidenum">
              <a:rPr lang="en-US" altLang="en-US" smtClean="0"/>
              <a:pPr>
                <a:defRPr/>
              </a:pPr>
              <a:t>25</a:t>
            </a:fld>
            <a:endParaRPr lang="en-US" altLang="en-US"/>
          </a:p>
        </p:txBody>
      </p:sp>
      <p:sp>
        <p:nvSpPr>
          <p:cNvPr id="5" name="Rectangle 4"/>
          <p:cNvSpPr/>
          <p:nvPr/>
        </p:nvSpPr>
        <p:spPr>
          <a:xfrm>
            <a:off x="6858000" y="49649"/>
            <a:ext cx="2286000" cy="1169551"/>
          </a:xfrm>
          <a:prstGeom prst="rect">
            <a:avLst/>
          </a:prstGeom>
        </p:spPr>
        <p:txBody>
          <a:bodyPr wrap="square">
            <a:spAutoFit/>
          </a:bodyPr>
          <a:lstStyle/>
          <a:p>
            <a:pPr algn="r"/>
            <a:r>
              <a:rPr lang="en-AU" sz="1000" dirty="0" smtClean="0"/>
              <a:t>Motivation</a:t>
            </a:r>
          </a:p>
          <a:p>
            <a:pPr algn="r"/>
            <a:r>
              <a:rPr lang="en-AU" sz="1000" dirty="0" smtClean="0"/>
              <a:t>Learning Styles</a:t>
            </a:r>
          </a:p>
          <a:p>
            <a:pPr algn="r"/>
            <a:r>
              <a:rPr lang="en-AU" sz="1000" dirty="0" smtClean="0"/>
              <a:t>Relevance and Immediacy</a:t>
            </a:r>
          </a:p>
          <a:p>
            <a:pPr algn="r"/>
            <a:r>
              <a:rPr lang="en-AU" sz="1000" dirty="0" smtClean="0"/>
              <a:t>Prior Learning and Experience</a:t>
            </a:r>
          </a:p>
          <a:p>
            <a:pPr algn="r"/>
            <a:r>
              <a:rPr lang="en-AU" sz="1000" b="1" dirty="0" smtClean="0">
                <a:solidFill>
                  <a:srgbClr val="F04E63"/>
                </a:solidFill>
              </a:rPr>
              <a:t>Context – The Whole and Its Parts</a:t>
            </a:r>
          </a:p>
          <a:p>
            <a:pPr algn="r"/>
            <a:r>
              <a:rPr lang="en-AU" sz="1000" dirty="0" smtClean="0"/>
              <a:t>Learning Environment</a:t>
            </a:r>
          </a:p>
          <a:p>
            <a:pPr algn="r"/>
            <a:r>
              <a:rPr lang="en-AU" sz="1000" dirty="0" smtClean="0"/>
              <a:t>Participation and Practice.</a:t>
            </a:r>
          </a:p>
        </p:txBody>
      </p:sp>
    </p:spTree>
    <p:extLst>
      <p:ext uri="{BB962C8B-B14F-4D97-AF65-F5344CB8AC3E}">
        <p14:creationId xmlns:p14="http://schemas.microsoft.com/office/powerpoint/2010/main" val="7141294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Context – the whole, and its parts</a:t>
            </a:r>
            <a:endParaRPr lang="en-US" dirty="0"/>
          </a:p>
        </p:txBody>
      </p:sp>
      <p:sp>
        <p:nvSpPr>
          <p:cNvPr id="3" name="Content Placeholder 2"/>
          <p:cNvSpPr>
            <a:spLocks noGrp="1"/>
          </p:cNvSpPr>
          <p:nvPr>
            <p:ph idx="1"/>
          </p:nvPr>
        </p:nvSpPr>
        <p:spPr/>
        <p:txBody>
          <a:bodyPr/>
          <a:lstStyle/>
          <a:p>
            <a:r>
              <a:rPr lang="en-AU" sz="2400" dirty="0" smtClean="0"/>
              <a:t>Provide a general introduction to the topic, issue, expected new knowledge or skills and outline how these will be explored in smaller parts</a:t>
            </a:r>
          </a:p>
          <a:p>
            <a:r>
              <a:rPr lang="en-AU" sz="2400" dirty="0" smtClean="0"/>
              <a:t>Present aspects of the topic in a logical sequence, review content and check participant understanding prior to moving on to the next aspect</a:t>
            </a:r>
          </a:p>
          <a:p>
            <a:r>
              <a:rPr lang="en-AU" sz="2400" dirty="0" smtClean="0"/>
              <a:t>Ensure that the various parts are drawn together and linked back to the ‘big picture’ at the end of the activity</a:t>
            </a:r>
          </a:p>
          <a:p>
            <a:r>
              <a:rPr lang="en-AU" sz="2400" dirty="0" smtClean="0"/>
              <a:t>A visual presentation, such as a diagram, may assist in showing the relationship between the whole and the various smaller parts.</a:t>
            </a:r>
            <a:endParaRPr lang="en-AU" sz="2400" dirty="0"/>
          </a:p>
        </p:txBody>
      </p:sp>
      <p:sp>
        <p:nvSpPr>
          <p:cNvPr id="4" name="Footer Placeholder 3"/>
          <p:cNvSpPr>
            <a:spLocks noGrp="1"/>
          </p:cNvSpPr>
          <p:nvPr>
            <p:ph type="ftr" sz="quarter" idx="10"/>
          </p:nvPr>
        </p:nvSpPr>
        <p:spPr/>
        <p:txBody>
          <a:bodyPr/>
          <a:lstStyle/>
          <a:p>
            <a:pPr>
              <a:defRPr/>
            </a:pPr>
            <a:r>
              <a:rPr lang="en-US" altLang="en-US" smtClean="0"/>
              <a:t>CLE Workshop</a:t>
            </a:r>
            <a:r>
              <a:rPr lang="en-US" altLang="en-US" smtClean="0">
                <a:solidFill>
                  <a:srgbClr val="CCCCCC"/>
                </a:solidFill>
              </a:rPr>
              <a:t>|</a:t>
            </a:r>
            <a:r>
              <a:rPr lang="en-US" altLang="en-US" smtClean="0"/>
              <a:t> </a:t>
            </a:r>
            <a:fld id="{559B38BE-1BF4-4843-8C7F-2E6AE4AB2081}" type="slidenum">
              <a:rPr lang="en-US" altLang="en-US" smtClean="0"/>
              <a:pPr>
                <a:defRPr/>
              </a:pPr>
              <a:t>26</a:t>
            </a:fld>
            <a:endParaRPr lang="en-US" altLang="en-US"/>
          </a:p>
        </p:txBody>
      </p:sp>
      <p:sp>
        <p:nvSpPr>
          <p:cNvPr id="5" name="Rectangle 4"/>
          <p:cNvSpPr/>
          <p:nvPr/>
        </p:nvSpPr>
        <p:spPr>
          <a:xfrm>
            <a:off x="6858000" y="49649"/>
            <a:ext cx="2286000" cy="1169551"/>
          </a:xfrm>
          <a:prstGeom prst="rect">
            <a:avLst/>
          </a:prstGeom>
        </p:spPr>
        <p:txBody>
          <a:bodyPr wrap="square">
            <a:spAutoFit/>
          </a:bodyPr>
          <a:lstStyle/>
          <a:p>
            <a:pPr algn="r"/>
            <a:r>
              <a:rPr lang="en-AU" sz="1000" dirty="0" smtClean="0"/>
              <a:t>Motivation</a:t>
            </a:r>
          </a:p>
          <a:p>
            <a:pPr algn="r"/>
            <a:r>
              <a:rPr lang="en-AU" sz="1000" dirty="0" smtClean="0"/>
              <a:t>Learning Styles</a:t>
            </a:r>
          </a:p>
          <a:p>
            <a:pPr algn="r"/>
            <a:r>
              <a:rPr lang="en-AU" sz="1000" dirty="0" smtClean="0"/>
              <a:t>Relevance and Immediacy</a:t>
            </a:r>
          </a:p>
          <a:p>
            <a:pPr algn="r"/>
            <a:r>
              <a:rPr lang="en-AU" sz="1000" dirty="0" smtClean="0"/>
              <a:t>Prior Learning and Experience</a:t>
            </a:r>
          </a:p>
          <a:p>
            <a:pPr algn="r"/>
            <a:r>
              <a:rPr lang="en-AU" sz="1000" b="1" dirty="0" smtClean="0">
                <a:solidFill>
                  <a:srgbClr val="F04E63"/>
                </a:solidFill>
              </a:rPr>
              <a:t>Context – The Whole and Its Parts</a:t>
            </a:r>
          </a:p>
          <a:p>
            <a:pPr algn="r"/>
            <a:r>
              <a:rPr lang="en-AU" sz="1000" dirty="0" smtClean="0"/>
              <a:t>Learning Environment</a:t>
            </a:r>
          </a:p>
          <a:p>
            <a:pPr algn="r"/>
            <a:r>
              <a:rPr lang="en-AU" sz="1000" dirty="0" smtClean="0"/>
              <a:t>Participation and Practice.</a:t>
            </a:r>
          </a:p>
        </p:txBody>
      </p:sp>
    </p:spTree>
    <p:extLst>
      <p:ext uri="{BB962C8B-B14F-4D97-AF65-F5344CB8AC3E}">
        <p14:creationId xmlns:p14="http://schemas.microsoft.com/office/powerpoint/2010/main" val="12677032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environment</a:t>
            </a:r>
            <a:endParaRPr lang="en-US" dirty="0"/>
          </a:p>
        </p:txBody>
      </p:sp>
      <p:sp>
        <p:nvSpPr>
          <p:cNvPr id="3" name="Content Placeholder 2"/>
          <p:cNvSpPr>
            <a:spLocks noGrp="1"/>
          </p:cNvSpPr>
          <p:nvPr>
            <p:ph idx="1"/>
          </p:nvPr>
        </p:nvSpPr>
        <p:spPr/>
        <p:txBody>
          <a:bodyPr/>
          <a:lstStyle/>
          <a:p>
            <a:pPr marL="0" indent="0">
              <a:buNone/>
            </a:pPr>
            <a:r>
              <a:rPr lang="en-AU" sz="3200" dirty="0" smtClean="0"/>
              <a:t>When learning something new, adults may feel vulnerable.  The use of low-risk activities, reassurance and building on incremental successes can help learners to feel more comfortable.  Concepts and skills should also be presented moving from simple to complex and from group-supported to solo. </a:t>
            </a:r>
          </a:p>
        </p:txBody>
      </p:sp>
      <p:sp>
        <p:nvSpPr>
          <p:cNvPr id="4" name="Footer Placeholder 3"/>
          <p:cNvSpPr>
            <a:spLocks noGrp="1"/>
          </p:cNvSpPr>
          <p:nvPr>
            <p:ph type="ftr" sz="quarter" idx="10"/>
          </p:nvPr>
        </p:nvSpPr>
        <p:spPr/>
        <p:txBody>
          <a:bodyPr/>
          <a:lstStyle/>
          <a:p>
            <a:pPr>
              <a:defRPr/>
            </a:pPr>
            <a:r>
              <a:rPr lang="en-US" altLang="en-US" smtClean="0"/>
              <a:t>CLE Workshop</a:t>
            </a:r>
            <a:r>
              <a:rPr lang="en-US" altLang="en-US" smtClean="0">
                <a:solidFill>
                  <a:srgbClr val="CCCCCC"/>
                </a:solidFill>
              </a:rPr>
              <a:t>|</a:t>
            </a:r>
            <a:r>
              <a:rPr lang="en-US" altLang="en-US" smtClean="0"/>
              <a:t> </a:t>
            </a:r>
            <a:fld id="{559B38BE-1BF4-4843-8C7F-2E6AE4AB2081}" type="slidenum">
              <a:rPr lang="en-US" altLang="en-US" smtClean="0"/>
              <a:pPr>
                <a:defRPr/>
              </a:pPr>
              <a:t>27</a:t>
            </a:fld>
            <a:endParaRPr lang="en-US" altLang="en-US"/>
          </a:p>
        </p:txBody>
      </p:sp>
      <p:sp>
        <p:nvSpPr>
          <p:cNvPr id="5" name="Rectangle 4"/>
          <p:cNvSpPr/>
          <p:nvPr/>
        </p:nvSpPr>
        <p:spPr>
          <a:xfrm>
            <a:off x="6858000" y="49649"/>
            <a:ext cx="2286000" cy="1169551"/>
          </a:xfrm>
          <a:prstGeom prst="rect">
            <a:avLst/>
          </a:prstGeom>
        </p:spPr>
        <p:txBody>
          <a:bodyPr wrap="square">
            <a:spAutoFit/>
          </a:bodyPr>
          <a:lstStyle/>
          <a:p>
            <a:pPr algn="r"/>
            <a:r>
              <a:rPr lang="en-AU" sz="1000" dirty="0" smtClean="0"/>
              <a:t>Motivation</a:t>
            </a:r>
          </a:p>
          <a:p>
            <a:pPr algn="r"/>
            <a:r>
              <a:rPr lang="en-AU" sz="1000" dirty="0" smtClean="0"/>
              <a:t>Learning Styles</a:t>
            </a:r>
          </a:p>
          <a:p>
            <a:pPr algn="r"/>
            <a:r>
              <a:rPr lang="en-AU" sz="1000" dirty="0" smtClean="0"/>
              <a:t>Relevance and Immediacy</a:t>
            </a:r>
          </a:p>
          <a:p>
            <a:pPr algn="r"/>
            <a:r>
              <a:rPr lang="en-AU" sz="1000" dirty="0" smtClean="0"/>
              <a:t>Prior Learning and Experience</a:t>
            </a:r>
          </a:p>
          <a:p>
            <a:pPr algn="r"/>
            <a:r>
              <a:rPr lang="en-AU" sz="1000" dirty="0" smtClean="0"/>
              <a:t>Context – The Whole and Its Parts</a:t>
            </a:r>
          </a:p>
          <a:p>
            <a:pPr algn="r"/>
            <a:r>
              <a:rPr lang="en-AU" sz="1000" b="1" dirty="0" smtClean="0">
                <a:solidFill>
                  <a:srgbClr val="F04E63"/>
                </a:solidFill>
              </a:rPr>
              <a:t>Learning Environment</a:t>
            </a:r>
          </a:p>
          <a:p>
            <a:pPr algn="r"/>
            <a:r>
              <a:rPr lang="en-AU" sz="1000" dirty="0" smtClean="0"/>
              <a:t>Participation and Practice.</a:t>
            </a:r>
          </a:p>
        </p:txBody>
      </p:sp>
    </p:spTree>
    <p:extLst>
      <p:ext uri="{BB962C8B-B14F-4D97-AF65-F5344CB8AC3E}">
        <p14:creationId xmlns:p14="http://schemas.microsoft.com/office/powerpoint/2010/main" val="33410016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environment</a:t>
            </a:r>
            <a:endParaRPr lang="en-US" dirty="0"/>
          </a:p>
        </p:txBody>
      </p:sp>
      <p:sp>
        <p:nvSpPr>
          <p:cNvPr id="3" name="Content Placeholder 2"/>
          <p:cNvSpPr>
            <a:spLocks noGrp="1"/>
          </p:cNvSpPr>
          <p:nvPr>
            <p:ph idx="1"/>
          </p:nvPr>
        </p:nvSpPr>
        <p:spPr/>
        <p:txBody>
          <a:bodyPr/>
          <a:lstStyle/>
          <a:p>
            <a:r>
              <a:rPr lang="en-AU" sz="2000" dirty="0" smtClean="0"/>
              <a:t>Set achievable learning objectives</a:t>
            </a:r>
          </a:p>
          <a:p>
            <a:r>
              <a:rPr lang="en-AU" sz="2000" dirty="0" smtClean="0"/>
              <a:t>Plan sessions to start with basics and work towards the more complex </a:t>
            </a:r>
          </a:p>
          <a:p>
            <a:r>
              <a:rPr lang="en-AU" sz="2000" dirty="0" smtClean="0"/>
              <a:t>Establish expectations / ground rules</a:t>
            </a:r>
          </a:p>
          <a:p>
            <a:r>
              <a:rPr lang="en-AU" sz="2000" dirty="0" smtClean="0"/>
              <a:t>Use an outline to guide participants towards intended outcomes  </a:t>
            </a:r>
          </a:p>
          <a:p>
            <a:r>
              <a:rPr lang="en-AU" sz="2000" dirty="0" smtClean="0"/>
              <a:t>Provide an environment that promotes sharing and co-operative learning, not competition </a:t>
            </a:r>
          </a:p>
          <a:p>
            <a:r>
              <a:rPr lang="en-AU" sz="2000" dirty="0" smtClean="0"/>
              <a:t>Avoid words and actions that may embarrass individuals</a:t>
            </a:r>
          </a:p>
          <a:p>
            <a:r>
              <a:rPr lang="en-AU" sz="2000" dirty="0" smtClean="0"/>
              <a:t>Encourage questions and ideas from participants that speak up</a:t>
            </a:r>
          </a:p>
          <a:p>
            <a:r>
              <a:rPr lang="en-AU" sz="2000" dirty="0" smtClean="0"/>
              <a:t>Promote a supportive and non-judgemental environment</a:t>
            </a:r>
          </a:p>
          <a:p>
            <a:r>
              <a:rPr lang="en-AU" sz="2000" dirty="0" smtClean="0"/>
              <a:t>Encourage and expect them to take responsibility for their own learning</a:t>
            </a:r>
          </a:p>
          <a:p>
            <a:r>
              <a:rPr lang="en-AU" sz="2000" dirty="0" smtClean="0"/>
              <a:t>Provide a physical environment is conducive to learning and when appropriate resources are available.</a:t>
            </a:r>
            <a:endParaRPr lang="en-AU" sz="2000" dirty="0"/>
          </a:p>
        </p:txBody>
      </p:sp>
      <p:sp>
        <p:nvSpPr>
          <p:cNvPr id="4" name="Footer Placeholder 3"/>
          <p:cNvSpPr>
            <a:spLocks noGrp="1"/>
          </p:cNvSpPr>
          <p:nvPr>
            <p:ph type="ftr" sz="quarter" idx="10"/>
          </p:nvPr>
        </p:nvSpPr>
        <p:spPr/>
        <p:txBody>
          <a:bodyPr/>
          <a:lstStyle/>
          <a:p>
            <a:pPr>
              <a:defRPr/>
            </a:pPr>
            <a:r>
              <a:rPr lang="en-US" altLang="en-US" dirty="0" smtClean="0"/>
              <a:t>CLE Workshop</a:t>
            </a:r>
            <a:r>
              <a:rPr lang="en-US" altLang="en-US" dirty="0" smtClean="0">
                <a:solidFill>
                  <a:srgbClr val="CCCCCC"/>
                </a:solidFill>
              </a:rPr>
              <a:t>|</a:t>
            </a:r>
            <a:r>
              <a:rPr lang="en-US" altLang="en-US" dirty="0" smtClean="0"/>
              <a:t> </a:t>
            </a:r>
            <a:fld id="{559B38BE-1BF4-4843-8C7F-2E6AE4AB2081}" type="slidenum">
              <a:rPr lang="en-US" altLang="en-US" smtClean="0"/>
              <a:pPr>
                <a:defRPr/>
              </a:pPr>
              <a:t>28</a:t>
            </a:fld>
            <a:endParaRPr lang="en-US" altLang="en-US" dirty="0"/>
          </a:p>
        </p:txBody>
      </p:sp>
      <p:sp>
        <p:nvSpPr>
          <p:cNvPr id="5" name="Rectangle 4"/>
          <p:cNvSpPr/>
          <p:nvPr/>
        </p:nvSpPr>
        <p:spPr>
          <a:xfrm>
            <a:off x="6858000" y="49649"/>
            <a:ext cx="2286000" cy="1169551"/>
          </a:xfrm>
          <a:prstGeom prst="rect">
            <a:avLst/>
          </a:prstGeom>
        </p:spPr>
        <p:txBody>
          <a:bodyPr wrap="square">
            <a:spAutoFit/>
          </a:bodyPr>
          <a:lstStyle/>
          <a:p>
            <a:pPr algn="r"/>
            <a:r>
              <a:rPr lang="en-AU" sz="1000" dirty="0" smtClean="0"/>
              <a:t>Motivation</a:t>
            </a:r>
          </a:p>
          <a:p>
            <a:pPr algn="r"/>
            <a:r>
              <a:rPr lang="en-AU" sz="1000" dirty="0" smtClean="0"/>
              <a:t>Learning Styles</a:t>
            </a:r>
          </a:p>
          <a:p>
            <a:pPr algn="r"/>
            <a:r>
              <a:rPr lang="en-AU" sz="1000" dirty="0" smtClean="0"/>
              <a:t>Relevance and Immediacy</a:t>
            </a:r>
          </a:p>
          <a:p>
            <a:pPr algn="r"/>
            <a:r>
              <a:rPr lang="en-AU" sz="1000" dirty="0" smtClean="0"/>
              <a:t>Prior Learning and Experience</a:t>
            </a:r>
          </a:p>
          <a:p>
            <a:pPr algn="r"/>
            <a:r>
              <a:rPr lang="en-AU" sz="1000" dirty="0" smtClean="0"/>
              <a:t>Context – The Whole and Its Parts</a:t>
            </a:r>
          </a:p>
          <a:p>
            <a:pPr algn="r"/>
            <a:r>
              <a:rPr lang="en-AU" sz="1000" b="1" dirty="0" smtClean="0">
                <a:solidFill>
                  <a:srgbClr val="F04E63"/>
                </a:solidFill>
              </a:rPr>
              <a:t>Learning Environment</a:t>
            </a:r>
          </a:p>
          <a:p>
            <a:pPr algn="r"/>
            <a:r>
              <a:rPr lang="en-AU" sz="1000" dirty="0" smtClean="0"/>
              <a:t>Participation and Practice.</a:t>
            </a:r>
          </a:p>
        </p:txBody>
      </p:sp>
    </p:spTree>
    <p:extLst>
      <p:ext uri="{BB962C8B-B14F-4D97-AF65-F5344CB8AC3E}">
        <p14:creationId xmlns:p14="http://schemas.microsoft.com/office/powerpoint/2010/main" val="264111822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Participation and practice</a:t>
            </a:r>
            <a:endParaRPr lang="en-US" dirty="0"/>
          </a:p>
        </p:txBody>
      </p:sp>
      <p:sp>
        <p:nvSpPr>
          <p:cNvPr id="3" name="Content Placeholder 2"/>
          <p:cNvSpPr>
            <a:spLocks noGrp="1"/>
          </p:cNvSpPr>
          <p:nvPr>
            <p:ph idx="1"/>
          </p:nvPr>
        </p:nvSpPr>
        <p:spPr/>
        <p:txBody>
          <a:bodyPr/>
          <a:lstStyle/>
          <a:p>
            <a:pPr marL="0" indent="0">
              <a:buNone/>
            </a:pPr>
            <a:r>
              <a:rPr lang="en-AU" sz="3200" dirty="0" smtClean="0"/>
              <a:t>Adults learn best when training moves beyond ideas (cognitive) and feelings (affective) to incorporate actions (behavioural) as well.  Providing opportunities for participants to participate in learning activities and to practice new skills or apply knowledge assist people to learn more effectively.</a:t>
            </a:r>
          </a:p>
          <a:p>
            <a:endParaRPr lang="en-US" sz="3200" dirty="0"/>
          </a:p>
        </p:txBody>
      </p:sp>
      <p:sp>
        <p:nvSpPr>
          <p:cNvPr id="4" name="Footer Placeholder 3"/>
          <p:cNvSpPr>
            <a:spLocks noGrp="1"/>
          </p:cNvSpPr>
          <p:nvPr>
            <p:ph type="ftr" sz="quarter" idx="10"/>
          </p:nvPr>
        </p:nvSpPr>
        <p:spPr/>
        <p:txBody>
          <a:bodyPr/>
          <a:lstStyle/>
          <a:p>
            <a:pPr>
              <a:defRPr/>
            </a:pPr>
            <a:r>
              <a:rPr lang="en-US" altLang="en-US" smtClean="0"/>
              <a:t>CLE Workshop</a:t>
            </a:r>
            <a:r>
              <a:rPr lang="en-US" altLang="en-US" smtClean="0">
                <a:solidFill>
                  <a:srgbClr val="CCCCCC"/>
                </a:solidFill>
              </a:rPr>
              <a:t>|</a:t>
            </a:r>
            <a:r>
              <a:rPr lang="en-US" altLang="en-US" smtClean="0"/>
              <a:t> </a:t>
            </a:r>
            <a:fld id="{559B38BE-1BF4-4843-8C7F-2E6AE4AB2081}" type="slidenum">
              <a:rPr lang="en-US" altLang="en-US" smtClean="0"/>
              <a:pPr>
                <a:defRPr/>
              </a:pPr>
              <a:t>29</a:t>
            </a:fld>
            <a:endParaRPr lang="en-US" altLang="en-US"/>
          </a:p>
        </p:txBody>
      </p:sp>
      <p:sp>
        <p:nvSpPr>
          <p:cNvPr id="5" name="Rectangle 4"/>
          <p:cNvSpPr/>
          <p:nvPr/>
        </p:nvSpPr>
        <p:spPr>
          <a:xfrm>
            <a:off x="6858000" y="49649"/>
            <a:ext cx="2286000" cy="1169551"/>
          </a:xfrm>
          <a:prstGeom prst="rect">
            <a:avLst/>
          </a:prstGeom>
        </p:spPr>
        <p:txBody>
          <a:bodyPr wrap="square">
            <a:spAutoFit/>
          </a:bodyPr>
          <a:lstStyle/>
          <a:p>
            <a:pPr algn="r"/>
            <a:r>
              <a:rPr lang="en-AU" sz="1000" dirty="0" smtClean="0"/>
              <a:t>Motivation</a:t>
            </a:r>
          </a:p>
          <a:p>
            <a:pPr algn="r"/>
            <a:r>
              <a:rPr lang="en-AU" sz="1000" dirty="0" smtClean="0"/>
              <a:t>Learning Styles</a:t>
            </a:r>
          </a:p>
          <a:p>
            <a:pPr algn="r"/>
            <a:r>
              <a:rPr lang="en-AU" sz="1000" dirty="0" smtClean="0"/>
              <a:t>Relevance and Immediacy</a:t>
            </a:r>
          </a:p>
          <a:p>
            <a:pPr algn="r"/>
            <a:r>
              <a:rPr lang="en-AU" sz="1000" dirty="0" smtClean="0"/>
              <a:t>Prior Learning and Experience</a:t>
            </a:r>
          </a:p>
          <a:p>
            <a:pPr algn="r"/>
            <a:r>
              <a:rPr lang="en-AU" sz="1000" dirty="0" smtClean="0"/>
              <a:t>Context – The Whole and Its Parts</a:t>
            </a:r>
          </a:p>
          <a:p>
            <a:pPr algn="r"/>
            <a:r>
              <a:rPr lang="en-AU" sz="1000" dirty="0" smtClean="0"/>
              <a:t>Learning Environment</a:t>
            </a:r>
          </a:p>
          <a:p>
            <a:pPr algn="r"/>
            <a:r>
              <a:rPr lang="en-AU" sz="1000" b="1" dirty="0" smtClean="0">
                <a:solidFill>
                  <a:srgbClr val="F04E63"/>
                </a:solidFill>
              </a:rPr>
              <a:t>Participation and Practice.</a:t>
            </a:r>
          </a:p>
        </p:txBody>
      </p:sp>
    </p:spTree>
    <p:extLst>
      <p:ext uri="{BB962C8B-B14F-4D97-AF65-F5344CB8AC3E}">
        <p14:creationId xmlns:p14="http://schemas.microsoft.com/office/powerpoint/2010/main" val="30340734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CLE masterclass – learning objectives</a:t>
            </a:r>
            <a:endParaRPr lang="en-US" dirty="0"/>
          </a:p>
        </p:txBody>
      </p:sp>
      <p:sp>
        <p:nvSpPr>
          <p:cNvPr id="3" name="Content Placeholder 2"/>
          <p:cNvSpPr>
            <a:spLocks noGrp="1"/>
          </p:cNvSpPr>
          <p:nvPr>
            <p:ph idx="1"/>
          </p:nvPr>
        </p:nvSpPr>
        <p:spPr/>
        <p:txBody>
          <a:bodyPr/>
          <a:lstStyle/>
          <a:p>
            <a:r>
              <a:rPr lang="en-US" sz="2800" dirty="0" smtClean="0"/>
              <a:t>Explore different ways to deliver CLE (‘ideas’)</a:t>
            </a:r>
          </a:p>
          <a:p>
            <a:pPr lvl="1"/>
            <a:r>
              <a:rPr lang="en-US" sz="2400" dirty="0" smtClean="0"/>
              <a:t>Best practice</a:t>
            </a:r>
          </a:p>
          <a:p>
            <a:pPr lvl="1"/>
            <a:r>
              <a:rPr lang="en-US" sz="2400" dirty="0" smtClean="0"/>
              <a:t>Engaging techniques</a:t>
            </a:r>
          </a:p>
          <a:p>
            <a:pPr lvl="1"/>
            <a:r>
              <a:rPr lang="en-US" sz="2400" dirty="0" smtClean="0"/>
              <a:t>New products and technology</a:t>
            </a:r>
          </a:p>
          <a:p>
            <a:pPr lvl="1"/>
            <a:r>
              <a:rPr lang="en-US" sz="2400" dirty="0" smtClean="0"/>
              <a:t>Resources (ways to deliver CLE efficiently)</a:t>
            </a:r>
          </a:p>
          <a:p>
            <a:r>
              <a:rPr lang="en-US" sz="2800" dirty="0" smtClean="0"/>
              <a:t>Networking, collaboration, partnerships</a:t>
            </a:r>
          </a:p>
          <a:p>
            <a:r>
              <a:rPr lang="en-US" sz="2800" dirty="0" smtClean="0"/>
              <a:t>Understand adult learning</a:t>
            </a:r>
          </a:p>
          <a:p>
            <a:r>
              <a:rPr lang="en-US" sz="2800" dirty="0" smtClean="0"/>
              <a:t>Cultural issues in CLE</a:t>
            </a:r>
          </a:p>
          <a:p>
            <a:r>
              <a:rPr lang="en-US" sz="2800" dirty="0" smtClean="0"/>
              <a:t>Evaluation – what works, and why?</a:t>
            </a:r>
            <a:endParaRPr lang="en-US" sz="2800" dirty="0"/>
          </a:p>
        </p:txBody>
      </p:sp>
      <p:sp>
        <p:nvSpPr>
          <p:cNvPr id="4" name="Footer Placeholder 3"/>
          <p:cNvSpPr>
            <a:spLocks noGrp="1"/>
          </p:cNvSpPr>
          <p:nvPr>
            <p:ph type="ftr" sz="quarter" idx="10"/>
          </p:nvPr>
        </p:nvSpPr>
        <p:spPr/>
        <p:txBody>
          <a:bodyPr/>
          <a:lstStyle/>
          <a:p>
            <a:pPr>
              <a:defRPr/>
            </a:pPr>
            <a:r>
              <a:rPr lang="en-US" altLang="en-US" smtClean="0"/>
              <a:t>CLE Workshop</a:t>
            </a:r>
            <a:r>
              <a:rPr lang="en-US" altLang="en-US" smtClean="0">
                <a:solidFill>
                  <a:srgbClr val="CCCCCC"/>
                </a:solidFill>
              </a:rPr>
              <a:t>|</a:t>
            </a:r>
            <a:r>
              <a:rPr lang="en-US" altLang="en-US" smtClean="0"/>
              <a:t> </a:t>
            </a:r>
            <a:fld id="{559B38BE-1BF4-4843-8C7F-2E6AE4AB2081}" type="slidenum">
              <a:rPr lang="en-US" altLang="en-US" smtClean="0"/>
              <a:pPr>
                <a:defRPr/>
              </a:pPr>
              <a:t>3</a:t>
            </a:fld>
            <a:endParaRPr lang="en-US" altLang="en-US"/>
          </a:p>
        </p:txBody>
      </p:sp>
    </p:spTree>
    <p:extLst>
      <p:ext uri="{BB962C8B-B14F-4D97-AF65-F5344CB8AC3E}">
        <p14:creationId xmlns:p14="http://schemas.microsoft.com/office/powerpoint/2010/main" val="23995660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Participation and practice</a:t>
            </a:r>
            <a:endParaRPr lang="en-US" dirty="0"/>
          </a:p>
        </p:txBody>
      </p:sp>
      <p:sp>
        <p:nvSpPr>
          <p:cNvPr id="3" name="Content Placeholder 2"/>
          <p:cNvSpPr>
            <a:spLocks noGrp="1"/>
          </p:cNvSpPr>
          <p:nvPr>
            <p:ph idx="1"/>
          </p:nvPr>
        </p:nvSpPr>
        <p:spPr/>
        <p:txBody>
          <a:bodyPr/>
          <a:lstStyle/>
          <a:p>
            <a:r>
              <a:rPr lang="en-AU" sz="2000" dirty="0" smtClean="0"/>
              <a:t>Directing participants to discuss ideas with a partner or their group every 10 minutes or so</a:t>
            </a:r>
          </a:p>
          <a:p>
            <a:r>
              <a:rPr lang="en-AU" sz="2000" dirty="0" smtClean="0"/>
              <a:t>Using guiding questions to facilitate discussions</a:t>
            </a:r>
          </a:p>
          <a:p>
            <a:r>
              <a:rPr lang="en-AU" sz="2000" dirty="0" smtClean="0"/>
              <a:t>Facilitate activities that encourage active participation and application of new skills and knowledge – discussions, questions, problem-solving exercises, completing relevant documents, and role-plays</a:t>
            </a:r>
          </a:p>
          <a:p>
            <a:r>
              <a:rPr lang="en-AU" sz="2000" dirty="0" smtClean="0"/>
              <a:t>Use case studies or scenarios and invite learners to describe, apply or implement what they’ve learned</a:t>
            </a:r>
          </a:p>
          <a:p>
            <a:r>
              <a:rPr lang="en-AU" sz="2000" dirty="0" smtClean="0"/>
              <a:t>Ask participants to record their new learning and the steps to be taken to implement their new knowledge.  Have them share these with the group to encourage use of their action plans.</a:t>
            </a:r>
          </a:p>
          <a:p>
            <a:r>
              <a:rPr lang="en-AU" sz="2000" dirty="0" smtClean="0"/>
              <a:t>Balance quantity with quality. It may be more effective to address less points well through input and encouraging active participation, rather than more points, most of which may be quickly forgotten.</a:t>
            </a:r>
          </a:p>
        </p:txBody>
      </p:sp>
      <p:sp>
        <p:nvSpPr>
          <p:cNvPr id="4" name="Footer Placeholder 3"/>
          <p:cNvSpPr>
            <a:spLocks noGrp="1"/>
          </p:cNvSpPr>
          <p:nvPr>
            <p:ph type="ftr" sz="quarter" idx="10"/>
          </p:nvPr>
        </p:nvSpPr>
        <p:spPr/>
        <p:txBody>
          <a:bodyPr/>
          <a:lstStyle/>
          <a:p>
            <a:pPr>
              <a:defRPr/>
            </a:pPr>
            <a:r>
              <a:rPr lang="en-US" altLang="en-US" smtClean="0"/>
              <a:t>CLE Workshop</a:t>
            </a:r>
            <a:r>
              <a:rPr lang="en-US" altLang="en-US" smtClean="0">
                <a:solidFill>
                  <a:srgbClr val="CCCCCC"/>
                </a:solidFill>
              </a:rPr>
              <a:t>|</a:t>
            </a:r>
            <a:r>
              <a:rPr lang="en-US" altLang="en-US" smtClean="0"/>
              <a:t> </a:t>
            </a:r>
            <a:fld id="{559B38BE-1BF4-4843-8C7F-2E6AE4AB2081}" type="slidenum">
              <a:rPr lang="en-US" altLang="en-US" smtClean="0"/>
              <a:pPr>
                <a:defRPr/>
              </a:pPr>
              <a:t>30</a:t>
            </a:fld>
            <a:endParaRPr lang="en-US" altLang="en-US"/>
          </a:p>
        </p:txBody>
      </p:sp>
      <p:sp>
        <p:nvSpPr>
          <p:cNvPr id="5" name="Rectangle 4"/>
          <p:cNvSpPr/>
          <p:nvPr/>
        </p:nvSpPr>
        <p:spPr>
          <a:xfrm>
            <a:off x="6858000" y="49649"/>
            <a:ext cx="2286000" cy="1169551"/>
          </a:xfrm>
          <a:prstGeom prst="rect">
            <a:avLst/>
          </a:prstGeom>
        </p:spPr>
        <p:txBody>
          <a:bodyPr wrap="square">
            <a:spAutoFit/>
          </a:bodyPr>
          <a:lstStyle/>
          <a:p>
            <a:pPr algn="r"/>
            <a:r>
              <a:rPr lang="en-AU" sz="1000" dirty="0" smtClean="0"/>
              <a:t>Motivation</a:t>
            </a:r>
          </a:p>
          <a:p>
            <a:pPr algn="r"/>
            <a:r>
              <a:rPr lang="en-AU" sz="1000" dirty="0" smtClean="0"/>
              <a:t>Learning Styles</a:t>
            </a:r>
          </a:p>
          <a:p>
            <a:pPr algn="r"/>
            <a:r>
              <a:rPr lang="en-AU" sz="1000" dirty="0" smtClean="0"/>
              <a:t>Relevance and Immediacy</a:t>
            </a:r>
          </a:p>
          <a:p>
            <a:pPr algn="r"/>
            <a:r>
              <a:rPr lang="en-AU" sz="1000" dirty="0" smtClean="0"/>
              <a:t>Prior Learning and Experience</a:t>
            </a:r>
          </a:p>
          <a:p>
            <a:pPr algn="r"/>
            <a:r>
              <a:rPr lang="en-AU" sz="1000" dirty="0" smtClean="0"/>
              <a:t>Context – The Whole and Its Parts</a:t>
            </a:r>
          </a:p>
          <a:p>
            <a:pPr algn="r"/>
            <a:r>
              <a:rPr lang="en-AU" sz="1000" dirty="0" smtClean="0"/>
              <a:t>Learning Environment</a:t>
            </a:r>
          </a:p>
          <a:p>
            <a:pPr algn="r"/>
            <a:r>
              <a:rPr lang="en-AU" sz="1000" b="1" dirty="0" smtClean="0">
                <a:solidFill>
                  <a:srgbClr val="F04E63"/>
                </a:solidFill>
              </a:rPr>
              <a:t>Participation and Practice.</a:t>
            </a:r>
          </a:p>
        </p:txBody>
      </p:sp>
    </p:spTree>
    <p:extLst>
      <p:ext uri="{BB962C8B-B14F-4D97-AF65-F5344CB8AC3E}">
        <p14:creationId xmlns:p14="http://schemas.microsoft.com/office/powerpoint/2010/main" val="219806450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Principles of adult learning</a:t>
            </a:r>
            <a:endParaRPr lang="en-US" dirty="0"/>
          </a:p>
        </p:txBody>
      </p:sp>
      <p:sp>
        <p:nvSpPr>
          <p:cNvPr id="9" name="Content Placeholder 8"/>
          <p:cNvSpPr>
            <a:spLocks noGrp="1"/>
          </p:cNvSpPr>
          <p:nvPr>
            <p:ph idx="1"/>
          </p:nvPr>
        </p:nvSpPr>
        <p:spPr/>
        <p:txBody>
          <a:bodyPr/>
          <a:lstStyle/>
          <a:p>
            <a:r>
              <a:rPr lang="en-AU" sz="2200" dirty="0" smtClean="0"/>
              <a:t>Motivation</a:t>
            </a:r>
          </a:p>
          <a:p>
            <a:r>
              <a:rPr lang="en-AU" sz="2200" dirty="0" smtClean="0"/>
              <a:t>Learning Styles</a:t>
            </a:r>
          </a:p>
          <a:p>
            <a:r>
              <a:rPr lang="en-AU" sz="2200" dirty="0" smtClean="0"/>
              <a:t>Relevance and Immediacy</a:t>
            </a:r>
          </a:p>
          <a:p>
            <a:r>
              <a:rPr lang="en-AU" sz="2200" dirty="0" smtClean="0"/>
              <a:t>Prior Learning and Experience</a:t>
            </a:r>
          </a:p>
          <a:p>
            <a:r>
              <a:rPr lang="en-AU" sz="2200" dirty="0" smtClean="0"/>
              <a:t>Context – The Whole and Its Parts	</a:t>
            </a:r>
          </a:p>
          <a:p>
            <a:r>
              <a:rPr lang="en-AU" sz="2200" dirty="0" smtClean="0"/>
              <a:t>Learning Environment</a:t>
            </a:r>
          </a:p>
          <a:p>
            <a:r>
              <a:rPr lang="en-AU" sz="2200" dirty="0" smtClean="0"/>
              <a:t>Participation and Practice.</a:t>
            </a:r>
          </a:p>
          <a:p>
            <a:endParaRPr lang="en-US" dirty="0"/>
          </a:p>
        </p:txBody>
      </p:sp>
      <p:sp>
        <p:nvSpPr>
          <p:cNvPr id="7" name="Footer Placeholder 6"/>
          <p:cNvSpPr>
            <a:spLocks noGrp="1"/>
          </p:cNvSpPr>
          <p:nvPr>
            <p:ph type="ftr" sz="quarter" idx="10"/>
          </p:nvPr>
        </p:nvSpPr>
        <p:spPr/>
        <p:txBody>
          <a:bodyPr/>
          <a:lstStyle/>
          <a:p>
            <a:pPr>
              <a:defRPr/>
            </a:pPr>
            <a:r>
              <a:rPr lang="en-US" altLang="en-US" smtClean="0"/>
              <a:t>CLE Workshop</a:t>
            </a:r>
            <a:r>
              <a:rPr lang="en-US" altLang="en-US" smtClean="0">
                <a:solidFill>
                  <a:srgbClr val="CCCCCC"/>
                </a:solidFill>
              </a:rPr>
              <a:t>|</a:t>
            </a:r>
            <a:r>
              <a:rPr lang="en-US" altLang="en-US" smtClean="0"/>
              <a:t> </a:t>
            </a:r>
            <a:fld id="{B23CAD8B-9B58-491E-9F74-9DEA4959FBD5}" type="slidenum">
              <a:rPr lang="en-US" altLang="en-US" smtClean="0"/>
              <a:pPr>
                <a:defRPr/>
              </a:pPr>
              <a:t>31</a:t>
            </a:fld>
            <a:endParaRPr lang="en-US" altLang="en-US"/>
          </a:p>
        </p:txBody>
      </p:sp>
    </p:spTree>
    <p:extLst>
      <p:ext uri="{BB962C8B-B14F-4D97-AF65-F5344CB8AC3E}">
        <p14:creationId xmlns:p14="http://schemas.microsoft.com/office/powerpoint/2010/main" val="232337244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CAF26"/>
        </a:solidFill>
        <a:effectLst/>
      </p:bgPr>
    </p:bg>
    <p:spTree>
      <p:nvGrpSpPr>
        <p:cNvPr id="1" name=""/>
        <p:cNvGrpSpPr/>
        <p:nvPr/>
      </p:nvGrpSpPr>
      <p:grpSpPr>
        <a:xfrm>
          <a:off x="0" y="0"/>
          <a:ext cx="0" cy="0"/>
          <a:chOff x="0" y="0"/>
          <a:chExt cx="0" cy="0"/>
        </a:xfrm>
      </p:grpSpPr>
      <p:sp>
        <p:nvSpPr>
          <p:cNvPr id="60418" name="Title 1"/>
          <p:cNvSpPr>
            <a:spLocks noGrp="1"/>
          </p:cNvSpPr>
          <p:nvPr>
            <p:ph type="title"/>
          </p:nvPr>
        </p:nvSpPr>
        <p:spPr>
          <a:xfrm>
            <a:off x="533400" y="304800"/>
            <a:ext cx="7772400" cy="5715000"/>
          </a:xfrm>
        </p:spPr>
        <p:txBody>
          <a:bodyPr/>
          <a:lstStyle/>
          <a:p>
            <a:r>
              <a:rPr lang="en-US" altLang="en-US" sz="11500" dirty="0" smtClean="0">
                <a:solidFill>
                  <a:schemeClr val="bg1"/>
                </a:solidFill>
                <a:latin typeface="Roboto Slab" pitchFamily="2" charset="0"/>
              </a:rPr>
              <a:t>Evaluation</a:t>
            </a:r>
            <a:br>
              <a:rPr lang="en-US" altLang="en-US" sz="11500" dirty="0" smtClean="0">
                <a:solidFill>
                  <a:schemeClr val="bg1"/>
                </a:solidFill>
                <a:latin typeface="Roboto Slab" pitchFamily="2" charset="0"/>
              </a:rPr>
            </a:br>
            <a:r>
              <a:rPr lang="en-US" altLang="en-US" sz="7200" dirty="0">
                <a:solidFill>
                  <a:schemeClr val="bg1"/>
                </a:solidFill>
                <a:latin typeface="Roboto Slab" pitchFamily="2" charset="0"/>
              </a:rPr>
              <a:t/>
            </a:r>
            <a:br>
              <a:rPr lang="en-US" altLang="en-US" sz="7200" dirty="0">
                <a:solidFill>
                  <a:schemeClr val="bg1"/>
                </a:solidFill>
                <a:latin typeface="Roboto Slab" pitchFamily="2" charset="0"/>
              </a:rPr>
            </a:br>
            <a:r>
              <a:rPr lang="en-US" altLang="en-US" sz="7200" dirty="0" smtClean="0">
                <a:solidFill>
                  <a:schemeClr val="bg1"/>
                </a:solidFill>
                <a:latin typeface="Roboto Slab" pitchFamily="2" charset="0"/>
              </a:rPr>
              <a:t>How do we know it worked?</a:t>
            </a:r>
          </a:p>
        </p:txBody>
      </p:sp>
    </p:spTree>
    <p:extLst>
      <p:ext uri="{BB962C8B-B14F-4D97-AF65-F5344CB8AC3E}">
        <p14:creationId xmlns:p14="http://schemas.microsoft.com/office/powerpoint/2010/main" val="212521346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 xmlns:a16="http://schemas.microsoft.com/office/drawing/2014/main" id="{EE3E7B24-A766-4997-A2B3-E468446B73E2}"/>
              </a:ext>
            </a:extLst>
          </p:cNvPr>
          <p:cNvSpPr>
            <a:spLocks noGrp="1"/>
          </p:cNvSpPr>
          <p:nvPr>
            <p:ph type="title"/>
          </p:nvPr>
        </p:nvSpPr>
        <p:spPr>
          <a:xfrm>
            <a:off x="533400" y="304800"/>
            <a:ext cx="7772400" cy="1143000"/>
          </a:xfrm>
        </p:spPr>
        <p:txBody>
          <a:bodyPr/>
          <a:lstStyle/>
          <a:p>
            <a:r>
              <a:rPr lang="en-AU" altLang="en-US" dirty="0"/>
              <a:t>How do we evaluate CLE?</a:t>
            </a:r>
          </a:p>
        </p:txBody>
      </p:sp>
      <p:sp>
        <p:nvSpPr>
          <p:cNvPr id="14339" name="Content Placeholder 2">
            <a:extLst>
              <a:ext uri="{FF2B5EF4-FFF2-40B4-BE49-F238E27FC236}">
                <a16:creationId xmlns="" xmlns:a16="http://schemas.microsoft.com/office/drawing/2014/main" id="{8CAE7EFD-28B1-410A-964D-9527346BE29E}"/>
              </a:ext>
            </a:extLst>
          </p:cNvPr>
          <p:cNvSpPr>
            <a:spLocks noGrp="1"/>
          </p:cNvSpPr>
          <p:nvPr>
            <p:ph idx="1"/>
          </p:nvPr>
        </p:nvSpPr>
        <p:spPr>
          <a:xfrm>
            <a:off x="533400" y="1600200"/>
            <a:ext cx="7772400" cy="1498935"/>
          </a:xfrm>
        </p:spPr>
        <p:txBody>
          <a:bodyPr/>
          <a:lstStyle/>
          <a:p>
            <a:pPr>
              <a:lnSpc>
                <a:spcPct val="150000"/>
              </a:lnSpc>
              <a:defRPr/>
            </a:pPr>
            <a:r>
              <a:rPr lang="en-AU" altLang="en-US" sz="2000" dirty="0"/>
              <a:t>Video – </a:t>
            </a:r>
            <a:r>
              <a:rPr lang="en-AU" altLang="en-US" sz="2000" dirty="0">
                <a:hlinkClick r:id="rId3"/>
              </a:rPr>
              <a:t>Who’s Who in the District Court</a:t>
            </a:r>
            <a:endParaRPr lang="en-AU" altLang="en-US" sz="2000" dirty="0">
              <a:cs typeface="Arial"/>
            </a:endParaRPr>
          </a:p>
          <a:p>
            <a:pPr>
              <a:defRPr/>
            </a:pPr>
            <a:r>
              <a:rPr lang="en-AU" altLang="en-US" sz="2000" dirty="0"/>
              <a:t>Review the </a:t>
            </a:r>
            <a:r>
              <a:rPr lang="en-AU" altLang="en-US" sz="2000" b="1" dirty="0">
                <a:solidFill>
                  <a:srgbClr val="000000"/>
                </a:solidFill>
              </a:rPr>
              <a:t>effectiveness</a:t>
            </a:r>
            <a:r>
              <a:rPr lang="en-AU" altLang="en-US" sz="2000" dirty="0"/>
              <a:t> of the CLE by reference to the CLE project outline areas, </a:t>
            </a:r>
            <a:r>
              <a:rPr lang="en-AU" altLang="en-US" sz="2000" dirty="0" err="1"/>
              <a:t>eg</a:t>
            </a:r>
            <a:r>
              <a:rPr lang="en-AU" altLang="en-US" sz="2000" dirty="0"/>
              <a:t>:</a:t>
            </a:r>
            <a:endParaRPr lang="en-AU" altLang="en-US" sz="2000" dirty="0">
              <a:cs typeface="Arial"/>
            </a:endParaRPr>
          </a:p>
        </p:txBody>
      </p:sp>
      <p:graphicFrame>
        <p:nvGraphicFramePr>
          <p:cNvPr id="2" name="Diagram 2">
            <a:extLst>
              <a:ext uri="{FF2B5EF4-FFF2-40B4-BE49-F238E27FC236}">
                <a16:creationId xmlns="" xmlns:a16="http://schemas.microsoft.com/office/drawing/2014/main" id="{8C1203CC-101C-45C3-B432-1EFC852242B0}"/>
              </a:ext>
            </a:extLst>
          </p:cNvPr>
          <p:cNvGraphicFramePr/>
          <p:nvPr>
            <p:extLst/>
          </p:nvPr>
        </p:nvGraphicFramePr>
        <p:xfrm>
          <a:off x="381000" y="3190875"/>
          <a:ext cx="8316913" cy="252922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Footer Placeholder 3">
            <a:extLst>
              <a:ext uri="{FF2B5EF4-FFF2-40B4-BE49-F238E27FC236}">
                <a16:creationId xmlns="" xmlns:a16="http://schemas.microsoft.com/office/drawing/2014/main" id="{7156DA92-C79B-4B32-B31B-C9E65F865891}"/>
              </a:ext>
            </a:extLst>
          </p:cNvPr>
          <p:cNvSpPr txBox="1">
            <a:spLocks/>
          </p:cNvSpPr>
          <p:nvPr/>
        </p:nvSpPr>
        <p:spPr bwMode="auto">
          <a:xfrm>
            <a:off x="4843463" y="6324600"/>
            <a:ext cx="37338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9pPr>
          </a:lstStyle>
          <a:p>
            <a:r>
              <a:rPr lang="en-US" altLang="en-US" sz="800" dirty="0" smtClean="0">
                <a:solidFill>
                  <a:srgbClr val="CCCCCC"/>
                </a:solidFill>
              </a:rPr>
              <a:t>Evaluating CLE |</a:t>
            </a:r>
            <a:r>
              <a:rPr lang="en-US" altLang="en-US" sz="800" dirty="0" smtClean="0">
                <a:solidFill>
                  <a:schemeClr val="bg2"/>
                </a:solidFill>
              </a:rPr>
              <a:t> </a:t>
            </a:r>
            <a:fld id="{0B3A7EC9-5548-4459-B4CC-C19A4ECE14EC}" type="slidenum">
              <a:rPr lang="en-US" altLang="en-US" sz="800" smtClean="0">
                <a:solidFill>
                  <a:schemeClr val="bg2"/>
                </a:solidFill>
              </a:rPr>
              <a:t>33</a:t>
            </a:fld>
            <a:endParaRPr lang="en-US" altLang="en-US" sz="800" dirty="0">
              <a:solidFill>
                <a:schemeClr val="bg2"/>
              </a:solidFill>
            </a:endParaRPr>
          </a:p>
        </p:txBody>
      </p:sp>
    </p:spTree>
    <p:extLst>
      <p:ext uri="{BB962C8B-B14F-4D97-AF65-F5344CB8AC3E}">
        <p14:creationId xmlns:p14="http://schemas.microsoft.com/office/powerpoint/2010/main" val="33741370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 xmlns:a16="http://schemas.microsoft.com/office/drawing/2014/main" id="{712FB19D-8FD7-4A19-A02C-4743B4DFBDA6}"/>
              </a:ext>
            </a:extLst>
          </p:cNvPr>
          <p:cNvSpPr>
            <a:spLocks noGrp="1"/>
          </p:cNvSpPr>
          <p:nvPr>
            <p:ph type="title"/>
          </p:nvPr>
        </p:nvSpPr>
        <p:spPr>
          <a:xfrm>
            <a:off x="533400" y="219075"/>
            <a:ext cx="7772400" cy="706856"/>
          </a:xfrm>
        </p:spPr>
        <p:txBody>
          <a:bodyPr/>
          <a:lstStyle/>
          <a:p>
            <a:r>
              <a:rPr lang="en-AU" altLang="en-US" dirty="0"/>
              <a:t>Evaluation Plan</a:t>
            </a:r>
            <a:r>
              <a:rPr lang="en-AU" altLang="en-US" dirty="0">
                <a:cs typeface="Arial"/>
              </a:rPr>
              <a:t>: SMART objective  </a:t>
            </a:r>
            <a:endParaRPr lang="en-AU" altLang="en-US" dirty="0"/>
          </a:p>
        </p:txBody>
      </p:sp>
      <p:graphicFrame>
        <p:nvGraphicFramePr>
          <p:cNvPr id="6" name="Content Placeholder 5">
            <a:extLst>
              <a:ext uri="{FF2B5EF4-FFF2-40B4-BE49-F238E27FC236}">
                <a16:creationId xmlns="" xmlns:a16="http://schemas.microsoft.com/office/drawing/2014/main" id="{707A5B15-EEA8-4A70-B01C-0CC1F017ABA7}"/>
              </a:ext>
            </a:extLst>
          </p:cNvPr>
          <p:cNvGraphicFramePr>
            <a:graphicFrameLocks noGrp="1"/>
          </p:cNvGraphicFramePr>
          <p:nvPr>
            <p:ph idx="1"/>
            <p:extLst/>
          </p:nvPr>
        </p:nvGraphicFramePr>
        <p:xfrm>
          <a:off x="180975" y="981075"/>
          <a:ext cx="8715373" cy="4819649"/>
        </p:xfrm>
        <a:graphic>
          <a:graphicData uri="http://schemas.openxmlformats.org/drawingml/2006/table">
            <a:tbl>
              <a:tblPr firstRow="1" bandRow="1">
                <a:tableStyleId>{5C22544A-7EE6-4342-B048-85BDC9FD1C3A}</a:tableStyleId>
              </a:tblPr>
              <a:tblGrid>
                <a:gridCol w="1362075">
                  <a:extLst>
                    <a:ext uri="{9D8B030D-6E8A-4147-A177-3AD203B41FA5}">
                      <a16:colId xmlns="" xmlns:a16="http://schemas.microsoft.com/office/drawing/2014/main" val="20000"/>
                    </a:ext>
                  </a:extLst>
                </a:gridCol>
                <a:gridCol w="1847849">
                  <a:extLst>
                    <a:ext uri="{9D8B030D-6E8A-4147-A177-3AD203B41FA5}">
                      <a16:colId xmlns="" xmlns:a16="http://schemas.microsoft.com/office/drawing/2014/main" val="20001"/>
                    </a:ext>
                  </a:extLst>
                </a:gridCol>
                <a:gridCol w="1847849">
                  <a:extLst>
                    <a:ext uri="{9D8B030D-6E8A-4147-A177-3AD203B41FA5}">
                      <a16:colId xmlns="" xmlns:a16="http://schemas.microsoft.com/office/drawing/2014/main" val="20002"/>
                    </a:ext>
                  </a:extLst>
                </a:gridCol>
                <a:gridCol w="1019175">
                  <a:extLst>
                    <a:ext uri="{9D8B030D-6E8A-4147-A177-3AD203B41FA5}">
                      <a16:colId xmlns="" xmlns:a16="http://schemas.microsoft.com/office/drawing/2014/main" val="20003"/>
                    </a:ext>
                  </a:extLst>
                </a:gridCol>
                <a:gridCol w="2638425">
                  <a:extLst>
                    <a:ext uri="{9D8B030D-6E8A-4147-A177-3AD203B41FA5}">
                      <a16:colId xmlns="" xmlns:a16="http://schemas.microsoft.com/office/drawing/2014/main" val="20004"/>
                    </a:ext>
                  </a:extLst>
                </a:gridCol>
              </a:tblGrid>
              <a:tr h="581025">
                <a:tc>
                  <a:txBody>
                    <a:bodyPr/>
                    <a:lstStyle/>
                    <a:p>
                      <a:pPr algn="ctr"/>
                      <a:r>
                        <a:rPr lang="en-AU" sz="1400" dirty="0"/>
                        <a:t>SMART objective</a:t>
                      </a:r>
                    </a:p>
                  </a:txBody>
                  <a:tcPr marT="45727" marB="45727" anchor="ctr"/>
                </a:tc>
                <a:tc>
                  <a:txBody>
                    <a:bodyPr/>
                    <a:lstStyle/>
                    <a:p>
                      <a:pPr algn="ctr"/>
                      <a:r>
                        <a:rPr lang="en-AU" sz="1400" dirty="0"/>
                        <a:t>KEQ</a:t>
                      </a:r>
                    </a:p>
                  </a:txBody>
                  <a:tcPr marT="45727" marB="45727" anchor="ctr"/>
                </a:tc>
                <a:tc>
                  <a:txBody>
                    <a:bodyPr/>
                    <a:lstStyle/>
                    <a:p>
                      <a:pPr algn="ctr"/>
                      <a:r>
                        <a:rPr lang="en-AU" sz="1400" dirty="0"/>
                        <a:t>Data</a:t>
                      </a:r>
                    </a:p>
                  </a:txBody>
                  <a:tcPr marT="45727" marB="45727" anchor="ctr"/>
                </a:tc>
                <a:tc>
                  <a:txBody>
                    <a:bodyPr/>
                    <a:lstStyle/>
                    <a:p>
                      <a:pPr algn="ctr"/>
                      <a:r>
                        <a:rPr lang="en-AU" sz="1400" dirty="0"/>
                        <a:t>Tools / Methods</a:t>
                      </a:r>
                    </a:p>
                  </a:txBody>
                  <a:tcPr marT="45727" marB="45727" anchor="ctr"/>
                </a:tc>
                <a:tc>
                  <a:txBody>
                    <a:bodyPr/>
                    <a:lstStyle/>
                    <a:p>
                      <a:pPr algn="ctr"/>
                      <a:r>
                        <a:rPr lang="en-AU" sz="1400" dirty="0"/>
                        <a:t>Who? / When</a:t>
                      </a:r>
                      <a:r>
                        <a:rPr lang="en-AU" sz="1400" baseline="0" dirty="0"/>
                        <a:t>?</a:t>
                      </a:r>
                      <a:endParaRPr lang="en-AU" sz="1400" dirty="0"/>
                    </a:p>
                  </a:txBody>
                  <a:tcPr marT="45727" marB="45727" anchor="ctr"/>
                </a:tc>
                <a:extLst>
                  <a:ext uri="{0D108BD9-81ED-4DB2-BD59-A6C34878D82A}">
                    <a16:rowId xmlns="" xmlns:a16="http://schemas.microsoft.com/office/drawing/2014/main" val="10000"/>
                  </a:ext>
                </a:extLst>
              </a:tr>
              <a:tr h="4238624">
                <a:tc>
                  <a:txBody>
                    <a:bodyPr/>
                    <a:lstStyle/>
                    <a:p>
                      <a:pPr>
                        <a:buNone/>
                      </a:pPr>
                      <a:r>
                        <a:rPr lang="en-AU" sz="1400" b="0" i="0" u="none" strike="noStrike" noProof="0" dirty="0">
                          <a:solidFill>
                            <a:srgbClr val="FF0000"/>
                          </a:solidFill>
                          <a:latin typeface="Arial"/>
                        </a:rPr>
                        <a:t>By delivering CLE on EPAs to residents in the Restful Nursing Home, 25% of participants will check that their EPA is current in the next month</a:t>
                      </a:r>
                      <a:endParaRPr lang="en-AU" sz="1400" dirty="0">
                        <a:solidFill>
                          <a:srgbClr val="FF0000"/>
                        </a:solidFill>
                      </a:endParaRPr>
                    </a:p>
                  </a:txBody>
                  <a:tcPr marT="45727" marB="45727"/>
                </a:tc>
                <a:tc>
                  <a:txBody>
                    <a:bodyPr/>
                    <a:lstStyle/>
                    <a:p>
                      <a:pPr lvl="0" algn="l">
                        <a:lnSpc>
                          <a:spcPct val="107000"/>
                        </a:lnSpc>
                        <a:spcAft>
                          <a:spcPts val="0"/>
                        </a:spcAft>
                        <a:buNone/>
                      </a:pPr>
                      <a:endParaRPr lang="en-AU" sz="1300" b="0" i="0" u="none" strike="noStrike" noProof="0" dirty="0">
                        <a:solidFill>
                          <a:srgbClr val="000000"/>
                        </a:solidFill>
                        <a:latin typeface="Arial"/>
                      </a:endParaRPr>
                    </a:p>
                  </a:txBody>
                  <a:tcPr marT="45727" marB="45727"/>
                </a:tc>
                <a:tc>
                  <a:txBody>
                    <a:bodyPr/>
                    <a:lstStyle/>
                    <a:p>
                      <a:pPr lvl="0" algn="l">
                        <a:lnSpc>
                          <a:spcPct val="107000"/>
                        </a:lnSpc>
                        <a:spcAft>
                          <a:spcPts val="0"/>
                        </a:spcAft>
                        <a:buNone/>
                      </a:pPr>
                      <a:endParaRPr lang="en-AU" sz="1300" b="0" i="0" u="none" strike="noStrike" noProof="0" dirty="0">
                        <a:solidFill>
                          <a:srgbClr val="000000"/>
                        </a:solidFill>
                        <a:latin typeface="Arial"/>
                      </a:endParaRPr>
                    </a:p>
                  </a:txBody>
                  <a:tcPr marT="45727" marB="45727"/>
                </a:tc>
                <a:tc>
                  <a:txBody>
                    <a:bodyPr/>
                    <a:lstStyle/>
                    <a:p>
                      <a:pPr marL="0" marR="0" lvl="0" indent="0" algn="l">
                        <a:lnSpc>
                          <a:spcPct val="107000"/>
                        </a:lnSpc>
                        <a:spcBef>
                          <a:spcPts val="0"/>
                        </a:spcBef>
                        <a:spcAft>
                          <a:spcPts val="0"/>
                        </a:spcAft>
                        <a:buNone/>
                      </a:pPr>
                      <a:endParaRPr lang="en-AU" sz="1300" b="0" i="0" u="none" strike="noStrike" noProof="0" dirty="0">
                        <a:solidFill>
                          <a:srgbClr val="000000"/>
                        </a:solidFill>
                        <a:latin typeface="Arial"/>
                      </a:endParaRPr>
                    </a:p>
                    <a:p>
                      <a:pPr lvl="0">
                        <a:buNone/>
                      </a:pPr>
                      <a:endParaRPr lang="en-AU" sz="1800" dirty="0"/>
                    </a:p>
                  </a:txBody>
                  <a:tcPr marT="45727" marB="45727"/>
                </a:tc>
                <a:tc>
                  <a:txBody>
                    <a:bodyPr/>
                    <a:lstStyle/>
                    <a:p>
                      <a:pPr lvl="0" algn="l">
                        <a:lnSpc>
                          <a:spcPct val="107000"/>
                        </a:lnSpc>
                        <a:spcAft>
                          <a:spcPts val="0"/>
                        </a:spcAft>
                        <a:buNone/>
                      </a:pPr>
                      <a:endParaRPr lang="en-AU" sz="1300" b="0" i="0" u="none" strike="noStrike" noProof="0" dirty="0">
                        <a:solidFill>
                          <a:srgbClr val="000000"/>
                        </a:solidFill>
                        <a:latin typeface="Arial"/>
                      </a:endParaRPr>
                    </a:p>
                  </a:txBody>
                  <a:tcPr marT="45727" marB="45727"/>
                </a:tc>
                <a:extLst>
                  <a:ext uri="{0D108BD9-81ED-4DB2-BD59-A6C34878D82A}">
                    <a16:rowId xmlns="" xmlns:a16="http://schemas.microsoft.com/office/drawing/2014/main" val="10001"/>
                  </a:ext>
                </a:extLst>
              </a:tr>
            </a:tbl>
          </a:graphicData>
        </a:graphic>
      </p:graphicFrame>
      <p:sp>
        <p:nvSpPr>
          <p:cNvPr id="5" name="Footer Placeholder 3">
            <a:extLst>
              <a:ext uri="{FF2B5EF4-FFF2-40B4-BE49-F238E27FC236}">
                <a16:creationId xmlns="" xmlns:a16="http://schemas.microsoft.com/office/drawing/2014/main" id="{7156DA92-C79B-4B32-B31B-C9E65F865891}"/>
              </a:ext>
            </a:extLst>
          </p:cNvPr>
          <p:cNvSpPr txBox="1">
            <a:spLocks/>
          </p:cNvSpPr>
          <p:nvPr/>
        </p:nvSpPr>
        <p:spPr bwMode="auto">
          <a:xfrm>
            <a:off x="4843463" y="6324600"/>
            <a:ext cx="37338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9pPr>
          </a:lstStyle>
          <a:p>
            <a:r>
              <a:rPr lang="en-US" altLang="en-US" sz="800" dirty="0" smtClean="0">
                <a:solidFill>
                  <a:srgbClr val="CCCCCC"/>
                </a:solidFill>
              </a:rPr>
              <a:t>Evaluating CLE |</a:t>
            </a:r>
            <a:r>
              <a:rPr lang="en-US" altLang="en-US" sz="800" dirty="0" smtClean="0">
                <a:solidFill>
                  <a:schemeClr val="bg2"/>
                </a:solidFill>
              </a:rPr>
              <a:t> </a:t>
            </a:r>
            <a:fld id="{0F9A8495-ED24-4392-842C-044DEB55DD7F}" type="slidenum">
              <a:rPr lang="en-US" altLang="en-US" sz="800" smtClean="0">
                <a:solidFill>
                  <a:schemeClr val="bg2"/>
                </a:solidFill>
              </a:rPr>
              <a:t>34</a:t>
            </a:fld>
            <a:endParaRPr lang="en-US" altLang="en-US" sz="800" dirty="0">
              <a:solidFill>
                <a:schemeClr val="bg2"/>
              </a:solidFill>
            </a:endParaRPr>
          </a:p>
        </p:txBody>
      </p:sp>
    </p:spTree>
    <p:extLst>
      <p:ext uri="{BB962C8B-B14F-4D97-AF65-F5344CB8AC3E}">
        <p14:creationId xmlns:p14="http://schemas.microsoft.com/office/powerpoint/2010/main" val="9992876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Title 1">
            <a:extLst>
              <a:ext uri="{FF2B5EF4-FFF2-40B4-BE49-F238E27FC236}">
                <a16:creationId xmlns="" xmlns:a16="http://schemas.microsoft.com/office/drawing/2014/main" id="{41026A25-A5A5-490A-A52A-4F6B51F526A5}"/>
              </a:ext>
            </a:extLst>
          </p:cNvPr>
          <p:cNvSpPr>
            <a:spLocks noGrp="1"/>
          </p:cNvSpPr>
          <p:nvPr>
            <p:ph type="title"/>
          </p:nvPr>
        </p:nvSpPr>
        <p:spPr>
          <a:xfrm>
            <a:off x="533400" y="488449"/>
            <a:ext cx="7772400" cy="1143000"/>
          </a:xfrm>
        </p:spPr>
        <p:txBody>
          <a:bodyPr/>
          <a:lstStyle/>
          <a:p>
            <a:r>
              <a:rPr lang="en-AU" altLang="en-US" dirty="0" smtClean="0"/>
              <a:t>Evaluation Plan: Key </a:t>
            </a:r>
            <a:r>
              <a:rPr lang="en-AU" altLang="en-US" dirty="0"/>
              <a:t>Evaluation </a:t>
            </a:r>
            <a:r>
              <a:rPr lang="en-AU" altLang="en-US" dirty="0" smtClean="0"/>
              <a:t>Questions (KEQs) </a:t>
            </a:r>
            <a:endParaRPr lang="en-AU" altLang="en-US" dirty="0"/>
          </a:p>
        </p:txBody>
      </p:sp>
      <p:sp>
        <p:nvSpPr>
          <p:cNvPr id="5" name="Footer Placeholder 3">
            <a:extLst>
              <a:ext uri="{FF2B5EF4-FFF2-40B4-BE49-F238E27FC236}">
                <a16:creationId xmlns="" xmlns:a16="http://schemas.microsoft.com/office/drawing/2014/main" id="{7156DA92-C79B-4B32-B31B-C9E65F865891}"/>
              </a:ext>
            </a:extLst>
          </p:cNvPr>
          <p:cNvSpPr txBox="1">
            <a:spLocks/>
          </p:cNvSpPr>
          <p:nvPr/>
        </p:nvSpPr>
        <p:spPr bwMode="auto">
          <a:xfrm>
            <a:off x="4843463" y="6324600"/>
            <a:ext cx="37338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9pPr>
          </a:lstStyle>
          <a:p>
            <a:r>
              <a:rPr lang="en-US" altLang="en-US" sz="800" dirty="0" smtClean="0">
                <a:solidFill>
                  <a:srgbClr val="CCCCCC"/>
                </a:solidFill>
              </a:rPr>
              <a:t>Evaluating CLE |</a:t>
            </a:r>
            <a:r>
              <a:rPr lang="en-US" altLang="en-US" sz="800" dirty="0" smtClean="0">
                <a:solidFill>
                  <a:schemeClr val="bg2"/>
                </a:solidFill>
              </a:rPr>
              <a:t> </a:t>
            </a:r>
            <a:fld id="{21DAF861-1633-427B-AEEA-B2CBFC3869DA}" type="slidenum">
              <a:rPr lang="en-US" altLang="en-US" sz="800" smtClean="0">
                <a:solidFill>
                  <a:schemeClr val="bg2"/>
                </a:solidFill>
              </a:rPr>
              <a:t>35</a:t>
            </a:fld>
            <a:endParaRPr lang="en-US" altLang="en-US" sz="800" dirty="0">
              <a:solidFill>
                <a:schemeClr val="bg2"/>
              </a:solidFill>
            </a:endParaRPr>
          </a:p>
        </p:txBody>
      </p:sp>
      <p:graphicFrame>
        <p:nvGraphicFramePr>
          <p:cNvPr id="7" name="Content Placeholder 2">
            <a:extLst>
              <a:ext uri="{FF2B5EF4-FFF2-40B4-BE49-F238E27FC236}">
                <a16:creationId xmlns="" xmlns:a16="http://schemas.microsoft.com/office/drawing/2014/main" id="{6798601A-A6A4-43A0-B4AB-6FE05BB455E8}"/>
              </a:ext>
            </a:extLst>
          </p:cNvPr>
          <p:cNvGraphicFramePr>
            <a:graphicFrameLocks noGrp="1"/>
          </p:cNvGraphicFramePr>
          <p:nvPr>
            <p:ph idx="1"/>
            <p:extLst/>
          </p:nvPr>
        </p:nvGraphicFramePr>
        <p:xfrm>
          <a:off x="628650" y="1631449"/>
          <a:ext cx="7886700" cy="42418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322125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Title 1">
            <a:extLst>
              <a:ext uri="{FF2B5EF4-FFF2-40B4-BE49-F238E27FC236}">
                <a16:creationId xmlns="" xmlns:a16="http://schemas.microsoft.com/office/drawing/2014/main" id="{41026A25-A5A5-490A-A52A-4F6B51F526A5}"/>
              </a:ext>
            </a:extLst>
          </p:cNvPr>
          <p:cNvSpPr>
            <a:spLocks noGrp="1"/>
          </p:cNvSpPr>
          <p:nvPr>
            <p:ph type="title"/>
          </p:nvPr>
        </p:nvSpPr>
        <p:spPr>
          <a:xfrm>
            <a:off x="533400" y="488449"/>
            <a:ext cx="7772400" cy="1143000"/>
          </a:xfrm>
        </p:spPr>
        <p:txBody>
          <a:bodyPr/>
          <a:lstStyle/>
          <a:p>
            <a:r>
              <a:rPr lang="en-AU" altLang="en-US" dirty="0" smtClean="0"/>
              <a:t>Key </a:t>
            </a:r>
            <a:r>
              <a:rPr lang="en-AU" altLang="en-US" dirty="0"/>
              <a:t>Evaluation </a:t>
            </a:r>
            <a:r>
              <a:rPr lang="en-AU" altLang="en-US" dirty="0" smtClean="0"/>
              <a:t>Questions</a:t>
            </a:r>
            <a:endParaRPr lang="en-AU" altLang="en-US" dirty="0"/>
          </a:p>
        </p:txBody>
      </p:sp>
      <p:sp>
        <p:nvSpPr>
          <p:cNvPr id="5" name="Footer Placeholder 3">
            <a:extLst>
              <a:ext uri="{FF2B5EF4-FFF2-40B4-BE49-F238E27FC236}">
                <a16:creationId xmlns="" xmlns:a16="http://schemas.microsoft.com/office/drawing/2014/main" id="{7156DA92-C79B-4B32-B31B-C9E65F865891}"/>
              </a:ext>
            </a:extLst>
          </p:cNvPr>
          <p:cNvSpPr txBox="1">
            <a:spLocks/>
          </p:cNvSpPr>
          <p:nvPr/>
        </p:nvSpPr>
        <p:spPr bwMode="auto">
          <a:xfrm>
            <a:off x="4843463" y="6324600"/>
            <a:ext cx="37338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9pPr>
          </a:lstStyle>
          <a:p>
            <a:r>
              <a:rPr lang="en-US" altLang="en-US" sz="800" dirty="0" smtClean="0">
                <a:solidFill>
                  <a:srgbClr val="CCCCCC"/>
                </a:solidFill>
              </a:rPr>
              <a:t>Evaluating CLE |</a:t>
            </a:r>
            <a:r>
              <a:rPr lang="en-US" altLang="en-US" sz="800" dirty="0" smtClean="0">
                <a:solidFill>
                  <a:schemeClr val="bg2"/>
                </a:solidFill>
              </a:rPr>
              <a:t> </a:t>
            </a:r>
            <a:fld id="{21DAF861-1633-427B-AEEA-B2CBFC3869DA}" type="slidenum">
              <a:rPr lang="en-US" altLang="en-US" sz="800" smtClean="0">
                <a:solidFill>
                  <a:schemeClr val="bg2"/>
                </a:solidFill>
              </a:rPr>
              <a:t>36</a:t>
            </a:fld>
            <a:endParaRPr lang="en-US" altLang="en-US" sz="800" dirty="0">
              <a:solidFill>
                <a:schemeClr val="bg2"/>
              </a:solidFill>
            </a:endParaRPr>
          </a:p>
        </p:txBody>
      </p:sp>
      <p:graphicFrame>
        <p:nvGraphicFramePr>
          <p:cNvPr id="7" name="Content Placeholder 2">
            <a:extLst>
              <a:ext uri="{FF2B5EF4-FFF2-40B4-BE49-F238E27FC236}">
                <a16:creationId xmlns="" xmlns:a16="http://schemas.microsoft.com/office/drawing/2014/main" id="{6798601A-A6A4-43A0-B4AB-6FE05BB455E8}"/>
              </a:ext>
            </a:extLst>
          </p:cNvPr>
          <p:cNvGraphicFramePr>
            <a:graphicFrameLocks noGrp="1"/>
          </p:cNvGraphicFramePr>
          <p:nvPr>
            <p:ph idx="1"/>
            <p:extLst/>
          </p:nvPr>
        </p:nvGraphicFramePr>
        <p:xfrm>
          <a:off x="628650" y="2097731"/>
          <a:ext cx="7886700" cy="39452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7"/>
          <p:cNvSpPr/>
          <p:nvPr/>
        </p:nvSpPr>
        <p:spPr>
          <a:xfrm>
            <a:off x="695739" y="1636067"/>
            <a:ext cx="7610061" cy="461665"/>
          </a:xfrm>
          <a:prstGeom prst="rect">
            <a:avLst/>
          </a:prstGeom>
        </p:spPr>
        <p:txBody>
          <a:bodyPr wrap="square">
            <a:spAutoFit/>
          </a:bodyPr>
          <a:lstStyle/>
          <a:p>
            <a:r>
              <a:rPr lang="en-AU" altLang="en-US" dirty="0"/>
              <a:t>Some suggested categories of </a:t>
            </a:r>
            <a:r>
              <a:rPr lang="en-AU" altLang="en-US" dirty="0" smtClean="0"/>
              <a:t>questions:</a:t>
            </a:r>
            <a:endParaRPr lang="en-AU" altLang="en-US" dirty="0">
              <a:cs typeface="Arial"/>
            </a:endParaRPr>
          </a:p>
        </p:txBody>
      </p:sp>
    </p:spTree>
    <p:extLst>
      <p:ext uri="{BB962C8B-B14F-4D97-AF65-F5344CB8AC3E}">
        <p14:creationId xmlns:p14="http://schemas.microsoft.com/office/powerpoint/2010/main" val="17150303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Title 1">
            <a:extLst>
              <a:ext uri="{FF2B5EF4-FFF2-40B4-BE49-F238E27FC236}">
                <a16:creationId xmlns="" xmlns:a16="http://schemas.microsoft.com/office/drawing/2014/main" id="{41026A25-A5A5-490A-A52A-4F6B51F526A5}"/>
              </a:ext>
            </a:extLst>
          </p:cNvPr>
          <p:cNvSpPr>
            <a:spLocks noGrp="1"/>
          </p:cNvSpPr>
          <p:nvPr>
            <p:ph type="title"/>
          </p:nvPr>
        </p:nvSpPr>
        <p:spPr>
          <a:xfrm>
            <a:off x="533400" y="488449"/>
            <a:ext cx="7772400" cy="1143000"/>
          </a:xfrm>
        </p:spPr>
        <p:txBody>
          <a:bodyPr/>
          <a:lstStyle/>
          <a:p>
            <a:r>
              <a:rPr lang="en-AU" altLang="en-US" dirty="0" smtClean="0"/>
              <a:t>Key </a:t>
            </a:r>
            <a:r>
              <a:rPr lang="en-AU" altLang="en-US" dirty="0"/>
              <a:t>Evaluation </a:t>
            </a:r>
            <a:r>
              <a:rPr lang="en-AU" altLang="en-US" dirty="0" smtClean="0"/>
              <a:t>Questions</a:t>
            </a:r>
            <a:endParaRPr lang="en-AU" altLang="en-US" dirty="0"/>
          </a:p>
        </p:txBody>
      </p:sp>
      <p:sp>
        <p:nvSpPr>
          <p:cNvPr id="5" name="Footer Placeholder 3">
            <a:extLst>
              <a:ext uri="{FF2B5EF4-FFF2-40B4-BE49-F238E27FC236}">
                <a16:creationId xmlns="" xmlns:a16="http://schemas.microsoft.com/office/drawing/2014/main" id="{7156DA92-C79B-4B32-B31B-C9E65F865891}"/>
              </a:ext>
            </a:extLst>
          </p:cNvPr>
          <p:cNvSpPr txBox="1">
            <a:spLocks/>
          </p:cNvSpPr>
          <p:nvPr/>
        </p:nvSpPr>
        <p:spPr bwMode="auto">
          <a:xfrm>
            <a:off x="4843463" y="6324600"/>
            <a:ext cx="37338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9pPr>
          </a:lstStyle>
          <a:p>
            <a:r>
              <a:rPr lang="en-US" altLang="en-US" sz="800" dirty="0" smtClean="0">
                <a:solidFill>
                  <a:srgbClr val="CCCCCC"/>
                </a:solidFill>
              </a:rPr>
              <a:t>Evaluating CLE |</a:t>
            </a:r>
            <a:r>
              <a:rPr lang="en-US" altLang="en-US" sz="800" dirty="0" smtClean="0">
                <a:solidFill>
                  <a:schemeClr val="bg2"/>
                </a:solidFill>
              </a:rPr>
              <a:t> </a:t>
            </a:r>
            <a:fld id="{21DAF861-1633-427B-AEEA-B2CBFC3869DA}" type="slidenum">
              <a:rPr lang="en-US" altLang="en-US" sz="800" smtClean="0">
                <a:solidFill>
                  <a:schemeClr val="bg2"/>
                </a:solidFill>
              </a:rPr>
              <a:t>37</a:t>
            </a:fld>
            <a:endParaRPr lang="en-US" altLang="en-US" sz="800" dirty="0">
              <a:solidFill>
                <a:schemeClr val="bg2"/>
              </a:solidFill>
            </a:endParaRPr>
          </a:p>
        </p:txBody>
      </p:sp>
      <p:graphicFrame>
        <p:nvGraphicFramePr>
          <p:cNvPr id="7" name="Content Placeholder 2">
            <a:extLst>
              <a:ext uri="{FF2B5EF4-FFF2-40B4-BE49-F238E27FC236}">
                <a16:creationId xmlns="" xmlns:a16="http://schemas.microsoft.com/office/drawing/2014/main" id="{6798601A-A6A4-43A0-B4AB-6FE05BB455E8}"/>
              </a:ext>
            </a:extLst>
          </p:cNvPr>
          <p:cNvGraphicFramePr>
            <a:graphicFrameLocks noGrp="1"/>
          </p:cNvGraphicFramePr>
          <p:nvPr>
            <p:ph idx="1"/>
            <p:extLst/>
          </p:nvPr>
        </p:nvGraphicFramePr>
        <p:xfrm>
          <a:off x="628650" y="2097731"/>
          <a:ext cx="7886700" cy="39452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7"/>
          <p:cNvSpPr/>
          <p:nvPr/>
        </p:nvSpPr>
        <p:spPr>
          <a:xfrm>
            <a:off x="695739" y="1636067"/>
            <a:ext cx="7610061" cy="461665"/>
          </a:xfrm>
          <a:prstGeom prst="rect">
            <a:avLst/>
          </a:prstGeom>
        </p:spPr>
        <p:txBody>
          <a:bodyPr wrap="square">
            <a:spAutoFit/>
          </a:bodyPr>
          <a:lstStyle/>
          <a:p>
            <a:r>
              <a:rPr lang="en-AU" altLang="en-US" dirty="0"/>
              <a:t>Some suggested categories of </a:t>
            </a:r>
            <a:r>
              <a:rPr lang="en-AU" altLang="en-US" dirty="0" smtClean="0"/>
              <a:t>questions:</a:t>
            </a:r>
            <a:endParaRPr lang="en-AU" altLang="en-US" dirty="0">
              <a:cs typeface="Arial"/>
            </a:endParaRPr>
          </a:p>
        </p:txBody>
      </p:sp>
    </p:spTree>
    <p:extLst>
      <p:ext uri="{BB962C8B-B14F-4D97-AF65-F5344CB8AC3E}">
        <p14:creationId xmlns:p14="http://schemas.microsoft.com/office/powerpoint/2010/main" val="7756752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 xmlns:a16="http://schemas.microsoft.com/office/drawing/2014/main" id="{712FB19D-8FD7-4A19-A02C-4743B4DFBDA6}"/>
              </a:ext>
            </a:extLst>
          </p:cNvPr>
          <p:cNvSpPr>
            <a:spLocks noGrp="1"/>
          </p:cNvSpPr>
          <p:nvPr>
            <p:ph type="title"/>
          </p:nvPr>
        </p:nvSpPr>
        <p:spPr>
          <a:xfrm>
            <a:off x="533400" y="219075"/>
            <a:ext cx="7772400" cy="706856"/>
          </a:xfrm>
        </p:spPr>
        <p:txBody>
          <a:bodyPr/>
          <a:lstStyle/>
          <a:p>
            <a:r>
              <a:rPr lang="en-AU" altLang="en-US" dirty="0"/>
              <a:t>Evaluation Plan</a:t>
            </a:r>
            <a:r>
              <a:rPr lang="en-AU" altLang="en-US" dirty="0">
                <a:cs typeface="Arial"/>
              </a:rPr>
              <a:t>: KEQs </a:t>
            </a:r>
            <a:endParaRPr lang="en-AU" altLang="en-US" dirty="0"/>
          </a:p>
        </p:txBody>
      </p:sp>
      <p:graphicFrame>
        <p:nvGraphicFramePr>
          <p:cNvPr id="6" name="Content Placeholder 5">
            <a:extLst>
              <a:ext uri="{FF2B5EF4-FFF2-40B4-BE49-F238E27FC236}">
                <a16:creationId xmlns="" xmlns:a16="http://schemas.microsoft.com/office/drawing/2014/main" id="{707A5B15-EEA8-4A70-B01C-0CC1F017ABA7}"/>
              </a:ext>
            </a:extLst>
          </p:cNvPr>
          <p:cNvGraphicFramePr>
            <a:graphicFrameLocks noGrp="1"/>
          </p:cNvGraphicFramePr>
          <p:nvPr>
            <p:ph idx="1"/>
            <p:extLst/>
          </p:nvPr>
        </p:nvGraphicFramePr>
        <p:xfrm>
          <a:off x="180975" y="981075"/>
          <a:ext cx="8715373" cy="4911739"/>
        </p:xfrm>
        <a:graphic>
          <a:graphicData uri="http://schemas.openxmlformats.org/drawingml/2006/table">
            <a:tbl>
              <a:tblPr firstRow="1" bandRow="1">
                <a:tableStyleId>{5C22544A-7EE6-4342-B048-85BDC9FD1C3A}</a:tableStyleId>
              </a:tblPr>
              <a:tblGrid>
                <a:gridCol w="1362075">
                  <a:extLst>
                    <a:ext uri="{9D8B030D-6E8A-4147-A177-3AD203B41FA5}">
                      <a16:colId xmlns="" xmlns:a16="http://schemas.microsoft.com/office/drawing/2014/main" val="20000"/>
                    </a:ext>
                  </a:extLst>
                </a:gridCol>
                <a:gridCol w="1847849">
                  <a:extLst>
                    <a:ext uri="{9D8B030D-6E8A-4147-A177-3AD203B41FA5}">
                      <a16:colId xmlns="" xmlns:a16="http://schemas.microsoft.com/office/drawing/2014/main" val="20001"/>
                    </a:ext>
                  </a:extLst>
                </a:gridCol>
                <a:gridCol w="1847849">
                  <a:extLst>
                    <a:ext uri="{9D8B030D-6E8A-4147-A177-3AD203B41FA5}">
                      <a16:colId xmlns="" xmlns:a16="http://schemas.microsoft.com/office/drawing/2014/main" val="20002"/>
                    </a:ext>
                  </a:extLst>
                </a:gridCol>
                <a:gridCol w="1019175">
                  <a:extLst>
                    <a:ext uri="{9D8B030D-6E8A-4147-A177-3AD203B41FA5}">
                      <a16:colId xmlns="" xmlns:a16="http://schemas.microsoft.com/office/drawing/2014/main" val="20003"/>
                    </a:ext>
                  </a:extLst>
                </a:gridCol>
                <a:gridCol w="2638425">
                  <a:extLst>
                    <a:ext uri="{9D8B030D-6E8A-4147-A177-3AD203B41FA5}">
                      <a16:colId xmlns="" xmlns:a16="http://schemas.microsoft.com/office/drawing/2014/main" val="20004"/>
                    </a:ext>
                  </a:extLst>
                </a:gridCol>
              </a:tblGrid>
              <a:tr h="581025">
                <a:tc>
                  <a:txBody>
                    <a:bodyPr/>
                    <a:lstStyle/>
                    <a:p>
                      <a:pPr algn="ctr"/>
                      <a:r>
                        <a:rPr lang="en-AU" sz="1400" dirty="0"/>
                        <a:t>SMART objective</a:t>
                      </a:r>
                    </a:p>
                  </a:txBody>
                  <a:tcPr marT="45727" marB="45727" anchor="ctr"/>
                </a:tc>
                <a:tc>
                  <a:txBody>
                    <a:bodyPr/>
                    <a:lstStyle/>
                    <a:p>
                      <a:pPr algn="ctr"/>
                      <a:r>
                        <a:rPr lang="en-AU" sz="1400" dirty="0"/>
                        <a:t>KEQ</a:t>
                      </a:r>
                    </a:p>
                  </a:txBody>
                  <a:tcPr marT="45727" marB="45727" anchor="ctr"/>
                </a:tc>
                <a:tc>
                  <a:txBody>
                    <a:bodyPr/>
                    <a:lstStyle/>
                    <a:p>
                      <a:pPr algn="ctr"/>
                      <a:r>
                        <a:rPr lang="en-AU" sz="1400" dirty="0"/>
                        <a:t>Data</a:t>
                      </a:r>
                    </a:p>
                  </a:txBody>
                  <a:tcPr marT="45727" marB="45727" anchor="ctr"/>
                </a:tc>
                <a:tc>
                  <a:txBody>
                    <a:bodyPr/>
                    <a:lstStyle/>
                    <a:p>
                      <a:pPr algn="ctr"/>
                      <a:r>
                        <a:rPr lang="en-AU" sz="1400" dirty="0"/>
                        <a:t>Tools / Methods</a:t>
                      </a:r>
                    </a:p>
                  </a:txBody>
                  <a:tcPr marT="45727" marB="45727" anchor="ctr"/>
                </a:tc>
                <a:tc>
                  <a:txBody>
                    <a:bodyPr/>
                    <a:lstStyle/>
                    <a:p>
                      <a:pPr algn="ctr"/>
                      <a:r>
                        <a:rPr lang="en-AU" sz="1400" dirty="0"/>
                        <a:t>Who? / When</a:t>
                      </a:r>
                      <a:r>
                        <a:rPr lang="en-AU" sz="1400" baseline="0" dirty="0"/>
                        <a:t>?</a:t>
                      </a:r>
                      <a:endParaRPr lang="en-AU" sz="1400" dirty="0"/>
                    </a:p>
                  </a:txBody>
                  <a:tcPr marT="45727" marB="45727" anchor="ctr"/>
                </a:tc>
                <a:extLst>
                  <a:ext uri="{0D108BD9-81ED-4DB2-BD59-A6C34878D82A}">
                    <a16:rowId xmlns="" xmlns:a16="http://schemas.microsoft.com/office/drawing/2014/main" val="10000"/>
                  </a:ext>
                </a:extLst>
              </a:tr>
              <a:tr h="4238624">
                <a:tc>
                  <a:txBody>
                    <a:bodyPr/>
                    <a:lstStyle/>
                    <a:p>
                      <a:pPr>
                        <a:buNone/>
                      </a:pPr>
                      <a:r>
                        <a:rPr lang="en-AU" sz="1400" b="0" i="0" u="none" strike="noStrike" noProof="0" dirty="0">
                          <a:solidFill>
                            <a:srgbClr val="000000"/>
                          </a:solidFill>
                          <a:latin typeface="Arial"/>
                        </a:rPr>
                        <a:t>By delivering CLE on EPAs to residents in the Restful Nursing Home, 25% of participants will check that their EPA is current in the next month</a:t>
                      </a:r>
                      <a:endParaRPr lang="en-AU" sz="1400" dirty="0"/>
                    </a:p>
                  </a:txBody>
                  <a:tcPr marT="45727" marB="45727"/>
                </a:tc>
                <a:tc>
                  <a:txBody>
                    <a:bodyPr/>
                    <a:lstStyle/>
                    <a:p>
                      <a:pPr lvl="0" algn="l">
                        <a:lnSpc>
                          <a:spcPct val="107000"/>
                        </a:lnSpc>
                        <a:spcAft>
                          <a:spcPts val="0"/>
                        </a:spcAft>
                        <a:buNone/>
                      </a:pPr>
                      <a:r>
                        <a:rPr lang="en-AU" sz="1300" b="0" i="0" u="none" strike="noStrike" noProof="0" dirty="0">
                          <a:solidFill>
                            <a:srgbClr val="FF0000"/>
                          </a:solidFill>
                          <a:latin typeface="Arial"/>
                        </a:rPr>
                        <a:t>Did the CLE address an identified need? </a:t>
                      </a:r>
                      <a:endParaRPr lang="en-US" sz="1300" b="0" i="1" u="none" strike="noStrike" noProof="0">
                        <a:solidFill>
                          <a:srgbClr val="FF0000"/>
                        </a:solidFill>
                        <a:latin typeface="Arial"/>
                      </a:endParaRPr>
                    </a:p>
                    <a:p>
                      <a:pPr lvl="0" algn="l">
                        <a:lnSpc>
                          <a:spcPct val="107000"/>
                        </a:lnSpc>
                        <a:spcAft>
                          <a:spcPts val="0"/>
                        </a:spcAft>
                        <a:buNone/>
                      </a:pPr>
                      <a:r>
                        <a:rPr lang="en-AU" sz="1300" b="0" i="1" u="none" strike="noStrike" noProof="0" dirty="0">
                          <a:solidFill>
                            <a:srgbClr val="FF0000"/>
                          </a:solidFill>
                          <a:latin typeface="Arial"/>
                        </a:rPr>
                        <a:t>(</a:t>
                      </a:r>
                      <a:r>
                        <a:rPr lang="en-AU" sz="1300" b="1" i="1" u="none" strike="noStrike" noProof="0" dirty="0">
                          <a:solidFill>
                            <a:srgbClr val="FF0000"/>
                          </a:solidFill>
                          <a:latin typeface="Arial"/>
                        </a:rPr>
                        <a:t>Appropriate)</a:t>
                      </a:r>
                      <a:endParaRPr lang="en-US" sz="1300" b="1" i="1" u="none" strike="noStrike" noProof="0">
                        <a:solidFill>
                          <a:srgbClr val="FF0000"/>
                        </a:solidFill>
                        <a:latin typeface="Arial"/>
                      </a:endParaRPr>
                    </a:p>
                    <a:p>
                      <a:pPr lvl="0" algn="l">
                        <a:lnSpc>
                          <a:spcPct val="107000"/>
                        </a:lnSpc>
                        <a:spcAft>
                          <a:spcPts val="0"/>
                        </a:spcAft>
                        <a:buNone/>
                      </a:pPr>
                      <a:endParaRPr lang="en-AU" sz="1300" b="0" i="0" u="none" strike="noStrike" noProof="0" dirty="0">
                        <a:solidFill>
                          <a:srgbClr val="FF0000"/>
                        </a:solidFill>
                        <a:latin typeface="Arial"/>
                      </a:endParaRPr>
                    </a:p>
                    <a:p>
                      <a:pPr lvl="0" algn="l">
                        <a:lnSpc>
                          <a:spcPct val="107000"/>
                        </a:lnSpc>
                        <a:spcAft>
                          <a:spcPts val="0"/>
                        </a:spcAft>
                        <a:buNone/>
                      </a:pPr>
                      <a:endParaRPr lang="en-AU" sz="1300" b="0" i="0" u="none" strike="noStrike" noProof="0" dirty="0">
                        <a:solidFill>
                          <a:srgbClr val="FF0000"/>
                        </a:solidFill>
                        <a:latin typeface="Arial"/>
                      </a:endParaRPr>
                    </a:p>
                    <a:p>
                      <a:pPr lvl="0" algn="l">
                        <a:lnSpc>
                          <a:spcPct val="107000"/>
                        </a:lnSpc>
                        <a:spcAft>
                          <a:spcPts val="0"/>
                        </a:spcAft>
                        <a:buNone/>
                      </a:pPr>
                      <a:r>
                        <a:rPr lang="en-AU" sz="1300" b="0" i="0" u="none" strike="noStrike" noProof="0" dirty="0">
                          <a:solidFill>
                            <a:srgbClr val="FF0000"/>
                          </a:solidFill>
                          <a:latin typeface="Arial"/>
                        </a:rPr>
                        <a:t>Did participants check that their EPA was current in the next month? </a:t>
                      </a:r>
                      <a:r>
                        <a:rPr lang="en-AU" sz="1300" b="1" i="1" u="none" strike="noStrike" noProof="0" dirty="0">
                          <a:solidFill>
                            <a:srgbClr val="FF0000"/>
                          </a:solidFill>
                          <a:latin typeface="Arial"/>
                        </a:rPr>
                        <a:t>(Effective)</a:t>
                      </a:r>
                      <a:endParaRPr lang="en-US" sz="1300" b="1" i="1" u="none" strike="noStrike" noProof="0">
                        <a:solidFill>
                          <a:srgbClr val="FF0000"/>
                        </a:solidFill>
                        <a:latin typeface="Arial"/>
                      </a:endParaRPr>
                    </a:p>
                    <a:p>
                      <a:pPr lvl="0" algn="l">
                        <a:lnSpc>
                          <a:spcPct val="107000"/>
                        </a:lnSpc>
                        <a:spcAft>
                          <a:spcPts val="0"/>
                        </a:spcAft>
                        <a:buNone/>
                      </a:pPr>
                      <a:endParaRPr lang="en-AU" sz="1300" b="0" i="0" u="none" strike="noStrike" noProof="0" dirty="0">
                        <a:solidFill>
                          <a:srgbClr val="FF0000"/>
                        </a:solidFill>
                        <a:latin typeface="Arial"/>
                      </a:endParaRPr>
                    </a:p>
                    <a:p>
                      <a:pPr lvl="0" algn="l">
                        <a:lnSpc>
                          <a:spcPct val="107000"/>
                        </a:lnSpc>
                        <a:spcAft>
                          <a:spcPts val="0"/>
                        </a:spcAft>
                        <a:buNone/>
                      </a:pPr>
                      <a:endParaRPr lang="en-AU" sz="1300" b="0" i="0" u="none" strike="noStrike" noProof="0" dirty="0">
                        <a:solidFill>
                          <a:srgbClr val="FF0000"/>
                        </a:solidFill>
                        <a:latin typeface="Arial"/>
                      </a:endParaRPr>
                    </a:p>
                    <a:p>
                      <a:pPr lvl="0" algn="l">
                        <a:lnSpc>
                          <a:spcPct val="107000"/>
                        </a:lnSpc>
                        <a:spcAft>
                          <a:spcPts val="0"/>
                        </a:spcAft>
                        <a:buNone/>
                      </a:pPr>
                      <a:r>
                        <a:rPr lang="en-AU" sz="1300" b="0" i="0" u="none" strike="noStrike" noProof="0" dirty="0">
                          <a:solidFill>
                            <a:srgbClr val="FF0000"/>
                          </a:solidFill>
                          <a:latin typeface="Arial"/>
                        </a:rPr>
                        <a:t>Was this type of CLE the most effective use of resources for the outcome? </a:t>
                      </a:r>
                      <a:r>
                        <a:rPr lang="en-AU" sz="1300" b="1" i="1" u="none" strike="noStrike" noProof="0" dirty="0">
                          <a:solidFill>
                            <a:srgbClr val="FF0000"/>
                          </a:solidFill>
                          <a:latin typeface="Arial"/>
                        </a:rPr>
                        <a:t>(Efficient)</a:t>
                      </a:r>
                      <a:endParaRPr lang="en-US" sz="1300" b="1" i="1" u="none" strike="noStrike" noProof="0">
                        <a:solidFill>
                          <a:srgbClr val="FF0000"/>
                        </a:solidFill>
                        <a:latin typeface="Arial"/>
                      </a:endParaRPr>
                    </a:p>
                    <a:p>
                      <a:pPr lvl="0" algn="l">
                        <a:lnSpc>
                          <a:spcPct val="107000"/>
                        </a:lnSpc>
                        <a:spcAft>
                          <a:spcPts val="0"/>
                        </a:spcAft>
                        <a:buNone/>
                      </a:pPr>
                      <a:endParaRPr lang="en-AU" sz="1300" b="0" i="0" u="none" strike="noStrike" noProof="0" dirty="0">
                        <a:solidFill>
                          <a:srgbClr val="FF0000"/>
                        </a:solidFill>
                        <a:latin typeface="Arial"/>
                      </a:endParaRPr>
                    </a:p>
                    <a:p>
                      <a:pPr lvl="0" algn="l">
                        <a:lnSpc>
                          <a:spcPct val="107000"/>
                        </a:lnSpc>
                        <a:spcAft>
                          <a:spcPts val="0"/>
                        </a:spcAft>
                        <a:buNone/>
                      </a:pPr>
                      <a:endParaRPr lang="en-AU" sz="1300" b="0" i="0" u="none" strike="noStrike" noProof="0" dirty="0">
                        <a:solidFill>
                          <a:srgbClr val="FF0000"/>
                        </a:solidFill>
                        <a:latin typeface="Arial"/>
                      </a:endParaRPr>
                    </a:p>
                    <a:p>
                      <a:pPr lvl="0" algn="l">
                        <a:lnSpc>
                          <a:spcPct val="107000"/>
                        </a:lnSpc>
                        <a:spcAft>
                          <a:spcPts val="0"/>
                        </a:spcAft>
                        <a:buNone/>
                      </a:pPr>
                      <a:r>
                        <a:rPr lang="en-AU" sz="1300" b="0" i="0" u="none" strike="noStrike" noProof="0" dirty="0">
                          <a:solidFill>
                            <a:srgbClr val="FF0000"/>
                          </a:solidFill>
                          <a:latin typeface="Arial"/>
                        </a:rPr>
                        <a:t>Should we deliver the CLE to the retirement village? </a:t>
                      </a:r>
                      <a:r>
                        <a:rPr lang="en-AU" sz="1300" b="1" i="1" u="none" strike="noStrike" noProof="0" dirty="0">
                          <a:solidFill>
                            <a:srgbClr val="FF0000"/>
                          </a:solidFill>
                          <a:latin typeface="Arial"/>
                        </a:rPr>
                        <a:t>(Sustainable)</a:t>
                      </a:r>
                      <a:endParaRPr lang="en-US" sz="1300" b="1" i="0" u="none" strike="noStrike" noProof="0">
                        <a:solidFill>
                          <a:srgbClr val="FF0000"/>
                        </a:solidFill>
                        <a:latin typeface="Arial"/>
                      </a:endParaRPr>
                    </a:p>
                  </a:txBody>
                  <a:tcPr marT="45727" marB="45727"/>
                </a:tc>
                <a:tc>
                  <a:txBody>
                    <a:bodyPr/>
                    <a:lstStyle/>
                    <a:p>
                      <a:pPr lvl="0" algn="l">
                        <a:lnSpc>
                          <a:spcPct val="107000"/>
                        </a:lnSpc>
                        <a:spcAft>
                          <a:spcPts val="0"/>
                        </a:spcAft>
                        <a:buNone/>
                      </a:pPr>
                      <a:endParaRPr lang="en-AU" sz="1300" b="0" i="0" u="none" strike="noStrike" noProof="0" dirty="0">
                        <a:solidFill>
                          <a:srgbClr val="000000"/>
                        </a:solidFill>
                        <a:latin typeface="Arial"/>
                      </a:endParaRPr>
                    </a:p>
                  </a:txBody>
                  <a:tcPr marT="45727" marB="45727"/>
                </a:tc>
                <a:tc>
                  <a:txBody>
                    <a:bodyPr/>
                    <a:lstStyle/>
                    <a:p>
                      <a:pPr marL="0" marR="0" lvl="0" indent="0" algn="l">
                        <a:lnSpc>
                          <a:spcPct val="107000"/>
                        </a:lnSpc>
                        <a:spcBef>
                          <a:spcPts val="0"/>
                        </a:spcBef>
                        <a:spcAft>
                          <a:spcPts val="0"/>
                        </a:spcAft>
                        <a:buNone/>
                      </a:pPr>
                      <a:endParaRPr lang="en-AU" sz="1300" b="0" i="0" u="none" strike="noStrike" noProof="0" dirty="0">
                        <a:solidFill>
                          <a:srgbClr val="000000"/>
                        </a:solidFill>
                        <a:latin typeface="Arial"/>
                      </a:endParaRPr>
                    </a:p>
                    <a:p>
                      <a:pPr lvl="0">
                        <a:buNone/>
                      </a:pPr>
                      <a:endParaRPr lang="en-AU" sz="1800" dirty="0"/>
                    </a:p>
                  </a:txBody>
                  <a:tcPr marT="45727" marB="45727"/>
                </a:tc>
                <a:tc>
                  <a:txBody>
                    <a:bodyPr/>
                    <a:lstStyle/>
                    <a:p>
                      <a:pPr lvl="0" algn="l">
                        <a:lnSpc>
                          <a:spcPct val="107000"/>
                        </a:lnSpc>
                        <a:spcAft>
                          <a:spcPts val="0"/>
                        </a:spcAft>
                        <a:buNone/>
                      </a:pPr>
                      <a:endParaRPr lang="en-AU" sz="1300" b="0" i="0" u="none" strike="noStrike" noProof="0" dirty="0">
                        <a:solidFill>
                          <a:srgbClr val="000000"/>
                        </a:solidFill>
                        <a:latin typeface="Arial"/>
                      </a:endParaRPr>
                    </a:p>
                  </a:txBody>
                  <a:tcPr marT="45727" marB="45727"/>
                </a:tc>
                <a:extLst>
                  <a:ext uri="{0D108BD9-81ED-4DB2-BD59-A6C34878D82A}">
                    <a16:rowId xmlns="" xmlns:a16="http://schemas.microsoft.com/office/drawing/2014/main" val="10001"/>
                  </a:ext>
                </a:extLst>
              </a:tr>
            </a:tbl>
          </a:graphicData>
        </a:graphic>
      </p:graphicFrame>
      <p:sp>
        <p:nvSpPr>
          <p:cNvPr id="5" name="Footer Placeholder 3">
            <a:extLst>
              <a:ext uri="{FF2B5EF4-FFF2-40B4-BE49-F238E27FC236}">
                <a16:creationId xmlns="" xmlns:a16="http://schemas.microsoft.com/office/drawing/2014/main" id="{7156DA92-C79B-4B32-B31B-C9E65F865891}"/>
              </a:ext>
            </a:extLst>
          </p:cNvPr>
          <p:cNvSpPr txBox="1">
            <a:spLocks/>
          </p:cNvSpPr>
          <p:nvPr/>
        </p:nvSpPr>
        <p:spPr bwMode="auto">
          <a:xfrm>
            <a:off x="4843463" y="6324600"/>
            <a:ext cx="37338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9pPr>
          </a:lstStyle>
          <a:p>
            <a:r>
              <a:rPr lang="en-US" altLang="en-US" sz="800" dirty="0" smtClean="0">
                <a:solidFill>
                  <a:srgbClr val="CCCCCC"/>
                </a:solidFill>
              </a:rPr>
              <a:t>Evaluating CLE |</a:t>
            </a:r>
            <a:r>
              <a:rPr lang="en-US" altLang="en-US" sz="800" dirty="0" smtClean="0">
                <a:solidFill>
                  <a:schemeClr val="bg2"/>
                </a:solidFill>
              </a:rPr>
              <a:t> </a:t>
            </a:r>
            <a:fld id="{E39EA511-B91F-4626-B5DF-A164E5AD5158}" type="slidenum">
              <a:rPr lang="en-US" altLang="en-US" sz="800" smtClean="0">
                <a:solidFill>
                  <a:schemeClr val="bg2"/>
                </a:solidFill>
              </a:rPr>
              <a:t>38</a:t>
            </a:fld>
            <a:endParaRPr lang="en-US" altLang="en-US" sz="800" dirty="0">
              <a:solidFill>
                <a:schemeClr val="bg2"/>
              </a:solidFill>
            </a:endParaRPr>
          </a:p>
        </p:txBody>
      </p:sp>
    </p:spTree>
    <p:extLst>
      <p:ext uri="{BB962C8B-B14F-4D97-AF65-F5344CB8AC3E}">
        <p14:creationId xmlns:p14="http://schemas.microsoft.com/office/powerpoint/2010/main" val="23775660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 xmlns:a16="http://schemas.microsoft.com/office/drawing/2014/main" id="{D7AEE129-3623-4F8A-B6A0-E85C964A0039}"/>
              </a:ext>
            </a:extLst>
          </p:cNvPr>
          <p:cNvSpPr>
            <a:spLocks noGrp="1"/>
          </p:cNvSpPr>
          <p:nvPr>
            <p:ph type="title"/>
          </p:nvPr>
        </p:nvSpPr>
        <p:spPr/>
        <p:txBody>
          <a:bodyPr/>
          <a:lstStyle/>
          <a:p>
            <a:r>
              <a:rPr lang="en-AU" altLang="en-US" dirty="0"/>
              <a:t>Evaluation Plan: Data</a:t>
            </a:r>
          </a:p>
        </p:txBody>
      </p:sp>
      <p:sp>
        <p:nvSpPr>
          <p:cNvPr id="5" name="Footer Placeholder 3">
            <a:extLst>
              <a:ext uri="{FF2B5EF4-FFF2-40B4-BE49-F238E27FC236}">
                <a16:creationId xmlns="" xmlns:a16="http://schemas.microsoft.com/office/drawing/2014/main" id="{7156DA92-C79B-4B32-B31B-C9E65F865891}"/>
              </a:ext>
            </a:extLst>
          </p:cNvPr>
          <p:cNvSpPr txBox="1">
            <a:spLocks/>
          </p:cNvSpPr>
          <p:nvPr/>
        </p:nvSpPr>
        <p:spPr bwMode="auto">
          <a:xfrm>
            <a:off x="4843463" y="6324600"/>
            <a:ext cx="37338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9pPr>
          </a:lstStyle>
          <a:p>
            <a:r>
              <a:rPr lang="en-US" altLang="en-US" sz="800" dirty="0" smtClean="0">
                <a:solidFill>
                  <a:srgbClr val="CCCCCC"/>
                </a:solidFill>
              </a:rPr>
              <a:t>Evaluating CLE |</a:t>
            </a:r>
            <a:r>
              <a:rPr lang="en-US" altLang="en-US" sz="800" dirty="0" smtClean="0">
                <a:solidFill>
                  <a:schemeClr val="bg2"/>
                </a:solidFill>
              </a:rPr>
              <a:t> </a:t>
            </a:r>
            <a:fld id="{2BC35D84-4032-4913-8FCF-E15E589A764A}" type="slidenum">
              <a:rPr lang="en-US" altLang="en-US" sz="800" smtClean="0">
                <a:solidFill>
                  <a:schemeClr val="bg2"/>
                </a:solidFill>
              </a:rPr>
              <a:t>39</a:t>
            </a:fld>
            <a:endParaRPr lang="en-US" altLang="en-US" sz="800" dirty="0">
              <a:solidFill>
                <a:schemeClr val="bg2"/>
              </a:solidFill>
            </a:endParaRPr>
          </a:p>
        </p:txBody>
      </p:sp>
      <p:graphicFrame>
        <p:nvGraphicFramePr>
          <p:cNvPr id="6" name="Content Placeholder 2">
            <a:extLst>
              <a:ext uri="{FF2B5EF4-FFF2-40B4-BE49-F238E27FC236}">
                <a16:creationId xmlns="" xmlns:a16="http://schemas.microsoft.com/office/drawing/2014/main" id="{6798601A-A6A4-43A0-B4AB-6FE05BB455E8}"/>
              </a:ext>
            </a:extLst>
          </p:cNvPr>
          <p:cNvGraphicFramePr>
            <a:graphicFrameLocks noGrp="1"/>
          </p:cNvGraphicFramePr>
          <p:nvPr>
            <p:ph idx="1"/>
            <p:extLst/>
          </p:nvPr>
        </p:nvGraphicFramePr>
        <p:xfrm>
          <a:off x="1" y="540327"/>
          <a:ext cx="8908472" cy="60682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262676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Title 1"/>
          <p:cNvSpPr>
            <a:spLocks noGrp="1"/>
          </p:cNvSpPr>
          <p:nvPr>
            <p:ph type="title"/>
          </p:nvPr>
        </p:nvSpPr>
        <p:spPr>
          <a:xfrm>
            <a:off x="533400" y="304800"/>
            <a:ext cx="7772400" cy="533400"/>
          </a:xfrm>
        </p:spPr>
        <p:txBody>
          <a:bodyPr/>
          <a:lstStyle/>
          <a:p>
            <a:r>
              <a:rPr lang="en-US" altLang="en-US" dirty="0" smtClean="0"/>
              <a:t>Workshop program</a:t>
            </a:r>
          </a:p>
        </p:txBody>
      </p:sp>
      <p:sp>
        <p:nvSpPr>
          <p:cNvPr id="3" name="Content Placeholder 2"/>
          <p:cNvSpPr>
            <a:spLocks noGrp="1"/>
          </p:cNvSpPr>
          <p:nvPr>
            <p:ph sz="half" idx="1"/>
          </p:nvPr>
        </p:nvSpPr>
        <p:spPr>
          <a:xfrm>
            <a:off x="533400" y="1066800"/>
            <a:ext cx="3810000" cy="4191000"/>
          </a:xfrm>
        </p:spPr>
        <p:txBody>
          <a:bodyPr/>
          <a:lstStyle/>
          <a:p>
            <a:pPr marL="0" indent="0">
              <a:buFont typeface="Times" panose="02020603050405020304" pitchFamily="18" charset="0"/>
              <a:buNone/>
              <a:defRPr/>
            </a:pPr>
            <a:r>
              <a:rPr lang="en-US" sz="2400" dirty="0" smtClean="0">
                <a:solidFill>
                  <a:srgbClr val="F04E63"/>
                </a:solidFill>
                <a:latin typeface="Roboto Slab" pitchFamily="2" charset="0"/>
                <a:ea typeface="Roboto Slab" pitchFamily="2" charset="0"/>
              </a:rPr>
              <a:t>Tuesday</a:t>
            </a:r>
          </a:p>
          <a:p>
            <a:pPr>
              <a:defRPr/>
            </a:pPr>
            <a:r>
              <a:rPr lang="en-US" dirty="0" smtClean="0"/>
              <a:t>Introduction: What is good CLE?</a:t>
            </a:r>
          </a:p>
          <a:p>
            <a:pPr marL="0" indent="0" algn="r">
              <a:buFont typeface="Times" panose="02020603050405020304" pitchFamily="18" charset="0"/>
              <a:buNone/>
              <a:defRPr/>
            </a:pPr>
            <a:r>
              <a:rPr lang="en-US" sz="1000" dirty="0" smtClean="0"/>
              <a:t>James Farrell, CLCs Queensland</a:t>
            </a:r>
          </a:p>
          <a:p>
            <a:pPr marL="0" indent="0" algn="ctr">
              <a:buFont typeface="Times" panose="02020603050405020304" pitchFamily="18" charset="0"/>
              <a:buNone/>
              <a:defRPr/>
            </a:pPr>
            <a:endParaRPr lang="en-US" sz="1000" dirty="0" smtClean="0">
              <a:solidFill>
                <a:srgbClr val="F04E63"/>
              </a:solidFill>
            </a:endParaRPr>
          </a:p>
          <a:p>
            <a:pPr>
              <a:defRPr/>
            </a:pPr>
            <a:r>
              <a:rPr lang="en-US" dirty="0" smtClean="0"/>
              <a:t>Principles of adult learning</a:t>
            </a:r>
          </a:p>
          <a:p>
            <a:pPr marL="0" indent="0" algn="r">
              <a:buFont typeface="Times" panose="02020603050405020304" pitchFamily="18" charset="0"/>
              <a:buNone/>
              <a:defRPr/>
            </a:pPr>
            <a:r>
              <a:rPr lang="en-US" sz="1000" dirty="0" smtClean="0"/>
              <a:t>Andrew </a:t>
            </a:r>
            <a:r>
              <a:rPr lang="en-US" sz="1000" dirty="0" err="1" smtClean="0"/>
              <a:t>Fussell</a:t>
            </a:r>
            <a:r>
              <a:rPr lang="en-US" sz="1000" dirty="0" smtClean="0"/>
              <a:t>, TAFE Queensland</a:t>
            </a:r>
          </a:p>
          <a:p>
            <a:pPr marL="0" indent="0" algn="ctr">
              <a:buFont typeface="Times" panose="02020603050405020304" pitchFamily="18" charset="0"/>
              <a:buNone/>
              <a:defRPr/>
            </a:pPr>
            <a:endParaRPr lang="en-US" sz="1000" dirty="0" smtClean="0">
              <a:solidFill>
                <a:srgbClr val="F04E63"/>
              </a:solidFill>
            </a:endParaRPr>
          </a:p>
          <a:p>
            <a:pPr>
              <a:defRPr/>
            </a:pPr>
            <a:r>
              <a:rPr lang="en-US" dirty="0" smtClean="0">
                <a:solidFill>
                  <a:srgbClr val="0070C0"/>
                </a:solidFill>
              </a:rPr>
              <a:t>‘Chit chat’ showcase</a:t>
            </a:r>
          </a:p>
          <a:p>
            <a:pPr>
              <a:defRPr/>
            </a:pPr>
            <a:r>
              <a:rPr lang="en-US" dirty="0" smtClean="0"/>
              <a:t>Community development</a:t>
            </a:r>
          </a:p>
          <a:p>
            <a:pPr marL="0" indent="0" algn="r">
              <a:buFont typeface="Times" panose="02020603050405020304" pitchFamily="18" charset="0"/>
              <a:buNone/>
              <a:defRPr/>
            </a:pPr>
            <a:r>
              <a:rPr lang="en-US" sz="1000" dirty="0" smtClean="0"/>
              <a:t>John Jablonka, NT Legal Aid Commission</a:t>
            </a:r>
          </a:p>
          <a:p>
            <a:pPr marL="0" indent="0" algn="r">
              <a:buFont typeface="Times" panose="02020603050405020304" pitchFamily="18" charset="0"/>
              <a:buNone/>
              <a:defRPr/>
            </a:pPr>
            <a:r>
              <a:rPr lang="en-US" sz="1000" dirty="0"/>
              <a:t>Rob </a:t>
            </a:r>
            <a:r>
              <a:rPr lang="en-US" sz="1000" dirty="0" err="1" smtClean="0"/>
              <a:t>Lachowicz</a:t>
            </a:r>
            <a:r>
              <a:rPr lang="en-US" sz="1000" dirty="0" smtClean="0"/>
              <a:t>, RAILS</a:t>
            </a:r>
          </a:p>
          <a:p>
            <a:pPr marL="0" indent="0" algn="ctr">
              <a:buFont typeface="Times" panose="02020603050405020304" pitchFamily="18" charset="0"/>
              <a:buNone/>
              <a:defRPr/>
            </a:pPr>
            <a:endParaRPr lang="en-US" sz="1000" dirty="0" smtClean="0">
              <a:solidFill>
                <a:srgbClr val="F04E63"/>
              </a:solidFill>
            </a:endParaRPr>
          </a:p>
          <a:p>
            <a:pPr marL="0" indent="0" algn="ctr">
              <a:buFont typeface="Times" panose="02020603050405020304" pitchFamily="18" charset="0"/>
              <a:buNone/>
              <a:defRPr/>
            </a:pPr>
            <a:endParaRPr lang="en-US" sz="1000" dirty="0" smtClean="0">
              <a:solidFill>
                <a:srgbClr val="F04E63"/>
              </a:solidFill>
            </a:endParaRPr>
          </a:p>
          <a:p>
            <a:pPr>
              <a:defRPr/>
            </a:pPr>
            <a:r>
              <a:rPr lang="en-US" dirty="0" smtClean="0"/>
              <a:t>Communication skills</a:t>
            </a:r>
          </a:p>
          <a:p>
            <a:pPr marL="0" indent="0" algn="r">
              <a:buFont typeface="Times" panose="02020603050405020304" pitchFamily="18" charset="0"/>
              <a:buNone/>
              <a:defRPr/>
            </a:pPr>
            <a:r>
              <a:rPr lang="en-US" sz="1000" dirty="0" smtClean="0"/>
              <a:t>Daniel </a:t>
            </a:r>
            <a:r>
              <a:rPr lang="en-US" sz="1000" dirty="0" err="1" smtClean="0"/>
              <a:t>Scoullar</a:t>
            </a:r>
            <a:r>
              <a:rPr lang="en-US" sz="1000" dirty="0" smtClean="0"/>
              <a:t>, Social Change Projects</a:t>
            </a:r>
          </a:p>
          <a:p>
            <a:pPr marL="0" indent="0" algn="r">
              <a:buFont typeface="Times" panose="02020603050405020304" pitchFamily="18" charset="0"/>
              <a:buNone/>
              <a:defRPr/>
            </a:pPr>
            <a:endParaRPr lang="en-US" sz="1000" dirty="0" smtClean="0"/>
          </a:p>
          <a:p>
            <a:pPr>
              <a:defRPr/>
            </a:pPr>
            <a:endParaRPr lang="en-US" dirty="0" smtClean="0"/>
          </a:p>
          <a:p>
            <a:pPr>
              <a:defRPr/>
            </a:pPr>
            <a:endParaRPr lang="en-US" dirty="0" smtClean="0"/>
          </a:p>
        </p:txBody>
      </p:sp>
      <p:sp>
        <p:nvSpPr>
          <p:cNvPr id="4" name="Content Placeholder 3"/>
          <p:cNvSpPr>
            <a:spLocks noGrp="1"/>
          </p:cNvSpPr>
          <p:nvPr>
            <p:ph sz="half" idx="2"/>
          </p:nvPr>
        </p:nvSpPr>
        <p:spPr>
          <a:xfrm>
            <a:off x="4767263" y="1066800"/>
            <a:ext cx="3810000" cy="4191000"/>
          </a:xfrm>
        </p:spPr>
        <p:txBody>
          <a:bodyPr/>
          <a:lstStyle/>
          <a:p>
            <a:pPr marL="0" indent="0">
              <a:buFont typeface="Times" panose="02020603050405020304" pitchFamily="18" charset="0"/>
              <a:buNone/>
              <a:defRPr/>
            </a:pPr>
            <a:r>
              <a:rPr lang="en-US" sz="2400" dirty="0" smtClean="0">
                <a:solidFill>
                  <a:srgbClr val="F04E63"/>
                </a:solidFill>
                <a:latin typeface="Roboto Slab" pitchFamily="2" charset="0"/>
                <a:ea typeface="Roboto Slab" pitchFamily="2" charset="0"/>
              </a:rPr>
              <a:t>Wednesday </a:t>
            </a:r>
          </a:p>
          <a:p>
            <a:pPr>
              <a:defRPr/>
            </a:pPr>
            <a:r>
              <a:rPr lang="en-US" dirty="0" smtClean="0"/>
              <a:t>Technology and design thinking </a:t>
            </a:r>
          </a:p>
          <a:p>
            <a:pPr marL="0" indent="0" algn="r">
              <a:buFont typeface="Times" panose="02020603050405020304" pitchFamily="18" charset="0"/>
              <a:buNone/>
              <a:defRPr/>
            </a:pPr>
            <a:r>
              <a:rPr lang="en-US" sz="1000" dirty="0" smtClean="0"/>
              <a:t>Laura Spalding, The Legal Forecast</a:t>
            </a:r>
            <a:endParaRPr lang="en-US" sz="1000" dirty="0"/>
          </a:p>
          <a:p>
            <a:pPr>
              <a:defRPr/>
            </a:pPr>
            <a:r>
              <a:rPr lang="en-US" dirty="0" smtClean="0">
                <a:solidFill>
                  <a:srgbClr val="0070C0"/>
                </a:solidFill>
              </a:rPr>
              <a:t>‘Chit chat’ showcase</a:t>
            </a:r>
          </a:p>
          <a:p>
            <a:pPr marL="0" indent="0" algn="ctr">
              <a:buFont typeface="Times" panose="02020603050405020304" pitchFamily="18" charset="0"/>
              <a:buNone/>
              <a:defRPr/>
            </a:pPr>
            <a:endParaRPr lang="en-US" sz="1000" dirty="0" smtClean="0">
              <a:solidFill>
                <a:srgbClr val="F04E63"/>
              </a:solidFill>
            </a:endParaRPr>
          </a:p>
          <a:p>
            <a:pPr>
              <a:defRPr/>
            </a:pPr>
            <a:r>
              <a:rPr lang="en-US" dirty="0" smtClean="0"/>
              <a:t>The School Lawyer</a:t>
            </a:r>
          </a:p>
          <a:p>
            <a:pPr marL="0" indent="0" algn="r">
              <a:buFont typeface="Times" panose="02020603050405020304" pitchFamily="18" charset="0"/>
              <a:buNone/>
              <a:defRPr/>
            </a:pPr>
            <a:r>
              <a:rPr lang="en-US" sz="1000" dirty="0" smtClean="0"/>
              <a:t>Vincent Shin, </a:t>
            </a:r>
            <a:r>
              <a:rPr lang="en-US" sz="1000" dirty="0" err="1" smtClean="0"/>
              <a:t>WEstJustice</a:t>
            </a:r>
            <a:endParaRPr lang="en-US" sz="1000" dirty="0" smtClean="0"/>
          </a:p>
          <a:p>
            <a:pPr marL="0" indent="0" algn="r">
              <a:buFont typeface="Times" panose="02020603050405020304" pitchFamily="18" charset="0"/>
              <a:buNone/>
              <a:defRPr/>
            </a:pPr>
            <a:endParaRPr lang="en-US" sz="1000" dirty="0" smtClean="0"/>
          </a:p>
          <a:p>
            <a:pPr>
              <a:defRPr/>
            </a:pPr>
            <a:r>
              <a:rPr lang="en-US" dirty="0" smtClean="0"/>
              <a:t>Working in partnership</a:t>
            </a:r>
          </a:p>
          <a:p>
            <a:pPr marL="0" indent="0" algn="r">
              <a:buFont typeface="Times" panose="02020603050405020304" pitchFamily="18" charset="0"/>
              <a:buNone/>
              <a:defRPr/>
            </a:pPr>
            <a:r>
              <a:rPr lang="en-US" sz="1000" dirty="0" smtClean="0"/>
              <a:t>Lottie Turner, Health Justice Australia</a:t>
            </a:r>
          </a:p>
          <a:p>
            <a:pPr marL="0" indent="0" algn="r">
              <a:buFont typeface="Times" panose="02020603050405020304" pitchFamily="18" charset="0"/>
              <a:buNone/>
              <a:defRPr/>
            </a:pPr>
            <a:endParaRPr lang="en-US" sz="1000" dirty="0" smtClean="0"/>
          </a:p>
          <a:p>
            <a:pPr>
              <a:defRPr/>
            </a:pPr>
            <a:r>
              <a:rPr lang="en-US" dirty="0" smtClean="0"/>
              <a:t>Evaluation</a:t>
            </a:r>
          </a:p>
          <a:p>
            <a:pPr marL="0" indent="0" algn="r">
              <a:buFont typeface="Times" panose="02020603050405020304" pitchFamily="18" charset="0"/>
              <a:buNone/>
              <a:defRPr/>
            </a:pPr>
            <a:r>
              <a:rPr lang="en-US" sz="1000" dirty="0" smtClean="0"/>
              <a:t>Rosslyn Monro/Carly Hanson, CLCs Queensland</a:t>
            </a:r>
          </a:p>
          <a:p>
            <a:pPr marL="0" indent="0" algn="ctr">
              <a:buFont typeface="Times" panose="02020603050405020304" pitchFamily="18" charset="0"/>
              <a:buNone/>
              <a:defRPr/>
            </a:pPr>
            <a:endParaRPr lang="en-US" sz="1000" dirty="0" smtClean="0">
              <a:solidFill>
                <a:srgbClr val="F04E63"/>
              </a:solidFill>
            </a:endParaRPr>
          </a:p>
          <a:p>
            <a:pPr>
              <a:defRPr/>
            </a:pPr>
            <a:r>
              <a:rPr lang="en-US" dirty="0" smtClean="0"/>
              <a:t>Your one ‘takeaway’</a:t>
            </a:r>
          </a:p>
          <a:p>
            <a:pPr>
              <a:defRPr/>
            </a:pPr>
            <a:endParaRPr lang="en-US" dirty="0" smtClean="0"/>
          </a:p>
          <a:p>
            <a:pPr>
              <a:defRPr/>
            </a:pPr>
            <a:endParaRPr lang="en-US" dirty="0" smtClean="0"/>
          </a:p>
          <a:p>
            <a:pPr>
              <a:defRPr/>
            </a:pPr>
            <a:endParaRPr lang="en-US" dirty="0"/>
          </a:p>
        </p:txBody>
      </p:sp>
      <p:sp>
        <p:nvSpPr>
          <p:cNvPr id="44038" name="Footer Placeholder 4"/>
          <p:cNvSpPr>
            <a:spLocks noGrp="1"/>
          </p:cNvSpPr>
          <p:nvPr>
            <p:ph type="ftr" sz="quarter" idx="10"/>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800" smtClean="0">
                <a:solidFill>
                  <a:schemeClr val="bg2"/>
                </a:solidFill>
              </a:rPr>
              <a:t>CLE Workshop</a:t>
            </a:r>
            <a:r>
              <a:rPr lang="en-US" altLang="en-US" sz="800" smtClean="0">
                <a:solidFill>
                  <a:srgbClr val="CCCCCC"/>
                </a:solidFill>
              </a:rPr>
              <a:t>|</a:t>
            </a:r>
            <a:r>
              <a:rPr lang="en-US" altLang="en-US" sz="800" smtClean="0">
                <a:solidFill>
                  <a:schemeClr val="bg2"/>
                </a:solidFill>
              </a:rPr>
              <a:t> </a:t>
            </a:r>
            <a:fld id="{AD011875-5A4D-4DD0-B0E6-4C44BDAE8A97}" type="slidenum">
              <a:rPr lang="en-US" altLang="en-US" sz="800" smtClean="0">
                <a:solidFill>
                  <a:schemeClr val="bg2"/>
                </a:solidFill>
              </a:rPr>
              <a:pPr/>
              <a:t>4</a:t>
            </a:fld>
            <a:endParaRPr lang="en-US" altLang="en-US" sz="800" smtClean="0">
              <a:solidFill>
                <a:schemeClr val="bg2"/>
              </a:solidFill>
            </a:endParaRPr>
          </a:p>
        </p:txBody>
      </p:sp>
      <p:pic>
        <p:nvPicPr>
          <p:cNvPr id="44039" name="Picture 24" descr="CLCQ-PPT-2-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425" y="6226175"/>
            <a:ext cx="2951163"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084600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 xmlns:a16="http://schemas.microsoft.com/office/drawing/2014/main" id="{712FB19D-8FD7-4A19-A02C-4743B4DFBDA6}"/>
              </a:ext>
            </a:extLst>
          </p:cNvPr>
          <p:cNvSpPr>
            <a:spLocks noGrp="1"/>
          </p:cNvSpPr>
          <p:nvPr>
            <p:ph type="title"/>
          </p:nvPr>
        </p:nvSpPr>
        <p:spPr>
          <a:xfrm>
            <a:off x="533400" y="219075"/>
            <a:ext cx="7772400" cy="706856"/>
          </a:xfrm>
        </p:spPr>
        <p:txBody>
          <a:bodyPr/>
          <a:lstStyle/>
          <a:p>
            <a:r>
              <a:rPr lang="en-AU" altLang="en-US" dirty="0"/>
              <a:t>Evaluation Plan</a:t>
            </a:r>
            <a:r>
              <a:rPr lang="en-AU" altLang="en-US" dirty="0">
                <a:cs typeface="Arial"/>
              </a:rPr>
              <a:t>: Data </a:t>
            </a:r>
            <a:endParaRPr lang="en-AU" altLang="en-US" dirty="0"/>
          </a:p>
        </p:txBody>
      </p:sp>
      <p:graphicFrame>
        <p:nvGraphicFramePr>
          <p:cNvPr id="6" name="Content Placeholder 5">
            <a:extLst>
              <a:ext uri="{FF2B5EF4-FFF2-40B4-BE49-F238E27FC236}">
                <a16:creationId xmlns="" xmlns:a16="http://schemas.microsoft.com/office/drawing/2014/main" id="{707A5B15-EEA8-4A70-B01C-0CC1F017ABA7}"/>
              </a:ext>
            </a:extLst>
          </p:cNvPr>
          <p:cNvGraphicFramePr>
            <a:graphicFrameLocks noGrp="1"/>
          </p:cNvGraphicFramePr>
          <p:nvPr>
            <p:ph idx="1"/>
            <p:extLst/>
          </p:nvPr>
        </p:nvGraphicFramePr>
        <p:xfrm>
          <a:off x="180975" y="981075"/>
          <a:ext cx="8715373" cy="4911739"/>
        </p:xfrm>
        <a:graphic>
          <a:graphicData uri="http://schemas.openxmlformats.org/drawingml/2006/table">
            <a:tbl>
              <a:tblPr firstRow="1" bandRow="1">
                <a:tableStyleId>{5C22544A-7EE6-4342-B048-85BDC9FD1C3A}</a:tableStyleId>
              </a:tblPr>
              <a:tblGrid>
                <a:gridCol w="1362075">
                  <a:extLst>
                    <a:ext uri="{9D8B030D-6E8A-4147-A177-3AD203B41FA5}">
                      <a16:colId xmlns="" xmlns:a16="http://schemas.microsoft.com/office/drawing/2014/main" val="20000"/>
                    </a:ext>
                  </a:extLst>
                </a:gridCol>
                <a:gridCol w="1847849">
                  <a:extLst>
                    <a:ext uri="{9D8B030D-6E8A-4147-A177-3AD203B41FA5}">
                      <a16:colId xmlns="" xmlns:a16="http://schemas.microsoft.com/office/drawing/2014/main" val="20001"/>
                    </a:ext>
                  </a:extLst>
                </a:gridCol>
                <a:gridCol w="1847849">
                  <a:extLst>
                    <a:ext uri="{9D8B030D-6E8A-4147-A177-3AD203B41FA5}">
                      <a16:colId xmlns="" xmlns:a16="http://schemas.microsoft.com/office/drawing/2014/main" val="20002"/>
                    </a:ext>
                  </a:extLst>
                </a:gridCol>
                <a:gridCol w="1019175">
                  <a:extLst>
                    <a:ext uri="{9D8B030D-6E8A-4147-A177-3AD203B41FA5}">
                      <a16:colId xmlns="" xmlns:a16="http://schemas.microsoft.com/office/drawing/2014/main" val="20003"/>
                    </a:ext>
                  </a:extLst>
                </a:gridCol>
                <a:gridCol w="2638425">
                  <a:extLst>
                    <a:ext uri="{9D8B030D-6E8A-4147-A177-3AD203B41FA5}">
                      <a16:colId xmlns="" xmlns:a16="http://schemas.microsoft.com/office/drawing/2014/main" val="20004"/>
                    </a:ext>
                  </a:extLst>
                </a:gridCol>
              </a:tblGrid>
              <a:tr h="581025">
                <a:tc>
                  <a:txBody>
                    <a:bodyPr/>
                    <a:lstStyle/>
                    <a:p>
                      <a:pPr algn="ctr"/>
                      <a:r>
                        <a:rPr lang="en-AU" sz="1400" dirty="0"/>
                        <a:t>SMART objective</a:t>
                      </a:r>
                    </a:p>
                  </a:txBody>
                  <a:tcPr marT="45727" marB="45727" anchor="ctr"/>
                </a:tc>
                <a:tc>
                  <a:txBody>
                    <a:bodyPr/>
                    <a:lstStyle/>
                    <a:p>
                      <a:pPr algn="ctr"/>
                      <a:r>
                        <a:rPr lang="en-AU" sz="1400" dirty="0"/>
                        <a:t>KEQ</a:t>
                      </a:r>
                    </a:p>
                  </a:txBody>
                  <a:tcPr marT="45727" marB="45727" anchor="ctr"/>
                </a:tc>
                <a:tc>
                  <a:txBody>
                    <a:bodyPr/>
                    <a:lstStyle/>
                    <a:p>
                      <a:pPr algn="ctr"/>
                      <a:r>
                        <a:rPr lang="en-AU" sz="1400" dirty="0"/>
                        <a:t>Data</a:t>
                      </a:r>
                    </a:p>
                  </a:txBody>
                  <a:tcPr marT="45727" marB="45727" anchor="ctr"/>
                </a:tc>
                <a:tc>
                  <a:txBody>
                    <a:bodyPr/>
                    <a:lstStyle/>
                    <a:p>
                      <a:pPr algn="ctr"/>
                      <a:r>
                        <a:rPr lang="en-AU" sz="1400" dirty="0"/>
                        <a:t>Tools / Methods</a:t>
                      </a:r>
                    </a:p>
                  </a:txBody>
                  <a:tcPr marT="45727" marB="45727" anchor="ctr"/>
                </a:tc>
                <a:tc>
                  <a:txBody>
                    <a:bodyPr/>
                    <a:lstStyle/>
                    <a:p>
                      <a:pPr algn="ctr"/>
                      <a:r>
                        <a:rPr lang="en-AU" sz="1400" dirty="0"/>
                        <a:t>Who? / When</a:t>
                      </a:r>
                      <a:r>
                        <a:rPr lang="en-AU" sz="1400" baseline="0" dirty="0"/>
                        <a:t>?</a:t>
                      </a:r>
                      <a:endParaRPr lang="en-AU" sz="1400" dirty="0"/>
                    </a:p>
                  </a:txBody>
                  <a:tcPr marT="45727" marB="45727" anchor="ctr"/>
                </a:tc>
                <a:extLst>
                  <a:ext uri="{0D108BD9-81ED-4DB2-BD59-A6C34878D82A}">
                    <a16:rowId xmlns="" xmlns:a16="http://schemas.microsoft.com/office/drawing/2014/main" val="10000"/>
                  </a:ext>
                </a:extLst>
              </a:tr>
              <a:tr h="4238624">
                <a:tc>
                  <a:txBody>
                    <a:bodyPr/>
                    <a:lstStyle/>
                    <a:p>
                      <a:pPr>
                        <a:buNone/>
                      </a:pPr>
                      <a:r>
                        <a:rPr lang="en-AU" sz="1400" b="0" i="0" u="none" strike="noStrike" noProof="0" dirty="0">
                          <a:solidFill>
                            <a:srgbClr val="000000"/>
                          </a:solidFill>
                          <a:latin typeface="Arial"/>
                        </a:rPr>
                        <a:t>By delivering CLE on EPAs to residents in the Restful Nursing Home, 25% of participants will check that their EPA is current in the next month</a:t>
                      </a:r>
                      <a:endParaRPr lang="en-AU" sz="1400" dirty="0"/>
                    </a:p>
                  </a:txBody>
                  <a:tcPr marT="45727" marB="45727"/>
                </a:tc>
                <a:tc>
                  <a:txBody>
                    <a:bodyPr/>
                    <a:lstStyle/>
                    <a:p>
                      <a:pPr lvl="0" algn="l">
                        <a:lnSpc>
                          <a:spcPct val="107000"/>
                        </a:lnSpc>
                        <a:spcAft>
                          <a:spcPts val="0"/>
                        </a:spcAft>
                        <a:buNone/>
                      </a:pPr>
                      <a:r>
                        <a:rPr lang="en-AU" sz="1300" b="0" i="0" u="none" strike="noStrike" noProof="0" dirty="0">
                          <a:solidFill>
                            <a:srgbClr val="000000"/>
                          </a:solidFill>
                          <a:latin typeface="Arial"/>
                        </a:rPr>
                        <a:t>Did the CLE address an identified need? </a:t>
                      </a:r>
                      <a:endParaRPr lang="en-US" sz="1300" b="0" i="1" u="none" strike="noStrike" noProof="0" dirty="0">
                        <a:solidFill>
                          <a:srgbClr val="000000"/>
                        </a:solidFill>
                        <a:latin typeface="Arial"/>
                      </a:endParaRPr>
                    </a:p>
                    <a:p>
                      <a:pPr lvl="0" algn="l">
                        <a:lnSpc>
                          <a:spcPct val="107000"/>
                        </a:lnSpc>
                        <a:spcAft>
                          <a:spcPts val="0"/>
                        </a:spcAft>
                        <a:buNone/>
                      </a:pPr>
                      <a:r>
                        <a:rPr lang="en-AU" sz="1300" b="0" i="1" u="none" strike="noStrike" noProof="0" dirty="0">
                          <a:solidFill>
                            <a:srgbClr val="000000"/>
                          </a:solidFill>
                          <a:latin typeface="Arial"/>
                        </a:rPr>
                        <a:t>(</a:t>
                      </a:r>
                      <a:r>
                        <a:rPr lang="en-AU" sz="1300" b="1" i="1" u="none" strike="noStrike" noProof="0" dirty="0">
                          <a:solidFill>
                            <a:srgbClr val="000000"/>
                          </a:solidFill>
                          <a:latin typeface="Arial"/>
                        </a:rPr>
                        <a:t>Appropriate)</a:t>
                      </a:r>
                      <a:endParaRPr lang="en-US" sz="1300" b="1" i="1" u="none" strike="noStrike" noProof="0" dirty="0">
                        <a:solidFill>
                          <a:srgbClr val="000000"/>
                        </a:solidFill>
                        <a:latin typeface="Arial"/>
                      </a:endParaRPr>
                    </a:p>
                    <a:p>
                      <a:pPr lvl="0" algn="l">
                        <a:lnSpc>
                          <a:spcPct val="107000"/>
                        </a:lnSpc>
                        <a:spcAft>
                          <a:spcPts val="0"/>
                        </a:spcAft>
                        <a:buNone/>
                      </a:pPr>
                      <a:endParaRPr lang="en-AU" sz="1300" b="0" i="0" u="none" strike="noStrike" noProof="0" dirty="0">
                        <a:solidFill>
                          <a:srgbClr val="000000"/>
                        </a:solidFill>
                        <a:latin typeface="Arial"/>
                      </a:endParaRPr>
                    </a:p>
                    <a:p>
                      <a:pPr lvl="0" algn="l">
                        <a:lnSpc>
                          <a:spcPct val="107000"/>
                        </a:lnSpc>
                        <a:spcAft>
                          <a:spcPts val="0"/>
                        </a:spcAft>
                        <a:buNone/>
                      </a:pPr>
                      <a:endParaRPr lang="en-AU" sz="1300" b="0" i="0" u="none" strike="noStrike" noProof="0" dirty="0">
                        <a:solidFill>
                          <a:srgbClr val="000000"/>
                        </a:solidFill>
                        <a:latin typeface="Arial"/>
                      </a:endParaRPr>
                    </a:p>
                    <a:p>
                      <a:pPr lvl="0" algn="l">
                        <a:lnSpc>
                          <a:spcPct val="107000"/>
                        </a:lnSpc>
                        <a:spcAft>
                          <a:spcPts val="0"/>
                        </a:spcAft>
                        <a:buNone/>
                      </a:pPr>
                      <a:r>
                        <a:rPr lang="en-AU" sz="1300" b="0" i="0" u="none" strike="noStrike" noProof="0" dirty="0">
                          <a:solidFill>
                            <a:srgbClr val="000000"/>
                          </a:solidFill>
                          <a:latin typeface="Arial"/>
                        </a:rPr>
                        <a:t>Did participants check that their EPA was current in the next month? </a:t>
                      </a:r>
                      <a:r>
                        <a:rPr lang="en-AU" sz="1300" b="1" i="1" u="none" strike="noStrike" noProof="0" dirty="0">
                          <a:solidFill>
                            <a:srgbClr val="000000"/>
                          </a:solidFill>
                          <a:latin typeface="Arial"/>
                        </a:rPr>
                        <a:t>(Effective)</a:t>
                      </a:r>
                      <a:endParaRPr lang="en-US" sz="1300" b="1" i="1" u="none" strike="noStrike" noProof="0">
                        <a:solidFill>
                          <a:srgbClr val="000000"/>
                        </a:solidFill>
                        <a:latin typeface="Arial"/>
                      </a:endParaRPr>
                    </a:p>
                    <a:p>
                      <a:pPr lvl="0" algn="l">
                        <a:lnSpc>
                          <a:spcPct val="107000"/>
                        </a:lnSpc>
                        <a:spcAft>
                          <a:spcPts val="0"/>
                        </a:spcAft>
                        <a:buNone/>
                      </a:pPr>
                      <a:endParaRPr lang="en-AU" sz="1300" b="0" i="0" u="none" strike="noStrike" noProof="0" dirty="0">
                        <a:solidFill>
                          <a:srgbClr val="000000"/>
                        </a:solidFill>
                        <a:latin typeface="Arial"/>
                      </a:endParaRPr>
                    </a:p>
                    <a:p>
                      <a:pPr lvl="0" algn="l">
                        <a:lnSpc>
                          <a:spcPct val="107000"/>
                        </a:lnSpc>
                        <a:spcAft>
                          <a:spcPts val="0"/>
                        </a:spcAft>
                        <a:buNone/>
                      </a:pPr>
                      <a:endParaRPr lang="en-AU" sz="1300" b="0" i="0" u="none" strike="noStrike" noProof="0" dirty="0">
                        <a:solidFill>
                          <a:srgbClr val="000000"/>
                        </a:solidFill>
                        <a:latin typeface="Arial"/>
                      </a:endParaRPr>
                    </a:p>
                    <a:p>
                      <a:pPr lvl="0" algn="l">
                        <a:lnSpc>
                          <a:spcPct val="107000"/>
                        </a:lnSpc>
                        <a:spcAft>
                          <a:spcPts val="0"/>
                        </a:spcAft>
                        <a:buNone/>
                      </a:pPr>
                      <a:r>
                        <a:rPr lang="en-AU" sz="1300" b="0" i="0" u="none" strike="noStrike" noProof="0" dirty="0">
                          <a:solidFill>
                            <a:srgbClr val="000000"/>
                          </a:solidFill>
                          <a:latin typeface="Arial"/>
                        </a:rPr>
                        <a:t>Was this type of CLE the most effective use of resources for the outcome? </a:t>
                      </a:r>
                      <a:r>
                        <a:rPr lang="en-AU" sz="1300" b="1" i="1" u="none" strike="noStrike" noProof="0" dirty="0">
                          <a:solidFill>
                            <a:srgbClr val="000000"/>
                          </a:solidFill>
                          <a:latin typeface="Arial"/>
                        </a:rPr>
                        <a:t>(Efficient)</a:t>
                      </a:r>
                      <a:endParaRPr lang="en-US" sz="1300" b="1" i="1" u="none" strike="noStrike" noProof="0">
                        <a:solidFill>
                          <a:srgbClr val="000000"/>
                        </a:solidFill>
                        <a:latin typeface="Arial"/>
                      </a:endParaRPr>
                    </a:p>
                    <a:p>
                      <a:pPr lvl="0" algn="l">
                        <a:lnSpc>
                          <a:spcPct val="107000"/>
                        </a:lnSpc>
                        <a:spcAft>
                          <a:spcPts val="0"/>
                        </a:spcAft>
                        <a:buNone/>
                      </a:pPr>
                      <a:endParaRPr lang="en-AU" sz="1300" b="0" i="0" u="none" strike="noStrike" noProof="0" dirty="0">
                        <a:solidFill>
                          <a:srgbClr val="000000"/>
                        </a:solidFill>
                        <a:latin typeface="Arial"/>
                      </a:endParaRPr>
                    </a:p>
                    <a:p>
                      <a:pPr lvl="0" algn="l">
                        <a:lnSpc>
                          <a:spcPct val="107000"/>
                        </a:lnSpc>
                        <a:spcAft>
                          <a:spcPts val="0"/>
                        </a:spcAft>
                        <a:buNone/>
                      </a:pPr>
                      <a:endParaRPr lang="en-AU" sz="1300" b="0" i="0" u="none" strike="noStrike" noProof="0" dirty="0">
                        <a:solidFill>
                          <a:srgbClr val="000000"/>
                        </a:solidFill>
                        <a:latin typeface="Arial"/>
                      </a:endParaRPr>
                    </a:p>
                    <a:p>
                      <a:pPr lvl="0" algn="l">
                        <a:lnSpc>
                          <a:spcPct val="107000"/>
                        </a:lnSpc>
                        <a:spcAft>
                          <a:spcPts val="0"/>
                        </a:spcAft>
                        <a:buNone/>
                      </a:pPr>
                      <a:r>
                        <a:rPr lang="en-AU" sz="1300" b="0" i="0" u="none" strike="noStrike" noProof="0" dirty="0">
                          <a:solidFill>
                            <a:srgbClr val="000000"/>
                          </a:solidFill>
                          <a:latin typeface="Arial"/>
                        </a:rPr>
                        <a:t>Should we deliver the CLE to the retirement village? </a:t>
                      </a:r>
                      <a:r>
                        <a:rPr lang="en-AU" sz="1300" b="1" i="1" u="none" strike="noStrike" noProof="0" dirty="0">
                          <a:solidFill>
                            <a:srgbClr val="000000"/>
                          </a:solidFill>
                          <a:latin typeface="Arial"/>
                        </a:rPr>
                        <a:t>(Sustainable)</a:t>
                      </a:r>
                      <a:endParaRPr lang="en-US" sz="1300" b="1" i="0" u="none" strike="noStrike" noProof="0">
                        <a:solidFill>
                          <a:srgbClr val="000000"/>
                        </a:solidFill>
                        <a:latin typeface="Arial"/>
                      </a:endParaRPr>
                    </a:p>
                  </a:txBody>
                  <a:tcPr marT="45727" marB="45727"/>
                </a:tc>
                <a:tc>
                  <a:txBody>
                    <a:bodyPr/>
                    <a:lstStyle/>
                    <a:p>
                      <a:pPr lvl="0" algn="l">
                        <a:lnSpc>
                          <a:spcPct val="107000"/>
                        </a:lnSpc>
                        <a:spcAft>
                          <a:spcPts val="0"/>
                        </a:spcAft>
                        <a:buNone/>
                      </a:pPr>
                      <a:r>
                        <a:rPr lang="en-AU" sz="1300" b="0" i="0" u="none" strike="noStrike" noProof="0" dirty="0">
                          <a:solidFill>
                            <a:srgbClr val="FF0000"/>
                          </a:solidFill>
                          <a:latin typeface="Arial"/>
                        </a:rPr>
                        <a:t>Information about the residents' knowledge of EPAs &amp; their legal needs</a:t>
                      </a:r>
                      <a:endParaRPr lang="en-US" sz="1300" b="0" i="0" u="none" strike="noStrike" noProof="0">
                        <a:solidFill>
                          <a:srgbClr val="FF0000"/>
                        </a:solidFill>
                        <a:latin typeface="Arial"/>
                      </a:endParaRPr>
                    </a:p>
                    <a:p>
                      <a:pPr lvl="0" algn="l">
                        <a:lnSpc>
                          <a:spcPct val="107000"/>
                        </a:lnSpc>
                        <a:spcAft>
                          <a:spcPts val="0"/>
                        </a:spcAft>
                        <a:buNone/>
                      </a:pPr>
                      <a:endParaRPr lang="en-AU" sz="1300" b="0" i="0" u="none" strike="noStrike" noProof="0" dirty="0">
                        <a:solidFill>
                          <a:srgbClr val="FF0000"/>
                        </a:solidFill>
                        <a:latin typeface="Arial"/>
                      </a:endParaRPr>
                    </a:p>
                    <a:p>
                      <a:pPr lvl="0" algn="l">
                        <a:lnSpc>
                          <a:spcPct val="107000"/>
                        </a:lnSpc>
                        <a:spcAft>
                          <a:spcPts val="0"/>
                        </a:spcAft>
                        <a:buNone/>
                      </a:pPr>
                      <a:r>
                        <a:rPr lang="en-AU" sz="1300" b="0" i="0" u="none" strike="noStrike" noProof="0" dirty="0">
                          <a:solidFill>
                            <a:srgbClr val="FF0000"/>
                          </a:solidFill>
                          <a:latin typeface="Arial"/>
                        </a:rPr>
                        <a:t>Number of participants booked into CLE; participant feedback about future intention</a:t>
                      </a:r>
                      <a:endParaRPr lang="en-US" sz="1300" b="0" i="0" u="none" strike="noStrike" noProof="0">
                        <a:solidFill>
                          <a:srgbClr val="FF0000"/>
                        </a:solidFill>
                        <a:latin typeface="Arial"/>
                      </a:endParaRPr>
                    </a:p>
                    <a:p>
                      <a:pPr marL="0" marR="0" lvl="0" indent="0" algn="l">
                        <a:lnSpc>
                          <a:spcPct val="107000"/>
                        </a:lnSpc>
                        <a:spcBef>
                          <a:spcPts val="0"/>
                        </a:spcBef>
                        <a:spcAft>
                          <a:spcPts val="0"/>
                        </a:spcAft>
                        <a:buNone/>
                      </a:pPr>
                      <a:endParaRPr lang="en-AU" sz="1300" b="0" i="0" u="none" strike="noStrike" noProof="0" dirty="0">
                        <a:solidFill>
                          <a:srgbClr val="FF0000"/>
                        </a:solidFill>
                        <a:latin typeface="Arial"/>
                      </a:endParaRPr>
                    </a:p>
                    <a:p>
                      <a:pPr marL="0" marR="0" lvl="0" indent="0" algn="l">
                        <a:lnSpc>
                          <a:spcPct val="107000"/>
                        </a:lnSpc>
                        <a:spcBef>
                          <a:spcPts val="0"/>
                        </a:spcBef>
                        <a:spcAft>
                          <a:spcPts val="0"/>
                        </a:spcAft>
                        <a:buNone/>
                      </a:pPr>
                      <a:r>
                        <a:rPr lang="en-AU" sz="1300" b="0" i="0" u="none" strike="noStrike" noProof="0" dirty="0">
                          <a:solidFill>
                            <a:srgbClr val="FF0000"/>
                          </a:solidFill>
                          <a:latin typeface="Arial"/>
                        </a:rPr>
                        <a:t>Number of hours to develop and provide the CLE; participant feedback about its usefulness</a:t>
                      </a:r>
                      <a:endParaRPr lang="en-US" sz="1300" b="0" i="0" u="none" strike="noStrike" noProof="0">
                        <a:solidFill>
                          <a:srgbClr val="FF0000"/>
                        </a:solidFill>
                        <a:latin typeface="Arial"/>
                      </a:endParaRPr>
                    </a:p>
                    <a:p>
                      <a:pPr lvl="0">
                        <a:spcAft>
                          <a:spcPts val="0"/>
                        </a:spcAft>
                        <a:buNone/>
                      </a:pPr>
                      <a:endParaRPr lang="en-AU" sz="1300" b="0" i="0" u="none" strike="noStrike" noProof="0" dirty="0">
                        <a:solidFill>
                          <a:srgbClr val="FF0000"/>
                        </a:solidFill>
                        <a:latin typeface="Arial"/>
                      </a:endParaRPr>
                    </a:p>
                    <a:p>
                      <a:pPr lvl="0">
                        <a:spcAft>
                          <a:spcPts val="0"/>
                        </a:spcAft>
                        <a:buNone/>
                      </a:pPr>
                      <a:r>
                        <a:rPr lang="en-AU" sz="1300" b="0" i="0" u="none" strike="noStrike" noProof="0" dirty="0">
                          <a:solidFill>
                            <a:srgbClr val="FF0000"/>
                          </a:solidFill>
                          <a:latin typeface="Arial"/>
                        </a:rPr>
                        <a:t>Participant numbers;</a:t>
                      </a:r>
                      <a:endParaRPr lang="en-US" sz="1300" b="0" i="0" u="none" strike="noStrike" noProof="0">
                        <a:solidFill>
                          <a:srgbClr val="FF0000"/>
                        </a:solidFill>
                        <a:latin typeface="Arial"/>
                      </a:endParaRPr>
                    </a:p>
                    <a:p>
                      <a:pPr lvl="0">
                        <a:spcAft>
                          <a:spcPts val="0"/>
                        </a:spcAft>
                        <a:buNone/>
                      </a:pPr>
                      <a:r>
                        <a:rPr lang="en-AU" sz="1300" b="0" i="0" u="none" strike="noStrike" noProof="0" dirty="0">
                          <a:solidFill>
                            <a:srgbClr val="FF0000"/>
                          </a:solidFill>
                          <a:latin typeface="Arial"/>
                        </a:rPr>
                        <a:t>Retirement village legal need</a:t>
                      </a:r>
                      <a:endParaRPr lang="en-AU" sz="1300">
                        <a:solidFill>
                          <a:srgbClr val="FF0000"/>
                        </a:solidFill>
                      </a:endParaRPr>
                    </a:p>
                  </a:txBody>
                  <a:tcPr marT="45727" marB="45727"/>
                </a:tc>
                <a:tc>
                  <a:txBody>
                    <a:bodyPr/>
                    <a:lstStyle/>
                    <a:p>
                      <a:pPr marL="0" marR="0" lvl="0" indent="0" algn="l">
                        <a:lnSpc>
                          <a:spcPct val="107000"/>
                        </a:lnSpc>
                        <a:spcBef>
                          <a:spcPts val="0"/>
                        </a:spcBef>
                        <a:spcAft>
                          <a:spcPts val="0"/>
                        </a:spcAft>
                        <a:buNone/>
                      </a:pPr>
                      <a:endParaRPr lang="en-AU" sz="1300" b="0" i="0" u="none" strike="noStrike" noProof="0" dirty="0">
                        <a:solidFill>
                          <a:srgbClr val="000000"/>
                        </a:solidFill>
                        <a:latin typeface="Arial"/>
                      </a:endParaRPr>
                    </a:p>
                    <a:p>
                      <a:pPr lvl="0">
                        <a:buNone/>
                      </a:pPr>
                      <a:endParaRPr lang="en-AU" sz="1800" dirty="0"/>
                    </a:p>
                  </a:txBody>
                  <a:tcPr marT="45727" marB="45727"/>
                </a:tc>
                <a:tc>
                  <a:txBody>
                    <a:bodyPr/>
                    <a:lstStyle/>
                    <a:p>
                      <a:pPr lvl="0" algn="l">
                        <a:lnSpc>
                          <a:spcPct val="107000"/>
                        </a:lnSpc>
                        <a:spcAft>
                          <a:spcPts val="0"/>
                        </a:spcAft>
                        <a:buNone/>
                      </a:pPr>
                      <a:endParaRPr lang="en-AU" sz="1300" b="0" i="0" u="none" strike="noStrike" noProof="0" dirty="0">
                        <a:solidFill>
                          <a:srgbClr val="000000"/>
                        </a:solidFill>
                        <a:latin typeface="Arial"/>
                      </a:endParaRPr>
                    </a:p>
                  </a:txBody>
                  <a:tcPr marT="45727" marB="45727"/>
                </a:tc>
                <a:extLst>
                  <a:ext uri="{0D108BD9-81ED-4DB2-BD59-A6C34878D82A}">
                    <a16:rowId xmlns="" xmlns:a16="http://schemas.microsoft.com/office/drawing/2014/main" val="10001"/>
                  </a:ext>
                </a:extLst>
              </a:tr>
            </a:tbl>
          </a:graphicData>
        </a:graphic>
      </p:graphicFrame>
      <p:sp>
        <p:nvSpPr>
          <p:cNvPr id="5" name="Footer Placeholder 3">
            <a:extLst>
              <a:ext uri="{FF2B5EF4-FFF2-40B4-BE49-F238E27FC236}">
                <a16:creationId xmlns="" xmlns:a16="http://schemas.microsoft.com/office/drawing/2014/main" id="{7156DA92-C79B-4B32-B31B-C9E65F865891}"/>
              </a:ext>
            </a:extLst>
          </p:cNvPr>
          <p:cNvSpPr txBox="1">
            <a:spLocks/>
          </p:cNvSpPr>
          <p:nvPr/>
        </p:nvSpPr>
        <p:spPr bwMode="auto">
          <a:xfrm>
            <a:off x="4843463" y="6324600"/>
            <a:ext cx="37338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9pPr>
          </a:lstStyle>
          <a:p>
            <a:r>
              <a:rPr lang="en-US" altLang="en-US" sz="800" dirty="0" smtClean="0">
                <a:solidFill>
                  <a:srgbClr val="CCCCCC"/>
                </a:solidFill>
              </a:rPr>
              <a:t>Evaluating CLE |</a:t>
            </a:r>
            <a:r>
              <a:rPr lang="en-US" altLang="en-US" sz="800" dirty="0" smtClean="0">
                <a:solidFill>
                  <a:schemeClr val="bg2"/>
                </a:solidFill>
              </a:rPr>
              <a:t> </a:t>
            </a:r>
            <a:fld id="{588CD77B-C7AE-4A82-8AC6-C52B45BC9294}" type="slidenum">
              <a:rPr lang="en-US" altLang="en-US" sz="800" smtClean="0">
                <a:solidFill>
                  <a:schemeClr val="bg2"/>
                </a:solidFill>
              </a:rPr>
              <a:t>40</a:t>
            </a:fld>
            <a:endParaRPr lang="en-US" altLang="en-US" sz="800" dirty="0">
              <a:solidFill>
                <a:schemeClr val="bg2"/>
              </a:solidFill>
            </a:endParaRPr>
          </a:p>
        </p:txBody>
      </p:sp>
    </p:spTree>
    <p:extLst>
      <p:ext uri="{BB962C8B-B14F-4D97-AF65-F5344CB8AC3E}">
        <p14:creationId xmlns:p14="http://schemas.microsoft.com/office/powerpoint/2010/main" val="37529126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picture containing red, indoor, wall&#10;&#10;Description generated with very high confidence">
            <a:extLst>
              <a:ext uri="{FF2B5EF4-FFF2-40B4-BE49-F238E27FC236}">
                <a16:creationId xmlns="" xmlns:a16="http://schemas.microsoft.com/office/drawing/2014/main" id="{E5A0F7DC-C2E4-42FF-9129-23D67114FFA5}"/>
              </a:ext>
            </a:extLst>
          </p:cNvPr>
          <p:cNvPicPr>
            <a:picLocks noChangeAspect="1"/>
          </p:cNvPicPr>
          <p:nvPr/>
        </p:nvPicPr>
        <p:blipFill rotWithShape="1">
          <a:blip r:embed="rId3"/>
          <a:srcRect l="25468" r="16998"/>
          <a:stretch/>
        </p:blipFill>
        <p:spPr>
          <a:xfrm>
            <a:off x="4409136" y="10"/>
            <a:ext cx="4734863"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29698" name="Title 1">
            <a:extLst>
              <a:ext uri="{FF2B5EF4-FFF2-40B4-BE49-F238E27FC236}">
                <a16:creationId xmlns="" xmlns:a16="http://schemas.microsoft.com/office/drawing/2014/main" id="{94D7CB29-2C06-49E7-8112-08B4581702FC}"/>
              </a:ext>
            </a:extLst>
          </p:cNvPr>
          <p:cNvSpPr>
            <a:spLocks noGrp="1"/>
          </p:cNvSpPr>
          <p:nvPr>
            <p:ph type="title"/>
          </p:nvPr>
        </p:nvSpPr>
        <p:spPr>
          <a:xfrm>
            <a:off x="491490" y="365125"/>
            <a:ext cx="3840085" cy="1692794"/>
          </a:xfrm>
        </p:spPr>
        <p:txBody>
          <a:bodyPr>
            <a:normAutofit/>
          </a:bodyPr>
          <a:lstStyle/>
          <a:p>
            <a:r>
              <a:rPr lang="en-AU" altLang="en-US" dirty="0"/>
              <a:t>Evaluation Plan: Methodology Toolbox</a:t>
            </a:r>
          </a:p>
        </p:txBody>
      </p:sp>
      <p:sp>
        <p:nvSpPr>
          <p:cNvPr id="18435" name="Content Placeholder 2">
            <a:extLst>
              <a:ext uri="{FF2B5EF4-FFF2-40B4-BE49-F238E27FC236}">
                <a16:creationId xmlns="" xmlns:a16="http://schemas.microsoft.com/office/drawing/2014/main" id="{0F5D31E0-4164-47AC-9355-9E823298AC6A}"/>
              </a:ext>
            </a:extLst>
          </p:cNvPr>
          <p:cNvSpPr>
            <a:spLocks noGrp="1"/>
          </p:cNvSpPr>
          <p:nvPr>
            <p:ph idx="1"/>
          </p:nvPr>
        </p:nvSpPr>
        <p:spPr>
          <a:xfrm>
            <a:off x="492125" y="2238375"/>
            <a:ext cx="3840163" cy="3778166"/>
          </a:xfrm>
        </p:spPr>
        <p:txBody>
          <a:bodyPr vert="horz" wrap="square" lIns="91440" tIns="45720" rIns="91440" bIns="45720" numCol="1" anchor="t" anchorCtr="0" compatLnSpc="1">
            <a:prstTxWarp prst="textNoShape">
              <a:avLst/>
            </a:prstTxWarp>
            <a:noAutofit/>
          </a:bodyPr>
          <a:lstStyle/>
          <a:p>
            <a:pPr marL="0" indent="0">
              <a:buFont typeface="Times" panose="02020603050405020304" pitchFamily="18" charset="0"/>
              <a:buNone/>
              <a:defRPr/>
            </a:pPr>
            <a:r>
              <a:rPr lang="en-AU" altLang="en-US" dirty="0"/>
              <a:t>Choice of methodology dependent upon:</a:t>
            </a:r>
            <a:endParaRPr lang="en-AU" altLang="en-US" dirty="0">
              <a:cs typeface="Arial"/>
            </a:endParaRPr>
          </a:p>
          <a:p>
            <a:pPr marL="0" indent="0">
              <a:buFont typeface="Times" panose="02020603050405020304" pitchFamily="18" charset="0"/>
              <a:buNone/>
              <a:defRPr/>
            </a:pPr>
            <a:endParaRPr lang="en-AU" altLang="en-US" dirty="0">
              <a:cs typeface="Arial"/>
            </a:endParaRPr>
          </a:p>
          <a:p>
            <a:pPr>
              <a:defRPr/>
            </a:pPr>
            <a:r>
              <a:rPr lang="en-AU" altLang="en-US" dirty="0"/>
              <a:t>The Key Evaluation Question you are trying to answer!</a:t>
            </a:r>
            <a:endParaRPr lang="en-AU" altLang="en-US" dirty="0">
              <a:cs typeface="Arial"/>
            </a:endParaRPr>
          </a:p>
          <a:p>
            <a:pPr>
              <a:defRPr/>
            </a:pPr>
            <a:r>
              <a:rPr lang="en-AU" altLang="en-US" dirty="0"/>
              <a:t>Existing capability</a:t>
            </a:r>
            <a:endParaRPr lang="en-AU" altLang="en-US" dirty="0">
              <a:cs typeface="Arial"/>
            </a:endParaRPr>
          </a:p>
          <a:p>
            <a:pPr>
              <a:defRPr/>
            </a:pPr>
            <a:r>
              <a:rPr lang="en-AU" altLang="en-US" dirty="0"/>
              <a:t>Availability and accessibility of data</a:t>
            </a:r>
            <a:endParaRPr lang="en-AU" altLang="en-US" dirty="0">
              <a:cs typeface="Arial"/>
            </a:endParaRPr>
          </a:p>
          <a:p>
            <a:pPr>
              <a:defRPr/>
            </a:pPr>
            <a:r>
              <a:rPr lang="en-AU" altLang="en-US" dirty="0"/>
              <a:t>Data collection capacity</a:t>
            </a:r>
            <a:endParaRPr lang="en-AU" altLang="en-US" dirty="0">
              <a:cs typeface="Arial"/>
            </a:endParaRPr>
          </a:p>
          <a:p>
            <a:pPr>
              <a:defRPr/>
            </a:pPr>
            <a:r>
              <a:rPr lang="en-AU" altLang="en-US" dirty="0"/>
              <a:t>Ethical consideration</a:t>
            </a:r>
            <a:endParaRPr lang="en-AU" altLang="en-US" dirty="0">
              <a:cs typeface="Arial"/>
            </a:endParaRPr>
          </a:p>
          <a:p>
            <a:pPr>
              <a:defRPr/>
            </a:pPr>
            <a:r>
              <a:rPr lang="en-AU" altLang="en-US" dirty="0"/>
              <a:t>Access to different clients, stakeholders, users</a:t>
            </a:r>
            <a:endParaRPr lang="en-AU" altLang="en-US" dirty="0">
              <a:cs typeface="Arial"/>
            </a:endParaRPr>
          </a:p>
        </p:txBody>
      </p:sp>
      <p:sp>
        <p:nvSpPr>
          <p:cNvPr id="6" name="Footer Placeholder 3">
            <a:extLst>
              <a:ext uri="{FF2B5EF4-FFF2-40B4-BE49-F238E27FC236}">
                <a16:creationId xmlns="" xmlns:a16="http://schemas.microsoft.com/office/drawing/2014/main" id="{7156DA92-C79B-4B32-B31B-C9E65F865891}"/>
              </a:ext>
            </a:extLst>
          </p:cNvPr>
          <p:cNvSpPr txBox="1">
            <a:spLocks/>
          </p:cNvSpPr>
          <p:nvPr/>
        </p:nvSpPr>
        <p:spPr bwMode="auto">
          <a:xfrm>
            <a:off x="4843463" y="6324600"/>
            <a:ext cx="37338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9pPr>
          </a:lstStyle>
          <a:p>
            <a:r>
              <a:rPr lang="en-US" altLang="en-US" sz="800" dirty="0" smtClean="0">
                <a:solidFill>
                  <a:srgbClr val="CCCCCC"/>
                </a:solidFill>
              </a:rPr>
              <a:t>Evaluating CLE |</a:t>
            </a:r>
            <a:r>
              <a:rPr lang="en-US" altLang="en-US" sz="800" dirty="0" smtClean="0">
                <a:solidFill>
                  <a:schemeClr val="bg2"/>
                </a:solidFill>
              </a:rPr>
              <a:t> </a:t>
            </a:r>
            <a:fld id="{C42E4F33-C976-437C-8300-457A835E3958}" type="slidenum">
              <a:rPr lang="en-US" altLang="en-US" sz="800" smtClean="0">
                <a:solidFill>
                  <a:schemeClr val="bg2"/>
                </a:solidFill>
              </a:rPr>
              <a:t>41</a:t>
            </a:fld>
            <a:endParaRPr lang="en-US" altLang="en-US" sz="800" dirty="0">
              <a:solidFill>
                <a:schemeClr val="bg2"/>
              </a:solidFill>
            </a:endParaRPr>
          </a:p>
        </p:txBody>
      </p:sp>
    </p:spTree>
    <p:extLst>
      <p:ext uri="{BB962C8B-B14F-4D97-AF65-F5344CB8AC3E}">
        <p14:creationId xmlns:p14="http://schemas.microsoft.com/office/powerpoint/2010/main" val="21798993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A picture containing red, indoor, wall&#10;&#10;Description generated with very high confidence">
            <a:extLst>
              <a:ext uri="{FF2B5EF4-FFF2-40B4-BE49-F238E27FC236}">
                <a16:creationId xmlns="" xmlns:a16="http://schemas.microsoft.com/office/drawing/2014/main" id="{E68BEDD7-9526-4826-8DAB-682138D6BFB5}"/>
              </a:ext>
            </a:extLst>
          </p:cNvPr>
          <p:cNvPicPr>
            <a:picLocks noChangeAspect="1"/>
          </p:cNvPicPr>
          <p:nvPr/>
        </p:nvPicPr>
        <p:blipFill rotWithShape="1">
          <a:blip r:embed="rId3"/>
          <a:srcRect l="33112" r="24642"/>
          <a:stretch/>
        </p:blipFill>
        <p:spPr>
          <a:xfrm>
            <a:off x="20" y="10"/>
            <a:ext cx="3476673" cy="6857990"/>
          </a:xfrm>
          <a:prstGeom prst="rect">
            <a:avLst/>
          </a:prstGeom>
          <a:effectLst/>
        </p:spPr>
      </p:pic>
      <p:sp>
        <p:nvSpPr>
          <p:cNvPr id="30722" name="Title 1">
            <a:extLst>
              <a:ext uri="{FF2B5EF4-FFF2-40B4-BE49-F238E27FC236}">
                <a16:creationId xmlns="" xmlns:a16="http://schemas.microsoft.com/office/drawing/2014/main" id="{88A6E81B-8FE1-44B9-96F0-D4FBEF9613F9}"/>
              </a:ext>
            </a:extLst>
          </p:cNvPr>
          <p:cNvSpPr>
            <a:spLocks noGrp="1"/>
          </p:cNvSpPr>
          <p:nvPr>
            <p:ph type="title"/>
          </p:nvPr>
        </p:nvSpPr>
        <p:spPr>
          <a:xfrm>
            <a:off x="4038600" y="314325"/>
            <a:ext cx="4519446" cy="1285875"/>
          </a:xfrm>
        </p:spPr>
        <p:txBody>
          <a:bodyPr anchor="b">
            <a:normAutofit/>
          </a:bodyPr>
          <a:lstStyle/>
          <a:p>
            <a:r>
              <a:rPr lang="en-AU" altLang="en-US" dirty="0"/>
              <a:t>Evaluation Plan: Methodology Toolbox</a:t>
            </a:r>
          </a:p>
        </p:txBody>
      </p:sp>
      <p:sp>
        <p:nvSpPr>
          <p:cNvPr id="3" name="Content Placeholder 2">
            <a:extLst>
              <a:ext uri="{FF2B5EF4-FFF2-40B4-BE49-F238E27FC236}">
                <a16:creationId xmlns="" xmlns:a16="http://schemas.microsoft.com/office/drawing/2014/main" id="{ADC1EEED-90E8-47AC-9A75-A283504FFC8B}"/>
              </a:ext>
            </a:extLst>
          </p:cNvPr>
          <p:cNvSpPr>
            <a:spLocks noGrp="1"/>
          </p:cNvSpPr>
          <p:nvPr>
            <p:ph idx="1"/>
          </p:nvPr>
        </p:nvSpPr>
        <p:spPr>
          <a:xfrm>
            <a:off x="4040188" y="1971675"/>
            <a:ext cx="4624387" cy="4352925"/>
          </a:xfrm>
        </p:spPr>
        <p:txBody>
          <a:bodyPr>
            <a:normAutofit/>
          </a:bodyPr>
          <a:lstStyle/>
          <a:p>
            <a:pPr marL="0" indent="0">
              <a:buNone/>
              <a:defRPr/>
            </a:pPr>
            <a:r>
              <a:rPr lang="en-AU" dirty="0"/>
              <a:t>Examples:</a:t>
            </a:r>
            <a:endParaRPr lang="en-US" dirty="0"/>
          </a:p>
          <a:p>
            <a:pPr marL="0" indent="0">
              <a:buNone/>
              <a:defRPr/>
            </a:pPr>
            <a:endParaRPr lang="en-AU" dirty="0"/>
          </a:p>
          <a:p>
            <a:pPr>
              <a:defRPr/>
            </a:pPr>
            <a:r>
              <a:rPr lang="en-AU" dirty="0"/>
              <a:t>Surveys</a:t>
            </a:r>
            <a:endParaRPr lang="en-AU" dirty="0">
              <a:cs typeface="Arial"/>
            </a:endParaRPr>
          </a:p>
          <a:p>
            <a:pPr>
              <a:defRPr/>
            </a:pPr>
            <a:r>
              <a:rPr lang="en-AU" dirty="0"/>
              <a:t>Interviews</a:t>
            </a:r>
            <a:endParaRPr lang="en-AU" dirty="0">
              <a:cs typeface="Arial"/>
            </a:endParaRPr>
          </a:p>
          <a:p>
            <a:pPr>
              <a:defRPr/>
            </a:pPr>
            <a:r>
              <a:rPr lang="en-AU" dirty="0"/>
              <a:t>Focus Groups</a:t>
            </a:r>
            <a:endParaRPr lang="en-AU" dirty="0">
              <a:cs typeface="Arial"/>
            </a:endParaRPr>
          </a:p>
          <a:p>
            <a:pPr>
              <a:defRPr/>
            </a:pPr>
            <a:r>
              <a:rPr lang="en-AU" dirty="0"/>
              <a:t>Observations/site visits</a:t>
            </a:r>
            <a:endParaRPr lang="en-AU" dirty="0">
              <a:cs typeface="Arial"/>
            </a:endParaRPr>
          </a:p>
          <a:p>
            <a:pPr>
              <a:defRPr/>
            </a:pPr>
            <a:r>
              <a:rPr lang="en-AU" dirty="0"/>
              <a:t>Document review</a:t>
            </a:r>
            <a:endParaRPr lang="en-AU" dirty="0">
              <a:cs typeface="Arial"/>
            </a:endParaRPr>
          </a:p>
          <a:p>
            <a:pPr>
              <a:defRPr/>
            </a:pPr>
            <a:r>
              <a:rPr lang="en-AU" dirty="0"/>
              <a:t>Case studies</a:t>
            </a:r>
            <a:endParaRPr lang="en-AU" dirty="0">
              <a:cs typeface="Arial"/>
            </a:endParaRPr>
          </a:p>
          <a:p>
            <a:pPr>
              <a:defRPr/>
            </a:pPr>
            <a:r>
              <a:rPr lang="en-AU" dirty="0"/>
              <a:t>Ranking exercises</a:t>
            </a:r>
            <a:endParaRPr lang="en-AU" dirty="0">
              <a:cs typeface="Arial"/>
            </a:endParaRPr>
          </a:p>
          <a:p>
            <a:pPr>
              <a:defRPr/>
            </a:pPr>
            <a:r>
              <a:rPr lang="en-AU" dirty="0"/>
              <a:t>“I” statements</a:t>
            </a:r>
            <a:endParaRPr lang="en-AU" dirty="0">
              <a:cs typeface="Arial"/>
            </a:endParaRPr>
          </a:p>
          <a:p>
            <a:pPr marL="283845" lvl="1" indent="0">
              <a:buFont typeface="Times" panose="02020603050405020304" pitchFamily="18" charset="0"/>
              <a:buNone/>
              <a:defRPr/>
            </a:pPr>
            <a:endParaRPr lang="en-AU" altLang="en-US" sz="1700" dirty="0">
              <a:cs typeface="Arial"/>
            </a:endParaRPr>
          </a:p>
          <a:p>
            <a:pPr marL="0" indent="-4445" algn="ctr">
              <a:buFont typeface="Times" panose="02020603050405020304" pitchFamily="18" charset="0"/>
              <a:buNone/>
              <a:defRPr/>
            </a:pPr>
            <a:r>
              <a:rPr lang="en-AU" altLang="en-US" sz="2000" b="1" i="1" dirty="0"/>
              <a:t>What else can we add to the methodology toolbox</a:t>
            </a:r>
            <a:r>
              <a:rPr lang="en-AU" altLang="en-US" sz="2000" b="1" i="1" dirty="0" smtClean="0"/>
              <a:t>?</a:t>
            </a:r>
            <a:endParaRPr lang="en-AU" sz="1700" dirty="0">
              <a:cs typeface="Arial"/>
            </a:endParaRPr>
          </a:p>
          <a:p>
            <a:pPr marL="283845" lvl="1" indent="0">
              <a:buFont typeface="Times" panose="02020603050405020304" pitchFamily="18" charset="0"/>
              <a:buNone/>
              <a:defRPr/>
            </a:pPr>
            <a:endParaRPr lang="en-AU" sz="1700" dirty="0">
              <a:cs typeface="Arial"/>
            </a:endParaRPr>
          </a:p>
        </p:txBody>
      </p:sp>
      <p:sp>
        <p:nvSpPr>
          <p:cNvPr id="6" name="Footer Placeholder 3">
            <a:extLst>
              <a:ext uri="{FF2B5EF4-FFF2-40B4-BE49-F238E27FC236}">
                <a16:creationId xmlns="" xmlns:a16="http://schemas.microsoft.com/office/drawing/2014/main" id="{7156DA92-C79B-4B32-B31B-C9E65F865891}"/>
              </a:ext>
            </a:extLst>
          </p:cNvPr>
          <p:cNvSpPr txBox="1">
            <a:spLocks/>
          </p:cNvSpPr>
          <p:nvPr/>
        </p:nvSpPr>
        <p:spPr bwMode="auto">
          <a:xfrm>
            <a:off x="4843463" y="6324600"/>
            <a:ext cx="37338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9pPr>
          </a:lstStyle>
          <a:p>
            <a:r>
              <a:rPr lang="en-US" altLang="en-US" sz="800" dirty="0" smtClean="0">
                <a:solidFill>
                  <a:srgbClr val="CCCCCC"/>
                </a:solidFill>
              </a:rPr>
              <a:t>Evaluating CLE |</a:t>
            </a:r>
            <a:r>
              <a:rPr lang="en-US" altLang="en-US" sz="800" dirty="0" smtClean="0">
                <a:solidFill>
                  <a:schemeClr val="bg2"/>
                </a:solidFill>
              </a:rPr>
              <a:t> </a:t>
            </a:r>
            <a:fld id="{F01A07F4-0B3E-4AE0-95D3-BB11EF7DBF01}" type="slidenum">
              <a:rPr lang="en-US" altLang="en-US" sz="800" smtClean="0">
                <a:solidFill>
                  <a:schemeClr val="bg2"/>
                </a:solidFill>
              </a:rPr>
              <a:t>42</a:t>
            </a:fld>
            <a:endParaRPr lang="en-US" altLang="en-US" sz="800" dirty="0">
              <a:solidFill>
                <a:schemeClr val="bg2"/>
              </a:solidFill>
            </a:endParaRPr>
          </a:p>
        </p:txBody>
      </p:sp>
    </p:spTree>
    <p:extLst>
      <p:ext uri="{BB962C8B-B14F-4D97-AF65-F5344CB8AC3E}">
        <p14:creationId xmlns:p14="http://schemas.microsoft.com/office/powerpoint/2010/main" val="6740049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 xmlns:a16="http://schemas.microsoft.com/office/drawing/2014/main" id="{712FB19D-8FD7-4A19-A02C-4743B4DFBDA6}"/>
              </a:ext>
            </a:extLst>
          </p:cNvPr>
          <p:cNvSpPr>
            <a:spLocks noGrp="1"/>
          </p:cNvSpPr>
          <p:nvPr>
            <p:ph type="title"/>
          </p:nvPr>
        </p:nvSpPr>
        <p:spPr>
          <a:xfrm>
            <a:off x="533400" y="219075"/>
            <a:ext cx="7772400" cy="706856"/>
          </a:xfrm>
        </p:spPr>
        <p:txBody>
          <a:bodyPr/>
          <a:lstStyle/>
          <a:p>
            <a:r>
              <a:rPr lang="en-AU" altLang="en-US" dirty="0"/>
              <a:t>Evaluation Plan</a:t>
            </a:r>
            <a:r>
              <a:rPr lang="en-AU" altLang="en-US" dirty="0">
                <a:cs typeface="Arial"/>
              </a:rPr>
              <a:t>: Who &amp; When </a:t>
            </a:r>
            <a:endParaRPr lang="en-AU" altLang="en-US" dirty="0"/>
          </a:p>
        </p:txBody>
      </p:sp>
      <p:graphicFrame>
        <p:nvGraphicFramePr>
          <p:cNvPr id="6" name="Content Placeholder 5">
            <a:extLst>
              <a:ext uri="{FF2B5EF4-FFF2-40B4-BE49-F238E27FC236}">
                <a16:creationId xmlns="" xmlns:a16="http://schemas.microsoft.com/office/drawing/2014/main" id="{707A5B15-EEA8-4A70-B01C-0CC1F017ABA7}"/>
              </a:ext>
            </a:extLst>
          </p:cNvPr>
          <p:cNvGraphicFramePr>
            <a:graphicFrameLocks noGrp="1"/>
          </p:cNvGraphicFramePr>
          <p:nvPr>
            <p:ph idx="1"/>
            <p:extLst>
              <p:ext uri="{D42A27DB-BD31-4B8C-83A1-F6EECF244321}">
                <p14:modId xmlns:p14="http://schemas.microsoft.com/office/powerpoint/2010/main" val="3477390732"/>
              </p:ext>
            </p:extLst>
          </p:nvPr>
        </p:nvGraphicFramePr>
        <p:xfrm>
          <a:off x="180975" y="981075"/>
          <a:ext cx="8715373" cy="5123702"/>
        </p:xfrm>
        <a:graphic>
          <a:graphicData uri="http://schemas.openxmlformats.org/drawingml/2006/table">
            <a:tbl>
              <a:tblPr firstRow="1" bandRow="1">
                <a:tableStyleId>{5C22544A-7EE6-4342-B048-85BDC9FD1C3A}</a:tableStyleId>
              </a:tblPr>
              <a:tblGrid>
                <a:gridCol w="1362075">
                  <a:extLst>
                    <a:ext uri="{9D8B030D-6E8A-4147-A177-3AD203B41FA5}">
                      <a16:colId xmlns="" xmlns:a16="http://schemas.microsoft.com/office/drawing/2014/main" val="20000"/>
                    </a:ext>
                  </a:extLst>
                </a:gridCol>
                <a:gridCol w="1847849">
                  <a:extLst>
                    <a:ext uri="{9D8B030D-6E8A-4147-A177-3AD203B41FA5}">
                      <a16:colId xmlns="" xmlns:a16="http://schemas.microsoft.com/office/drawing/2014/main" val="20001"/>
                    </a:ext>
                  </a:extLst>
                </a:gridCol>
                <a:gridCol w="1847849">
                  <a:extLst>
                    <a:ext uri="{9D8B030D-6E8A-4147-A177-3AD203B41FA5}">
                      <a16:colId xmlns="" xmlns:a16="http://schemas.microsoft.com/office/drawing/2014/main" val="20002"/>
                    </a:ext>
                  </a:extLst>
                </a:gridCol>
                <a:gridCol w="1019175">
                  <a:extLst>
                    <a:ext uri="{9D8B030D-6E8A-4147-A177-3AD203B41FA5}">
                      <a16:colId xmlns="" xmlns:a16="http://schemas.microsoft.com/office/drawing/2014/main" val="20003"/>
                    </a:ext>
                  </a:extLst>
                </a:gridCol>
                <a:gridCol w="2638425">
                  <a:extLst>
                    <a:ext uri="{9D8B030D-6E8A-4147-A177-3AD203B41FA5}">
                      <a16:colId xmlns="" xmlns:a16="http://schemas.microsoft.com/office/drawing/2014/main" val="20004"/>
                    </a:ext>
                  </a:extLst>
                </a:gridCol>
              </a:tblGrid>
              <a:tr h="581025">
                <a:tc>
                  <a:txBody>
                    <a:bodyPr/>
                    <a:lstStyle/>
                    <a:p>
                      <a:pPr algn="ctr"/>
                      <a:r>
                        <a:rPr lang="en-AU" sz="1400" dirty="0"/>
                        <a:t>SMART objective</a:t>
                      </a:r>
                    </a:p>
                  </a:txBody>
                  <a:tcPr marT="45727" marB="45727" anchor="ctr"/>
                </a:tc>
                <a:tc>
                  <a:txBody>
                    <a:bodyPr/>
                    <a:lstStyle/>
                    <a:p>
                      <a:pPr algn="ctr"/>
                      <a:r>
                        <a:rPr lang="en-AU" sz="1400" dirty="0"/>
                        <a:t>KEQ</a:t>
                      </a:r>
                    </a:p>
                  </a:txBody>
                  <a:tcPr marT="45727" marB="45727" anchor="ctr"/>
                </a:tc>
                <a:tc>
                  <a:txBody>
                    <a:bodyPr/>
                    <a:lstStyle/>
                    <a:p>
                      <a:pPr algn="ctr"/>
                      <a:r>
                        <a:rPr lang="en-AU" sz="1400" dirty="0"/>
                        <a:t>Data</a:t>
                      </a:r>
                    </a:p>
                  </a:txBody>
                  <a:tcPr marT="45727" marB="45727" anchor="ctr"/>
                </a:tc>
                <a:tc>
                  <a:txBody>
                    <a:bodyPr/>
                    <a:lstStyle/>
                    <a:p>
                      <a:pPr algn="ctr"/>
                      <a:r>
                        <a:rPr lang="en-AU" sz="1400" dirty="0"/>
                        <a:t>Tools / Methods</a:t>
                      </a:r>
                    </a:p>
                  </a:txBody>
                  <a:tcPr marT="45727" marB="45727" anchor="ctr"/>
                </a:tc>
                <a:tc>
                  <a:txBody>
                    <a:bodyPr/>
                    <a:lstStyle/>
                    <a:p>
                      <a:pPr algn="ctr"/>
                      <a:r>
                        <a:rPr lang="en-AU" sz="1400" dirty="0"/>
                        <a:t>Who? / When</a:t>
                      </a:r>
                      <a:r>
                        <a:rPr lang="en-AU" sz="1400" baseline="0" dirty="0"/>
                        <a:t>?</a:t>
                      </a:r>
                      <a:endParaRPr lang="en-AU" sz="1400" dirty="0"/>
                    </a:p>
                  </a:txBody>
                  <a:tcPr marT="45727" marB="45727" anchor="ctr"/>
                </a:tc>
                <a:extLst>
                  <a:ext uri="{0D108BD9-81ED-4DB2-BD59-A6C34878D82A}">
                    <a16:rowId xmlns="" xmlns:a16="http://schemas.microsoft.com/office/drawing/2014/main" val="10000"/>
                  </a:ext>
                </a:extLst>
              </a:tr>
              <a:tr h="4238624">
                <a:tc>
                  <a:txBody>
                    <a:bodyPr/>
                    <a:lstStyle/>
                    <a:p>
                      <a:pPr>
                        <a:buNone/>
                      </a:pPr>
                      <a:r>
                        <a:rPr lang="en-AU" sz="1400" b="0" i="0" u="none" strike="noStrike" noProof="0" dirty="0">
                          <a:solidFill>
                            <a:srgbClr val="000000"/>
                          </a:solidFill>
                          <a:latin typeface="Arial"/>
                        </a:rPr>
                        <a:t>By delivering CLE on EPAs to residents in the Restful Nursing Home, 25% of participants will check that their EPA is current in the next month</a:t>
                      </a:r>
                      <a:endParaRPr lang="en-AU" sz="1400" dirty="0"/>
                    </a:p>
                  </a:txBody>
                  <a:tcPr marT="45727" marB="45727"/>
                </a:tc>
                <a:tc>
                  <a:txBody>
                    <a:bodyPr/>
                    <a:lstStyle/>
                    <a:p>
                      <a:pPr lvl="0" algn="l">
                        <a:lnSpc>
                          <a:spcPct val="107000"/>
                        </a:lnSpc>
                        <a:spcAft>
                          <a:spcPts val="0"/>
                        </a:spcAft>
                        <a:buNone/>
                      </a:pPr>
                      <a:r>
                        <a:rPr lang="en-AU" sz="1300" b="0" i="0" u="none" strike="noStrike" noProof="0" dirty="0">
                          <a:solidFill>
                            <a:srgbClr val="000000"/>
                          </a:solidFill>
                          <a:latin typeface="Arial"/>
                        </a:rPr>
                        <a:t>Did the CLE address an identified need? </a:t>
                      </a:r>
                      <a:endParaRPr lang="en-US" sz="1300" b="0" i="1" u="none" strike="noStrike" noProof="0" dirty="0">
                        <a:solidFill>
                          <a:srgbClr val="000000"/>
                        </a:solidFill>
                        <a:latin typeface="Arial"/>
                      </a:endParaRPr>
                    </a:p>
                    <a:p>
                      <a:pPr lvl="0" algn="l">
                        <a:lnSpc>
                          <a:spcPct val="107000"/>
                        </a:lnSpc>
                        <a:spcAft>
                          <a:spcPts val="0"/>
                        </a:spcAft>
                        <a:buNone/>
                      </a:pPr>
                      <a:r>
                        <a:rPr lang="en-AU" sz="1300" b="0" i="1" u="none" strike="noStrike" noProof="0" dirty="0">
                          <a:solidFill>
                            <a:srgbClr val="000000"/>
                          </a:solidFill>
                          <a:latin typeface="Arial"/>
                        </a:rPr>
                        <a:t>(</a:t>
                      </a:r>
                      <a:r>
                        <a:rPr lang="en-AU" sz="1300" b="1" i="1" u="none" strike="noStrike" noProof="0" dirty="0">
                          <a:solidFill>
                            <a:srgbClr val="000000"/>
                          </a:solidFill>
                          <a:latin typeface="Arial"/>
                        </a:rPr>
                        <a:t>Appropriate)</a:t>
                      </a:r>
                      <a:endParaRPr lang="en-US" sz="1300" b="1" i="1" u="none" strike="noStrike" noProof="0" dirty="0">
                        <a:solidFill>
                          <a:srgbClr val="000000"/>
                        </a:solidFill>
                        <a:latin typeface="Arial"/>
                      </a:endParaRPr>
                    </a:p>
                    <a:p>
                      <a:pPr lvl="0" algn="l">
                        <a:lnSpc>
                          <a:spcPct val="107000"/>
                        </a:lnSpc>
                        <a:spcAft>
                          <a:spcPts val="0"/>
                        </a:spcAft>
                        <a:buNone/>
                      </a:pPr>
                      <a:endParaRPr lang="en-AU" sz="1300" b="0" i="0" u="none" strike="noStrike" noProof="0" dirty="0">
                        <a:solidFill>
                          <a:srgbClr val="000000"/>
                        </a:solidFill>
                        <a:latin typeface="Arial"/>
                      </a:endParaRPr>
                    </a:p>
                    <a:p>
                      <a:pPr lvl="0" algn="l">
                        <a:lnSpc>
                          <a:spcPct val="107000"/>
                        </a:lnSpc>
                        <a:spcAft>
                          <a:spcPts val="0"/>
                        </a:spcAft>
                        <a:buNone/>
                      </a:pPr>
                      <a:endParaRPr lang="en-AU" sz="1300" b="0" i="0" u="none" strike="noStrike" noProof="0" dirty="0">
                        <a:solidFill>
                          <a:srgbClr val="000000"/>
                        </a:solidFill>
                        <a:latin typeface="Arial"/>
                      </a:endParaRPr>
                    </a:p>
                    <a:p>
                      <a:pPr lvl="0" algn="l">
                        <a:lnSpc>
                          <a:spcPct val="107000"/>
                        </a:lnSpc>
                        <a:spcAft>
                          <a:spcPts val="0"/>
                        </a:spcAft>
                        <a:buNone/>
                      </a:pPr>
                      <a:r>
                        <a:rPr lang="en-AU" sz="1300" b="0" i="0" u="none" strike="noStrike" noProof="0" dirty="0">
                          <a:solidFill>
                            <a:srgbClr val="000000"/>
                          </a:solidFill>
                          <a:latin typeface="Arial"/>
                        </a:rPr>
                        <a:t>Did participants check that their EPA was current in the next month? </a:t>
                      </a:r>
                      <a:r>
                        <a:rPr lang="en-AU" sz="1300" b="1" i="1" u="none" strike="noStrike" noProof="0" dirty="0">
                          <a:solidFill>
                            <a:srgbClr val="000000"/>
                          </a:solidFill>
                          <a:latin typeface="Arial"/>
                        </a:rPr>
                        <a:t>(Effective)</a:t>
                      </a:r>
                      <a:endParaRPr lang="en-US" sz="1300" b="1" i="1" u="none" strike="noStrike" noProof="0">
                        <a:solidFill>
                          <a:srgbClr val="000000"/>
                        </a:solidFill>
                        <a:latin typeface="Arial"/>
                      </a:endParaRPr>
                    </a:p>
                    <a:p>
                      <a:pPr lvl="0" algn="l">
                        <a:lnSpc>
                          <a:spcPct val="107000"/>
                        </a:lnSpc>
                        <a:spcAft>
                          <a:spcPts val="0"/>
                        </a:spcAft>
                        <a:buNone/>
                      </a:pPr>
                      <a:endParaRPr lang="en-AU" sz="1300" b="0" i="0" u="none" strike="noStrike" noProof="0" dirty="0">
                        <a:solidFill>
                          <a:srgbClr val="000000"/>
                        </a:solidFill>
                        <a:latin typeface="Arial"/>
                      </a:endParaRPr>
                    </a:p>
                    <a:p>
                      <a:pPr lvl="0" algn="l">
                        <a:lnSpc>
                          <a:spcPct val="107000"/>
                        </a:lnSpc>
                        <a:spcAft>
                          <a:spcPts val="0"/>
                        </a:spcAft>
                        <a:buNone/>
                      </a:pPr>
                      <a:endParaRPr lang="en-AU" sz="1300" b="0" i="0" u="none" strike="noStrike" noProof="0" dirty="0">
                        <a:solidFill>
                          <a:srgbClr val="000000"/>
                        </a:solidFill>
                        <a:latin typeface="Arial"/>
                      </a:endParaRPr>
                    </a:p>
                    <a:p>
                      <a:pPr lvl="0" algn="l">
                        <a:lnSpc>
                          <a:spcPct val="107000"/>
                        </a:lnSpc>
                        <a:spcAft>
                          <a:spcPts val="0"/>
                        </a:spcAft>
                        <a:buNone/>
                      </a:pPr>
                      <a:r>
                        <a:rPr lang="en-AU" sz="1300" b="0" i="0" u="none" strike="noStrike" noProof="0" dirty="0">
                          <a:solidFill>
                            <a:srgbClr val="000000"/>
                          </a:solidFill>
                          <a:latin typeface="Arial"/>
                        </a:rPr>
                        <a:t>Was this type of CLE the most effective use of resources for the outcome? </a:t>
                      </a:r>
                      <a:r>
                        <a:rPr lang="en-AU" sz="1300" b="1" i="1" u="none" strike="noStrike" noProof="0" dirty="0">
                          <a:solidFill>
                            <a:srgbClr val="000000"/>
                          </a:solidFill>
                          <a:latin typeface="Arial"/>
                        </a:rPr>
                        <a:t>(Efficient)</a:t>
                      </a:r>
                      <a:endParaRPr lang="en-US" sz="1300" b="1" i="1" u="none" strike="noStrike" noProof="0">
                        <a:solidFill>
                          <a:srgbClr val="000000"/>
                        </a:solidFill>
                        <a:latin typeface="Arial"/>
                      </a:endParaRPr>
                    </a:p>
                    <a:p>
                      <a:pPr lvl="0" algn="l">
                        <a:lnSpc>
                          <a:spcPct val="107000"/>
                        </a:lnSpc>
                        <a:spcAft>
                          <a:spcPts val="0"/>
                        </a:spcAft>
                        <a:buNone/>
                      </a:pPr>
                      <a:endParaRPr lang="en-AU" sz="1300" b="0" i="0" u="none" strike="noStrike" noProof="0" dirty="0">
                        <a:solidFill>
                          <a:srgbClr val="000000"/>
                        </a:solidFill>
                        <a:latin typeface="Arial"/>
                      </a:endParaRPr>
                    </a:p>
                    <a:p>
                      <a:pPr lvl="0" algn="l">
                        <a:lnSpc>
                          <a:spcPct val="107000"/>
                        </a:lnSpc>
                        <a:spcAft>
                          <a:spcPts val="0"/>
                        </a:spcAft>
                        <a:buNone/>
                      </a:pPr>
                      <a:endParaRPr lang="en-AU" sz="1300" b="0" i="0" u="none" strike="noStrike" noProof="0" dirty="0">
                        <a:solidFill>
                          <a:srgbClr val="000000"/>
                        </a:solidFill>
                        <a:latin typeface="Arial"/>
                      </a:endParaRPr>
                    </a:p>
                    <a:p>
                      <a:pPr lvl="0" algn="l">
                        <a:lnSpc>
                          <a:spcPct val="107000"/>
                        </a:lnSpc>
                        <a:spcAft>
                          <a:spcPts val="0"/>
                        </a:spcAft>
                        <a:buNone/>
                      </a:pPr>
                      <a:r>
                        <a:rPr lang="en-AU" sz="1300" b="0" i="0" u="none" strike="noStrike" noProof="0" dirty="0">
                          <a:solidFill>
                            <a:srgbClr val="000000"/>
                          </a:solidFill>
                          <a:latin typeface="Arial"/>
                        </a:rPr>
                        <a:t>Should we deliver the CLE to the retirement village? </a:t>
                      </a:r>
                      <a:r>
                        <a:rPr lang="en-AU" sz="1300" b="1" i="1" u="none" strike="noStrike" noProof="0" dirty="0">
                          <a:solidFill>
                            <a:srgbClr val="000000"/>
                          </a:solidFill>
                          <a:latin typeface="Arial"/>
                        </a:rPr>
                        <a:t>(Sustainable)</a:t>
                      </a:r>
                      <a:endParaRPr lang="en-US" sz="1300" b="1" i="0" u="none" strike="noStrike" noProof="0">
                        <a:solidFill>
                          <a:srgbClr val="000000"/>
                        </a:solidFill>
                        <a:latin typeface="Arial"/>
                      </a:endParaRPr>
                    </a:p>
                  </a:txBody>
                  <a:tcPr marT="45727" marB="45727"/>
                </a:tc>
                <a:tc>
                  <a:txBody>
                    <a:bodyPr/>
                    <a:lstStyle/>
                    <a:p>
                      <a:pPr lvl="0" algn="l">
                        <a:lnSpc>
                          <a:spcPct val="107000"/>
                        </a:lnSpc>
                        <a:spcAft>
                          <a:spcPts val="0"/>
                        </a:spcAft>
                        <a:buNone/>
                      </a:pPr>
                      <a:r>
                        <a:rPr lang="en-AU" sz="1300" b="0" i="0" u="none" strike="noStrike" noProof="0" dirty="0">
                          <a:solidFill>
                            <a:srgbClr val="000000"/>
                          </a:solidFill>
                          <a:latin typeface="Arial"/>
                        </a:rPr>
                        <a:t>Information about the residents' knowledge of EPAs &amp; their legal needs</a:t>
                      </a:r>
                      <a:endParaRPr lang="en-US" sz="1300" b="0" i="0" u="none" strike="noStrike" noProof="0" dirty="0">
                        <a:solidFill>
                          <a:srgbClr val="000000"/>
                        </a:solidFill>
                        <a:latin typeface="Arial"/>
                      </a:endParaRPr>
                    </a:p>
                    <a:p>
                      <a:pPr lvl="0" algn="l">
                        <a:lnSpc>
                          <a:spcPct val="107000"/>
                        </a:lnSpc>
                        <a:spcAft>
                          <a:spcPts val="0"/>
                        </a:spcAft>
                        <a:buNone/>
                      </a:pPr>
                      <a:endParaRPr lang="en-AU" sz="1300" b="0" i="0" u="none" strike="noStrike" noProof="0" dirty="0">
                        <a:solidFill>
                          <a:srgbClr val="000000"/>
                        </a:solidFill>
                        <a:latin typeface="Arial"/>
                      </a:endParaRPr>
                    </a:p>
                    <a:p>
                      <a:pPr lvl="0" algn="l">
                        <a:lnSpc>
                          <a:spcPct val="107000"/>
                        </a:lnSpc>
                        <a:spcAft>
                          <a:spcPts val="0"/>
                        </a:spcAft>
                        <a:buNone/>
                      </a:pPr>
                      <a:r>
                        <a:rPr lang="en-AU" sz="1300" b="0" i="0" u="none" strike="noStrike" noProof="0" dirty="0">
                          <a:solidFill>
                            <a:srgbClr val="000000"/>
                          </a:solidFill>
                          <a:latin typeface="Arial"/>
                        </a:rPr>
                        <a:t>Number of participants booked into CLE; participant feedback about future intention</a:t>
                      </a:r>
                      <a:endParaRPr lang="en-US" sz="1300" b="0" i="0" u="none" strike="noStrike" noProof="0" dirty="0">
                        <a:solidFill>
                          <a:srgbClr val="000000"/>
                        </a:solidFill>
                        <a:latin typeface="Arial"/>
                      </a:endParaRPr>
                    </a:p>
                    <a:p>
                      <a:pPr marL="0" marR="0" lvl="0" indent="0" algn="l">
                        <a:lnSpc>
                          <a:spcPct val="107000"/>
                        </a:lnSpc>
                        <a:spcBef>
                          <a:spcPts val="0"/>
                        </a:spcBef>
                        <a:spcAft>
                          <a:spcPts val="0"/>
                        </a:spcAft>
                        <a:buNone/>
                      </a:pPr>
                      <a:endParaRPr lang="en-AU" sz="1300" b="0" i="0" u="none" strike="noStrike" noProof="0" dirty="0">
                        <a:solidFill>
                          <a:srgbClr val="000000"/>
                        </a:solidFill>
                        <a:latin typeface="Arial"/>
                      </a:endParaRPr>
                    </a:p>
                    <a:p>
                      <a:pPr marL="0" marR="0" lvl="0" indent="0" algn="l">
                        <a:lnSpc>
                          <a:spcPct val="107000"/>
                        </a:lnSpc>
                        <a:spcBef>
                          <a:spcPts val="0"/>
                        </a:spcBef>
                        <a:spcAft>
                          <a:spcPts val="0"/>
                        </a:spcAft>
                        <a:buNone/>
                      </a:pPr>
                      <a:r>
                        <a:rPr lang="en-AU" sz="1300" b="0" i="0" u="none" strike="noStrike" noProof="0" dirty="0">
                          <a:solidFill>
                            <a:srgbClr val="000000"/>
                          </a:solidFill>
                          <a:latin typeface="Arial"/>
                        </a:rPr>
                        <a:t>Number of hours to develop and provide the CLE; participant feedback about its usefulness</a:t>
                      </a:r>
                      <a:endParaRPr lang="en-US" sz="1300" b="0" i="0" u="none" strike="noStrike" noProof="0" dirty="0">
                        <a:solidFill>
                          <a:srgbClr val="000000"/>
                        </a:solidFill>
                        <a:latin typeface="Arial"/>
                      </a:endParaRPr>
                    </a:p>
                    <a:p>
                      <a:pPr lvl="0">
                        <a:spcAft>
                          <a:spcPts val="0"/>
                        </a:spcAft>
                        <a:buNone/>
                      </a:pPr>
                      <a:endParaRPr lang="en-AU" sz="1300" b="0" i="0" u="none" strike="noStrike" noProof="0" dirty="0">
                        <a:solidFill>
                          <a:srgbClr val="000000"/>
                        </a:solidFill>
                        <a:latin typeface="Arial"/>
                      </a:endParaRPr>
                    </a:p>
                    <a:p>
                      <a:pPr lvl="0">
                        <a:spcAft>
                          <a:spcPts val="0"/>
                        </a:spcAft>
                        <a:buNone/>
                      </a:pPr>
                      <a:r>
                        <a:rPr lang="en-AU" sz="1300" b="0" i="0" u="none" strike="noStrike" noProof="0" dirty="0">
                          <a:solidFill>
                            <a:srgbClr val="000000"/>
                          </a:solidFill>
                          <a:latin typeface="Arial"/>
                        </a:rPr>
                        <a:t>Participant numbers;</a:t>
                      </a:r>
                      <a:endParaRPr lang="en-US" sz="1300" b="0" i="0" u="none" strike="noStrike" noProof="0" dirty="0">
                        <a:solidFill>
                          <a:srgbClr val="000000"/>
                        </a:solidFill>
                        <a:latin typeface="Arial"/>
                      </a:endParaRPr>
                    </a:p>
                    <a:p>
                      <a:pPr lvl="0">
                        <a:spcAft>
                          <a:spcPts val="0"/>
                        </a:spcAft>
                        <a:buNone/>
                      </a:pPr>
                      <a:r>
                        <a:rPr lang="en-AU" sz="1300" b="0" i="0" u="none" strike="noStrike" noProof="0" dirty="0">
                          <a:solidFill>
                            <a:srgbClr val="000000"/>
                          </a:solidFill>
                          <a:latin typeface="Arial"/>
                        </a:rPr>
                        <a:t>Retirement village legal need</a:t>
                      </a:r>
                      <a:endParaRPr lang="en-AU" sz="1300" dirty="0"/>
                    </a:p>
                  </a:txBody>
                  <a:tcPr marT="45727" marB="45727"/>
                </a:tc>
                <a:tc>
                  <a:txBody>
                    <a:bodyPr/>
                    <a:lstStyle/>
                    <a:p>
                      <a:pPr marL="0" marR="0" lvl="0" indent="0" algn="l">
                        <a:lnSpc>
                          <a:spcPct val="107000"/>
                        </a:lnSpc>
                        <a:spcBef>
                          <a:spcPts val="0"/>
                        </a:spcBef>
                        <a:spcAft>
                          <a:spcPts val="0"/>
                        </a:spcAft>
                        <a:buNone/>
                      </a:pPr>
                      <a:r>
                        <a:rPr lang="en-AU" sz="1300" b="0" i="0" u="none" strike="noStrike" noProof="0" dirty="0">
                          <a:solidFill>
                            <a:srgbClr val="FF0000"/>
                          </a:solidFill>
                          <a:latin typeface="Arial"/>
                        </a:rPr>
                        <a:t>Interviews</a:t>
                      </a:r>
                      <a:endParaRPr lang="en-US" sz="1300" b="0" i="0" u="none" strike="noStrike" noProof="0" dirty="0">
                        <a:solidFill>
                          <a:srgbClr val="FF0000"/>
                        </a:solidFill>
                        <a:latin typeface="Arial"/>
                      </a:endParaRPr>
                    </a:p>
                    <a:p>
                      <a:pPr marL="0" marR="0" lvl="0" indent="0" algn="l">
                        <a:lnSpc>
                          <a:spcPct val="107000"/>
                        </a:lnSpc>
                        <a:spcBef>
                          <a:spcPts val="0"/>
                        </a:spcBef>
                        <a:spcAft>
                          <a:spcPts val="0"/>
                        </a:spcAft>
                        <a:buNone/>
                      </a:pPr>
                      <a:endParaRPr lang="en-AU" sz="1300" b="0" i="0" u="none" strike="noStrike" noProof="0" dirty="0">
                        <a:solidFill>
                          <a:srgbClr val="FF0000"/>
                        </a:solidFill>
                        <a:latin typeface="Arial"/>
                      </a:endParaRPr>
                    </a:p>
                    <a:p>
                      <a:pPr marL="0" marR="0" lvl="0" indent="0" algn="l">
                        <a:lnSpc>
                          <a:spcPct val="107000"/>
                        </a:lnSpc>
                        <a:spcBef>
                          <a:spcPts val="0"/>
                        </a:spcBef>
                        <a:spcAft>
                          <a:spcPts val="0"/>
                        </a:spcAft>
                        <a:buNone/>
                      </a:pPr>
                      <a:endParaRPr lang="en-AU" sz="1300" b="0" i="0" u="none" strike="noStrike" noProof="0" dirty="0">
                        <a:solidFill>
                          <a:srgbClr val="FF0000"/>
                        </a:solidFill>
                        <a:latin typeface="Arial"/>
                      </a:endParaRPr>
                    </a:p>
                    <a:p>
                      <a:pPr marL="0" marR="0" lvl="0" indent="0" algn="l">
                        <a:lnSpc>
                          <a:spcPct val="107000"/>
                        </a:lnSpc>
                        <a:spcBef>
                          <a:spcPts val="0"/>
                        </a:spcBef>
                        <a:spcAft>
                          <a:spcPts val="0"/>
                        </a:spcAft>
                        <a:buNone/>
                      </a:pPr>
                      <a:endParaRPr lang="en-AU" sz="1300" b="0" i="0" u="none" strike="noStrike" noProof="0" dirty="0">
                        <a:solidFill>
                          <a:srgbClr val="FF0000"/>
                        </a:solidFill>
                        <a:latin typeface="Arial"/>
                      </a:endParaRPr>
                    </a:p>
                    <a:p>
                      <a:pPr marL="0" marR="0" lvl="0" indent="0" algn="l">
                        <a:lnSpc>
                          <a:spcPct val="107000"/>
                        </a:lnSpc>
                        <a:spcBef>
                          <a:spcPts val="0"/>
                        </a:spcBef>
                        <a:spcAft>
                          <a:spcPts val="0"/>
                        </a:spcAft>
                        <a:buNone/>
                      </a:pPr>
                      <a:endParaRPr lang="en-AU" sz="1300" b="0" i="0" u="none" strike="noStrike" noProof="0" dirty="0">
                        <a:solidFill>
                          <a:srgbClr val="FF0000"/>
                        </a:solidFill>
                        <a:latin typeface="Arial"/>
                      </a:endParaRPr>
                    </a:p>
                    <a:p>
                      <a:pPr marL="0" marR="0" lvl="0" indent="0" algn="l">
                        <a:lnSpc>
                          <a:spcPct val="107000"/>
                        </a:lnSpc>
                        <a:spcBef>
                          <a:spcPts val="0"/>
                        </a:spcBef>
                        <a:spcAft>
                          <a:spcPts val="0"/>
                        </a:spcAft>
                        <a:buNone/>
                      </a:pPr>
                      <a:r>
                        <a:rPr lang="en-AU" sz="1300" b="0" i="0" u="none" strike="noStrike" noProof="0" dirty="0">
                          <a:solidFill>
                            <a:srgbClr val="FF0000"/>
                          </a:solidFill>
                          <a:latin typeface="Arial"/>
                        </a:rPr>
                        <a:t>CLASS data;</a:t>
                      </a:r>
                      <a:endParaRPr lang="en-US" sz="1300" b="0" i="0" u="none" strike="noStrike" noProof="0" dirty="0">
                        <a:solidFill>
                          <a:srgbClr val="FF0000"/>
                        </a:solidFill>
                        <a:latin typeface="Arial"/>
                      </a:endParaRPr>
                    </a:p>
                    <a:p>
                      <a:pPr marL="0" marR="0" lvl="0" indent="0" algn="l">
                        <a:lnSpc>
                          <a:spcPct val="107000"/>
                        </a:lnSpc>
                        <a:spcBef>
                          <a:spcPts val="0"/>
                        </a:spcBef>
                        <a:spcAft>
                          <a:spcPts val="0"/>
                        </a:spcAft>
                        <a:buNone/>
                      </a:pPr>
                      <a:r>
                        <a:rPr lang="en-AU" sz="1300" b="0" i="0" u="none" strike="noStrike" noProof="0" dirty="0">
                          <a:solidFill>
                            <a:srgbClr val="FF0000"/>
                          </a:solidFill>
                          <a:latin typeface="Arial"/>
                        </a:rPr>
                        <a:t>Survey </a:t>
                      </a:r>
                      <a:endParaRPr lang="en-US" sz="1300" b="0" i="0" u="none" strike="noStrike" noProof="0" dirty="0">
                        <a:solidFill>
                          <a:srgbClr val="FF0000"/>
                        </a:solidFill>
                        <a:latin typeface="Arial"/>
                      </a:endParaRPr>
                    </a:p>
                    <a:p>
                      <a:pPr marL="0" marR="0" lvl="0" indent="0" algn="l">
                        <a:lnSpc>
                          <a:spcPct val="107000"/>
                        </a:lnSpc>
                        <a:spcBef>
                          <a:spcPts val="0"/>
                        </a:spcBef>
                        <a:spcAft>
                          <a:spcPts val="0"/>
                        </a:spcAft>
                        <a:buNone/>
                      </a:pPr>
                      <a:endParaRPr lang="en-AU" sz="1300" b="0" i="0" u="none" strike="noStrike" noProof="0" dirty="0">
                        <a:solidFill>
                          <a:srgbClr val="FF0000"/>
                        </a:solidFill>
                        <a:latin typeface="Arial"/>
                      </a:endParaRPr>
                    </a:p>
                    <a:p>
                      <a:pPr marL="0" marR="0" lvl="0" indent="0" algn="l">
                        <a:lnSpc>
                          <a:spcPct val="107000"/>
                        </a:lnSpc>
                        <a:spcBef>
                          <a:spcPts val="0"/>
                        </a:spcBef>
                        <a:spcAft>
                          <a:spcPts val="0"/>
                        </a:spcAft>
                        <a:buNone/>
                      </a:pPr>
                      <a:endParaRPr lang="en-AU" sz="1300" b="0" i="0" u="none" strike="noStrike" noProof="0" dirty="0">
                        <a:solidFill>
                          <a:srgbClr val="FF0000"/>
                        </a:solidFill>
                        <a:latin typeface="Arial"/>
                      </a:endParaRPr>
                    </a:p>
                    <a:p>
                      <a:pPr marL="0" marR="0" lvl="0" indent="0" algn="l">
                        <a:lnSpc>
                          <a:spcPct val="107000"/>
                        </a:lnSpc>
                        <a:spcBef>
                          <a:spcPts val="0"/>
                        </a:spcBef>
                        <a:spcAft>
                          <a:spcPts val="0"/>
                        </a:spcAft>
                        <a:buNone/>
                      </a:pPr>
                      <a:endParaRPr lang="en-AU" sz="1300" b="0" i="0" u="none" strike="noStrike" noProof="0" dirty="0">
                        <a:solidFill>
                          <a:srgbClr val="FF0000"/>
                        </a:solidFill>
                        <a:latin typeface="Arial"/>
                      </a:endParaRPr>
                    </a:p>
                    <a:p>
                      <a:pPr marL="0" marR="0" lvl="0" indent="0" algn="l">
                        <a:lnSpc>
                          <a:spcPct val="107000"/>
                        </a:lnSpc>
                        <a:spcBef>
                          <a:spcPts val="0"/>
                        </a:spcBef>
                        <a:spcAft>
                          <a:spcPts val="0"/>
                        </a:spcAft>
                        <a:buNone/>
                      </a:pPr>
                      <a:r>
                        <a:rPr lang="en-AU" sz="1300" b="0" i="0" u="none" strike="noStrike" noProof="0" dirty="0">
                          <a:solidFill>
                            <a:srgbClr val="FF0000"/>
                          </a:solidFill>
                          <a:latin typeface="Arial"/>
                        </a:rPr>
                        <a:t>Record of project hours;</a:t>
                      </a:r>
                      <a:endParaRPr lang="en-US" sz="1300" b="0" i="0" u="none" strike="noStrike" noProof="0" dirty="0">
                        <a:solidFill>
                          <a:srgbClr val="FF0000"/>
                        </a:solidFill>
                        <a:latin typeface="Arial"/>
                      </a:endParaRPr>
                    </a:p>
                    <a:p>
                      <a:pPr marL="0" marR="0" lvl="0" indent="0" algn="l">
                        <a:lnSpc>
                          <a:spcPct val="107000"/>
                        </a:lnSpc>
                        <a:spcBef>
                          <a:spcPts val="0"/>
                        </a:spcBef>
                        <a:spcAft>
                          <a:spcPts val="0"/>
                        </a:spcAft>
                        <a:buNone/>
                      </a:pPr>
                      <a:r>
                        <a:rPr lang="en-AU" sz="1300" b="0" i="0" u="none" strike="noStrike" noProof="0" dirty="0">
                          <a:solidFill>
                            <a:srgbClr val="FF0000"/>
                          </a:solidFill>
                          <a:latin typeface="Arial"/>
                        </a:rPr>
                        <a:t>Survey</a:t>
                      </a:r>
                      <a:endParaRPr lang="en-US" sz="1300" b="0" i="0" u="none" strike="noStrike" noProof="0" dirty="0">
                        <a:solidFill>
                          <a:srgbClr val="FF0000"/>
                        </a:solidFill>
                        <a:latin typeface="Arial"/>
                      </a:endParaRPr>
                    </a:p>
                    <a:p>
                      <a:pPr marL="0" marR="0" lvl="0" indent="0" algn="l">
                        <a:lnSpc>
                          <a:spcPct val="107000"/>
                        </a:lnSpc>
                        <a:spcBef>
                          <a:spcPts val="0"/>
                        </a:spcBef>
                        <a:spcAft>
                          <a:spcPts val="0"/>
                        </a:spcAft>
                        <a:buNone/>
                      </a:pPr>
                      <a:endParaRPr lang="en-AU" sz="1300" b="0" i="0" u="none" strike="noStrike" noProof="0" dirty="0">
                        <a:solidFill>
                          <a:srgbClr val="FF0000"/>
                        </a:solidFill>
                        <a:latin typeface="Arial"/>
                      </a:endParaRPr>
                    </a:p>
                    <a:p>
                      <a:pPr marL="0" marR="0" lvl="0" indent="0" algn="l">
                        <a:lnSpc>
                          <a:spcPct val="107000"/>
                        </a:lnSpc>
                        <a:spcBef>
                          <a:spcPts val="0"/>
                        </a:spcBef>
                        <a:spcAft>
                          <a:spcPts val="0"/>
                        </a:spcAft>
                        <a:buNone/>
                      </a:pPr>
                      <a:endParaRPr lang="en-AU" sz="1300" b="0" i="0" u="none" strike="noStrike" noProof="0" dirty="0">
                        <a:solidFill>
                          <a:srgbClr val="FF0000"/>
                        </a:solidFill>
                        <a:latin typeface="Arial"/>
                      </a:endParaRPr>
                    </a:p>
                    <a:p>
                      <a:pPr marL="0" marR="0" lvl="0" indent="0" algn="l">
                        <a:lnSpc>
                          <a:spcPct val="107000"/>
                        </a:lnSpc>
                        <a:spcBef>
                          <a:spcPts val="0"/>
                        </a:spcBef>
                        <a:spcAft>
                          <a:spcPts val="0"/>
                        </a:spcAft>
                        <a:buNone/>
                      </a:pPr>
                      <a:r>
                        <a:rPr lang="en-AU" sz="1300" b="0" i="0" u="none" strike="noStrike" noProof="0" dirty="0">
                          <a:solidFill>
                            <a:srgbClr val="FF0000"/>
                          </a:solidFill>
                          <a:latin typeface="Arial"/>
                        </a:rPr>
                        <a:t>Interviews</a:t>
                      </a:r>
                    </a:p>
                    <a:p>
                      <a:pPr lvl="0">
                        <a:buNone/>
                      </a:pPr>
                      <a:endParaRPr lang="en-AU" sz="1800" dirty="0">
                        <a:solidFill>
                          <a:srgbClr val="FF0000"/>
                        </a:solidFill>
                      </a:endParaRPr>
                    </a:p>
                  </a:txBody>
                  <a:tcPr marT="45727" marB="45727"/>
                </a:tc>
                <a:tc>
                  <a:txBody>
                    <a:bodyPr/>
                    <a:lstStyle/>
                    <a:p>
                      <a:pPr lvl="0" algn="l">
                        <a:lnSpc>
                          <a:spcPct val="107000"/>
                        </a:lnSpc>
                        <a:spcAft>
                          <a:spcPts val="0"/>
                        </a:spcAft>
                        <a:buNone/>
                      </a:pPr>
                      <a:r>
                        <a:rPr lang="en-AU" sz="1300" b="0" i="0" u="none" strike="noStrike" noProof="0" dirty="0">
                          <a:solidFill>
                            <a:srgbClr val="FF0000"/>
                          </a:solidFill>
                          <a:latin typeface="Arial"/>
                        </a:rPr>
                        <a:t>Key nursing home staff prior to CLE planning and delivery</a:t>
                      </a:r>
                      <a:endParaRPr lang="en-US" sz="1300" b="0" i="0" u="none" strike="noStrike" noProof="0" dirty="0">
                        <a:solidFill>
                          <a:srgbClr val="FF0000"/>
                        </a:solidFill>
                        <a:latin typeface="Arial"/>
                      </a:endParaRPr>
                    </a:p>
                    <a:p>
                      <a:pPr lvl="0" algn="l">
                        <a:lnSpc>
                          <a:spcPct val="107000"/>
                        </a:lnSpc>
                        <a:spcAft>
                          <a:spcPts val="0"/>
                        </a:spcAft>
                        <a:buNone/>
                      </a:pPr>
                      <a:endParaRPr lang="en-AU" sz="1300" b="0" i="0" u="none" strike="noStrike" noProof="0" dirty="0">
                        <a:solidFill>
                          <a:srgbClr val="FF0000"/>
                        </a:solidFill>
                        <a:latin typeface="Arial"/>
                      </a:endParaRPr>
                    </a:p>
                    <a:p>
                      <a:pPr lvl="0" algn="l">
                        <a:lnSpc>
                          <a:spcPct val="107000"/>
                        </a:lnSpc>
                        <a:spcAft>
                          <a:spcPts val="0"/>
                        </a:spcAft>
                        <a:buNone/>
                      </a:pPr>
                      <a:endParaRPr lang="en-AU" sz="1300" b="0" i="0" u="none" strike="noStrike" noProof="0" dirty="0">
                        <a:solidFill>
                          <a:srgbClr val="FF0000"/>
                        </a:solidFill>
                        <a:latin typeface="Arial"/>
                      </a:endParaRPr>
                    </a:p>
                    <a:p>
                      <a:pPr lvl="0" algn="l">
                        <a:lnSpc>
                          <a:spcPct val="107000"/>
                        </a:lnSpc>
                        <a:spcAft>
                          <a:spcPts val="0"/>
                        </a:spcAft>
                        <a:buNone/>
                      </a:pPr>
                      <a:endParaRPr lang="en-AU" sz="1300" b="0" i="0" u="none" strike="noStrike" noProof="0" dirty="0">
                        <a:solidFill>
                          <a:srgbClr val="FF0000"/>
                        </a:solidFill>
                        <a:latin typeface="Arial"/>
                      </a:endParaRPr>
                    </a:p>
                    <a:p>
                      <a:pPr lvl="0" algn="l">
                        <a:lnSpc>
                          <a:spcPct val="107000"/>
                        </a:lnSpc>
                        <a:spcAft>
                          <a:spcPts val="0"/>
                        </a:spcAft>
                        <a:buNone/>
                      </a:pPr>
                      <a:r>
                        <a:rPr lang="en-AU" sz="1300" b="0" i="0" u="none" strike="noStrike" noProof="0" dirty="0">
                          <a:solidFill>
                            <a:srgbClr val="FF0000"/>
                          </a:solidFill>
                          <a:latin typeface="Arial"/>
                        </a:rPr>
                        <a:t>Internal analysis of CLASS data up to 3 months after CLE; Participant survey questions about intended next steps after CLE</a:t>
                      </a:r>
                      <a:endParaRPr lang="en-US" sz="1300" b="0" i="0" u="none" strike="noStrike" noProof="0" dirty="0">
                        <a:solidFill>
                          <a:srgbClr val="FF0000"/>
                        </a:solidFill>
                        <a:latin typeface="Arial"/>
                      </a:endParaRPr>
                    </a:p>
                    <a:p>
                      <a:pPr lvl="0" algn="l">
                        <a:lnSpc>
                          <a:spcPct val="107000"/>
                        </a:lnSpc>
                        <a:spcAft>
                          <a:spcPts val="0"/>
                        </a:spcAft>
                        <a:buNone/>
                      </a:pPr>
                      <a:endParaRPr lang="en-AU" sz="1300" b="0" i="0" u="none" strike="noStrike" noProof="0" dirty="0">
                        <a:solidFill>
                          <a:srgbClr val="FF0000"/>
                        </a:solidFill>
                        <a:latin typeface="Arial"/>
                      </a:endParaRPr>
                    </a:p>
                    <a:p>
                      <a:pPr lvl="0" algn="l">
                        <a:lnSpc>
                          <a:spcPct val="107000"/>
                        </a:lnSpc>
                        <a:spcAft>
                          <a:spcPts val="0"/>
                        </a:spcAft>
                        <a:buNone/>
                      </a:pPr>
                      <a:r>
                        <a:rPr lang="en-AU" sz="1300" b="0" i="0" u="none" strike="noStrike" noProof="0" dirty="0">
                          <a:solidFill>
                            <a:srgbClr val="FF0000"/>
                          </a:solidFill>
                          <a:latin typeface="Arial"/>
                        </a:rPr>
                        <a:t>Internal analysis of project hours compared with outcome discussions at operational planning; Participant survey about CLE usefulness after CLE</a:t>
                      </a:r>
                      <a:endParaRPr lang="en-US" sz="1300" b="0" i="0" u="none" strike="noStrike" noProof="0" dirty="0">
                        <a:solidFill>
                          <a:srgbClr val="FF0000"/>
                        </a:solidFill>
                        <a:latin typeface="Arial"/>
                      </a:endParaRPr>
                    </a:p>
                    <a:p>
                      <a:pPr lvl="0" algn="l">
                        <a:lnSpc>
                          <a:spcPct val="107000"/>
                        </a:lnSpc>
                        <a:spcAft>
                          <a:spcPts val="0"/>
                        </a:spcAft>
                        <a:buNone/>
                      </a:pPr>
                      <a:endParaRPr lang="en-AU" sz="1300" b="0" i="0" u="none" strike="noStrike" noProof="0" dirty="0">
                        <a:solidFill>
                          <a:srgbClr val="FF0000"/>
                        </a:solidFill>
                        <a:latin typeface="Arial"/>
                      </a:endParaRPr>
                    </a:p>
                    <a:p>
                      <a:pPr lvl="0" algn="l">
                        <a:lnSpc>
                          <a:spcPct val="107000"/>
                        </a:lnSpc>
                        <a:spcAft>
                          <a:spcPts val="0"/>
                        </a:spcAft>
                        <a:buNone/>
                      </a:pPr>
                      <a:r>
                        <a:rPr lang="en-AU" sz="1300" b="0" i="0" u="none" strike="noStrike" noProof="0" dirty="0">
                          <a:solidFill>
                            <a:srgbClr val="FF0000"/>
                          </a:solidFill>
                          <a:latin typeface="Arial"/>
                        </a:rPr>
                        <a:t>CLE participants after delivery;  Retirement village residents committee prior to decision to deliver CLE</a:t>
                      </a:r>
                      <a:endParaRPr lang="en-AU" sz="1300" dirty="0">
                        <a:solidFill>
                          <a:srgbClr val="FF0000"/>
                        </a:solidFill>
                      </a:endParaRPr>
                    </a:p>
                  </a:txBody>
                  <a:tcPr marT="45727" marB="45727"/>
                </a:tc>
                <a:extLst>
                  <a:ext uri="{0D108BD9-81ED-4DB2-BD59-A6C34878D82A}">
                    <a16:rowId xmlns="" xmlns:a16="http://schemas.microsoft.com/office/drawing/2014/main" val="10001"/>
                  </a:ext>
                </a:extLst>
              </a:tr>
            </a:tbl>
          </a:graphicData>
        </a:graphic>
      </p:graphicFrame>
      <p:sp>
        <p:nvSpPr>
          <p:cNvPr id="5" name="Footer Placeholder 3">
            <a:extLst>
              <a:ext uri="{FF2B5EF4-FFF2-40B4-BE49-F238E27FC236}">
                <a16:creationId xmlns="" xmlns:a16="http://schemas.microsoft.com/office/drawing/2014/main" id="{7156DA92-C79B-4B32-B31B-C9E65F865891}"/>
              </a:ext>
            </a:extLst>
          </p:cNvPr>
          <p:cNvSpPr txBox="1">
            <a:spLocks/>
          </p:cNvSpPr>
          <p:nvPr/>
        </p:nvSpPr>
        <p:spPr bwMode="auto">
          <a:xfrm>
            <a:off x="4843463" y="6324600"/>
            <a:ext cx="37338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9pPr>
          </a:lstStyle>
          <a:p>
            <a:r>
              <a:rPr lang="en-US" altLang="en-US" sz="800" dirty="0" smtClean="0">
                <a:solidFill>
                  <a:srgbClr val="CCCCCC"/>
                </a:solidFill>
              </a:rPr>
              <a:t>Evaluating CLE |</a:t>
            </a:r>
            <a:r>
              <a:rPr lang="en-US" altLang="en-US" sz="800" dirty="0" smtClean="0">
                <a:solidFill>
                  <a:schemeClr val="bg2"/>
                </a:solidFill>
              </a:rPr>
              <a:t> </a:t>
            </a:r>
            <a:fld id="{11CE245B-1227-49BE-AE60-84F65C8E7AB6}" type="slidenum">
              <a:rPr lang="en-US" altLang="en-US" sz="800" smtClean="0">
                <a:solidFill>
                  <a:schemeClr val="bg2"/>
                </a:solidFill>
              </a:rPr>
              <a:t>43</a:t>
            </a:fld>
            <a:endParaRPr lang="en-US" altLang="en-US" sz="800" dirty="0">
              <a:solidFill>
                <a:schemeClr val="bg2"/>
              </a:solidFill>
            </a:endParaRPr>
          </a:p>
        </p:txBody>
      </p:sp>
    </p:spTree>
    <p:extLst>
      <p:ext uri="{BB962C8B-B14F-4D97-AF65-F5344CB8AC3E}">
        <p14:creationId xmlns:p14="http://schemas.microsoft.com/office/powerpoint/2010/main" val="9541125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 looking at 3 strategic themes</a:t>
            </a:r>
            <a:endParaRPr lang="en-US" dirty="0"/>
          </a:p>
        </p:txBody>
      </p:sp>
      <p:sp>
        <p:nvSpPr>
          <p:cNvPr id="3" name="Content Placeholder 2"/>
          <p:cNvSpPr>
            <a:spLocks noGrp="1"/>
          </p:cNvSpPr>
          <p:nvPr>
            <p:ph idx="1"/>
          </p:nvPr>
        </p:nvSpPr>
        <p:spPr/>
        <p:txBody>
          <a:bodyPr/>
          <a:lstStyle/>
          <a:p>
            <a:r>
              <a:rPr lang="en-US" sz="4400" dirty="0" smtClean="0"/>
              <a:t>SMART planning</a:t>
            </a:r>
          </a:p>
          <a:p>
            <a:r>
              <a:rPr lang="en-US" sz="4400" dirty="0" smtClean="0"/>
              <a:t>Adult learning principles</a:t>
            </a:r>
          </a:p>
          <a:p>
            <a:r>
              <a:rPr lang="en-US" sz="4400" dirty="0" smtClean="0"/>
              <a:t>Evaluation</a:t>
            </a:r>
            <a:endParaRPr lang="en-US" sz="4400" dirty="0"/>
          </a:p>
        </p:txBody>
      </p:sp>
      <p:sp>
        <p:nvSpPr>
          <p:cNvPr id="4" name="Footer Placeholder 3"/>
          <p:cNvSpPr>
            <a:spLocks noGrp="1"/>
          </p:cNvSpPr>
          <p:nvPr>
            <p:ph type="ftr" sz="quarter" idx="10"/>
          </p:nvPr>
        </p:nvSpPr>
        <p:spPr/>
        <p:txBody>
          <a:bodyPr/>
          <a:lstStyle/>
          <a:p>
            <a:pPr>
              <a:defRPr/>
            </a:pPr>
            <a:r>
              <a:rPr lang="en-US" altLang="en-US" smtClean="0"/>
              <a:t>CLE Workshop</a:t>
            </a:r>
            <a:r>
              <a:rPr lang="en-US" altLang="en-US" smtClean="0">
                <a:solidFill>
                  <a:srgbClr val="CCCCCC"/>
                </a:solidFill>
              </a:rPr>
              <a:t>|</a:t>
            </a:r>
            <a:r>
              <a:rPr lang="en-US" altLang="en-US" smtClean="0"/>
              <a:t> </a:t>
            </a:r>
            <a:fld id="{559B38BE-1BF4-4843-8C7F-2E6AE4AB2081}" type="slidenum">
              <a:rPr lang="en-US" altLang="en-US" smtClean="0"/>
              <a:pPr>
                <a:defRPr/>
              </a:pPr>
              <a:t>44</a:t>
            </a:fld>
            <a:endParaRPr lang="en-US" altLang="en-US"/>
          </a:p>
        </p:txBody>
      </p:sp>
    </p:spTree>
    <p:extLst>
      <p:ext uri="{BB962C8B-B14F-4D97-AF65-F5344CB8AC3E}">
        <p14:creationId xmlns:p14="http://schemas.microsoft.com/office/powerpoint/2010/main" val="278266957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ltLang="en-US" smtClean="0"/>
              <a:t>CLE Workshop</a:t>
            </a:r>
            <a:r>
              <a:rPr lang="en-US" altLang="en-US" smtClean="0">
                <a:solidFill>
                  <a:srgbClr val="CCCCCC"/>
                </a:solidFill>
              </a:rPr>
              <a:t>|</a:t>
            </a:r>
            <a:r>
              <a:rPr lang="en-US" altLang="en-US" smtClean="0"/>
              <a:t> </a:t>
            </a:r>
            <a:fld id="{559B38BE-1BF4-4843-8C7F-2E6AE4AB2081}" type="slidenum">
              <a:rPr lang="en-US" altLang="en-US" smtClean="0"/>
              <a:pPr>
                <a:defRPr/>
              </a:pPr>
              <a:t>45</a:t>
            </a:fld>
            <a:endParaRPr lang="en-US" altLang="en-US"/>
          </a:p>
        </p:txBody>
      </p:sp>
      <p:sp>
        <p:nvSpPr>
          <p:cNvPr id="5" name="Rectangle 4"/>
          <p:cNvSpPr/>
          <p:nvPr/>
        </p:nvSpPr>
        <p:spPr>
          <a:xfrm>
            <a:off x="635876" y="3505200"/>
            <a:ext cx="8153400" cy="1938992"/>
          </a:xfrm>
          <a:prstGeom prst="rect">
            <a:avLst/>
          </a:prstGeom>
        </p:spPr>
        <p:txBody>
          <a:bodyPr wrap="square">
            <a:spAutoFit/>
          </a:bodyPr>
          <a:lstStyle/>
          <a:p>
            <a:r>
              <a:rPr lang="en-US" sz="6000" b="1" dirty="0" smtClean="0">
                <a:latin typeface="Roboto Slab" pitchFamily="2" charset="0"/>
                <a:ea typeface="Roboto Slab" pitchFamily="2" charset="0"/>
                <a:hlinkClick r:id="rId2"/>
              </a:rPr>
              <a:t>Vincent Shin</a:t>
            </a:r>
          </a:p>
          <a:p>
            <a:r>
              <a:rPr lang="en-US" sz="6000" dirty="0" smtClean="0">
                <a:latin typeface="Roboto Slab" pitchFamily="2" charset="0"/>
                <a:ea typeface="Roboto Slab" pitchFamily="2" charset="0"/>
                <a:hlinkClick r:id="rId2"/>
              </a:rPr>
              <a:t>‘The School Lawyer’</a:t>
            </a:r>
            <a:r>
              <a:rPr lang="en-US" sz="6000" dirty="0" smtClean="0">
                <a:latin typeface="Roboto Slab" pitchFamily="2" charset="0"/>
                <a:ea typeface="Roboto Slab" pitchFamily="2" charset="0"/>
              </a:rPr>
              <a:t> </a:t>
            </a:r>
            <a:endParaRPr lang="en-US" sz="6000" dirty="0">
              <a:latin typeface="Roboto Slab" pitchFamily="2" charset="0"/>
              <a:ea typeface="Roboto Slab" pitchFamily="2" charset="0"/>
            </a:endParaRPr>
          </a:p>
        </p:txBody>
      </p:sp>
      <p:pic>
        <p:nvPicPr>
          <p:cNvPr id="1026" name="Picture 2" descr="Image result for vincent sh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876" y="337722"/>
            <a:ext cx="4037867" cy="26938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22233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altLang="en-US" smtClean="0"/>
              <a:t>CLE Masterclass </a:t>
            </a:r>
            <a:r>
              <a:rPr lang="en-US" altLang="en-US" smtClean="0">
                <a:solidFill>
                  <a:srgbClr val="CCCCCC"/>
                </a:solidFill>
              </a:rPr>
              <a:t>|</a:t>
            </a:r>
            <a:r>
              <a:rPr lang="en-US" altLang="en-US" smtClean="0"/>
              <a:t> </a:t>
            </a:r>
            <a:fld id="{4E73AD8A-0C5B-4BE7-A680-FCD9FD0918E3}" type="slidenum">
              <a:rPr lang="en-US" altLang="en-US" smtClean="0"/>
              <a:pPr>
                <a:defRPr/>
              </a:pPr>
              <a:t>5</a:t>
            </a:fld>
            <a:endParaRPr lang="en-US" altLang="en-US"/>
          </a:p>
        </p:txBody>
      </p:sp>
      <p:pic>
        <p:nvPicPr>
          <p:cNvPr id="6" name="tenor">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381000" y="457200"/>
            <a:ext cx="8464255" cy="4724400"/>
          </a:xfrm>
          <a:prstGeom prst="rect">
            <a:avLst/>
          </a:prstGeom>
        </p:spPr>
      </p:pic>
    </p:spTree>
    <p:extLst>
      <p:ext uri="{BB962C8B-B14F-4D97-AF65-F5344CB8AC3E}">
        <p14:creationId xmlns:p14="http://schemas.microsoft.com/office/powerpoint/2010/main" val="1083609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44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par>
                    <p:cTn id="13" fill="hold">
                      <p:stCondLst>
                        <p:cond delay="indefinite"/>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altLang="en-US" smtClean="0"/>
              <a:t>CLE Workshop</a:t>
            </a:r>
            <a:r>
              <a:rPr lang="en-US" altLang="en-US" smtClean="0">
                <a:solidFill>
                  <a:srgbClr val="CCCCCC"/>
                </a:solidFill>
              </a:rPr>
              <a:t>|</a:t>
            </a:r>
            <a:r>
              <a:rPr lang="en-US" altLang="en-US" smtClean="0"/>
              <a:t> </a:t>
            </a:r>
            <a:fld id="{559B38BE-1BF4-4843-8C7F-2E6AE4AB2081}" type="slidenum">
              <a:rPr lang="en-US" altLang="en-US" smtClean="0"/>
              <a:pPr>
                <a:defRPr/>
              </a:pPr>
              <a:t>6</a:t>
            </a:fld>
            <a:endParaRPr lang="en-US" altLang="en-US"/>
          </a:p>
        </p:txBody>
      </p:sp>
      <p:pic>
        <p:nvPicPr>
          <p:cNvPr id="108546" name="Picture 2" descr="Image result for strategy tactic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935" y="304800"/>
            <a:ext cx="10490795" cy="60119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91389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 looking at 3 strategic themes</a:t>
            </a:r>
            <a:endParaRPr lang="en-US" dirty="0"/>
          </a:p>
        </p:txBody>
      </p:sp>
      <p:sp>
        <p:nvSpPr>
          <p:cNvPr id="3" name="Content Placeholder 2"/>
          <p:cNvSpPr>
            <a:spLocks noGrp="1"/>
          </p:cNvSpPr>
          <p:nvPr>
            <p:ph idx="1"/>
          </p:nvPr>
        </p:nvSpPr>
        <p:spPr/>
        <p:txBody>
          <a:bodyPr/>
          <a:lstStyle/>
          <a:p>
            <a:r>
              <a:rPr lang="en-US" sz="4400" dirty="0" smtClean="0"/>
              <a:t>SMART planning</a:t>
            </a:r>
          </a:p>
          <a:p>
            <a:r>
              <a:rPr lang="en-US" sz="4400" dirty="0" smtClean="0"/>
              <a:t>Adult learning principles</a:t>
            </a:r>
          </a:p>
          <a:p>
            <a:r>
              <a:rPr lang="en-US" sz="4400" dirty="0" smtClean="0"/>
              <a:t>Evaluation</a:t>
            </a:r>
            <a:endParaRPr lang="en-US" sz="4400" dirty="0"/>
          </a:p>
        </p:txBody>
      </p:sp>
      <p:sp>
        <p:nvSpPr>
          <p:cNvPr id="4" name="Footer Placeholder 3"/>
          <p:cNvSpPr>
            <a:spLocks noGrp="1"/>
          </p:cNvSpPr>
          <p:nvPr>
            <p:ph type="ftr" sz="quarter" idx="10"/>
          </p:nvPr>
        </p:nvSpPr>
        <p:spPr/>
        <p:txBody>
          <a:bodyPr/>
          <a:lstStyle/>
          <a:p>
            <a:pPr>
              <a:defRPr/>
            </a:pPr>
            <a:r>
              <a:rPr lang="en-US" altLang="en-US" smtClean="0"/>
              <a:t>CLE Workshop</a:t>
            </a:r>
            <a:r>
              <a:rPr lang="en-US" altLang="en-US" smtClean="0">
                <a:solidFill>
                  <a:srgbClr val="CCCCCC"/>
                </a:solidFill>
              </a:rPr>
              <a:t>|</a:t>
            </a:r>
            <a:r>
              <a:rPr lang="en-US" altLang="en-US" smtClean="0"/>
              <a:t> </a:t>
            </a:r>
            <a:fld id="{559B38BE-1BF4-4843-8C7F-2E6AE4AB2081}" type="slidenum">
              <a:rPr lang="en-US" altLang="en-US" smtClean="0"/>
              <a:pPr>
                <a:defRPr/>
              </a:pPr>
              <a:t>7</a:t>
            </a:fld>
            <a:endParaRPr lang="en-US" altLang="en-US"/>
          </a:p>
        </p:txBody>
      </p:sp>
    </p:spTree>
    <p:extLst>
      <p:ext uri="{BB962C8B-B14F-4D97-AF65-F5344CB8AC3E}">
        <p14:creationId xmlns:p14="http://schemas.microsoft.com/office/powerpoint/2010/main" val="41728998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04E63"/>
        </a:solidFill>
        <a:effectLst/>
      </p:bgPr>
    </p:bg>
    <p:spTree>
      <p:nvGrpSpPr>
        <p:cNvPr id="1" name=""/>
        <p:cNvGrpSpPr/>
        <p:nvPr/>
      </p:nvGrpSpPr>
      <p:grpSpPr>
        <a:xfrm>
          <a:off x="0" y="0"/>
          <a:ext cx="0" cy="0"/>
          <a:chOff x="0" y="0"/>
          <a:chExt cx="0" cy="0"/>
        </a:xfrm>
      </p:grpSpPr>
      <p:sp>
        <p:nvSpPr>
          <p:cNvPr id="60418" name="Title 1"/>
          <p:cNvSpPr>
            <a:spLocks noGrp="1"/>
          </p:cNvSpPr>
          <p:nvPr>
            <p:ph type="title"/>
          </p:nvPr>
        </p:nvSpPr>
        <p:spPr>
          <a:xfrm>
            <a:off x="533400" y="304800"/>
            <a:ext cx="7772400" cy="5715000"/>
          </a:xfrm>
        </p:spPr>
        <p:txBody>
          <a:bodyPr/>
          <a:lstStyle/>
          <a:p>
            <a:r>
              <a:rPr lang="en-US" altLang="en-US" sz="9600" dirty="0" smtClean="0">
                <a:solidFill>
                  <a:schemeClr val="bg1"/>
                </a:solidFill>
                <a:latin typeface="Roboto Slab" pitchFamily="2" charset="0"/>
              </a:rPr>
              <a:t>Developing SMART objectives for CLE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altLang="en-US" smtClean="0"/>
              <a:t>We identify a </a:t>
            </a:r>
            <a:r>
              <a:rPr lang="en-US" altLang="en-US" b="1" smtClean="0"/>
              <a:t>solution</a:t>
            </a:r>
          </a:p>
        </p:txBody>
      </p:sp>
      <p:sp>
        <p:nvSpPr>
          <p:cNvPr id="52227" name="Footer Placeholder 4"/>
          <p:cNvSpPr>
            <a:spLocks noGrp="1"/>
          </p:cNvSpPr>
          <p:nvPr>
            <p:ph type="ftr" sz="quarter" idx="10"/>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800" smtClean="0">
                <a:solidFill>
                  <a:schemeClr val="bg2"/>
                </a:solidFill>
              </a:rPr>
              <a:t>CLE Masterclass </a:t>
            </a:r>
            <a:r>
              <a:rPr lang="en-US" altLang="en-US" sz="800" smtClean="0">
                <a:solidFill>
                  <a:srgbClr val="CCCCCC"/>
                </a:solidFill>
              </a:rPr>
              <a:t>|</a:t>
            </a:r>
            <a:r>
              <a:rPr lang="en-US" altLang="en-US" sz="800" smtClean="0">
                <a:solidFill>
                  <a:schemeClr val="bg2"/>
                </a:solidFill>
              </a:rPr>
              <a:t> </a:t>
            </a:r>
            <a:fld id="{4F080F9E-717A-4EFE-8AC8-3AACFBDE7F27}" type="slidenum">
              <a:rPr lang="en-US" altLang="en-US" sz="800" smtClean="0">
                <a:solidFill>
                  <a:schemeClr val="bg2"/>
                </a:solidFill>
              </a:rPr>
              <a:pPr/>
              <a:t>9</a:t>
            </a:fld>
            <a:endParaRPr lang="en-US" altLang="en-US" sz="800" smtClean="0">
              <a:solidFill>
                <a:schemeClr val="bg2"/>
              </a:solidFill>
            </a:endParaRPr>
          </a:p>
        </p:txBody>
      </p:sp>
      <p:sp>
        <p:nvSpPr>
          <p:cNvPr id="6" name="Oval Callout 5"/>
          <p:cNvSpPr/>
          <p:nvPr/>
        </p:nvSpPr>
        <p:spPr bwMode="auto">
          <a:xfrm>
            <a:off x="565150" y="1295400"/>
            <a:ext cx="3505200" cy="3200400"/>
          </a:xfrm>
          <a:prstGeom prst="wedgeEllipseCallout">
            <a:avLst/>
          </a:prstGeom>
          <a:solidFill>
            <a:srgbClr val="F04E63"/>
          </a:solidFill>
          <a:ln>
            <a:headEnd type="none" w="med" len="med"/>
            <a:tailEnd type="none" w="med" len="med"/>
          </a:ln>
          <a:extLst/>
        </p:spPr>
        <p:style>
          <a:lnRef idx="3">
            <a:schemeClr val="lt1"/>
          </a:lnRef>
          <a:fillRef idx="1">
            <a:schemeClr val="accent1"/>
          </a:fillRef>
          <a:effectRef idx="1">
            <a:schemeClr val="accent1"/>
          </a:effectRef>
          <a:fontRef idx="minor">
            <a:schemeClr val="lt1"/>
          </a:fontRef>
        </p:style>
        <p:txBody>
          <a:bodyPr/>
          <a:lstStyle/>
          <a:p>
            <a:pPr>
              <a:defRPr/>
            </a:pPr>
            <a:r>
              <a:rPr lang="en-US" sz="3800" b="1" dirty="0">
                <a:latin typeface="Bell MT" panose="02020503060305020303" pitchFamily="18" charset="0"/>
              </a:rPr>
              <a:t>Develop a divorce factsheet</a:t>
            </a:r>
            <a:endParaRPr lang="en-US" sz="3800" dirty="0">
              <a:latin typeface="Bell MT" panose="02020503060305020303" pitchFamily="18" charset="0"/>
            </a:endParaRPr>
          </a:p>
        </p:txBody>
      </p:sp>
      <p:sp>
        <p:nvSpPr>
          <p:cNvPr id="7" name="Oval Callout 6"/>
          <p:cNvSpPr/>
          <p:nvPr/>
        </p:nvSpPr>
        <p:spPr bwMode="auto">
          <a:xfrm>
            <a:off x="3281363" y="1263650"/>
            <a:ext cx="2890837" cy="3232150"/>
          </a:xfrm>
          <a:prstGeom prst="wedgeEllipseCallout">
            <a:avLst/>
          </a:prstGeom>
          <a:solidFill>
            <a:srgbClr val="FCAF26"/>
          </a:solidFill>
          <a:ln>
            <a:headEnd type="none" w="med" len="med"/>
            <a:tailEnd type="none" w="med" len="med"/>
          </a:ln>
          <a:extLst/>
        </p:spPr>
        <p:style>
          <a:lnRef idx="0">
            <a:schemeClr val="accent6"/>
          </a:lnRef>
          <a:fillRef idx="3">
            <a:schemeClr val="accent6"/>
          </a:fillRef>
          <a:effectRef idx="3">
            <a:schemeClr val="accent6"/>
          </a:effectRef>
          <a:fontRef idx="minor">
            <a:schemeClr val="lt1"/>
          </a:fontRef>
        </p:style>
        <p:txBody>
          <a:bodyPr/>
          <a:lstStyle/>
          <a:p>
            <a:pPr>
              <a:defRPr/>
            </a:pPr>
            <a:r>
              <a:rPr lang="en-US" sz="3000" dirty="0">
                <a:solidFill>
                  <a:schemeClr val="tx1"/>
                </a:solidFill>
                <a:latin typeface="Arial Rounded MT Bold" panose="020F0704030504030204" pitchFamily="34" charset="0"/>
              </a:rPr>
              <a:t>Produce an app on motor vehicle accidents</a:t>
            </a:r>
          </a:p>
        </p:txBody>
      </p:sp>
      <p:sp>
        <p:nvSpPr>
          <p:cNvPr id="52230" name="Rounded Rectangular Callout 7"/>
          <p:cNvSpPr>
            <a:spLocks noChangeArrowheads="1"/>
          </p:cNvSpPr>
          <p:nvPr/>
        </p:nvSpPr>
        <p:spPr bwMode="auto">
          <a:xfrm>
            <a:off x="5715000" y="1295400"/>
            <a:ext cx="2862263" cy="1676400"/>
          </a:xfrm>
          <a:prstGeom prst="wedgeRoundRectCallout">
            <a:avLst>
              <a:gd name="adj1" fmla="val -36125"/>
              <a:gd name="adj2" fmla="val 68759"/>
              <a:gd name="adj3" fmla="val 16667"/>
            </a:avLst>
          </a:prstGeom>
          <a:solidFill>
            <a:srgbClr val="00C0F3"/>
          </a:solidFill>
          <a:ln w="9525" algn="ctr">
            <a:solidFill>
              <a:schemeClr val="tx1"/>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AU" altLang="en-US" sz="3200"/>
              <a:t>Give a school talk about sexting</a:t>
            </a:r>
            <a:endParaRPr lang="en-US" altLang="en-US" sz="3200"/>
          </a:p>
        </p:txBody>
      </p:sp>
      <p:sp>
        <p:nvSpPr>
          <p:cNvPr id="52231" name="Oval Callout 8"/>
          <p:cNvSpPr>
            <a:spLocks noChangeArrowheads="1"/>
          </p:cNvSpPr>
          <p:nvPr/>
        </p:nvSpPr>
        <p:spPr bwMode="auto">
          <a:xfrm>
            <a:off x="5948363" y="2863850"/>
            <a:ext cx="2971800" cy="2743200"/>
          </a:xfrm>
          <a:prstGeom prst="wedgeEllipseCallout">
            <a:avLst>
              <a:gd name="adj1" fmla="val -37477"/>
              <a:gd name="adj2" fmla="val 51023"/>
            </a:avLst>
          </a:prstGeom>
          <a:solidFill>
            <a:srgbClr val="F04E63"/>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AU" altLang="en-US" sz="2800">
                <a:solidFill>
                  <a:schemeClr val="bg1"/>
                </a:solidFill>
              </a:rPr>
              <a:t>Hold a wills workshop at the local library</a:t>
            </a:r>
            <a:endParaRPr lang="en-US" altLang="en-US" sz="2800">
              <a:solidFill>
                <a:schemeClr val="bg1"/>
              </a:solidFill>
            </a:endParaRPr>
          </a:p>
        </p:txBody>
      </p:sp>
      <p:pic>
        <p:nvPicPr>
          <p:cNvPr id="52232" name="Picture 24" descr="CLCQ-PPT-2-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425" y="6226175"/>
            <a:ext cx="2951163"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555440"/>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
      <a:dk1>
        <a:srgbClr val="000000"/>
      </a:dk1>
      <a:lt1>
        <a:srgbClr val="FFFFFF"/>
      </a:lt1>
      <a:dk2>
        <a:srgbClr val="12A1CE"/>
      </a:dk2>
      <a:lt2>
        <a:srgbClr val="818382"/>
      </a:lt2>
      <a:accent1>
        <a:srgbClr val="4CB199"/>
      </a:accent1>
      <a:accent2>
        <a:srgbClr val="EA992B"/>
      </a:accent2>
      <a:accent3>
        <a:srgbClr val="FFFFFF"/>
      </a:accent3>
      <a:accent4>
        <a:srgbClr val="000000"/>
      </a:accent4>
      <a:accent5>
        <a:srgbClr val="B2D5CA"/>
      </a:accent5>
      <a:accent6>
        <a:srgbClr val="D48A26"/>
      </a:accent6>
      <a:hlink>
        <a:srgbClr val="F04E63"/>
      </a:hlink>
      <a:folHlink>
        <a:srgbClr val="5B5289"/>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4213BCDAAC44346A0C2307F1A368ADB" ma:contentTypeVersion="8" ma:contentTypeDescription="Create a new document." ma:contentTypeScope="" ma:versionID="40b5f1771031ac1bc6dc77d62e5b69f6">
  <xsd:schema xmlns:xsd="http://www.w3.org/2001/XMLSchema" xmlns:xs="http://www.w3.org/2001/XMLSchema" xmlns:p="http://schemas.microsoft.com/office/2006/metadata/properties" xmlns:ns2="9fe8a190-a5f8-4773-adac-e0e3a19b90d9" xmlns:ns3="06c72f1e-0326-4e87-a981-e79a536aa6e5" targetNamespace="http://schemas.microsoft.com/office/2006/metadata/properties" ma:root="true" ma:fieldsID="fb803f97fa8e124e06e3c5657e865318" ns2:_="" ns3:_="">
    <xsd:import namespace="9fe8a190-a5f8-4773-adac-e0e3a19b90d9"/>
    <xsd:import namespace="06c72f1e-0326-4e87-a981-e79a536aa6e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3:SharedWithUsers" minOccurs="0"/>
                <xsd:element ref="ns3:SharedWithDetail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fe8a190-a5f8-4773-adac-e0e3a19b90d9"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6c72f1e-0326-4e87-a981-e79a536aa6e5" elementFormDefault="qualified">
    <xsd:import namespace="http://schemas.microsoft.com/office/2006/documentManagement/types"/>
    <xsd:import namespace="http://schemas.microsoft.com/office/infopath/2007/PartnerControls"/>
    <xsd:element name="SharedWithUsers" ma:index="1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9CF24D4-8A42-4C93-9C3A-24AD44B29202}">
  <ds:schemaRefs>
    <ds:schemaRef ds:uri="http://purl.org/dc/elements/1.1/"/>
    <ds:schemaRef ds:uri="06c72f1e-0326-4e87-a981-e79a536aa6e5"/>
    <ds:schemaRef ds:uri="http://purl.org/dc/terms/"/>
    <ds:schemaRef ds:uri="9fe8a190-a5f8-4773-adac-e0e3a19b90d9"/>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4BC475DF-0DE2-447B-A47F-4D7AFC21E6F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fe8a190-a5f8-4773-adac-e0e3a19b90d9"/>
    <ds:schemaRef ds:uri="06c72f1e-0326-4e87-a981-e79a536aa6e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2185</TotalTime>
  <Words>2705</Words>
  <Application>Microsoft Office PowerPoint</Application>
  <PresentationFormat>On-screen Show (4:3)</PresentationFormat>
  <Paragraphs>522</Paragraphs>
  <Slides>45</Slides>
  <Notes>29</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45</vt:i4>
      </vt:variant>
    </vt:vector>
  </HeadingPairs>
  <TitlesOfParts>
    <vt:vector size="52" baseType="lpstr">
      <vt:lpstr>ＭＳ Ｐゴシック</vt:lpstr>
      <vt:lpstr>Arial</vt:lpstr>
      <vt:lpstr>Arial Rounded MT Bold</vt:lpstr>
      <vt:lpstr>Bell MT</vt:lpstr>
      <vt:lpstr>Roboto Slab</vt:lpstr>
      <vt:lpstr>Times</vt:lpstr>
      <vt:lpstr>Blank Presentation</vt:lpstr>
      <vt:lpstr>Taking a strategic approach to community legal education</vt:lpstr>
      <vt:lpstr>PowerPoint Presentation</vt:lpstr>
      <vt:lpstr>CLE masterclass – learning objectives</vt:lpstr>
      <vt:lpstr>Workshop program</vt:lpstr>
      <vt:lpstr>PowerPoint Presentation</vt:lpstr>
      <vt:lpstr>PowerPoint Presentation</vt:lpstr>
      <vt:lpstr>Today: looking at 3 strategic themes</vt:lpstr>
      <vt:lpstr>Developing SMART objectives for CLE</vt:lpstr>
      <vt:lpstr>We identify a solution</vt:lpstr>
      <vt:lpstr>PowerPoint Presentation</vt:lpstr>
      <vt:lpstr>PowerPoint Presentation</vt:lpstr>
      <vt:lpstr>PowerPoint Presentation</vt:lpstr>
      <vt:lpstr>PowerPoint Presentation</vt:lpstr>
      <vt:lpstr>PowerPoint Presentation</vt:lpstr>
      <vt:lpstr>PowerPoint Presentation</vt:lpstr>
      <vt:lpstr>Principles of adult learning</vt:lpstr>
      <vt:lpstr>Principles of adult learning</vt:lpstr>
      <vt:lpstr>Motivation</vt:lpstr>
      <vt:lpstr>Learning styles </vt:lpstr>
      <vt:lpstr>Relevance and immediacy</vt:lpstr>
      <vt:lpstr>Relevance and immediacy</vt:lpstr>
      <vt:lpstr>Prior learning and experience</vt:lpstr>
      <vt:lpstr>Prior learning and experience</vt:lpstr>
      <vt:lpstr>Prior learning and experience</vt:lpstr>
      <vt:lpstr>Context – the whole, and its parts</vt:lpstr>
      <vt:lpstr>Context – the whole, and its parts</vt:lpstr>
      <vt:lpstr>Learning environment</vt:lpstr>
      <vt:lpstr>Learning environment</vt:lpstr>
      <vt:lpstr>Participation and practice</vt:lpstr>
      <vt:lpstr>Participation and practice</vt:lpstr>
      <vt:lpstr>Principles of adult learning</vt:lpstr>
      <vt:lpstr>Evaluation  How do we know it worked?</vt:lpstr>
      <vt:lpstr>How do we evaluate CLE?</vt:lpstr>
      <vt:lpstr>Evaluation Plan: SMART objective  </vt:lpstr>
      <vt:lpstr>Evaluation Plan: Key Evaluation Questions (KEQs) </vt:lpstr>
      <vt:lpstr>Key Evaluation Questions</vt:lpstr>
      <vt:lpstr>Key Evaluation Questions</vt:lpstr>
      <vt:lpstr>Evaluation Plan: KEQs </vt:lpstr>
      <vt:lpstr>Evaluation Plan: Data</vt:lpstr>
      <vt:lpstr>Evaluation Plan: Data </vt:lpstr>
      <vt:lpstr>Evaluation Plan: Methodology Toolbox</vt:lpstr>
      <vt:lpstr>Evaluation Plan: Methodology Toolbox</vt:lpstr>
      <vt:lpstr>Evaluation Plan: Who &amp; When </vt:lpstr>
      <vt:lpstr>Today: looking at 3 strategic themes</vt:lpstr>
      <vt:lpstr>PowerPoint Presentation</vt:lpstr>
    </vt:vector>
  </TitlesOfParts>
  <Company>K Hewitson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 Hewitson</dc:creator>
  <cp:lastModifiedBy>James Farrell</cp:lastModifiedBy>
  <cp:revision>160</cp:revision>
  <cp:lastPrinted>2018-03-05T06:47:58Z</cp:lastPrinted>
  <dcterms:created xsi:type="dcterms:W3CDTF">2010-09-15T05:41:57Z</dcterms:created>
  <dcterms:modified xsi:type="dcterms:W3CDTF">2018-03-07T20:42:03Z</dcterms:modified>
</cp:coreProperties>
</file>