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5" r:id="rId19"/>
    <p:sldId id="286" r:id="rId20"/>
    <p:sldId id="287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81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C9"/>
    <a:srgbClr val="139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-3072" y="-1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printerSettings" Target="printerSettings/printerSettings1.bin"/><Relationship Id="rId45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 complaints</c:v>
                </c:pt>
              </c:strCache>
            </c:strRef>
          </c:tx>
          <c:cat>
            <c:strRef>
              <c:f>Sheet1!$H$1:$Y$1</c:f>
              <c:strCache>
                <c:ptCount val="18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  <c:pt idx="13">
                  <c:v>FY13</c:v>
                </c:pt>
                <c:pt idx="14">
                  <c:v>FY14</c:v>
                </c:pt>
                <c:pt idx="15">
                  <c:v>FY15</c:v>
                </c:pt>
                <c:pt idx="16">
                  <c:v>FY16</c:v>
                </c:pt>
                <c:pt idx="17">
                  <c:v>FY17* (projection)</c:v>
                </c:pt>
              </c:strCache>
            </c:strRef>
          </c:cat>
          <c:val>
            <c:numRef>
              <c:f>Sheet1!$H$2:$Y$2</c:f>
              <c:numCache>
                <c:formatCode>_-* #,##0_-;\-* #,##0_-;_-* "-"??_-;_-@_-</c:formatCode>
                <c:ptCount val="18"/>
                <c:pt idx="0">
                  <c:v>50864.0</c:v>
                </c:pt>
                <c:pt idx="1">
                  <c:v>67061.0</c:v>
                </c:pt>
                <c:pt idx="2">
                  <c:v>49869.6</c:v>
                </c:pt>
                <c:pt idx="3">
                  <c:v>47218.56</c:v>
                </c:pt>
                <c:pt idx="4">
                  <c:v>51518.4</c:v>
                </c:pt>
                <c:pt idx="5">
                  <c:v>68325.12</c:v>
                </c:pt>
                <c:pt idx="6">
                  <c:v>76605.12</c:v>
                </c:pt>
                <c:pt idx="7">
                  <c:v>85188.0</c:v>
                </c:pt>
                <c:pt idx="8">
                  <c:v>119248.0</c:v>
                </c:pt>
                <c:pt idx="9">
                  <c:v>175963.0</c:v>
                </c:pt>
                <c:pt idx="10">
                  <c:v>167772.0</c:v>
                </c:pt>
                <c:pt idx="11">
                  <c:v>197682.0</c:v>
                </c:pt>
                <c:pt idx="12">
                  <c:v>193702.0</c:v>
                </c:pt>
                <c:pt idx="13">
                  <c:v>158652.0</c:v>
                </c:pt>
                <c:pt idx="14">
                  <c:v>138946.0</c:v>
                </c:pt>
                <c:pt idx="15">
                  <c:v>124417.0</c:v>
                </c:pt>
                <c:pt idx="16">
                  <c:v>112518.0</c:v>
                </c:pt>
                <c:pt idx="17">
                  <c:v>149748.0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Conciliations</c:v>
                </c:pt>
              </c:strCache>
            </c:strRef>
          </c:tx>
          <c:cat>
            <c:strRef>
              <c:f>Sheet1!$H$1:$Y$1</c:f>
              <c:strCache>
                <c:ptCount val="18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  <c:pt idx="13">
                  <c:v>FY13</c:v>
                </c:pt>
                <c:pt idx="14">
                  <c:v>FY14</c:v>
                </c:pt>
                <c:pt idx="15">
                  <c:v>FY15</c:v>
                </c:pt>
                <c:pt idx="16">
                  <c:v>FY16</c:v>
                </c:pt>
                <c:pt idx="17">
                  <c:v>FY17* (projection)</c:v>
                </c:pt>
              </c:strCache>
            </c:strRef>
          </c:cat>
          <c:val>
            <c:numRef>
              <c:f>Sheet1!$H$3:$Y$3</c:f>
              <c:numCache>
                <c:formatCode>General</c:formatCode>
                <c:ptCount val="18"/>
                <c:pt idx="7" formatCode="_-* #,##0_-;\-* #,##0_-;_-* &quot;-&quot;??_-;_-@_-">
                  <c:v>5368.0</c:v>
                </c:pt>
                <c:pt idx="8" formatCode="_-* #,##0_-;\-* #,##0_-;_-* &quot;-&quot;??_-;_-@_-">
                  <c:v>8727.0</c:v>
                </c:pt>
                <c:pt idx="9" formatCode="_-* #,##0_-;\-* #,##0_-;_-* &quot;-&quot;??_-;_-@_-">
                  <c:v>17574.0</c:v>
                </c:pt>
                <c:pt idx="10" formatCode="_-* #,##0_-;\-* #,##0_-;_-* &quot;-&quot;??_-;_-@_-">
                  <c:v>20258.0</c:v>
                </c:pt>
                <c:pt idx="11" formatCode="_-* #,##0_-;\-* #,##0_-;_-* &quot;-&quot;??_-;_-@_-">
                  <c:v>18192.0</c:v>
                </c:pt>
                <c:pt idx="12" formatCode="_-* #,##0_-;\-* #,##0_-;_-* &quot;-&quot;??_-;_-@_-">
                  <c:v>19562.0</c:v>
                </c:pt>
                <c:pt idx="13" formatCode="_-* #,##0_-;\-* #,##0_-;_-* &quot;-&quot;??_-;_-@_-">
                  <c:v>16183.0</c:v>
                </c:pt>
                <c:pt idx="14" formatCode="_-* #,##0_-;\-* #,##0_-;_-* &quot;-&quot;??_-;_-@_-">
                  <c:v>16065.0</c:v>
                </c:pt>
                <c:pt idx="15" formatCode="_-* #,##0_-;\-* #,##0_-;_-* &quot;-&quot;??_-;_-@_-">
                  <c:v>11553.0</c:v>
                </c:pt>
                <c:pt idx="16" formatCode="_-* #,##0_-;\-* #,##0_-;_-* &quot;-&quot;??_-;_-@_-">
                  <c:v>9161.0</c:v>
                </c:pt>
                <c:pt idx="17" formatCode="_-* #,##0_-;\-* #,##0_-;_-* &quot;-&quot;??_-;_-@_-">
                  <c:v>11772.0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Enquiries</c:v>
                </c:pt>
              </c:strCache>
            </c:strRef>
          </c:tx>
          <c:cat>
            <c:strRef>
              <c:f>Sheet1!$H$1:$Y$1</c:f>
              <c:strCache>
                <c:ptCount val="18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  <c:pt idx="13">
                  <c:v>FY13</c:v>
                </c:pt>
                <c:pt idx="14">
                  <c:v>FY14</c:v>
                </c:pt>
                <c:pt idx="15">
                  <c:v>FY15</c:v>
                </c:pt>
                <c:pt idx="16">
                  <c:v>FY16</c:v>
                </c:pt>
                <c:pt idx="17">
                  <c:v>FY17* (projection)</c:v>
                </c:pt>
              </c:strCache>
            </c:strRef>
          </c:cat>
          <c:val>
            <c:numRef>
              <c:f>Sheet1!$H$4:$Y$4</c:f>
              <c:numCache>
                <c:formatCode>General</c:formatCode>
                <c:ptCount val="18"/>
                <c:pt idx="7" formatCode="_-* #,##0_-;\-* #,##0_-;_-* &quot;-&quot;??_-;_-@_-">
                  <c:v>20258.0</c:v>
                </c:pt>
                <c:pt idx="8" formatCode="_-* #,##0_-;\-* #,##0_-;_-* &quot;-&quot;??_-;_-@_-">
                  <c:v>22364.0</c:v>
                </c:pt>
                <c:pt idx="9" formatCode="_-* #,##0_-;\-* #,##0_-;_-* &quot;-&quot;??_-;_-@_-">
                  <c:v>30650.0</c:v>
                </c:pt>
                <c:pt idx="10" formatCode="_-* #,##0_-;\-* #,##0_-;_-* &quot;-&quot;??_-;_-@_-">
                  <c:v>39805.0</c:v>
                </c:pt>
                <c:pt idx="11" formatCode="_-* #,##0_-;\-* #,##0_-;_-* &quot;-&quot;??_-;_-@_-">
                  <c:v>39928.0</c:v>
                </c:pt>
                <c:pt idx="12" formatCode="_-* #,##0_-;\-* #,##0_-;_-* &quot;-&quot;??_-;_-@_-">
                  <c:v>53131.0</c:v>
                </c:pt>
                <c:pt idx="13" formatCode="_-* #,##0_-;\-* #,##0_-;_-* &quot;-&quot;??_-;_-@_-">
                  <c:v>47016.0</c:v>
                </c:pt>
                <c:pt idx="14" formatCode="_-* #,##0_-;\-* #,##0_-;_-* &quot;-&quot;??_-;_-@_-">
                  <c:v>43857.0</c:v>
                </c:pt>
                <c:pt idx="15" formatCode="_-* #,##0_-;\-* #,##0_-;_-* &quot;-&quot;??_-;_-@_-">
                  <c:v>44365.0</c:v>
                </c:pt>
                <c:pt idx="16" formatCode="_-* #,##0_-;\-* #,##0_-;_-* &quot;-&quot;??_-;_-@_-">
                  <c:v>46778.0</c:v>
                </c:pt>
                <c:pt idx="17" formatCode="_-* #,##0_-;\-* #,##0_-;_-* &quot;-&quot;??_-;_-@_-">
                  <c:v>41025.0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175608"/>
        <c:axId val="2138178664"/>
      </c:lineChart>
      <c:catAx>
        <c:axId val="2138175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38178664"/>
        <c:crosses val="autoZero"/>
        <c:auto val="1"/>
        <c:lblAlgn val="ctr"/>
        <c:lblOffset val="100"/>
        <c:noMultiLvlLbl val="0"/>
      </c:catAx>
      <c:valAx>
        <c:axId val="213817866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2138175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A712B-2EE4-4BAE-95EB-AA78D1AA45D6}" type="doc">
      <dgm:prSet loTypeId="urn:microsoft.com/office/officeart/2005/8/layout/hList7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94AA1DA7-CE59-44B1-B882-49269FC57F80}">
      <dgm:prSet phldrT="[Text]" custT="1"/>
      <dgm:spPr>
        <a:solidFill>
          <a:srgbClr val="FFFFFF"/>
        </a:solidFill>
        <a:ln>
          <a:noFill/>
        </a:ln>
      </dgm:spPr>
      <dgm:t>
        <a:bodyPr/>
        <a:lstStyle/>
        <a:p>
          <a:r>
            <a:rPr lang="en-AU" sz="2000" dirty="0" smtClean="0">
              <a:solidFill>
                <a:srgbClr val="404040"/>
              </a:solidFill>
              <a:latin typeface="Gotham Book"/>
              <a:cs typeface="Gotham Book"/>
            </a:rPr>
            <a:t>Fair and independent complaint resolution</a:t>
          </a:r>
          <a:endParaRPr lang="en-AU" sz="2000" dirty="0">
            <a:solidFill>
              <a:srgbClr val="404040"/>
            </a:solidFill>
            <a:latin typeface="Gotham Book"/>
            <a:cs typeface="Gotham Book"/>
          </a:endParaRPr>
        </a:p>
      </dgm:t>
    </dgm:pt>
    <dgm:pt modelId="{62142800-98B9-4BE4-9B03-63F5A207698B}" type="parTrans" cxnId="{750E68F1-3618-4E54-9DFF-BEEFEF6CCD62}">
      <dgm:prSet/>
      <dgm:spPr/>
      <dgm:t>
        <a:bodyPr/>
        <a:lstStyle/>
        <a:p>
          <a:endParaRPr lang="en-AU"/>
        </a:p>
      </dgm:t>
    </dgm:pt>
    <dgm:pt modelId="{9F93D493-5BA7-4922-8652-05983328DE0F}" type="sibTrans" cxnId="{750E68F1-3618-4E54-9DFF-BEEFEF6CCD62}">
      <dgm:prSet/>
      <dgm:spPr/>
      <dgm:t>
        <a:bodyPr/>
        <a:lstStyle/>
        <a:p>
          <a:endParaRPr lang="en-AU"/>
        </a:p>
      </dgm:t>
    </dgm:pt>
    <dgm:pt modelId="{2974CC49-F147-4BF5-B5AA-43D2AE1AD5AA}">
      <dgm:prSet phldrT="[Text]" custT="1"/>
      <dgm:spPr>
        <a:solidFill>
          <a:srgbClr val="FFFFFF"/>
        </a:solidFill>
        <a:ln>
          <a:noFill/>
        </a:ln>
      </dgm:spPr>
      <dgm:t>
        <a:bodyPr/>
        <a:lstStyle/>
        <a:p>
          <a:r>
            <a:rPr lang="en-AU" sz="2000" dirty="0" smtClean="0">
              <a:solidFill>
                <a:srgbClr val="404040"/>
              </a:solidFill>
              <a:latin typeface="Gotham Book"/>
              <a:cs typeface="Gotham Book"/>
            </a:rPr>
            <a:t>Information and analysis</a:t>
          </a:r>
          <a:endParaRPr lang="en-AU" sz="2000" dirty="0">
            <a:solidFill>
              <a:srgbClr val="404040"/>
            </a:solidFill>
            <a:latin typeface="Gotham Book"/>
            <a:cs typeface="Gotham Book"/>
          </a:endParaRPr>
        </a:p>
      </dgm:t>
    </dgm:pt>
    <dgm:pt modelId="{92762870-8A96-4F89-B260-CDBF5CD97FE6}" type="parTrans" cxnId="{67B47DC4-F9AA-4A48-A30B-39F66D796AC0}">
      <dgm:prSet/>
      <dgm:spPr/>
      <dgm:t>
        <a:bodyPr/>
        <a:lstStyle/>
        <a:p>
          <a:endParaRPr lang="en-AU"/>
        </a:p>
      </dgm:t>
    </dgm:pt>
    <dgm:pt modelId="{18548B97-861E-4CD6-81BF-A02136A59791}" type="sibTrans" cxnId="{67B47DC4-F9AA-4A48-A30B-39F66D796AC0}">
      <dgm:prSet/>
      <dgm:spPr/>
      <dgm:t>
        <a:bodyPr/>
        <a:lstStyle/>
        <a:p>
          <a:endParaRPr lang="en-AU"/>
        </a:p>
      </dgm:t>
    </dgm:pt>
    <dgm:pt modelId="{BA1D688B-5515-463E-ABB1-3AA05CFD8FDA}">
      <dgm:prSet phldrT="[Text]" custT="1"/>
      <dgm:spPr>
        <a:solidFill>
          <a:srgbClr val="FFFFFF"/>
        </a:solidFill>
        <a:ln>
          <a:noFill/>
        </a:ln>
      </dgm:spPr>
      <dgm:t>
        <a:bodyPr/>
        <a:lstStyle/>
        <a:p>
          <a:r>
            <a:rPr lang="en-AU" sz="2000" b="1" dirty="0" smtClean="0">
              <a:solidFill>
                <a:srgbClr val="404040"/>
              </a:solidFill>
              <a:latin typeface="Gotham Book"/>
              <a:cs typeface="Gotham Book"/>
            </a:rPr>
            <a:t>Complaints:</a:t>
          </a:r>
        </a:p>
        <a:p>
          <a:r>
            <a:rPr lang="en-AU" sz="1800" dirty="0" smtClean="0">
              <a:solidFill>
                <a:srgbClr val="404040"/>
              </a:solidFill>
              <a:latin typeface="Gotham Book"/>
              <a:cs typeface="Gotham Book"/>
            </a:rPr>
            <a:t>Residential Consumer</a:t>
          </a:r>
        </a:p>
        <a:p>
          <a:r>
            <a:rPr lang="en-AU" sz="1800" dirty="0" smtClean="0">
              <a:solidFill>
                <a:srgbClr val="404040"/>
              </a:solidFill>
              <a:latin typeface="Gotham Book"/>
              <a:cs typeface="Gotham Book"/>
            </a:rPr>
            <a:t>Small Business</a:t>
          </a:r>
        </a:p>
        <a:p>
          <a:r>
            <a:rPr lang="en-AU" sz="1800" dirty="0" smtClean="0">
              <a:solidFill>
                <a:srgbClr val="404040"/>
              </a:solidFill>
              <a:latin typeface="Gotham Book"/>
              <a:cs typeface="Gotham Book"/>
            </a:rPr>
            <a:t>Systemic</a:t>
          </a:r>
          <a:endParaRPr lang="en-AU" sz="1800" dirty="0">
            <a:solidFill>
              <a:srgbClr val="404040"/>
            </a:solidFill>
            <a:latin typeface="Gotham Book"/>
            <a:cs typeface="Gotham Book"/>
          </a:endParaRPr>
        </a:p>
      </dgm:t>
    </dgm:pt>
    <dgm:pt modelId="{EF3969BF-6DA2-49CC-96A9-20EE5940A173}" type="sibTrans" cxnId="{33377CEC-548D-46EF-9AAE-8AE1DCE73097}">
      <dgm:prSet/>
      <dgm:spPr/>
      <dgm:t>
        <a:bodyPr/>
        <a:lstStyle/>
        <a:p>
          <a:endParaRPr lang="en-AU"/>
        </a:p>
      </dgm:t>
    </dgm:pt>
    <dgm:pt modelId="{E959020E-B815-4BE0-B05A-55063AA7FEF4}" type="parTrans" cxnId="{33377CEC-548D-46EF-9AAE-8AE1DCE73097}">
      <dgm:prSet/>
      <dgm:spPr/>
      <dgm:t>
        <a:bodyPr/>
        <a:lstStyle/>
        <a:p>
          <a:endParaRPr lang="en-AU"/>
        </a:p>
      </dgm:t>
    </dgm:pt>
    <dgm:pt modelId="{159EF7C7-A092-410A-BFDD-9385870501B0}" type="pres">
      <dgm:prSet presAssocID="{362A712B-2EE4-4BAE-95EB-AA78D1AA45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7D4F5E3-4596-46FF-B489-9157816136BB}" type="pres">
      <dgm:prSet presAssocID="{362A712B-2EE4-4BAE-95EB-AA78D1AA45D6}" presName="fgShape" presStyleLbl="fgShp" presStyleIdx="0" presStyleCnt="1" custLinFactNeighborX="129" custLinFactNeighborY="20716"/>
      <dgm:spPr>
        <a:solidFill>
          <a:srgbClr val="00A3C9"/>
        </a:solidFill>
        <a:ln>
          <a:noFill/>
        </a:ln>
      </dgm:spPr>
      <dgm:t>
        <a:bodyPr/>
        <a:lstStyle/>
        <a:p>
          <a:endParaRPr lang="en-US"/>
        </a:p>
      </dgm:t>
    </dgm:pt>
    <dgm:pt modelId="{C9D23331-5EF3-44B9-9160-E1BA04902098}" type="pres">
      <dgm:prSet presAssocID="{362A712B-2EE4-4BAE-95EB-AA78D1AA45D6}" presName="linComp" presStyleCnt="0"/>
      <dgm:spPr/>
    </dgm:pt>
    <dgm:pt modelId="{7D842FCC-86C2-4AF8-AD86-2A4834EE9855}" type="pres">
      <dgm:prSet presAssocID="{BA1D688B-5515-463E-ABB1-3AA05CFD8FDA}" presName="compNode" presStyleCnt="0"/>
      <dgm:spPr/>
    </dgm:pt>
    <dgm:pt modelId="{304CB13C-EC54-460E-A378-24C327837477}" type="pres">
      <dgm:prSet presAssocID="{BA1D688B-5515-463E-ABB1-3AA05CFD8FDA}" presName="bkgdShape" presStyleLbl="node1" presStyleIdx="0" presStyleCnt="3"/>
      <dgm:spPr/>
      <dgm:t>
        <a:bodyPr/>
        <a:lstStyle/>
        <a:p>
          <a:endParaRPr lang="en-AU"/>
        </a:p>
      </dgm:t>
    </dgm:pt>
    <dgm:pt modelId="{0B7A5860-07A2-4BD6-ACAB-B41C7F5B365C}" type="pres">
      <dgm:prSet presAssocID="{BA1D688B-5515-463E-ABB1-3AA05CFD8F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F25633-4B7B-47BF-9118-36D0389AAF16}" type="pres">
      <dgm:prSet presAssocID="{BA1D688B-5515-463E-ABB1-3AA05CFD8FDA}" presName="invisiNode" presStyleLbl="node1" presStyleIdx="0" presStyleCnt="3"/>
      <dgm:spPr/>
    </dgm:pt>
    <dgm:pt modelId="{611BFD2C-14FB-4216-A636-0B4A4D813D3C}" type="pres">
      <dgm:prSet presAssocID="{BA1D688B-5515-463E-ABB1-3AA05CFD8FDA}" presName="imagNode" presStyleLbl="fgImgPlace1" presStyleIdx="0" presStyleCnt="3" custLinFactNeighborY="-10104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AU"/>
        </a:p>
      </dgm:t>
    </dgm:pt>
    <dgm:pt modelId="{4185B4D8-DD67-4FCE-B989-FF164A216ED1}" type="pres">
      <dgm:prSet presAssocID="{EF3969BF-6DA2-49CC-96A9-20EE5940A173}" presName="sibTrans" presStyleLbl="sibTrans2D1" presStyleIdx="0" presStyleCnt="0"/>
      <dgm:spPr/>
      <dgm:t>
        <a:bodyPr/>
        <a:lstStyle/>
        <a:p>
          <a:endParaRPr lang="en-AU"/>
        </a:p>
      </dgm:t>
    </dgm:pt>
    <dgm:pt modelId="{A064C148-95B7-4C23-8FE0-E647E88369D5}" type="pres">
      <dgm:prSet presAssocID="{94AA1DA7-CE59-44B1-B882-49269FC57F80}" presName="compNode" presStyleCnt="0"/>
      <dgm:spPr/>
    </dgm:pt>
    <dgm:pt modelId="{7A35A540-B116-4E98-8775-1D03F099EED4}" type="pres">
      <dgm:prSet presAssocID="{94AA1DA7-CE59-44B1-B882-49269FC57F80}" presName="bkgdShape" presStyleLbl="node1" presStyleIdx="1" presStyleCnt="3"/>
      <dgm:spPr/>
      <dgm:t>
        <a:bodyPr/>
        <a:lstStyle/>
        <a:p>
          <a:endParaRPr lang="en-AU"/>
        </a:p>
      </dgm:t>
    </dgm:pt>
    <dgm:pt modelId="{FDE0FCFF-FA11-417A-99E2-3B26EA380C17}" type="pres">
      <dgm:prSet presAssocID="{94AA1DA7-CE59-44B1-B882-49269FC57F8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3845A0E-5AD0-4742-8AF7-D8FC3DA4134C}" type="pres">
      <dgm:prSet presAssocID="{94AA1DA7-CE59-44B1-B882-49269FC57F80}" presName="invisiNode" presStyleLbl="node1" presStyleIdx="1" presStyleCnt="3"/>
      <dgm:spPr/>
    </dgm:pt>
    <dgm:pt modelId="{79F3D827-6915-4CB7-A5D9-8EC0564733F6}" type="pres">
      <dgm:prSet presAssocID="{94AA1DA7-CE59-44B1-B882-49269FC57F80}" presName="imagNode" presStyleLbl="fgImgPlace1" presStyleIdx="1" presStyleCnt="3" custLinFactNeighborY="-10735"/>
      <dgm:spPr>
        <a:solidFill>
          <a:srgbClr val="F2F2F2"/>
        </a:solidFill>
      </dgm:spPr>
      <dgm:t>
        <a:bodyPr/>
        <a:lstStyle/>
        <a:p>
          <a:endParaRPr lang="en-AU"/>
        </a:p>
      </dgm:t>
    </dgm:pt>
    <dgm:pt modelId="{4C6D3AB5-AE41-4D4F-994A-B1F1E4D086C6}" type="pres">
      <dgm:prSet presAssocID="{9F93D493-5BA7-4922-8652-05983328DE0F}" presName="sibTrans" presStyleLbl="sibTrans2D1" presStyleIdx="0" presStyleCnt="0"/>
      <dgm:spPr/>
      <dgm:t>
        <a:bodyPr/>
        <a:lstStyle/>
        <a:p>
          <a:endParaRPr lang="en-AU"/>
        </a:p>
      </dgm:t>
    </dgm:pt>
    <dgm:pt modelId="{0E1F15F1-C0C6-47CC-A687-54A9F60E77D7}" type="pres">
      <dgm:prSet presAssocID="{2974CC49-F147-4BF5-B5AA-43D2AE1AD5AA}" presName="compNode" presStyleCnt="0"/>
      <dgm:spPr/>
    </dgm:pt>
    <dgm:pt modelId="{083713E1-58BC-4EA8-957E-C6D69BEDCA2F}" type="pres">
      <dgm:prSet presAssocID="{2974CC49-F147-4BF5-B5AA-43D2AE1AD5AA}" presName="bkgdShape" presStyleLbl="node1" presStyleIdx="2" presStyleCnt="3"/>
      <dgm:spPr/>
      <dgm:t>
        <a:bodyPr/>
        <a:lstStyle/>
        <a:p>
          <a:endParaRPr lang="en-AU"/>
        </a:p>
      </dgm:t>
    </dgm:pt>
    <dgm:pt modelId="{0BB3583D-E7CB-42ED-9C97-334970064ADB}" type="pres">
      <dgm:prSet presAssocID="{2974CC49-F147-4BF5-B5AA-43D2AE1AD5A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96A77F9-ED27-4F0C-8F83-477DB2D4CA31}" type="pres">
      <dgm:prSet presAssocID="{2974CC49-F147-4BF5-B5AA-43D2AE1AD5AA}" presName="invisiNode" presStyleLbl="node1" presStyleIdx="2" presStyleCnt="3"/>
      <dgm:spPr/>
    </dgm:pt>
    <dgm:pt modelId="{790524B4-CB10-40E8-97AF-F2A81259393D}" type="pres">
      <dgm:prSet presAssocID="{2974CC49-F147-4BF5-B5AA-43D2AE1AD5AA}" presName="imagNode" presStyleLbl="fgImgPlace1" presStyleIdx="2" presStyleCnt="3"/>
      <dgm:spPr>
        <a:solidFill>
          <a:srgbClr val="F2F2F2"/>
        </a:solidFill>
      </dgm:spPr>
      <dgm:t>
        <a:bodyPr/>
        <a:lstStyle/>
        <a:p>
          <a:endParaRPr lang="en-AU"/>
        </a:p>
      </dgm:t>
    </dgm:pt>
  </dgm:ptLst>
  <dgm:cxnLst>
    <dgm:cxn modelId="{D87AB48A-E4A8-704B-ADCE-86C1BADBA2D5}" type="presOf" srcId="{9F93D493-5BA7-4922-8652-05983328DE0F}" destId="{4C6D3AB5-AE41-4D4F-994A-B1F1E4D086C6}" srcOrd="0" destOrd="0" presId="urn:microsoft.com/office/officeart/2005/8/layout/hList7"/>
    <dgm:cxn modelId="{A9FDBED5-3482-EC44-B99D-E0DA5F382601}" type="presOf" srcId="{94AA1DA7-CE59-44B1-B882-49269FC57F80}" destId="{7A35A540-B116-4E98-8775-1D03F099EED4}" srcOrd="0" destOrd="0" presId="urn:microsoft.com/office/officeart/2005/8/layout/hList7"/>
    <dgm:cxn modelId="{1A489D47-B1DB-B74B-B523-B1E11C46DA85}" type="presOf" srcId="{94AA1DA7-CE59-44B1-B882-49269FC57F80}" destId="{FDE0FCFF-FA11-417A-99E2-3B26EA380C17}" srcOrd="1" destOrd="0" presId="urn:microsoft.com/office/officeart/2005/8/layout/hList7"/>
    <dgm:cxn modelId="{750E68F1-3618-4E54-9DFF-BEEFEF6CCD62}" srcId="{362A712B-2EE4-4BAE-95EB-AA78D1AA45D6}" destId="{94AA1DA7-CE59-44B1-B882-49269FC57F80}" srcOrd="1" destOrd="0" parTransId="{62142800-98B9-4BE4-9B03-63F5A207698B}" sibTransId="{9F93D493-5BA7-4922-8652-05983328DE0F}"/>
    <dgm:cxn modelId="{67B47DC4-F9AA-4A48-A30B-39F66D796AC0}" srcId="{362A712B-2EE4-4BAE-95EB-AA78D1AA45D6}" destId="{2974CC49-F147-4BF5-B5AA-43D2AE1AD5AA}" srcOrd="2" destOrd="0" parTransId="{92762870-8A96-4F89-B260-CDBF5CD97FE6}" sibTransId="{18548B97-861E-4CD6-81BF-A02136A59791}"/>
    <dgm:cxn modelId="{33377CEC-548D-46EF-9AAE-8AE1DCE73097}" srcId="{362A712B-2EE4-4BAE-95EB-AA78D1AA45D6}" destId="{BA1D688B-5515-463E-ABB1-3AA05CFD8FDA}" srcOrd="0" destOrd="0" parTransId="{E959020E-B815-4BE0-B05A-55063AA7FEF4}" sibTransId="{EF3969BF-6DA2-49CC-96A9-20EE5940A173}"/>
    <dgm:cxn modelId="{0B7FCE5D-C332-F645-B80A-6923AFF1B220}" type="presOf" srcId="{362A712B-2EE4-4BAE-95EB-AA78D1AA45D6}" destId="{159EF7C7-A092-410A-BFDD-9385870501B0}" srcOrd="0" destOrd="0" presId="urn:microsoft.com/office/officeart/2005/8/layout/hList7"/>
    <dgm:cxn modelId="{0E5037B2-0773-DE46-8190-4F9844853A54}" type="presOf" srcId="{EF3969BF-6DA2-49CC-96A9-20EE5940A173}" destId="{4185B4D8-DD67-4FCE-B989-FF164A216ED1}" srcOrd="0" destOrd="0" presId="urn:microsoft.com/office/officeart/2005/8/layout/hList7"/>
    <dgm:cxn modelId="{569A85BA-84CE-9B46-97CE-9775EE2C1773}" type="presOf" srcId="{BA1D688B-5515-463E-ABB1-3AA05CFD8FDA}" destId="{304CB13C-EC54-460E-A378-24C327837477}" srcOrd="0" destOrd="0" presId="urn:microsoft.com/office/officeart/2005/8/layout/hList7"/>
    <dgm:cxn modelId="{70572FC9-73F3-8046-91B6-725486731257}" type="presOf" srcId="{2974CC49-F147-4BF5-B5AA-43D2AE1AD5AA}" destId="{083713E1-58BC-4EA8-957E-C6D69BEDCA2F}" srcOrd="0" destOrd="0" presId="urn:microsoft.com/office/officeart/2005/8/layout/hList7"/>
    <dgm:cxn modelId="{7B903018-34EB-9544-A3F4-B8411AD19FAF}" type="presOf" srcId="{2974CC49-F147-4BF5-B5AA-43D2AE1AD5AA}" destId="{0BB3583D-E7CB-42ED-9C97-334970064ADB}" srcOrd="1" destOrd="0" presId="urn:microsoft.com/office/officeart/2005/8/layout/hList7"/>
    <dgm:cxn modelId="{7BCB06DF-F6BD-384D-8647-3FA51CB0749C}" type="presOf" srcId="{BA1D688B-5515-463E-ABB1-3AA05CFD8FDA}" destId="{0B7A5860-07A2-4BD6-ACAB-B41C7F5B365C}" srcOrd="1" destOrd="0" presId="urn:microsoft.com/office/officeart/2005/8/layout/hList7"/>
    <dgm:cxn modelId="{2AE9F33A-7DA6-9246-BCA8-A737F09129A9}" type="presParOf" srcId="{159EF7C7-A092-410A-BFDD-9385870501B0}" destId="{47D4F5E3-4596-46FF-B489-9157816136BB}" srcOrd="0" destOrd="0" presId="urn:microsoft.com/office/officeart/2005/8/layout/hList7"/>
    <dgm:cxn modelId="{B1E2B8EF-0641-0241-B075-E040B267504A}" type="presParOf" srcId="{159EF7C7-A092-410A-BFDD-9385870501B0}" destId="{C9D23331-5EF3-44B9-9160-E1BA04902098}" srcOrd="1" destOrd="0" presId="urn:microsoft.com/office/officeart/2005/8/layout/hList7"/>
    <dgm:cxn modelId="{CC45EFFB-3BB9-A947-9941-72C736E814D5}" type="presParOf" srcId="{C9D23331-5EF3-44B9-9160-E1BA04902098}" destId="{7D842FCC-86C2-4AF8-AD86-2A4834EE9855}" srcOrd="0" destOrd="0" presId="urn:microsoft.com/office/officeart/2005/8/layout/hList7"/>
    <dgm:cxn modelId="{9BC7C6B1-87D8-F34E-84B1-DA6FFB49FF5B}" type="presParOf" srcId="{7D842FCC-86C2-4AF8-AD86-2A4834EE9855}" destId="{304CB13C-EC54-460E-A378-24C327837477}" srcOrd="0" destOrd="0" presId="urn:microsoft.com/office/officeart/2005/8/layout/hList7"/>
    <dgm:cxn modelId="{C50E831C-19A6-2749-B629-036030D63130}" type="presParOf" srcId="{7D842FCC-86C2-4AF8-AD86-2A4834EE9855}" destId="{0B7A5860-07A2-4BD6-ACAB-B41C7F5B365C}" srcOrd="1" destOrd="0" presId="urn:microsoft.com/office/officeart/2005/8/layout/hList7"/>
    <dgm:cxn modelId="{0D4D0A7A-012C-7B4A-A973-6238ACF0562D}" type="presParOf" srcId="{7D842FCC-86C2-4AF8-AD86-2A4834EE9855}" destId="{C3F25633-4B7B-47BF-9118-36D0389AAF16}" srcOrd="2" destOrd="0" presId="urn:microsoft.com/office/officeart/2005/8/layout/hList7"/>
    <dgm:cxn modelId="{B0B2EC2A-B843-2E41-BF70-9D02C4BC069B}" type="presParOf" srcId="{7D842FCC-86C2-4AF8-AD86-2A4834EE9855}" destId="{611BFD2C-14FB-4216-A636-0B4A4D813D3C}" srcOrd="3" destOrd="0" presId="urn:microsoft.com/office/officeart/2005/8/layout/hList7"/>
    <dgm:cxn modelId="{628A2CF2-F67A-3142-B519-C5EE6BCCF359}" type="presParOf" srcId="{C9D23331-5EF3-44B9-9160-E1BA04902098}" destId="{4185B4D8-DD67-4FCE-B989-FF164A216ED1}" srcOrd="1" destOrd="0" presId="urn:microsoft.com/office/officeart/2005/8/layout/hList7"/>
    <dgm:cxn modelId="{7BC3E7FF-90CA-7C47-B7E0-88CC90174656}" type="presParOf" srcId="{C9D23331-5EF3-44B9-9160-E1BA04902098}" destId="{A064C148-95B7-4C23-8FE0-E647E88369D5}" srcOrd="2" destOrd="0" presId="urn:microsoft.com/office/officeart/2005/8/layout/hList7"/>
    <dgm:cxn modelId="{011C4A55-7B73-0D4B-87A0-10374F31B116}" type="presParOf" srcId="{A064C148-95B7-4C23-8FE0-E647E88369D5}" destId="{7A35A540-B116-4E98-8775-1D03F099EED4}" srcOrd="0" destOrd="0" presId="urn:microsoft.com/office/officeart/2005/8/layout/hList7"/>
    <dgm:cxn modelId="{0D97BA59-E816-B84F-83B1-3AEDB6E29DA4}" type="presParOf" srcId="{A064C148-95B7-4C23-8FE0-E647E88369D5}" destId="{FDE0FCFF-FA11-417A-99E2-3B26EA380C17}" srcOrd="1" destOrd="0" presId="urn:microsoft.com/office/officeart/2005/8/layout/hList7"/>
    <dgm:cxn modelId="{90CF3467-9798-6742-ACC6-2FEA1038834E}" type="presParOf" srcId="{A064C148-95B7-4C23-8FE0-E647E88369D5}" destId="{53845A0E-5AD0-4742-8AF7-D8FC3DA4134C}" srcOrd="2" destOrd="0" presId="urn:microsoft.com/office/officeart/2005/8/layout/hList7"/>
    <dgm:cxn modelId="{3E000B86-5F7E-BE42-A849-9C3A6CF471D6}" type="presParOf" srcId="{A064C148-95B7-4C23-8FE0-E647E88369D5}" destId="{79F3D827-6915-4CB7-A5D9-8EC0564733F6}" srcOrd="3" destOrd="0" presId="urn:microsoft.com/office/officeart/2005/8/layout/hList7"/>
    <dgm:cxn modelId="{EA2CA583-B95D-8D41-9F67-03D135F7833A}" type="presParOf" srcId="{C9D23331-5EF3-44B9-9160-E1BA04902098}" destId="{4C6D3AB5-AE41-4D4F-994A-B1F1E4D086C6}" srcOrd="3" destOrd="0" presId="urn:microsoft.com/office/officeart/2005/8/layout/hList7"/>
    <dgm:cxn modelId="{3575AC4C-3042-4E45-A31E-5EDD62B8896B}" type="presParOf" srcId="{C9D23331-5EF3-44B9-9160-E1BA04902098}" destId="{0E1F15F1-C0C6-47CC-A687-54A9F60E77D7}" srcOrd="4" destOrd="0" presId="urn:microsoft.com/office/officeart/2005/8/layout/hList7"/>
    <dgm:cxn modelId="{7EC141E8-CD49-BE4C-AA03-FDBECB2E0813}" type="presParOf" srcId="{0E1F15F1-C0C6-47CC-A687-54A9F60E77D7}" destId="{083713E1-58BC-4EA8-957E-C6D69BEDCA2F}" srcOrd="0" destOrd="0" presId="urn:microsoft.com/office/officeart/2005/8/layout/hList7"/>
    <dgm:cxn modelId="{212FFFF5-D62E-9348-B747-298140B79688}" type="presParOf" srcId="{0E1F15F1-C0C6-47CC-A687-54A9F60E77D7}" destId="{0BB3583D-E7CB-42ED-9C97-334970064ADB}" srcOrd="1" destOrd="0" presId="urn:microsoft.com/office/officeart/2005/8/layout/hList7"/>
    <dgm:cxn modelId="{4D992BDB-9EAD-6748-B759-76FB163435E7}" type="presParOf" srcId="{0E1F15F1-C0C6-47CC-A687-54A9F60E77D7}" destId="{296A77F9-ED27-4F0C-8F83-477DB2D4CA31}" srcOrd="2" destOrd="0" presId="urn:microsoft.com/office/officeart/2005/8/layout/hList7"/>
    <dgm:cxn modelId="{50F26087-63E8-E947-A3DD-B565C0D47A88}" type="presParOf" srcId="{0E1F15F1-C0C6-47CC-A687-54A9F60E77D7}" destId="{790524B4-CB10-40E8-97AF-F2A81259393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0563F-BD74-45A4-B63B-D41AE4670CB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0AD8EA2C-0138-4093-A2A8-0570FF0155E0}">
      <dgm:prSet phldrT="[Text]" custT="1"/>
      <dgm:spPr>
        <a:solidFill>
          <a:srgbClr val="00A3C9"/>
        </a:solidFill>
      </dgm:spPr>
      <dgm:t>
        <a:bodyPr lIns="36000" tIns="72000" rIns="36000"/>
        <a:lstStyle/>
        <a:p>
          <a:pPr marL="0" indent="0">
            <a:tabLst>
              <a:tab pos="990600" algn="l"/>
            </a:tabLst>
          </a:pPr>
          <a:r>
            <a:rPr lang="en-AU" sz="1900" b="1" dirty="0" smtClean="0">
              <a:latin typeface="Gotham Book"/>
              <a:cs typeface="Gotham Book"/>
            </a:rPr>
            <a:t>Legislation</a:t>
          </a:r>
        </a:p>
      </dgm:t>
    </dgm:pt>
    <dgm:pt modelId="{9D354508-9E68-4635-B873-56EF08D6E2B7}" type="parTrans" cxnId="{840EB963-E65A-43F1-94B5-A9A1366B611F}">
      <dgm:prSet/>
      <dgm:spPr/>
      <dgm:t>
        <a:bodyPr/>
        <a:lstStyle/>
        <a:p>
          <a:endParaRPr lang="en-AU"/>
        </a:p>
      </dgm:t>
    </dgm:pt>
    <dgm:pt modelId="{6EA94CD4-ED0E-4575-B7EA-54F7E96590C0}" type="sibTrans" cxnId="{840EB963-E65A-43F1-94B5-A9A1366B611F}">
      <dgm:prSet/>
      <dgm:spPr/>
      <dgm:t>
        <a:bodyPr/>
        <a:lstStyle/>
        <a:p>
          <a:endParaRPr lang="en-AU"/>
        </a:p>
      </dgm:t>
    </dgm:pt>
    <dgm:pt modelId="{B7B1C072-6BD0-4A6F-BFB8-931BD93BF3E2}">
      <dgm:prSet phldrT="[Text]" custT="1"/>
      <dgm:spPr>
        <a:solidFill>
          <a:schemeClr val="bg1">
            <a:alpha val="90000"/>
          </a:schemeClr>
        </a:solidFill>
      </dgm:spPr>
      <dgm:t>
        <a:bodyPr lIns="36000" rIns="36000"/>
        <a:lstStyle/>
        <a:p>
          <a:pPr>
            <a:spcAft>
              <a:spcPts val="0"/>
            </a:spcAft>
          </a:pPr>
          <a:r>
            <a:rPr lang="en-AU" sz="1800" dirty="0" smtClean="0">
              <a:latin typeface="Arial"/>
              <a:cs typeface="Arial"/>
            </a:rPr>
            <a:t>Part 6 TCPSS Act 1999</a:t>
          </a:r>
          <a:endParaRPr lang="en-AU" sz="1800" dirty="0">
            <a:latin typeface="Arial"/>
            <a:cs typeface="Arial"/>
          </a:endParaRPr>
        </a:p>
      </dgm:t>
    </dgm:pt>
    <dgm:pt modelId="{8AF2A4C7-FD03-4F7E-A56F-56E0798FB85C}" type="parTrans" cxnId="{5196B152-B63A-4356-9505-4228C3B8CEA3}">
      <dgm:prSet/>
      <dgm:spPr/>
      <dgm:t>
        <a:bodyPr/>
        <a:lstStyle/>
        <a:p>
          <a:endParaRPr lang="en-AU"/>
        </a:p>
      </dgm:t>
    </dgm:pt>
    <dgm:pt modelId="{70FBC437-2A07-4D24-B4A0-816A101EBA82}" type="sibTrans" cxnId="{5196B152-B63A-4356-9505-4228C3B8CEA3}">
      <dgm:prSet/>
      <dgm:spPr/>
      <dgm:t>
        <a:bodyPr/>
        <a:lstStyle/>
        <a:p>
          <a:endParaRPr lang="en-AU"/>
        </a:p>
      </dgm:t>
    </dgm:pt>
    <dgm:pt modelId="{3D3305DE-A557-4FBA-9A1C-7E03A5FD7035}">
      <dgm:prSet phldrT="[Text]" custT="1"/>
      <dgm:spPr>
        <a:solidFill>
          <a:schemeClr val="bg1">
            <a:alpha val="90000"/>
          </a:schemeClr>
        </a:solidFill>
      </dgm:spPr>
      <dgm:t>
        <a:bodyPr lIns="36000" rIns="36000"/>
        <a:lstStyle/>
        <a:p>
          <a:pPr>
            <a:spcAft>
              <a:spcPts val="0"/>
            </a:spcAft>
          </a:pPr>
          <a:r>
            <a:rPr lang="en-AU" sz="1800" dirty="0" smtClean="0">
              <a:latin typeface="Arial"/>
              <a:cs typeface="Arial"/>
            </a:rPr>
            <a:t>Telco Act 1997</a:t>
          </a:r>
          <a:endParaRPr lang="en-AU" sz="1800" dirty="0">
            <a:latin typeface="Arial"/>
            <a:cs typeface="Arial"/>
          </a:endParaRPr>
        </a:p>
      </dgm:t>
    </dgm:pt>
    <dgm:pt modelId="{CBF5695A-A03B-459E-AB2D-994666F1640A}" type="parTrans" cxnId="{08BBCA78-599E-419D-81FC-6CD71E74C0C9}">
      <dgm:prSet/>
      <dgm:spPr/>
      <dgm:t>
        <a:bodyPr/>
        <a:lstStyle/>
        <a:p>
          <a:endParaRPr lang="en-AU"/>
        </a:p>
      </dgm:t>
    </dgm:pt>
    <dgm:pt modelId="{4ED143BA-0D8B-408B-95EF-B73568E9FF5D}" type="sibTrans" cxnId="{08BBCA78-599E-419D-81FC-6CD71E74C0C9}">
      <dgm:prSet/>
      <dgm:spPr/>
      <dgm:t>
        <a:bodyPr/>
        <a:lstStyle/>
        <a:p>
          <a:endParaRPr lang="en-AU"/>
        </a:p>
      </dgm:t>
    </dgm:pt>
    <dgm:pt modelId="{5241A91F-38C3-4C86-B200-ECBFE4CC21F2}">
      <dgm:prSet phldrT="[Text]" custT="1"/>
      <dgm:spPr>
        <a:solidFill>
          <a:schemeClr val="bg1">
            <a:alpha val="90000"/>
          </a:schemeClr>
        </a:solidFill>
      </dgm:spPr>
      <dgm:t>
        <a:bodyPr lIns="36000" rIns="36000"/>
        <a:lstStyle/>
        <a:p>
          <a:pPr>
            <a:spcAft>
              <a:spcPts val="0"/>
            </a:spcAft>
          </a:pPr>
          <a:r>
            <a:rPr lang="en-AU" sz="1800" dirty="0" smtClean="0">
              <a:latin typeface="Arial"/>
              <a:cs typeface="Arial"/>
            </a:rPr>
            <a:t>CSG Standard</a:t>
          </a:r>
          <a:endParaRPr lang="en-AU" sz="1800" dirty="0">
            <a:latin typeface="Arial"/>
            <a:cs typeface="Arial"/>
          </a:endParaRPr>
        </a:p>
      </dgm:t>
    </dgm:pt>
    <dgm:pt modelId="{650362A7-19E5-4317-A7BD-D2881D5F7BB8}" type="parTrans" cxnId="{C1C29277-6F4F-4B2C-B5F4-7A3095280BFB}">
      <dgm:prSet/>
      <dgm:spPr/>
      <dgm:t>
        <a:bodyPr/>
        <a:lstStyle/>
        <a:p>
          <a:endParaRPr lang="en-AU"/>
        </a:p>
      </dgm:t>
    </dgm:pt>
    <dgm:pt modelId="{71AC4B04-4D5E-43CE-BA3B-6A7BED3D2D94}" type="sibTrans" cxnId="{C1C29277-6F4F-4B2C-B5F4-7A3095280BFB}">
      <dgm:prSet/>
      <dgm:spPr/>
      <dgm:t>
        <a:bodyPr/>
        <a:lstStyle/>
        <a:p>
          <a:endParaRPr lang="en-AU"/>
        </a:p>
      </dgm:t>
    </dgm:pt>
    <dgm:pt modelId="{088F0F86-F900-4638-A8F8-A0ADCF0594FB}">
      <dgm:prSet phldrT="[Text]" custT="1"/>
      <dgm:spPr>
        <a:solidFill>
          <a:srgbClr val="00A3C9"/>
        </a:solidFill>
      </dgm:spPr>
      <dgm:t>
        <a:bodyPr lIns="36000" rIns="36000"/>
        <a:lstStyle/>
        <a:p>
          <a:pPr marL="0" indent="0">
            <a:spcAft>
              <a:spcPts val="0"/>
            </a:spcAft>
            <a:tabLst>
              <a:tab pos="990600" algn="l"/>
            </a:tabLst>
          </a:pPr>
          <a:r>
            <a:rPr lang="en-AU" sz="1900" b="1" dirty="0" smtClean="0">
              <a:latin typeface="Gotham Book"/>
              <a:cs typeface="Gotham Book"/>
            </a:rPr>
            <a:t>Company documents</a:t>
          </a:r>
          <a:endParaRPr lang="en-AU" sz="1900" b="1" dirty="0">
            <a:latin typeface="Gotham Book"/>
            <a:cs typeface="Gotham Book"/>
          </a:endParaRPr>
        </a:p>
      </dgm:t>
    </dgm:pt>
    <dgm:pt modelId="{89C15B64-C210-4DC8-B1F6-3D281C4FC06C}" type="parTrans" cxnId="{CAEBDC81-2583-46B5-8FDF-EA4EFDD328CB}">
      <dgm:prSet/>
      <dgm:spPr/>
      <dgm:t>
        <a:bodyPr/>
        <a:lstStyle/>
        <a:p>
          <a:endParaRPr lang="en-AU"/>
        </a:p>
      </dgm:t>
    </dgm:pt>
    <dgm:pt modelId="{5D18B4B0-E632-45A7-9A3C-16812B147960}" type="sibTrans" cxnId="{CAEBDC81-2583-46B5-8FDF-EA4EFDD328CB}">
      <dgm:prSet/>
      <dgm:spPr/>
      <dgm:t>
        <a:bodyPr/>
        <a:lstStyle/>
        <a:p>
          <a:endParaRPr lang="en-AU"/>
        </a:p>
      </dgm:t>
    </dgm:pt>
    <dgm:pt modelId="{D0780C77-9F71-48C4-93EF-E97C25D9CE37}">
      <dgm:prSet phldrT="[Text]" custT="1"/>
      <dgm:spPr>
        <a:solidFill>
          <a:schemeClr val="bg1">
            <a:alpha val="90000"/>
          </a:schemeClr>
        </a:solidFill>
      </dgm:spPr>
      <dgm:t>
        <a:bodyPr lIns="36000" rIns="36000"/>
        <a:lstStyle/>
        <a:p>
          <a:pPr>
            <a:spcAft>
              <a:spcPts val="0"/>
            </a:spcAft>
          </a:pPr>
          <a:r>
            <a:rPr lang="en-AU" sz="1600" dirty="0" smtClean="0">
              <a:latin typeface="Gotham Book"/>
              <a:cs typeface="Gotham Book"/>
            </a:rPr>
            <a:t>Constitution</a:t>
          </a:r>
          <a:endParaRPr lang="en-AU" sz="1600" dirty="0">
            <a:latin typeface="Gotham Book"/>
            <a:cs typeface="Gotham Book"/>
          </a:endParaRPr>
        </a:p>
      </dgm:t>
    </dgm:pt>
    <dgm:pt modelId="{E6A7BDCF-44C3-4D6D-9AFE-AC4165E450F0}" type="parTrans" cxnId="{16700166-FED6-4B21-8776-D5168E510A75}">
      <dgm:prSet/>
      <dgm:spPr/>
      <dgm:t>
        <a:bodyPr/>
        <a:lstStyle/>
        <a:p>
          <a:endParaRPr lang="en-AU"/>
        </a:p>
      </dgm:t>
    </dgm:pt>
    <dgm:pt modelId="{BDF92ABE-0F6C-4293-998A-361DA8756119}" type="sibTrans" cxnId="{16700166-FED6-4B21-8776-D5168E510A75}">
      <dgm:prSet/>
      <dgm:spPr/>
      <dgm:t>
        <a:bodyPr/>
        <a:lstStyle/>
        <a:p>
          <a:endParaRPr lang="en-AU"/>
        </a:p>
      </dgm:t>
    </dgm:pt>
    <dgm:pt modelId="{712F1434-B5EB-4F34-98A4-7280E79A241F}">
      <dgm:prSet phldrT="[Text]" custT="1"/>
      <dgm:spPr>
        <a:solidFill>
          <a:schemeClr val="bg1">
            <a:alpha val="90000"/>
          </a:schemeClr>
        </a:solidFill>
      </dgm:spPr>
      <dgm:t>
        <a:bodyPr lIns="36000" rIns="36000"/>
        <a:lstStyle/>
        <a:p>
          <a:pPr>
            <a:spcAft>
              <a:spcPts val="0"/>
            </a:spcAft>
          </a:pPr>
          <a:r>
            <a:rPr lang="en-AU" sz="1800" dirty="0" smtClean="0"/>
            <a:t>T</a:t>
          </a:r>
          <a:r>
            <a:rPr lang="en-AU" sz="1800" dirty="0" smtClean="0">
              <a:latin typeface="Arial"/>
              <a:cs typeface="Arial"/>
            </a:rPr>
            <a:t>erms of reference</a:t>
          </a:r>
        </a:p>
      </dgm:t>
    </dgm:pt>
    <dgm:pt modelId="{84A8A30E-CD1D-4FDB-ABAC-4DF4D9234D79}" type="parTrans" cxnId="{B61E6F83-3503-4749-AA30-A331FDD236FB}">
      <dgm:prSet/>
      <dgm:spPr/>
      <dgm:t>
        <a:bodyPr/>
        <a:lstStyle/>
        <a:p>
          <a:endParaRPr lang="en-AU"/>
        </a:p>
      </dgm:t>
    </dgm:pt>
    <dgm:pt modelId="{9C7273FF-5976-44CE-83EB-DF835F66F193}" type="sibTrans" cxnId="{B61E6F83-3503-4749-AA30-A331FDD236FB}">
      <dgm:prSet/>
      <dgm:spPr/>
      <dgm:t>
        <a:bodyPr/>
        <a:lstStyle/>
        <a:p>
          <a:endParaRPr lang="en-AU"/>
        </a:p>
      </dgm:t>
    </dgm:pt>
    <dgm:pt modelId="{3D4F6F54-D52E-4A9B-B47A-037C11315141}" type="pres">
      <dgm:prSet presAssocID="{6920563F-BD74-45A4-B63B-D41AE4670C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6B416E5-A60B-4050-AB2A-15AC07704875}" type="pres">
      <dgm:prSet presAssocID="{0AD8EA2C-0138-4093-A2A8-0570FF0155E0}" presName="root" presStyleCnt="0"/>
      <dgm:spPr/>
    </dgm:pt>
    <dgm:pt modelId="{2559B672-73F9-4596-AA98-B61E401D0056}" type="pres">
      <dgm:prSet presAssocID="{0AD8EA2C-0138-4093-A2A8-0570FF0155E0}" presName="rootComposite" presStyleCnt="0"/>
      <dgm:spPr/>
    </dgm:pt>
    <dgm:pt modelId="{269EC170-140B-4EC3-B86C-44E73695468A}" type="pres">
      <dgm:prSet presAssocID="{0AD8EA2C-0138-4093-A2A8-0570FF0155E0}" presName="rootText" presStyleLbl="node1" presStyleIdx="0" presStyleCnt="2"/>
      <dgm:spPr/>
      <dgm:t>
        <a:bodyPr/>
        <a:lstStyle/>
        <a:p>
          <a:endParaRPr lang="en-AU"/>
        </a:p>
      </dgm:t>
    </dgm:pt>
    <dgm:pt modelId="{F09804A2-470F-4605-83CC-F32A02CA24A5}" type="pres">
      <dgm:prSet presAssocID="{0AD8EA2C-0138-4093-A2A8-0570FF0155E0}" presName="rootConnector" presStyleLbl="node1" presStyleIdx="0" presStyleCnt="2"/>
      <dgm:spPr/>
      <dgm:t>
        <a:bodyPr/>
        <a:lstStyle/>
        <a:p>
          <a:endParaRPr lang="en-AU"/>
        </a:p>
      </dgm:t>
    </dgm:pt>
    <dgm:pt modelId="{98B6F08F-74AD-4155-9B20-3BA6732A8C82}" type="pres">
      <dgm:prSet presAssocID="{0AD8EA2C-0138-4093-A2A8-0570FF0155E0}" presName="childShape" presStyleCnt="0"/>
      <dgm:spPr/>
    </dgm:pt>
    <dgm:pt modelId="{573C0D14-ABA6-49EA-8131-1C56FA6B02B7}" type="pres">
      <dgm:prSet presAssocID="{8AF2A4C7-FD03-4F7E-A56F-56E0798FB85C}" presName="Name13" presStyleLbl="parChTrans1D2" presStyleIdx="0" presStyleCnt="5"/>
      <dgm:spPr/>
      <dgm:t>
        <a:bodyPr/>
        <a:lstStyle/>
        <a:p>
          <a:endParaRPr lang="en-AU"/>
        </a:p>
      </dgm:t>
    </dgm:pt>
    <dgm:pt modelId="{0B884721-CDA2-4468-91DF-5E6FBCFD63C8}" type="pres">
      <dgm:prSet presAssocID="{B7B1C072-6BD0-4A6F-BFB8-931BD93BF3E2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27D30A-CD52-43E5-8615-D5947A53D45F}" type="pres">
      <dgm:prSet presAssocID="{CBF5695A-A03B-459E-AB2D-994666F1640A}" presName="Name13" presStyleLbl="parChTrans1D2" presStyleIdx="1" presStyleCnt="5"/>
      <dgm:spPr/>
      <dgm:t>
        <a:bodyPr/>
        <a:lstStyle/>
        <a:p>
          <a:endParaRPr lang="en-AU"/>
        </a:p>
      </dgm:t>
    </dgm:pt>
    <dgm:pt modelId="{ECC2205F-15DE-43E0-943C-1A5CFD5CDAF9}" type="pres">
      <dgm:prSet presAssocID="{3D3305DE-A557-4FBA-9A1C-7E03A5FD7035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14FA9E-6D63-49B7-85E6-D45BA6EA2723}" type="pres">
      <dgm:prSet presAssocID="{650362A7-19E5-4317-A7BD-D2881D5F7BB8}" presName="Name13" presStyleLbl="parChTrans1D2" presStyleIdx="2" presStyleCnt="5"/>
      <dgm:spPr/>
      <dgm:t>
        <a:bodyPr/>
        <a:lstStyle/>
        <a:p>
          <a:endParaRPr lang="en-AU"/>
        </a:p>
      </dgm:t>
    </dgm:pt>
    <dgm:pt modelId="{EBD78039-113E-4D06-A8F4-399C7E26C6B9}" type="pres">
      <dgm:prSet presAssocID="{5241A91F-38C3-4C86-B200-ECBFE4CC21F2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5F6AAE-DBB4-4081-97EF-541088A4B3FC}" type="pres">
      <dgm:prSet presAssocID="{088F0F86-F900-4638-A8F8-A0ADCF0594FB}" presName="root" presStyleCnt="0"/>
      <dgm:spPr/>
    </dgm:pt>
    <dgm:pt modelId="{BBB8CEF4-5064-4C4E-844D-9F8FCD0D3F34}" type="pres">
      <dgm:prSet presAssocID="{088F0F86-F900-4638-A8F8-A0ADCF0594FB}" presName="rootComposite" presStyleCnt="0"/>
      <dgm:spPr/>
    </dgm:pt>
    <dgm:pt modelId="{9F9A0A42-1BDD-4961-B9DC-EDEDA861374E}" type="pres">
      <dgm:prSet presAssocID="{088F0F86-F900-4638-A8F8-A0ADCF0594FB}" presName="rootText" presStyleLbl="node1" presStyleIdx="1" presStyleCnt="2"/>
      <dgm:spPr/>
      <dgm:t>
        <a:bodyPr/>
        <a:lstStyle/>
        <a:p>
          <a:endParaRPr lang="en-AU"/>
        </a:p>
      </dgm:t>
    </dgm:pt>
    <dgm:pt modelId="{11EA8155-605F-4C67-B04F-2A8B96E69BAC}" type="pres">
      <dgm:prSet presAssocID="{088F0F86-F900-4638-A8F8-A0ADCF0594FB}" presName="rootConnector" presStyleLbl="node1" presStyleIdx="1" presStyleCnt="2"/>
      <dgm:spPr/>
      <dgm:t>
        <a:bodyPr/>
        <a:lstStyle/>
        <a:p>
          <a:endParaRPr lang="en-AU"/>
        </a:p>
      </dgm:t>
    </dgm:pt>
    <dgm:pt modelId="{2CE27B7F-6ABE-47AA-AB25-5818979DCD95}" type="pres">
      <dgm:prSet presAssocID="{088F0F86-F900-4638-A8F8-A0ADCF0594FB}" presName="childShape" presStyleCnt="0"/>
      <dgm:spPr/>
    </dgm:pt>
    <dgm:pt modelId="{70D04F89-DBA5-453C-AEE7-C9CAE5C90FF1}" type="pres">
      <dgm:prSet presAssocID="{E6A7BDCF-44C3-4D6D-9AFE-AC4165E450F0}" presName="Name13" presStyleLbl="parChTrans1D2" presStyleIdx="3" presStyleCnt="5"/>
      <dgm:spPr/>
      <dgm:t>
        <a:bodyPr/>
        <a:lstStyle/>
        <a:p>
          <a:endParaRPr lang="en-AU"/>
        </a:p>
      </dgm:t>
    </dgm:pt>
    <dgm:pt modelId="{4B55A47B-26A2-49F3-90BE-C44934BCC4AA}" type="pres">
      <dgm:prSet presAssocID="{D0780C77-9F71-48C4-93EF-E97C25D9CE37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CCC97B0-46B7-49D6-9905-568C9EEA875F}" type="pres">
      <dgm:prSet presAssocID="{84A8A30E-CD1D-4FDB-ABAC-4DF4D9234D79}" presName="Name13" presStyleLbl="parChTrans1D2" presStyleIdx="4" presStyleCnt="5"/>
      <dgm:spPr/>
      <dgm:t>
        <a:bodyPr/>
        <a:lstStyle/>
        <a:p>
          <a:endParaRPr lang="en-AU"/>
        </a:p>
      </dgm:t>
    </dgm:pt>
    <dgm:pt modelId="{4568C638-C6FA-4D23-8D76-A8D566A825CA}" type="pres">
      <dgm:prSet presAssocID="{712F1434-B5EB-4F34-98A4-7280E79A241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FC6978C-A63B-6341-A7E8-492E96C4B5DE}" type="presOf" srcId="{088F0F86-F900-4638-A8F8-A0ADCF0594FB}" destId="{9F9A0A42-1BDD-4961-B9DC-EDEDA861374E}" srcOrd="0" destOrd="0" presId="urn:microsoft.com/office/officeart/2005/8/layout/hierarchy3"/>
    <dgm:cxn modelId="{A124F8B3-4F04-C44E-9485-09F89D5B0C47}" type="presOf" srcId="{650362A7-19E5-4317-A7BD-D2881D5F7BB8}" destId="{1514FA9E-6D63-49B7-85E6-D45BA6EA2723}" srcOrd="0" destOrd="0" presId="urn:microsoft.com/office/officeart/2005/8/layout/hierarchy3"/>
    <dgm:cxn modelId="{CAEBDC81-2583-46B5-8FDF-EA4EFDD328CB}" srcId="{6920563F-BD74-45A4-B63B-D41AE4670CB2}" destId="{088F0F86-F900-4638-A8F8-A0ADCF0594FB}" srcOrd="1" destOrd="0" parTransId="{89C15B64-C210-4DC8-B1F6-3D281C4FC06C}" sibTransId="{5D18B4B0-E632-45A7-9A3C-16812B147960}"/>
    <dgm:cxn modelId="{C1C29277-6F4F-4B2C-B5F4-7A3095280BFB}" srcId="{0AD8EA2C-0138-4093-A2A8-0570FF0155E0}" destId="{5241A91F-38C3-4C86-B200-ECBFE4CC21F2}" srcOrd="2" destOrd="0" parTransId="{650362A7-19E5-4317-A7BD-D2881D5F7BB8}" sibTransId="{71AC4B04-4D5E-43CE-BA3B-6A7BED3D2D94}"/>
    <dgm:cxn modelId="{2AFA0DBA-9B5F-304B-8C55-2AA16B88B362}" type="presOf" srcId="{0AD8EA2C-0138-4093-A2A8-0570FF0155E0}" destId="{269EC170-140B-4EC3-B86C-44E73695468A}" srcOrd="0" destOrd="0" presId="urn:microsoft.com/office/officeart/2005/8/layout/hierarchy3"/>
    <dgm:cxn modelId="{0C91FFCF-4A02-B24B-830C-895E4104FD94}" type="presOf" srcId="{B7B1C072-6BD0-4A6F-BFB8-931BD93BF3E2}" destId="{0B884721-CDA2-4468-91DF-5E6FBCFD63C8}" srcOrd="0" destOrd="0" presId="urn:microsoft.com/office/officeart/2005/8/layout/hierarchy3"/>
    <dgm:cxn modelId="{A9A5AC39-7447-F84E-B0BF-77C1D6C614BA}" type="presOf" srcId="{CBF5695A-A03B-459E-AB2D-994666F1640A}" destId="{7A27D30A-CD52-43E5-8615-D5947A53D45F}" srcOrd="0" destOrd="0" presId="urn:microsoft.com/office/officeart/2005/8/layout/hierarchy3"/>
    <dgm:cxn modelId="{FA6F0D01-6173-C24B-8F03-C1493AA2813B}" type="presOf" srcId="{D0780C77-9F71-48C4-93EF-E97C25D9CE37}" destId="{4B55A47B-26A2-49F3-90BE-C44934BCC4AA}" srcOrd="0" destOrd="0" presId="urn:microsoft.com/office/officeart/2005/8/layout/hierarchy3"/>
    <dgm:cxn modelId="{08BBCA78-599E-419D-81FC-6CD71E74C0C9}" srcId="{0AD8EA2C-0138-4093-A2A8-0570FF0155E0}" destId="{3D3305DE-A557-4FBA-9A1C-7E03A5FD7035}" srcOrd="1" destOrd="0" parTransId="{CBF5695A-A03B-459E-AB2D-994666F1640A}" sibTransId="{4ED143BA-0D8B-408B-95EF-B73568E9FF5D}"/>
    <dgm:cxn modelId="{2680C676-B24C-D044-983F-2DBE8154630D}" type="presOf" srcId="{712F1434-B5EB-4F34-98A4-7280E79A241F}" destId="{4568C638-C6FA-4D23-8D76-A8D566A825CA}" srcOrd="0" destOrd="0" presId="urn:microsoft.com/office/officeart/2005/8/layout/hierarchy3"/>
    <dgm:cxn modelId="{24CE465D-5C9E-9D4F-984B-60A9018571EE}" type="presOf" srcId="{E6A7BDCF-44C3-4D6D-9AFE-AC4165E450F0}" destId="{70D04F89-DBA5-453C-AEE7-C9CAE5C90FF1}" srcOrd="0" destOrd="0" presId="urn:microsoft.com/office/officeart/2005/8/layout/hierarchy3"/>
    <dgm:cxn modelId="{840EB963-E65A-43F1-94B5-A9A1366B611F}" srcId="{6920563F-BD74-45A4-B63B-D41AE4670CB2}" destId="{0AD8EA2C-0138-4093-A2A8-0570FF0155E0}" srcOrd="0" destOrd="0" parTransId="{9D354508-9E68-4635-B873-56EF08D6E2B7}" sibTransId="{6EA94CD4-ED0E-4575-B7EA-54F7E96590C0}"/>
    <dgm:cxn modelId="{4358B2D7-4BD8-8C49-8B97-8C0598A3C27C}" type="presOf" srcId="{6920563F-BD74-45A4-B63B-D41AE4670CB2}" destId="{3D4F6F54-D52E-4A9B-B47A-037C11315141}" srcOrd="0" destOrd="0" presId="urn:microsoft.com/office/officeart/2005/8/layout/hierarchy3"/>
    <dgm:cxn modelId="{EA1A2A9A-93CB-9245-9282-93F46C4813CA}" type="presOf" srcId="{5241A91F-38C3-4C86-B200-ECBFE4CC21F2}" destId="{EBD78039-113E-4D06-A8F4-399C7E26C6B9}" srcOrd="0" destOrd="0" presId="urn:microsoft.com/office/officeart/2005/8/layout/hierarchy3"/>
    <dgm:cxn modelId="{9AEBAB8D-8900-BB4E-89F0-FA7326BF0BBC}" type="presOf" srcId="{0AD8EA2C-0138-4093-A2A8-0570FF0155E0}" destId="{F09804A2-470F-4605-83CC-F32A02CA24A5}" srcOrd="1" destOrd="0" presId="urn:microsoft.com/office/officeart/2005/8/layout/hierarchy3"/>
    <dgm:cxn modelId="{5196B152-B63A-4356-9505-4228C3B8CEA3}" srcId="{0AD8EA2C-0138-4093-A2A8-0570FF0155E0}" destId="{B7B1C072-6BD0-4A6F-BFB8-931BD93BF3E2}" srcOrd="0" destOrd="0" parTransId="{8AF2A4C7-FD03-4F7E-A56F-56E0798FB85C}" sibTransId="{70FBC437-2A07-4D24-B4A0-816A101EBA82}"/>
    <dgm:cxn modelId="{16700166-FED6-4B21-8776-D5168E510A75}" srcId="{088F0F86-F900-4638-A8F8-A0ADCF0594FB}" destId="{D0780C77-9F71-48C4-93EF-E97C25D9CE37}" srcOrd="0" destOrd="0" parTransId="{E6A7BDCF-44C3-4D6D-9AFE-AC4165E450F0}" sibTransId="{BDF92ABE-0F6C-4293-998A-361DA8756119}"/>
    <dgm:cxn modelId="{C488FE37-411F-E84A-840C-C3F8ACD83828}" type="presOf" srcId="{8AF2A4C7-FD03-4F7E-A56F-56E0798FB85C}" destId="{573C0D14-ABA6-49EA-8131-1C56FA6B02B7}" srcOrd="0" destOrd="0" presId="urn:microsoft.com/office/officeart/2005/8/layout/hierarchy3"/>
    <dgm:cxn modelId="{B61E6F83-3503-4749-AA30-A331FDD236FB}" srcId="{088F0F86-F900-4638-A8F8-A0ADCF0594FB}" destId="{712F1434-B5EB-4F34-98A4-7280E79A241F}" srcOrd="1" destOrd="0" parTransId="{84A8A30E-CD1D-4FDB-ABAC-4DF4D9234D79}" sibTransId="{9C7273FF-5976-44CE-83EB-DF835F66F193}"/>
    <dgm:cxn modelId="{D10B5ED9-63D8-9647-84AE-914C72E5F051}" type="presOf" srcId="{3D3305DE-A557-4FBA-9A1C-7E03A5FD7035}" destId="{ECC2205F-15DE-43E0-943C-1A5CFD5CDAF9}" srcOrd="0" destOrd="0" presId="urn:microsoft.com/office/officeart/2005/8/layout/hierarchy3"/>
    <dgm:cxn modelId="{6DBC913F-5D28-014D-94E7-0B69F49FCFB9}" type="presOf" srcId="{088F0F86-F900-4638-A8F8-A0ADCF0594FB}" destId="{11EA8155-605F-4C67-B04F-2A8B96E69BAC}" srcOrd="1" destOrd="0" presId="urn:microsoft.com/office/officeart/2005/8/layout/hierarchy3"/>
    <dgm:cxn modelId="{2FE105D8-46A1-944D-AEAA-5E50C212F8D9}" type="presOf" srcId="{84A8A30E-CD1D-4FDB-ABAC-4DF4D9234D79}" destId="{CCCC97B0-46B7-49D6-9905-568C9EEA875F}" srcOrd="0" destOrd="0" presId="urn:microsoft.com/office/officeart/2005/8/layout/hierarchy3"/>
    <dgm:cxn modelId="{9A5B5045-5D7A-9B49-931A-F86CBA243E1A}" type="presParOf" srcId="{3D4F6F54-D52E-4A9B-B47A-037C11315141}" destId="{96B416E5-A60B-4050-AB2A-15AC07704875}" srcOrd="0" destOrd="0" presId="urn:microsoft.com/office/officeart/2005/8/layout/hierarchy3"/>
    <dgm:cxn modelId="{33D1871B-6496-BF41-B8B8-2B76A268342F}" type="presParOf" srcId="{96B416E5-A60B-4050-AB2A-15AC07704875}" destId="{2559B672-73F9-4596-AA98-B61E401D0056}" srcOrd="0" destOrd="0" presId="urn:microsoft.com/office/officeart/2005/8/layout/hierarchy3"/>
    <dgm:cxn modelId="{7182FBFE-461C-C044-BFB1-463D10471A3D}" type="presParOf" srcId="{2559B672-73F9-4596-AA98-B61E401D0056}" destId="{269EC170-140B-4EC3-B86C-44E73695468A}" srcOrd="0" destOrd="0" presId="urn:microsoft.com/office/officeart/2005/8/layout/hierarchy3"/>
    <dgm:cxn modelId="{826A521B-3E3C-2E44-9AB3-BB496CBCFEC2}" type="presParOf" srcId="{2559B672-73F9-4596-AA98-B61E401D0056}" destId="{F09804A2-470F-4605-83CC-F32A02CA24A5}" srcOrd="1" destOrd="0" presId="urn:microsoft.com/office/officeart/2005/8/layout/hierarchy3"/>
    <dgm:cxn modelId="{2258210F-889A-984B-839A-92815A611B6C}" type="presParOf" srcId="{96B416E5-A60B-4050-AB2A-15AC07704875}" destId="{98B6F08F-74AD-4155-9B20-3BA6732A8C82}" srcOrd="1" destOrd="0" presId="urn:microsoft.com/office/officeart/2005/8/layout/hierarchy3"/>
    <dgm:cxn modelId="{20589802-06C1-614A-BDC3-B74936A9CFCF}" type="presParOf" srcId="{98B6F08F-74AD-4155-9B20-3BA6732A8C82}" destId="{573C0D14-ABA6-49EA-8131-1C56FA6B02B7}" srcOrd="0" destOrd="0" presId="urn:microsoft.com/office/officeart/2005/8/layout/hierarchy3"/>
    <dgm:cxn modelId="{93532B30-D5D9-AF4E-9492-FBFBB40C85C5}" type="presParOf" srcId="{98B6F08F-74AD-4155-9B20-3BA6732A8C82}" destId="{0B884721-CDA2-4468-91DF-5E6FBCFD63C8}" srcOrd="1" destOrd="0" presId="urn:microsoft.com/office/officeart/2005/8/layout/hierarchy3"/>
    <dgm:cxn modelId="{B653ABBC-1274-534C-BAEA-99359D01368B}" type="presParOf" srcId="{98B6F08F-74AD-4155-9B20-3BA6732A8C82}" destId="{7A27D30A-CD52-43E5-8615-D5947A53D45F}" srcOrd="2" destOrd="0" presId="urn:microsoft.com/office/officeart/2005/8/layout/hierarchy3"/>
    <dgm:cxn modelId="{C1747786-614B-4F44-AF61-D2146A7463E1}" type="presParOf" srcId="{98B6F08F-74AD-4155-9B20-3BA6732A8C82}" destId="{ECC2205F-15DE-43E0-943C-1A5CFD5CDAF9}" srcOrd="3" destOrd="0" presId="urn:microsoft.com/office/officeart/2005/8/layout/hierarchy3"/>
    <dgm:cxn modelId="{3B6ED082-7D7C-F243-8B83-F804A091407D}" type="presParOf" srcId="{98B6F08F-74AD-4155-9B20-3BA6732A8C82}" destId="{1514FA9E-6D63-49B7-85E6-D45BA6EA2723}" srcOrd="4" destOrd="0" presId="urn:microsoft.com/office/officeart/2005/8/layout/hierarchy3"/>
    <dgm:cxn modelId="{3C26F6E1-56EA-9545-B9DE-7C6A4E35AAD7}" type="presParOf" srcId="{98B6F08F-74AD-4155-9B20-3BA6732A8C82}" destId="{EBD78039-113E-4D06-A8F4-399C7E26C6B9}" srcOrd="5" destOrd="0" presId="urn:microsoft.com/office/officeart/2005/8/layout/hierarchy3"/>
    <dgm:cxn modelId="{B17C9ACB-4FAF-614C-9024-1D15D08EC99F}" type="presParOf" srcId="{3D4F6F54-D52E-4A9B-B47A-037C11315141}" destId="{D35F6AAE-DBB4-4081-97EF-541088A4B3FC}" srcOrd="1" destOrd="0" presId="urn:microsoft.com/office/officeart/2005/8/layout/hierarchy3"/>
    <dgm:cxn modelId="{84F3409F-9ADB-E048-8936-13567D9C98F1}" type="presParOf" srcId="{D35F6AAE-DBB4-4081-97EF-541088A4B3FC}" destId="{BBB8CEF4-5064-4C4E-844D-9F8FCD0D3F34}" srcOrd="0" destOrd="0" presId="urn:microsoft.com/office/officeart/2005/8/layout/hierarchy3"/>
    <dgm:cxn modelId="{0E757347-D729-B44C-AAB4-CBB03B1AAA02}" type="presParOf" srcId="{BBB8CEF4-5064-4C4E-844D-9F8FCD0D3F34}" destId="{9F9A0A42-1BDD-4961-B9DC-EDEDA861374E}" srcOrd="0" destOrd="0" presId="urn:microsoft.com/office/officeart/2005/8/layout/hierarchy3"/>
    <dgm:cxn modelId="{32D5813C-A1A2-4541-AAD9-4A8B24473048}" type="presParOf" srcId="{BBB8CEF4-5064-4C4E-844D-9F8FCD0D3F34}" destId="{11EA8155-605F-4C67-B04F-2A8B96E69BAC}" srcOrd="1" destOrd="0" presId="urn:microsoft.com/office/officeart/2005/8/layout/hierarchy3"/>
    <dgm:cxn modelId="{FB2ACCA2-DDFF-054E-845E-BF907B58F107}" type="presParOf" srcId="{D35F6AAE-DBB4-4081-97EF-541088A4B3FC}" destId="{2CE27B7F-6ABE-47AA-AB25-5818979DCD95}" srcOrd="1" destOrd="0" presId="urn:microsoft.com/office/officeart/2005/8/layout/hierarchy3"/>
    <dgm:cxn modelId="{6AC39913-8DA6-B647-B17F-EB525CDE568B}" type="presParOf" srcId="{2CE27B7F-6ABE-47AA-AB25-5818979DCD95}" destId="{70D04F89-DBA5-453C-AEE7-C9CAE5C90FF1}" srcOrd="0" destOrd="0" presId="urn:microsoft.com/office/officeart/2005/8/layout/hierarchy3"/>
    <dgm:cxn modelId="{7B1834E6-6BDF-1D41-BCAE-D6A58651DEF9}" type="presParOf" srcId="{2CE27B7F-6ABE-47AA-AB25-5818979DCD95}" destId="{4B55A47B-26A2-49F3-90BE-C44934BCC4AA}" srcOrd="1" destOrd="0" presId="urn:microsoft.com/office/officeart/2005/8/layout/hierarchy3"/>
    <dgm:cxn modelId="{B9818AD6-5458-1449-91D6-4B911B11AB65}" type="presParOf" srcId="{2CE27B7F-6ABE-47AA-AB25-5818979DCD95}" destId="{CCCC97B0-46B7-49D6-9905-568C9EEA875F}" srcOrd="2" destOrd="0" presId="urn:microsoft.com/office/officeart/2005/8/layout/hierarchy3"/>
    <dgm:cxn modelId="{CE8D9DFB-EBE6-224B-9225-038B0A37AA86}" type="presParOf" srcId="{2CE27B7F-6ABE-47AA-AB25-5818979DCD95}" destId="{4568C638-C6FA-4D23-8D76-A8D566A825C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CB13C-EC54-460E-A378-24C327837477}">
      <dsp:nvSpPr>
        <dsp:cNvPr id="0" name=""/>
        <dsp:cNvSpPr/>
      </dsp:nvSpPr>
      <dsp:spPr>
        <a:xfrm>
          <a:off x="1518" y="0"/>
          <a:ext cx="2362102" cy="4064000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solidFill>
                <a:srgbClr val="404040"/>
              </a:solidFill>
              <a:latin typeface="Gotham Book"/>
              <a:cs typeface="Gotham Book"/>
            </a:rPr>
            <a:t>Complaints: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>
              <a:solidFill>
                <a:srgbClr val="404040"/>
              </a:solidFill>
              <a:latin typeface="Gotham Book"/>
              <a:cs typeface="Gotham Book"/>
            </a:rPr>
            <a:t>Residential Consumer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>
              <a:solidFill>
                <a:srgbClr val="404040"/>
              </a:solidFill>
              <a:latin typeface="Gotham Book"/>
              <a:cs typeface="Gotham Book"/>
            </a:rPr>
            <a:t>Small Business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>
              <a:solidFill>
                <a:srgbClr val="404040"/>
              </a:solidFill>
              <a:latin typeface="Gotham Book"/>
              <a:cs typeface="Gotham Book"/>
            </a:rPr>
            <a:t>Systemic</a:t>
          </a:r>
          <a:endParaRPr lang="en-AU" sz="1800" kern="1200" dirty="0">
            <a:solidFill>
              <a:srgbClr val="404040"/>
            </a:solidFill>
            <a:latin typeface="Gotham Book"/>
            <a:cs typeface="Gotham Book"/>
          </a:endParaRPr>
        </a:p>
      </dsp:txBody>
      <dsp:txXfrm>
        <a:off x="1518" y="1625600"/>
        <a:ext cx="2362102" cy="1625600"/>
      </dsp:txXfrm>
    </dsp:sp>
    <dsp:sp modelId="{611BFD2C-14FB-4216-A636-0B4A4D813D3C}">
      <dsp:nvSpPr>
        <dsp:cNvPr id="0" name=""/>
        <dsp:cNvSpPr/>
      </dsp:nvSpPr>
      <dsp:spPr>
        <a:xfrm>
          <a:off x="505913" y="107101"/>
          <a:ext cx="1353312" cy="1353312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5A540-B116-4E98-8775-1D03F099EED4}">
      <dsp:nvSpPr>
        <dsp:cNvPr id="0" name=""/>
        <dsp:cNvSpPr/>
      </dsp:nvSpPr>
      <dsp:spPr>
        <a:xfrm>
          <a:off x="2434483" y="0"/>
          <a:ext cx="2362102" cy="4064000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solidFill>
                <a:srgbClr val="404040"/>
              </a:solidFill>
              <a:latin typeface="Gotham Book"/>
              <a:cs typeface="Gotham Book"/>
            </a:rPr>
            <a:t>Fair and independent complaint resolution</a:t>
          </a:r>
          <a:endParaRPr lang="en-AU" sz="2000" kern="1200" dirty="0">
            <a:solidFill>
              <a:srgbClr val="404040"/>
            </a:solidFill>
            <a:latin typeface="Gotham Book"/>
            <a:cs typeface="Gotham Book"/>
          </a:endParaRPr>
        </a:p>
      </dsp:txBody>
      <dsp:txXfrm>
        <a:off x="2434483" y="1625600"/>
        <a:ext cx="2362102" cy="1625600"/>
      </dsp:txXfrm>
    </dsp:sp>
    <dsp:sp modelId="{79F3D827-6915-4CB7-A5D9-8EC0564733F6}">
      <dsp:nvSpPr>
        <dsp:cNvPr id="0" name=""/>
        <dsp:cNvSpPr/>
      </dsp:nvSpPr>
      <dsp:spPr>
        <a:xfrm>
          <a:off x="2938878" y="98561"/>
          <a:ext cx="1353312" cy="1353312"/>
        </a:xfrm>
        <a:prstGeom prst="ellipse">
          <a:avLst/>
        </a:prstGeom>
        <a:solidFill>
          <a:srgbClr val="F2F2F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713E1-58BC-4EA8-957E-C6D69BEDCA2F}">
      <dsp:nvSpPr>
        <dsp:cNvPr id="0" name=""/>
        <dsp:cNvSpPr/>
      </dsp:nvSpPr>
      <dsp:spPr>
        <a:xfrm>
          <a:off x="4867449" y="0"/>
          <a:ext cx="2362102" cy="4064000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solidFill>
                <a:srgbClr val="404040"/>
              </a:solidFill>
              <a:latin typeface="Gotham Book"/>
              <a:cs typeface="Gotham Book"/>
            </a:rPr>
            <a:t>Information and analysis</a:t>
          </a:r>
          <a:endParaRPr lang="en-AU" sz="2000" kern="1200" dirty="0">
            <a:solidFill>
              <a:srgbClr val="404040"/>
            </a:solidFill>
            <a:latin typeface="Gotham Book"/>
            <a:cs typeface="Gotham Book"/>
          </a:endParaRPr>
        </a:p>
      </dsp:txBody>
      <dsp:txXfrm>
        <a:off x="4867449" y="1625600"/>
        <a:ext cx="2362102" cy="1625600"/>
      </dsp:txXfrm>
    </dsp:sp>
    <dsp:sp modelId="{790524B4-CB10-40E8-97AF-F2A81259393D}">
      <dsp:nvSpPr>
        <dsp:cNvPr id="0" name=""/>
        <dsp:cNvSpPr/>
      </dsp:nvSpPr>
      <dsp:spPr>
        <a:xfrm>
          <a:off x="5371844" y="243840"/>
          <a:ext cx="1353312" cy="1353312"/>
        </a:xfrm>
        <a:prstGeom prst="ellipse">
          <a:avLst/>
        </a:prstGeom>
        <a:solidFill>
          <a:srgbClr val="F2F2F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4F5E3-4596-46FF-B489-9157816136BB}">
      <dsp:nvSpPr>
        <dsp:cNvPr id="0" name=""/>
        <dsp:cNvSpPr/>
      </dsp:nvSpPr>
      <dsp:spPr>
        <a:xfrm>
          <a:off x="297824" y="3377484"/>
          <a:ext cx="6652584" cy="609600"/>
        </a:xfrm>
        <a:prstGeom prst="leftRightArrow">
          <a:avLst/>
        </a:prstGeom>
        <a:solidFill>
          <a:srgbClr val="00A3C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EC170-140B-4EC3-B86C-44E73695468A}">
      <dsp:nvSpPr>
        <dsp:cNvPr id="0" name=""/>
        <dsp:cNvSpPr/>
      </dsp:nvSpPr>
      <dsp:spPr>
        <a:xfrm>
          <a:off x="1274388" y="2847"/>
          <a:ext cx="1862630" cy="931315"/>
        </a:xfrm>
        <a:prstGeom prst="roundRect">
          <a:avLst>
            <a:gd name="adj" fmla="val 10000"/>
          </a:avLst>
        </a:prstGeom>
        <a:solidFill>
          <a:srgbClr val="00A3C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72000" rIns="3600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90600" algn="l"/>
            </a:tabLst>
          </a:pPr>
          <a:r>
            <a:rPr lang="en-AU" sz="1900" b="1" kern="1200" dirty="0" smtClean="0">
              <a:latin typeface="Gotham Book"/>
              <a:cs typeface="Gotham Book"/>
            </a:rPr>
            <a:t>Legislation</a:t>
          </a:r>
        </a:p>
      </dsp:txBody>
      <dsp:txXfrm>
        <a:off x="1301665" y="30124"/>
        <a:ext cx="1808076" cy="876761"/>
      </dsp:txXfrm>
    </dsp:sp>
    <dsp:sp modelId="{573C0D14-ABA6-49EA-8131-1C56FA6B02B7}">
      <dsp:nvSpPr>
        <dsp:cNvPr id="0" name=""/>
        <dsp:cNvSpPr/>
      </dsp:nvSpPr>
      <dsp:spPr>
        <a:xfrm>
          <a:off x="1460651" y="934162"/>
          <a:ext cx="186263" cy="698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486"/>
              </a:lnTo>
              <a:lnTo>
                <a:pt x="186263" y="6984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84721-CDA2-4468-91DF-5E6FBCFD63C8}">
      <dsp:nvSpPr>
        <dsp:cNvPr id="0" name=""/>
        <dsp:cNvSpPr/>
      </dsp:nvSpPr>
      <dsp:spPr>
        <a:xfrm>
          <a:off x="1646914" y="1166991"/>
          <a:ext cx="1490104" cy="93131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22860" rIns="3600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1800" kern="1200" dirty="0" smtClean="0">
              <a:latin typeface="Arial"/>
              <a:cs typeface="Arial"/>
            </a:rPr>
            <a:t>Part 6 TCPSS Act 1999</a:t>
          </a:r>
          <a:endParaRPr lang="en-AU" sz="1800" kern="1200" dirty="0">
            <a:latin typeface="Arial"/>
            <a:cs typeface="Arial"/>
          </a:endParaRPr>
        </a:p>
      </dsp:txBody>
      <dsp:txXfrm>
        <a:off x="1674191" y="1194268"/>
        <a:ext cx="1435550" cy="876761"/>
      </dsp:txXfrm>
    </dsp:sp>
    <dsp:sp modelId="{7A27D30A-CD52-43E5-8615-D5947A53D45F}">
      <dsp:nvSpPr>
        <dsp:cNvPr id="0" name=""/>
        <dsp:cNvSpPr/>
      </dsp:nvSpPr>
      <dsp:spPr>
        <a:xfrm>
          <a:off x="1460651" y="934162"/>
          <a:ext cx="186263" cy="1862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630"/>
              </a:lnTo>
              <a:lnTo>
                <a:pt x="186263" y="18626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2205F-15DE-43E0-943C-1A5CFD5CDAF9}">
      <dsp:nvSpPr>
        <dsp:cNvPr id="0" name=""/>
        <dsp:cNvSpPr/>
      </dsp:nvSpPr>
      <dsp:spPr>
        <a:xfrm>
          <a:off x="1646914" y="2331135"/>
          <a:ext cx="1490104" cy="93131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22860" rIns="3600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1800" kern="1200" dirty="0" smtClean="0">
              <a:latin typeface="Arial"/>
              <a:cs typeface="Arial"/>
            </a:rPr>
            <a:t>Telco Act 1997</a:t>
          </a:r>
          <a:endParaRPr lang="en-AU" sz="1800" kern="1200" dirty="0">
            <a:latin typeface="Arial"/>
            <a:cs typeface="Arial"/>
          </a:endParaRPr>
        </a:p>
      </dsp:txBody>
      <dsp:txXfrm>
        <a:off x="1674191" y="2358412"/>
        <a:ext cx="1435550" cy="876761"/>
      </dsp:txXfrm>
    </dsp:sp>
    <dsp:sp modelId="{1514FA9E-6D63-49B7-85E6-D45BA6EA2723}">
      <dsp:nvSpPr>
        <dsp:cNvPr id="0" name=""/>
        <dsp:cNvSpPr/>
      </dsp:nvSpPr>
      <dsp:spPr>
        <a:xfrm>
          <a:off x="1460651" y="934162"/>
          <a:ext cx="186263" cy="302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774"/>
              </a:lnTo>
              <a:lnTo>
                <a:pt x="186263" y="30267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78039-113E-4D06-A8F4-399C7E26C6B9}">
      <dsp:nvSpPr>
        <dsp:cNvPr id="0" name=""/>
        <dsp:cNvSpPr/>
      </dsp:nvSpPr>
      <dsp:spPr>
        <a:xfrm>
          <a:off x="1646914" y="3495279"/>
          <a:ext cx="1490104" cy="93131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22860" rIns="3600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1800" kern="1200" dirty="0" smtClean="0">
              <a:latin typeface="Arial"/>
              <a:cs typeface="Arial"/>
            </a:rPr>
            <a:t>CSG Standard</a:t>
          </a:r>
          <a:endParaRPr lang="en-AU" sz="1800" kern="1200" dirty="0">
            <a:latin typeface="Arial"/>
            <a:cs typeface="Arial"/>
          </a:endParaRPr>
        </a:p>
      </dsp:txBody>
      <dsp:txXfrm>
        <a:off x="1674191" y="3522556"/>
        <a:ext cx="1435550" cy="876761"/>
      </dsp:txXfrm>
    </dsp:sp>
    <dsp:sp modelId="{9F9A0A42-1BDD-4961-B9DC-EDEDA861374E}">
      <dsp:nvSpPr>
        <dsp:cNvPr id="0" name=""/>
        <dsp:cNvSpPr/>
      </dsp:nvSpPr>
      <dsp:spPr>
        <a:xfrm>
          <a:off x="3602676" y="2847"/>
          <a:ext cx="1862630" cy="931315"/>
        </a:xfrm>
        <a:prstGeom prst="roundRect">
          <a:avLst>
            <a:gd name="adj" fmla="val 10000"/>
          </a:avLst>
        </a:prstGeom>
        <a:solidFill>
          <a:srgbClr val="00A3C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24130" rIns="3600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990600" algn="l"/>
            </a:tabLst>
          </a:pPr>
          <a:r>
            <a:rPr lang="en-AU" sz="1900" b="1" kern="1200" dirty="0" smtClean="0">
              <a:latin typeface="Gotham Book"/>
              <a:cs typeface="Gotham Book"/>
            </a:rPr>
            <a:t>Company documents</a:t>
          </a:r>
          <a:endParaRPr lang="en-AU" sz="1900" b="1" kern="1200" dirty="0">
            <a:latin typeface="Gotham Book"/>
            <a:cs typeface="Gotham Book"/>
          </a:endParaRPr>
        </a:p>
      </dsp:txBody>
      <dsp:txXfrm>
        <a:off x="3629953" y="30124"/>
        <a:ext cx="1808076" cy="876761"/>
      </dsp:txXfrm>
    </dsp:sp>
    <dsp:sp modelId="{70D04F89-DBA5-453C-AEE7-C9CAE5C90FF1}">
      <dsp:nvSpPr>
        <dsp:cNvPr id="0" name=""/>
        <dsp:cNvSpPr/>
      </dsp:nvSpPr>
      <dsp:spPr>
        <a:xfrm>
          <a:off x="3788939" y="934162"/>
          <a:ext cx="186263" cy="698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486"/>
              </a:lnTo>
              <a:lnTo>
                <a:pt x="186263" y="6984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5A47B-26A2-49F3-90BE-C44934BCC4AA}">
      <dsp:nvSpPr>
        <dsp:cNvPr id="0" name=""/>
        <dsp:cNvSpPr/>
      </dsp:nvSpPr>
      <dsp:spPr>
        <a:xfrm>
          <a:off x="3975202" y="1166991"/>
          <a:ext cx="1490104" cy="93131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20320" rIns="3600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1600" kern="1200" dirty="0" smtClean="0">
              <a:latin typeface="Gotham Book"/>
              <a:cs typeface="Gotham Book"/>
            </a:rPr>
            <a:t>Constitution</a:t>
          </a:r>
          <a:endParaRPr lang="en-AU" sz="1600" kern="1200" dirty="0">
            <a:latin typeface="Gotham Book"/>
            <a:cs typeface="Gotham Book"/>
          </a:endParaRPr>
        </a:p>
      </dsp:txBody>
      <dsp:txXfrm>
        <a:off x="4002479" y="1194268"/>
        <a:ext cx="1435550" cy="876761"/>
      </dsp:txXfrm>
    </dsp:sp>
    <dsp:sp modelId="{CCCC97B0-46B7-49D6-9905-568C9EEA875F}">
      <dsp:nvSpPr>
        <dsp:cNvPr id="0" name=""/>
        <dsp:cNvSpPr/>
      </dsp:nvSpPr>
      <dsp:spPr>
        <a:xfrm>
          <a:off x="3788939" y="934162"/>
          <a:ext cx="186263" cy="1862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630"/>
              </a:lnTo>
              <a:lnTo>
                <a:pt x="186263" y="18626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8C638-C6FA-4D23-8D76-A8D566A825CA}">
      <dsp:nvSpPr>
        <dsp:cNvPr id="0" name=""/>
        <dsp:cNvSpPr/>
      </dsp:nvSpPr>
      <dsp:spPr>
        <a:xfrm>
          <a:off x="3975202" y="2331135"/>
          <a:ext cx="1490104" cy="93131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22860" rIns="3600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AU" sz="1800" kern="1200" dirty="0" smtClean="0"/>
            <a:t>T</a:t>
          </a:r>
          <a:r>
            <a:rPr lang="en-AU" sz="1800" kern="1200" dirty="0" smtClean="0">
              <a:latin typeface="Arial"/>
              <a:cs typeface="Arial"/>
            </a:rPr>
            <a:t>erms of reference</a:t>
          </a:r>
        </a:p>
      </dsp:txBody>
      <dsp:txXfrm>
        <a:off x="4002479" y="2358412"/>
        <a:ext cx="1435550" cy="876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0.28524</cdr:x>
      <cdr:y>0.06208</cdr:y>
    </cdr:from>
    <cdr:to>
      <cdr:x>0.28569</cdr:x>
      <cdr:y>0.76811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2477806" y="286832"/>
          <a:ext cx="3958" cy="326198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0.45834</cdr:x>
      <cdr:y>0.06208</cdr:y>
    </cdr:from>
    <cdr:to>
      <cdr:x>0.45879</cdr:x>
      <cdr:y>0.76811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3981486" y="286831"/>
          <a:ext cx="3958" cy="326198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0.65626</cdr:x>
      <cdr:y>0.06208</cdr:y>
    </cdr:from>
    <cdr:to>
      <cdr:x>0.65671</cdr:x>
      <cdr:y>0.76811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5700808" y="268628"/>
          <a:ext cx="3910" cy="3055076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0.70743</cdr:x>
      <cdr:y>0.06208</cdr:y>
    </cdr:from>
    <cdr:to>
      <cdr:x>0.70789</cdr:x>
      <cdr:y>0.76811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6145321" y="286831"/>
          <a:ext cx="3958" cy="326198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09EA-6DE5-B94F-B661-D5CA894A876F}" type="datetimeFigureOut">
              <a:rPr lang="en-US" smtClean="0"/>
              <a:t>8/3/18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CCCE-65C9-8B42-9419-DCB86DA7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7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7D404-9F3D-4246-98A4-C7D09261E79F}" type="datetimeFigureOut">
              <a:rPr lang="en-US" smtClean="0"/>
              <a:t>8/3/18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37B5E-8E17-0043-9A34-0E66D64A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indent="-171428"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7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6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6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6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6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6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6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A0F1-C74C-C940-B6A8-EE33C5CD57A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6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D1B9-C1AD-DD47-AB88-76B5CC6D60B1}" type="datetime1">
              <a:rPr lang="en-AU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6F26-47FC-9243-9418-F84DBFF49239}" type="datetime1">
              <a:rPr lang="en-AU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9DA7-3954-9244-AF05-BCE20894B303}" type="datetime1">
              <a:rPr lang="en-AU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1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it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46"/>
            <a:ext cx="6739112" cy="105534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04100" y="518379"/>
            <a:ext cx="1282700" cy="105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305172"/>
            <a:ext cx="308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Telecommunications Industry Ombudsman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7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A60-4851-EA44-8D42-06B720AA4B6C}" type="datetime1">
              <a:rPr lang="en-AU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DF2-C47B-004E-BD38-3F322BA56272}" type="datetime1">
              <a:rPr lang="en-AU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C25E-C77C-194E-9B06-5602D4AA6D41}" type="datetime1">
              <a:rPr lang="en-AU" smtClean="0"/>
              <a:t>8/3/18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8FF-BA56-D144-86AD-093043DF6F80}" type="datetime1">
              <a:rPr lang="en-AU" smtClean="0"/>
              <a:t>8/3/18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0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276-1751-3A46-9E7D-1DAEF493CC4B}" type="datetime1">
              <a:rPr lang="en-AU" smtClean="0"/>
              <a:t>8/3/18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4B9B-D123-D64F-9AEB-59F8B9E05D7B}" type="datetime1">
              <a:rPr lang="en-AU" smtClean="0"/>
              <a:t>8/3/18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F8F-228B-3948-B8A6-C549F28B5E7A}" type="datetime1">
              <a:rPr lang="en-AU" smtClean="0"/>
              <a:t>8/3/18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3C3A-1976-4D49-B715-3735DDF696CB}" type="datetime1">
              <a:rPr lang="en-AU" smtClean="0"/>
              <a:t>8/3/18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27BE-E5DA-8449-BBE7-6082E61F531F}" type="datetime1">
              <a:rPr lang="en-AU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B702-3118-A24A-A3A0-C37A09AC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9" Type="http://schemas.openxmlformats.org/officeDocument/2006/relationships/image" Target="../media/image12.png"/><Relationship Id="rId10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-83408800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86000"/>
            <a:ext cx="9144000" cy="243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335" y="2777871"/>
            <a:ext cx="7704666" cy="102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000" b="1" baseline="30000" dirty="0">
                <a:solidFill>
                  <a:srgbClr val="00A3C9"/>
                </a:solidFill>
                <a:latin typeface="Arial"/>
                <a:cs typeface="Arial"/>
              </a:rPr>
              <a:t>Understanding the </a:t>
            </a:r>
            <a:r>
              <a:rPr lang="en-US" sz="5000" b="1" baseline="30000" dirty="0" smtClean="0">
                <a:solidFill>
                  <a:srgbClr val="00A3C9"/>
                </a:solidFill>
                <a:latin typeface="Arial"/>
                <a:cs typeface="Arial"/>
              </a:rPr>
              <a:t>impact of phone and internet issues in Queensland</a:t>
            </a:r>
            <a:endParaRPr lang="en-US" sz="50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068908"/>
            <a:ext cx="1930400" cy="31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4581"/>
            <a:ext cx="8229599" cy="105534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National complaint </a:t>
            </a: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volume over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7741" y="6300845"/>
            <a:ext cx="1289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*Estimate only</a:t>
            </a:r>
            <a:endParaRPr lang="en-AU" sz="1200" dirty="0"/>
          </a:p>
        </p:txBody>
      </p:sp>
      <p:pic>
        <p:nvPicPr>
          <p:cNvPr id="1028" name="Picture 4" descr="\\TIOFS01\Home$\matthewj\redirectedfolders\desktop\Complaints Over Tim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636" y="1469297"/>
            <a:ext cx="7379553" cy="44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4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National phone </a:t>
            </a: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and internet complaints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5819" y="1772730"/>
            <a:ext cx="3892269" cy="39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8579" y="1772729"/>
            <a:ext cx="315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rgbClr val="009EBA"/>
                </a:solidFill>
              </a:rPr>
              <a:t>Landline phone services</a:t>
            </a:r>
          </a:p>
          <a:p>
            <a:r>
              <a:rPr lang="en-AU" sz="2000" dirty="0" smtClean="0">
                <a:solidFill>
                  <a:srgbClr val="009EBA"/>
                </a:solidFill>
              </a:rPr>
              <a:t>41,824 (26.5%)</a:t>
            </a:r>
            <a:endParaRPr lang="en-AU" sz="2000" dirty="0">
              <a:solidFill>
                <a:srgbClr val="009EBA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20869" y="1933252"/>
            <a:ext cx="315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A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obile </a:t>
            </a:r>
            <a:r>
              <a:rPr lang="en-A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A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hone </a:t>
            </a:r>
            <a:r>
              <a:rPr lang="en-A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A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ervices</a:t>
            </a:r>
          </a:p>
          <a:p>
            <a:pPr algn="r"/>
            <a:r>
              <a:rPr lang="en-A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52,300 (33.0%)</a:t>
            </a:r>
            <a:endParaRPr lang="en-A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807" y="4919182"/>
            <a:ext cx="315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Internet services</a:t>
            </a:r>
          </a:p>
          <a:p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63,892 (40.4%)</a:t>
            </a:r>
            <a:endParaRPr lang="en-A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A3C9"/>
                </a:solidFill>
                <a:latin typeface="Arial"/>
                <a:cs typeface="Arial"/>
              </a:rPr>
              <a:t>Who</a:t>
            </a:r>
            <a:r>
              <a:rPr lang="en-US" b="1" dirty="0" smtClean="0"/>
              <a:t> </a:t>
            </a:r>
            <a:r>
              <a:rPr lang="en-US" sz="3600" b="1" dirty="0" smtClean="0">
                <a:solidFill>
                  <a:srgbClr val="00A3C9"/>
                </a:solidFill>
                <a:latin typeface="Arial"/>
                <a:cs typeface="Arial"/>
              </a:rPr>
              <a:t>complains across the country</a:t>
            </a:r>
            <a:endParaRPr lang="en-AU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3" descr="\\TIOFS01\Home$\matthewj\redirectedfolders\desktop\who complained 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89155">
            <a:off x="2545309" y="1674901"/>
            <a:ext cx="4121375" cy="42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9661" y="2113619"/>
            <a:ext cx="2397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rgbClr val="009EBA"/>
                </a:solidFill>
              </a:rPr>
              <a:t>Residential Consumers</a:t>
            </a:r>
          </a:p>
          <a:p>
            <a:r>
              <a:rPr lang="en-AU" sz="2000" dirty="0" smtClean="0">
                <a:solidFill>
                  <a:srgbClr val="009EBA"/>
                </a:solidFill>
              </a:rPr>
              <a:t>138,816 (87.8%)</a:t>
            </a:r>
            <a:endParaRPr lang="en-AU" sz="2000" dirty="0">
              <a:solidFill>
                <a:srgbClr val="009EB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2433" y="1405733"/>
            <a:ext cx="315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Small Business</a:t>
            </a:r>
          </a:p>
          <a:p>
            <a:pPr algn="r"/>
            <a:r>
              <a:rPr lang="en-A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18,789 (11.9%)</a:t>
            </a:r>
            <a:endParaRPr lang="en-A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342" y="2580451"/>
            <a:ext cx="315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Not for Profit</a:t>
            </a:r>
          </a:p>
          <a:p>
            <a:pPr algn="r"/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411 (0.3%)</a:t>
            </a:r>
            <a:endParaRPr lang="en-A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39514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088"/>
            <a:ext cx="9144000" cy="866118"/>
          </a:xfrm>
        </p:spPr>
        <p:txBody>
          <a:bodyPr>
            <a:normAutofit fontScale="90000"/>
          </a:bodyPr>
          <a:lstStyle/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Phone and 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internet complaints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/>
            </a:r>
            <a:b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</a:b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in Queensland</a:t>
            </a:r>
            <a:endParaRPr lang="en-AU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Picture 2" descr="\\TIOFS01\Home$\matthewj\redirectedfolders\desktop\Western Australia Complaint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382" y="1203205"/>
            <a:ext cx="8801840" cy="52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3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526846"/>
            <a:ext cx="8496717" cy="1055340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Top ten Queensland postcodes for phone 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and </a:t>
            </a: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internet complaints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73450" y="2790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449"/>
              </p:ext>
            </p:extLst>
          </p:nvPr>
        </p:nvGraphicFramePr>
        <p:xfrm>
          <a:off x="677331" y="1968137"/>
          <a:ext cx="7732890" cy="380227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59635"/>
                <a:gridCol w="2948453"/>
                <a:gridCol w="2024802"/>
              </a:tblGrid>
              <a:tr h="631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A3C9"/>
                          </a:solidFill>
                          <a:effectLst/>
                          <a:latin typeface="Arial"/>
                          <a:cs typeface="Arial"/>
                        </a:rPr>
                        <a:t>Postcode</a:t>
                      </a:r>
                      <a:endParaRPr lang="en-AU" sz="2000" dirty="0">
                        <a:solidFill>
                          <a:srgbClr val="00A3C9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rgbClr val="00A3C9"/>
                          </a:solidFill>
                          <a:effectLst/>
                          <a:latin typeface="Arial"/>
                          <a:cs typeface="Arial"/>
                        </a:rPr>
                        <a:t>Postcode</a:t>
                      </a:r>
                      <a:endParaRPr lang="en-AU" sz="2000" dirty="0">
                        <a:solidFill>
                          <a:srgbClr val="00A3C9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rgbClr val="00A3C9"/>
                          </a:solidFill>
                          <a:effectLst/>
                          <a:latin typeface="Arial"/>
                          <a:cs typeface="Arial"/>
                        </a:rPr>
                        <a:t># complaints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rgbClr val="00A3C9"/>
                          </a:solidFill>
                          <a:effectLst/>
                          <a:latin typeface="Arial"/>
                          <a:cs typeface="Arial"/>
                        </a:rPr>
                        <a:t>2016/17</a:t>
                      </a:r>
                      <a:endParaRPr lang="en-AU" sz="2000" dirty="0">
                        <a:solidFill>
                          <a:srgbClr val="00A3C9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6210</a:t>
                      </a:r>
                      <a:endParaRPr lang="en-AU" sz="1100" dirty="0"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Mandurah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469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6112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Armadale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393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6065</a:t>
                      </a:r>
                      <a:endParaRPr lang="en-AU" sz="1100" dirty="0"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Wanneroo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355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6030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Clarkson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333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6163</a:t>
                      </a:r>
                      <a:endParaRPr lang="en-AU" sz="1100" dirty="0"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Hamilton Hill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332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6107</a:t>
                      </a:r>
                      <a:endParaRPr lang="en-AU" sz="1100" dirty="0"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Cannington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311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6164</a:t>
                      </a:r>
                      <a:endParaRPr lang="en-AU" sz="1100" dirty="0"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Atwell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253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6056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Swan View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228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6155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Canning Vale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226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6061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Balga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188</a:t>
                      </a:r>
                      <a:endParaRPr lang="en-AU" sz="1100" dirty="0">
                        <a:effectLst/>
                        <a:latin typeface="Gotham Book"/>
                        <a:ea typeface="Calibri" panose="020F0502020204030204" pitchFamily="34" charset="0"/>
                        <a:cs typeface="Gotham Book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Top complaint issues in Queensland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08168"/>
              </p:ext>
            </p:extLst>
          </p:nvPr>
        </p:nvGraphicFramePr>
        <p:xfrm>
          <a:off x="437442" y="1460170"/>
          <a:ext cx="8249358" cy="373756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89436"/>
                <a:gridCol w="6859922"/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1</a:t>
                      </a:r>
                      <a:endParaRPr lang="en-AU" sz="1600" b="1" i="0" u="none" strike="noStrike" baseline="0" dirty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Gotham Book"/>
                        </a:rPr>
                        <a:t>Customer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 service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2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Billing and payments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3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Faults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4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Complaint handling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5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Contracts</a:t>
                      </a:r>
                      <a:r>
                        <a:rPr lang="en-A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otham Book"/>
                          <a:cs typeface="Gotham Book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6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Connection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7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Credit management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8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Transfer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9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Privacy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baseline="0" dirty="0" smtClean="0">
                          <a:solidFill>
                            <a:srgbClr val="00A3C9"/>
                          </a:solidFill>
                          <a:effectLst/>
                          <a:latin typeface="Gotham Book"/>
                          <a:cs typeface="Gotham Book"/>
                        </a:rPr>
                        <a:t>10</a:t>
                      </a:r>
                      <a:endParaRPr lang="en-AU" sz="1600" b="1" i="0" u="none" strike="noStrike" baseline="0" dirty="0" smtClean="0">
                        <a:solidFill>
                          <a:srgbClr val="00A3C9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tham Book"/>
                          <a:cs typeface="Gotham Book"/>
                        </a:rPr>
                        <a:t>  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Gotham Book"/>
                        </a:rPr>
                        <a:t>Directories</a:t>
                      </a:r>
                      <a:endParaRPr lang="en-AU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Gotham Book"/>
                        <a:cs typeface="Gotham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NBN expectations vs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5" name="Picture 2" descr="C:\Users\scarnovale\Desktop\nbn challenges (f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225" y="1622556"/>
            <a:ext cx="8601075" cy="44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5473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Understanding 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the impact </a:t>
            </a: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of 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phone </a:t>
            </a: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and 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internet </a:t>
            </a: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issues in Queensland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creen Shot 2018-03-07 at 10.31.2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42921">
            <a:off x="4632369" y="2979992"/>
            <a:ext cx="2260137" cy="3167133"/>
          </a:xfrm>
          <a:prstGeom prst="rect">
            <a:avLst/>
          </a:prstGeom>
          <a:effectLst>
            <a:outerShdw blurRad="317500" dist="50800" dir="2700000" sx="102000" sy="102000" algn="tl" rotWithShape="0">
              <a:srgbClr val="000000">
                <a:alpha val="22000"/>
              </a:srgbClr>
            </a:outerShdw>
          </a:effectLst>
        </p:spPr>
      </p:pic>
      <p:pic>
        <p:nvPicPr>
          <p:cNvPr id="7" name="Picture 6" descr="Screen Shot 2018-03-07 at 10.31.4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0930">
            <a:off x="3327848" y="2458493"/>
            <a:ext cx="2200426" cy="3062917"/>
          </a:xfrm>
          <a:prstGeom prst="rect">
            <a:avLst/>
          </a:prstGeom>
          <a:effectLst>
            <a:outerShdw blurRad="317500" dist="50800" dir="2700000" sx="102000" sy="102000" algn="tl" rotWithShape="0">
              <a:srgbClr val="000000">
                <a:alpha val="22000"/>
              </a:srgbClr>
            </a:outerShdw>
          </a:effectLst>
        </p:spPr>
      </p:pic>
      <p:pic>
        <p:nvPicPr>
          <p:cNvPr id="3" name="Picture 2" descr="Screen Shot 2018-03-07 at 10.30.42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8486">
            <a:off x="2405494" y="2616056"/>
            <a:ext cx="2339836" cy="3309918"/>
          </a:xfrm>
          <a:prstGeom prst="rect">
            <a:avLst/>
          </a:prstGeom>
          <a:effectLst>
            <a:outerShdw blurRad="317500" dist="50800" dir="2700000" sx="102000" sy="102000" algn="tl" rotWithShape="0">
              <a:srgbClr val="000000">
                <a:alpha val="2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7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2799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Arial"/>
                <a:cs typeface="Arial"/>
              </a:rPr>
              <a:t>Partnership </a:t>
            </a:r>
            <a:r>
              <a:rPr lang="en-AU" sz="2400" dirty="0">
                <a:latin typeface="Arial"/>
                <a:cs typeface="Arial"/>
              </a:rPr>
              <a:t>between </a:t>
            </a:r>
            <a:r>
              <a:rPr lang="en-AU" sz="2400" dirty="0" smtClean="0">
                <a:latin typeface="Arial"/>
                <a:cs typeface="Arial"/>
              </a:rPr>
              <a:t>Telecommunications Industry Ombudsman and Community Legal Centres Queensland </a:t>
            </a:r>
          </a:p>
          <a:p>
            <a:r>
              <a:rPr lang="en-AU" sz="2400" dirty="0" smtClean="0">
                <a:latin typeface="Arial"/>
                <a:cs typeface="Arial"/>
              </a:rPr>
              <a:t>To understand the phone and internet issues of community legal sector workers’ clients</a:t>
            </a:r>
          </a:p>
          <a:p>
            <a:r>
              <a:rPr lang="en-AU" sz="2400" dirty="0" smtClean="0">
                <a:latin typeface="Arial"/>
                <a:cs typeface="Arial"/>
              </a:rPr>
              <a:t>The survey looked at preconceived problems, barriers to complaining, and possible solutions</a:t>
            </a:r>
            <a:endParaRPr lang="en-AU" sz="24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Survey 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overview</a:t>
            </a:r>
            <a:endParaRPr lang="en-AU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99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03-07 at 11.48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50" y="1735667"/>
            <a:ext cx="5791200" cy="4673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90129" y="6356350"/>
            <a:ext cx="2133600" cy="365125"/>
          </a:xfrm>
        </p:spPr>
        <p:txBody>
          <a:bodyPr/>
          <a:lstStyle/>
          <a:p>
            <a:fld id="{EB01B702-3118-A24A-A3A0-C37A09AC8A98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3858" y="225778"/>
            <a:ext cx="7574642" cy="909638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Community legal sector </a:t>
            </a:r>
            <a:b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</a:b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workers in Queensland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1950" y="1274002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00A3C9"/>
                </a:solidFill>
                <a:latin typeface="Arial"/>
                <a:cs typeface="Arial"/>
              </a:rPr>
              <a:t>Who answered the survey</a:t>
            </a:r>
            <a:endParaRPr lang="en-US" sz="2400" b="1" dirty="0">
              <a:solidFill>
                <a:srgbClr val="00A3C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52084" y="1790093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76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-834088000_blu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1"/>
            <a:ext cx="9144000" cy="685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Agenda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46244" cy="4525963"/>
          </a:xfrm>
        </p:spPr>
        <p:txBody>
          <a:bodyPr>
            <a:normAutofit/>
          </a:bodyPr>
          <a:lstStyle/>
          <a:p>
            <a:pPr marL="444500" indent="-444500">
              <a:spcAft>
                <a:spcPts val="1200"/>
              </a:spcAft>
            </a:pPr>
            <a:r>
              <a:rPr lang="en-US" sz="2400" dirty="0">
                <a:solidFill>
                  <a:srgbClr val="FFFFFF"/>
                </a:solidFill>
                <a:latin typeface="Gotham Book"/>
                <a:cs typeface="Gotham Book"/>
              </a:rPr>
              <a:t>The Telecommunications Industry Ombudsman</a:t>
            </a:r>
          </a:p>
          <a:p>
            <a:pPr marL="444500" indent="-444500">
              <a:spcAft>
                <a:spcPts val="1200"/>
              </a:spcAft>
            </a:pPr>
            <a:r>
              <a:rPr lang="en-US" sz="2400" dirty="0">
                <a:solidFill>
                  <a:srgbClr val="FFFFFF"/>
                </a:solidFill>
                <a:latin typeface="Gotham Book"/>
                <a:cs typeface="Gotham Book"/>
              </a:rPr>
              <a:t>What’s happening in complaints</a:t>
            </a:r>
          </a:p>
          <a:p>
            <a:pPr marL="444500" indent="-444500">
              <a:spcAft>
                <a:spcPts val="1200"/>
              </a:spcAft>
            </a:pPr>
            <a:r>
              <a:rPr lang="en-US" sz="2400" dirty="0">
                <a:solidFill>
                  <a:srgbClr val="FFFFFF"/>
                </a:solidFill>
                <a:latin typeface="Gotham Book"/>
                <a:cs typeface="Gotham Book"/>
              </a:rPr>
              <a:t>What’s happening in Queensland</a:t>
            </a:r>
          </a:p>
          <a:p>
            <a:pPr marL="444500" indent="-444500">
              <a:spcAft>
                <a:spcPts val="1200"/>
              </a:spcAft>
            </a:pPr>
            <a:r>
              <a:rPr lang="en-US" sz="2400" dirty="0">
                <a:solidFill>
                  <a:srgbClr val="FFFFFF"/>
                </a:solidFill>
                <a:latin typeface="Gotham Book"/>
                <a:cs typeface="Gotham Book"/>
              </a:rPr>
              <a:t>The </a:t>
            </a:r>
            <a:r>
              <a:rPr lang="en-US" sz="2400" dirty="0" smtClean="0">
                <a:solidFill>
                  <a:srgbClr val="FFFFFF"/>
                </a:solidFill>
                <a:latin typeface="Gotham Book"/>
                <a:cs typeface="Gotham Book"/>
              </a:rPr>
              <a:t>impact </a:t>
            </a:r>
            <a:r>
              <a:rPr lang="en-US" sz="2400" dirty="0">
                <a:solidFill>
                  <a:srgbClr val="FFFFFF"/>
                </a:solidFill>
                <a:latin typeface="Gotham Book"/>
                <a:cs typeface="Gotham Book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latin typeface="Gotham Book"/>
                <a:cs typeface="Gotham Book"/>
              </a:rPr>
              <a:t>phone </a:t>
            </a:r>
            <a:r>
              <a:rPr lang="en-US" sz="2400" dirty="0">
                <a:solidFill>
                  <a:srgbClr val="FFFFFF"/>
                </a:solidFill>
                <a:latin typeface="Gotham Book"/>
                <a:cs typeface="Gotham Book"/>
              </a:rPr>
              <a:t>and </a:t>
            </a:r>
            <a:r>
              <a:rPr lang="en-US" sz="2400" dirty="0" smtClean="0">
                <a:solidFill>
                  <a:srgbClr val="FFFFFF"/>
                </a:solidFill>
                <a:latin typeface="Gotham Book"/>
                <a:cs typeface="Gotham Book"/>
              </a:rPr>
              <a:t>internet problems </a:t>
            </a:r>
            <a:r>
              <a:rPr lang="en-US" sz="2400" dirty="0">
                <a:solidFill>
                  <a:srgbClr val="FFFFFF"/>
                </a:solidFill>
                <a:latin typeface="Gotham Book"/>
                <a:cs typeface="Gotham Book"/>
              </a:rPr>
              <a:t>in Queensland</a:t>
            </a:r>
          </a:p>
          <a:p>
            <a:pPr marL="444500" indent="-444500">
              <a:spcAft>
                <a:spcPts val="1200"/>
              </a:spcAft>
            </a:pPr>
            <a:r>
              <a:rPr lang="en-AU" sz="2400" dirty="0">
                <a:solidFill>
                  <a:srgbClr val="FFFFFF"/>
                </a:solidFill>
                <a:latin typeface="Gotham Book"/>
                <a:cs typeface="Gotham Book"/>
              </a:rPr>
              <a:t>Making a difference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S:\Stakeholder Engagement\Roles\Digital Comms Manager\Logos and Templates\Master Logos\2 line logo reversed\TIO_2line_revers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666" y="6262454"/>
            <a:ext cx="203623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9933" y="1386886"/>
            <a:ext cx="698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3C9"/>
                </a:solidFill>
              </a:rPr>
              <a:t>Where respondents </a:t>
            </a:r>
            <a:r>
              <a:rPr lang="en-US" sz="2400" b="1" dirty="0" smtClean="0">
                <a:solidFill>
                  <a:srgbClr val="00A3C9"/>
                </a:solidFill>
              </a:rPr>
              <a:t>work</a:t>
            </a:r>
            <a:endParaRPr lang="en-US" sz="2400" b="1" dirty="0">
              <a:solidFill>
                <a:srgbClr val="00A3C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59933" y="1966499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92790"/>
              </p:ext>
            </p:extLst>
          </p:nvPr>
        </p:nvGraphicFramePr>
        <p:xfrm>
          <a:off x="1159933" y="2198969"/>
          <a:ext cx="6982178" cy="354930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591353"/>
                <a:gridCol w="2390825"/>
              </a:tblGrid>
              <a:tr h="42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Brisbane and South East Queensland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62.04%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South West and Darling Downs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7.30%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Cairns and Far North Queensland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6.57%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4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Central West (includes Gladstone and </a:t>
                      </a:r>
                      <a:r>
                        <a:rPr lang="en-US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Rockhampton</a:t>
                      </a:r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4.38%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Mount Isa and North West (includes Townsville)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3.65%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Mackay and Whitsunday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2.19%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Wide Bay Burnett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1.46%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  <a:cs typeface="Arial"/>
                        </a:rPr>
                        <a:t>12.41%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225778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Community legal sector </a:t>
            </a:r>
          </a:p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workers in Queensland</a:t>
            </a:r>
            <a:endParaRPr lang="en-AU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737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2" y="1834489"/>
            <a:ext cx="87206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00A3C9"/>
                </a:solidFill>
              </a:rPr>
              <a:t>Types of </a:t>
            </a:r>
            <a:r>
              <a:rPr lang="en-US" sz="2300" b="1" dirty="0" err="1">
                <a:solidFill>
                  <a:srgbClr val="00A3C9"/>
                </a:solidFill>
              </a:rPr>
              <a:t>organisations</a:t>
            </a:r>
            <a:r>
              <a:rPr lang="en-US" sz="2300" b="1" dirty="0">
                <a:solidFill>
                  <a:srgbClr val="00A3C9"/>
                </a:solidFill>
              </a:rPr>
              <a:t> where respondents </a:t>
            </a:r>
            <a:r>
              <a:rPr lang="en-US" sz="2300" b="1" dirty="0" smtClean="0">
                <a:solidFill>
                  <a:srgbClr val="00A3C9"/>
                </a:solidFill>
              </a:rPr>
              <a:t>work</a:t>
            </a:r>
            <a:endParaRPr lang="en-US" sz="2300" b="1" dirty="0">
              <a:solidFill>
                <a:srgbClr val="00A3C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2315302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451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Community legal sector </a:t>
            </a:r>
          </a:p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workers in Queensland</a:t>
            </a:r>
          </a:p>
        </p:txBody>
      </p:sp>
      <p:pic>
        <p:nvPicPr>
          <p:cNvPr id="2" name="Picture 1" descr="Screen Shot 2018-03-07 at 11.5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2" y="2465666"/>
            <a:ext cx="8720667" cy="27356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666" y="5552281"/>
            <a:ext cx="76623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Other types of </a:t>
            </a:r>
            <a:r>
              <a:rPr lang="en-US" sz="1600" dirty="0" err="1">
                <a:latin typeface="Arial"/>
                <a:cs typeface="Arial"/>
              </a:rPr>
              <a:t>organisations</a:t>
            </a:r>
            <a:r>
              <a:rPr lang="en-US" sz="1600" dirty="0">
                <a:latin typeface="Arial"/>
                <a:cs typeface="Arial"/>
              </a:rPr>
              <a:t> includes Legal Aid Queensland (0.73), peak body or professional association (0.73%) and federal government agency (0.73%).</a:t>
            </a:r>
          </a:p>
        </p:txBody>
      </p:sp>
    </p:spTree>
    <p:extLst>
      <p:ext uri="{BB962C8B-B14F-4D97-AF65-F5344CB8AC3E}">
        <p14:creationId xmlns:p14="http://schemas.microsoft.com/office/powerpoint/2010/main" val="229124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8-03-07 at 11.59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2556270"/>
            <a:ext cx="4205111" cy="4051499"/>
          </a:xfrm>
          <a:prstGeom prst="rect">
            <a:avLst/>
          </a:prstGeom>
        </p:spPr>
      </p:pic>
      <p:pic>
        <p:nvPicPr>
          <p:cNvPr id="7" name="Picture 6" descr="Screen Shot 2018-03-07 at 11.59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5" y="2510873"/>
            <a:ext cx="4293305" cy="38454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3" y="1614773"/>
            <a:ext cx="38523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00A3C9"/>
                </a:solidFill>
              </a:rPr>
              <a:t>Average number of hours worked per week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6711" y="2556270"/>
            <a:ext cx="3651956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451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Community legal sector </a:t>
            </a:r>
          </a:p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workers in Queensland</a:t>
            </a:r>
          </a:p>
        </p:txBody>
      </p:sp>
      <p:sp>
        <p:nvSpPr>
          <p:cNvPr id="9" name="Rectangle 8"/>
          <p:cNvSpPr/>
          <p:nvPr/>
        </p:nvSpPr>
        <p:spPr>
          <a:xfrm>
            <a:off x="4834465" y="2014883"/>
            <a:ext cx="385233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baseline="30000" dirty="0" smtClean="0">
                <a:solidFill>
                  <a:srgbClr val="00A3C9"/>
                </a:solidFill>
              </a:rPr>
              <a:t>Average weekly caseload</a:t>
            </a:r>
            <a:endParaRPr lang="en-US" sz="3200" b="1" baseline="30000" dirty="0">
              <a:solidFill>
                <a:srgbClr val="00A3C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34844" y="2526350"/>
            <a:ext cx="3651956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1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2" y="1603656"/>
            <a:ext cx="872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A3C9"/>
                </a:solidFill>
              </a:rPr>
              <a:t>Number of years respondents have been in their role</a:t>
            </a:r>
            <a:endParaRPr lang="en-US" sz="2400" b="1" dirty="0">
              <a:solidFill>
                <a:srgbClr val="00A3C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2152016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451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Community legal sector </a:t>
            </a:r>
          </a:p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workers in Queensland</a:t>
            </a:r>
          </a:p>
        </p:txBody>
      </p:sp>
      <p:pic>
        <p:nvPicPr>
          <p:cNvPr id="3" name="Picture 2" descr="Screen Shot 2018-03-07 at 12.01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/>
          <a:stretch/>
        </p:blipFill>
        <p:spPr>
          <a:xfrm>
            <a:off x="112889" y="2649863"/>
            <a:ext cx="8904110" cy="31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4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2" y="1834489"/>
            <a:ext cx="872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3C9"/>
                </a:solidFill>
              </a:rPr>
              <a:t>Most common assistance given to clients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2315302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451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How community legal sector </a:t>
            </a:r>
          </a:p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workers assist their clients</a:t>
            </a:r>
            <a:endParaRPr lang="en-AU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8-03-07 at 12.0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080"/>
            <a:ext cx="9144000" cy="31585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9666" y="5813891"/>
            <a:ext cx="7662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Other areas of assistance include court representation (13.7%), family law issues (12.9%), </a:t>
            </a:r>
          </a:p>
          <a:p>
            <a:r>
              <a:rPr lang="en-US" sz="1400" dirty="0"/>
              <a:t>dispute resolution (9.7%) and community legal education (8.9%).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45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2" y="1834489"/>
            <a:ext cx="872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3C9"/>
                </a:solidFill>
              </a:rPr>
              <a:t>How clients access community legal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2315302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451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How community legal sector </a:t>
            </a:r>
          </a:p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workers assist their clients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9666" y="5813891"/>
            <a:ext cx="76623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Other ways clients access community legal services are through presentations (7.1%) and online resources (6.35%).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3" name="Picture 2" descr="Screen Shot 2018-03-07 at 12.0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8" y="2527183"/>
            <a:ext cx="8847668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9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07 at 12.0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8" y="1931350"/>
            <a:ext cx="7837342" cy="41249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2" y="1277088"/>
            <a:ext cx="872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3C9"/>
                </a:solidFill>
              </a:rPr>
              <a:t>How clients hear about community legal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1757901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197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How community legal sector </a:t>
            </a:r>
          </a:p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workers assist their clients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7857" y="6056268"/>
            <a:ext cx="69749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Other ways clients hear about community legal services include medical professionals (14.3%), </a:t>
            </a:r>
          </a:p>
          <a:p>
            <a:r>
              <a:rPr lang="en-US" sz="1100" dirty="0"/>
              <a:t>posters or flyers (8.7%), members of parliaments, senators or councilors (3.97%), </a:t>
            </a:r>
            <a:r>
              <a:rPr lang="en-US" sz="1100" dirty="0" smtClean="0"/>
              <a:t> newspapers </a:t>
            </a:r>
            <a:r>
              <a:rPr lang="en-US" sz="1100" dirty="0"/>
              <a:t>(3.2%), ombudsman (2.4%) and radio (0.79%). </a:t>
            </a:r>
          </a:p>
        </p:txBody>
      </p:sp>
    </p:spTree>
    <p:extLst>
      <p:ext uri="{BB962C8B-B14F-4D97-AF65-F5344CB8AC3E}">
        <p14:creationId xmlns:p14="http://schemas.microsoft.com/office/powerpoint/2010/main" val="2441256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2" y="1020540"/>
            <a:ext cx="872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A3C9"/>
                </a:solidFill>
              </a:rPr>
              <a:t>Frequency of problems</a:t>
            </a:r>
            <a:endParaRPr lang="en-US" sz="2400" b="1" dirty="0">
              <a:solidFill>
                <a:srgbClr val="00A3C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5714" y="1582996"/>
            <a:ext cx="7892143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197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Phone and </a:t>
            </a: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i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nternet issues</a:t>
            </a:r>
            <a:endParaRPr lang="en-AU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8-03-07 at 12.1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8" y="1749777"/>
            <a:ext cx="6947332" cy="47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54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07 at 12.1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708862"/>
            <a:ext cx="7421033" cy="44795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0205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A3C9"/>
                </a:solidFill>
              </a:rPr>
              <a:t>Clients’ understanding of how to complain</a:t>
            </a:r>
            <a:endParaRPr lang="en-US" sz="2400" b="1" dirty="0">
              <a:solidFill>
                <a:srgbClr val="00A3C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1582996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197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Phone and internet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214" y="4508500"/>
            <a:ext cx="15058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don</a:t>
            </a:r>
            <a:r>
              <a:rPr lang="mr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 know whether they know how to complain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37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8154" y="1365255"/>
            <a:ext cx="6745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A3C9"/>
                </a:solidFill>
              </a:rPr>
              <a:t>The most common phone or internet issues</a:t>
            </a:r>
            <a:endParaRPr lang="en-US" sz="2400" b="1" dirty="0">
              <a:solidFill>
                <a:srgbClr val="00A3C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1905961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197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Phone and internet issues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90753"/>
              </p:ext>
            </p:extLst>
          </p:nvPr>
        </p:nvGraphicFramePr>
        <p:xfrm>
          <a:off x="1188155" y="2254076"/>
          <a:ext cx="6982178" cy="228721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47511"/>
                <a:gridCol w="6434667"/>
              </a:tblGrid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Unable to pay for phone or internet service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Increasing debt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Legal action for debt recovery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44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Not enough money coming in to cover required spending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Misunderstanding their contract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88154" y="4722337"/>
            <a:ext cx="7207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Other issues include late bill payments and extensions, bad relationships with phone or internet providers, overselling, problems moving house and language or cultural barriers</a:t>
            </a:r>
            <a:r>
              <a:rPr lang="en-US" sz="1600" dirty="0" smtClean="0"/>
              <a:t>.</a:t>
            </a:r>
          </a:p>
          <a:p>
            <a:endParaRPr lang="en-US" sz="1200" dirty="0"/>
          </a:p>
          <a:p>
            <a:r>
              <a:rPr lang="en-US" sz="1200" dirty="0" smtClean="0"/>
              <a:t>*Respondents </a:t>
            </a:r>
            <a:r>
              <a:rPr lang="en-US" sz="1200" dirty="0"/>
              <a:t>were asked to rank statements from a list of 10 choices.</a:t>
            </a:r>
          </a:p>
        </p:txBody>
      </p:sp>
    </p:spTree>
    <p:extLst>
      <p:ext uri="{BB962C8B-B14F-4D97-AF65-F5344CB8AC3E}">
        <p14:creationId xmlns:p14="http://schemas.microsoft.com/office/powerpoint/2010/main" val="190647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o060917_059.JPG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409222"/>
            <a:ext cx="6688667" cy="5178778"/>
          </a:xfrm>
          <a:prstGeom prst="rect">
            <a:avLst/>
          </a:prstGeom>
          <a:solidFill>
            <a:srgbClr val="00A3C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The Telecommunication </a:t>
            </a:r>
            <a:b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Industry Ombudsman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78" y="2573869"/>
            <a:ext cx="5398911" cy="373379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Gotham Book"/>
                <a:cs typeface="Gotham Book"/>
              </a:rPr>
              <a:t>Providing </a:t>
            </a:r>
            <a:r>
              <a:rPr lang="en-US" sz="2400" dirty="0">
                <a:solidFill>
                  <a:schemeClr val="bg1"/>
                </a:solidFill>
                <a:latin typeface="Gotham Book"/>
                <a:cs typeface="Gotham Book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fair, independent,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accessible dispute resolution service </a:t>
            </a:r>
            <a:r>
              <a:rPr lang="en-US" sz="2400" dirty="0">
                <a:solidFill>
                  <a:schemeClr val="bg1"/>
                </a:solidFill>
                <a:latin typeface="Gotham Book"/>
                <a:cs typeface="Gotham Book"/>
              </a:rPr>
              <a:t>for Australian consumers and the telecommunications industry – that complies with Benchmarks for Industry Based Customer Dispute Resolution</a:t>
            </a:r>
            <a:endParaRPr lang="en-AU" sz="2400" dirty="0">
              <a:solidFill>
                <a:schemeClr val="bg1"/>
              </a:solidFill>
              <a:latin typeface="Gotham Book"/>
              <a:cs typeface="Gotham Book"/>
            </a:endParaRPr>
          </a:p>
          <a:p>
            <a:pPr marL="444500" indent="-444500">
              <a:spcAft>
                <a:spcPts val="1200"/>
              </a:spcAft>
            </a:pPr>
            <a:endParaRPr lang="en-AU" sz="2400" dirty="0" smtClean="0">
              <a:solidFill>
                <a:srgbClr val="00A3C9"/>
              </a:solidFill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solidFill>
                <a:srgbClr val="00A3C9"/>
              </a:solidFill>
            </a:endParaRPr>
          </a:p>
        </p:txBody>
      </p:sp>
      <p:pic>
        <p:nvPicPr>
          <p:cNvPr id="5" name="Picture 2" descr="S:\Stakeholder Engagement\Roles\Digital Comms Manager\Logos and Templates\Master Logos\2 line logo reversed\TIO_2line_revers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666" y="6262454"/>
            <a:ext cx="203623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6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7332" y="1001313"/>
            <a:ext cx="7718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3C9"/>
                </a:solidFill>
              </a:rPr>
              <a:t>The most common reasons stopping clients from complaining about their phone or internet service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1903515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197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Phone and internet issues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90829"/>
              </p:ext>
            </p:extLst>
          </p:nvPr>
        </p:nvGraphicFramePr>
        <p:xfrm>
          <a:off x="1188155" y="2290357"/>
          <a:ext cx="6982178" cy="228721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47511"/>
                <a:gridCol w="6434667"/>
              </a:tblGrid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People don’t know they can complain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People don</a:t>
                      </a:r>
                      <a:r>
                        <a:rPr lang="mr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’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 know who to contact to complain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Lack of confidence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44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People don</a:t>
                      </a:r>
                      <a:r>
                        <a:rPr lang="mr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’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 understand their phone and internet contracts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Lack of knowledge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88154" y="4722337"/>
            <a:ext cx="72079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Other reasons include not understanding phone or internet bills, language and cultural barriers and repercussions from a phone or internet provider. </a:t>
            </a:r>
            <a:endParaRPr lang="en-US" sz="1600" dirty="0" smtClean="0"/>
          </a:p>
          <a:p>
            <a:endParaRPr lang="en-US" sz="1400" dirty="0" smtClean="0"/>
          </a:p>
          <a:p>
            <a:r>
              <a:rPr lang="en-US" sz="1200" dirty="0" smtClean="0"/>
              <a:t>*Respondents </a:t>
            </a:r>
            <a:r>
              <a:rPr lang="en-US" sz="1200" dirty="0"/>
              <a:t>were asked to rank statements from a list of 10 choices.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995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8155" y="1101584"/>
            <a:ext cx="699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3C9"/>
                </a:solidFill>
              </a:rPr>
              <a:t>Additional problems that </a:t>
            </a:r>
            <a:r>
              <a:rPr lang="en-US" sz="2400" b="1" smtClean="0">
                <a:solidFill>
                  <a:srgbClr val="00A3C9"/>
                </a:solidFill>
              </a:rPr>
              <a:t>arise </a:t>
            </a:r>
          </a:p>
          <a:p>
            <a:pPr algn="ctr"/>
            <a:r>
              <a:rPr lang="en-US" sz="2400" b="1" smtClean="0">
                <a:solidFill>
                  <a:srgbClr val="00A3C9"/>
                </a:solidFill>
              </a:rPr>
              <a:t>from phone </a:t>
            </a:r>
            <a:r>
              <a:rPr lang="en-US" sz="2400" b="1" dirty="0">
                <a:solidFill>
                  <a:srgbClr val="00A3C9"/>
                </a:solidFill>
              </a:rPr>
              <a:t>or internet issues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05089" y="1967015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197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Phone and internet issues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82896"/>
              </p:ext>
            </p:extLst>
          </p:nvPr>
        </p:nvGraphicFramePr>
        <p:xfrm>
          <a:off x="1205089" y="2254072"/>
          <a:ext cx="6982178" cy="229554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47511"/>
                <a:gridCol w="6434667"/>
              </a:tblGrid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Debt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61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Mental health issues	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7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Unemployment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2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Housing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 health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71220" y="4722337"/>
            <a:ext cx="72248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Other problems include loss or suspension of phone or internet services, relationship breakdown, family violence, poor credit rating, legal problems and poor financial management</a:t>
            </a:r>
            <a:r>
              <a:rPr lang="en-US" sz="1600" dirty="0" smtClean="0"/>
              <a:t>. </a:t>
            </a:r>
          </a:p>
          <a:p>
            <a:endParaRPr lang="en-US" sz="1600" dirty="0" smtClean="0"/>
          </a:p>
          <a:p>
            <a:r>
              <a:rPr lang="en-US" sz="1200" dirty="0" smtClean="0"/>
              <a:t>*Respondents </a:t>
            </a:r>
            <a:r>
              <a:rPr lang="en-US" sz="1200" dirty="0"/>
              <a:t>were asked to rank statements from a list of 10 choices.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4135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5667" y="1107194"/>
            <a:ext cx="5799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3C9"/>
                </a:solidFill>
              </a:rPr>
              <a:t>Solutions identified to help </a:t>
            </a:r>
            <a:endParaRPr lang="en-US" sz="2400" b="1" dirty="0" smtClean="0">
              <a:solidFill>
                <a:srgbClr val="00A3C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A3C9"/>
                </a:solidFill>
              </a:rPr>
              <a:t>avoid phone </a:t>
            </a:r>
            <a:r>
              <a:rPr lang="en-US" sz="2400" b="1" dirty="0">
                <a:solidFill>
                  <a:srgbClr val="00A3C9"/>
                </a:solidFill>
              </a:rPr>
              <a:t>or internet problems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88155" y="1994234"/>
            <a:ext cx="6982178" cy="0"/>
          </a:xfrm>
          <a:prstGeom prst="line">
            <a:avLst/>
          </a:prstGeom>
          <a:ln>
            <a:solidFill>
              <a:srgbClr val="00A3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197556"/>
            <a:ext cx="91440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Phone and internet issues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42602"/>
              </p:ext>
            </p:extLst>
          </p:nvPr>
        </p:nvGraphicFramePr>
        <p:xfrm>
          <a:off x="1188155" y="2281290"/>
          <a:ext cx="6982178" cy="229554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47511"/>
                <a:gridCol w="6434667"/>
              </a:tblGrid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Tighter regulation of phone or internet services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61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variety of payment plans		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7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Financial education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2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 information from phone or internet providers	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3C9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A3C9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Restrictions on overselling		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71220" y="4722337"/>
            <a:ext cx="7224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Other solutions include tighter regulation of credit, better IT skills, availability of consumer information, information delivered in a variety of languages and cultures, and regulation on phone or internet services advertising</a:t>
            </a:r>
            <a:r>
              <a:rPr lang="en-US" sz="1600" dirty="0" smtClean="0"/>
              <a:t>. </a:t>
            </a:r>
          </a:p>
          <a:p>
            <a:endParaRPr lang="en-US" sz="1600" dirty="0" smtClean="0"/>
          </a:p>
          <a:p>
            <a:r>
              <a:rPr lang="en-US" sz="1200" dirty="0" smtClean="0"/>
              <a:t>*Respondents </a:t>
            </a:r>
            <a:r>
              <a:rPr lang="en-US" sz="1200" dirty="0"/>
              <a:t>were asked to rank statements from a list of 10 choices.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3524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-834088000_bl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1"/>
            <a:ext cx="9144000" cy="685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527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FFFFFF"/>
                </a:solidFill>
                <a:latin typeface="Arial"/>
                <a:cs typeface="Arial"/>
              </a:rPr>
              <a:t>Lessons from 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92" y="452928"/>
            <a:ext cx="8165507" cy="75203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FFFF"/>
                </a:solidFill>
                <a:latin typeface="Arial"/>
                <a:cs typeface="Arial"/>
              </a:rPr>
              <a:t>Making a difference</a:t>
            </a:r>
            <a:endParaRPr lang="en-A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3459769"/>
            <a:ext cx="5602111" cy="1256842"/>
          </a:xfrm>
          <a:prstGeom prst="rect">
            <a:avLst/>
          </a:prstGeom>
          <a:solidFill>
            <a:srgbClr val="00A3C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3596437"/>
            <a:ext cx="5144911" cy="112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>
                <a:solidFill>
                  <a:srgbClr val="FFFFFF"/>
                </a:solidFill>
                <a:latin typeface="Gotham Book"/>
                <a:cs typeface="Gotham Book"/>
              </a:rPr>
              <a:t>Wendy* </a:t>
            </a:r>
          </a:p>
          <a:p>
            <a:pPr marL="0" indent="0">
              <a:buFont typeface="Arial"/>
              <a:buNone/>
            </a:pPr>
            <a:r>
              <a:rPr lang="en-AU" sz="2400" dirty="0" smtClean="0">
                <a:solidFill>
                  <a:srgbClr val="FFFFFF"/>
                </a:solidFill>
                <a:latin typeface="Gotham Book"/>
                <a:cs typeface="Gotham Book"/>
              </a:rPr>
              <a:t>A breach of privacy</a:t>
            </a:r>
          </a:p>
        </p:txBody>
      </p:sp>
    </p:spTree>
    <p:extLst>
      <p:ext uri="{BB962C8B-B14F-4D97-AF65-F5344CB8AC3E}">
        <p14:creationId xmlns:p14="http://schemas.microsoft.com/office/powerpoint/2010/main" val="410809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-611182816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93" y="542732"/>
            <a:ext cx="8165507" cy="562479"/>
          </a:xfrm>
        </p:spPr>
        <p:txBody>
          <a:bodyPr>
            <a:no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/>
                <a:cs typeface="Arial"/>
              </a:rPr>
              <a:t>Making a difference</a:t>
            </a:r>
            <a:endParaRPr lang="en-A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3217333"/>
            <a:ext cx="5602111" cy="1256842"/>
          </a:xfrm>
          <a:prstGeom prst="rect">
            <a:avLst/>
          </a:prstGeom>
          <a:solidFill>
            <a:srgbClr val="00A3C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54001"/>
            <a:ext cx="5144911" cy="112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>
                <a:solidFill>
                  <a:schemeClr val="bg1"/>
                </a:solidFill>
                <a:latin typeface="Gotham Book"/>
                <a:cs typeface="Gotham Book"/>
              </a:rPr>
              <a:t>Andrea* 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chemeClr val="bg1"/>
                </a:solidFill>
                <a:latin typeface="Gotham Book"/>
                <a:cs typeface="Gotham Book"/>
              </a:rPr>
              <a:t>Repayment and debt collection</a:t>
            </a:r>
          </a:p>
        </p:txBody>
      </p:sp>
    </p:spTree>
    <p:extLst>
      <p:ext uri="{BB962C8B-B14F-4D97-AF65-F5344CB8AC3E}">
        <p14:creationId xmlns:p14="http://schemas.microsoft.com/office/powerpoint/2010/main" val="274203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6305"/>
            <a:ext cx="9144000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00A3C9"/>
                </a:solidFill>
                <a:latin typeface="Arial"/>
                <a:cs typeface="Arial"/>
              </a:rPr>
              <a:t>Your questions</a:t>
            </a:r>
            <a:endParaRPr lang="en-AU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1861-F44A-934C-A7CA-CC8612A012C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50" name="Picture 2" descr="Image result for telco complaint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88" y="1629305"/>
            <a:ext cx="7644096" cy="47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54"/>
            <a:ext cx="8229600" cy="1658584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Benchmarks for Industry-based Customer Dispute Resolution</a:t>
            </a:r>
            <a:endParaRPr lang="en-US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3015" y="2388611"/>
            <a:ext cx="212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rPr>
              <a:t>Independent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3015" y="3801954"/>
            <a:ext cx="1816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Gotham Book"/>
                <a:cs typeface="Gotham Book"/>
              </a:rPr>
              <a:t>Accessible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3015" y="5184213"/>
            <a:ext cx="770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Gotham Book"/>
                <a:cs typeface="Gotham Book"/>
              </a:rPr>
              <a:t>Fair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5400" y="2388611"/>
            <a:ext cx="2127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rPr>
              <a:t>Accountable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5400" y="3797911"/>
            <a:ext cx="145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Gotham Book"/>
                <a:cs typeface="Gotham Book"/>
              </a:rPr>
              <a:t>Efficient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5400" y="5184213"/>
            <a:ext cx="1542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Gotham Book"/>
                <a:cs typeface="Gotham Book"/>
              </a:rPr>
              <a:t>Effective</a:t>
            </a:r>
            <a:endParaRPr lang="en-US" sz="2400" dirty="0">
              <a:solidFill>
                <a:srgbClr val="404040"/>
              </a:solidFill>
            </a:endParaRPr>
          </a:p>
        </p:txBody>
      </p:sp>
      <p:pic>
        <p:nvPicPr>
          <p:cNvPr id="3" name="Picture 2" descr="standing-up-man-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" y="2154316"/>
            <a:ext cx="724183" cy="72418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26533" y="3344333"/>
            <a:ext cx="30000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6533" y="4749800"/>
            <a:ext cx="30000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03044" y="3344333"/>
            <a:ext cx="30000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03044" y="4749800"/>
            <a:ext cx="30000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ustom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6" y="3755526"/>
            <a:ext cx="504050" cy="504050"/>
          </a:xfrm>
          <a:prstGeom prst="rect">
            <a:avLst/>
          </a:prstGeom>
        </p:spPr>
      </p:pic>
      <p:pic>
        <p:nvPicPr>
          <p:cNvPr id="19" name="Picture 18" descr="weight-balanc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6" y="5122072"/>
            <a:ext cx="523806" cy="523806"/>
          </a:xfrm>
          <a:prstGeom prst="rect">
            <a:avLst/>
          </a:prstGeom>
        </p:spPr>
      </p:pic>
      <p:pic>
        <p:nvPicPr>
          <p:cNvPr id="20" name="Picture 19" descr="raising-hand-silhouet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61" y="2154316"/>
            <a:ext cx="724183" cy="724183"/>
          </a:xfrm>
          <a:prstGeom prst="rect">
            <a:avLst/>
          </a:prstGeom>
        </p:spPr>
      </p:pic>
      <p:pic>
        <p:nvPicPr>
          <p:cNvPr id="21" name="Picture 20" descr="lightning-bolt-black-shap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870" y="3755526"/>
            <a:ext cx="567530" cy="567530"/>
          </a:xfrm>
          <a:prstGeom prst="rect">
            <a:avLst/>
          </a:prstGeom>
        </p:spPr>
      </p:pic>
      <p:pic>
        <p:nvPicPr>
          <p:cNvPr id="22" name="Picture 21" descr="lik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870" y="5122072"/>
            <a:ext cx="453511" cy="453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Stock-834088000_blu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1"/>
            <a:ext cx="9144000" cy="685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54"/>
            <a:ext cx="8229600" cy="1658584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>
                <a:solidFill>
                  <a:schemeClr val="bg1"/>
                </a:solidFill>
                <a:latin typeface="Arial"/>
                <a:cs typeface="Arial"/>
              </a:rPr>
              <a:t>Our </a:t>
            </a:r>
            <a:r>
              <a:rPr lang="en-AU" sz="3600" b="1" dirty="0" smtClean="0">
                <a:solidFill>
                  <a:schemeClr val="bg1"/>
                </a:solidFill>
                <a:latin typeface="Arial"/>
                <a:cs typeface="Arial"/>
              </a:rPr>
              <a:t>scope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599949366"/>
              </p:ext>
            </p:extLst>
          </p:nvPr>
        </p:nvGraphicFramePr>
        <p:xfrm>
          <a:off x="813365" y="1582385"/>
          <a:ext cx="72310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" descr="S:\Stakeholder Engagement\Roles\Digital Comms Manager\Logos and Templates\Master Logos\2 line logo reversed\TIO_2line_reversed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666" y="6262454"/>
            <a:ext cx="2036233" cy="3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home.png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70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97" y="2031415"/>
            <a:ext cx="674273" cy="674270"/>
          </a:xfrm>
          <a:prstGeom prst="rect">
            <a:avLst/>
          </a:prstGeom>
        </p:spPr>
      </p:pic>
      <p:pic>
        <p:nvPicPr>
          <p:cNvPr id="6" name="Picture 5" descr="balance.eps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28" y="2010993"/>
            <a:ext cx="747486" cy="646474"/>
          </a:xfrm>
          <a:prstGeom prst="rect">
            <a:avLst/>
          </a:prstGeom>
        </p:spPr>
      </p:pic>
      <p:pic>
        <p:nvPicPr>
          <p:cNvPr id="7" name="Picture 6" descr="stationery-stacked-papers.eps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14" y="2147650"/>
            <a:ext cx="807357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0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54"/>
            <a:ext cx="8229600" cy="1658584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Our 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mandate</a:t>
            </a:r>
            <a:endParaRPr lang="en-US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428924320"/>
              </p:ext>
            </p:extLst>
          </p:nvPr>
        </p:nvGraphicFramePr>
        <p:xfrm>
          <a:off x="990338" y="1414498"/>
          <a:ext cx="6739695" cy="442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8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54"/>
            <a:ext cx="8229600" cy="1658584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The </a:t>
            </a:r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telecommunications industry</a:t>
            </a:r>
            <a:endParaRPr lang="en-US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90266" y="1496228"/>
            <a:ext cx="7678845" cy="444381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00A3C9"/>
                </a:solidFill>
                <a:latin typeface="Gotham Book"/>
                <a:cs typeface="Gotham Book"/>
              </a:rPr>
              <a:t>Dispute Resolution</a:t>
            </a:r>
            <a:r>
              <a:rPr lang="en-US" sz="2200" dirty="0">
                <a:latin typeface="Gotham Book"/>
                <a:cs typeface="Gotham Book"/>
              </a:rPr>
              <a:t/>
            </a:r>
            <a:br>
              <a:rPr lang="en-US" sz="2200" dirty="0">
                <a:latin typeface="Gotham Book"/>
                <a:cs typeface="Gotham Book"/>
              </a:rPr>
            </a:br>
            <a:r>
              <a:rPr lang="en-US" sz="2200" dirty="0">
                <a:latin typeface="Gotham Book"/>
                <a:cs typeface="Gotham Book"/>
              </a:rPr>
              <a:t>Telecommunications Industry </a:t>
            </a:r>
            <a:r>
              <a:rPr lang="en-US" sz="2200" dirty="0" smtClean="0">
                <a:latin typeface="Gotham Book"/>
                <a:cs typeface="Gotham Book"/>
              </a:rPr>
              <a:t>Ombudsman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 smtClean="0">
                <a:solidFill>
                  <a:srgbClr val="00A3C9"/>
                </a:solidFill>
                <a:latin typeface="Gotham Book"/>
                <a:cs typeface="Gotham Book"/>
              </a:rPr>
              <a:t>Regulator</a:t>
            </a:r>
            <a:r>
              <a:rPr lang="en-US" sz="2200" dirty="0">
                <a:solidFill>
                  <a:srgbClr val="00A3C9"/>
                </a:solidFill>
                <a:latin typeface="Gotham Book"/>
                <a:cs typeface="Gotham Book"/>
              </a:rPr>
              <a:t/>
            </a:r>
            <a:br>
              <a:rPr lang="en-US" sz="2200" dirty="0">
                <a:solidFill>
                  <a:srgbClr val="00A3C9"/>
                </a:solidFill>
                <a:latin typeface="Gotham Book"/>
                <a:cs typeface="Gotham Book"/>
              </a:rPr>
            </a:br>
            <a:r>
              <a:rPr lang="en-US" sz="2400" dirty="0" smtClean="0">
                <a:latin typeface="Gotham Book"/>
                <a:cs typeface="Gotham Book"/>
              </a:rPr>
              <a:t>Aus</a:t>
            </a:r>
            <a:r>
              <a:rPr lang="en-US" sz="2200" dirty="0" smtClean="0">
                <a:latin typeface="Gotham Book"/>
                <a:cs typeface="Gotham Book"/>
              </a:rPr>
              <a:t>tralian Communications and Media Authority (ACMA), along with the government, sets policy, regulates the industry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 smtClean="0">
                <a:solidFill>
                  <a:srgbClr val="00A3C9"/>
                </a:solidFill>
                <a:latin typeface="Gotham Book"/>
                <a:cs typeface="Gotham Book"/>
              </a:rPr>
              <a:t>Industry Peak Body</a:t>
            </a:r>
            <a:r>
              <a:rPr lang="en-US" sz="2200" dirty="0" smtClean="0">
                <a:solidFill>
                  <a:srgbClr val="00A3C9"/>
                </a:solidFill>
                <a:latin typeface="Gotham Book"/>
                <a:cs typeface="Gotham Book"/>
              </a:rPr>
              <a:t/>
            </a:r>
            <a:br>
              <a:rPr lang="en-US" sz="2200" dirty="0" smtClean="0">
                <a:solidFill>
                  <a:srgbClr val="00A3C9"/>
                </a:solidFill>
                <a:latin typeface="Gotham Book"/>
                <a:cs typeface="Gotham Book"/>
              </a:rPr>
            </a:br>
            <a:r>
              <a:rPr lang="en-US" sz="2200" dirty="0" smtClean="0">
                <a:latin typeface="Gotham Book"/>
                <a:cs typeface="Gotham Book"/>
              </a:rPr>
              <a:t>Communications Alliance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 smtClean="0">
                <a:solidFill>
                  <a:srgbClr val="00A3C9"/>
                </a:solidFill>
                <a:latin typeface="Gotham Book"/>
                <a:cs typeface="Gotham Book"/>
              </a:rPr>
              <a:t>Consumer Peak Body </a:t>
            </a:r>
            <a:br>
              <a:rPr lang="en-US" sz="2200" b="1" dirty="0" smtClean="0">
                <a:solidFill>
                  <a:srgbClr val="00A3C9"/>
                </a:solidFill>
                <a:latin typeface="Gotham Book"/>
                <a:cs typeface="Gotham Book"/>
              </a:rPr>
            </a:br>
            <a:r>
              <a:rPr lang="en-US" sz="2200" dirty="0" smtClean="0">
                <a:latin typeface="Gotham Book"/>
                <a:cs typeface="Gotham Book"/>
              </a:rPr>
              <a:t>Australian Communications Consumer Action Network (ACCAN)</a:t>
            </a:r>
            <a:endParaRPr lang="en-US" sz="2200" b="1" dirty="0">
              <a:latin typeface="Gotham Book"/>
              <a:cs typeface="Gotham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54"/>
            <a:ext cx="8229600" cy="1658584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What’s happening in complaints</a:t>
            </a:r>
            <a:endParaRPr lang="en-US" sz="3600" b="1" dirty="0">
              <a:solidFill>
                <a:srgbClr val="00A3C9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29556" y="1693784"/>
            <a:ext cx="6039555" cy="444381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600" dirty="0">
                <a:solidFill>
                  <a:srgbClr val="404040"/>
                </a:solidFill>
                <a:latin typeface="Arial"/>
                <a:cs typeface="Arial"/>
              </a:rPr>
              <a:t>Changing pattern – and increasing </a:t>
            </a:r>
            <a:r>
              <a:rPr lang="en-US" sz="2600" dirty="0" smtClean="0">
                <a:solidFill>
                  <a:srgbClr val="404040"/>
                </a:solidFill>
                <a:latin typeface="Arial"/>
                <a:cs typeface="Arial"/>
              </a:rPr>
              <a:t>demand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600" dirty="0" smtClean="0">
              <a:solidFill>
                <a:srgbClr val="00A3C9"/>
              </a:solidFill>
              <a:latin typeface="Arial"/>
              <a:cs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 smtClean="0">
                <a:solidFill>
                  <a:srgbClr val="404040"/>
                </a:solidFill>
                <a:latin typeface="Arial"/>
                <a:cs typeface="Arial"/>
              </a:rPr>
              <a:t>Impact </a:t>
            </a:r>
            <a:r>
              <a:rPr lang="en-US" sz="2600" dirty="0">
                <a:solidFill>
                  <a:srgbClr val="404040"/>
                </a:solidFill>
                <a:latin typeface="Arial"/>
                <a:cs typeface="Arial"/>
              </a:rPr>
              <a:t>of complaints about services delivered over the national broadband </a:t>
            </a:r>
            <a:r>
              <a:rPr lang="en-US" sz="2600" dirty="0" smtClean="0">
                <a:solidFill>
                  <a:srgbClr val="404040"/>
                </a:solidFill>
                <a:latin typeface="Arial"/>
                <a:cs typeface="Arial"/>
              </a:rPr>
              <a:t>network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600" dirty="0" smtClean="0">
              <a:solidFill>
                <a:srgbClr val="00A3C9"/>
              </a:solidFill>
              <a:latin typeface="Arial"/>
              <a:cs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 smtClean="0">
                <a:solidFill>
                  <a:srgbClr val="404040"/>
                </a:solidFill>
                <a:latin typeface="Arial"/>
                <a:cs typeface="Arial"/>
              </a:rPr>
              <a:t>What </a:t>
            </a:r>
            <a:r>
              <a:rPr lang="en-US" sz="2600" dirty="0">
                <a:solidFill>
                  <a:srgbClr val="404040"/>
                </a:solidFill>
                <a:latin typeface="Arial"/>
                <a:cs typeface="Arial"/>
              </a:rPr>
              <a:t>we see – complaint handling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3444" y="1417638"/>
            <a:ext cx="776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A3C9"/>
                </a:solidFill>
                <a:latin typeface="Gotham Black"/>
                <a:cs typeface="Gotham Black"/>
              </a:rPr>
              <a:t>1</a:t>
            </a:r>
            <a:endParaRPr lang="en-US" sz="7200" dirty="0">
              <a:solidFill>
                <a:srgbClr val="00A3C9"/>
              </a:solidFill>
              <a:latin typeface="Gotham Black"/>
              <a:cs typeface="Gotham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3444" y="2952928"/>
            <a:ext cx="776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A3C9"/>
                </a:solidFill>
                <a:latin typeface="Gotham Black"/>
                <a:cs typeface="Gotham Black"/>
              </a:rPr>
              <a:t>2</a:t>
            </a:r>
            <a:endParaRPr lang="en-US" sz="7200" dirty="0">
              <a:solidFill>
                <a:srgbClr val="00A3C9"/>
              </a:solidFill>
              <a:latin typeface="Gotham Black"/>
              <a:cs typeface="Gotham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3444" y="4593606"/>
            <a:ext cx="776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A3C9"/>
                </a:solidFill>
                <a:latin typeface="Gotham Black"/>
                <a:cs typeface="Gotham Black"/>
              </a:rPr>
              <a:t>3</a:t>
            </a:r>
            <a:endParaRPr lang="en-US" sz="7200" dirty="0">
              <a:solidFill>
                <a:srgbClr val="00A3C9"/>
              </a:solidFill>
              <a:latin typeface="Gotham Black"/>
              <a:cs typeface="Gotham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400989"/>
              </p:ext>
            </p:extLst>
          </p:nvPr>
        </p:nvGraphicFramePr>
        <p:xfrm>
          <a:off x="152398" y="1712436"/>
          <a:ext cx="8686800" cy="43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526846"/>
            <a:ext cx="8229599" cy="1055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rgbClr val="00A3C9"/>
                </a:solidFill>
                <a:latin typeface="Arial"/>
                <a:cs typeface="Arial"/>
              </a:rPr>
              <a:t>National complaint </a:t>
            </a:r>
            <a:r>
              <a:rPr lang="en-AU" sz="3600" b="1" dirty="0">
                <a:solidFill>
                  <a:srgbClr val="00A3C9"/>
                </a:solidFill>
                <a:latin typeface="Arial"/>
                <a:cs typeface="Arial"/>
              </a:rPr>
              <a:t>volume over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B702-3118-A24A-A3A0-C37A09AC8A9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79" y="6184630"/>
            <a:ext cx="2088109" cy="343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798668">
            <a:off x="7026417" y="5547949"/>
            <a:ext cx="1719649" cy="2011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6800" rIns="0" rtlCol="0">
            <a:spAutoFit/>
          </a:bodyPr>
          <a:lstStyle/>
          <a:p>
            <a:pPr algn="r"/>
            <a:r>
              <a:rPr lang="en-US" sz="700" dirty="0" smtClean="0">
                <a:latin typeface="Arial"/>
                <a:cs typeface="Arial"/>
              </a:rPr>
              <a:t>FY17</a:t>
            </a:r>
            <a:endParaRPr lang="en-US"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38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8" ma:contentTypeDescription="Create a new document." ma:contentTypeScope="" ma:versionID="40b5f1771031ac1bc6dc77d62e5b6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fb803f97fa8e124e06e3c5657e865318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C4ECA0-15C3-40CF-83A0-30E86CD10CA9}"/>
</file>

<file path=customXml/itemProps2.xml><?xml version="1.0" encoding="utf-8"?>
<ds:datastoreItem xmlns:ds="http://schemas.openxmlformats.org/officeDocument/2006/customXml" ds:itemID="{F36433BC-745C-4B25-9147-6F4C0B6438D9}"/>
</file>

<file path=customXml/itemProps3.xml><?xml version="1.0" encoding="utf-8"?>
<ds:datastoreItem xmlns:ds="http://schemas.openxmlformats.org/officeDocument/2006/customXml" ds:itemID="{FE8C1B9A-376B-49F7-8B4F-6E3FFEB458CA}"/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1094</Words>
  <Application>Microsoft Macintosh PowerPoint</Application>
  <PresentationFormat>On-screen Show (4:3)</PresentationFormat>
  <Paragraphs>292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Agenda</vt:lpstr>
      <vt:lpstr>The Telecommunication  Industry Ombudsman</vt:lpstr>
      <vt:lpstr>Benchmarks for Industry-based Customer Dispute Resolution</vt:lpstr>
      <vt:lpstr>Our scope</vt:lpstr>
      <vt:lpstr>Our mandate</vt:lpstr>
      <vt:lpstr>The telecommunications industry</vt:lpstr>
      <vt:lpstr>What’s happening in complaints</vt:lpstr>
      <vt:lpstr>PowerPoint Presentation</vt:lpstr>
      <vt:lpstr>National complaint volume over time </vt:lpstr>
      <vt:lpstr>National phone and internet complaints</vt:lpstr>
      <vt:lpstr>Who complains across the country</vt:lpstr>
      <vt:lpstr>Phone and internet complaints in Queensland</vt:lpstr>
      <vt:lpstr>Top ten Queensland postcodes for phone and internet complaints</vt:lpstr>
      <vt:lpstr>Top complaint issues in Queensland</vt:lpstr>
      <vt:lpstr>NBN expectations vs experience</vt:lpstr>
      <vt:lpstr>Understanding the impact of phone and internet issues in Queensland</vt:lpstr>
      <vt:lpstr>Survey overview</vt:lpstr>
      <vt:lpstr>Community legal sector  workers in Queensland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from complaints</vt:lpstr>
      <vt:lpstr>Making a difference</vt:lpstr>
      <vt:lpstr>Making a difference</vt:lpstr>
      <vt:lpstr>Your questions</vt:lpstr>
    </vt:vector>
  </TitlesOfParts>
  <Company>Telecommunications Industry Ombudsman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Myers</dc:creator>
  <cp:lastModifiedBy>Johanna Myers</cp:lastModifiedBy>
  <cp:revision>33</cp:revision>
  <cp:lastPrinted>2018-03-07T01:41:31Z</cp:lastPrinted>
  <dcterms:created xsi:type="dcterms:W3CDTF">2018-03-05T02:32:40Z</dcterms:created>
  <dcterms:modified xsi:type="dcterms:W3CDTF">2018-03-07T22:53:49Z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