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4.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3.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Layouts/slideLayout1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theme/theme1.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34"/>
  </p:handoutMasterIdLst>
  <p:sldIdLst>
    <p:sldId id="256" r:id="rId2"/>
    <p:sldId id="257" r:id="rId3"/>
    <p:sldId id="259" r:id="rId4"/>
    <p:sldId id="261" r:id="rId5"/>
    <p:sldId id="275" r:id="rId6"/>
    <p:sldId id="258" r:id="rId7"/>
    <p:sldId id="264" r:id="rId8"/>
    <p:sldId id="260" r:id="rId9"/>
    <p:sldId id="272" r:id="rId10"/>
    <p:sldId id="286" r:id="rId11"/>
    <p:sldId id="276" r:id="rId12"/>
    <p:sldId id="284" r:id="rId13"/>
    <p:sldId id="285" r:id="rId14"/>
    <p:sldId id="273" r:id="rId15"/>
    <p:sldId id="277" r:id="rId16"/>
    <p:sldId id="287" r:id="rId17"/>
    <p:sldId id="262" r:id="rId18"/>
    <p:sldId id="278" r:id="rId19"/>
    <p:sldId id="263" r:id="rId20"/>
    <p:sldId id="265" r:id="rId21"/>
    <p:sldId id="266" r:id="rId22"/>
    <p:sldId id="279" r:id="rId23"/>
    <p:sldId id="267" r:id="rId24"/>
    <p:sldId id="280" r:id="rId25"/>
    <p:sldId id="268" r:id="rId26"/>
    <p:sldId id="269" r:id="rId27"/>
    <p:sldId id="281" r:id="rId28"/>
    <p:sldId id="270" r:id="rId29"/>
    <p:sldId id="271" r:id="rId30"/>
    <p:sldId id="282" r:id="rId31"/>
    <p:sldId id="283" r:id="rId32"/>
    <p:sldId id="274" r:id="rId3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5" autoAdjust="0"/>
    <p:restoredTop sz="94660"/>
  </p:normalViewPr>
  <p:slideViewPr>
    <p:cSldViewPr snapToGrid="0">
      <p:cViewPr varScale="1">
        <p:scale>
          <a:sx n="70" d="100"/>
          <a:sy n="70" d="100"/>
        </p:scale>
        <p:origin x="-128" y="-40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handoutMaster" Target="handoutMasters/handoutMaster1.xml"/><Relationship Id="rId42" Type="http://schemas.openxmlformats.org/officeDocument/2006/relationships/customXml" Target="../customXml/item3.xml"/><Relationship Id="rId7" Type="http://schemas.openxmlformats.org/officeDocument/2006/relationships/slide" Target="slides/slide6.xml"/><Relationship Id="rId20" Type="http://schemas.openxmlformats.org/officeDocument/2006/relationships/slide" Target="slides/slide19.xml"/><Relationship Id="rId29" Type="http://schemas.openxmlformats.org/officeDocument/2006/relationships/slide" Target="slides/slide28.xml"/><Relationship Id="rId2" Type="http://schemas.openxmlformats.org/officeDocument/2006/relationships/slide" Target="slides/slide1.xml"/><Relationship Id="rId16" Type="http://schemas.openxmlformats.org/officeDocument/2006/relationships/slide" Target="slides/slide15.xml"/><Relationship Id="rId41" Type="http://schemas.openxmlformats.org/officeDocument/2006/relationships/customXml" Target="../customXml/item2.xml"/><Relationship Id="rId24" Type="http://schemas.openxmlformats.org/officeDocument/2006/relationships/slide" Target="slides/slide23.xml"/><Relationship Id="rId1" Type="http://schemas.openxmlformats.org/officeDocument/2006/relationships/slideMaster" Target="slideMasters/slideMaster1.xml"/><Relationship Id="rId32" Type="http://schemas.openxmlformats.org/officeDocument/2006/relationships/slide" Target="slides/slide31.xml"/><Relationship Id="rId6" Type="http://schemas.openxmlformats.org/officeDocument/2006/relationships/slide" Target="slides/slide5.xml"/><Relationship Id="rId11" Type="http://schemas.openxmlformats.org/officeDocument/2006/relationships/slide" Target="slides/slide10.xml"/><Relationship Id="rId37" Type="http://schemas.openxmlformats.org/officeDocument/2006/relationships/viewProps" Target="viewProps.xml"/><Relationship Id="rId40" Type="http://schemas.openxmlformats.org/officeDocument/2006/relationships/customXml" Target="../customXml/item1.xml"/><Relationship Id="rId23" Type="http://schemas.openxmlformats.org/officeDocument/2006/relationships/slide" Target="slides/slide22.xml"/><Relationship Id="rId28" Type="http://schemas.openxmlformats.org/officeDocument/2006/relationships/slide" Target="slides/slide27.xml"/><Relationship Id="rId5" Type="http://schemas.openxmlformats.org/officeDocument/2006/relationships/slide" Target="slides/slide4.xml"/><Relationship Id="rId36" Type="http://schemas.openxmlformats.org/officeDocument/2006/relationships/presProps" Target="presProps.xml"/><Relationship Id="rId15" Type="http://schemas.openxmlformats.org/officeDocument/2006/relationships/slide" Target="slides/slide14.xml"/><Relationship Id="rId31" Type="http://schemas.openxmlformats.org/officeDocument/2006/relationships/slide" Target="slides/slide30.xml"/><Relationship Id="rId10" Type="http://schemas.openxmlformats.org/officeDocument/2006/relationships/slide" Target="slides/slide9.xml"/><Relationship Id="rId19" Type="http://schemas.openxmlformats.org/officeDocument/2006/relationships/slide" Target="slides/slide18.xml"/><Relationship Id="rId22" Type="http://schemas.openxmlformats.org/officeDocument/2006/relationships/slide" Target="slides/slide21.xml"/><Relationship Id="rId27" Type="http://schemas.openxmlformats.org/officeDocument/2006/relationships/slide" Target="slides/slide26.xml"/><Relationship Id="rId4" Type="http://schemas.openxmlformats.org/officeDocument/2006/relationships/slide" Target="slides/slide3.xml"/><Relationship Id="rId30" Type="http://schemas.openxmlformats.org/officeDocument/2006/relationships/slide" Target="slides/slide29.xml"/><Relationship Id="rId9" Type="http://schemas.openxmlformats.org/officeDocument/2006/relationships/slide" Target="slides/slide8.xml"/><Relationship Id="rId35" Type="http://schemas.openxmlformats.org/officeDocument/2006/relationships/printerSettings" Target="printerSettings/printerSettings1.bin"/><Relationship Id="rId14" Type="http://schemas.openxmlformats.org/officeDocument/2006/relationships/slide" Target="slides/slide13.xml"/><Relationship Id="rId8" Type="http://schemas.openxmlformats.org/officeDocument/2006/relationships/slide" Target="slides/slide7.xml"/><Relationship Id="rId3" Type="http://schemas.openxmlformats.org/officeDocument/2006/relationships/slide" Target="slides/slide2.xml"/><Relationship Id="rId25" Type="http://schemas.openxmlformats.org/officeDocument/2006/relationships/slide" Target="slides/slide24.xml"/><Relationship Id="rId33" Type="http://schemas.openxmlformats.org/officeDocument/2006/relationships/slide" Target="slides/slide32.xml"/><Relationship Id="rId12" Type="http://schemas.openxmlformats.org/officeDocument/2006/relationships/slide" Target="slides/slide11.xml"/><Relationship Id="rId17" Type="http://schemas.openxmlformats.org/officeDocument/2006/relationships/slide" Target="slides/slide16.xml"/><Relationship Id="rId38"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15F6B299-C7A6-49F2-A960-3BD4B734FBC6}" type="datetimeFigureOut">
              <a:rPr lang="en-AU" smtClean="0"/>
              <a:t>6/3/18</a:t>
            </a:fld>
            <a:endParaRPr lang="en-AU"/>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4372B8D2-5BCB-46BF-BD45-29F4D1452CF2}" type="slidenum">
              <a:rPr lang="en-AU" smtClean="0"/>
              <a:t>‹#›</a:t>
            </a:fld>
            <a:endParaRPr lang="en-AU"/>
          </a:p>
        </p:txBody>
      </p:sp>
    </p:spTree>
    <p:extLst>
      <p:ext uri="{BB962C8B-B14F-4D97-AF65-F5344CB8AC3E}">
        <p14:creationId xmlns:p14="http://schemas.microsoft.com/office/powerpoint/2010/main" val="1159465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6/3/18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6/3/18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6/3/18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6/3/18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6/3/18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6/3/18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6/3/18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600200"/>
            <a:ext cx="8978900" cy="1308100"/>
          </a:xfrm>
        </p:spPr>
        <p:txBody>
          <a:bodyPr/>
          <a:lstStyle/>
          <a:p>
            <a:r>
              <a:rPr lang="en-AU" dirty="0" smtClean="0"/>
              <a:t>Principles of Adult Learning</a:t>
            </a:r>
            <a:endParaRPr lang="en-AU" dirty="0"/>
          </a:p>
        </p:txBody>
      </p:sp>
      <p:sp>
        <p:nvSpPr>
          <p:cNvPr id="3" name="Subtitle 2"/>
          <p:cNvSpPr>
            <a:spLocks noGrp="1"/>
          </p:cNvSpPr>
          <p:nvPr>
            <p:ph type="subTitle" idx="1"/>
          </p:nvPr>
        </p:nvSpPr>
        <p:spPr>
          <a:xfrm>
            <a:off x="1507067" y="3746499"/>
            <a:ext cx="7766936" cy="2112041"/>
          </a:xfrm>
        </p:spPr>
        <p:txBody>
          <a:bodyPr/>
          <a:lstStyle/>
          <a:p>
            <a:endParaRPr lang="en-AU" dirty="0" smtClean="0"/>
          </a:p>
          <a:p>
            <a:r>
              <a:rPr lang="en-AU" dirty="0" smtClean="0">
                <a:solidFill>
                  <a:schemeClr val="tx1"/>
                </a:solidFill>
              </a:rPr>
              <a:t>Presented by: Andrew Fussell</a:t>
            </a:r>
          </a:p>
          <a:p>
            <a:endParaRPr lang="en-AU"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10893" y="4614529"/>
            <a:ext cx="1736356" cy="1681125"/>
          </a:xfrm>
          <a:prstGeom prst="rect">
            <a:avLst/>
          </a:prstGeom>
        </p:spPr>
      </p:pic>
    </p:spTree>
    <p:extLst>
      <p:ext uri="{BB962C8B-B14F-4D97-AF65-F5344CB8AC3E}">
        <p14:creationId xmlns:p14="http://schemas.microsoft.com/office/powerpoint/2010/main" val="26998162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Learning Styles</a:t>
            </a:r>
            <a:br>
              <a:rPr lang="en-AU" dirty="0"/>
            </a:br>
            <a:endParaRPr lang="en-AU" dirty="0"/>
          </a:p>
        </p:txBody>
      </p:sp>
      <p:sp>
        <p:nvSpPr>
          <p:cNvPr id="3" name="Content Placeholder 2"/>
          <p:cNvSpPr>
            <a:spLocks noGrp="1"/>
          </p:cNvSpPr>
          <p:nvPr>
            <p:ph idx="1"/>
          </p:nvPr>
        </p:nvSpPr>
        <p:spPr>
          <a:xfrm>
            <a:off x="677334" y="2160589"/>
            <a:ext cx="8596668" cy="4367802"/>
          </a:xfrm>
        </p:spPr>
        <p:txBody>
          <a:bodyPr>
            <a:normAutofit/>
          </a:bodyPr>
          <a:lstStyle/>
          <a:p>
            <a:pPr marL="0" indent="0">
              <a:buNone/>
            </a:pPr>
            <a:r>
              <a:rPr lang="en-AU" sz="2400" dirty="0" smtClean="0"/>
              <a:t>These </a:t>
            </a:r>
            <a:r>
              <a:rPr lang="en-AU" sz="2400" dirty="0"/>
              <a:t>are broadly categorised into three learning styles</a:t>
            </a:r>
            <a:r>
              <a:rPr lang="en-AU" sz="2400" dirty="0" smtClean="0"/>
              <a:t>:</a:t>
            </a:r>
          </a:p>
          <a:p>
            <a:pPr marL="0" indent="0">
              <a:buNone/>
            </a:pPr>
            <a:endParaRPr lang="en-AU" sz="2400" dirty="0"/>
          </a:p>
          <a:p>
            <a:pPr lvl="0"/>
            <a:r>
              <a:rPr lang="en-AU" sz="2400" dirty="0"/>
              <a:t>Visual learners who prefer images, pictures, diagrams, films and videos or demonstrations.</a:t>
            </a:r>
          </a:p>
          <a:p>
            <a:pPr lvl="0"/>
            <a:r>
              <a:rPr lang="en-AU" sz="2400" dirty="0"/>
              <a:t>Auditory learners who learn best through the process of listening and talking.</a:t>
            </a:r>
          </a:p>
          <a:p>
            <a:pPr lvl="0"/>
            <a:r>
              <a:rPr lang="en-AU" sz="2400" dirty="0"/>
              <a:t>Kinaesthetic learners who learn by doing.</a:t>
            </a:r>
          </a:p>
        </p:txBody>
      </p:sp>
    </p:spTree>
    <p:extLst>
      <p:ext uri="{BB962C8B-B14F-4D97-AF65-F5344CB8AC3E}">
        <p14:creationId xmlns:p14="http://schemas.microsoft.com/office/powerpoint/2010/main" val="793290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80754"/>
            <a:ext cx="8596668" cy="1526363"/>
          </a:xfrm>
        </p:spPr>
        <p:txBody>
          <a:bodyPr/>
          <a:lstStyle/>
          <a:p>
            <a:r>
              <a:rPr lang="en-AU" dirty="0"/>
              <a:t>Learning Styles</a:t>
            </a:r>
          </a:p>
        </p:txBody>
      </p:sp>
      <p:sp>
        <p:nvSpPr>
          <p:cNvPr id="3" name="Content Placeholder 2"/>
          <p:cNvSpPr>
            <a:spLocks noGrp="1"/>
          </p:cNvSpPr>
          <p:nvPr>
            <p:ph idx="1"/>
          </p:nvPr>
        </p:nvSpPr>
        <p:spPr>
          <a:xfrm>
            <a:off x="677334" y="1010092"/>
            <a:ext cx="8596668" cy="5730950"/>
          </a:xfrm>
        </p:spPr>
        <p:txBody>
          <a:bodyPr>
            <a:normAutofit/>
          </a:bodyPr>
          <a:lstStyle/>
          <a:p>
            <a:pPr marL="0" indent="0">
              <a:buNone/>
            </a:pPr>
            <a:r>
              <a:rPr lang="en-AU" sz="2000" dirty="0" smtClean="0">
                <a:solidFill>
                  <a:srgbClr val="002060"/>
                </a:solidFill>
              </a:rPr>
              <a:t>Note your preferred responses to the following questions:</a:t>
            </a:r>
          </a:p>
          <a:p>
            <a:pPr marL="0" indent="0">
              <a:buNone/>
            </a:pPr>
            <a:r>
              <a:rPr lang="en-AU" sz="2000" dirty="0" smtClean="0">
                <a:solidFill>
                  <a:srgbClr val="002060"/>
                </a:solidFill>
              </a:rPr>
              <a:t>1. When I need directions for travelling I usually:</a:t>
            </a:r>
          </a:p>
          <a:p>
            <a:pPr>
              <a:buAutoNum type="alphaLcParenBoth"/>
            </a:pPr>
            <a:r>
              <a:rPr lang="en-AU" sz="2000" dirty="0" smtClean="0">
                <a:solidFill>
                  <a:srgbClr val="002060"/>
                </a:solidFill>
              </a:rPr>
              <a:t>Look at a map</a:t>
            </a:r>
          </a:p>
          <a:p>
            <a:pPr>
              <a:buAutoNum type="alphaLcParenBoth"/>
            </a:pPr>
            <a:r>
              <a:rPr lang="en-AU" sz="2000" dirty="0" smtClean="0">
                <a:solidFill>
                  <a:srgbClr val="002060"/>
                </a:solidFill>
              </a:rPr>
              <a:t>Ask for spoken directions</a:t>
            </a:r>
          </a:p>
          <a:p>
            <a:pPr>
              <a:buAutoNum type="alphaLcParenBoth"/>
            </a:pPr>
            <a:r>
              <a:rPr lang="en-AU" sz="2000" dirty="0" smtClean="0">
                <a:solidFill>
                  <a:srgbClr val="002060"/>
                </a:solidFill>
              </a:rPr>
              <a:t>Follow my nose and maybe use a compass</a:t>
            </a:r>
          </a:p>
          <a:p>
            <a:pPr marL="0" indent="0">
              <a:buNone/>
            </a:pPr>
            <a:r>
              <a:rPr lang="en-AU" sz="2000" dirty="0" smtClean="0">
                <a:solidFill>
                  <a:srgbClr val="002060"/>
                </a:solidFill>
              </a:rPr>
              <a:t> 2. If I am teaching someone something new, I tend to:</a:t>
            </a:r>
          </a:p>
          <a:p>
            <a:pPr>
              <a:buAutoNum type="alphaLcParenBoth"/>
            </a:pPr>
            <a:r>
              <a:rPr lang="en-AU" sz="2000" dirty="0" smtClean="0">
                <a:solidFill>
                  <a:srgbClr val="002060"/>
                </a:solidFill>
              </a:rPr>
              <a:t>Write instructions down for them</a:t>
            </a:r>
          </a:p>
          <a:p>
            <a:pPr>
              <a:buAutoNum type="alphaLcParenBoth"/>
            </a:pPr>
            <a:r>
              <a:rPr lang="en-AU" sz="2000" dirty="0" smtClean="0">
                <a:solidFill>
                  <a:srgbClr val="002060"/>
                </a:solidFill>
              </a:rPr>
              <a:t>Give them a verbal explanation</a:t>
            </a:r>
          </a:p>
          <a:p>
            <a:pPr>
              <a:buAutoNum type="alphaLcParenBoth"/>
            </a:pPr>
            <a:r>
              <a:rPr lang="en-AU" sz="2000" dirty="0" smtClean="0">
                <a:solidFill>
                  <a:srgbClr val="002060"/>
                </a:solidFill>
              </a:rPr>
              <a:t>Demonstrate first and then let them have a go</a:t>
            </a:r>
          </a:p>
          <a:p>
            <a:pPr marL="0" indent="0">
              <a:buNone/>
            </a:pPr>
            <a:r>
              <a:rPr lang="en-AU" sz="2000" dirty="0" smtClean="0">
                <a:solidFill>
                  <a:srgbClr val="002060"/>
                </a:solidFill>
              </a:rPr>
              <a:t>3. I tend to say:</a:t>
            </a:r>
          </a:p>
          <a:p>
            <a:pPr>
              <a:buAutoNum type="alphaLcParenBoth"/>
            </a:pPr>
            <a:r>
              <a:rPr lang="en-AU" sz="2000" dirty="0" smtClean="0">
                <a:solidFill>
                  <a:srgbClr val="002060"/>
                </a:solidFill>
              </a:rPr>
              <a:t>Watch how I do it</a:t>
            </a:r>
          </a:p>
          <a:p>
            <a:pPr>
              <a:buAutoNum type="alphaLcParenBoth"/>
            </a:pPr>
            <a:r>
              <a:rPr lang="en-AU" sz="2000" dirty="0" smtClean="0">
                <a:solidFill>
                  <a:srgbClr val="002060"/>
                </a:solidFill>
              </a:rPr>
              <a:t>Listen to me explain</a:t>
            </a:r>
          </a:p>
          <a:p>
            <a:pPr>
              <a:buAutoNum type="alphaLcParenBoth"/>
            </a:pPr>
            <a:r>
              <a:rPr lang="en-AU" sz="2000" dirty="0" smtClean="0">
                <a:solidFill>
                  <a:srgbClr val="002060"/>
                </a:solidFill>
              </a:rPr>
              <a:t>You have a go</a:t>
            </a:r>
          </a:p>
        </p:txBody>
      </p:sp>
    </p:spTree>
    <p:extLst>
      <p:ext uri="{BB962C8B-B14F-4D97-AF65-F5344CB8AC3E}">
        <p14:creationId xmlns:p14="http://schemas.microsoft.com/office/powerpoint/2010/main" val="2132579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Learning Styles</a:t>
            </a:r>
          </a:p>
        </p:txBody>
      </p:sp>
      <p:sp>
        <p:nvSpPr>
          <p:cNvPr id="3" name="Content Placeholder 2"/>
          <p:cNvSpPr>
            <a:spLocks noGrp="1"/>
          </p:cNvSpPr>
          <p:nvPr>
            <p:ph idx="1"/>
          </p:nvPr>
        </p:nvSpPr>
        <p:spPr>
          <a:xfrm>
            <a:off x="677334" y="1382232"/>
            <a:ext cx="8596668" cy="5252483"/>
          </a:xfrm>
        </p:spPr>
        <p:txBody>
          <a:bodyPr>
            <a:noAutofit/>
          </a:bodyPr>
          <a:lstStyle/>
          <a:p>
            <a:pPr marL="0" indent="0">
              <a:buNone/>
            </a:pPr>
            <a:r>
              <a:rPr lang="en-AU" sz="2000" dirty="0" smtClean="0">
                <a:solidFill>
                  <a:srgbClr val="002060"/>
                </a:solidFill>
              </a:rPr>
              <a:t>4. When I am learning a new skill, I am most comfortable:</a:t>
            </a:r>
          </a:p>
          <a:p>
            <a:pPr>
              <a:buAutoNum type="alphaLcParenBoth"/>
            </a:pPr>
            <a:r>
              <a:rPr lang="en-AU" sz="2000" dirty="0" smtClean="0">
                <a:solidFill>
                  <a:srgbClr val="002060"/>
                </a:solidFill>
              </a:rPr>
              <a:t>Watching what a teacher is doing</a:t>
            </a:r>
          </a:p>
          <a:p>
            <a:pPr>
              <a:buAutoNum type="alphaLcParenBoth"/>
            </a:pPr>
            <a:r>
              <a:rPr lang="en-AU" sz="2000" dirty="0" smtClean="0">
                <a:solidFill>
                  <a:srgbClr val="002060"/>
                </a:solidFill>
              </a:rPr>
              <a:t>Talking through with the teacher exactly what I’m supposed to do</a:t>
            </a:r>
          </a:p>
          <a:p>
            <a:pPr>
              <a:buAutoNum type="alphaLcParenBoth"/>
            </a:pPr>
            <a:r>
              <a:rPr lang="en-AU" sz="2000" dirty="0" smtClean="0">
                <a:solidFill>
                  <a:srgbClr val="002060"/>
                </a:solidFill>
              </a:rPr>
              <a:t>Giving it a try myself and work it out as it goes</a:t>
            </a:r>
          </a:p>
          <a:p>
            <a:pPr marL="0" indent="0">
              <a:buNone/>
            </a:pPr>
            <a:r>
              <a:rPr lang="en-AU" sz="2000" dirty="0" smtClean="0">
                <a:solidFill>
                  <a:srgbClr val="002060"/>
                </a:solidFill>
              </a:rPr>
              <a:t>5. I feel especially connected to other people because of:</a:t>
            </a:r>
          </a:p>
          <a:p>
            <a:pPr>
              <a:buAutoNum type="alphaLcParenBoth"/>
            </a:pPr>
            <a:r>
              <a:rPr lang="en-AU" sz="2000" dirty="0" smtClean="0">
                <a:solidFill>
                  <a:srgbClr val="002060"/>
                </a:solidFill>
              </a:rPr>
              <a:t>How they look</a:t>
            </a:r>
          </a:p>
          <a:p>
            <a:pPr>
              <a:buAutoNum type="alphaLcParenBoth"/>
            </a:pPr>
            <a:r>
              <a:rPr lang="en-AU" sz="2000" dirty="0" smtClean="0">
                <a:solidFill>
                  <a:srgbClr val="002060"/>
                </a:solidFill>
              </a:rPr>
              <a:t>What they say to me</a:t>
            </a:r>
          </a:p>
          <a:p>
            <a:pPr>
              <a:buAutoNum type="alphaLcParenBoth"/>
            </a:pPr>
            <a:r>
              <a:rPr lang="en-AU" sz="2000" dirty="0" smtClean="0">
                <a:solidFill>
                  <a:srgbClr val="002060"/>
                </a:solidFill>
              </a:rPr>
              <a:t>How they make me feel</a:t>
            </a:r>
          </a:p>
          <a:p>
            <a:pPr marL="0" indent="0">
              <a:buNone/>
            </a:pPr>
            <a:r>
              <a:rPr lang="en-AU" sz="2000" dirty="0" smtClean="0">
                <a:solidFill>
                  <a:srgbClr val="002060"/>
                </a:solidFill>
              </a:rPr>
              <a:t>6. I find it easier to remember</a:t>
            </a:r>
          </a:p>
          <a:p>
            <a:pPr>
              <a:buAutoNum type="alphaLcParenBoth"/>
            </a:pPr>
            <a:r>
              <a:rPr lang="en-AU" sz="2000" dirty="0" smtClean="0">
                <a:solidFill>
                  <a:srgbClr val="002060"/>
                </a:solidFill>
              </a:rPr>
              <a:t>Faces</a:t>
            </a:r>
          </a:p>
          <a:p>
            <a:pPr>
              <a:buAutoNum type="alphaLcParenBoth"/>
            </a:pPr>
            <a:r>
              <a:rPr lang="en-AU" sz="2000" dirty="0" smtClean="0">
                <a:solidFill>
                  <a:srgbClr val="002060"/>
                </a:solidFill>
              </a:rPr>
              <a:t>Names</a:t>
            </a:r>
          </a:p>
          <a:p>
            <a:pPr>
              <a:buAutoNum type="alphaLcParenBoth"/>
            </a:pPr>
            <a:r>
              <a:rPr lang="en-AU" sz="2000" dirty="0" smtClean="0">
                <a:solidFill>
                  <a:srgbClr val="002060"/>
                </a:solidFill>
              </a:rPr>
              <a:t>Things I have done</a:t>
            </a:r>
          </a:p>
        </p:txBody>
      </p:sp>
    </p:spTree>
    <p:extLst>
      <p:ext uri="{BB962C8B-B14F-4D97-AF65-F5344CB8AC3E}">
        <p14:creationId xmlns:p14="http://schemas.microsoft.com/office/powerpoint/2010/main" val="29001666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Learning styles</a:t>
            </a:r>
            <a:endParaRPr lang="en-AU" dirty="0"/>
          </a:p>
        </p:txBody>
      </p:sp>
      <p:sp>
        <p:nvSpPr>
          <p:cNvPr id="3" name="Content Placeholder 2"/>
          <p:cNvSpPr>
            <a:spLocks noGrp="1"/>
          </p:cNvSpPr>
          <p:nvPr>
            <p:ph idx="1"/>
          </p:nvPr>
        </p:nvSpPr>
        <p:spPr/>
        <p:txBody>
          <a:bodyPr>
            <a:normAutofit/>
          </a:bodyPr>
          <a:lstStyle/>
          <a:p>
            <a:pPr marL="0" indent="0">
              <a:buNone/>
            </a:pPr>
            <a:r>
              <a:rPr lang="en-AU" sz="2400" dirty="0" smtClean="0"/>
              <a:t>Based on the previous questions:</a:t>
            </a:r>
          </a:p>
          <a:p>
            <a:pPr marL="0" indent="0">
              <a:buNone/>
            </a:pPr>
            <a:endParaRPr lang="en-AU" sz="2400" dirty="0"/>
          </a:p>
          <a:p>
            <a:pPr marL="0" indent="0">
              <a:buNone/>
            </a:pPr>
            <a:r>
              <a:rPr lang="en-AU" sz="2400" dirty="0" smtClean="0"/>
              <a:t>If you chose mostly A’s you have a VISUAL learning style.</a:t>
            </a:r>
          </a:p>
          <a:p>
            <a:pPr marL="0" indent="0">
              <a:buNone/>
            </a:pPr>
            <a:endParaRPr lang="en-AU" sz="2400" dirty="0"/>
          </a:p>
          <a:p>
            <a:pPr marL="0" indent="0">
              <a:buNone/>
            </a:pPr>
            <a:r>
              <a:rPr lang="en-AU" sz="2400" dirty="0" smtClean="0"/>
              <a:t>If you chose mostly B’s you have an AUDITORY learning style.</a:t>
            </a:r>
          </a:p>
          <a:p>
            <a:pPr marL="0" indent="0">
              <a:buNone/>
            </a:pPr>
            <a:endParaRPr lang="en-AU" sz="2400" dirty="0"/>
          </a:p>
          <a:p>
            <a:pPr marL="0" indent="0">
              <a:buNone/>
            </a:pPr>
            <a:r>
              <a:rPr lang="en-AU" sz="2400" dirty="0" smtClean="0"/>
              <a:t>If you chose mostly C’s you have a KINAESTHETIC learning style.</a:t>
            </a:r>
            <a:endParaRPr lang="en-AU" sz="2400" dirty="0"/>
          </a:p>
        </p:txBody>
      </p:sp>
    </p:spTree>
    <p:extLst>
      <p:ext uri="{BB962C8B-B14F-4D97-AF65-F5344CB8AC3E}">
        <p14:creationId xmlns:p14="http://schemas.microsoft.com/office/powerpoint/2010/main" val="2748969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38223"/>
            <a:ext cx="8596668" cy="1190847"/>
          </a:xfrm>
        </p:spPr>
        <p:txBody>
          <a:bodyPr/>
          <a:lstStyle/>
          <a:p>
            <a:r>
              <a:rPr lang="en-AU" dirty="0"/>
              <a:t>Learning Styles</a:t>
            </a:r>
            <a:br>
              <a:rPr lang="en-AU" dirty="0"/>
            </a:br>
            <a:endParaRPr lang="en-AU" dirty="0"/>
          </a:p>
        </p:txBody>
      </p:sp>
      <p:sp>
        <p:nvSpPr>
          <p:cNvPr id="3" name="Content Placeholder 2"/>
          <p:cNvSpPr>
            <a:spLocks noGrp="1"/>
          </p:cNvSpPr>
          <p:nvPr>
            <p:ph idx="1"/>
          </p:nvPr>
        </p:nvSpPr>
        <p:spPr>
          <a:xfrm>
            <a:off x="677334" y="1020726"/>
            <a:ext cx="8596668" cy="5762846"/>
          </a:xfrm>
        </p:spPr>
        <p:txBody>
          <a:bodyPr>
            <a:normAutofit lnSpcReduction="10000"/>
          </a:bodyPr>
          <a:lstStyle/>
          <a:p>
            <a:pPr marL="0" indent="0">
              <a:buNone/>
            </a:pPr>
            <a:r>
              <a:rPr lang="en-AU" dirty="0"/>
              <a:t>While a learner may identify with one of the three learning styles, learners also learn more effectively when more than one of their senses is being used.  For example, a video will also contain sound and demonstrations are often linked to </a:t>
            </a:r>
            <a:r>
              <a:rPr lang="en-AU" dirty="0" smtClean="0"/>
              <a:t>practice.</a:t>
            </a:r>
          </a:p>
          <a:p>
            <a:pPr marL="0" indent="0">
              <a:buNone/>
            </a:pPr>
            <a:endParaRPr lang="en-AU" dirty="0"/>
          </a:p>
          <a:p>
            <a:pPr marL="0" indent="0">
              <a:buNone/>
            </a:pPr>
            <a:r>
              <a:rPr lang="en-AU" dirty="0"/>
              <a:t>When delivering training:</a:t>
            </a:r>
          </a:p>
          <a:p>
            <a:r>
              <a:rPr lang="en-AU" dirty="0" smtClean="0"/>
              <a:t>Recognise </a:t>
            </a:r>
            <a:r>
              <a:rPr lang="en-AU" dirty="0"/>
              <a:t>that very different strategies and techniques may be required in order to get the same message across to different people or groups</a:t>
            </a:r>
          </a:p>
          <a:p>
            <a:r>
              <a:rPr lang="en-AU" dirty="0" smtClean="0"/>
              <a:t>Cater </a:t>
            </a:r>
            <a:r>
              <a:rPr lang="en-AU" dirty="0"/>
              <a:t>for different learning styles, stimulate participant senses and maintain interest by using a variety of strategies and tools </a:t>
            </a:r>
          </a:p>
          <a:p>
            <a:r>
              <a:rPr lang="en-AU" dirty="0" smtClean="0"/>
              <a:t>Consult </a:t>
            </a:r>
            <a:r>
              <a:rPr lang="en-AU" dirty="0"/>
              <a:t>with organisers and/or the target group. Can they help you to better understand </a:t>
            </a:r>
            <a:r>
              <a:rPr lang="en-AU" dirty="0" smtClean="0"/>
              <a:t>the learning </a:t>
            </a:r>
            <a:r>
              <a:rPr lang="en-AU" dirty="0"/>
              <a:t>needs and preferences of the target group? Are they able assist in the design of the activities?</a:t>
            </a:r>
          </a:p>
          <a:p>
            <a:r>
              <a:rPr lang="en-AU" dirty="0" smtClean="0"/>
              <a:t>Develop </a:t>
            </a:r>
            <a:r>
              <a:rPr lang="en-AU" dirty="0"/>
              <a:t>your own knowledge and skills – your educator/facilitator ‘toolkit’. Identify and become familiar with using a range of strategies and techniques. Be flexible and adaptable, in both the planning and the delivery of activities and</a:t>
            </a:r>
          </a:p>
          <a:p>
            <a:r>
              <a:rPr lang="en-AU" dirty="0" smtClean="0"/>
              <a:t>Evaluate </a:t>
            </a:r>
            <a:r>
              <a:rPr lang="en-AU" dirty="0"/>
              <a:t>activities – What worked well? What didn’t? How could we do it better next time?</a:t>
            </a:r>
          </a:p>
          <a:p>
            <a:pPr marL="0" indent="0">
              <a:buNone/>
            </a:pPr>
            <a:endParaRPr lang="en-AU" dirty="0"/>
          </a:p>
        </p:txBody>
      </p:sp>
    </p:spTree>
    <p:extLst>
      <p:ext uri="{BB962C8B-B14F-4D97-AF65-F5344CB8AC3E}">
        <p14:creationId xmlns:p14="http://schemas.microsoft.com/office/powerpoint/2010/main" val="34013183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Learning Styles</a:t>
            </a:r>
          </a:p>
        </p:txBody>
      </p:sp>
      <p:sp>
        <p:nvSpPr>
          <p:cNvPr id="3" name="Content Placeholder 2"/>
          <p:cNvSpPr>
            <a:spLocks noGrp="1"/>
          </p:cNvSpPr>
          <p:nvPr>
            <p:ph idx="1"/>
          </p:nvPr>
        </p:nvSpPr>
        <p:spPr/>
        <p:txBody>
          <a:bodyPr>
            <a:normAutofit/>
          </a:bodyPr>
          <a:lstStyle/>
          <a:p>
            <a:pPr marL="0" indent="0">
              <a:buNone/>
            </a:pPr>
            <a:r>
              <a:rPr lang="en-AU" sz="2400" dirty="0">
                <a:solidFill>
                  <a:srgbClr val="002060"/>
                </a:solidFill>
              </a:rPr>
              <a:t>Discuss with your group a selection of your clients and consider how you might cater for different learning styles.  Note your responses.</a:t>
            </a:r>
          </a:p>
        </p:txBody>
      </p:sp>
    </p:spTree>
    <p:extLst>
      <p:ext uri="{BB962C8B-B14F-4D97-AF65-F5344CB8AC3E}">
        <p14:creationId xmlns:p14="http://schemas.microsoft.com/office/powerpoint/2010/main" val="17394485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23284"/>
            <a:ext cx="8596668" cy="1477925"/>
          </a:xfrm>
        </p:spPr>
        <p:txBody>
          <a:bodyPr/>
          <a:lstStyle/>
          <a:p>
            <a:r>
              <a:rPr lang="en-AU" dirty="0" smtClean="0"/>
              <a:t>Further reading /research</a:t>
            </a:r>
            <a:endParaRPr lang="en-AU" dirty="0"/>
          </a:p>
        </p:txBody>
      </p:sp>
      <p:sp>
        <p:nvSpPr>
          <p:cNvPr id="3" name="Content Placeholder 2"/>
          <p:cNvSpPr>
            <a:spLocks noGrp="1"/>
          </p:cNvSpPr>
          <p:nvPr>
            <p:ph idx="1"/>
          </p:nvPr>
        </p:nvSpPr>
        <p:spPr>
          <a:xfrm>
            <a:off x="677334" y="999461"/>
            <a:ext cx="8998294" cy="5943600"/>
          </a:xfrm>
        </p:spPr>
        <p:txBody>
          <a:bodyPr>
            <a:normAutofit fontScale="92500" lnSpcReduction="20000"/>
          </a:bodyPr>
          <a:lstStyle/>
          <a:p>
            <a:pPr marL="0" indent="0">
              <a:buNone/>
            </a:pPr>
            <a:r>
              <a:rPr lang="en-AU" sz="2200" dirty="0" smtClean="0"/>
              <a:t>For those interested, beyond the three learning styles we have discussed today, </a:t>
            </a:r>
            <a:r>
              <a:rPr lang="en-AU" sz="2200" b="1" dirty="0" smtClean="0"/>
              <a:t>Howard </a:t>
            </a:r>
            <a:r>
              <a:rPr lang="en-AU" sz="2200" b="1" dirty="0" smtClean="0"/>
              <a:t>Gardner’s (1983) </a:t>
            </a:r>
            <a:r>
              <a:rPr lang="en-AU" sz="2200" b="1" dirty="0" smtClean="0"/>
              <a:t>theory of multiple intelligences</a:t>
            </a:r>
            <a:r>
              <a:rPr lang="en-AU" sz="2200" dirty="0" smtClean="0"/>
              <a:t>,</a:t>
            </a:r>
            <a:r>
              <a:rPr lang="en-AU" sz="2200" b="1" dirty="0" smtClean="0"/>
              <a:t> </a:t>
            </a:r>
            <a:r>
              <a:rPr lang="en-AU" sz="2200" dirty="0" smtClean="0"/>
              <a:t>that relate to a person’s unique aptitude set of capabilities and ways they might prefer to demonstrate intellectual abilities should be investigated. </a:t>
            </a:r>
          </a:p>
          <a:p>
            <a:pPr marL="0" indent="0">
              <a:buNone/>
            </a:pPr>
            <a:endParaRPr lang="en-AU" sz="2200" dirty="0" smtClean="0"/>
          </a:p>
          <a:p>
            <a:r>
              <a:rPr lang="en-AU" sz="1700" dirty="0" smtClean="0"/>
              <a:t>1. </a:t>
            </a:r>
            <a:r>
              <a:rPr lang="en-AU" sz="1700" b="1" dirty="0" smtClean="0"/>
              <a:t>Verbal-linguistic intelligence </a:t>
            </a:r>
            <a:r>
              <a:rPr lang="en-AU" sz="1700" dirty="0" smtClean="0"/>
              <a:t>(well-developed verbal skills and sensitivity to the sounds, meanings and rhythms of words) </a:t>
            </a:r>
          </a:p>
          <a:p>
            <a:r>
              <a:rPr lang="en-AU" sz="1700" dirty="0" smtClean="0"/>
              <a:t>2</a:t>
            </a:r>
            <a:r>
              <a:rPr lang="en-AU" sz="1700" dirty="0"/>
              <a:t>. </a:t>
            </a:r>
            <a:r>
              <a:rPr lang="en-AU" sz="1700" b="1" dirty="0"/>
              <a:t>Logical-mathematical intelligence </a:t>
            </a:r>
            <a:r>
              <a:rPr lang="en-AU" sz="1700" dirty="0"/>
              <a:t>(ability to think conceptually and abstractly, and capacity to discern logical and numerical patterns) </a:t>
            </a:r>
          </a:p>
          <a:p>
            <a:r>
              <a:rPr lang="en-AU" sz="1700" dirty="0"/>
              <a:t>3. </a:t>
            </a:r>
            <a:r>
              <a:rPr lang="en-AU" sz="1700" b="1" dirty="0"/>
              <a:t>Spatial-visual intelligence </a:t>
            </a:r>
            <a:r>
              <a:rPr lang="en-AU" sz="1700" dirty="0"/>
              <a:t>(capacity to think in images and pictures, to visualize accurately and abstractly) </a:t>
            </a:r>
          </a:p>
          <a:p>
            <a:r>
              <a:rPr lang="en-AU" sz="1700" dirty="0"/>
              <a:t>4. </a:t>
            </a:r>
            <a:r>
              <a:rPr lang="en-AU" sz="1700" b="1" dirty="0"/>
              <a:t>Bodily-</a:t>
            </a:r>
            <a:r>
              <a:rPr lang="en-AU" sz="1700" b="1" dirty="0" err="1"/>
              <a:t>kinesthetic</a:t>
            </a:r>
            <a:r>
              <a:rPr lang="en-AU" sz="1700" b="1" dirty="0"/>
              <a:t> intelligence </a:t>
            </a:r>
            <a:r>
              <a:rPr lang="en-AU" sz="1700" dirty="0"/>
              <a:t>(ability to control one’s body movements and to handle objects </a:t>
            </a:r>
            <a:r>
              <a:rPr lang="en-AU" sz="1700" dirty="0" err="1"/>
              <a:t>skillfully</a:t>
            </a:r>
            <a:r>
              <a:rPr lang="en-AU" sz="1700" dirty="0"/>
              <a:t>) </a:t>
            </a:r>
          </a:p>
          <a:p>
            <a:r>
              <a:rPr lang="en-AU" sz="1700" dirty="0"/>
              <a:t>5. </a:t>
            </a:r>
            <a:r>
              <a:rPr lang="en-AU" sz="1700" b="1" dirty="0"/>
              <a:t>Musical intelligences </a:t>
            </a:r>
            <a:r>
              <a:rPr lang="en-AU" sz="1700" dirty="0"/>
              <a:t>(ability to produce and appreciate rhythm, pitch and timber) </a:t>
            </a:r>
          </a:p>
          <a:p>
            <a:r>
              <a:rPr lang="en-AU" sz="1700" dirty="0"/>
              <a:t>6. </a:t>
            </a:r>
            <a:r>
              <a:rPr lang="en-AU" sz="1700" b="1" dirty="0"/>
              <a:t>Interpersonal intelligence </a:t>
            </a:r>
            <a:r>
              <a:rPr lang="en-AU" sz="1700" dirty="0"/>
              <a:t>(capacity to detect and respond appropriately to the moods, motivations and desires of others) </a:t>
            </a:r>
          </a:p>
          <a:p>
            <a:r>
              <a:rPr lang="en-AU" sz="1700" dirty="0"/>
              <a:t>7. </a:t>
            </a:r>
            <a:r>
              <a:rPr lang="en-AU" sz="1700" b="1" dirty="0"/>
              <a:t>Intrapersonal</a:t>
            </a:r>
            <a:r>
              <a:rPr lang="en-AU" sz="1700" dirty="0"/>
              <a:t> (capacity to be self-aware and in tune with inner feelings, values, beliefs and thinking processes) </a:t>
            </a:r>
          </a:p>
          <a:p>
            <a:r>
              <a:rPr lang="en-AU" sz="1700" dirty="0"/>
              <a:t>8. </a:t>
            </a:r>
            <a:r>
              <a:rPr lang="en-AU" sz="1700" b="1" dirty="0"/>
              <a:t>Naturalist intelligence </a:t>
            </a:r>
            <a:r>
              <a:rPr lang="en-AU" sz="1700" dirty="0"/>
              <a:t>(ability to recognize and categorize plants, animals and other objects in nature) </a:t>
            </a:r>
          </a:p>
          <a:p>
            <a:r>
              <a:rPr lang="en-AU" sz="1700" dirty="0"/>
              <a:t>9. </a:t>
            </a:r>
            <a:r>
              <a:rPr lang="en-AU" sz="1700" b="1" dirty="0"/>
              <a:t>Existential intelligence </a:t>
            </a:r>
            <a:r>
              <a:rPr lang="en-AU" sz="1700" dirty="0"/>
              <a:t>(sensitivity and capacity to tackle deep questions about human existence such as, What is the meaning of life? Why do we die? How did we get here? </a:t>
            </a:r>
          </a:p>
          <a:p>
            <a:pPr marL="0" indent="0">
              <a:buNone/>
            </a:pPr>
            <a:endParaRPr lang="en-AU" dirty="0" smtClean="0"/>
          </a:p>
          <a:p>
            <a:pPr marL="0" indent="0">
              <a:buNone/>
            </a:pPr>
            <a:endParaRPr lang="en-AU" dirty="0"/>
          </a:p>
        </p:txBody>
      </p:sp>
    </p:spTree>
    <p:extLst>
      <p:ext uri="{BB962C8B-B14F-4D97-AF65-F5344CB8AC3E}">
        <p14:creationId xmlns:p14="http://schemas.microsoft.com/office/powerpoint/2010/main" val="4293012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23285"/>
            <a:ext cx="8596668" cy="1031358"/>
          </a:xfrm>
        </p:spPr>
        <p:txBody>
          <a:bodyPr/>
          <a:lstStyle/>
          <a:p>
            <a:r>
              <a:rPr lang="en-AU" dirty="0" smtClean="0"/>
              <a:t>3. Relevance </a:t>
            </a:r>
            <a:r>
              <a:rPr lang="en-AU" dirty="0" smtClean="0"/>
              <a:t>and Immediacy</a:t>
            </a:r>
            <a:endParaRPr lang="en-AU" dirty="0"/>
          </a:p>
        </p:txBody>
      </p:sp>
      <p:sp>
        <p:nvSpPr>
          <p:cNvPr id="3" name="Content Placeholder 2"/>
          <p:cNvSpPr>
            <a:spLocks noGrp="1"/>
          </p:cNvSpPr>
          <p:nvPr>
            <p:ph idx="1"/>
          </p:nvPr>
        </p:nvSpPr>
        <p:spPr>
          <a:xfrm>
            <a:off x="677334" y="1158949"/>
            <a:ext cx="8771466" cy="5584751"/>
          </a:xfrm>
        </p:spPr>
        <p:txBody>
          <a:bodyPr>
            <a:normAutofit fontScale="92500" lnSpcReduction="10000"/>
          </a:bodyPr>
          <a:lstStyle/>
          <a:p>
            <a:pPr marL="0" indent="0">
              <a:buNone/>
            </a:pPr>
            <a:r>
              <a:rPr lang="en-AU" sz="2200" dirty="0"/>
              <a:t>Learning is enhanced when the learner is aware of the relevance of the content and when it is ‘immediately’ applicable to their situation or needs.</a:t>
            </a:r>
          </a:p>
          <a:p>
            <a:pPr marL="0" indent="0">
              <a:buNone/>
            </a:pPr>
            <a:r>
              <a:rPr lang="en-AU" sz="2200" dirty="0"/>
              <a:t>So when presenting to adult learners:</a:t>
            </a:r>
          </a:p>
          <a:p>
            <a:pPr lvl="0"/>
            <a:r>
              <a:rPr lang="en-AU" sz="2200" dirty="0"/>
              <a:t>Focus the content of activities around the current interests and concerns of participants</a:t>
            </a:r>
          </a:p>
          <a:p>
            <a:pPr lvl="0"/>
            <a:r>
              <a:rPr lang="en-AU" sz="2200" dirty="0"/>
              <a:t>Clearly state the purpose and learning outcomes, and identify points of relevance, when promoting and introducing the activity</a:t>
            </a:r>
          </a:p>
          <a:p>
            <a:pPr lvl="0"/>
            <a:r>
              <a:rPr lang="en-AU" sz="2200" dirty="0"/>
              <a:t>Encourage participants to consider how the new knowledge or skills will assist them to achieve their goals, or to address personal or professional issues</a:t>
            </a:r>
          </a:p>
          <a:p>
            <a:pPr lvl="0"/>
            <a:r>
              <a:rPr lang="en-AU" sz="2200" dirty="0"/>
              <a:t>Encourage the participants to apply the content to their own or comparable situations by using techniques such as case studies, role plays, questions and discussion and</a:t>
            </a:r>
          </a:p>
          <a:p>
            <a:pPr lvl="0"/>
            <a:r>
              <a:rPr lang="en-AU" sz="2200" dirty="0"/>
              <a:t>Develop resources that people can easily access if and when they need them.</a:t>
            </a:r>
          </a:p>
          <a:p>
            <a:endParaRPr lang="en-AU" dirty="0"/>
          </a:p>
        </p:txBody>
      </p:sp>
    </p:spTree>
    <p:extLst>
      <p:ext uri="{BB962C8B-B14F-4D97-AF65-F5344CB8AC3E}">
        <p14:creationId xmlns:p14="http://schemas.microsoft.com/office/powerpoint/2010/main" val="3116806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Relevance and Immediacy</a:t>
            </a:r>
          </a:p>
        </p:txBody>
      </p:sp>
      <p:sp>
        <p:nvSpPr>
          <p:cNvPr id="3" name="Content Placeholder 2"/>
          <p:cNvSpPr>
            <a:spLocks noGrp="1"/>
          </p:cNvSpPr>
          <p:nvPr>
            <p:ph idx="1"/>
          </p:nvPr>
        </p:nvSpPr>
        <p:spPr/>
        <p:txBody>
          <a:bodyPr/>
          <a:lstStyle/>
          <a:p>
            <a:pPr marL="0" indent="0">
              <a:buNone/>
            </a:pPr>
            <a:r>
              <a:rPr lang="en-AU" sz="2400" dirty="0" smtClean="0">
                <a:solidFill>
                  <a:srgbClr val="002060"/>
                </a:solidFill>
              </a:rPr>
              <a:t>Discuss with your other table members how </a:t>
            </a:r>
            <a:r>
              <a:rPr lang="en-AU" sz="2400" dirty="0">
                <a:solidFill>
                  <a:srgbClr val="002060"/>
                </a:solidFill>
              </a:rPr>
              <a:t>you might ensure that the content you are delivering is relevant to your clients’ needs</a:t>
            </a:r>
            <a:r>
              <a:rPr lang="en-AU" sz="2400" dirty="0" smtClean="0">
                <a:solidFill>
                  <a:srgbClr val="002060"/>
                </a:solidFill>
              </a:rPr>
              <a:t>?  Note your responses.</a:t>
            </a:r>
            <a:endParaRPr lang="en-AU" sz="2400" dirty="0">
              <a:solidFill>
                <a:srgbClr val="002060"/>
              </a:solidFill>
            </a:endParaRPr>
          </a:p>
          <a:p>
            <a:pPr marL="0" indent="0">
              <a:buNone/>
            </a:pPr>
            <a:endParaRPr lang="en-AU" dirty="0"/>
          </a:p>
        </p:txBody>
      </p:sp>
    </p:spTree>
    <p:extLst>
      <p:ext uri="{BB962C8B-B14F-4D97-AF65-F5344CB8AC3E}">
        <p14:creationId xmlns:p14="http://schemas.microsoft.com/office/powerpoint/2010/main" val="39044545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4. Personal </a:t>
            </a:r>
            <a:r>
              <a:rPr lang="en-AU" dirty="0" smtClean="0"/>
              <a:t>Experience</a:t>
            </a:r>
            <a:endParaRPr lang="en-AU" dirty="0"/>
          </a:p>
        </p:txBody>
      </p:sp>
      <p:sp>
        <p:nvSpPr>
          <p:cNvPr id="3" name="Content Placeholder 2"/>
          <p:cNvSpPr>
            <a:spLocks noGrp="1"/>
          </p:cNvSpPr>
          <p:nvPr>
            <p:ph idx="1"/>
          </p:nvPr>
        </p:nvSpPr>
        <p:spPr>
          <a:xfrm>
            <a:off x="677334" y="1552353"/>
            <a:ext cx="8596668" cy="4489009"/>
          </a:xfrm>
        </p:spPr>
        <p:txBody>
          <a:bodyPr>
            <a:normAutofit fontScale="92500" lnSpcReduction="10000"/>
          </a:bodyPr>
          <a:lstStyle/>
          <a:p>
            <a:r>
              <a:rPr lang="en-AU" sz="2200" dirty="0"/>
              <a:t>It’s important to incorporate the rich experience that adult learners bring with them into your training sessions.   People come to learning situations with a wide range of experience, knowledge, skills, values and perceptions. These can provide the basis for valuable personal and co-operative learning.   </a:t>
            </a:r>
          </a:p>
          <a:p>
            <a:pPr marL="0" indent="0">
              <a:buNone/>
            </a:pPr>
            <a:endParaRPr lang="en-AU" sz="2200" dirty="0"/>
          </a:p>
          <a:p>
            <a:r>
              <a:rPr lang="en-AU" sz="2200" dirty="0"/>
              <a:t>This background may also present barriers and challenges to learning.  By drawing out prior experience, you can correct learners’ misinformation which can be a significant impediment to new learning</a:t>
            </a:r>
            <a:r>
              <a:rPr lang="en-AU" sz="2200" dirty="0" smtClean="0"/>
              <a:t>.</a:t>
            </a:r>
          </a:p>
          <a:p>
            <a:endParaRPr lang="en-AU" sz="2200" dirty="0"/>
          </a:p>
          <a:p>
            <a:r>
              <a:rPr lang="en-AU" sz="2200" dirty="0"/>
              <a:t>Strategies for incorporating prior knowledge and experience into your training session include:</a:t>
            </a:r>
          </a:p>
          <a:p>
            <a:endParaRPr lang="en-AU" dirty="0"/>
          </a:p>
          <a:p>
            <a:endParaRPr lang="en-AU" dirty="0"/>
          </a:p>
        </p:txBody>
      </p:sp>
    </p:spTree>
    <p:extLst>
      <p:ext uri="{BB962C8B-B14F-4D97-AF65-F5344CB8AC3E}">
        <p14:creationId xmlns:p14="http://schemas.microsoft.com/office/powerpoint/2010/main" val="827440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Principles of adult learning</a:t>
            </a:r>
            <a:endParaRPr lang="en-AU" dirty="0"/>
          </a:p>
        </p:txBody>
      </p:sp>
      <p:sp>
        <p:nvSpPr>
          <p:cNvPr id="3" name="Content Placeholder 2"/>
          <p:cNvSpPr>
            <a:spLocks noGrp="1"/>
          </p:cNvSpPr>
          <p:nvPr>
            <p:ph idx="1"/>
          </p:nvPr>
        </p:nvSpPr>
        <p:spPr/>
        <p:txBody>
          <a:bodyPr/>
          <a:lstStyle/>
          <a:p>
            <a:r>
              <a:rPr lang="en-AU" sz="2800" dirty="0" smtClean="0"/>
              <a:t>An understanding of adult learning principles can assist in the design and delivery of effective Community Legal Education activities.</a:t>
            </a:r>
          </a:p>
          <a:p>
            <a:pPr marL="0" indent="0">
              <a:buNone/>
            </a:pPr>
            <a:endParaRPr lang="en-AU" sz="2800" dirty="0" smtClean="0"/>
          </a:p>
          <a:p>
            <a:r>
              <a:rPr lang="en-AU" sz="2800" dirty="0" smtClean="0"/>
              <a:t>So how can those </a:t>
            </a:r>
            <a:r>
              <a:rPr lang="en-AU" sz="2800" dirty="0"/>
              <a:t>responsible for </a:t>
            </a:r>
            <a:r>
              <a:rPr lang="en-AU" sz="2800" dirty="0" smtClean="0"/>
              <a:t>CLE </a:t>
            </a:r>
            <a:r>
              <a:rPr lang="en-AU" sz="2800" dirty="0"/>
              <a:t>ensure that they create the best learning opportunities for the people who participate in their activities</a:t>
            </a:r>
            <a:r>
              <a:rPr lang="en-AU" sz="2800" dirty="0" smtClean="0"/>
              <a:t>?</a:t>
            </a:r>
          </a:p>
          <a:p>
            <a:endParaRPr lang="en-AU" dirty="0"/>
          </a:p>
        </p:txBody>
      </p:sp>
    </p:spTree>
    <p:extLst>
      <p:ext uri="{BB962C8B-B14F-4D97-AF65-F5344CB8AC3E}">
        <p14:creationId xmlns:p14="http://schemas.microsoft.com/office/powerpoint/2010/main" val="23990356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23284"/>
            <a:ext cx="8596668" cy="805416"/>
          </a:xfrm>
        </p:spPr>
        <p:txBody>
          <a:bodyPr/>
          <a:lstStyle/>
          <a:p>
            <a:r>
              <a:rPr lang="en-AU" dirty="0" smtClean="0"/>
              <a:t>Personal experience</a:t>
            </a:r>
            <a:endParaRPr lang="en-AU" dirty="0"/>
          </a:p>
        </p:txBody>
      </p:sp>
      <p:sp>
        <p:nvSpPr>
          <p:cNvPr id="3" name="Content Placeholder 2"/>
          <p:cNvSpPr>
            <a:spLocks noGrp="1"/>
          </p:cNvSpPr>
          <p:nvPr>
            <p:ph idx="1"/>
          </p:nvPr>
        </p:nvSpPr>
        <p:spPr>
          <a:xfrm>
            <a:off x="677334" y="1233714"/>
            <a:ext cx="8790516" cy="5624286"/>
          </a:xfrm>
        </p:spPr>
        <p:txBody>
          <a:bodyPr>
            <a:normAutofit/>
          </a:bodyPr>
          <a:lstStyle/>
          <a:p>
            <a:r>
              <a:rPr lang="en-AU" sz="2000" dirty="0" smtClean="0"/>
              <a:t>Conduct </a:t>
            </a:r>
            <a:r>
              <a:rPr lang="en-AU" sz="2000" dirty="0"/>
              <a:t>a needs assessment to uncover group members’ experiences and expectations</a:t>
            </a:r>
          </a:p>
          <a:p>
            <a:pPr lvl="0"/>
            <a:r>
              <a:rPr lang="en-AU" sz="2000" dirty="0"/>
              <a:t>Recognise the experience of participants or the target group in the design and delivery of activities</a:t>
            </a:r>
          </a:p>
          <a:p>
            <a:r>
              <a:rPr lang="en-AU" sz="2000" dirty="0" smtClean="0"/>
              <a:t>Do </a:t>
            </a:r>
            <a:r>
              <a:rPr lang="en-AU" sz="2000" dirty="0"/>
              <a:t>your research. Are there specific characteristics of the target group or individual participants that should be considered?</a:t>
            </a:r>
          </a:p>
          <a:p>
            <a:r>
              <a:rPr lang="en-AU" sz="2000" dirty="0" smtClean="0"/>
              <a:t>Acknowledge </a:t>
            </a:r>
            <a:r>
              <a:rPr lang="en-AU" sz="2000" dirty="0"/>
              <a:t>‘up-front’ that participants may have relevant experience and knowledge and that this may enhance personal and group learning</a:t>
            </a:r>
          </a:p>
          <a:p>
            <a:r>
              <a:rPr lang="en-AU" sz="2000" dirty="0" smtClean="0"/>
              <a:t>Ask </a:t>
            </a:r>
            <a:r>
              <a:rPr lang="en-AU" sz="2000" dirty="0"/>
              <a:t>participants to tell you what they know or about relevant situations or experiences they have encountered throughout session</a:t>
            </a:r>
          </a:p>
          <a:p>
            <a:r>
              <a:rPr lang="en-AU" sz="2000" dirty="0" smtClean="0"/>
              <a:t>Relate </a:t>
            </a:r>
            <a:r>
              <a:rPr lang="en-AU" sz="2000" dirty="0"/>
              <a:t>the content and strategies used in the activity to the past experience and/or current situation of participants</a:t>
            </a:r>
          </a:p>
          <a:p>
            <a:endParaRPr lang="en-AU" dirty="0"/>
          </a:p>
        </p:txBody>
      </p:sp>
    </p:spTree>
    <p:extLst>
      <p:ext uri="{BB962C8B-B14F-4D97-AF65-F5344CB8AC3E}">
        <p14:creationId xmlns:p14="http://schemas.microsoft.com/office/powerpoint/2010/main" val="26115429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26571"/>
            <a:ext cx="8596668" cy="1161143"/>
          </a:xfrm>
        </p:spPr>
        <p:txBody>
          <a:bodyPr/>
          <a:lstStyle/>
          <a:p>
            <a:r>
              <a:rPr lang="en-AU" dirty="0"/>
              <a:t>Personal experience</a:t>
            </a:r>
          </a:p>
        </p:txBody>
      </p:sp>
      <p:sp>
        <p:nvSpPr>
          <p:cNvPr id="3" name="Content Placeholder 2"/>
          <p:cNvSpPr>
            <a:spLocks noGrp="1"/>
          </p:cNvSpPr>
          <p:nvPr>
            <p:ph idx="1"/>
          </p:nvPr>
        </p:nvSpPr>
        <p:spPr>
          <a:xfrm>
            <a:off x="677334" y="1197429"/>
            <a:ext cx="8596668" cy="5288431"/>
          </a:xfrm>
        </p:spPr>
        <p:txBody>
          <a:bodyPr>
            <a:normAutofit fontScale="92500" lnSpcReduction="20000"/>
          </a:bodyPr>
          <a:lstStyle/>
          <a:p>
            <a:pPr marL="0" indent="0">
              <a:buNone/>
            </a:pPr>
            <a:endParaRPr lang="en-AU" sz="2200" dirty="0" smtClean="0"/>
          </a:p>
          <a:p>
            <a:pPr lvl="0"/>
            <a:r>
              <a:rPr lang="en-AU" sz="2200" dirty="0"/>
              <a:t>If appropriate, create peer sharing opportunities by facilitating small group discussions</a:t>
            </a:r>
          </a:p>
          <a:p>
            <a:r>
              <a:rPr lang="en-AU" sz="2200" dirty="0"/>
              <a:t>Try to identify and pre-empt possible barriers and challenges, such as bad experiences with previous learning situations or a perception that it is impossible to change things and</a:t>
            </a:r>
          </a:p>
          <a:p>
            <a:r>
              <a:rPr lang="en-AU" sz="2200" dirty="0"/>
              <a:t>It may be appropriate to take a pro-active approach and plan to constructively raise and address issues. Alternatively, consider how you will deal with certain issues or scenarios should they arise.</a:t>
            </a:r>
          </a:p>
          <a:p>
            <a:pPr marL="0" indent="0">
              <a:buNone/>
            </a:pPr>
            <a:endParaRPr lang="en-AU" sz="2200" dirty="0"/>
          </a:p>
          <a:p>
            <a:pPr marL="0" indent="0">
              <a:buNone/>
            </a:pPr>
            <a:r>
              <a:rPr lang="en-AU" sz="2200" dirty="0" smtClean="0"/>
              <a:t>Other </a:t>
            </a:r>
            <a:r>
              <a:rPr lang="en-AU" sz="2200" dirty="0"/>
              <a:t>strategies you might consider:</a:t>
            </a:r>
          </a:p>
          <a:p>
            <a:pPr lvl="0"/>
            <a:r>
              <a:rPr lang="en-AU" sz="2200" dirty="0"/>
              <a:t>Do a “K-W-L” chart on flipchart paper, asking participants to list what they </a:t>
            </a:r>
            <a:r>
              <a:rPr lang="en-AU" sz="2200" b="1" i="1" dirty="0"/>
              <a:t>K</a:t>
            </a:r>
            <a:r>
              <a:rPr lang="en-AU" sz="2200" b="1" dirty="0"/>
              <a:t>now</a:t>
            </a:r>
            <a:r>
              <a:rPr lang="en-AU" sz="2200" dirty="0"/>
              <a:t> and </a:t>
            </a:r>
            <a:r>
              <a:rPr lang="en-AU" sz="2200" b="1" i="1" dirty="0"/>
              <a:t>W</a:t>
            </a:r>
            <a:r>
              <a:rPr lang="en-AU" sz="2200" b="1" dirty="0"/>
              <a:t>ant</a:t>
            </a:r>
            <a:r>
              <a:rPr lang="en-AU" sz="2200" dirty="0"/>
              <a:t> to know at the beginning of the session, and what they </a:t>
            </a:r>
            <a:r>
              <a:rPr lang="en-AU" sz="2200" b="1" i="1" dirty="0"/>
              <a:t>L</a:t>
            </a:r>
            <a:r>
              <a:rPr lang="en-AU" sz="2200" b="1" dirty="0"/>
              <a:t>earned</a:t>
            </a:r>
            <a:r>
              <a:rPr lang="en-AU" sz="2200" dirty="0"/>
              <a:t> following the session</a:t>
            </a:r>
            <a:r>
              <a:rPr lang="en-AU" sz="2200" dirty="0" smtClean="0"/>
              <a:t>.</a:t>
            </a:r>
          </a:p>
          <a:p>
            <a:pPr lvl="0"/>
            <a:r>
              <a:rPr lang="en-AU" sz="2200" dirty="0" smtClean="0"/>
              <a:t>Poll </a:t>
            </a:r>
            <a:r>
              <a:rPr lang="en-AU" sz="2200" dirty="0"/>
              <a:t>participants at key points about experience and level of knowledge. Polling can be done by a show of hands, hearing from selected participants, or using flipchart paper or Post-it notes.</a:t>
            </a:r>
          </a:p>
          <a:p>
            <a:endParaRPr lang="en-AU" dirty="0"/>
          </a:p>
        </p:txBody>
      </p:sp>
    </p:spTree>
    <p:extLst>
      <p:ext uri="{BB962C8B-B14F-4D97-AF65-F5344CB8AC3E}">
        <p14:creationId xmlns:p14="http://schemas.microsoft.com/office/powerpoint/2010/main" val="22296109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Personal experience</a:t>
            </a:r>
          </a:p>
        </p:txBody>
      </p:sp>
      <p:sp>
        <p:nvSpPr>
          <p:cNvPr id="3" name="Content Placeholder 2"/>
          <p:cNvSpPr>
            <a:spLocks noGrp="1"/>
          </p:cNvSpPr>
          <p:nvPr>
            <p:ph idx="1"/>
          </p:nvPr>
        </p:nvSpPr>
        <p:spPr/>
        <p:txBody>
          <a:bodyPr/>
          <a:lstStyle/>
          <a:p>
            <a:pPr marL="0" indent="0">
              <a:buNone/>
            </a:pPr>
            <a:r>
              <a:rPr lang="en-AU" sz="2400" dirty="0">
                <a:solidFill>
                  <a:srgbClr val="002060"/>
                </a:solidFill>
              </a:rPr>
              <a:t>Discuss with your group how you might include your learners’ personal experiences to improve learning outcomes and identify potential issues that need to be considered</a:t>
            </a:r>
            <a:r>
              <a:rPr lang="en-AU" sz="2400" dirty="0" smtClean="0">
                <a:solidFill>
                  <a:srgbClr val="002060"/>
                </a:solidFill>
              </a:rPr>
              <a:t>.  Note your responses.</a:t>
            </a:r>
            <a:endParaRPr lang="en-AU" sz="2400" dirty="0">
              <a:solidFill>
                <a:srgbClr val="002060"/>
              </a:solidFill>
            </a:endParaRPr>
          </a:p>
          <a:p>
            <a:pPr marL="0" indent="0">
              <a:buNone/>
            </a:pPr>
            <a:endParaRPr lang="en-AU" dirty="0"/>
          </a:p>
        </p:txBody>
      </p:sp>
    </p:spTree>
    <p:extLst>
      <p:ext uri="{BB962C8B-B14F-4D97-AF65-F5344CB8AC3E}">
        <p14:creationId xmlns:p14="http://schemas.microsoft.com/office/powerpoint/2010/main" val="37987661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5. Context </a:t>
            </a:r>
            <a:r>
              <a:rPr lang="en-AU" dirty="0"/>
              <a:t>– The Whole and Its Parts</a:t>
            </a:r>
          </a:p>
        </p:txBody>
      </p:sp>
      <p:sp>
        <p:nvSpPr>
          <p:cNvPr id="3" name="Content Placeholder 2"/>
          <p:cNvSpPr>
            <a:spLocks noGrp="1"/>
          </p:cNvSpPr>
          <p:nvPr>
            <p:ph idx="1"/>
          </p:nvPr>
        </p:nvSpPr>
        <p:spPr>
          <a:xfrm>
            <a:off x="677334" y="1446028"/>
            <a:ext cx="8596668" cy="5259573"/>
          </a:xfrm>
        </p:spPr>
        <p:txBody>
          <a:bodyPr>
            <a:normAutofit lnSpcReduction="10000"/>
          </a:bodyPr>
          <a:lstStyle/>
          <a:p>
            <a:pPr marL="0" indent="0">
              <a:buNone/>
            </a:pPr>
            <a:r>
              <a:rPr lang="en-AU" sz="2000" dirty="0"/>
              <a:t>People prefer to have a sense of the ‘big picture’, an overview of the topic and how it will be explored before exploring specific components in more detail. This approach provides a context and a framework onto which participants can place and fit together the component parts.</a:t>
            </a:r>
          </a:p>
          <a:p>
            <a:pPr marL="0" indent="0">
              <a:buNone/>
            </a:pPr>
            <a:endParaRPr lang="en-AU" sz="2000" dirty="0" smtClean="0"/>
          </a:p>
          <a:p>
            <a:pPr marL="0" indent="0">
              <a:buNone/>
            </a:pPr>
            <a:r>
              <a:rPr lang="en-AU" sz="2000" dirty="0" smtClean="0"/>
              <a:t>So </a:t>
            </a:r>
            <a:r>
              <a:rPr lang="en-AU" sz="2000" dirty="0"/>
              <a:t>when undertaking training:</a:t>
            </a:r>
          </a:p>
          <a:p>
            <a:r>
              <a:rPr lang="en-AU" sz="2000" dirty="0" smtClean="0"/>
              <a:t>Provide </a:t>
            </a:r>
            <a:r>
              <a:rPr lang="en-AU" sz="2000" dirty="0"/>
              <a:t>a general introduction to the topic, issue, expected new knowledge or skills and outline how these will be explored in smaller parts</a:t>
            </a:r>
          </a:p>
          <a:p>
            <a:r>
              <a:rPr lang="en-AU" sz="2000" dirty="0" smtClean="0"/>
              <a:t>Present </a:t>
            </a:r>
            <a:r>
              <a:rPr lang="en-AU" sz="2000" dirty="0"/>
              <a:t>aspects of the topic in a logical sequence, review content and check participant understanding prior to moving on to the next aspect</a:t>
            </a:r>
          </a:p>
          <a:p>
            <a:r>
              <a:rPr lang="en-AU" sz="2000" dirty="0" smtClean="0"/>
              <a:t>Ensure </a:t>
            </a:r>
            <a:r>
              <a:rPr lang="en-AU" sz="2000" dirty="0"/>
              <a:t>that the various parts are drawn together and linked back to the ‘big picture’ at the end of the activity and</a:t>
            </a:r>
          </a:p>
          <a:p>
            <a:r>
              <a:rPr lang="en-AU" sz="2000" dirty="0" smtClean="0"/>
              <a:t>A </a:t>
            </a:r>
            <a:r>
              <a:rPr lang="en-AU" sz="2000" dirty="0"/>
              <a:t>visual presentation, such as a diagram, may assist in showing the relationship between the whole and the various smaller parts.</a:t>
            </a:r>
          </a:p>
          <a:p>
            <a:pPr marL="0" indent="0">
              <a:buNone/>
            </a:pPr>
            <a:endParaRPr lang="en-AU" dirty="0"/>
          </a:p>
        </p:txBody>
      </p:sp>
    </p:spTree>
    <p:extLst>
      <p:ext uri="{BB962C8B-B14F-4D97-AF65-F5344CB8AC3E}">
        <p14:creationId xmlns:p14="http://schemas.microsoft.com/office/powerpoint/2010/main" val="29970730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Context – The Whole and Its Parts</a:t>
            </a:r>
          </a:p>
        </p:txBody>
      </p:sp>
      <p:sp>
        <p:nvSpPr>
          <p:cNvPr id="3" name="Content Placeholder 2"/>
          <p:cNvSpPr>
            <a:spLocks noGrp="1"/>
          </p:cNvSpPr>
          <p:nvPr>
            <p:ph idx="1"/>
          </p:nvPr>
        </p:nvSpPr>
        <p:spPr/>
        <p:txBody>
          <a:bodyPr/>
          <a:lstStyle/>
          <a:p>
            <a:pPr marL="0" indent="0">
              <a:buNone/>
            </a:pPr>
            <a:r>
              <a:rPr lang="en-AU" sz="2400" dirty="0">
                <a:solidFill>
                  <a:srgbClr val="002060"/>
                </a:solidFill>
              </a:rPr>
              <a:t>As a group, discuss content areas you are responsible for delivering and how you </a:t>
            </a:r>
            <a:r>
              <a:rPr lang="en-AU" sz="2400" dirty="0" smtClean="0">
                <a:solidFill>
                  <a:srgbClr val="002060"/>
                </a:solidFill>
              </a:rPr>
              <a:t>might provide </a:t>
            </a:r>
            <a:r>
              <a:rPr lang="en-AU" sz="2400" dirty="0">
                <a:solidFill>
                  <a:srgbClr val="002060"/>
                </a:solidFill>
              </a:rPr>
              <a:t>a </a:t>
            </a:r>
            <a:r>
              <a:rPr lang="en-AU" sz="2400" dirty="0" smtClean="0">
                <a:solidFill>
                  <a:srgbClr val="002060"/>
                </a:solidFill>
              </a:rPr>
              <a:t>learning framework </a:t>
            </a:r>
            <a:r>
              <a:rPr lang="en-AU" sz="2400" dirty="0">
                <a:solidFill>
                  <a:srgbClr val="002060"/>
                </a:solidFill>
              </a:rPr>
              <a:t>for participants</a:t>
            </a:r>
            <a:r>
              <a:rPr lang="en-AU" sz="2400" dirty="0" smtClean="0">
                <a:solidFill>
                  <a:srgbClr val="002060"/>
                </a:solidFill>
              </a:rPr>
              <a:t>.  Make note of an example.</a:t>
            </a:r>
            <a:endParaRPr lang="en-AU" sz="2400" dirty="0">
              <a:solidFill>
                <a:srgbClr val="002060"/>
              </a:solidFill>
            </a:endParaRPr>
          </a:p>
          <a:p>
            <a:endParaRPr lang="en-AU" dirty="0"/>
          </a:p>
        </p:txBody>
      </p:sp>
    </p:spTree>
    <p:extLst>
      <p:ext uri="{BB962C8B-B14F-4D97-AF65-F5344CB8AC3E}">
        <p14:creationId xmlns:p14="http://schemas.microsoft.com/office/powerpoint/2010/main" val="31922981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6. Learning </a:t>
            </a:r>
            <a:r>
              <a:rPr lang="en-AU" dirty="0"/>
              <a:t>Environment</a:t>
            </a:r>
            <a:br>
              <a:rPr lang="en-AU" dirty="0"/>
            </a:br>
            <a:endParaRPr lang="en-AU" dirty="0"/>
          </a:p>
        </p:txBody>
      </p:sp>
      <p:sp>
        <p:nvSpPr>
          <p:cNvPr id="3" name="Content Placeholder 2"/>
          <p:cNvSpPr>
            <a:spLocks noGrp="1"/>
          </p:cNvSpPr>
          <p:nvPr>
            <p:ph idx="1"/>
          </p:nvPr>
        </p:nvSpPr>
        <p:spPr>
          <a:xfrm>
            <a:off x="677334" y="1574801"/>
            <a:ext cx="8596668" cy="4987924"/>
          </a:xfrm>
        </p:spPr>
        <p:txBody>
          <a:bodyPr>
            <a:normAutofit lnSpcReduction="10000"/>
          </a:bodyPr>
          <a:lstStyle/>
          <a:p>
            <a:pPr marL="0" indent="0">
              <a:buNone/>
            </a:pPr>
            <a:r>
              <a:rPr lang="en-AU" sz="2000" dirty="0"/>
              <a:t>When learning something new, adults may feel vulnerable.  The use of low-risk activities, reassurance and building on incremental successes can help learners to feel more comfortable.  Concepts and skills should also be presented moving from simple to complex and from group-supported to solo. </a:t>
            </a:r>
            <a:endParaRPr lang="en-AU" sz="2000" dirty="0" smtClean="0"/>
          </a:p>
          <a:p>
            <a:pPr marL="0" indent="0">
              <a:buNone/>
            </a:pPr>
            <a:endParaRPr lang="en-AU" sz="2000" dirty="0" smtClean="0"/>
          </a:p>
          <a:p>
            <a:pPr marL="0" indent="0">
              <a:buNone/>
            </a:pPr>
            <a:r>
              <a:rPr lang="en-AU" sz="2000" dirty="0"/>
              <a:t>Some strategies to create a safe learning environment where adults learn more effectively include:</a:t>
            </a:r>
          </a:p>
          <a:p>
            <a:r>
              <a:rPr lang="en-AU" sz="2000" dirty="0" smtClean="0"/>
              <a:t>Set </a:t>
            </a:r>
            <a:r>
              <a:rPr lang="en-AU" sz="2000" dirty="0"/>
              <a:t>achievable learning objectives</a:t>
            </a:r>
          </a:p>
          <a:p>
            <a:r>
              <a:rPr lang="en-AU" sz="2000" dirty="0" smtClean="0"/>
              <a:t>Plan </a:t>
            </a:r>
            <a:r>
              <a:rPr lang="en-AU" sz="2000" dirty="0"/>
              <a:t>sessions to start with basics and work towards the more complex </a:t>
            </a:r>
          </a:p>
          <a:p>
            <a:r>
              <a:rPr lang="en-AU" sz="2000" dirty="0" smtClean="0"/>
              <a:t>Establish </a:t>
            </a:r>
            <a:r>
              <a:rPr lang="en-AU" sz="2000" dirty="0"/>
              <a:t>expectations / ground rules</a:t>
            </a:r>
          </a:p>
          <a:p>
            <a:r>
              <a:rPr lang="en-AU" sz="2000" dirty="0" smtClean="0"/>
              <a:t>Use </a:t>
            </a:r>
            <a:r>
              <a:rPr lang="en-AU" sz="2000" dirty="0"/>
              <a:t>an outline to guide participants towards intended outcomes  </a:t>
            </a:r>
          </a:p>
          <a:p>
            <a:r>
              <a:rPr lang="en-AU" sz="2000" dirty="0" smtClean="0"/>
              <a:t>Provide </a:t>
            </a:r>
            <a:r>
              <a:rPr lang="en-AU" sz="2000" dirty="0"/>
              <a:t>an environment that promotes sharing and co-operative learning, not competition </a:t>
            </a:r>
          </a:p>
          <a:p>
            <a:pPr marL="0" indent="0">
              <a:buNone/>
            </a:pPr>
            <a:endParaRPr lang="en-AU" dirty="0"/>
          </a:p>
          <a:p>
            <a:endParaRPr lang="en-AU" dirty="0"/>
          </a:p>
        </p:txBody>
      </p:sp>
    </p:spTree>
    <p:extLst>
      <p:ext uri="{BB962C8B-B14F-4D97-AF65-F5344CB8AC3E}">
        <p14:creationId xmlns:p14="http://schemas.microsoft.com/office/powerpoint/2010/main" val="30445339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Learning Environment</a:t>
            </a:r>
            <a:endParaRPr lang="en-AU" dirty="0"/>
          </a:p>
        </p:txBody>
      </p:sp>
      <p:sp>
        <p:nvSpPr>
          <p:cNvPr id="3" name="Content Placeholder 2"/>
          <p:cNvSpPr>
            <a:spLocks noGrp="1"/>
          </p:cNvSpPr>
          <p:nvPr>
            <p:ph idx="1"/>
          </p:nvPr>
        </p:nvSpPr>
        <p:spPr>
          <a:xfrm>
            <a:off x="677334" y="1541721"/>
            <a:ext cx="8596668" cy="4499641"/>
          </a:xfrm>
        </p:spPr>
        <p:txBody>
          <a:bodyPr>
            <a:normAutofit lnSpcReduction="10000"/>
          </a:bodyPr>
          <a:lstStyle/>
          <a:p>
            <a:r>
              <a:rPr lang="en-AU" sz="2000" dirty="0"/>
              <a:t>Avoid words and actions that may embarrass individuals</a:t>
            </a:r>
          </a:p>
          <a:p>
            <a:r>
              <a:rPr lang="en-AU" sz="2000" dirty="0"/>
              <a:t>Encourage questions and ideas from participants that speak up</a:t>
            </a:r>
          </a:p>
          <a:p>
            <a:r>
              <a:rPr lang="en-AU" sz="2000" dirty="0"/>
              <a:t>Promote a supportive and non-judgemental environment</a:t>
            </a:r>
          </a:p>
          <a:p>
            <a:r>
              <a:rPr lang="en-AU" sz="2000" dirty="0"/>
              <a:t>Encourage and expect them to take responsibility for their own learning</a:t>
            </a:r>
          </a:p>
          <a:p>
            <a:r>
              <a:rPr lang="en-AU" sz="2000" dirty="0"/>
              <a:t>Provide a physical environment is conducive to learning and when appropriate resources are available.</a:t>
            </a:r>
          </a:p>
          <a:p>
            <a:endParaRPr lang="en-AU" sz="2000" dirty="0" smtClean="0"/>
          </a:p>
          <a:p>
            <a:pPr marL="0" indent="0">
              <a:buNone/>
            </a:pPr>
            <a:r>
              <a:rPr lang="en-AU" sz="2000" dirty="0"/>
              <a:t>The educator/facilitator plays the key role in creating the atmosphere, selecting strategies and organising the physical environment for the activity. Careful consideration should be given to how the above points will be addressed, irrespective of the size or relative ‘importance’ of the activity.</a:t>
            </a:r>
          </a:p>
          <a:p>
            <a:endParaRPr lang="en-AU" dirty="0"/>
          </a:p>
        </p:txBody>
      </p:sp>
    </p:spTree>
    <p:extLst>
      <p:ext uri="{BB962C8B-B14F-4D97-AF65-F5344CB8AC3E}">
        <p14:creationId xmlns:p14="http://schemas.microsoft.com/office/powerpoint/2010/main" val="34866416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Learning Environment</a:t>
            </a:r>
          </a:p>
        </p:txBody>
      </p:sp>
      <p:sp>
        <p:nvSpPr>
          <p:cNvPr id="3" name="Content Placeholder 2"/>
          <p:cNvSpPr>
            <a:spLocks noGrp="1"/>
          </p:cNvSpPr>
          <p:nvPr>
            <p:ph idx="1"/>
          </p:nvPr>
        </p:nvSpPr>
        <p:spPr/>
        <p:txBody>
          <a:bodyPr/>
          <a:lstStyle/>
          <a:p>
            <a:pPr marL="0" indent="0">
              <a:buNone/>
            </a:pPr>
            <a:r>
              <a:rPr lang="en-AU" sz="2400" dirty="0">
                <a:solidFill>
                  <a:srgbClr val="002060"/>
                </a:solidFill>
              </a:rPr>
              <a:t>Discuss with your group a selection of your clients and consider how you might tailor the learning environment to best suit their learning.  Note your responses.</a:t>
            </a:r>
          </a:p>
          <a:p>
            <a:endParaRPr lang="en-AU" dirty="0"/>
          </a:p>
        </p:txBody>
      </p:sp>
    </p:spTree>
    <p:extLst>
      <p:ext uri="{BB962C8B-B14F-4D97-AF65-F5344CB8AC3E}">
        <p14:creationId xmlns:p14="http://schemas.microsoft.com/office/powerpoint/2010/main" val="2664816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7. Participation </a:t>
            </a:r>
            <a:r>
              <a:rPr lang="en-AU" dirty="0"/>
              <a:t>and Practice</a:t>
            </a:r>
            <a:br>
              <a:rPr lang="en-AU" dirty="0"/>
            </a:br>
            <a:endParaRPr lang="en-AU" dirty="0"/>
          </a:p>
        </p:txBody>
      </p:sp>
      <p:sp>
        <p:nvSpPr>
          <p:cNvPr id="3" name="Content Placeholder 2"/>
          <p:cNvSpPr>
            <a:spLocks noGrp="1"/>
          </p:cNvSpPr>
          <p:nvPr>
            <p:ph idx="1"/>
          </p:nvPr>
        </p:nvSpPr>
        <p:spPr>
          <a:xfrm>
            <a:off x="677334" y="1669312"/>
            <a:ext cx="8596668" cy="4944139"/>
          </a:xfrm>
        </p:spPr>
        <p:txBody>
          <a:bodyPr>
            <a:normAutofit lnSpcReduction="10000"/>
          </a:bodyPr>
          <a:lstStyle/>
          <a:p>
            <a:pPr marL="0" indent="0">
              <a:buNone/>
            </a:pPr>
            <a:r>
              <a:rPr lang="en-AU" sz="2000" dirty="0"/>
              <a:t>Adults learn best when training moves beyond ideas (cognitive) and feelings (affective) to incorporate actions (behavioural) as well.  Providing opportunities for participants to participate in learning activities and to practice new skills or apply knowledge assist people to learn more effectively.</a:t>
            </a:r>
          </a:p>
          <a:p>
            <a:pPr marL="0" indent="0">
              <a:buNone/>
            </a:pPr>
            <a:r>
              <a:rPr lang="en-AU" sz="2000" dirty="0"/>
              <a:t> </a:t>
            </a:r>
          </a:p>
          <a:p>
            <a:pPr marL="0" indent="0">
              <a:buNone/>
            </a:pPr>
            <a:r>
              <a:rPr lang="en-AU" sz="2000" dirty="0"/>
              <a:t>Strategies to incorporate activities into your training sessions include:</a:t>
            </a:r>
          </a:p>
          <a:p>
            <a:r>
              <a:rPr lang="en-AU" sz="2000" dirty="0" smtClean="0"/>
              <a:t>Directing </a:t>
            </a:r>
            <a:r>
              <a:rPr lang="en-AU" sz="2000" dirty="0"/>
              <a:t>participants to discuss ideas with a partner or their group every 10 minutes or so</a:t>
            </a:r>
          </a:p>
          <a:p>
            <a:r>
              <a:rPr lang="en-AU" sz="2000" dirty="0" smtClean="0"/>
              <a:t>Using </a:t>
            </a:r>
            <a:r>
              <a:rPr lang="en-AU" sz="2000" dirty="0"/>
              <a:t>guiding questions to facilitate discussions</a:t>
            </a:r>
          </a:p>
          <a:p>
            <a:r>
              <a:rPr lang="en-AU" sz="2000" dirty="0" smtClean="0"/>
              <a:t>Facilitate </a:t>
            </a:r>
            <a:r>
              <a:rPr lang="en-AU" sz="2000" dirty="0"/>
              <a:t>activities that encourage active participation and application of new skills and knowledge – discussions, questions, problem-solving exercises, completing relevant documents, and role-plays</a:t>
            </a:r>
          </a:p>
          <a:p>
            <a:endParaRPr lang="en-AU" dirty="0"/>
          </a:p>
        </p:txBody>
      </p:sp>
    </p:spTree>
    <p:extLst>
      <p:ext uri="{BB962C8B-B14F-4D97-AF65-F5344CB8AC3E}">
        <p14:creationId xmlns:p14="http://schemas.microsoft.com/office/powerpoint/2010/main" val="1971513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Participation and Practice</a:t>
            </a:r>
            <a:br>
              <a:rPr lang="en-AU" dirty="0"/>
            </a:br>
            <a:endParaRPr lang="en-AU" dirty="0"/>
          </a:p>
        </p:txBody>
      </p:sp>
      <p:sp>
        <p:nvSpPr>
          <p:cNvPr id="3" name="Content Placeholder 2"/>
          <p:cNvSpPr>
            <a:spLocks noGrp="1"/>
          </p:cNvSpPr>
          <p:nvPr>
            <p:ph idx="1"/>
          </p:nvPr>
        </p:nvSpPr>
        <p:spPr/>
        <p:txBody>
          <a:bodyPr>
            <a:normAutofit/>
          </a:bodyPr>
          <a:lstStyle/>
          <a:p>
            <a:r>
              <a:rPr lang="en-AU" sz="2000" dirty="0"/>
              <a:t>Use case studies or scenarios and invite learners to describe, apply or implement what they’ve learned</a:t>
            </a:r>
          </a:p>
          <a:p>
            <a:r>
              <a:rPr lang="en-AU" sz="2000" dirty="0" smtClean="0"/>
              <a:t>Ask </a:t>
            </a:r>
            <a:r>
              <a:rPr lang="en-AU" sz="2000" dirty="0"/>
              <a:t>participants to record their new learning and the steps to be taken to implement their new knowledge.  Have them share these with the group to encourage use of their action plans.</a:t>
            </a:r>
          </a:p>
          <a:p>
            <a:r>
              <a:rPr lang="en-AU" sz="2000" dirty="0" smtClean="0"/>
              <a:t>Balance </a:t>
            </a:r>
            <a:r>
              <a:rPr lang="en-AU" sz="2000" dirty="0"/>
              <a:t>quantity with quality. It may be more effective to address less points well through input and encouraging active participation, rather than more points, most of which may be quickly forgotten.</a:t>
            </a:r>
          </a:p>
          <a:p>
            <a:endParaRPr lang="en-AU" dirty="0"/>
          </a:p>
        </p:txBody>
      </p:sp>
    </p:spTree>
    <p:extLst>
      <p:ext uri="{BB962C8B-B14F-4D97-AF65-F5344CB8AC3E}">
        <p14:creationId xmlns:p14="http://schemas.microsoft.com/office/powerpoint/2010/main" val="3173812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Objectives</a:t>
            </a:r>
            <a:endParaRPr lang="en-AU" dirty="0"/>
          </a:p>
        </p:txBody>
      </p:sp>
      <p:sp>
        <p:nvSpPr>
          <p:cNvPr id="3" name="Content Placeholder 2"/>
          <p:cNvSpPr>
            <a:spLocks noGrp="1"/>
          </p:cNvSpPr>
          <p:nvPr>
            <p:ph idx="1"/>
          </p:nvPr>
        </p:nvSpPr>
        <p:spPr/>
        <p:txBody>
          <a:bodyPr/>
          <a:lstStyle/>
          <a:p>
            <a:pPr marL="0" indent="0">
              <a:buNone/>
            </a:pPr>
            <a:r>
              <a:rPr lang="en-AU" sz="2800" dirty="0"/>
              <a:t>At the end of this workshop, participants will</a:t>
            </a:r>
            <a:r>
              <a:rPr lang="en-AU" sz="2800" dirty="0" smtClean="0"/>
              <a:t>:</a:t>
            </a:r>
          </a:p>
          <a:p>
            <a:pPr marL="0" indent="0">
              <a:buNone/>
            </a:pPr>
            <a:endParaRPr lang="en-AU" sz="2800" dirty="0"/>
          </a:p>
          <a:p>
            <a:pPr lvl="0"/>
            <a:r>
              <a:rPr lang="en-AU" sz="2800" dirty="0"/>
              <a:t>Know and understand adult learning </a:t>
            </a:r>
            <a:r>
              <a:rPr lang="en-AU" sz="2800" dirty="0" smtClean="0"/>
              <a:t>principles</a:t>
            </a:r>
          </a:p>
          <a:p>
            <a:pPr marL="0" lvl="0" indent="0">
              <a:buNone/>
            </a:pPr>
            <a:endParaRPr lang="en-AU" sz="2800" dirty="0"/>
          </a:p>
          <a:p>
            <a:pPr lvl="0"/>
            <a:r>
              <a:rPr lang="en-AU" sz="2800" dirty="0"/>
              <a:t>Understand how to apply adult learning principles to more effectively deliver CLE</a:t>
            </a:r>
          </a:p>
          <a:p>
            <a:endParaRPr lang="en-AU" dirty="0"/>
          </a:p>
        </p:txBody>
      </p:sp>
    </p:spTree>
    <p:extLst>
      <p:ext uri="{BB962C8B-B14F-4D97-AF65-F5344CB8AC3E}">
        <p14:creationId xmlns:p14="http://schemas.microsoft.com/office/powerpoint/2010/main" val="7666896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Participation and Practice</a:t>
            </a:r>
          </a:p>
        </p:txBody>
      </p:sp>
      <p:sp>
        <p:nvSpPr>
          <p:cNvPr id="3" name="Content Placeholder 2"/>
          <p:cNvSpPr>
            <a:spLocks noGrp="1"/>
          </p:cNvSpPr>
          <p:nvPr>
            <p:ph idx="1"/>
          </p:nvPr>
        </p:nvSpPr>
        <p:spPr/>
        <p:txBody>
          <a:bodyPr/>
          <a:lstStyle/>
          <a:p>
            <a:pPr marL="0" indent="0">
              <a:buNone/>
            </a:pPr>
            <a:r>
              <a:rPr lang="en-AU" sz="2400" dirty="0">
                <a:solidFill>
                  <a:srgbClr val="002060"/>
                </a:solidFill>
              </a:rPr>
              <a:t>As a group, identify a topic area and </a:t>
            </a:r>
            <a:r>
              <a:rPr lang="en-AU" sz="2400" dirty="0" smtClean="0">
                <a:solidFill>
                  <a:srgbClr val="002060"/>
                </a:solidFill>
              </a:rPr>
              <a:t>suggest </a:t>
            </a:r>
            <a:r>
              <a:rPr lang="en-AU" sz="2400" dirty="0">
                <a:solidFill>
                  <a:srgbClr val="002060"/>
                </a:solidFill>
              </a:rPr>
              <a:t>appropriate strategies for </a:t>
            </a:r>
            <a:r>
              <a:rPr lang="en-AU" sz="2400" dirty="0" smtClean="0">
                <a:solidFill>
                  <a:srgbClr val="002060"/>
                </a:solidFill>
              </a:rPr>
              <a:t>the inclusion of activities.</a:t>
            </a:r>
            <a:endParaRPr lang="en-AU" sz="2400" dirty="0">
              <a:solidFill>
                <a:srgbClr val="002060"/>
              </a:solidFill>
            </a:endParaRPr>
          </a:p>
          <a:p>
            <a:pPr marL="0" indent="0">
              <a:buNone/>
            </a:pPr>
            <a:endParaRPr lang="en-AU" dirty="0"/>
          </a:p>
        </p:txBody>
      </p:sp>
    </p:spTree>
    <p:extLst>
      <p:ext uri="{BB962C8B-B14F-4D97-AF65-F5344CB8AC3E}">
        <p14:creationId xmlns:p14="http://schemas.microsoft.com/office/powerpoint/2010/main" val="28622387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Group Activity</a:t>
            </a:r>
            <a:endParaRPr lang="en-AU" dirty="0"/>
          </a:p>
        </p:txBody>
      </p:sp>
      <p:sp>
        <p:nvSpPr>
          <p:cNvPr id="3" name="Content Placeholder 2"/>
          <p:cNvSpPr>
            <a:spLocks noGrp="1"/>
          </p:cNvSpPr>
          <p:nvPr>
            <p:ph idx="1"/>
          </p:nvPr>
        </p:nvSpPr>
        <p:spPr/>
        <p:txBody>
          <a:bodyPr/>
          <a:lstStyle/>
          <a:p>
            <a:pPr marL="0" indent="0">
              <a:buNone/>
            </a:pPr>
            <a:r>
              <a:rPr lang="en-AU" sz="2400" dirty="0">
                <a:solidFill>
                  <a:srgbClr val="002060"/>
                </a:solidFill>
              </a:rPr>
              <a:t>As a </a:t>
            </a:r>
            <a:r>
              <a:rPr lang="en-AU" sz="2400" dirty="0" smtClean="0">
                <a:solidFill>
                  <a:srgbClr val="002060"/>
                </a:solidFill>
              </a:rPr>
              <a:t>group, reflect on the seven </a:t>
            </a:r>
            <a:r>
              <a:rPr lang="en-AU" sz="2400" dirty="0">
                <a:solidFill>
                  <a:srgbClr val="002060"/>
                </a:solidFill>
              </a:rPr>
              <a:t>adult learning principles we have discussed today and prepare a brief </a:t>
            </a:r>
            <a:r>
              <a:rPr lang="en-AU" sz="2400" dirty="0" smtClean="0">
                <a:solidFill>
                  <a:srgbClr val="002060"/>
                </a:solidFill>
              </a:rPr>
              <a:t>informal presentation </a:t>
            </a:r>
            <a:r>
              <a:rPr lang="en-AU" sz="2400" dirty="0">
                <a:solidFill>
                  <a:srgbClr val="002060"/>
                </a:solidFill>
              </a:rPr>
              <a:t>on how you might use these principles to better engage with your learners</a:t>
            </a:r>
            <a:r>
              <a:rPr lang="en-AU" sz="2400" dirty="0" smtClean="0">
                <a:solidFill>
                  <a:srgbClr val="002060"/>
                </a:solidFill>
              </a:rPr>
              <a:t>.  </a:t>
            </a:r>
            <a:endParaRPr lang="en-AU" sz="2400" dirty="0">
              <a:solidFill>
                <a:srgbClr val="002060"/>
              </a:solidFill>
            </a:endParaRPr>
          </a:p>
          <a:p>
            <a:pPr marL="0" indent="0">
              <a:buNone/>
            </a:pPr>
            <a:endParaRPr lang="en-AU" dirty="0"/>
          </a:p>
        </p:txBody>
      </p:sp>
    </p:spTree>
    <p:extLst>
      <p:ext uri="{BB962C8B-B14F-4D97-AF65-F5344CB8AC3E}">
        <p14:creationId xmlns:p14="http://schemas.microsoft.com/office/powerpoint/2010/main" val="3405224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Summary – Adult learning principles</a:t>
            </a:r>
            <a:endParaRPr lang="en-AU" dirty="0"/>
          </a:p>
        </p:txBody>
      </p:sp>
      <p:sp>
        <p:nvSpPr>
          <p:cNvPr id="3" name="Content Placeholder 2"/>
          <p:cNvSpPr>
            <a:spLocks noGrp="1"/>
          </p:cNvSpPr>
          <p:nvPr>
            <p:ph idx="1"/>
          </p:nvPr>
        </p:nvSpPr>
        <p:spPr>
          <a:xfrm>
            <a:off x="677334" y="1690577"/>
            <a:ext cx="8596668" cy="4350785"/>
          </a:xfrm>
        </p:spPr>
        <p:txBody>
          <a:bodyPr>
            <a:normAutofit/>
          </a:bodyPr>
          <a:lstStyle/>
          <a:p>
            <a:r>
              <a:rPr lang="en-AU" sz="2000" dirty="0" smtClean="0"/>
              <a:t>Motivation</a:t>
            </a:r>
          </a:p>
          <a:p>
            <a:r>
              <a:rPr lang="en-AU" sz="2000" dirty="0" smtClean="0"/>
              <a:t>Learning Styles</a:t>
            </a:r>
          </a:p>
          <a:p>
            <a:r>
              <a:rPr lang="en-AU" sz="2000" dirty="0" smtClean="0"/>
              <a:t>Relevance and Immediacy</a:t>
            </a:r>
          </a:p>
          <a:p>
            <a:r>
              <a:rPr lang="en-AU" sz="2000" dirty="0" smtClean="0"/>
              <a:t>Prior Learning and Experience</a:t>
            </a:r>
          </a:p>
          <a:p>
            <a:r>
              <a:rPr lang="en-AU" sz="2000" dirty="0" smtClean="0"/>
              <a:t>Context – The Whole and Its Parts</a:t>
            </a:r>
          </a:p>
          <a:p>
            <a:r>
              <a:rPr lang="en-AU" sz="2000" dirty="0" smtClean="0"/>
              <a:t>Learning Environment</a:t>
            </a:r>
          </a:p>
          <a:p>
            <a:r>
              <a:rPr lang="en-AU" sz="2000" dirty="0" smtClean="0"/>
              <a:t>Participation and Practice.</a:t>
            </a:r>
          </a:p>
        </p:txBody>
      </p:sp>
    </p:spTree>
    <p:extLst>
      <p:ext uri="{BB962C8B-B14F-4D97-AF65-F5344CB8AC3E}">
        <p14:creationId xmlns:p14="http://schemas.microsoft.com/office/powerpoint/2010/main" val="779421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54000"/>
            <a:ext cx="8596668" cy="1397000"/>
          </a:xfrm>
        </p:spPr>
        <p:txBody>
          <a:bodyPr/>
          <a:lstStyle/>
          <a:p>
            <a:r>
              <a:rPr lang="en-AU" dirty="0"/>
              <a:t>Principles of adult learning</a:t>
            </a:r>
          </a:p>
        </p:txBody>
      </p:sp>
      <p:sp>
        <p:nvSpPr>
          <p:cNvPr id="3" name="Content Placeholder 2"/>
          <p:cNvSpPr>
            <a:spLocks noGrp="1"/>
          </p:cNvSpPr>
          <p:nvPr>
            <p:ph idx="1"/>
          </p:nvPr>
        </p:nvSpPr>
        <p:spPr>
          <a:xfrm>
            <a:off x="677334" y="1031358"/>
            <a:ext cx="8596668" cy="5826642"/>
          </a:xfrm>
        </p:spPr>
        <p:txBody>
          <a:bodyPr>
            <a:normAutofit fontScale="92500" lnSpcReduction="20000"/>
          </a:bodyPr>
          <a:lstStyle/>
          <a:p>
            <a:r>
              <a:rPr lang="en-AU" sz="2200" dirty="0" smtClean="0"/>
              <a:t>“The term ‘learning’ has many interpretations, but it </a:t>
            </a:r>
            <a:r>
              <a:rPr lang="en-AU" sz="2200" dirty="0"/>
              <a:t>is generally accepted as a change in behaviour or attitude.” (</a:t>
            </a:r>
            <a:r>
              <a:rPr lang="en-AU" sz="2200" dirty="0" err="1"/>
              <a:t>Kroehnert</a:t>
            </a:r>
            <a:r>
              <a:rPr lang="en-AU" sz="2200" dirty="0"/>
              <a:t>, 1990, p1). </a:t>
            </a:r>
            <a:endParaRPr lang="en-AU" sz="2200" dirty="0"/>
          </a:p>
          <a:p>
            <a:r>
              <a:rPr lang="en-AU" sz="2200" dirty="0" smtClean="0"/>
              <a:t>A </a:t>
            </a:r>
            <a:r>
              <a:rPr lang="en-AU" sz="2200" dirty="0"/>
              <a:t>measure of successful learning is that the learner is able to recall and apply what they have learned in relevant contexts and situations and in the longer term</a:t>
            </a:r>
            <a:r>
              <a:rPr lang="en-AU" sz="2200" dirty="0" smtClean="0"/>
              <a:t>.</a:t>
            </a:r>
            <a:endParaRPr lang="en-AU" sz="2200" dirty="0"/>
          </a:p>
          <a:p>
            <a:r>
              <a:rPr lang="en-AU" sz="2200" dirty="0"/>
              <a:t>This workshop provides an overview of the following key principles of adult learning, adapted from the CLE made easy toolkit and aims to provide practical tips that can be applied in CLE work:</a:t>
            </a:r>
          </a:p>
          <a:p>
            <a:pPr marL="0" indent="0">
              <a:buNone/>
            </a:pPr>
            <a:endParaRPr lang="en-AU" sz="2200" dirty="0"/>
          </a:p>
          <a:p>
            <a:pPr marL="0" indent="0">
              <a:buNone/>
            </a:pPr>
            <a:r>
              <a:rPr lang="en-AU" sz="2200" dirty="0" smtClean="0"/>
              <a:t>	</a:t>
            </a:r>
            <a:r>
              <a:rPr lang="en-AU" sz="2200" dirty="0" smtClean="0"/>
              <a:t>• Motivation</a:t>
            </a:r>
            <a:endParaRPr lang="en-AU" sz="2200" dirty="0" smtClean="0"/>
          </a:p>
          <a:p>
            <a:pPr marL="0" indent="0">
              <a:buNone/>
            </a:pPr>
            <a:r>
              <a:rPr lang="en-AU" sz="2200" dirty="0"/>
              <a:t>	• Learning Styles</a:t>
            </a:r>
          </a:p>
          <a:p>
            <a:pPr marL="457200" lvl="1" indent="0">
              <a:buNone/>
            </a:pPr>
            <a:r>
              <a:rPr lang="en-AU" sz="2200" dirty="0" smtClean="0"/>
              <a:t>• </a:t>
            </a:r>
            <a:r>
              <a:rPr lang="en-AU" sz="2200" dirty="0"/>
              <a:t>Relevance and Immediacy</a:t>
            </a:r>
          </a:p>
          <a:p>
            <a:pPr marL="0" indent="0">
              <a:buNone/>
            </a:pPr>
            <a:r>
              <a:rPr lang="en-AU" sz="2200" dirty="0" smtClean="0"/>
              <a:t>	• </a:t>
            </a:r>
            <a:r>
              <a:rPr lang="en-AU" sz="2200" dirty="0"/>
              <a:t>Prior Learning and Experience</a:t>
            </a:r>
          </a:p>
          <a:p>
            <a:pPr marL="0" indent="0">
              <a:buNone/>
            </a:pPr>
            <a:r>
              <a:rPr lang="en-AU" sz="2200" dirty="0" smtClean="0"/>
              <a:t>	• </a:t>
            </a:r>
            <a:r>
              <a:rPr lang="en-AU" sz="2200" dirty="0"/>
              <a:t>Context – The Whole and Its Parts	</a:t>
            </a:r>
          </a:p>
          <a:p>
            <a:pPr marL="0" indent="0">
              <a:buNone/>
            </a:pPr>
            <a:r>
              <a:rPr lang="en-AU" sz="2200" dirty="0" smtClean="0"/>
              <a:t>	• </a:t>
            </a:r>
            <a:r>
              <a:rPr lang="en-AU" sz="2200" dirty="0"/>
              <a:t>Learning </a:t>
            </a:r>
            <a:r>
              <a:rPr lang="en-AU" sz="2200" dirty="0" smtClean="0"/>
              <a:t>Environment</a:t>
            </a:r>
          </a:p>
          <a:p>
            <a:pPr marL="457200" lvl="1" indent="0">
              <a:buNone/>
            </a:pPr>
            <a:r>
              <a:rPr lang="en-AU" sz="2200" dirty="0" smtClean="0"/>
              <a:t>• Participation and Practice.</a:t>
            </a:r>
          </a:p>
          <a:p>
            <a:pPr marL="0" indent="0">
              <a:buNone/>
            </a:pPr>
            <a:endParaRPr lang="en-AU" dirty="0"/>
          </a:p>
        </p:txBody>
      </p:sp>
    </p:spTree>
    <p:extLst>
      <p:ext uri="{BB962C8B-B14F-4D97-AF65-F5344CB8AC3E}">
        <p14:creationId xmlns:p14="http://schemas.microsoft.com/office/powerpoint/2010/main" val="1101417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1. Motivation</a:t>
            </a:r>
            <a:endParaRPr lang="en-AU" dirty="0"/>
          </a:p>
        </p:txBody>
      </p:sp>
      <p:sp>
        <p:nvSpPr>
          <p:cNvPr id="3" name="Content Placeholder 2"/>
          <p:cNvSpPr>
            <a:spLocks noGrp="1"/>
          </p:cNvSpPr>
          <p:nvPr>
            <p:ph idx="1"/>
          </p:nvPr>
        </p:nvSpPr>
        <p:spPr/>
        <p:txBody>
          <a:bodyPr>
            <a:normAutofit/>
          </a:bodyPr>
          <a:lstStyle/>
          <a:p>
            <a:pPr marL="0" lvl="0" indent="0">
              <a:buNone/>
            </a:pPr>
            <a:r>
              <a:rPr lang="en-AU" sz="2400" dirty="0"/>
              <a:t>People learn best when they are motivated to learn. </a:t>
            </a:r>
            <a:endParaRPr lang="en-AU" sz="2400" dirty="0" smtClean="0">
              <a:solidFill>
                <a:srgbClr val="002060"/>
              </a:solidFill>
            </a:endParaRPr>
          </a:p>
          <a:p>
            <a:pPr marL="0" indent="0">
              <a:buNone/>
            </a:pPr>
            <a:endParaRPr lang="en-AU" sz="2400" dirty="0">
              <a:solidFill>
                <a:srgbClr val="002060"/>
              </a:solidFill>
            </a:endParaRPr>
          </a:p>
          <a:p>
            <a:pPr marL="0" indent="0">
              <a:buNone/>
            </a:pPr>
            <a:r>
              <a:rPr lang="en-AU" sz="2400" dirty="0" smtClean="0">
                <a:solidFill>
                  <a:srgbClr val="002060"/>
                </a:solidFill>
              </a:rPr>
              <a:t>What </a:t>
            </a:r>
            <a:r>
              <a:rPr lang="en-AU" sz="2400" dirty="0" smtClean="0">
                <a:solidFill>
                  <a:srgbClr val="002060"/>
                </a:solidFill>
              </a:rPr>
              <a:t>motivates adults to learn?</a:t>
            </a:r>
          </a:p>
          <a:p>
            <a:pPr marL="0" indent="0">
              <a:buNone/>
            </a:pPr>
            <a:endParaRPr lang="en-AU" sz="2400" dirty="0">
              <a:solidFill>
                <a:srgbClr val="002060"/>
              </a:solidFill>
            </a:endParaRPr>
          </a:p>
          <a:p>
            <a:pPr marL="0" indent="0">
              <a:buNone/>
            </a:pPr>
            <a:r>
              <a:rPr lang="en-AU" sz="2400" dirty="0" smtClean="0">
                <a:solidFill>
                  <a:srgbClr val="002060"/>
                </a:solidFill>
              </a:rPr>
              <a:t>Discuss with the other members on your table the types of learners you deliver training to and what may motivate them.</a:t>
            </a:r>
            <a:endParaRPr lang="en-AU" sz="2400" dirty="0">
              <a:solidFill>
                <a:srgbClr val="002060"/>
              </a:solidFill>
            </a:endParaRPr>
          </a:p>
        </p:txBody>
      </p:sp>
    </p:spTree>
    <p:extLst>
      <p:ext uri="{BB962C8B-B14F-4D97-AF65-F5344CB8AC3E}">
        <p14:creationId xmlns:p14="http://schemas.microsoft.com/office/powerpoint/2010/main" val="173737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55600"/>
            <a:ext cx="8596668" cy="939800"/>
          </a:xfrm>
        </p:spPr>
        <p:txBody>
          <a:bodyPr/>
          <a:lstStyle/>
          <a:p>
            <a:r>
              <a:rPr lang="en-AU" dirty="0" smtClean="0"/>
              <a:t>Motivation</a:t>
            </a:r>
            <a:endParaRPr lang="en-AU" dirty="0"/>
          </a:p>
        </p:txBody>
      </p:sp>
      <p:sp>
        <p:nvSpPr>
          <p:cNvPr id="3" name="Content Placeholder 2"/>
          <p:cNvSpPr>
            <a:spLocks noGrp="1"/>
          </p:cNvSpPr>
          <p:nvPr>
            <p:ph idx="1"/>
          </p:nvPr>
        </p:nvSpPr>
        <p:spPr>
          <a:xfrm>
            <a:off x="677334" y="1397000"/>
            <a:ext cx="8596668" cy="5156199"/>
          </a:xfrm>
        </p:spPr>
        <p:txBody>
          <a:bodyPr/>
          <a:lstStyle/>
          <a:p>
            <a:pPr lvl="0"/>
            <a:r>
              <a:rPr lang="en-AU" sz="2400" dirty="0" smtClean="0"/>
              <a:t>A </a:t>
            </a:r>
            <a:r>
              <a:rPr lang="en-AU" sz="2400" dirty="0"/>
              <a:t>person is more likely to want to learn when they are interested in the topic or skills being addressed, and because they can see the benefit or usefulness of the learning.</a:t>
            </a:r>
          </a:p>
          <a:p>
            <a:pPr lvl="0"/>
            <a:r>
              <a:rPr lang="en-AU" sz="2400" dirty="0"/>
              <a:t>Motivation for learning can be provided by internal and external factors.  </a:t>
            </a:r>
          </a:p>
          <a:p>
            <a:pPr lvl="0"/>
            <a:r>
              <a:rPr lang="en-AU" sz="2400" dirty="0"/>
              <a:t>Internal factors may include:</a:t>
            </a:r>
          </a:p>
          <a:p>
            <a:pPr lvl="1"/>
            <a:r>
              <a:rPr lang="en-AU" sz="2400" dirty="0"/>
              <a:t>The desire to seek knowledge</a:t>
            </a:r>
          </a:p>
          <a:p>
            <a:pPr lvl="1"/>
            <a:r>
              <a:rPr lang="en-AU" sz="2400" dirty="0"/>
              <a:t>To be challenged </a:t>
            </a:r>
          </a:p>
          <a:p>
            <a:pPr lvl="1"/>
            <a:r>
              <a:rPr lang="en-AU" sz="2400" dirty="0"/>
              <a:t>To achieve greater job satisfaction</a:t>
            </a:r>
          </a:p>
          <a:p>
            <a:pPr lvl="1"/>
            <a:r>
              <a:rPr lang="en-AU" sz="2400" dirty="0"/>
              <a:t>Or to satisfy an inquiring mind.</a:t>
            </a:r>
          </a:p>
          <a:p>
            <a:endParaRPr lang="en-AU" dirty="0"/>
          </a:p>
        </p:txBody>
      </p:sp>
    </p:spTree>
    <p:extLst>
      <p:ext uri="{BB962C8B-B14F-4D97-AF65-F5344CB8AC3E}">
        <p14:creationId xmlns:p14="http://schemas.microsoft.com/office/powerpoint/2010/main" val="2466051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55600"/>
            <a:ext cx="8596668" cy="939800"/>
          </a:xfrm>
        </p:spPr>
        <p:txBody>
          <a:bodyPr/>
          <a:lstStyle/>
          <a:p>
            <a:r>
              <a:rPr lang="en-AU" dirty="0" smtClean="0"/>
              <a:t>Motivation</a:t>
            </a:r>
            <a:endParaRPr lang="en-AU" dirty="0"/>
          </a:p>
        </p:txBody>
      </p:sp>
      <p:sp>
        <p:nvSpPr>
          <p:cNvPr id="3" name="Content Placeholder 2"/>
          <p:cNvSpPr>
            <a:spLocks noGrp="1"/>
          </p:cNvSpPr>
          <p:nvPr>
            <p:ph idx="1"/>
          </p:nvPr>
        </p:nvSpPr>
        <p:spPr>
          <a:xfrm>
            <a:off x="677334" y="1397000"/>
            <a:ext cx="8596668" cy="5156199"/>
          </a:xfrm>
        </p:spPr>
        <p:txBody>
          <a:bodyPr/>
          <a:lstStyle/>
          <a:p>
            <a:pPr lvl="0"/>
            <a:r>
              <a:rPr lang="en-AU" sz="2400" dirty="0"/>
              <a:t>External factors may include:</a:t>
            </a:r>
          </a:p>
          <a:p>
            <a:pPr lvl="1"/>
            <a:r>
              <a:rPr lang="en-AU" sz="2400" dirty="0"/>
              <a:t>Wanting to prevent or settle a legal problem</a:t>
            </a:r>
          </a:p>
          <a:p>
            <a:pPr lvl="1"/>
            <a:r>
              <a:rPr lang="en-AU" sz="2400" dirty="0"/>
              <a:t>To achieve greater job satisfaction</a:t>
            </a:r>
          </a:p>
          <a:p>
            <a:pPr lvl="1"/>
            <a:r>
              <a:rPr lang="en-AU" sz="2400" dirty="0"/>
              <a:t>Secure professional advancement</a:t>
            </a:r>
          </a:p>
          <a:p>
            <a:pPr lvl="1"/>
            <a:r>
              <a:rPr lang="en-AU" sz="2400" dirty="0"/>
              <a:t>Or to increase job related skills.</a:t>
            </a:r>
          </a:p>
          <a:p>
            <a:pPr lvl="0"/>
            <a:endParaRPr lang="en-AU" sz="2000" dirty="0"/>
          </a:p>
        </p:txBody>
      </p:sp>
    </p:spTree>
    <p:extLst>
      <p:ext uri="{BB962C8B-B14F-4D97-AF65-F5344CB8AC3E}">
        <p14:creationId xmlns:p14="http://schemas.microsoft.com/office/powerpoint/2010/main" val="2269558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Motivation</a:t>
            </a:r>
            <a:endParaRPr lang="en-AU" dirty="0"/>
          </a:p>
        </p:txBody>
      </p:sp>
      <p:sp>
        <p:nvSpPr>
          <p:cNvPr id="3" name="Content Placeholder 2"/>
          <p:cNvSpPr>
            <a:spLocks noGrp="1"/>
          </p:cNvSpPr>
          <p:nvPr>
            <p:ph idx="1"/>
          </p:nvPr>
        </p:nvSpPr>
        <p:spPr>
          <a:xfrm>
            <a:off x="677334" y="1476375"/>
            <a:ext cx="8596668" cy="4564987"/>
          </a:xfrm>
        </p:spPr>
        <p:txBody>
          <a:bodyPr>
            <a:normAutofit lnSpcReduction="10000"/>
          </a:bodyPr>
          <a:lstStyle/>
          <a:p>
            <a:pPr marL="0" indent="0">
              <a:buNone/>
            </a:pPr>
            <a:r>
              <a:rPr lang="en-AU" sz="2400" b="1" dirty="0"/>
              <a:t>Barriers to consider that may disrupt </a:t>
            </a:r>
            <a:r>
              <a:rPr lang="en-AU" sz="2400" b="1" dirty="0" smtClean="0"/>
              <a:t>motivation:</a:t>
            </a:r>
            <a:endParaRPr lang="en-AU" sz="2400" dirty="0"/>
          </a:p>
          <a:p>
            <a:pPr lvl="0"/>
            <a:r>
              <a:rPr lang="en-AU" sz="2400" dirty="0"/>
              <a:t>Lack of time</a:t>
            </a:r>
          </a:p>
          <a:p>
            <a:pPr lvl="0"/>
            <a:r>
              <a:rPr lang="en-AU" sz="2400" dirty="0"/>
              <a:t>Lack of money</a:t>
            </a:r>
          </a:p>
          <a:p>
            <a:pPr lvl="0"/>
            <a:r>
              <a:rPr lang="en-AU" sz="2400" dirty="0"/>
              <a:t>Lack of confidence or interest</a:t>
            </a:r>
          </a:p>
          <a:p>
            <a:pPr lvl="0"/>
            <a:r>
              <a:rPr lang="en-AU" sz="2400" dirty="0"/>
              <a:t>Lack of information about learning opportunities</a:t>
            </a:r>
          </a:p>
          <a:p>
            <a:pPr lvl="0"/>
            <a:r>
              <a:rPr lang="en-AU" sz="2400" dirty="0"/>
              <a:t>Red tape </a:t>
            </a:r>
          </a:p>
          <a:p>
            <a:pPr lvl="0"/>
            <a:r>
              <a:rPr lang="en-AU" sz="2400" dirty="0"/>
              <a:t>Problems with childcare and </a:t>
            </a:r>
            <a:r>
              <a:rPr lang="en-AU" sz="2400" dirty="0" smtClean="0"/>
              <a:t>transportation</a:t>
            </a:r>
          </a:p>
          <a:p>
            <a:pPr lvl="0"/>
            <a:endParaRPr lang="en-AU" sz="2400" dirty="0"/>
          </a:p>
          <a:p>
            <a:pPr marL="0" lvl="0" indent="0">
              <a:buNone/>
            </a:pPr>
            <a:r>
              <a:rPr lang="en-AU" sz="2400" dirty="0" smtClean="0">
                <a:solidFill>
                  <a:srgbClr val="002060"/>
                </a:solidFill>
              </a:rPr>
              <a:t>Discuss with your table other barriers to learning that you can identify.</a:t>
            </a:r>
            <a:endParaRPr lang="en-AU" sz="2400" dirty="0">
              <a:solidFill>
                <a:srgbClr val="002060"/>
              </a:solidFill>
            </a:endParaRPr>
          </a:p>
          <a:p>
            <a:endParaRPr lang="en-AU" dirty="0"/>
          </a:p>
        </p:txBody>
      </p:sp>
    </p:spTree>
    <p:extLst>
      <p:ext uri="{BB962C8B-B14F-4D97-AF65-F5344CB8AC3E}">
        <p14:creationId xmlns:p14="http://schemas.microsoft.com/office/powerpoint/2010/main" val="2069223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2. Learning </a:t>
            </a:r>
            <a:r>
              <a:rPr lang="en-AU" dirty="0"/>
              <a:t>Styles</a:t>
            </a:r>
            <a:br>
              <a:rPr lang="en-AU" dirty="0"/>
            </a:br>
            <a:endParaRPr lang="en-AU" dirty="0"/>
          </a:p>
        </p:txBody>
      </p:sp>
      <p:sp>
        <p:nvSpPr>
          <p:cNvPr id="3" name="Content Placeholder 2"/>
          <p:cNvSpPr>
            <a:spLocks noGrp="1"/>
          </p:cNvSpPr>
          <p:nvPr>
            <p:ph idx="1"/>
          </p:nvPr>
        </p:nvSpPr>
        <p:spPr/>
        <p:txBody>
          <a:bodyPr>
            <a:normAutofit/>
          </a:bodyPr>
          <a:lstStyle/>
          <a:p>
            <a:pPr marL="0" indent="0">
              <a:buNone/>
            </a:pPr>
            <a:r>
              <a:rPr lang="en-US" sz="2400" dirty="0"/>
              <a:t>Learning styles are a set of assumptions around how someone uses their senses to perceive information; how their brain stores and processes information and how they </a:t>
            </a:r>
            <a:r>
              <a:rPr lang="en-US" sz="2400" dirty="0" err="1"/>
              <a:t>organise</a:t>
            </a:r>
            <a:r>
              <a:rPr lang="en-US" sz="2400" dirty="0"/>
              <a:t> and present information.</a:t>
            </a:r>
            <a:endParaRPr lang="en-AU" sz="2400" dirty="0"/>
          </a:p>
          <a:p>
            <a:pPr marL="0" indent="0">
              <a:buNone/>
            </a:pPr>
            <a:r>
              <a:rPr lang="en-AU" sz="2400" dirty="0"/>
              <a:t> </a:t>
            </a:r>
          </a:p>
        </p:txBody>
      </p:sp>
    </p:spTree>
    <p:extLst>
      <p:ext uri="{BB962C8B-B14F-4D97-AF65-F5344CB8AC3E}">
        <p14:creationId xmlns:p14="http://schemas.microsoft.com/office/powerpoint/2010/main" val="236947177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213BCDAAC44346A0C2307F1A368ADB" ma:contentTypeVersion="8" ma:contentTypeDescription="Create a new document." ma:contentTypeScope="" ma:versionID="40b5f1771031ac1bc6dc77d62e5b69f6">
  <xsd:schema xmlns:xsd="http://www.w3.org/2001/XMLSchema" xmlns:xs="http://www.w3.org/2001/XMLSchema" xmlns:p="http://schemas.microsoft.com/office/2006/metadata/properties" xmlns:ns2="9fe8a190-a5f8-4773-adac-e0e3a19b90d9" xmlns:ns3="06c72f1e-0326-4e87-a981-e79a536aa6e5" targetNamespace="http://schemas.microsoft.com/office/2006/metadata/properties" ma:root="true" ma:fieldsID="fb803f97fa8e124e06e3c5657e865318" ns2:_="" ns3:_="">
    <xsd:import namespace="9fe8a190-a5f8-4773-adac-e0e3a19b90d9"/>
    <xsd:import namespace="06c72f1e-0326-4e87-a981-e79a536aa6e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3:SharedWithUsers" minOccurs="0"/>
                <xsd:element ref="ns3:SharedWithDetail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e8a190-a5f8-4773-adac-e0e3a19b90d9"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6c72f1e-0326-4e87-a981-e79a536aa6e5"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28EB775-07FE-4FD1-B1A0-FBFA0ABEA75C}"/>
</file>

<file path=customXml/itemProps2.xml><?xml version="1.0" encoding="utf-8"?>
<ds:datastoreItem xmlns:ds="http://schemas.openxmlformats.org/officeDocument/2006/customXml" ds:itemID="{60D661D3-A534-4201-93C5-7B2AC2121E23}"/>
</file>

<file path=customXml/itemProps3.xml><?xml version="1.0" encoding="utf-8"?>
<ds:datastoreItem xmlns:ds="http://schemas.openxmlformats.org/officeDocument/2006/customXml" ds:itemID="{94C08E79-B120-4EDA-855B-7DDF2A4404EB}"/>
</file>

<file path=docProps/app.xml><?xml version="1.0" encoding="utf-8"?>
<Properties xmlns="http://schemas.openxmlformats.org/officeDocument/2006/extended-properties" xmlns:vt="http://schemas.openxmlformats.org/officeDocument/2006/docPropsVTypes">
  <Template>Facet</Template>
  <TotalTime>297</TotalTime>
  <Words>2413</Words>
  <Application>Microsoft Macintosh PowerPoint</Application>
  <PresentationFormat>Custom</PresentationFormat>
  <Paragraphs>208</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Facet</vt:lpstr>
      <vt:lpstr>Principles of Adult Learning</vt:lpstr>
      <vt:lpstr>Principles of adult learning</vt:lpstr>
      <vt:lpstr>Objectives</vt:lpstr>
      <vt:lpstr>Principles of adult learning</vt:lpstr>
      <vt:lpstr>1. Motivation</vt:lpstr>
      <vt:lpstr>Motivation</vt:lpstr>
      <vt:lpstr>Motivation</vt:lpstr>
      <vt:lpstr>Motivation</vt:lpstr>
      <vt:lpstr>2. Learning Styles </vt:lpstr>
      <vt:lpstr>Learning Styles </vt:lpstr>
      <vt:lpstr>Learning Styles</vt:lpstr>
      <vt:lpstr>Learning Styles</vt:lpstr>
      <vt:lpstr>Learning styles</vt:lpstr>
      <vt:lpstr>Learning Styles </vt:lpstr>
      <vt:lpstr>Learning Styles</vt:lpstr>
      <vt:lpstr>Further reading /research</vt:lpstr>
      <vt:lpstr>3. Relevance and Immediacy</vt:lpstr>
      <vt:lpstr>Relevance and Immediacy</vt:lpstr>
      <vt:lpstr>4. Personal Experience</vt:lpstr>
      <vt:lpstr>Personal experience</vt:lpstr>
      <vt:lpstr>Personal experience</vt:lpstr>
      <vt:lpstr>Personal experience</vt:lpstr>
      <vt:lpstr>5. Context – The Whole and Its Parts</vt:lpstr>
      <vt:lpstr>Context – The Whole and Its Parts</vt:lpstr>
      <vt:lpstr>6. Learning Environment </vt:lpstr>
      <vt:lpstr>Learning Environment</vt:lpstr>
      <vt:lpstr>Learning Environment</vt:lpstr>
      <vt:lpstr>7. Participation and Practice </vt:lpstr>
      <vt:lpstr>Participation and Practice </vt:lpstr>
      <vt:lpstr>Participation and Practice</vt:lpstr>
      <vt:lpstr>Group Activity</vt:lpstr>
      <vt:lpstr>Summary – Adult learning principles</vt:lpstr>
    </vt:vector>
  </TitlesOfParts>
  <Company>TAFE Queensland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Adult Learning</dc:title>
  <dc:creator>Coldham-Fussell, Andrew</dc:creator>
  <cp:lastModifiedBy>andrew fussell</cp:lastModifiedBy>
  <cp:revision>25</cp:revision>
  <cp:lastPrinted>2018-03-05T05:34:08Z</cp:lastPrinted>
  <dcterms:created xsi:type="dcterms:W3CDTF">2018-02-26T04:40:47Z</dcterms:created>
  <dcterms:modified xsi:type="dcterms:W3CDTF">2018-03-05T23:55:13Z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0x01010004213BCDAAC44346A0C2307F1A368ADB</vt:lpwstr>
  </property>
</Properties>
</file>