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8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19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33" r:id="rId3"/>
    <p:sldId id="348" r:id="rId4"/>
    <p:sldId id="347" r:id="rId5"/>
    <p:sldId id="332" r:id="rId6"/>
    <p:sldId id="349" r:id="rId7"/>
    <p:sldId id="344" r:id="rId8"/>
    <p:sldId id="335" r:id="rId9"/>
    <p:sldId id="342" r:id="rId10"/>
    <p:sldId id="336" r:id="rId11"/>
    <p:sldId id="313" r:id="rId12"/>
    <p:sldId id="309" r:id="rId13"/>
    <p:sldId id="354" r:id="rId14"/>
    <p:sldId id="353" r:id="rId15"/>
    <p:sldId id="352" r:id="rId16"/>
    <p:sldId id="350" r:id="rId17"/>
    <p:sldId id="337" r:id="rId18"/>
    <p:sldId id="357" r:id="rId19"/>
    <p:sldId id="345" r:id="rId20"/>
    <p:sldId id="341" r:id="rId21"/>
    <p:sldId id="356" r:id="rId22"/>
    <p:sldId id="314" r:id="rId23"/>
    <p:sldId id="351" r:id="rId2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0000"/>
    <a:srgbClr val="C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73" autoAdjust="0"/>
    <p:restoredTop sz="96959" autoAdjust="0"/>
  </p:normalViewPr>
  <p:slideViewPr>
    <p:cSldViewPr>
      <p:cViewPr>
        <p:scale>
          <a:sx n="70" d="100"/>
          <a:sy n="70" d="100"/>
        </p:scale>
        <p:origin x="-129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57D83-3EAB-4572-8D1F-480CA849B373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8D717-F672-48FD-8404-4BD18D44533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115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70739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D717-F672-48FD-8404-4BD18D44533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571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8977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1107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929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154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94786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802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821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23271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0201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97997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0692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F66A6-4DB3-4E43-A3FF-35BC3299B375}" type="datetimeFigureOut">
              <a:rPr lang="en-AU" smtClean="0"/>
              <a:t>8/03/2018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F6F33-D5FC-476C-BDDC-1553EFEB11BC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16234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2" t="30932" r="13996" b="28295"/>
          <a:stretch/>
        </p:blipFill>
        <p:spPr bwMode="auto">
          <a:xfrm>
            <a:off x="1" y="113483"/>
            <a:ext cx="3059831" cy="7232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8032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tx1">
                    <a:lumMod val="85000"/>
                  </a:schemeClr>
                </a:solidFill>
                <a:latin typeface="Snap ITC" panose="04040A07060A02020202" pitchFamily="82" charset="0"/>
              </a:rPr>
              <a:t>School Lawyer Project</a:t>
            </a:r>
            <a:endParaRPr lang="en-AU" dirty="0">
              <a:latin typeface="Stencil" panose="040409050D0802020404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0800000" flipH="1" flipV="1">
            <a:off x="1763689" y="2492896"/>
            <a:ext cx="5699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Vincent Shin, </a:t>
            </a:r>
          </a:p>
          <a:p>
            <a:pPr algn="ctr"/>
            <a:r>
              <a:rPr lang="en-US" sz="2400" dirty="0" smtClean="0"/>
              <a:t>School Lawyer at The Grange P-12 College, Hoppers Crossing </a:t>
            </a:r>
          </a:p>
        </p:txBody>
      </p:sp>
      <p:sp>
        <p:nvSpPr>
          <p:cNvPr id="4" name="AutoShape 4" descr="Image result for the grange p 12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6" descr="Image result for the grange p 12 colleg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7" name="AutoShape 8" descr="Image result for the grange p 12 colleg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8" name="AutoShape 10" descr="Image result for the grange p 12 colleg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" name="Picture 2" descr="E:\WLS\2015-06-04 15.50.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149080"/>
            <a:ext cx="3311153" cy="248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:\Staff\Vincent Shin\Media\ABC\_MG_60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49080"/>
            <a:ext cx="3600400" cy="240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803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Special Legal Events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Special legal events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Bring your bills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November No </a:t>
            </a:r>
            <a:r>
              <a:rPr lang="en-US" sz="3200" dirty="0" smtClean="0"/>
              <a:t>Violence/ No Violence No way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Mock trial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372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000" b="1" dirty="0" smtClean="0">
                <a:solidFill>
                  <a:srgbClr val="C80000"/>
                </a:solidFill>
              </a:rPr>
              <a:t>Engagement, rapport and promotion of service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Assembly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Classes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Engagement at recess and lunch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2" descr="Image result for the grange p 12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767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Benefits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7992888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Access to justice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Would not have seen a lawyer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/>
              <a:t>Holistic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Proximity </a:t>
            </a:r>
            <a:r>
              <a:rPr lang="en-AU" sz="3200" dirty="0" smtClean="0"/>
              <a:t>and location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5776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98884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Brain break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799288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4358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000" b="1" dirty="0" smtClean="0">
                <a:solidFill>
                  <a:srgbClr val="C80000"/>
                </a:solidFill>
              </a:rPr>
              <a:t>Funding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AU" sz="3200" dirty="0"/>
              <a:t>Philanthropic trusts</a:t>
            </a:r>
          </a:p>
          <a:p>
            <a:pPr lvl="1"/>
            <a:r>
              <a:rPr lang="en-AU" dirty="0" smtClean="0"/>
              <a:t>Newsboys </a:t>
            </a:r>
            <a:r>
              <a:rPr lang="en-AU" dirty="0"/>
              <a:t>Foundation</a:t>
            </a:r>
          </a:p>
          <a:p>
            <a:pPr lvl="1"/>
            <a:r>
              <a:rPr lang="en-AU" dirty="0"/>
              <a:t>Jack </a:t>
            </a:r>
            <a:r>
              <a:rPr lang="en-AU" dirty="0" err="1"/>
              <a:t>Brockhoff</a:t>
            </a:r>
            <a:r>
              <a:rPr lang="en-AU" dirty="0"/>
              <a:t> Foundation</a:t>
            </a:r>
          </a:p>
          <a:p>
            <a:pPr lvl="1"/>
            <a:r>
              <a:rPr lang="en-AU" dirty="0"/>
              <a:t>RE Ross Trust</a:t>
            </a:r>
          </a:p>
          <a:p>
            <a:pPr lvl="1"/>
            <a:r>
              <a:rPr lang="en-AU" dirty="0"/>
              <a:t>Helen Macpherson Smith Trust</a:t>
            </a:r>
          </a:p>
          <a:p>
            <a:pPr lvl="1"/>
            <a:r>
              <a:rPr lang="en-AU" dirty="0"/>
              <a:t>Slater and Gordon Community </a:t>
            </a:r>
            <a:r>
              <a:rPr lang="en-AU" dirty="0" smtClean="0"/>
              <a:t>Fund</a:t>
            </a:r>
          </a:p>
          <a:p>
            <a:pPr lvl="1"/>
            <a:r>
              <a:rPr lang="en-AU" dirty="0" smtClean="0"/>
              <a:t>Kimberley Foundation</a:t>
            </a:r>
            <a:endParaRPr lang="en-AU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AutoShape 2" descr="Image result for the grange p 12 colle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06131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Services Deed/MOU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Lander and Rogers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953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Limitations/challenges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79928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3200" dirty="0" smtClean="0"/>
              <a:t> “I don’t help you sue the school”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Student vs student </a:t>
            </a: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External agency</a:t>
            </a: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71594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Outcomes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External evaluator – Emma Pritchard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5122" name="Picture 2" descr="http://s2.quickmeme.com/img/5c/5c7dcf024101b083008e90529f42c1e32be6a97d47fc4c0c8f449466b9bc86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51590"/>
            <a:ext cx="325036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Learnings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Students reluctant to enforce legal rights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VCE or year 11 and 12 students difficult to deliver CLE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Engaging parents was challenging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Importance of set up period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Sustainable and ongoing funding options are available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396376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School lawyers taking over the world?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7" descr="Gus Woodward is the new lawyer to base himself out of Wyndham Community and Education Centre.  Photo by Luke Hemer.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24944"/>
            <a:ext cx="2616327" cy="249596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95536" y="1844824"/>
            <a:ext cx="261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Angus Woodward</a:t>
            </a:r>
          </a:p>
          <a:p>
            <a:pPr algn="ctr"/>
            <a:r>
              <a:rPr lang="en-AU" dirty="0" smtClean="0"/>
              <a:t>(Big gussy</a:t>
            </a:r>
            <a:r>
              <a:rPr lang="en-AU" dirty="0" smtClean="0"/>
              <a:t>)</a:t>
            </a:r>
            <a:endParaRPr lang="en-AU" dirty="0"/>
          </a:p>
          <a:p>
            <a:pPr algn="ctr"/>
            <a:r>
              <a:rPr lang="en-AU" dirty="0" smtClean="0"/>
              <a:t>The Cottage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83816" y="1844824"/>
            <a:ext cx="26163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Monique Hurley (</a:t>
            </a:r>
            <a:r>
              <a:rPr lang="en-AU" dirty="0" err="1"/>
              <a:t>Monners</a:t>
            </a:r>
            <a:r>
              <a:rPr lang="en-AU" dirty="0" smtClean="0"/>
              <a:t>)</a:t>
            </a:r>
          </a:p>
          <a:p>
            <a:pPr algn="ctr"/>
            <a:r>
              <a:rPr lang="en-AU" dirty="0" smtClean="0"/>
              <a:t>Wyndham Central College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132137" y="1865330"/>
            <a:ext cx="261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Semisi Kailahi (</a:t>
            </a:r>
            <a:r>
              <a:rPr lang="en-AU" dirty="0" err="1"/>
              <a:t>Semmie</a:t>
            </a:r>
            <a:r>
              <a:rPr lang="en-AU" dirty="0" smtClean="0"/>
              <a:t>)</a:t>
            </a:r>
          </a:p>
          <a:p>
            <a:pPr algn="ctr"/>
            <a:r>
              <a:rPr lang="en-AU" dirty="0" smtClean="0"/>
              <a:t>Tarneit Senior College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786" y="2924944"/>
            <a:ext cx="2524678" cy="2524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G:\Staff\Vincent Shin\Photos\School lawyer team\Moniqu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89869"/>
            <a:ext cx="2558881" cy="174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5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Who is the school lawyer?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r>
              <a:rPr lang="en-AU" sz="3500" dirty="0" smtClean="0"/>
              <a:t>3</a:t>
            </a:r>
            <a:r>
              <a:rPr lang="en-AU" sz="3500" baseline="30000" dirty="0" smtClean="0"/>
              <a:t>rd</a:t>
            </a:r>
            <a:r>
              <a:rPr lang="en-AU" sz="3500" dirty="0" smtClean="0"/>
              <a:t> year lawyer</a:t>
            </a:r>
          </a:p>
          <a:p>
            <a:r>
              <a:rPr lang="en-AU" sz="3500" dirty="0" smtClean="0"/>
              <a:t>Out of home care and secure welfare services</a:t>
            </a:r>
          </a:p>
          <a:p>
            <a:r>
              <a:rPr lang="en-AU" sz="3500" dirty="0" smtClean="0"/>
              <a:t>Private sector</a:t>
            </a:r>
          </a:p>
          <a:p>
            <a:r>
              <a:rPr lang="en-US" sz="3500" dirty="0" smtClean="0"/>
              <a:t>ABC - Australian Story</a:t>
            </a:r>
            <a:endParaRPr lang="en-AU" sz="3500" dirty="0" smtClean="0"/>
          </a:p>
          <a:p>
            <a:endParaRPr lang="en-AU" sz="3500" dirty="0" smtClean="0"/>
          </a:p>
          <a:p>
            <a:endParaRPr lang="en-AU" sz="3500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14344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Looking into the future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10" y="14761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3200" dirty="0" smtClean="0"/>
              <a:t>Social Ventures Australia Framework</a:t>
            </a:r>
            <a:endParaRPr lang="en-AU" sz="3200" dirty="0"/>
          </a:p>
          <a:p>
            <a:endParaRPr lang="en-AU" sz="32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2210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Quote from a student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710" y="14761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1014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3074" name="Picture 2" descr="https://i.imgflip.com/25wfg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76688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1652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Questions?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196752"/>
            <a:ext cx="79928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2" descr="Image result for v shape with hand on chin emoj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916832"/>
            <a:ext cx="2213320" cy="2213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42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The Grange P12 College &amp; </a:t>
            </a:r>
            <a:r>
              <a:rPr lang="en-US" sz="4000" b="1" dirty="0" err="1" smtClean="0">
                <a:solidFill>
                  <a:srgbClr val="C80000"/>
                </a:solidFill>
              </a:rPr>
              <a:t>Warringa</a:t>
            </a:r>
            <a:r>
              <a:rPr lang="en-US" sz="4000" b="1" dirty="0" smtClean="0">
                <a:solidFill>
                  <a:srgbClr val="C80000"/>
                </a:solidFill>
              </a:rPr>
              <a:t> Park School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 smtClean="0"/>
              <a:t>Grange (3.5 days)</a:t>
            </a:r>
          </a:p>
          <a:p>
            <a:r>
              <a:rPr lang="en-US" sz="3500" dirty="0" smtClean="0"/>
              <a:t>1600-1650 students </a:t>
            </a:r>
            <a:r>
              <a:rPr lang="en-US" sz="3500" dirty="0" smtClean="0"/>
              <a:t>(180 staff)</a:t>
            </a:r>
            <a:endParaRPr lang="en-US" sz="3500" dirty="0" smtClean="0"/>
          </a:p>
          <a:p>
            <a:r>
              <a:rPr lang="en-US" sz="3500" dirty="0" smtClean="0"/>
              <a:t>Large migrant population</a:t>
            </a:r>
          </a:p>
          <a:p>
            <a:r>
              <a:rPr lang="en-US" sz="3500" dirty="0" smtClean="0"/>
              <a:t>Low SES</a:t>
            </a:r>
          </a:p>
          <a:p>
            <a:r>
              <a:rPr lang="en-US" sz="3500" dirty="0" smtClean="0"/>
              <a:t>Large indigenous population</a:t>
            </a:r>
          </a:p>
          <a:p>
            <a:pPr marL="0" indent="0">
              <a:buNone/>
            </a:pPr>
            <a:r>
              <a:rPr lang="en-US" sz="3500" b="1" dirty="0" err="1" smtClean="0"/>
              <a:t>Warringa</a:t>
            </a:r>
            <a:r>
              <a:rPr lang="en-US" sz="3500" b="1" dirty="0" smtClean="0"/>
              <a:t> Park (0.5 days)</a:t>
            </a:r>
          </a:p>
          <a:p>
            <a:r>
              <a:rPr lang="en-US" sz="3500" dirty="0" smtClean="0"/>
              <a:t> Intellectual disabilities – IQ less than 70</a:t>
            </a:r>
            <a:endParaRPr lang="en-AU" sz="3500" dirty="0" smtClean="0"/>
          </a:p>
          <a:p>
            <a:endParaRPr lang="en-AU" sz="3500" dirty="0" smtClean="0"/>
          </a:p>
          <a:p>
            <a:endParaRPr lang="en-AU" sz="3500" dirty="0" smtClean="0"/>
          </a:p>
          <a:p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6896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2050" name="Picture 2" descr="https://i.imgflip.com/25wbt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54728"/>
            <a:ext cx="7171371" cy="537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72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96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How does the school lawyer project work? </a:t>
            </a:r>
            <a:endParaRPr lang="en-AU" sz="4000" b="1" dirty="0">
              <a:solidFill>
                <a:srgbClr val="C8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3" descr="G:\Staff\Vincent Shin\Photos\my office from australian stor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852985"/>
            <a:ext cx="5276578" cy="3520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94710" y="1801847"/>
            <a:ext cx="24211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Casework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Special legal events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86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9621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Casework</a:t>
            </a:r>
            <a:endParaRPr lang="en-AU" sz="4000" b="1" dirty="0">
              <a:solidFill>
                <a:srgbClr val="C80000"/>
              </a:solidFill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TextBox 2"/>
          <p:cNvSpPr txBox="1"/>
          <p:nvPr/>
        </p:nvSpPr>
        <p:spPr>
          <a:xfrm>
            <a:off x="494710" y="1801847"/>
            <a:ext cx="652556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Family violence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Employment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Infringements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2136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Community Legal Education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Consent </a:t>
            </a:r>
            <a:r>
              <a:rPr lang="en-US" sz="2800" dirty="0"/>
              <a:t>and age of consent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Sexual harassment and sexual assault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Bullying/cyber bullying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Sexting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Criminal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Employment rights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Rights and responsibilities when using public transport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Dealing with police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Criminal records and crime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2757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1253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Community Legal Education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/>
              <a:t>Community Legal Education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</a:t>
            </a:r>
            <a:r>
              <a:rPr lang="en-US" sz="3200" dirty="0" smtClean="0"/>
              <a:t>onsent </a:t>
            </a:r>
            <a:r>
              <a:rPr lang="en-US" sz="3200" dirty="0"/>
              <a:t>and age of consent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Bullying/cyber bullying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Sexting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Criminal law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/>
              <a:t>Employment </a:t>
            </a:r>
            <a:endParaRPr lang="en-US" sz="32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8" name="Picture 2" descr="Image result for abc vincent shi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98" y="991415"/>
            <a:ext cx="8813982" cy="495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2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710" y="20339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80000"/>
                </a:solidFill>
              </a:rPr>
              <a:t>The High School Lawyer</a:t>
            </a:r>
            <a:endParaRPr lang="en-AU" sz="4000" b="1" dirty="0">
              <a:solidFill>
                <a:srgbClr val="C8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pPr marL="0" indent="0">
              <a:buNone/>
            </a:pP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395536" y="1613699"/>
            <a:ext cx="799288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000" dirty="0" smtClean="0"/>
          </a:p>
          <a:p>
            <a:endParaRPr lang="en-AU" sz="1000" dirty="0"/>
          </a:p>
        </p:txBody>
      </p:sp>
      <p:pic>
        <p:nvPicPr>
          <p:cNvPr id="6" name="Picture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4" t="39009" r="19100" b="37500"/>
          <a:stretch/>
        </p:blipFill>
        <p:spPr bwMode="auto">
          <a:xfrm>
            <a:off x="7020272" y="6378035"/>
            <a:ext cx="2119517" cy="4752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 descr="G:\Staff\Vincent Shin\School\The Grange 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0" y="5993904"/>
            <a:ext cx="953780" cy="86409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26" name="Picture 2" descr="Image result for the high school law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83106"/>
            <a:ext cx="648072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54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213BCDAAC44346A0C2307F1A368ADB" ma:contentTypeVersion="8" ma:contentTypeDescription="Create a new document." ma:contentTypeScope="" ma:versionID="40b5f1771031ac1bc6dc77d62e5b69f6">
  <xsd:schema xmlns:xsd="http://www.w3.org/2001/XMLSchema" xmlns:xs="http://www.w3.org/2001/XMLSchema" xmlns:p="http://schemas.microsoft.com/office/2006/metadata/properties" xmlns:ns2="9fe8a190-a5f8-4773-adac-e0e3a19b90d9" xmlns:ns3="06c72f1e-0326-4e87-a981-e79a536aa6e5" targetNamespace="http://schemas.microsoft.com/office/2006/metadata/properties" ma:root="true" ma:fieldsID="fb803f97fa8e124e06e3c5657e865318" ns2:_="" ns3:_="">
    <xsd:import namespace="9fe8a190-a5f8-4773-adac-e0e3a19b90d9"/>
    <xsd:import namespace="06c72f1e-0326-4e87-a981-e79a536aa6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e8a190-a5f8-4773-adac-e0e3a19b90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72f1e-0326-4e87-a981-e79a536aa6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B834C7E-8E46-4847-8A46-8D5B8091729D}"/>
</file>

<file path=customXml/itemProps2.xml><?xml version="1.0" encoding="utf-8"?>
<ds:datastoreItem xmlns:ds="http://schemas.openxmlformats.org/officeDocument/2006/customXml" ds:itemID="{46C2DB1F-6844-4E85-BBFB-619382D70FA4}"/>
</file>

<file path=customXml/itemProps3.xml><?xml version="1.0" encoding="utf-8"?>
<ds:datastoreItem xmlns:ds="http://schemas.openxmlformats.org/officeDocument/2006/customXml" ds:itemID="{741AA9B7-8CE8-489B-93C7-1AEB0B1EBB0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4667</TotalTime>
  <Words>358</Words>
  <Application>Microsoft Office PowerPoint</Application>
  <PresentationFormat>On-screen Show (4:3)</PresentationFormat>
  <Paragraphs>159</Paragraphs>
  <Slides>23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School Lawyer Project</vt:lpstr>
      <vt:lpstr>Who is the school lawyer?</vt:lpstr>
      <vt:lpstr>The Grange P12 College &amp; Warringa Park School</vt:lpstr>
      <vt:lpstr>PowerPoint Presentation</vt:lpstr>
      <vt:lpstr>How does the school lawyer project work? </vt:lpstr>
      <vt:lpstr>Casework</vt:lpstr>
      <vt:lpstr>Community Legal Education</vt:lpstr>
      <vt:lpstr>Community Legal Education</vt:lpstr>
      <vt:lpstr>The High School Lawyer</vt:lpstr>
      <vt:lpstr>Special Legal Events</vt:lpstr>
      <vt:lpstr>Engagement, rapport and promotion of service</vt:lpstr>
      <vt:lpstr>Benefits</vt:lpstr>
      <vt:lpstr>Brain break</vt:lpstr>
      <vt:lpstr>Funding</vt:lpstr>
      <vt:lpstr>Services Deed/MOU</vt:lpstr>
      <vt:lpstr>Limitations/challenges</vt:lpstr>
      <vt:lpstr>Outcomes</vt:lpstr>
      <vt:lpstr>Learnings</vt:lpstr>
      <vt:lpstr>School lawyers taking over the world?</vt:lpstr>
      <vt:lpstr>Looking into the future</vt:lpstr>
      <vt:lpstr>Quote from a student</vt:lpstr>
      <vt:lpstr>PowerPoint Presentation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Violence  Marijana Graljuk (Youth Lawyer) Wyndham Legal Service</dc:title>
  <dc:creator>Marijana Graljuk</dc:creator>
  <cp:lastModifiedBy>Vincent Shin</cp:lastModifiedBy>
  <cp:revision>428</cp:revision>
  <cp:lastPrinted>2014-06-13T04:03:13Z</cp:lastPrinted>
  <dcterms:created xsi:type="dcterms:W3CDTF">2014-06-03T01:58:21Z</dcterms:created>
  <dcterms:modified xsi:type="dcterms:W3CDTF">2018-03-07T23:43:08Z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0x01010004213BCDAAC44346A0C2307F1A368ADB</vt:lpwstr>
  </property>
</Properties>
</file>