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57" r:id="rId2"/>
    <p:sldId id="434" r:id="rId3"/>
    <p:sldId id="441" r:id="rId4"/>
    <p:sldId id="430" r:id="rId5"/>
    <p:sldId id="440" r:id="rId6"/>
    <p:sldId id="439" r:id="rId7"/>
    <p:sldId id="427" r:id="rId8"/>
    <p:sldId id="438" r:id="rId9"/>
    <p:sldId id="437" r:id="rId10"/>
    <p:sldId id="442" r:id="rId11"/>
    <p:sldId id="443" r:id="rId12"/>
    <p:sldId id="435" r:id="rId13"/>
    <p:sldId id="436" r:id="rId14"/>
    <p:sldId id="428" r:id="rId15"/>
  </p:sldIdLst>
  <p:sldSz cx="10688638" cy="7562850"/>
  <p:notesSz cx="6797675" cy="9926638"/>
  <p:defaultTextStyle>
    <a:defPPr>
      <a:defRPr lang="en-US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davidson" initials="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77E"/>
    <a:srgbClr val="9ABE26"/>
    <a:srgbClr val="007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3" autoAdjust="0"/>
    <p:restoredTop sz="78783" autoAdjust="0"/>
  </p:normalViewPr>
  <p:slideViewPr>
    <p:cSldViewPr snapToGrid="0" snapToObjects="1">
      <p:cViewPr varScale="1">
        <p:scale>
          <a:sx n="83" d="100"/>
          <a:sy n="83" d="100"/>
        </p:scale>
        <p:origin x="2046" y="96"/>
      </p:cViewPr>
      <p:guideLst>
        <p:guide orient="horz" pos="2382"/>
        <p:guide pos="33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-2808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CE06D2-896E-4880-87FC-F8B03D993516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AU"/>
        </a:p>
      </dgm:t>
    </dgm:pt>
    <dgm:pt modelId="{01E3A92C-FC74-4102-8FB4-2CC2B11ED977}">
      <dgm:prSet phldrT="[Text]" custT="1"/>
      <dgm:spPr/>
      <dgm:t>
        <a:bodyPr/>
        <a:lstStyle/>
        <a:p>
          <a:r>
            <a:rPr lang="en-US" sz="1800" b="1" dirty="0" smtClean="0"/>
            <a:t>Telephone appointments only</a:t>
          </a:r>
          <a:endParaRPr lang="en-AU" sz="1800" b="1" dirty="0"/>
        </a:p>
      </dgm:t>
    </dgm:pt>
    <dgm:pt modelId="{4DE05BA0-2ABF-4D3F-9772-9C8FABD8C131}" type="parTrans" cxnId="{733DD42F-3EB5-4868-A5BE-B5852F5CF8F8}">
      <dgm:prSet/>
      <dgm:spPr/>
      <dgm:t>
        <a:bodyPr/>
        <a:lstStyle/>
        <a:p>
          <a:endParaRPr lang="en-AU"/>
        </a:p>
      </dgm:t>
    </dgm:pt>
    <dgm:pt modelId="{3EAF0A69-8FB0-47A3-8227-6402CEFC53E9}" type="sibTrans" cxnId="{733DD42F-3EB5-4868-A5BE-B5852F5CF8F8}">
      <dgm:prSet/>
      <dgm:spPr/>
      <dgm:t>
        <a:bodyPr/>
        <a:lstStyle/>
        <a:p>
          <a:endParaRPr lang="en-AU"/>
        </a:p>
      </dgm:t>
    </dgm:pt>
    <dgm:pt modelId="{890725D8-8A25-4595-8B90-CE7ED68E67C3}">
      <dgm:prSet phldrT="[Text]" custT="1"/>
      <dgm:spPr/>
      <dgm:t>
        <a:bodyPr/>
        <a:lstStyle/>
        <a:p>
          <a:r>
            <a:rPr lang="en-US" sz="1800" b="1" dirty="0" smtClean="0"/>
            <a:t>Three monthly roster</a:t>
          </a:r>
          <a:endParaRPr lang="en-AU" sz="1800" b="1" dirty="0"/>
        </a:p>
      </dgm:t>
    </dgm:pt>
    <dgm:pt modelId="{8C120158-B017-4CC3-B077-08D3B9A033FA}" type="parTrans" cxnId="{85ED83FC-1259-4C64-A205-2A9CBAC0E546}">
      <dgm:prSet/>
      <dgm:spPr/>
      <dgm:t>
        <a:bodyPr/>
        <a:lstStyle/>
        <a:p>
          <a:endParaRPr lang="en-AU"/>
        </a:p>
      </dgm:t>
    </dgm:pt>
    <dgm:pt modelId="{8203DDEC-7EA2-4527-85B2-6CED3E49DEF9}" type="sibTrans" cxnId="{85ED83FC-1259-4C64-A205-2A9CBAC0E546}">
      <dgm:prSet/>
      <dgm:spPr/>
      <dgm:t>
        <a:bodyPr/>
        <a:lstStyle/>
        <a:p>
          <a:endParaRPr lang="en-AU"/>
        </a:p>
      </dgm:t>
    </dgm:pt>
    <dgm:pt modelId="{4E741508-F5F8-4269-9EAF-8E77352AB6A9}">
      <dgm:prSet phldrT="[Text]" custT="1"/>
      <dgm:spPr/>
      <dgm:t>
        <a:bodyPr/>
        <a:lstStyle/>
        <a:p>
          <a:r>
            <a:rPr lang="en-AU" sz="1800" b="1" dirty="0" smtClean="0"/>
            <a:t>Clients given 2 hour time frame in which they will be called</a:t>
          </a:r>
          <a:endParaRPr lang="en-AU" sz="1800" b="1" dirty="0"/>
        </a:p>
      </dgm:t>
    </dgm:pt>
    <dgm:pt modelId="{DF1DAB0A-9218-43F5-83B0-92A271C1C349}" type="parTrans" cxnId="{5E86D002-3436-4B5D-9492-60B7C1569FAE}">
      <dgm:prSet/>
      <dgm:spPr/>
      <dgm:t>
        <a:bodyPr/>
        <a:lstStyle/>
        <a:p>
          <a:endParaRPr lang="en-AU"/>
        </a:p>
      </dgm:t>
    </dgm:pt>
    <dgm:pt modelId="{9CCFDB3D-3961-4453-9E7C-2D145101ED35}" type="sibTrans" cxnId="{5E86D002-3436-4B5D-9492-60B7C1569FAE}">
      <dgm:prSet/>
      <dgm:spPr/>
      <dgm:t>
        <a:bodyPr/>
        <a:lstStyle/>
        <a:p>
          <a:endParaRPr lang="en-AU"/>
        </a:p>
      </dgm:t>
    </dgm:pt>
    <dgm:pt modelId="{F34CDD45-8A73-41D0-A53D-5DC220733556}">
      <dgm:prSet phldrT="[Text]" custT="1"/>
      <dgm:spPr/>
      <dgm:t>
        <a:bodyPr/>
        <a:lstStyle/>
        <a:p>
          <a:endParaRPr lang="en-AU" sz="900" b="1" dirty="0" smtClean="0"/>
        </a:p>
        <a:p>
          <a:r>
            <a:rPr lang="en-AU" sz="1800" b="1" dirty="0" smtClean="0"/>
            <a:t>Appointments will be sent to volunteer for conflict checking the day before the appointment</a:t>
          </a:r>
          <a:br>
            <a:rPr lang="en-AU" sz="1800" b="1" dirty="0" smtClean="0"/>
          </a:br>
          <a:endParaRPr lang="en-AU" sz="1800" b="1" dirty="0"/>
        </a:p>
      </dgm:t>
    </dgm:pt>
    <dgm:pt modelId="{7ECC2B26-094A-4AD6-A8BA-84E016BD0AC8}" type="parTrans" cxnId="{193203BA-6C21-4BBB-8FBC-AAB9AE2AD4FF}">
      <dgm:prSet/>
      <dgm:spPr/>
      <dgm:t>
        <a:bodyPr/>
        <a:lstStyle/>
        <a:p>
          <a:endParaRPr lang="en-AU"/>
        </a:p>
      </dgm:t>
    </dgm:pt>
    <dgm:pt modelId="{E2B990F4-4572-46C0-8A10-64D076C0105E}" type="sibTrans" cxnId="{193203BA-6C21-4BBB-8FBC-AAB9AE2AD4FF}">
      <dgm:prSet/>
      <dgm:spPr/>
      <dgm:t>
        <a:bodyPr/>
        <a:lstStyle/>
        <a:p>
          <a:endParaRPr lang="en-AU"/>
        </a:p>
      </dgm:t>
    </dgm:pt>
    <dgm:pt modelId="{C543FFE3-3F72-4D0A-85AE-81DD5789CD47}">
      <dgm:prSet phldrT="[Text]" custT="1"/>
      <dgm:spPr/>
      <dgm:t>
        <a:bodyPr/>
        <a:lstStyle/>
        <a:p>
          <a:r>
            <a:rPr lang="en-AU" sz="1800" b="1" dirty="0" smtClean="0"/>
            <a:t>Volunteer sent reminder at the start of the week</a:t>
          </a:r>
          <a:endParaRPr lang="en-AU" sz="1800" b="1" dirty="0"/>
        </a:p>
      </dgm:t>
    </dgm:pt>
    <dgm:pt modelId="{937CFDCD-0C34-40FC-B7A3-33CA4DA655E2}" type="parTrans" cxnId="{DDAE29C9-5F1F-49AC-9655-1973BAD107FB}">
      <dgm:prSet/>
      <dgm:spPr/>
      <dgm:t>
        <a:bodyPr/>
        <a:lstStyle/>
        <a:p>
          <a:endParaRPr lang="en-AU"/>
        </a:p>
      </dgm:t>
    </dgm:pt>
    <dgm:pt modelId="{C50F94EC-CE4B-42BD-AC8C-126E06D81C52}" type="sibTrans" cxnId="{DDAE29C9-5F1F-49AC-9655-1973BAD107FB}">
      <dgm:prSet/>
      <dgm:spPr/>
      <dgm:t>
        <a:bodyPr/>
        <a:lstStyle/>
        <a:p>
          <a:endParaRPr lang="en-AU"/>
        </a:p>
      </dgm:t>
    </dgm:pt>
    <dgm:pt modelId="{55101678-79DF-491F-88D9-39609A489E69}">
      <dgm:prSet phldrT="[Text]" custT="1"/>
      <dgm:spPr/>
      <dgm:t>
        <a:bodyPr/>
        <a:lstStyle/>
        <a:p>
          <a:r>
            <a:rPr lang="en-AU" sz="1800" b="1" dirty="0" smtClean="0"/>
            <a:t>Remote appointments are for new clients only </a:t>
          </a:r>
          <a:endParaRPr lang="en-AU" sz="1800" b="1" dirty="0"/>
        </a:p>
      </dgm:t>
    </dgm:pt>
    <dgm:pt modelId="{4383A643-A070-4C46-8332-7AD25203DA40}" type="parTrans" cxnId="{7C3E96D2-9EB6-41C8-8BC8-8703E11723C5}">
      <dgm:prSet/>
      <dgm:spPr/>
      <dgm:t>
        <a:bodyPr/>
        <a:lstStyle/>
        <a:p>
          <a:endParaRPr lang="en-AU"/>
        </a:p>
      </dgm:t>
    </dgm:pt>
    <dgm:pt modelId="{C29DE7E3-F327-4C26-A7AE-9F8EC5478249}" type="sibTrans" cxnId="{7C3E96D2-9EB6-41C8-8BC8-8703E11723C5}">
      <dgm:prSet/>
      <dgm:spPr/>
      <dgm:t>
        <a:bodyPr/>
        <a:lstStyle/>
        <a:p>
          <a:endParaRPr lang="en-AU"/>
        </a:p>
      </dgm:t>
    </dgm:pt>
    <dgm:pt modelId="{F6B88083-06FD-41D7-ACAB-D8F0B7202B0A}">
      <dgm:prSet phldrT="[Text]" custT="1"/>
      <dgm:spPr/>
      <dgm:t>
        <a:bodyPr/>
        <a:lstStyle/>
        <a:p>
          <a:r>
            <a:rPr lang="en-AU" sz="1800" b="1" dirty="0" smtClean="0"/>
            <a:t>Appointments are filled by the Helpline the day before</a:t>
          </a:r>
          <a:endParaRPr lang="en-AU" sz="1800" b="1" dirty="0"/>
        </a:p>
      </dgm:t>
    </dgm:pt>
    <dgm:pt modelId="{6188F6DB-230C-4DF3-A3C1-AB0FE24158C7}" type="parTrans" cxnId="{E34F8A9A-A464-40EA-9771-C1FFB1D3C01E}">
      <dgm:prSet/>
      <dgm:spPr/>
      <dgm:t>
        <a:bodyPr/>
        <a:lstStyle/>
        <a:p>
          <a:endParaRPr lang="en-AU"/>
        </a:p>
      </dgm:t>
    </dgm:pt>
    <dgm:pt modelId="{F3216802-B8BA-47B7-B6DE-51F8FD6056DD}" type="sibTrans" cxnId="{E34F8A9A-A464-40EA-9771-C1FFB1D3C01E}">
      <dgm:prSet/>
      <dgm:spPr/>
      <dgm:t>
        <a:bodyPr/>
        <a:lstStyle/>
        <a:p>
          <a:endParaRPr lang="en-AU"/>
        </a:p>
      </dgm:t>
    </dgm:pt>
    <dgm:pt modelId="{13128DFC-2992-4AB6-9208-A41B829F42A7}" type="pres">
      <dgm:prSet presAssocID="{FDCE06D2-896E-4880-87FC-F8B03D99351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AU"/>
        </a:p>
      </dgm:t>
    </dgm:pt>
    <dgm:pt modelId="{76D10FA5-7794-4551-B72B-DCA84AF29481}" type="pres">
      <dgm:prSet presAssocID="{FDCE06D2-896E-4880-87FC-F8B03D993516}" presName="Name1" presStyleCnt="0"/>
      <dgm:spPr/>
    </dgm:pt>
    <dgm:pt modelId="{B0E479A2-5F00-4063-AAE8-4D98B0481608}" type="pres">
      <dgm:prSet presAssocID="{FDCE06D2-896E-4880-87FC-F8B03D993516}" presName="cycle" presStyleCnt="0"/>
      <dgm:spPr/>
    </dgm:pt>
    <dgm:pt modelId="{7103992E-92D2-47D2-B41F-6050F053D907}" type="pres">
      <dgm:prSet presAssocID="{FDCE06D2-896E-4880-87FC-F8B03D993516}" presName="srcNode" presStyleLbl="node1" presStyleIdx="0" presStyleCnt="7"/>
      <dgm:spPr/>
    </dgm:pt>
    <dgm:pt modelId="{3F0BCC6C-F308-4211-857F-5D4B1725E71A}" type="pres">
      <dgm:prSet presAssocID="{FDCE06D2-896E-4880-87FC-F8B03D993516}" presName="conn" presStyleLbl="parChTrans1D2" presStyleIdx="0" presStyleCnt="1"/>
      <dgm:spPr/>
      <dgm:t>
        <a:bodyPr/>
        <a:lstStyle/>
        <a:p>
          <a:endParaRPr lang="en-AU"/>
        </a:p>
      </dgm:t>
    </dgm:pt>
    <dgm:pt modelId="{BF36D660-D9B4-434F-9D47-95F26ACA0AEF}" type="pres">
      <dgm:prSet presAssocID="{FDCE06D2-896E-4880-87FC-F8B03D993516}" presName="extraNode" presStyleLbl="node1" presStyleIdx="0" presStyleCnt="7"/>
      <dgm:spPr/>
    </dgm:pt>
    <dgm:pt modelId="{8E464014-B9CC-4E45-884D-DB2D610F87F8}" type="pres">
      <dgm:prSet presAssocID="{FDCE06D2-896E-4880-87FC-F8B03D993516}" presName="dstNode" presStyleLbl="node1" presStyleIdx="0" presStyleCnt="7"/>
      <dgm:spPr/>
    </dgm:pt>
    <dgm:pt modelId="{65B7E4CD-54C1-4901-8657-34E793C0803F}" type="pres">
      <dgm:prSet presAssocID="{01E3A92C-FC74-4102-8FB4-2CC2B11ED977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97C9EB4-494C-4A0A-8D43-847F10F0F4C2}" type="pres">
      <dgm:prSet presAssocID="{01E3A92C-FC74-4102-8FB4-2CC2B11ED977}" presName="accent_1" presStyleCnt="0"/>
      <dgm:spPr/>
    </dgm:pt>
    <dgm:pt modelId="{684A8AF1-4054-4149-86D4-0E6EDB1DCFC0}" type="pres">
      <dgm:prSet presAssocID="{01E3A92C-FC74-4102-8FB4-2CC2B11ED977}" presName="accentRepeatNode" presStyleLbl="solidFgAcc1" presStyleIdx="0" presStyleCnt="7"/>
      <dgm:spPr/>
    </dgm:pt>
    <dgm:pt modelId="{C091E2BC-354A-44DE-8F5E-B3023D31678C}" type="pres">
      <dgm:prSet presAssocID="{890725D8-8A25-4595-8B90-CE7ED68E67C3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EA58BAFD-92F5-4CB3-A579-8B513FA5DABA}" type="pres">
      <dgm:prSet presAssocID="{890725D8-8A25-4595-8B90-CE7ED68E67C3}" presName="accent_2" presStyleCnt="0"/>
      <dgm:spPr/>
    </dgm:pt>
    <dgm:pt modelId="{13CA6B41-AB60-4FC0-8C9E-0459E81D1429}" type="pres">
      <dgm:prSet presAssocID="{890725D8-8A25-4595-8B90-CE7ED68E67C3}" presName="accentRepeatNode" presStyleLbl="solidFgAcc1" presStyleIdx="1" presStyleCnt="7"/>
      <dgm:spPr/>
    </dgm:pt>
    <dgm:pt modelId="{9E1DD4EC-9058-491E-AFEA-4608A8F30A59}" type="pres">
      <dgm:prSet presAssocID="{4E741508-F5F8-4269-9EAF-8E77352AB6A9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06431D5-04B2-437C-BBB2-02E3316B2E6B}" type="pres">
      <dgm:prSet presAssocID="{4E741508-F5F8-4269-9EAF-8E77352AB6A9}" presName="accent_3" presStyleCnt="0"/>
      <dgm:spPr/>
    </dgm:pt>
    <dgm:pt modelId="{AAAB37BE-C20C-4307-9749-356E3134194F}" type="pres">
      <dgm:prSet presAssocID="{4E741508-F5F8-4269-9EAF-8E77352AB6A9}" presName="accentRepeatNode" presStyleLbl="solidFgAcc1" presStyleIdx="2" presStyleCnt="7"/>
      <dgm:spPr/>
    </dgm:pt>
    <dgm:pt modelId="{841D77C0-3BC1-43FC-824C-B3B4D006EC8B}" type="pres">
      <dgm:prSet presAssocID="{C543FFE3-3F72-4D0A-85AE-81DD5789CD47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A78358A-7BBA-48F6-A750-BA8E65458921}" type="pres">
      <dgm:prSet presAssocID="{C543FFE3-3F72-4D0A-85AE-81DD5789CD47}" presName="accent_4" presStyleCnt="0"/>
      <dgm:spPr/>
    </dgm:pt>
    <dgm:pt modelId="{FE41E72F-888F-43AC-B88B-494FCDF31AE2}" type="pres">
      <dgm:prSet presAssocID="{C543FFE3-3F72-4D0A-85AE-81DD5789CD47}" presName="accentRepeatNode" presStyleLbl="solidFgAcc1" presStyleIdx="3" presStyleCnt="7"/>
      <dgm:spPr/>
    </dgm:pt>
    <dgm:pt modelId="{414781EF-725D-47B9-A595-71032F5133FE}" type="pres">
      <dgm:prSet presAssocID="{55101678-79DF-491F-88D9-39609A489E69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C08AC8D-2E50-4FB4-A27A-4FF555E27258}" type="pres">
      <dgm:prSet presAssocID="{55101678-79DF-491F-88D9-39609A489E69}" presName="accent_5" presStyleCnt="0"/>
      <dgm:spPr/>
    </dgm:pt>
    <dgm:pt modelId="{2E40D3C5-1F7A-432B-A2FF-F966E04D4131}" type="pres">
      <dgm:prSet presAssocID="{55101678-79DF-491F-88D9-39609A489E69}" presName="accentRepeatNode" presStyleLbl="solidFgAcc1" presStyleIdx="4" presStyleCnt="7"/>
      <dgm:spPr/>
    </dgm:pt>
    <dgm:pt modelId="{6214EE88-419A-41D3-86A2-76DEBD22471C}" type="pres">
      <dgm:prSet presAssocID="{F6B88083-06FD-41D7-ACAB-D8F0B7202B0A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5962D353-CE41-4B90-885C-A34F9B00F21A}" type="pres">
      <dgm:prSet presAssocID="{F6B88083-06FD-41D7-ACAB-D8F0B7202B0A}" presName="accent_6" presStyleCnt="0"/>
      <dgm:spPr/>
    </dgm:pt>
    <dgm:pt modelId="{9300FFF9-F4DC-4939-99E4-A44811B781B2}" type="pres">
      <dgm:prSet presAssocID="{F6B88083-06FD-41D7-ACAB-D8F0B7202B0A}" presName="accentRepeatNode" presStyleLbl="solidFgAcc1" presStyleIdx="5" presStyleCnt="7"/>
      <dgm:spPr/>
    </dgm:pt>
    <dgm:pt modelId="{99EAFFD5-5028-492D-A8D5-52990F5AFA49}" type="pres">
      <dgm:prSet presAssocID="{F34CDD45-8A73-41D0-A53D-5DC220733556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A676F1C6-E735-4311-AD23-D7A8EFA236D2}" type="pres">
      <dgm:prSet presAssocID="{F34CDD45-8A73-41D0-A53D-5DC220733556}" presName="accent_7" presStyleCnt="0"/>
      <dgm:spPr/>
    </dgm:pt>
    <dgm:pt modelId="{DC7F90C1-E61F-40FD-BAB2-7FDF162A9D4A}" type="pres">
      <dgm:prSet presAssocID="{F34CDD45-8A73-41D0-A53D-5DC220733556}" presName="accentRepeatNode" presStyleLbl="solidFgAcc1" presStyleIdx="6" presStyleCnt="7"/>
      <dgm:spPr/>
    </dgm:pt>
  </dgm:ptLst>
  <dgm:cxnLst>
    <dgm:cxn modelId="{85ED83FC-1259-4C64-A205-2A9CBAC0E546}" srcId="{FDCE06D2-896E-4880-87FC-F8B03D993516}" destId="{890725D8-8A25-4595-8B90-CE7ED68E67C3}" srcOrd="1" destOrd="0" parTransId="{8C120158-B017-4CC3-B077-08D3B9A033FA}" sibTransId="{8203DDEC-7EA2-4527-85B2-6CED3E49DEF9}"/>
    <dgm:cxn modelId="{193203BA-6C21-4BBB-8FBC-AAB9AE2AD4FF}" srcId="{FDCE06D2-896E-4880-87FC-F8B03D993516}" destId="{F34CDD45-8A73-41D0-A53D-5DC220733556}" srcOrd="6" destOrd="0" parTransId="{7ECC2B26-094A-4AD6-A8BA-84E016BD0AC8}" sibTransId="{E2B990F4-4572-46C0-8A10-64D076C0105E}"/>
    <dgm:cxn modelId="{1FA97244-EC12-44B3-8939-3EF649E477FC}" type="presOf" srcId="{3EAF0A69-8FB0-47A3-8227-6402CEFC53E9}" destId="{3F0BCC6C-F308-4211-857F-5D4B1725E71A}" srcOrd="0" destOrd="0" presId="urn:microsoft.com/office/officeart/2008/layout/VerticalCurvedList"/>
    <dgm:cxn modelId="{56BCE237-825A-4730-9019-B4B2A9029408}" type="presOf" srcId="{F34CDD45-8A73-41D0-A53D-5DC220733556}" destId="{99EAFFD5-5028-492D-A8D5-52990F5AFA49}" srcOrd="0" destOrd="0" presId="urn:microsoft.com/office/officeart/2008/layout/VerticalCurvedList"/>
    <dgm:cxn modelId="{E34F8A9A-A464-40EA-9771-C1FFB1D3C01E}" srcId="{FDCE06D2-896E-4880-87FC-F8B03D993516}" destId="{F6B88083-06FD-41D7-ACAB-D8F0B7202B0A}" srcOrd="5" destOrd="0" parTransId="{6188F6DB-230C-4DF3-A3C1-AB0FE24158C7}" sibTransId="{F3216802-B8BA-47B7-B6DE-51F8FD6056DD}"/>
    <dgm:cxn modelId="{5E86D002-3436-4B5D-9492-60B7C1569FAE}" srcId="{FDCE06D2-896E-4880-87FC-F8B03D993516}" destId="{4E741508-F5F8-4269-9EAF-8E77352AB6A9}" srcOrd="2" destOrd="0" parTransId="{DF1DAB0A-9218-43F5-83B0-92A271C1C349}" sibTransId="{9CCFDB3D-3961-4453-9E7C-2D145101ED35}"/>
    <dgm:cxn modelId="{55F0B002-456C-4EA6-B8B9-04616C944F09}" type="presOf" srcId="{01E3A92C-FC74-4102-8FB4-2CC2B11ED977}" destId="{65B7E4CD-54C1-4901-8657-34E793C0803F}" srcOrd="0" destOrd="0" presId="urn:microsoft.com/office/officeart/2008/layout/VerticalCurvedList"/>
    <dgm:cxn modelId="{CA704017-1C6E-40C0-A80A-DD6574BFB0C7}" type="presOf" srcId="{55101678-79DF-491F-88D9-39609A489E69}" destId="{414781EF-725D-47B9-A595-71032F5133FE}" srcOrd="0" destOrd="0" presId="urn:microsoft.com/office/officeart/2008/layout/VerticalCurvedList"/>
    <dgm:cxn modelId="{71294A06-E3D8-42D6-9D94-51973209FD19}" type="presOf" srcId="{4E741508-F5F8-4269-9EAF-8E77352AB6A9}" destId="{9E1DD4EC-9058-491E-AFEA-4608A8F30A59}" srcOrd="0" destOrd="0" presId="urn:microsoft.com/office/officeart/2008/layout/VerticalCurvedList"/>
    <dgm:cxn modelId="{733DD42F-3EB5-4868-A5BE-B5852F5CF8F8}" srcId="{FDCE06D2-896E-4880-87FC-F8B03D993516}" destId="{01E3A92C-FC74-4102-8FB4-2CC2B11ED977}" srcOrd="0" destOrd="0" parTransId="{4DE05BA0-2ABF-4D3F-9772-9C8FABD8C131}" sibTransId="{3EAF0A69-8FB0-47A3-8227-6402CEFC53E9}"/>
    <dgm:cxn modelId="{7C3E96D2-9EB6-41C8-8BC8-8703E11723C5}" srcId="{FDCE06D2-896E-4880-87FC-F8B03D993516}" destId="{55101678-79DF-491F-88D9-39609A489E69}" srcOrd="4" destOrd="0" parTransId="{4383A643-A070-4C46-8332-7AD25203DA40}" sibTransId="{C29DE7E3-F327-4C26-A7AE-9F8EC5478249}"/>
    <dgm:cxn modelId="{797BCB37-AD27-43F6-A63C-5AE58448F194}" type="presOf" srcId="{C543FFE3-3F72-4D0A-85AE-81DD5789CD47}" destId="{841D77C0-3BC1-43FC-824C-B3B4D006EC8B}" srcOrd="0" destOrd="0" presId="urn:microsoft.com/office/officeart/2008/layout/VerticalCurvedList"/>
    <dgm:cxn modelId="{DDAE29C9-5F1F-49AC-9655-1973BAD107FB}" srcId="{FDCE06D2-896E-4880-87FC-F8B03D993516}" destId="{C543FFE3-3F72-4D0A-85AE-81DD5789CD47}" srcOrd="3" destOrd="0" parTransId="{937CFDCD-0C34-40FC-B7A3-33CA4DA655E2}" sibTransId="{C50F94EC-CE4B-42BD-AC8C-126E06D81C52}"/>
    <dgm:cxn modelId="{3EE5313B-D712-4D51-8181-6F1100FC66BC}" type="presOf" srcId="{F6B88083-06FD-41D7-ACAB-D8F0B7202B0A}" destId="{6214EE88-419A-41D3-86A2-76DEBD22471C}" srcOrd="0" destOrd="0" presId="urn:microsoft.com/office/officeart/2008/layout/VerticalCurvedList"/>
    <dgm:cxn modelId="{DE6FC9E0-CCBF-4C3F-A148-D5516CB05785}" type="presOf" srcId="{FDCE06D2-896E-4880-87FC-F8B03D993516}" destId="{13128DFC-2992-4AB6-9208-A41B829F42A7}" srcOrd="0" destOrd="0" presId="urn:microsoft.com/office/officeart/2008/layout/VerticalCurvedList"/>
    <dgm:cxn modelId="{61496E39-C5A1-48F2-AE0F-71B99FBD40A3}" type="presOf" srcId="{890725D8-8A25-4595-8B90-CE7ED68E67C3}" destId="{C091E2BC-354A-44DE-8F5E-B3023D31678C}" srcOrd="0" destOrd="0" presId="urn:microsoft.com/office/officeart/2008/layout/VerticalCurvedList"/>
    <dgm:cxn modelId="{456FF17F-B451-4F8A-8ADB-404F3EAB2FA0}" type="presParOf" srcId="{13128DFC-2992-4AB6-9208-A41B829F42A7}" destId="{76D10FA5-7794-4551-B72B-DCA84AF29481}" srcOrd="0" destOrd="0" presId="urn:microsoft.com/office/officeart/2008/layout/VerticalCurvedList"/>
    <dgm:cxn modelId="{A4994F73-49C4-4246-88D2-2C3D85AC6849}" type="presParOf" srcId="{76D10FA5-7794-4551-B72B-DCA84AF29481}" destId="{B0E479A2-5F00-4063-AAE8-4D98B0481608}" srcOrd="0" destOrd="0" presId="urn:microsoft.com/office/officeart/2008/layout/VerticalCurvedList"/>
    <dgm:cxn modelId="{F87FAB66-1C84-40D1-8C2B-14D343EC19D2}" type="presParOf" srcId="{B0E479A2-5F00-4063-AAE8-4D98B0481608}" destId="{7103992E-92D2-47D2-B41F-6050F053D907}" srcOrd="0" destOrd="0" presId="urn:microsoft.com/office/officeart/2008/layout/VerticalCurvedList"/>
    <dgm:cxn modelId="{AB14FD9C-C22A-4B33-B623-8ACF376D2B4B}" type="presParOf" srcId="{B0E479A2-5F00-4063-AAE8-4D98B0481608}" destId="{3F0BCC6C-F308-4211-857F-5D4B1725E71A}" srcOrd="1" destOrd="0" presId="urn:microsoft.com/office/officeart/2008/layout/VerticalCurvedList"/>
    <dgm:cxn modelId="{F2D38D7F-A56F-4283-A454-114813EEA5A1}" type="presParOf" srcId="{B0E479A2-5F00-4063-AAE8-4D98B0481608}" destId="{BF36D660-D9B4-434F-9D47-95F26ACA0AEF}" srcOrd="2" destOrd="0" presId="urn:microsoft.com/office/officeart/2008/layout/VerticalCurvedList"/>
    <dgm:cxn modelId="{A2E60C2D-912E-48E6-B46A-21DE39606FA5}" type="presParOf" srcId="{B0E479A2-5F00-4063-AAE8-4D98B0481608}" destId="{8E464014-B9CC-4E45-884D-DB2D610F87F8}" srcOrd="3" destOrd="0" presId="urn:microsoft.com/office/officeart/2008/layout/VerticalCurvedList"/>
    <dgm:cxn modelId="{E8DE2083-7D8C-4382-9036-0C373A4B4E88}" type="presParOf" srcId="{76D10FA5-7794-4551-B72B-DCA84AF29481}" destId="{65B7E4CD-54C1-4901-8657-34E793C0803F}" srcOrd="1" destOrd="0" presId="urn:microsoft.com/office/officeart/2008/layout/VerticalCurvedList"/>
    <dgm:cxn modelId="{48BF0019-EF08-44A0-AEBF-F57E219FEAC5}" type="presParOf" srcId="{76D10FA5-7794-4551-B72B-DCA84AF29481}" destId="{197C9EB4-494C-4A0A-8D43-847F10F0F4C2}" srcOrd="2" destOrd="0" presId="urn:microsoft.com/office/officeart/2008/layout/VerticalCurvedList"/>
    <dgm:cxn modelId="{221054C8-9FB7-4A9B-ADF8-02265B73A910}" type="presParOf" srcId="{197C9EB4-494C-4A0A-8D43-847F10F0F4C2}" destId="{684A8AF1-4054-4149-86D4-0E6EDB1DCFC0}" srcOrd="0" destOrd="0" presId="urn:microsoft.com/office/officeart/2008/layout/VerticalCurvedList"/>
    <dgm:cxn modelId="{26E91300-DF83-4CE1-9652-ED2221F0D0E8}" type="presParOf" srcId="{76D10FA5-7794-4551-B72B-DCA84AF29481}" destId="{C091E2BC-354A-44DE-8F5E-B3023D31678C}" srcOrd="3" destOrd="0" presId="urn:microsoft.com/office/officeart/2008/layout/VerticalCurvedList"/>
    <dgm:cxn modelId="{C0648A37-21FE-4CFA-AC6C-8A7CAF1EB87B}" type="presParOf" srcId="{76D10FA5-7794-4551-B72B-DCA84AF29481}" destId="{EA58BAFD-92F5-4CB3-A579-8B513FA5DABA}" srcOrd="4" destOrd="0" presId="urn:microsoft.com/office/officeart/2008/layout/VerticalCurvedList"/>
    <dgm:cxn modelId="{EA54DC0C-9796-4CBD-941B-FA13B70B3445}" type="presParOf" srcId="{EA58BAFD-92F5-4CB3-A579-8B513FA5DABA}" destId="{13CA6B41-AB60-4FC0-8C9E-0459E81D1429}" srcOrd="0" destOrd="0" presId="urn:microsoft.com/office/officeart/2008/layout/VerticalCurvedList"/>
    <dgm:cxn modelId="{5D678E82-2719-4E0A-86FA-776667687821}" type="presParOf" srcId="{76D10FA5-7794-4551-B72B-DCA84AF29481}" destId="{9E1DD4EC-9058-491E-AFEA-4608A8F30A59}" srcOrd="5" destOrd="0" presId="urn:microsoft.com/office/officeart/2008/layout/VerticalCurvedList"/>
    <dgm:cxn modelId="{34EE4782-6BD7-45FE-B6E1-9B11765B4D34}" type="presParOf" srcId="{76D10FA5-7794-4551-B72B-DCA84AF29481}" destId="{D06431D5-04B2-437C-BBB2-02E3316B2E6B}" srcOrd="6" destOrd="0" presId="urn:microsoft.com/office/officeart/2008/layout/VerticalCurvedList"/>
    <dgm:cxn modelId="{6E76A7C2-15C7-467C-A6AA-A4725DAF3004}" type="presParOf" srcId="{D06431D5-04B2-437C-BBB2-02E3316B2E6B}" destId="{AAAB37BE-C20C-4307-9749-356E3134194F}" srcOrd="0" destOrd="0" presId="urn:microsoft.com/office/officeart/2008/layout/VerticalCurvedList"/>
    <dgm:cxn modelId="{4E4DD114-18D6-4972-8346-AF3CC0C1E9CA}" type="presParOf" srcId="{76D10FA5-7794-4551-B72B-DCA84AF29481}" destId="{841D77C0-3BC1-43FC-824C-B3B4D006EC8B}" srcOrd="7" destOrd="0" presId="urn:microsoft.com/office/officeart/2008/layout/VerticalCurvedList"/>
    <dgm:cxn modelId="{19FD1934-2EBD-48AC-A6A3-59DA85E0F553}" type="presParOf" srcId="{76D10FA5-7794-4551-B72B-DCA84AF29481}" destId="{3A78358A-7BBA-48F6-A750-BA8E65458921}" srcOrd="8" destOrd="0" presId="urn:microsoft.com/office/officeart/2008/layout/VerticalCurvedList"/>
    <dgm:cxn modelId="{802045EF-A356-4F78-A630-3A2FAA73A3FD}" type="presParOf" srcId="{3A78358A-7BBA-48F6-A750-BA8E65458921}" destId="{FE41E72F-888F-43AC-B88B-494FCDF31AE2}" srcOrd="0" destOrd="0" presId="urn:microsoft.com/office/officeart/2008/layout/VerticalCurvedList"/>
    <dgm:cxn modelId="{DB0A4DBD-709A-42D8-9800-1A4223CEB195}" type="presParOf" srcId="{76D10FA5-7794-4551-B72B-DCA84AF29481}" destId="{414781EF-725D-47B9-A595-71032F5133FE}" srcOrd="9" destOrd="0" presId="urn:microsoft.com/office/officeart/2008/layout/VerticalCurvedList"/>
    <dgm:cxn modelId="{C334B2ED-0C41-4662-B38C-22670675480B}" type="presParOf" srcId="{76D10FA5-7794-4551-B72B-DCA84AF29481}" destId="{3C08AC8D-2E50-4FB4-A27A-4FF555E27258}" srcOrd="10" destOrd="0" presId="urn:microsoft.com/office/officeart/2008/layout/VerticalCurvedList"/>
    <dgm:cxn modelId="{ABDFA5B8-07E5-4999-8B8A-CE4EC35A63F6}" type="presParOf" srcId="{3C08AC8D-2E50-4FB4-A27A-4FF555E27258}" destId="{2E40D3C5-1F7A-432B-A2FF-F966E04D4131}" srcOrd="0" destOrd="0" presId="urn:microsoft.com/office/officeart/2008/layout/VerticalCurvedList"/>
    <dgm:cxn modelId="{227F2159-1BC8-4172-B7BD-0495C0DE35CB}" type="presParOf" srcId="{76D10FA5-7794-4551-B72B-DCA84AF29481}" destId="{6214EE88-419A-41D3-86A2-76DEBD22471C}" srcOrd="11" destOrd="0" presId="urn:microsoft.com/office/officeart/2008/layout/VerticalCurvedList"/>
    <dgm:cxn modelId="{0D82F0FA-1621-422A-AA47-4ACAB7558C28}" type="presParOf" srcId="{76D10FA5-7794-4551-B72B-DCA84AF29481}" destId="{5962D353-CE41-4B90-885C-A34F9B00F21A}" srcOrd="12" destOrd="0" presId="urn:microsoft.com/office/officeart/2008/layout/VerticalCurvedList"/>
    <dgm:cxn modelId="{4A2AD4B5-4B41-48DF-8AEE-F0E9CED1C204}" type="presParOf" srcId="{5962D353-CE41-4B90-885C-A34F9B00F21A}" destId="{9300FFF9-F4DC-4939-99E4-A44811B781B2}" srcOrd="0" destOrd="0" presId="urn:microsoft.com/office/officeart/2008/layout/VerticalCurvedList"/>
    <dgm:cxn modelId="{23CE5F36-784F-4CDD-B50A-FE66C0C84353}" type="presParOf" srcId="{76D10FA5-7794-4551-B72B-DCA84AF29481}" destId="{99EAFFD5-5028-492D-A8D5-52990F5AFA49}" srcOrd="13" destOrd="0" presId="urn:microsoft.com/office/officeart/2008/layout/VerticalCurvedList"/>
    <dgm:cxn modelId="{075DE4BF-87F9-4E97-A0A4-B93CA2D4C371}" type="presParOf" srcId="{76D10FA5-7794-4551-B72B-DCA84AF29481}" destId="{A676F1C6-E735-4311-AD23-D7A8EFA236D2}" srcOrd="14" destOrd="0" presId="urn:microsoft.com/office/officeart/2008/layout/VerticalCurvedList"/>
    <dgm:cxn modelId="{B9D326C5-7071-488B-8CC9-12D4177D2B87}" type="presParOf" srcId="{A676F1C6-E735-4311-AD23-D7A8EFA236D2}" destId="{DC7F90C1-E61F-40FD-BAB2-7FDF162A9D4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BCC6C-F308-4211-857F-5D4B1725E71A}">
      <dsp:nvSpPr>
        <dsp:cNvPr id="0" name=""/>
        <dsp:cNvSpPr/>
      </dsp:nvSpPr>
      <dsp:spPr>
        <a:xfrm>
          <a:off x="-6000206" y="-918742"/>
          <a:ext cx="7147614" cy="7147614"/>
        </a:xfrm>
        <a:prstGeom prst="blockArc">
          <a:avLst>
            <a:gd name="adj1" fmla="val 18900000"/>
            <a:gd name="adj2" fmla="val 2700000"/>
            <a:gd name="adj3" fmla="val 302"/>
          </a:avLst>
        </a:pr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B7E4CD-54C1-4901-8657-34E793C0803F}">
      <dsp:nvSpPr>
        <dsp:cNvPr id="0" name=""/>
        <dsp:cNvSpPr/>
      </dsp:nvSpPr>
      <dsp:spPr>
        <a:xfrm>
          <a:off x="372505" y="241398"/>
          <a:ext cx="9218397" cy="4825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05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Telephone appointments only</a:t>
          </a:r>
          <a:endParaRPr lang="en-AU" sz="1800" b="1" kern="1200" dirty="0"/>
        </a:p>
      </dsp:txBody>
      <dsp:txXfrm>
        <a:off x="372505" y="241398"/>
        <a:ext cx="9218397" cy="482584"/>
      </dsp:txXfrm>
    </dsp:sp>
    <dsp:sp modelId="{684A8AF1-4054-4149-86D4-0E6EDB1DCFC0}">
      <dsp:nvSpPr>
        <dsp:cNvPr id="0" name=""/>
        <dsp:cNvSpPr/>
      </dsp:nvSpPr>
      <dsp:spPr>
        <a:xfrm>
          <a:off x="70890" y="181075"/>
          <a:ext cx="603230" cy="6032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1E2BC-354A-44DE-8F5E-B3023D31678C}">
      <dsp:nvSpPr>
        <dsp:cNvPr id="0" name=""/>
        <dsp:cNvSpPr/>
      </dsp:nvSpPr>
      <dsp:spPr>
        <a:xfrm>
          <a:off x="809529" y="965700"/>
          <a:ext cx="8781373" cy="4825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05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Three monthly roster</a:t>
          </a:r>
          <a:endParaRPr lang="en-AU" sz="1800" b="1" kern="1200" dirty="0"/>
        </a:p>
      </dsp:txBody>
      <dsp:txXfrm>
        <a:off x="809529" y="965700"/>
        <a:ext cx="8781373" cy="482584"/>
      </dsp:txXfrm>
    </dsp:sp>
    <dsp:sp modelId="{13CA6B41-AB60-4FC0-8C9E-0459E81D1429}">
      <dsp:nvSpPr>
        <dsp:cNvPr id="0" name=""/>
        <dsp:cNvSpPr/>
      </dsp:nvSpPr>
      <dsp:spPr>
        <a:xfrm>
          <a:off x="507913" y="905377"/>
          <a:ext cx="603230" cy="6032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DD4EC-9058-491E-AFEA-4608A8F30A59}">
      <dsp:nvSpPr>
        <dsp:cNvPr id="0" name=""/>
        <dsp:cNvSpPr/>
      </dsp:nvSpPr>
      <dsp:spPr>
        <a:xfrm>
          <a:off x="1049016" y="1689470"/>
          <a:ext cx="8541886" cy="4825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05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 smtClean="0"/>
            <a:t>Clients given 2 hour time frame in which they will be called</a:t>
          </a:r>
          <a:endParaRPr lang="en-AU" sz="1800" b="1" kern="1200" dirty="0"/>
        </a:p>
      </dsp:txBody>
      <dsp:txXfrm>
        <a:off x="1049016" y="1689470"/>
        <a:ext cx="8541886" cy="482584"/>
      </dsp:txXfrm>
    </dsp:sp>
    <dsp:sp modelId="{AAAB37BE-C20C-4307-9749-356E3134194F}">
      <dsp:nvSpPr>
        <dsp:cNvPr id="0" name=""/>
        <dsp:cNvSpPr/>
      </dsp:nvSpPr>
      <dsp:spPr>
        <a:xfrm>
          <a:off x="747400" y="1629147"/>
          <a:ext cx="603230" cy="6032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1D77C0-3BC1-43FC-824C-B3B4D006EC8B}">
      <dsp:nvSpPr>
        <dsp:cNvPr id="0" name=""/>
        <dsp:cNvSpPr/>
      </dsp:nvSpPr>
      <dsp:spPr>
        <a:xfrm>
          <a:off x="1125482" y="2413772"/>
          <a:ext cx="8465420" cy="4825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05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 smtClean="0"/>
            <a:t>Volunteer sent reminder at the start of the week</a:t>
          </a:r>
          <a:endParaRPr lang="en-AU" sz="1800" b="1" kern="1200" dirty="0"/>
        </a:p>
      </dsp:txBody>
      <dsp:txXfrm>
        <a:off x="1125482" y="2413772"/>
        <a:ext cx="8465420" cy="482584"/>
      </dsp:txXfrm>
    </dsp:sp>
    <dsp:sp modelId="{FE41E72F-888F-43AC-B88B-494FCDF31AE2}">
      <dsp:nvSpPr>
        <dsp:cNvPr id="0" name=""/>
        <dsp:cNvSpPr/>
      </dsp:nvSpPr>
      <dsp:spPr>
        <a:xfrm>
          <a:off x="823866" y="2353449"/>
          <a:ext cx="603230" cy="6032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4781EF-725D-47B9-A595-71032F5133FE}">
      <dsp:nvSpPr>
        <dsp:cNvPr id="0" name=""/>
        <dsp:cNvSpPr/>
      </dsp:nvSpPr>
      <dsp:spPr>
        <a:xfrm>
          <a:off x="1049016" y="3138074"/>
          <a:ext cx="8541886" cy="4825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05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 smtClean="0"/>
            <a:t>Remote appointments are for new clients only </a:t>
          </a:r>
          <a:endParaRPr lang="en-AU" sz="1800" b="1" kern="1200" dirty="0"/>
        </a:p>
      </dsp:txBody>
      <dsp:txXfrm>
        <a:off x="1049016" y="3138074"/>
        <a:ext cx="8541886" cy="482584"/>
      </dsp:txXfrm>
    </dsp:sp>
    <dsp:sp modelId="{2E40D3C5-1F7A-432B-A2FF-F966E04D4131}">
      <dsp:nvSpPr>
        <dsp:cNvPr id="0" name=""/>
        <dsp:cNvSpPr/>
      </dsp:nvSpPr>
      <dsp:spPr>
        <a:xfrm>
          <a:off x="747400" y="3077751"/>
          <a:ext cx="603230" cy="6032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14EE88-419A-41D3-86A2-76DEBD22471C}">
      <dsp:nvSpPr>
        <dsp:cNvPr id="0" name=""/>
        <dsp:cNvSpPr/>
      </dsp:nvSpPr>
      <dsp:spPr>
        <a:xfrm>
          <a:off x="809529" y="3861845"/>
          <a:ext cx="8781373" cy="4825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05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 smtClean="0"/>
            <a:t>Appointments are filled by the Helpline the day before</a:t>
          </a:r>
          <a:endParaRPr lang="en-AU" sz="1800" b="1" kern="1200" dirty="0"/>
        </a:p>
      </dsp:txBody>
      <dsp:txXfrm>
        <a:off x="809529" y="3861845"/>
        <a:ext cx="8781373" cy="482584"/>
      </dsp:txXfrm>
    </dsp:sp>
    <dsp:sp modelId="{9300FFF9-F4DC-4939-99E4-A44811B781B2}">
      <dsp:nvSpPr>
        <dsp:cNvPr id="0" name=""/>
        <dsp:cNvSpPr/>
      </dsp:nvSpPr>
      <dsp:spPr>
        <a:xfrm>
          <a:off x="507913" y="3801522"/>
          <a:ext cx="603230" cy="6032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AFFD5-5028-492D-A8D5-52990F5AFA49}">
      <dsp:nvSpPr>
        <dsp:cNvPr id="0" name=""/>
        <dsp:cNvSpPr/>
      </dsp:nvSpPr>
      <dsp:spPr>
        <a:xfrm>
          <a:off x="372505" y="4586146"/>
          <a:ext cx="9218397" cy="4825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052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900" b="1" kern="1200" dirty="0" smtClean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 smtClean="0"/>
            <a:t>Appointments will be sent to volunteer for conflict checking the day before the appointment</a:t>
          </a:r>
          <a:br>
            <a:rPr lang="en-AU" sz="1800" b="1" kern="1200" dirty="0" smtClean="0"/>
          </a:br>
          <a:endParaRPr lang="en-AU" sz="1800" b="1" kern="1200" dirty="0"/>
        </a:p>
      </dsp:txBody>
      <dsp:txXfrm>
        <a:off x="372505" y="4586146"/>
        <a:ext cx="9218397" cy="482584"/>
      </dsp:txXfrm>
    </dsp:sp>
    <dsp:sp modelId="{DC7F90C1-E61F-40FD-BAB2-7FDF162A9D4A}">
      <dsp:nvSpPr>
        <dsp:cNvPr id="0" name=""/>
        <dsp:cNvSpPr/>
      </dsp:nvSpPr>
      <dsp:spPr>
        <a:xfrm>
          <a:off x="70890" y="4525823"/>
          <a:ext cx="603230" cy="6032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9A42A-F903-4942-BBCE-A38F93DED077}" type="datetime1">
              <a:rPr lang="en-AU"/>
              <a:pPr/>
              <a:t>5/03/2018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DD752-D5FC-3740-AD69-FA5C122FBF7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956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D2A9A-8942-3C4B-AE16-913A351CC15F}" type="datetime1">
              <a:rPr lang="en-AU"/>
              <a:pPr/>
              <a:t>5/03/2018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EAFE7-0BD0-3A46-B3B6-EE22D3BDDE5B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18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EAFE7-0BD0-3A46-B3B6-EE22D3BDDE5B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362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Children under 18 cannot get DVOs against their parents or family members, but can be named as protected persons on an another persons DVO.</a:t>
            </a:r>
          </a:p>
          <a:p>
            <a:r>
              <a:rPr lang="en-AU" dirty="0" smtClean="0"/>
              <a:t>Parents cannot get DVOs against their children.</a:t>
            </a:r>
          </a:p>
          <a:p>
            <a:r>
              <a:rPr lang="en-AU" dirty="0" smtClean="0"/>
              <a:t>Violence in relation to children under 18 is considered to be within the scope of child protection system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EAFE7-0BD0-3A46-B3B6-EE22D3BDDE5B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4297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EAFE7-0BD0-3A46-B3B6-EE22D3BDDE5B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7743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EAFE7-0BD0-3A46-B3B6-EE22D3BDDE5B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591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EAFE7-0BD0-3A46-B3B6-EE22D3BDDE5B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2565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Children under 18 cannot get DVOs against their parents or family members, but can be named as protected persons on an another persons DVO.</a:t>
            </a:r>
          </a:p>
          <a:p>
            <a:r>
              <a:rPr lang="en-AU" dirty="0" smtClean="0"/>
              <a:t>Parents cannot get DVOs against their children.</a:t>
            </a:r>
          </a:p>
          <a:p>
            <a:r>
              <a:rPr lang="en-AU" dirty="0" smtClean="0"/>
              <a:t>Violence in relation to children under 18 is considered to be within the scope of child protection system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EAFE7-0BD0-3A46-B3B6-EE22D3BDDE5B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4660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Children under 18 cannot get DVOs against their parents or family members, but can be named as protected persons on an another persons DVO.</a:t>
            </a:r>
          </a:p>
          <a:p>
            <a:r>
              <a:rPr lang="en-AU" dirty="0" smtClean="0"/>
              <a:t>Parents cannot get DVOs against their children.</a:t>
            </a:r>
          </a:p>
          <a:p>
            <a:r>
              <a:rPr lang="en-AU" dirty="0" smtClean="0"/>
              <a:t>Violence in relation to children under 18 is considered to be within the scope of child protection system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EAFE7-0BD0-3A46-B3B6-EE22D3BDDE5B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102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Children under 18 cannot get DVOs against their parents or family members, but can be named as protected persons on an another persons DVO.</a:t>
            </a:r>
          </a:p>
          <a:p>
            <a:r>
              <a:rPr lang="en-AU" dirty="0" smtClean="0"/>
              <a:t>Parents cannot get DVOs against their children.</a:t>
            </a:r>
          </a:p>
          <a:p>
            <a:r>
              <a:rPr lang="en-AU" dirty="0" smtClean="0"/>
              <a:t>Violence in relation to children under 18 is considered to be within the scope of child protection system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EAFE7-0BD0-3A46-B3B6-EE22D3BDDE5B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4196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EAFE7-0BD0-3A46-B3B6-EE22D3BDDE5B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5112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Children under 18 cannot get DVOs against their parents or family members, but can be named as protected persons on an another persons DVO.</a:t>
            </a:r>
          </a:p>
          <a:p>
            <a:r>
              <a:rPr lang="en-AU" dirty="0" smtClean="0"/>
              <a:t>Parents cannot get DVOs against their children.</a:t>
            </a:r>
          </a:p>
          <a:p>
            <a:r>
              <a:rPr lang="en-AU" dirty="0" smtClean="0"/>
              <a:t>Violence in relation to children under 18 is considered to be within the scope of child protection system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EAFE7-0BD0-3A46-B3B6-EE22D3BDDE5B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4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4708" y="2818800"/>
            <a:ext cx="6872892" cy="1137600"/>
          </a:xfrm>
        </p:spPr>
        <p:txBody>
          <a:bodyPr>
            <a:noAutofit/>
          </a:bodyPr>
          <a:lstStyle>
            <a:lvl1pPr algn="r">
              <a:defRPr sz="35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4708" y="4301675"/>
            <a:ext cx="6872892" cy="690551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rgbClr val="00777D"/>
                </a:solidFill>
                <a:latin typeface="Verdana"/>
                <a:cs typeface="Verdana"/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3780552"/>
            <a:ext cx="9085342" cy="1502066"/>
          </a:xfrm>
        </p:spPr>
        <p:txBody>
          <a:bodyPr anchor="t">
            <a:normAutofit/>
          </a:bodyPr>
          <a:lstStyle>
            <a:lvl1pPr algn="ctr">
              <a:defRPr sz="2200" b="0" cap="none" baseline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2111189"/>
            <a:ext cx="9085342" cy="1654373"/>
          </a:xfrm>
        </p:spPr>
        <p:txBody>
          <a:bodyPr anchor="b">
            <a:normAutofit/>
          </a:bodyPr>
          <a:lstStyle>
            <a:lvl1pPr marL="0" indent="0" algn="ctr">
              <a:buNone/>
              <a:defRPr sz="3500" b="1">
                <a:solidFill>
                  <a:schemeClr val="tx1"/>
                </a:solidFill>
                <a:latin typeface="Verdana"/>
                <a:cs typeface="Verdana"/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6776" y="153934"/>
            <a:ext cx="4487309" cy="352535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796" y="1676899"/>
            <a:ext cx="9099046" cy="721506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accent1"/>
                </a:solidFill>
                <a:latin typeface="Verdana"/>
                <a:cs typeface="Verdana"/>
              </a:defRPr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796" y="2398405"/>
            <a:ext cx="9099046" cy="4040495"/>
          </a:xfrm>
        </p:spPr>
        <p:txBody>
          <a:bodyPr/>
          <a:lstStyle>
            <a:lvl1pPr marL="391077" indent="-391077">
              <a:buClr>
                <a:schemeClr val="tx2"/>
              </a:buClr>
              <a:buSzPct val="100000"/>
              <a:buFont typeface="Courier New"/>
              <a:buChar char="o"/>
              <a:defRPr sz="2200">
                <a:solidFill>
                  <a:schemeClr val="tx1"/>
                </a:solidFill>
                <a:latin typeface="Verdana"/>
                <a:cs typeface="Verdana"/>
              </a:defRPr>
            </a:lvl1pPr>
            <a:lvl2pPr marL="847334" indent="-325898">
              <a:buFont typeface="Wingdings" charset="2"/>
              <a:buChar char="§"/>
              <a:defRPr sz="2000">
                <a:solidFill>
                  <a:schemeClr val="tx1"/>
                </a:solidFill>
                <a:latin typeface="Verdana"/>
                <a:cs typeface="Verdana"/>
              </a:defRPr>
            </a:lvl2pPr>
            <a:lvl3pPr>
              <a:buClr>
                <a:schemeClr val="accent1"/>
              </a:buClr>
              <a:defRPr sz="1800">
                <a:solidFill>
                  <a:schemeClr val="tx1"/>
                </a:solidFill>
                <a:latin typeface="Verdana"/>
                <a:cs typeface="Verdana"/>
              </a:defRPr>
            </a:lvl3pPr>
            <a:lvl4pPr>
              <a:defRPr sz="1600">
                <a:solidFill>
                  <a:schemeClr val="tx1"/>
                </a:solidFill>
                <a:latin typeface="Verdana"/>
                <a:cs typeface="Verdana"/>
              </a:defRPr>
            </a:lvl4pPr>
            <a:lvl5pPr>
              <a:defRPr sz="1800">
                <a:solidFill>
                  <a:schemeClr val="tx1"/>
                </a:solidFill>
                <a:latin typeface="Verdana"/>
                <a:cs typeface="Verdan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6692660" y="6790430"/>
            <a:ext cx="3795227" cy="406211"/>
          </a:xfrm>
        </p:spPr>
        <p:txBody>
          <a:bodyPr lIns="0" rIns="0" anchor="t" anchorCtr="0">
            <a:normAutofit/>
          </a:bodyPr>
          <a:lstStyle>
            <a:lvl1pPr marL="0" indent="0" algn="r">
              <a:buNone/>
              <a:defRPr sz="850" b="0">
                <a:solidFill>
                  <a:schemeClr val="tx1"/>
                </a:solidFill>
                <a:latin typeface="Verdana"/>
                <a:cs typeface="Verdana"/>
              </a:defRPr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F92D2-DB7E-EA44-80FB-6D58165DF2AF}" type="datetimeFigureOut">
              <a:rPr lang="en-AU"/>
              <a:pPr/>
              <a:t>5/03/2018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4DB51-6C79-F84F-AC50-DCBDC3A5C07D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817" y="0"/>
            <a:ext cx="11726424" cy="78176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68979" y="0"/>
            <a:ext cx="12194921" cy="7817617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4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697" y="4475342"/>
            <a:ext cx="9726941" cy="2322786"/>
          </a:xfrm>
        </p:spPr>
        <p:txBody>
          <a:bodyPr>
            <a:noAutofit/>
          </a:bodyPr>
          <a:lstStyle/>
          <a:p>
            <a:pPr algn="r"/>
            <a:r>
              <a:rPr lang="en-AU" sz="4000" b="1" dirty="0" smtClean="0">
                <a:solidFill>
                  <a:srgbClr val="00777E"/>
                </a:solidFill>
              </a:rPr>
              <a:t>Remote volunteering project</a:t>
            </a:r>
            <a:br>
              <a:rPr lang="en-AU" sz="4000" b="1" dirty="0" smtClean="0">
                <a:solidFill>
                  <a:srgbClr val="00777E"/>
                </a:solidFill>
              </a:rPr>
            </a:br>
            <a:r>
              <a:rPr lang="en-AU" sz="4000" b="1" dirty="0" smtClean="0">
                <a:solidFill>
                  <a:srgbClr val="00777E"/>
                </a:solidFill>
              </a:rPr>
              <a:t>CLCQ Conference  </a:t>
            </a:r>
            <a:br>
              <a:rPr lang="en-AU" sz="4000" b="1" dirty="0" smtClean="0">
                <a:solidFill>
                  <a:srgbClr val="00777E"/>
                </a:solidFill>
              </a:rPr>
            </a:br>
            <a:r>
              <a:rPr lang="en-AU" sz="4000" b="1" dirty="0" smtClean="0">
                <a:solidFill>
                  <a:srgbClr val="00777E"/>
                </a:solidFill>
              </a:rPr>
              <a:t>8 March 2018</a:t>
            </a:r>
            <a:br>
              <a:rPr lang="en-AU" sz="4000" b="1" dirty="0" smtClean="0">
                <a:solidFill>
                  <a:srgbClr val="00777E"/>
                </a:solidFill>
              </a:rPr>
            </a:br>
            <a:r>
              <a:rPr lang="en-AU" sz="4000" b="1" dirty="0">
                <a:solidFill>
                  <a:srgbClr val="00777E"/>
                </a:solidFill>
              </a:rPr>
              <a:t/>
            </a:r>
            <a:br>
              <a:rPr lang="en-AU" sz="4000" b="1" dirty="0">
                <a:solidFill>
                  <a:srgbClr val="00777E"/>
                </a:solidFill>
              </a:rPr>
            </a:br>
            <a:r>
              <a:rPr lang="en-AU" sz="4000" b="1" dirty="0" smtClean="0">
                <a:solidFill>
                  <a:schemeClr val="tx1"/>
                </a:solidFill>
              </a:rPr>
              <a:t/>
            </a:r>
            <a:br>
              <a:rPr lang="en-AU" sz="4000" b="1" dirty="0" smtClean="0">
                <a:solidFill>
                  <a:schemeClr val="tx1"/>
                </a:solidFill>
              </a:rPr>
            </a:br>
            <a:endParaRPr lang="en-AU" sz="40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87" y="634276"/>
            <a:ext cx="5687367" cy="1654373"/>
          </a:xfrm>
        </p:spPr>
        <p:txBody>
          <a:bodyPr/>
          <a:lstStyle/>
          <a:p>
            <a:r>
              <a:rPr lang="en-AU" dirty="0" smtClean="0">
                <a:solidFill>
                  <a:srgbClr val="00777E"/>
                </a:solidFill>
              </a:rPr>
              <a:t>Women’s Legal Service Queensland</a:t>
            </a:r>
            <a:endParaRPr lang="en-AU" dirty="0">
              <a:solidFill>
                <a:srgbClr val="007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6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796" y="1676899"/>
            <a:ext cx="9099046" cy="369976"/>
          </a:xfrm>
        </p:spPr>
        <p:txBody>
          <a:bodyPr/>
          <a:lstStyle/>
          <a:p>
            <a:r>
              <a:rPr lang="en-US" sz="2800" dirty="0"/>
              <a:t>Induction and Training</a:t>
            </a:r>
            <a:endParaRPr lang="en-AU" sz="2800" dirty="0"/>
          </a:p>
          <a:p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796" y="1676899"/>
            <a:ext cx="9099046" cy="4762001"/>
          </a:xfrm>
        </p:spPr>
        <p:txBody>
          <a:bodyPr/>
          <a:lstStyle/>
          <a:p>
            <a:r>
              <a:rPr lang="en-US" dirty="0" smtClean="0"/>
              <a:t>Personal </a:t>
            </a:r>
            <a:r>
              <a:rPr lang="en-US" dirty="0"/>
              <a:t>Info, Training, Calendar, Feedback</a:t>
            </a:r>
          </a:p>
          <a:p>
            <a:pPr lvl="8"/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977" y="2232804"/>
            <a:ext cx="5885742" cy="43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2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5605" y="1879320"/>
            <a:ext cx="3808480" cy="645932"/>
          </a:xfrm>
        </p:spPr>
        <p:txBody>
          <a:bodyPr/>
          <a:lstStyle/>
          <a:p>
            <a:r>
              <a:rPr lang="en-US" sz="2800" dirty="0"/>
              <a:t>Induction and Training</a:t>
            </a:r>
            <a:endParaRPr lang="en-AU" sz="2800" dirty="0"/>
          </a:p>
          <a:p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9894" y="2018783"/>
            <a:ext cx="4938334" cy="5177858"/>
          </a:xfrm>
        </p:spPr>
        <p:txBody>
          <a:bodyPr>
            <a:normAutofit/>
          </a:bodyPr>
          <a:lstStyle/>
          <a:p>
            <a:pPr marL="521436" lvl="1" indent="0">
              <a:buNone/>
            </a:pPr>
            <a:r>
              <a:rPr lang="en-US" b="1" dirty="0"/>
              <a:t>Training material consists of: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Overview of WLS – philosophy and values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Roles of volunteers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Video and interactive </a:t>
            </a:r>
            <a:r>
              <a:rPr lang="en-US" dirty="0" err="1"/>
              <a:t>powerpoints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Quizzes to complete for each section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Domestic Violence training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Privacy, confidentiality and conflict policies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Precedent emails</a:t>
            </a:r>
            <a:endParaRPr lang="en-AU" dirty="0"/>
          </a:p>
          <a:p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122" name="Picture 2" descr="https://images.unsplash.com/photo-1497633762265-9d179a990aa6?ixlib=rb-0.3.5&amp;ixid=eyJhcHBfaWQiOjEyMDd9&amp;s=b331ff8cb0fb9a6be61c789d017001f7&amp;w=1000&amp;q=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84"/>
          <a:stretch/>
        </p:blipFill>
        <p:spPr bwMode="auto">
          <a:xfrm>
            <a:off x="-1" y="0"/>
            <a:ext cx="5801945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96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576" y="865215"/>
            <a:ext cx="9099046" cy="647700"/>
          </a:xfrm>
        </p:spPr>
        <p:txBody>
          <a:bodyPr/>
          <a:lstStyle/>
          <a:p>
            <a:pPr algn="ctr"/>
            <a:r>
              <a:rPr lang="en-US" sz="3200" dirty="0"/>
              <a:t>Giving </a:t>
            </a:r>
            <a:r>
              <a:rPr lang="en-US" sz="3200" dirty="0" smtClean="0"/>
              <a:t>advice</a:t>
            </a:r>
            <a:endParaRPr lang="en-AU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6547" y="1753639"/>
            <a:ext cx="8311105" cy="4794421"/>
          </a:xfrm>
        </p:spPr>
        <p:txBody>
          <a:bodyPr>
            <a:normAutofit fontScale="85000" lnSpcReduction="10000"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Volunteers given log in details for WLS remote </a:t>
            </a:r>
            <a:r>
              <a:rPr lang="en-US" dirty="0"/>
              <a:t>desk top</a:t>
            </a:r>
            <a:r>
              <a:rPr lang="en-US" dirty="0" smtClean="0"/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AU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Access </a:t>
            </a:r>
            <a:r>
              <a:rPr lang="en-US" dirty="0"/>
              <a:t>to a separate drive (V drive) and </a:t>
            </a:r>
            <a:r>
              <a:rPr lang="en-US" dirty="0" smtClean="0"/>
              <a:t>their </a:t>
            </a:r>
            <a:r>
              <a:rPr lang="en-US" dirty="0"/>
              <a:t>own </a:t>
            </a:r>
            <a:r>
              <a:rPr lang="en-US" dirty="0" smtClean="0"/>
              <a:t>subfolder.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AU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In their subfolder will be their appointments.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Advice recorded electronically, signed electronically and saved back into their subfolder.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AU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Supervising </a:t>
            </a:r>
            <a:r>
              <a:rPr lang="en-US" dirty="0"/>
              <a:t>solicitor </a:t>
            </a:r>
            <a:r>
              <a:rPr lang="en-US" dirty="0" smtClean="0"/>
              <a:t>accesses subfolder, </a:t>
            </a:r>
            <a:r>
              <a:rPr lang="en-US" dirty="0"/>
              <a:t>signs off, </a:t>
            </a:r>
            <a:r>
              <a:rPr lang="en-US" dirty="0" smtClean="0"/>
              <a:t>completes </a:t>
            </a:r>
            <a:r>
              <a:rPr lang="en-US" dirty="0"/>
              <a:t>any follow up</a:t>
            </a:r>
            <a:r>
              <a:rPr lang="en-US" dirty="0" smtClean="0"/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AU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Once advices are checked </a:t>
            </a:r>
            <a:r>
              <a:rPr lang="en-US" dirty="0" smtClean="0"/>
              <a:t>they will be </a:t>
            </a:r>
            <a:r>
              <a:rPr lang="en-US" dirty="0"/>
              <a:t>moved </a:t>
            </a:r>
            <a:r>
              <a:rPr lang="en-US" dirty="0" smtClean="0"/>
              <a:t>into </a:t>
            </a:r>
            <a:r>
              <a:rPr lang="en-US" dirty="0"/>
              <a:t>another part of our system waiting for CLASS data </a:t>
            </a:r>
            <a:r>
              <a:rPr lang="en-US" dirty="0" smtClean="0"/>
              <a:t>entry.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AU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Once entered, the volunteer will not have access to the intake sheet again.</a:t>
            </a:r>
          </a:p>
          <a:p>
            <a:pPr>
              <a:buNone/>
            </a:pP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146" name="Picture 2" descr="balance, justice, law, legal icon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831" y="544051"/>
            <a:ext cx="1089330" cy="108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44274" cy="756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4999960" y="-219314"/>
            <a:ext cx="8066211" cy="845634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4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noFill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29716" y="1965408"/>
            <a:ext cx="5158171" cy="4371975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6 remote volunteers by June 2018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12 remote volunteers by December 2018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3</a:t>
            </a:r>
            <a:r>
              <a:rPr lang="en-US" dirty="0" smtClean="0"/>
              <a:t> extra client advices per day – so an extra 390 Women will receive free legal advice by the end of 2018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3011" y="864662"/>
            <a:ext cx="4118315" cy="647700"/>
          </a:xfrm>
        </p:spPr>
        <p:txBody>
          <a:bodyPr/>
          <a:lstStyle/>
          <a:p>
            <a:pPr algn="ctr"/>
            <a:r>
              <a:rPr lang="en-US" sz="3200" dirty="0" smtClean="0"/>
              <a:t>Expectations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84332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FUNDRAISING AND DEVELOPMENT\Publicity and Photos\Website\WLSQ1323-Ed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29" y="748771"/>
            <a:ext cx="9095343" cy="60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4292529"/>
            <a:ext cx="9085342" cy="1654373"/>
          </a:xfrm>
        </p:spPr>
        <p:txBody>
          <a:bodyPr/>
          <a:lstStyle/>
          <a:p>
            <a:r>
              <a:rPr lang="en-AU" dirty="0" smtClean="0">
                <a:solidFill>
                  <a:schemeClr val="bg1"/>
                </a:solidFill>
              </a:rPr>
              <a:t>www.wlsq.org.au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6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181" y="1567310"/>
            <a:ext cx="5239284" cy="647700"/>
          </a:xfrm>
        </p:spPr>
        <p:txBody>
          <a:bodyPr/>
          <a:lstStyle/>
          <a:p>
            <a:r>
              <a:rPr lang="en-US" sz="3200" dirty="0"/>
              <a:t>Why start a remote volunteering </a:t>
            </a:r>
            <a:r>
              <a:rPr lang="en-US" sz="3200" dirty="0" err="1"/>
              <a:t>programme</a:t>
            </a:r>
            <a:r>
              <a:rPr lang="en-US" sz="3200" dirty="0" smtClean="0"/>
              <a:t>?</a:t>
            </a:r>
            <a:endParaRPr lang="en-AU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3180" y="2441749"/>
            <a:ext cx="5144707" cy="488362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Flexible</a:t>
            </a:r>
          </a:p>
          <a:p>
            <a:endParaRPr lang="en-US" sz="2000" dirty="0" smtClean="0"/>
          </a:p>
          <a:p>
            <a:r>
              <a:rPr lang="en-US" sz="2000" dirty="0" smtClean="0"/>
              <a:t>Expand volunteer pool</a:t>
            </a:r>
          </a:p>
          <a:p>
            <a:endParaRPr lang="en-US" sz="2000" dirty="0" smtClean="0"/>
          </a:p>
          <a:p>
            <a:r>
              <a:rPr lang="en-US" sz="2000" dirty="0" smtClean="0"/>
              <a:t>Assist more clients</a:t>
            </a:r>
            <a:endParaRPr lang="en-AU" sz="2000" dirty="0"/>
          </a:p>
          <a:p>
            <a:endParaRPr lang="en-AU" sz="2000" dirty="0" smtClean="0"/>
          </a:p>
          <a:p>
            <a:r>
              <a:rPr lang="en-AU" sz="2000" dirty="0" smtClean="0"/>
              <a:t>Increase access to legal information and advice by developing IT infrastructure options so women are not disadvantaged by where they live</a:t>
            </a:r>
            <a:endParaRPr lang="en-AU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419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796" y="1181101"/>
            <a:ext cx="9099046" cy="647700"/>
          </a:xfrm>
        </p:spPr>
        <p:txBody>
          <a:bodyPr/>
          <a:lstStyle/>
          <a:p>
            <a:pPr algn="ctr"/>
            <a:r>
              <a:rPr lang="en-US" sz="3200" dirty="0" smtClean="0"/>
              <a:t>Potential problems</a:t>
            </a:r>
            <a:endParaRPr lang="en-AU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60993" y="2066925"/>
            <a:ext cx="6731306" cy="437197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Quality control</a:t>
            </a:r>
          </a:p>
          <a:p>
            <a:endParaRPr lang="en-US" sz="2000" dirty="0" smtClean="0"/>
          </a:p>
          <a:p>
            <a:r>
              <a:rPr lang="en-US" sz="2000" dirty="0" smtClean="0"/>
              <a:t>Control of client information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 smtClean="0"/>
          </a:p>
          <a:p>
            <a:r>
              <a:rPr lang="en-US" sz="2000" dirty="0" smtClean="0"/>
              <a:t>Administrative burden</a:t>
            </a:r>
          </a:p>
          <a:p>
            <a:endParaRPr lang="en-US" sz="2000" dirty="0" smtClean="0"/>
          </a:p>
          <a:p>
            <a:r>
              <a:rPr lang="en-US" sz="2000" dirty="0" smtClean="0"/>
              <a:t>Service disruption from volunteers </a:t>
            </a:r>
            <a:r>
              <a:rPr lang="en-US" sz="2000" dirty="0"/>
              <a:t>cancelling at the last </a:t>
            </a:r>
            <a:r>
              <a:rPr lang="en-US" sz="2000" dirty="0" smtClean="0"/>
              <a:t>minute</a:t>
            </a:r>
          </a:p>
          <a:p>
            <a:endParaRPr lang="en-US" sz="2000" dirty="0" smtClean="0"/>
          </a:p>
          <a:p>
            <a:r>
              <a:rPr lang="en-US" sz="2000" dirty="0" smtClean="0"/>
              <a:t>IT issues</a:t>
            </a:r>
            <a:r>
              <a:rPr lang="en-US" sz="2000" dirty="0"/>
              <a:t/>
            </a:r>
            <a:br>
              <a:rPr lang="en-US" sz="2000" dirty="0"/>
            </a:br>
            <a:endParaRPr lang="en-AU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30" name="Picture 6" descr="https://d30y9cdsu7xlg0.cloudfront.net/png/117746-200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95" y="1181101"/>
            <a:ext cx="2436893" cy="243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2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352" y="306738"/>
            <a:ext cx="9085342" cy="1654373"/>
          </a:xfrm>
        </p:spPr>
        <p:txBody>
          <a:bodyPr/>
          <a:lstStyle/>
          <a:p>
            <a:r>
              <a:rPr lang="en-US" dirty="0" smtClean="0"/>
              <a:t>Starting small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83" y="2626852"/>
            <a:ext cx="3368234" cy="348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4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388" y="568792"/>
            <a:ext cx="9099046" cy="647700"/>
          </a:xfrm>
        </p:spPr>
        <p:txBody>
          <a:bodyPr/>
          <a:lstStyle/>
          <a:p>
            <a:pPr algn="ctr"/>
            <a:r>
              <a:rPr lang="en-US" sz="3200" dirty="0" smtClean="0"/>
              <a:t>Setting up appointments</a:t>
            </a:r>
            <a:endParaRPr lang="en-AU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AU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73077369"/>
              </p:ext>
            </p:extLst>
          </p:nvPr>
        </p:nvGraphicFramePr>
        <p:xfrm>
          <a:off x="418641" y="1167788"/>
          <a:ext cx="9661793" cy="5310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409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0814" y="857251"/>
            <a:ext cx="5718449" cy="647700"/>
          </a:xfrm>
        </p:spPr>
        <p:txBody>
          <a:bodyPr/>
          <a:lstStyle/>
          <a:p>
            <a:pPr algn="ctr"/>
            <a:r>
              <a:rPr lang="en-US" sz="3200" dirty="0"/>
              <a:t>Giving </a:t>
            </a:r>
            <a:r>
              <a:rPr lang="en-US" sz="3200" dirty="0" smtClean="0"/>
              <a:t>advice</a:t>
            </a:r>
            <a:endParaRPr lang="en-AU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925" y="1855733"/>
            <a:ext cx="5497680" cy="4371975"/>
          </a:xfrm>
        </p:spPr>
        <p:txBody>
          <a:bodyPr>
            <a:normAutofit fontScale="92500" lnSpcReduction="20000"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Volunteer emailed electronic intake forms with client </a:t>
            </a:r>
            <a:r>
              <a:rPr lang="en-US" sz="2400" dirty="0" smtClean="0"/>
              <a:t>details and brief outline of the matter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Advice can be typed directly into the form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Volunteer can either print out the form and sign or insert an electronic signature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Intake is then emailed back to WLS for checking and sign off by principal lawyer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marL="521436" lvl="1" indent="0">
              <a:buNone/>
            </a:pP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72" y="0"/>
            <a:ext cx="5672138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8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6927" y="664353"/>
            <a:ext cx="9085342" cy="1654373"/>
          </a:xfrm>
        </p:spPr>
        <p:txBody>
          <a:bodyPr/>
          <a:lstStyle/>
          <a:p>
            <a:r>
              <a:rPr lang="en-US" dirty="0" smtClean="0"/>
              <a:t>Getting bigger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808" y="2502820"/>
            <a:ext cx="5737458" cy="430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0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3234" y="990201"/>
            <a:ext cx="4841862" cy="647700"/>
          </a:xfrm>
        </p:spPr>
        <p:txBody>
          <a:bodyPr/>
          <a:lstStyle/>
          <a:p>
            <a:pPr algn="ctr"/>
            <a:r>
              <a:rPr lang="en-US" sz="3200" dirty="0" smtClean="0"/>
              <a:t>Developing</a:t>
            </a:r>
            <a:endParaRPr lang="en-AU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8282" y="1934723"/>
            <a:ext cx="7405803" cy="4371975"/>
          </a:xfrm>
        </p:spPr>
        <p:txBody>
          <a:bodyPr>
            <a:normAutofit/>
          </a:bodyPr>
          <a:lstStyle/>
          <a:p>
            <a:pPr lvl="0"/>
            <a:r>
              <a:rPr lang="en-US" sz="2000" dirty="0" smtClean="0"/>
              <a:t>Received a one </a:t>
            </a:r>
            <a:r>
              <a:rPr lang="en-US" sz="2000" dirty="0"/>
              <a:t>off grant from a benevolent fund </a:t>
            </a:r>
            <a:r>
              <a:rPr lang="en-US" sz="2000" dirty="0" smtClean="0"/>
              <a:t>to:</a:t>
            </a:r>
          </a:p>
          <a:p>
            <a:pPr marL="0" lvl="0" indent="0">
              <a:buNone/>
            </a:pPr>
            <a:endParaRPr lang="en-US" sz="2000" dirty="0" smtClean="0"/>
          </a:p>
          <a:p>
            <a:pPr lvl="0"/>
            <a:r>
              <a:rPr lang="en-US" sz="2000" dirty="0" smtClean="0"/>
              <a:t>Employ additional staff: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	</a:t>
            </a:r>
            <a:r>
              <a:rPr lang="en-US" sz="2000" dirty="0" smtClean="0"/>
              <a:t>2 </a:t>
            </a:r>
            <a:r>
              <a:rPr lang="en-US" sz="2000" dirty="0"/>
              <a:t>days/week </a:t>
            </a:r>
            <a:r>
              <a:rPr lang="en-US" sz="2000" dirty="0" smtClean="0"/>
              <a:t>- Lawyer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	</a:t>
            </a:r>
            <a:r>
              <a:rPr lang="en-US" sz="2000" dirty="0" smtClean="0"/>
              <a:t>1 </a:t>
            </a:r>
            <a:r>
              <a:rPr lang="en-US" sz="2000" dirty="0"/>
              <a:t>extra </a:t>
            </a:r>
            <a:r>
              <a:rPr lang="en-US" sz="2000" dirty="0" smtClean="0"/>
              <a:t>day - </a:t>
            </a:r>
            <a:r>
              <a:rPr lang="en-US" sz="2000" dirty="0"/>
              <a:t>volunteer </a:t>
            </a:r>
            <a:r>
              <a:rPr lang="en-US" sz="2000" dirty="0" smtClean="0"/>
              <a:t>coordinator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 smtClean="0"/>
              <a:t>Create a </a:t>
            </a:r>
            <a:r>
              <a:rPr lang="en-US" sz="2000" b="1" i="1" dirty="0" smtClean="0"/>
              <a:t>Volunteer Platform </a:t>
            </a:r>
            <a:r>
              <a:rPr lang="en-US" sz="2000" dirty="0" smtClean="0"/>
              <a:t>for all induction and training</a:t>
            </a:r>
          </a:p>
          <a:p>
            <a:pPr lvl="0"/>
            <a:endParaRPr lang="en-AU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074" name="Picture 2" descr="https://d30y9cdsu7xlg0.cloudfront.net/png/780230-200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6" y="127765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11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539" y="875935"/>
            <a:ext cx="9099046" cy="647700"/>
          </a:xfrm>
        </p:spPr>
        <p:txBody>
          <a:bodyPr/>
          <a:lstStyle/>
          <a:p>
            <a:pPr algn="ctr"/>
            <a:r>
              <a:rPr lang="en-US" sz="3200" dirty="0" smtClean="0"/>
              <a:t>Induction and Training</a:t>
            </a:r>
            <a:endParaRPr lang="en-AU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963" y="1828435"/>
            <a:ext cx="8958164" cy="5538177"/>
          </a:xfrm>
        </p:spPr>
        <p:txBody>
          <a:bodyPr>
            <a:normAutofit/>
          </a:bodyPr>
          <a:lstStyle/>
          <a:p>
            <a:pPr marL="521436" lvl="1" indent="0">
              <a:buNone/>
            </a:pPr>
            <a:r>
              <a:rPr lang="en-US" b="1" dirty="0" smtClean="0"/>
              <a:t>Volunteer portal linked to WLS website:</a:t>
            </a:r>
          </a:p>
          <a:p>
            <a:pPr marL="521436" lvl="1" indent="0">
              <a:buNone/>
            </a:pPr>
            <a:endParaRPr lang="en-US" b="1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Register interest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Upload Resume and </a:t>
            </a:r>
            <a:r>
              <a:rPr lang="en-US" dirty="0" err="1" smtClean="0"/>
              <a:t>Practising</a:t>
            </a:r>
            <a:r>
              <a:rPr lang="en-US" dirty="0" smtClean="0"/>
              <a:t> Certificate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Once confirmed by WLS staff, volunteer receives personal log in details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Four modules to complete</a:t>
            </a:r>
          </a:p>
          <a:p>
            <a:pPr>
              <a:buNone/>
            </a:pP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098" name="Picture 2" descr="https://d30y9cdsu7xlg0.cloudfront.net/png/543529-200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027" y="89760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737" y="3891380"/>
            <a:ext cx="2925390" cy="252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27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IPC_PPT_Template">
  <a:themeElements>
    <a:clrScheme name="WLS">
      <a:dk1>
        <a:srgbClr val="474146"/>
      </a:dk1>
      <a:lt1>
        <a:sysClr val="window" lastClr="FFFFFF"/>
      </a:lt1>
      <a:dk2>
        <a:srgbClr val="64B1B4"/>
      </a:dk2>
      <a:lt2>
        <a:srgbClr val="EAEBE3"/>
      </a:lt2>
      <a:accent1>
        <a:srgbClr val="7B217E"/>
      </a:accent1>
      <a:accent2>
        <a:srgbClr val="899825"/>
      </a:accent2>
      <a:accent3>
        <a:srgbClr val="7FC9C9"/>
      </a:accent3>
      <a:accent4>
        <a:srgbClr val="8D5190"/>
      </a:accent4>
      <a:accent5>
        <a:srgbClr val="AFB64D"/>
      </a:accent5>
      <a:accent6>
        <a:srgbClr val="92C9D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WLS">
    <a:dk1>
      <a:srgbClr val="474146"/>
    </a:dk1>
    <a:lt1>
      <a:sysClr val="window" lastClr="FFFFFF"/>
    </a:lt1>
    <a:dk2>
      <a:srgbClr val="64B1B4"/>
    </a:dk2>
    <a:lt2>
      <a:srgbClr val="EAEBE3"/>
    </a:lt2>
    <a:accent1>
      <a:srgbClr val="7B217E"/>
    </a:accent1>
    <a:accent2>
      <a:srgbClr val="899825"/>
    </a:accent2>
    <a:accent3>
      <a:srgbClr val="7FC9C9"/>
    </a:accent3>
    <a:accent4>
      <a:srgbClr val="8D5190"/>
    </a:accent4>
    <a:accent5>
      <a:srgbClr val="AFB64D"/>
    </a:accent5>
    <a:accent6>
      <a:srgbClr val="92C9D0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213BCDAAC44346A0C2307F1A368ADB" ma:contentTypeVersion="8" ma:contentTypeDescription="Create a new document." ma:contentTypeScope="" ma:versionID="40b5f1771031ac1bc6dc77d62e5b69f6">
  <xsd:schema xmlns:xsd="http://www.w3.org/2001/XMLSchema" xmlns:xs="http://www.w3.org/2001/XMLSchema" xmlns:p="http://schemas.microsoft.com/office/2006/metadata/properties" xmlns:ns2="9fe8a190-a5f8-4773-adac-e0e3a19b90d9" xmlns:ns3="06c72f1e-0326-4e87-a981-e79a536aa6e5" targetNamespace="http://schemas.microsoft.com/office/2006/metadata/properties" ma:root="true" ma:fieldsID="fb803f97fa8e124e06e3c5657e865318" ns2:_="" ns3:_="">
    <xsd:import namespace="9fe8a190-a5f8-4773-adac-e0e3a19b90d9"/>
    <xsd:import namespace="06c72f1e-0326-4e87-a981-e79a536aa6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8a190-a5f8-4773-adac-e0e3a19b90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72f1e-0326-4e87-a981-e79a536aa6e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05CB0C-6E4D-4899-8B30-6E9DD3C1EBFD}"/>
</file>

<file path=customXml/itemProps2.xml><?xml version="1.0" encoding="utf-8"?>
<ds:datastoreItem xmlns:ds="http://schemas.openxmlformats.org/officeDocument/2006/customXml" ds:itemID="{3BBED184-98B7-4691-B46F-A4B81E40C92C}"/>
</file>

<file path=customXml/itemProps3.xml><?xml version="1.0" encoding="utf-8"?>
<ds:datastoreItem xmlns:ds="http://schemas.openxmlformats.org/officeDocument/2006/customXml" ds:itemID="{C8FCA416-6B64-4C11-9794-064DF22D76F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11511</TotalTime>
  <Words>668</Words>
  <Application>Microsoft Office PowerPoint</Application>
  <PresentationFormat>Custom</PresentationFormat>
  <Paragraphs>111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Courier New</vt:lpstr>
      <vt:lpstr>Verdana</vt:lpstr>
      <vt:lpstr>Wingdings</vt:lpstr>
      <vt:lpstr>ACIPC_PPT_Template</vt:lpstr>
      <vt:lpstr>Remote volunteering project CLCQ Conference   8 March 2018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Focused Marketing Solutions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Clemence Demouzon</dc:creator>
  <cp:lastModifiedBy>Rachel Neil</cp:lastModifiedBy>
  <cp:revision>364</cp:revision>
  <cp:lastPrinted>2017-06-19T03:37:53Z</cp:lastPrinted>
  <dcterms:created xsi:type="dcterms:W3CDTF">2014-07-21T04:43:28Z</dcterms:created>
  <dcterms:modified xsi:type="dcterms:W3CDTF">2018-03-05T07:01:32Z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0x01010004213BCDAAC44346A0C2307F1A368ADB</vt:lpwstr>
  </property>
</Properties>
</file>