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76" r:id="rId4"/>
    <p:sldId id="278" r:id="rId5"/>
    <p:sldId id="279" r:id="rId6"/>
    <p:sldId id="280" r:id="rId7"/>
    <p:sldId id="275" r:id="rId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6405" autoAdjust="0"/>
  </p:normalViewPr>
  <p:slideViewPr>
    <p:cSldViewPr>
      <p:cViewPr varScale="1">
        <p:scale>
          <a:sx n="126" d="100"/>
          <a:sy n="126" d="100"/>
        </p:scale>
        <p:origin x="1784"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23"/>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24"/>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25"/>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26"/>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Rounded Rectangle 29"/>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Rounded Rectangle 30"/>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6"/>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9"/>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0"/>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8"/>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fld id="{6665B1E0-D5DC-425F-A212-73E6872211D9}" type="datetimeFigureOut">
              <a:rPr lang="en-US"/>
              <a:pPr>
                <a:defRPr/>
              </a:pPr>
              <a:t>2/28/18</a:t>
            </a:fld>
            <a:endParaRPr lang="en-US"/>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a:p>
        </p:txBody>
      </p:sp>
      <p:sp>
        <p:nvSpPr>
          <p:cNvPr id="19" name="Slide Number Placeholder 28"/>
          <p:cNvSpPr>
            <a:spLocks noGrp="1"/>
          </p:cNvSpPr>
          <p:nvPr>
            <p:ph type="sldNum" sz="quarter" idx="12"/>
          </p:nvPr>
        </p:nvSpPr>
        <p:spPr>
          <a:xfrm>
            <a:off x="8320088" y="1588"/>
            <a:ext cx="747712" cy="365125"/>
          </a:xfrm>
        </p:spPr>
        <p:txBody>
          <a:bodyPr/>
          <a:lstStyle>
            <a:lvl1pPr algn="r">
              <a:defRPr sz="1800" smtClean="0">
                <a:solidFill>
                  <a:schemeClr val="bg1"/>
                </a:solidFill>
              </a:defRPr>
            </a:lvl1pPr>
          </a:lstStyle>
          <a:p>
            <a:pPr>
              <a:defRPr/>
            </a:pPr>
            <a:fld id="{FC8AFBF4-9BEB-4A2C-AEBC-26DE5FF8C17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55743A99-D22B-4AC4-A6D6-D852D03861A2}" type="datetimeFigureOut">
              <a:rPr lang="en-US"/>
              <a:pPr>
                <a:defRPr/>
              </a:pPr>
              <a:t>2/28/18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240A210-5FE8-4609-81D5-22CF7793647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5E38DCB0-E860-456B-BD18-C9826476107C}" type="datetimeFigureOut">
              <a:rPr lang="en-US"/>
              <a:pPr>
                <a:defRPr/>
              </a:pPr>
              <a:t>2/28/18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4B101A7-F522-4B11-BB08-5C6D0E95699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85302595-CA3C-4589-BE8E-21622B23C507}" type="datetimeFigureOut">
              <a:rPr lang="en-US"/>
              <a:pPr>
                <a:defRPr/>
              </a:pPr>
              <a:t>2/28/18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1F4321C-767F-46FC-9358-137E167CA30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p:cNvSpPr>
            <a:spLocks noGrp="1"/>
          </p:cNvSpPr>
          <p:nvPr>
            <p:ph type="dt" sz="half" idx="10"/>
          </p:nvPr>
        </p:nvSpPr>
        <p:spPr/>
        <p:txBody>
          <a:bodyPr/>
          <a:lstStyle>
            <a:lvl1pPr>
              <a:defRPr/>
            </a:lvl1pPr>
          </a:lstStyle>
          <a:p>
            <a:pPr>
              <a:defRPr/>
            </a:pPr>
            <a:fld id="{37F251E5-3FCE-4BC8-9246-C53497CF5EC8}" type="datetimeFigureOut">
              <a:rPr lang="en-US"/>
              <a:pPr>
                <a:defRPr/>
              </a:pPr>
              <a:t>2/28/18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C4A6AA0-7EBA-4534-BFFB-6C8D2A5A140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18C42195-2A26-4E8F-B2D4-88AC1B0FAF50}" type="datetimeFigureOut">
              <a:rPr lang="en-US"/>
              <a:pPr>
                <a:defRPr/>
              </a:pPr>
              <a:t>2/28/18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13D7C08-1F3B-4283-8542-CB1B3321644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5"/>
          <p:cNvSpPr>
            <a:spLocks noGrp="1"/>
          </p:cNvSpPr>
          <p:nvPr>
            <p:ph type="dt" sz="half" idx="10"/>
          </p:nvPr>
        </p:nvSpPr>
        <p:spPr/>
        <p:txBody>
          <a:bodyPr rtlCol="0"/>
          <a:lstStyle>
            <a:lvl1pPr>
              <a:defRPr/>
            </a:lvl1pPr>
          </a:lstStyle>
          <a:p>
            <a:pPr>
              <a:defRPr/>
            </a:pPr>
            <a:fld id="{10FD0E72-C19C-4E99-AD68-DD8AAE4BFB6E}" type="datetimeFigureOut">
              <a:rPr lang="en-US"/>
              <a:pPr>
                <a:defRPr/>
              </a:pPr>
              <a:t>2/28/18</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D96FF939-BF72-4AD0-840E-5B940047C184}"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a:t>Click to edit Master title style</a:t>
            </a:r>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46B11852-FEB1-4CC0-8118-927AB44E9F95}" type="datetimeFigureOut">
              <a:rPr lang="en-US"/>
              <a:pPr>
                <a:defRPr/>
              </a:pPr>
              <a:t>2/28/18</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C50BC22B-4FDD-4D6B-BCE5-95F2105CB5D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1A1C09C5-4D4E-4429-975A-6371F0CD0CBE}" type="datetimeFigureOut">
              <a:rPr lang="en-US"/>
              <a:pPr>
                <a:defRPr/>
              </a:pPr>
              <a:t>2/28/18</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6F36CD76-E9BC-4C44-AA2E-1471A1B5E68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8FEF3CC2-AC00-446F-9507-76AD2CACE1BE}" type="datetimeFigureOut">
              <a:rPr lang="en-US"/>
              <a:pPr>
                <a:defRPr/>
              </a:pPr>
              <a:t>2/28/18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B40E281-2E2A-4565-A92C-857A1D60C2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9B3A0795-7642-446F-971A-CD24BA744A15}" type="datetimeFigureOut">
              <a:rPr lang="en-US"/>
              <a:pPr>
                <a:defRPr/>
              </a:pPr>
              <a:t>2/28/18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C854A68-A158-4739-AF57-DF046E1D396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519"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20"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smtClean="0">
                <a:solidFill>
                  <a:schemeClr val="accent2"/>
                </a:solidFill>
                <a:latin typeface="+mn-lt"/>
              </a:defRPr>
            </a:lvl1pPr>
          </a:lstStyle>
          <a:p>
            <a:pPr>
              <a:defRPr/>
            </a:pPr>
            <a:fld id="{2E00F27A-69CD-46D5-865A-3A14CBC4F0CB}" type="datetimeFigureOut">
              <a:rPr lang="en-US"/>
              <a:pPr>
                <a:defRPr/>
              </a:pPr>
              <a:t>2/28/18</a:t>
            </a:fld>
            <a:endParaRPr lang="en-US"/>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defRPr>
            </a:lvl1pPr>
          </a:lstStyle>
          <a:p>
            <a:pPr>
              <a:defRPr/>
            </a:pPr>
            <a:endParaRPr lang="en-US"/>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defRPr>
            </a:lvl1pPr>
          </a:lstStyle>
          <a:p>
            <a:pPr>
              <a:defRPr/>
            </a:pPr>
            <a:fld id="{916766D3-5922-4FC1-9AA4-DF8AA0978A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73" r:id="rId5"/>
    <p:sldLayoutId id="2147483674" r:id="rId6"/>
    <p:sldLayoutId id="2147483668" r:id="rId7"/>
    <p:sldLayoutId id="2147483667" r:id="rId8"/>
    <p:sldLayoutId id="2147483666" r:id="rId9"/>
    <p:sldLayoutId id="2147483665" r:id="rId10"/>
    <p:sldLayoutId id="2147483664" r:id="rId11"/>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Georgia" pitchFamily="18" charset="0"/>
        </a:defRPr>
      </a:lvl2pPr>
      <a:lvl3pPr algn="l" rtl="0" fontAlgn="base">
        <a:spcBef>
          <a:spcPct val="0"/>
        </a:spcBef>
        <a:spcAft>
          <a:spcPct val="0"/>
        </a:spcAft>
        <a:defRPr sz="4000">
          <a:solidFill>
            <a:schemeClr val="tx2"/>
          </a:solidFill>
          <a:latin typeface="Georgia" pitchFamily="18" charset="0"/>
        </a:defRPr>
      </a:lvl3pPr>
      <a:lvl4pPr algn="l" rtl="0" fontAlgn="base">
        <a:spcBef>
          <a:spcPct val="0"/>
        </a:spcBef>
        <a:spcAft>
          <a:spcPct val="0"/>
        </a:spcAft>
        <a:defRPr sz="4000">
          <a:solidFill>
            <a:schemeClr val="tx2"/>
          </a:solidFill>
          <a:latin typeface="Georgia" pitchFamily="18" charset="0"/>
        </a:defRPr>
      </a:lvl4pPr>
      <a:lvl5pPr algn="l" rtl="0" fontAlgn="base">
        <a:spcBef>
          <a:spcPct val="0"/>
        </a:spcBef>
        <a:spcAft>
          <a:spcPct val="0"/>
        </a:spcAft>
        <a:defRPr sz="4000">
          <a:solidFill>
            <a:schemeClr val="tx2"/>
          </a:solidFill>
          <a:latin typeface="Georgia" pitchFamily="18" charset="0"/>
        </a:defRPr>
      </a:lvl5pPr>
      <a:lvl6pPr marL="457200" algn="l" rtl="0" fontAlgn="base">
        <a:spcBef>
          <a:spcPct val="0"/>
        </a:spcBef>
        <a:spcAft>
          <a:spcPct val="0"/>
        </a:spcAft>
        <a:defRPr sz="4000">
          <a:solidFill>
            <a:schemeClr val="tx2"/>
          </a:solidFill>
          <a:latin typeface="Georgia" pitchFamily="18" charset="0"/>
        </a:defRPr>
      </a:lvl6pPr>
      <a:lvl7pPr marL="914400" algn="l" rtl="0" fontAlgn="base">
        <a:spcBef>
          <a:spcPct val="0"/>
        </a:spcBef>
        <a:spcAft>
          <a:spcPct val="0"/>
        </a:spcAft>
        <a:defRPr sz="4000">
          <a:solidFill>
            <a:schemeClr val="tx2"/>
          </a:solidFill>
          <a:latin typeface="Georgia" pitchFamily="18" charset="0"/>
        </a:defRPr>
      </a:lvl7pPr>
      <a:lvl8pPr marL="1371600" algn="l" rtl="0" fontAlgn="base">
        <a:spcBef>
          <a:spcPct val="0"/>
        </a:spcBef>
        <a:spcAft>
          <a:spcPct val="0"/>
        </a:spcAft>
        <a:defRPr sz="4000">
          <a:solidFill>
            <a:schemeClr val="tx2"/>
          </a:solidFill>
          <a:latin typeface="Georgia" pitchFamily="18" charset="0"/>
        </a:defRPr>
      </a:lvl8pPr>
      <a:lvl9pPr marL="1828800" algn="l" rtl="0" fontAlgn="base">
        <a:spcBef>
          <a:spcPct val="0"/>
        </a:spcBef>
        <a:spcAft>
          <a:spcPct val="0"/>
        </a:spcAft>
        <a:defRPr sz="4000">
          <a:solidFill>
            <a:schemeClr val="tx2"/>
          </a:solidFill>
          <a:latin typeface="Georgia" pitchFamily="18"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457200" y="1052737"/>
            <a:ext cx="8458200" cy="1872207"/>
          </a:xfrm>
        </p:spPr>
        <p:txBody>
          <a:bodyPr/>
          <a:lstStyle/>
          <a:p>
            <a:pPr algn="ctr"/>
            <a:r>
              <a:rPr lang="en-US" sz="3200" dirty="0"/>
              <a:t>Review of the Family Law System  </a:t>
            </a:r>
          </a:p>
        </p:txBody>
      </p:sp>
      <p:sp>
        <p:nvSpPr>
          <p:cNvPr id="13314" name="Subtitle 2"/>
          <p:cNvSpPr>
            <a:spLocks noGrp="1"/>
          </p:cNvSpPr>
          <p:nvPr>
            <p:ph type="subTitle" idx="1"/>
          </p:nvPr>
        </p:nvSpPr>
        <p:spPr>
          <a:xfrm>
            <a:off x="457200" y="3900488"/>
            <a:ext cx="4953000" cy="1616744"/>
          </a:xfrm>
        </p:spPr>
        <p:txBody>
          <a:bodyPr/>
          <a:lstStyle/>
          <a:p>
            <a:pPr marL="63500"/>
            <a:endParaRPr lang="en-US" dirty="0"/>
          </a:p>
          <a:p>
            <a:pPr marL="63500">
              <a:lnSpc>
                <a:spcPct val="90000"/>
              </a:lnSpc>
            </a:pPr>
            <a:r>
              <a:rPr lang="en-US" sz="2000" dirty="0"/>
              <a:t>Professor Helen Rhoades</a:t>
            </a:r>
          </a:p>
          <a:p>
            <a:pPr marL="63500">
              <a:lnSpc>
                <a:spcPct val="90000"/>
              </a:lnSpc>
            </a:pPr>
            <a:r>
              <a:rPr lang="en-US" sz="2000" dirty="0"/>
              <a:t>Commissioner, Australian Law Reform Commission</a:t>
            </a:r>
          </a:p>
        </p:txBody>
      </p:sp>
      <p:pic>
        <p:nvPicPr>
          <p:cNvPr id="4" name="Picture 4" descr="ag_alrc_inline"/>
          <p:cNvPicPr>
            <a:picLocks noChangeAspect="1" noChangeArrowheads="1"/>
          </p:cNvPicPr>
          <p:nvPr/>
        </p:nvPicPr>
        <p:blipFill>
          <a:blip r:embed="rId2" cstate="print"/>
          <a:srcRect r="746"/>
          <a:stretch>
            <a:fillRect/>
          </a:stretch>
        </p:blipFill>
        <p:spPr bwMode="auto">
          <a:xfrm>
            <a:off x="0" y="5661248"/>
            <a:ext cx="5076056" cy="107769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36104"/>
          </a:xfrm>
        </p:spPr>
        <p:txBody>
          <a:bodyPr/>
          <a:lstStyle/>
          <a:p>
            <a:pPr algn="ctr"/>
            <a:r>
              <a:rPr lang="en-AU" sz="2800" dirty="0"/>
              <a:t>First, independent comprehensive review of the system since the inception of the </a:t>
            </a:r>
            <a:r>
              <a:rPr lang="en-AU" sz="2800" i="1" dirty="0"/>
              <a:t>Family Law Act</a:t>
            </a:r>
            <a:endParaRPr lang="en-US" sz="2800" dirty="0"/>
          </a:p>
        </p:txBody>
      </p:sp>
      <p:pic>
        <p:nvPicPr>
          <p:cNvPr id="4" name="Content Placeholder 3" descr="0559480f79d51cbdc0f431dd67f63c08.jpg"/>
          <p:cNvPicPr>
            <a:picLocks noGrp="1" noChangeAspect="1"/>
          </p:cNvPicPr>
          <p:nvPr>
            <p:ph idx="1"/>
          </p:nvPr>
        </p:nvPicPr>
        <p:blipFill>
          <a:blip r:embed="rId2">
            <a:extLst>
              <a:ext uri="{28A0092B-C50C-407E-A947-70E740481C1C}">
                <a14:useLocalDpi xmlns:a14="http://schemas.microsoft.com/office/drawing/2010/main" val="0"/>
              </a:ext>
            </a:extLst>
          </a:blip>
          <a:srcRect t="15005" b="15005"/>
          <a:stretch>
            <a:fillRect/>
          </a:stretch>
        </p:blipFill>
        <p:spPr>
          <a:xfrm>
            <a:off x="457200" y="1484784"/>
            <a:ext cx="8568952" cy="5112568"/>
          </a:xfrm>
        </p:spPr>
      </p:pic>
    </p:spTree>
    <p:extLst>
      <p:ext uri="{BB962C8B-B14F-4D97-AF65-F5344CB8AC3E}">
        <p14:creationId xmlns:p14="http://schemas.microsoft.com/office/powerpoint/2010/main" val="1615091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996E4-C541-FB48-AB74-7D6B8D086341}"/>
              </a:ext>
            </a:extLst>
          </p:cNvPr>
          <p:cNvSpPr>
            <a:spLocks noGrp="1"/>
          </p:cNvSpPr>
          <p:nvPr>
            <p:ph type="title"/>
          </p:nvPr>
        </p:nvSpPr>
        <p:spPr>
          <a:xfrm>
            <a:off x="457200" y="692696"/>
            <a:ext cx="8229600" cy="1008112"/>
          </a:xfrm>
        </p:spPr>
        <p:txBody>
          <a:bodyPr/>
          <a:lstStyle/>
          <a:p>
            <a:pPr algn="ctr"/>
            <a:r>
              <a:rPr lang="en-US" sz="2600" dirty="0"/>
              <a:t>Builds on a number of recent reports and research evidence about the needs of family law system clients</a:t>
            </a:r>
          </a:p>
        </p:txBody>
      </p:sp>
      <p:pic>
        <p:nvPicPr>
          <p:cNvPr id="6146"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827584" y="1988840"/>
            <a:ext cx="3055805" cy="47002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Content Placeholder 6" descr="Front cover of the Family Law Council's report to the Attorney-General on Families with Complex Needs and the Intersection of the Family Law and Child Protection Systems: Final Report - June 2016 (terms 3, 4 and 5)" title="Front cover of the report"/>
          <p:cNvPicPr>
            <a:picLocks noGrp="1"/>
          </p:cNvPicPr>
          <p:nvPr>
            <p:ph sz="half" idx="4294967295"/>
          </p:nvPr>
        </p:nvPicPr>
        <p:blipFill>
          <a:blip r:embed="rId3">
            <a:extLst>
              <a:ext uri="{28A0092B-C50C-407E-A947-70E740481C1C}">
                <a14:useLocalDpi xmlns:a14="http://schemas.microsoft.com/office/drawing/2010/main" val="0"/>
              </a:ext>
            </a:extLst>
          </a:blip>
          <a:srcRect t="10551" b="10551"/>
          <a:stretch>
            <a:fillRect/>
          </a:stretch>
        </p:blipFill>
        <p:spPr>
          <a:xfrm>
            <a:off x="4788025" y="2060848"/>
            <a:ext cx="3528391" cy="4628255"/>
          </a:xfrm>
        </p:spPr>
      </p:pic>
    </p:spTree>
    <p:extLst>
      <p:ext uri="{BB962C8B-B14F-4D97-AF65-F5344CB8AC3E}">
        <p14:creationId xmlns:p14="http://schemas.microsoft.com/office/powerpoint/2010/main" val="3431664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824FB-2AF5-2C4C-9653-581ACAE061B0}"/>
              </a:ext>
            </a:extLst>
          </p:cNvPr>
          <p:cNvSpPr>
            <a:spLocks noGrp="1"/>
          </p:cNvSpPr>
          <p:nvPr>
            <p:ph type="title"/>
          </p:nvPr>
        </p:nvSpPr>
        <p:spPr>
          <a:xfrm>
            <a:off x="457200" y="692696"/>
            <a:ext cx="8229600" cy="576064"/>
          </a:xfrm>
        </p:spPr>
        <p:txBody>
          <a:bodyPr/>
          <a:lstStyle/>
          <a:p>
            <a:pPr algn="ctr"/>
            <a:r>
              <a:rPr lang="en-US" sz="3200" dirty="0"/>
              <a:t>Terms of Reference </a:t>
            </a:r>
          </a:p>
        </p:txBody>
      </p:sp>
      <p:sp>
        <p:nvSpPr>
          <p:cNvPr id="3" name="Content Placeholder 2">
            <a:extLst>
              <a:ext uri="{FF2B5EF4-FFF2-40B4-BE49-F238E27FC236}">
                <a16:creationId xmlns:a16="http://schemas.microsoft.com/office/drawing/2014/main" id="{5D7929C5-2A98-3C45-A577-258D2F708D79}"/>
              </a:ext>
            </a:extLst>
          </p:cNvPr>
          <p:cNvSpPr>
            <a:spLocks noGrp="1"/>
          </p:cNvSpPr>
          <p:nvPr>
            <p:ph idx="1"/>
          </p:nvPr>
        </p:nvSpPr>
        <p:spPr>
          <a:xfrm>
            <a:off x="457200" y="1700808"/>
            <a:ext cx="8229600" cy="4873030"/>
          </a:xfrm>
        </p:spPr>
        <p:txBody>
          <a:bodyPr/>
          <a:lstStyle/>
          <a:p>
            <a:pPr marL="109537" indent="0">
              <a:buNone/>
            </a:pPr>
            <a:r>
              <a:rPr lang="en-AU" sz="2000" dirty="0"/>
              <a:t>Ask the ALRC to consider the appropriate role of the family law system in contemporary Australia and how it can be more responsive to the needs of diverse families and family structures.</a:t>
            </a:r>
          </a:p>
          <a:p>
            <a:pPr marL="109537" indent="0">
              <a:buNone/>
            </a:pPr>
            <a:endParaRPr lang="en-AU" sz="2000" dirty="0"/>
          </a:p>
          <a:p>
            <a:pPr marL="109537" indent="0">
              <a:buNone/>
            </a:pPr>
            <a:r>
              <a:rPr lang="en-AU" sz="2000" dirty="0"/>
              <a:t>Includes questions about the need for reform in relation to:</a:t>
            </a:r>
          </a:p>
          <a:p>
            <a:r>
              <a:rPr lang="en-AU" sz="2000" dirty="0"/>
              <a:t>the affordable and safe resolution of family law disputes;</a:t>
            </a:r>
          </a:p>
          <a:p>
            <a:r>
              <a:rPr lang="en-AU" sz="2000" dirty="0"/>
              <a:t>the substantive law governing decisions about parenting and property disputes; </a:t>
            </a:r>
          </a:p>
          <a:p>
            <a:r>
              <a:rPr lang="en-AU" sz="2000" dirty="0"/>
              <a:t>how the system relates to </a:t>
            </a:r>
            <a:r>
              <a:rPr lang="en-AU" sz="2000"/>
              <a:t>other services </a:t>
            </a:r>
            <a:r>
              <a:rPr lang="en-AU" sz="2000" dirty="0"/>
              <a:t>and systems; and</a:t>
            </a:r>
          </a:p>
          <a:p>
            <a:r>
              <a:rPr lang="en-AU" sz="2000" dirty="0"/>
              <a:t>its culture, structure and governance.</a:t>
            </a:r>
            <a:endParaRPr lang="en-US" sz="2000" dirty="0"/>
          </a:p>
        </p:txBody>
      </p:sp>
    </p:spTree>
    <p:extLst>
      <p:ext uri="{BB962C8B-B14F-4D97-AF65-F5344CB8AC3E}">
        <p14:creationId xmlns:p14="http://schemas.microsoft.com/office/powerpoint/2010/main" val="1804134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18AE5-24A0-484C-A5F1-F3BB8B53367D}"/>
              </a:ext>
            </a:extLst>
          </p:cNvPr>
          <p:cNvSpPr>
            <a:spLocks noGrp="1"/>
          </p:cNvSpPr>
          <p:nvPr>
            <p:ph type="title"/>
          </p:nvPr>
        </p:nvSpPr>
        <p:spPr>
          <a:xfrm>
            <a:off x="457200" y="764704"/>
            <a:ext cx="8229600" cy="576064"/>
          </a:xfrm>
        </p:spPr>
        <p:txBody>
          <a:bodyPr/>
          <a:lstStyle/>
          <a:p>
            <a:pPr algn="ctr"/>
            <a:r>
              <a:rPr lang="en-US" sz="3200" dirty="0"/>
              <a:t>Raises questions about:</a:t>
            </a:r>
          </a:p>
        </p:txBody>
      </p:sp>
      <p:sp>
        <p:nvSpPr>
          <p:cNvPr id="3" name="Content Placeholder 2">
            <a:extLst>
              <a:ext uri="{FF2B5EF4-FFF2-40B4-BE49-F238E27FC236}">
                <a16:creationId xmlns:a16="http://schemas.microsoft.com/office/drawing/2014/main" id="{0018F4B1-B600-6F47-B8BE-DB54BA782A56}"/>
              </a:ext>
            </a:extLst>
          </p:cNvPr>
          <p:cNvSpPr>
            <a:spLocks noGrp="1"/>
          </p:cNvSpPr>
          <p:nvPr>
            <p:ph idx="1"/>
          </p:nvPr>
        </p:nvSpPr>
        <p:spPr>
          <a:xfrm>
            <a:off x="457200" y="1772816"/>
            <a:ext cx="8229600" cy="4729014"/>
          </a:xfrm>
        </p:spPr>
        <p:txBody>
          <a:bodyPr/>
          <a:lstStyle/>
          <a:p>
            <a:pPr lvl="0">
              <a:spcAft>
                <a:spcPts val="600"/>
              </a:spcAft>
            </a:pPr>
            <a:r>
              <a:rPr lang="en-AU" sz="2000" dirty="0"/>
              <a:t>the objectives of the contemporary family law system and the principles that should guide its work with client families;</a:t>
            </a:r>
          </a:p>
          <a:p>
            <a:pPr lvl="0">
              <a:spcAft>
                <a:spcPts val="600"/>
              </a:spcAft>
            </a:pPr>
            <a:r>
              <a:rPr lang="en-AU" sz="2000" dirty="0"/>
              <a:t>the barriers that affect access to and engagement with the system and how these can be addressed;</a:t>
            </a:r>
          </a:p>
          <a:p>
            <a:pPr lvl="0">
              <a:spcAft>
                <a:spcPts val="600"/>
              </a:spcAft>
            </a:pPr>
            <a:r>
              <a:rPr lang="en-AU" sz="2000" dirty="0"/>
              <a:t>whether legislative changes are needed to ensure the law is clear and comprehensible for people who need to use it and to support decision makers to determine safe arrangements for the care of children and the appropriate division of resources on separation;</a:t>
            </a:r>
          </a:p>
          <a:p>
            <a:pPr marL="109537" indent="0">
              <a:buNone/>
            </a:pPr>
            <a:endParaRPr lang="en-US" dirty="0"/>
          </a:p>
        </p:txBody>
      </p:sp>
    </p:spTree>
    <p:extLst>
      <p:ext uri="{BB962C8B-B14F-4D97-AF65-F5344CB8AC3E}">
        <p14:creationId xmlns:p14="http://schemas.microsoft.com/office/powerpoint/2010/main" val="116847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DC603-DFF0-6848-8F74-F449CAA4E4A4}"/>
              </a:ext>
            </a:extLst>
          </p:cNvPr>
          <p:cNvSpPr>
            <a:spLocks noGrp="1"/>
          </p:cNvSpPr>
          <p:nvPr>
            <p:ph type="title"/>
          </p:nvPr>
        </p:nvSpPr>
        <p:spPr>
          <a:xfrm>
            <a:off x="457200" y="692696"/>
            <a:ext cx="8229600" cy="792088"/>
          </a:xfrm>
        </p:spPr>
        <p:txBody>
          <a:bodyPr/>
          <a:lstStyle/>
          <a:p>
            <a:endParaRPr lang="en-US" dirty="0"/>
          </a:p>
        </p:txBody>
      </p:sp>
      <p:sp>
        <p:nvSpPr>
          <p:cNvPr id="3" name="Content Placeholder 2">
            <a:extLst>
              <a:ext uri="{FF2B5EF4-FFF2-40B4-BE49-F238E27FC236}">
                <a16:creationId xmlns:a16="http://schemas.microsoft.com/office/drawing/2014/main" id="{421091C4-C100-B14D-BBB8-E955BAE83785}"/>
              </a:ext>
            </a:extLst>
          </p:cNvPr>
          <p:cNvSpPr>
            <a:spLocks noGrp="1"/>
          </p:cNvSpPr>
          <p:nvPr>
            <p:ph idx="1"/>
          </p:nvPr>
        </p:nvSpPr>
        <p:spPr>
          <a:xfrm>
            <a:off x="457200" y="1772816"/>
            <a:ext cx="8229600" cy="4801022"/>
          </a:xfrm>
        </p:spPr>
        <p:txBody>
          <a:bodyPr/>
          <a:lstStyle/>
          <a:p>
            <a:pPr>
              <a:spcAft>
                <a:spcPts val="600"/>
              </a:spcAft>
            </a:pPr>
            <a:r>
              <a:rPr lang="en-AU" sz="2000" dirty="0"/>
              <a:t>whether the system’s processes for resolving and adjudicating disputes are well adapted to meet the needs of separated families;</a:t>
            </a:r>
          </a:p>
          <a:p>
            <a:pPr lvl="0">
              <a:spcAft>
                <a:spcPts val="600"/>
              </a:spcAft>
            </a:pPr>
            <a:r>
              <a:rPr lang="en-AU" sz="2000" dirty="0"/>
              <a:t>how best to support the involvement of children in family law processes;</a:t>
            </a:r>
          </a:p>
          <a:p>
            <a:pPr>
              <a:spcAft>
                <a:spcPts val="600"/>
              </a:spcAft>
            </a:pPr>
            <a:r>
              <a:rPr lang="en-AU" sz="2000"/>
              <a:t>the </a:t>
            </a:r>
            <a:r>
              <a:rPr lang="en-AU" sz="2000" dirty="0"/>
              <a:t>development of integrated services for families with complex needs;</a:t>
            </a:r>
          </a:p>
          <a:p>
            <a:pPr lvl="0">
              <a:spcAft>
                <a:spcPts val="600"/>
              </a:spcAft>
            </a:pPr>
            <a:r>
              <a:rPr lang="en-AU" sz="2000" dirty="0"/>
              <a:t>the competencies and skills required of family law system professionals and ensuring these are maintained; and</a:t>
            </a:r>
          </a:p>
          <a:p>
            <a:pPr lvl="0">
              <a:spcAft>
                <a:spcPts val="600"/>
              </a:spcAft>
            </a:pPr>
            <a:r>
              <a:rPr lang="en-AU" sz="2000" dirty="0"/>
              <a:t>the system’s governance practices and accountability mechanisms. </a:t>
            </a:r>
          </a:p>
          <a:p>
            <a:endParaRPr lang="en-US" dirty="0"/>
          </a:p>
        </p:txBody>
      </p:sp>
    </p:spTree>
    <p:extLst>
      <p:ext uri="{BB962C8B-B14F-4D97-AF65-F5344CB8AC3E}">
        <p14:creationId xmlns:p14="http://schemas.microsoft.com/office/powerpoint/2010/main" val="42527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08112"/>
          </a:xfrm>
        </p:spPr>
        <p:txBody>
          <a:bodyPr/>
          <a:lstStyle/>
          <a:p>
            <a:pPr algn="ctr"/>
            <a:br>
              <a:rPr lang="en-US" sz="3200" dirty="0"/>
            </a:br>
            <a:r>
              <a:rPr lang="en-US" sz="3200" dirty="0"/>
              <a:t>The ALRC inquiry process</a:t>
            </a:r>
          </a:p>
        </p:txBody>
      </p:sp>
      <p:sp>
        <p:nvSpPr>
          <p:cNvPr id="3" name="Content Placeholder 2"/>
          <p:cNvSpPr>
            <a:spLocks noGrp="1"/>
          </p:cNvSpPr>
          <p:nvPr>
            <p:ph idx="1"/>
          </p:nvPr>
        </p:nvSpPr>
        <p:spPr>
          <a:xfrm>
            <a:off x="457200" y="1772816"/>
            <a:ext cx="8229600" cy="4801022"/>
          </a:xfrm>
        </p:spPr>
        <p:txBody>
          <a:bodyPr/>
          <a:lstStyle/>
          <a:p>
            <a:r>
              <a:rPr lang="en-AU" sz="2400" b="1" dirty="0"/>
              <a:t>Issues Paper </a:t>
            </a:r>
            <a:r>
              <a:rPr lang="en-AU" sz="2400" dirty="0"/>
              <a:t>– 14 March 2018. </a:t>
            </a:r>
          </a:p>
          <a:p>
            <a:pPr lvl="1"/>
            <a:r>
              <a:rPr lang="en-AU" sz="2200" dirty="0"/>
              <a:t>Seeking submissions from stakeholders by 7 May 2018</a:t>
            </a:r>
          </a:p>
          <a:p>
            <a:pPr lvl="1"/>
            <a:r>
              <a:rPr lang="en-AU" sz="2200" dirty="0"/>
              <a:t>Commission conducting 8 weeks of consultations.</a:t>
            </a:r>
          </a:p>
          <a:p>
            <a:pPr marL="411162" lvl="1" indent="0">
              <a:buNone/>
            </a:pPr>
            <a:endParaRPr lang="en-AU" sz="2200" dirty="0"/>
          </a:p>
          <a:p>
            <a:r>
              <a:rPr lang="en-AU" sz="2400" b="1" dirty="0"/>
              <a:t>Discussion Paper </a:t>
            </a:r>
            <a:r>
              <a:rPr lang="en-AU" sz="2400" dirty="0"/>
              <a:t>–</a:t>
            </a:r>
            <a:r>
              <a:rPr lang="en-AU" sz="2400" b="1" dirty="0"/>
              <a:t> </a:t>
            </a:r>
            <a:r>
              <a:rPr lang="en-AU" sz="2400" dirty="0"/>
              <a:t>17</a:t>
            </a:r>
            <a:r>
              <a:rPr lang="en-AU" sz="2400" b="1" dirty="0"/>
              <a:t> </a:t>
            </a:r>
            <a:r>
              <a:rPr lang="en-AU" sz="2400" dirty="0"/>
              <a:t>September 2018. </a:t>
            </a:r>
          </a:p>
          <a:p>
            <a:pPr lvl="1"/>
            <a:r>
              <a:rPr lang="en-AU" sz="2200" dirty="0"/>
              <a:t>Will seek submissions in response to preliminary proposals.</a:t>
            </a:r>
          </a:p>
          <a:p>
            <a:pPr marL="109537" indent="0">
              <a:buNone/>
            </a:pPr>
            <a:endParaRPr lang="en-AU" sz="2400" dirty="0"/>
          </a:p>
          <a:p>
            <a:r>
              <a:rPr lang="en-AU" sz="2400" b="1" dirty="0"/>
              <a:t>Final Report and recommendation </a:t>
            </a:r>
            <a:r>
              <a:rPr lang="en-AU" sz="2400" dirty="0"/>
              <a:t>– 31 March 2019.</a:t>
            </a:r>
          </a:p>
          <a:p>
            <a:endParaRPr lang="en-AU" sz="2400" dirty="0"/>
          </a:p>
          <a:p>
            <a:pPr marL="109537" indent="0">
              <a:buNone/>
            </a:pPr>
            <a:endParaRPr lang="en-AU" sz="2400" dirty="0"/>
          </a:p>
          <a:p>
            <a:endParaRPr lang="en-US" dirty="0"/>
          </a:p>
        </p:txBody>
      </p:sp>
    </p:spTree>
    <p:extLst>
      <p:ext uri="{BB962C8B-B14F-4D97-AF65-F5344CB8AC3E}">
        <p14:creationId xmlns:p14="http://schemas.microsoft.com/office/powerpoint/2010/main" val="15638378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ustom 1">
      <a:majorFont>
        <a:latin typeface="Georgia"/>
        <a:ea typeface=""/>
        <a:cs typeface=""/>
      </a:majorFont>
      <a:minorFont>
        <a:latin typeface="Palatino Linotype"/>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213BCDAAC44346A0C2307F1A368ADB" ma:contentTypeVersion="8" ma:contentTypeDescription="Create a new document." ma:contentTypeScope="" ma:versionID="40b5f1771031ac1bc6dc77d62e5b69f6">
  <xsd:schema xmlns:xsd="http://www.w3.org/2001/XMLSchema" xmlns:xs="http://www.w3.org/2001/XMLSchema" xmlns:p="http://schemas.microsoft.com/office/2006/metadata/properties" xmlns:ns2="9fe8a190-a5f8-4773-adac-e0e3a19b90d9" xmlns:ns3="06c72f1e-0326-4e87-a981-e79a536aa6e5" targetNamespace="http://schemas.microsoft.com/office/2006/metadata/properties" ma:root="true" ma:fieldsID="fb803f97fa8e124e06e3c5657e865318" ns2:_="" ns3:_="">
    <xsd:import namespace="9fe8a190-a5f8-4773-adac-e0e3a19b90d9"/>
    <xsd:import namespace="06c72f1e-0326-4e87-a981-e79a536aa6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8a190-a5f8-4773-adac-e0e3a19b90d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c72f1e-0326-4e87-a981-e79a536aa6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145958-F10C-48E5-83AE-99D4D937D0D9}"/>
</file>

<file path=customXml/itemProps2.xml><?xml version="1.0" encoding="utf-8"?>
<ds:datastoreItem xmlns:ds="http://schemas.openxmlformats.org/officeDocument/2006/customXml" ds:itemID="{6935C1EC-EE84-42EF-9199-68006ACF77FB}"/>
</file>

<file path=customXml/itemProps3.xml><?xml version="1.0" encoding="utf-8"?>
<ds:datastoreItem xmlns:ds="http://schemas.openxmlformats.org/officeDocument/2006/customXml" ds:itemID="{F3F34F89-8E76-409A-8D2A-1A2DB42AAF21}"/>
</file>

<file path=docProps/app.xml><?xml version="1.0" encoding="utf-8"?>
<Properties xmlns="http://schemas.openxmlformats.org/officeDocument/2006/extended-properties" xmlns:vt="http://schemas.openxmlformats.org/officeDocument/2006/docPropsVTypes">
  <Template>Urban</Template>
  <TotalTime>2095</TotalTime>
  <Words>336</Words>
  <Application>Microsoft Macintosh PowerPoint</Application>
  <PresentationFormat>On-screen Show (4:3)</PresentationFormat>
  <Paragraphs>33</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Georgia</vt:lpstr>
      <vt:lpstr>Palatino Linotype</vt:lpstr>
      <vt:lpstr>Wingdings 2</vt:lpstr>
      <vt:lpstr>Urban</vt:lpstr>
      <vt:lpstr>Review of the Family Law System  </vt:lpstr>
      <vt:lpstr>First, independent comprehensive review of the system since the inception of the Family Law Act</vt:lpstr>
      <vt:lpstr>Builds on a number of recent reports and research evidence about the needs of family law system clients</vt:lpstr>
      <vt:lpstr>Terms of Reference </vt:lpstr>
      <vt:lpstr>Raises questions about:</vt:lpstr>
      <vt:lpstr>PowerPoint Presentation</vt:lpstr>
      <vt:lpstr> The ALRC inquiry process</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Law 2009</dc:title>
  <dc:creator>Paul Ban</dc:creator>
  <cp:lastModifiedBy>Helen Rhoades</cp:lastModifiedBy>
  <cp:revision>125</cp:revision>
  <dcterms:created xsi:type="dcterms:W3CDTF">2009-04-18T02:51:08Z</dcterms:created>
  <dcterms:modified xsi:type="dcterms:W3CDTF">2018-02-28T04:52:42Z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0x01010004213BCDAAC44346A0C2307F1A368ADB</vt:lpwstr>
  </property>
</Properties>
</file>