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17"/>
  </p:notesMasterIdLst>
  <p:handoutMasterIdLst>
    <p:handoutMasterId r:id="rId18"/>
  </p:handoutMasterIdLst>
  <p:sldIdLst>
    <p:sldId id="256" r:id="rId2"/>
    <p:sldId id="386" r:id="rId3"/>
    <p:sldId id="384" r:id="rId4"/>
    <p:sldId id="385" r:id="rId5"/>
    <p:sldId id="361" r:id="rId6"/>
    <p:sldId id="387" r:id="rId7"/>
    <p:sldId id="383" r:id="rId8"/>
    <p:sldId id="388" r:id="rId9"/>
    <p:sldId id="392" r:id="rId10"/>
    <p:sldId id="362" r:id="rId11"/>
    <p:sldId id="389" r:id="rId12"/>
    <p:sldId id="393" r:id="rId13"/>
    <p:sldId id="363" r:id="rId14"/>
    <p:sldId id="390" r:id="rId15"/>
    <p:sldId id="3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610" autoAdjust="0"/>
  </p:normalViewPr>
  <p:slideViewPr>
    <p:cSldViewPr>
      <p:cViewPr varScale="1">
        <p:scale>
          <a:sx n="72" d="100"/>
          <a:sy n="72" d="100"/>
        </p:scale>
        <p:origin x="16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9B7E0-AFB2-4702-9402-38BAF6BADD42}" type="datetimeFigureOut">
              <a:rPr lang="en-AU" smtClean="0"/>
              <a:t>8/03/2018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996A5C-1937-4C24-9E24-90E3F571F4A1}" type="slidenum">
              <a:rPr lang="en-AU" smtClean="0"/>
              <a:t>‹#›</a:t>
            </a:fld>
            <a:endParaRPr lang="en-AU"/>
          </a:p>
        </p:txBody>
      </p:sp>
    </p:spTree>
    <p:extLst>
      <p:ext uri="{BB962C8B-B14F-4D97-AF65-F5344CB8AC3E}">
        <p14:creationId xmlns:p14="http://schemas.microsoft.com/office/powerpoint/2010/main" val="338858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C19A-CB32-4EC7-BDE5-4C2311E4B7F9}" type="datetimeFigureOut">
              <a:rPr lang="en-AU" smtClean="0"/>
              <a:t>8/03/2018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38982-7B64-4A03-9444-4907763D96BB}" type="slidenum">
              <a:rPr lang="en-AU" smtClean="0"/>
              <a:t>‹#›</a:t>
            </a:fld>
            <a:endParaRPr lang="en-AU"/>
          </a:p>
        </p:txBody>
      </p:sp>
    </p:spTree>
    <p:extLst>
      <p:ext uri="{BB962C8B-B14F-4D97-AF65-F5344CB8AC3E}">
        <p14:creationId xmlns:p14="http://schemas.microsoft.com/office/powerpoint/2010/main" val="313055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a:t>
            </a:fld>
            <a:endParaRPr lang="en-AU"/>
          </a:p>
        </p:txBody>
      </p:sp>
    </p:spTree>
    <p:extLst>
      <p:ext uri="{BB962C8B-B14F-4D97-AF65-F5344CB8AC3E}">
        <p14:creationId xmlns:p14="http://schemas.microsoft.com/office/powerpoint/2010/main" val="420213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10</a:t>
            </a:fld>
            <a:endParaRPr lang="en-AU"/>
          </a:p>
        </p:txBody>
      </p:sp>
    </p:spTree>
    <p:extLst>
      <p:ext uri="{BB962C8B-B14F-4D97-AF65-F5344CB8AC3E}">
        <p14:creationId xmlns:p14="http://schemas.microsoft.com/office/powerpoint/2010/main" val="51640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11</a:t>
            </a:fld>
            <a:endParaRPr lang="en-AU"/>
          </a:p>
        </p:txBody>
      </p:sp>
    </p:spTree>
    <p:extLst>
      <p:ext uri="{BB962C8B-B14F-4D97-AF65-F5344CB8AC3E}">
        <p14:creationId xmlns:p14="http://schemas.microsoft.com/office/powerpoint/2010/main" val="344770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12</a:t>
            </a:fld>
            <a:endParaRPr lang="en-AU"/>
          </a:p>
        </p:txBody>
      </p:sp>
    </p:spTree>
    <p:extLst>
      <p:ext uri="{BB962C8B-B14F-4D97-AF65-F5344CB8AC3E}">
        <p14:creationId xmlns:p14="http://schemas.microsoft.com/office/powerpoint/2010/main" val="226955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13</a:t>
            </a:fld>
            <a:endParaRPr lang="en-AU"/>
          </a:p>
        </p:txBody>
      </p:sp>
    </p:spTree>
    <p:extLst>
      <p:ext uri="{BB962C8B-B14F-4D97-AF65-F5344CB8AC3E}">
        <p14:creationId xmlns:p14="http://schemas.microsoft.com/office/powerpoint/2010/main" val="51640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14</a:t>
            </a:fld>
            <a:endParaRPr lang="en-AU"/>
          </a:p>
        </p:txBody>
      </p:sp>
    </p:spTree>
    <p:extLst>
      <p:ext uri="{BB962C8B-B14F-4D97-AF65-F5344CB8AC3E}">
        <p14:creationId xmlns:p14="http://schemas.microsoft.com/office/powerpoint/2010/main" val="12185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15</a:t>
            </a:fld>
            <a:endParaRPr lang="en-AU"/>
          </a:p>
        </p:txBody>
      </p:sp>
    </p:spTree>
    <p:extLst>
      <p:ext uri="{BB962C8B-B14F-4D97-AF65-F5344CB8AC3E}">
        <p14:creationId xmlns:p14="http://schemas.microsoft.com/office/powerpoint/2010/main" val="51640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2</a:t>
            </a:fld>
            <a:endParaRPr lang="en-AU"/>
          </a:p>
        </p:txBody>
      </p:sp>
    </p:spTree>
    <p:extLst>
      <p:ext uri="{BB962C8B-B14F-4D97-AF65-F5344CB8AC3E}">
        <p14:creationId xmlns:p14="http://schemas.microsoft.com/office/powerpoint/2010/main" val="364216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3</a:t>
            </a:fld>
            <a:endParaRPr lang="en-AU"/>
          </a:p>
        </p:txBody>
      </p:sp>
    </p:spTree>
    <p:extLst>
      <p:ext uri="{BB962C8B-B14F-4D97-AF65-F5344CB8AC3E}">
        <p14:creationId xmlns:p14="http://schemas.microsoft.com/office/powerpoint/2010/main" val="301031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4</a:t>
            </a:fld>
            <a:endParaRPr lang="en-AU"/>
          </a:p>
        </p:txBody>
      </p:sp>
    </p:spTree>
    <p:extLst>
      <p:ext uri="{BB962C8B-B14F-4D97-AF65-F5344CB8AC3E}">
        <p14:creationId xmlns:p14="http://schemas.microsoft.com/office/powerpoint/2010/main" val="4813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5</a:t>
            </a:fld>
            <a:endParaRPr lang="en-AU"/>
          </a:p>
        </p:txBody>
      </p:sp>
    </p:spTree>
    <p:extLst>
      <p:ext uri="{BB962C8B-B14F-4D97-AF65-F5344CB8AC3E}">
        <p14:creationId xmlns:p14="http://schemas.microsoft.com/office/powerpoint/2010/main" val="51640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6</a:t>
            </a:fld>
            <a:endParaRPr lang="en-AU"/>
          </a:p>
        </p:txBody>
      </p:sp>
    </p:spTree>
    <p:extLst>
      <p:ext uri="{BB962C8B-B14F-4D97-AF65-F5344CB8AC3E}">
        <p14:creationId xmlns:p14="http://schemas.microsoft.com/office/powerpoint/2010/main" val="165286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7</a:t>
            </a:fld>
            <a:endParaRPr lang="en-AU"/>
          </a:p>
        </p:txBody>
      </p:sp>
    </p:spTree>
    <p:extLst>
      <p:ext uri="{BB962C8B-B14F-4D97-AF65-F5344CB8AC3E}">
        <p14:creationId xmlns:p14="http://schemas.microsoft.com/office/powerpoint/2010/main" val="234925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8</a:t>
            </a:fld>
            <a:endParaRPr lang="en-AU"/>
          </a:p>
        </p:txBody>
      </p:sp>
    </p:spTree>
    <p:extLst>
      <p:ext uri="{BB962C8B-B14F-4D97-AF65-F5344CB8AC3E}">
        <p14:creationId xmlns:p14="http://schemas.microsoft.com/office/powerpoint/2010/main" val="279238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38982-7B64-4A03-9444-4907763D96BB}" type="slidenum">
              <a:rPr lang="en-AU" smtClean="0"/>
              <a:t>9</a:t>
            </a:fld>
            <a:endParaRPr lang="en-AU"/>
          </a:p>
        </p:txBody>
      </p:sp>
    </p:spTree>
    <p:extLst>
      <p:ext uri="{BB962C8B-B14F-4D97-AF65-F5344CB8AC3E}">
        <p14:creationId xmlns:p14="http://schemas.microsoft.com/office/powerpoint/2010/main" val="65346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731C621-B321-4BBE-BA4F-13DCED9F4B45}" type="datetime1">
              <a:rPr lang="en-AU" smtClean="0"/>
              <a:t>8/03/2018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351902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6339A81-C0D2-46F7-BE33-71A43B307CF6}" type="datetime1">
              <a:rPr lang="en-AU" smtClean="0"/>
              <a:t>8/03/2018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109014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7F5F57-FD3E-4FD2-A00D-D69043020459}" type="datetime1">
              <a:rPr lang="en-AU" smtClean="0"/>
              <a:t>8/03/2018</a:t>
            </a:fld>
            <a:endParaRPr lang="en-AU"/>
          </a:p>
        </p:txBody>
      </p:sp>
      <p:sp>
        <p:nvSpPr>
          <p:cNvPr id="5" name="Footer Placeholder 4"/>
          <p:cNvSpPr>
            <a:spLocks noGrp="1"/>
          </p:cNvSpPr>
          <p:nvPr>
            <p:ph type="ftr" sz="quarter" idx="11"/>
          </p:nvPr>
        </p:nvSpPr>
        <p:spPr/>
        <p:txBody>
          <a:bodyPr/>
          <a:lstStyle/>
          <a:p>
            <a:r>
              <a:rPr lang="en-AU"/>
              <a:t>An introduction to media, marketing and social media</a:t>
            </a:r>
          </a:p>
        </p:txBody>
      </p:sp>
      <p:sp>
        <p:nvSpPr>
          <p:cNvPr id="6" name="Slide Number Placeholder 5"/>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423663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5890914-877E-467D-BD74-6753086F3F56}" type="datetime1">
              <a:rPr lang="en-AU" smtClean="0"/>
              <a:t>8/03/2018</a:t>
            </a:fld>
            <a:endParaRPr lang="en-AU"/>
          </a:p>
        </p:txBody>
      </p:sp>
      <p:sp>
        <p:nvSpPr>
          <p:cNvPr id="5" name="Footer Placeholder 4"/>
          <p:cNvSpPr>
            <a:spLocks noGrp="1"/>
          </p:cNvSpPr>
          <p:nvPr>
            <p:ph type="ftr" sz="quarter" idx="11"/>
          </p:nvPr>
        </p:nvSpPr>
        <p:spPr/>
        <p:txBody>
          <a:bodyPr/>
          <a:lstStyle/>
          <a:p>
            <a:r>
              <a:rPr lang="en-AU"/>
              <a:t>Developing a communications strategy for CEHL</a:t>
            </a:r>
            <a:endParaRPr lang="en-AU" dirty="0"/>
          </a:p>
        </p:txBody>
      </p:sp>
      <p:sp>
        <p:nvSpPr>
          <p:cNvPr id="6" name="Slide Number Placeholder 5"/>
          <p:cNvSpPr>
            <a:spLocks noGrp="1"/>
          </p:cNvSpPr>
          <p:nvPr>
            <p:ph type="sldNum" sz="quarter" idx="12"/>
          </p:nvPr>
        </p:nvSpPr>
        <p:spPr/>
        <p:txBody>
          <a:bodyPr/>
          <a:lstStyle/>
          <a:p>
            <a:fld id="{D9DCE61D-DCEC-446E-801A-048F25EA2D42}" type="slidenum">
              <a:rPr lang="en-AU" smtClean="0"/>
              <a:t>‹#›</a:t>
            </a:fld>
            <a:endParaRPr lang="en-AU" dirty="0"/>
          </a:p>
        </p:txBody>
      </p:sp>
    </p:spTree>
    <p:extLst>
      <p:ext uri="{BB962C8B-B14F-4D97-AF65-F5344CB8AC3E}">
        <p14:creationId xmlns:p14="http://schemas.microsoft.com/office/powerpoint/2010/main" val="225005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018307-CF55-4CB3-8B34-80050578C2C5}" type="datetime1">
              <a:rPr lang="en-AU" smtClean="0"/>
              <a:t>8/03/2018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118455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3EE6120-F8C3-4E17-9C68-315849860D2D}" type="datetime1">
              <a:rPr lang="en-AU" smtClean="0"/>
              <a:t>8/03/2018</a:t>
            </a:fld>
            <a:endParaRPr lang="en-AU"/>
          </a:p>
        </p:txBody>
      </p:sp>
      <p:sp>
        <p:nvSpPr>
          <p:cNvPr id="6" name="Footer Placeholder 5"/>
          <p:cNvSpPr>
            <a:spLocks noGrp="1"/>
          </p:cNvSpPr>
          <p:nvPr>
            <p:ph type="ftr" sz="quarter" idx="11"/>
          </p:nvPr>
        </p:nvSpPr>
        <p:spPr/>
        <p:txBody>
          <a:bodyPr/>
          <a:lstStyle/>
          <a:p>
            <a:r>
              <a:rPr lang="en-AU"/>
              <a:t>An introduction to media, marketing and social media</a:t>
            </a:r>
          </a:p>
        </p:txBody>
      </p:sp>
      <p:sp>
        <p:nvSpPr>
          <p:cNvPr id="7" name="Slide Number Placeholder 6"/>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29621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5AB0351-8BCF-4CDF-9A94-50893A415231}" type="datetime1">
              <a:rPr lang="en-AU" smtClean="0"/>
              <a:t>8/03/2018</a:t>
            </a:fld>
            <a:endParaRPr lang="en-AU"/>
          </a:p>
        </p:txBody>
      </p:sp>
      <p:sp>
        <p:nvSpPr>
          <p:cNvPr id="8" name="Footer Placeholder 7"/>
          <p:cNvSpPr>
            <a:spLocks noGrp="1"/>
          </p:cNvSpPr>
          <p:nvPr>
            <p:ph type="ftr" sz="quarter" idx="11"/>
          </p:nvPr>
        </p:nvSpPr>
        <p:spPr/>
        <p:txBody>
          <a:bodyPr/>
          <a:lstStyle/>
          <a:p>
            <a:r>
              <a:rPr lang="en-AU"/>
              <a:t>An introduction to media, marketing and social media</a:t>
            </a:r>
          </a:p>
        </p:txBody>
      </p:sp>
      <p:sp>
        <p:nvSpPr>
          <p:cNvPr id="9" name="Slide Number Placeholder 8"/>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323816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F577F4B-75D4-4623-9841-743F14B26E72}" type="datetime1">
              <a:rPr lang="en-AU" smtClean="0"/>
              <a:t>8/03/2018</a:t>
            </a:fld>
            <a:endParaRPr lang="en-AU"/>
          </a:p>
        </p:txBody>
      </p:sp>
      <p:sp>
        <p:nvSpPr>
          <p:cNvPr id="4" name="Footer Placeholder 3"/>
          <p:cNvSpPr>
            <a:spLocks noGrp="1"/>
          </p:cNvSpPr>
          <p:nvPr>
            <p:ph type="ftr" sz="quarter" idx="11"/>
          </p:nvPr>
        </p:nvSpPr>
        <p:spPr/>
        <p:txBody>
          <a:bodyPr/>
          <a:lstStyle/>
          <a:p>
            <a:r>
              <a:rPr lang="en-AU"/>
              <a:t>An introduction to media, marketing and social media</a:t>
            </a:r>
          </a:p>
        </p:txBody>
      </p:sp>
      <p:sp>
        <p:nvSpPr>
          <p:cNvPr id="5" name="Slide Number Placeholder 4"/>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134916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64A01-729A-4D4A-BEFD-4AD04922B930}" type="datetime1">
              <a:rPr lang="en-AU" smtClean="0"/>
              <a:t>8/03/2018</a:t>
            </a:fld>
            <a:endParaRPr lang="en-AU"/>
          </a:p>
        </p:txBody>
      </p:sp>
      <p:sp>
        <p:nvSpPr>
          <p:cNvPr id="3" name="Footer Placeholder 2"/>
          <p:cNvSpPr>
            <a:spLocks noGrp="1"/>
          </p:cNvSpPr>
          <p:nvPr>
            <p:ph type="ftr" sz="quarter" idx="11"/>
          </p:nvPr>
        </p:nvSpPr>
        <p:spPr/>
        <p:txBody>
          <a:bodyPr/>
          <a:lstStyle/>
          <a:p>
            <a:r>
              <a:rPr lang="en-AU"/>
              <a:t>An introduction to media, marketing and social media</a:t>
            </a:r>
          </a:p>
        </p:txBody>
      </p:sp>
      <p:sp>
        <p:nvSpPr>
          <p:cNvPr id="4" name="Slide Number Placeholder 3"/>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257850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D3F70D-C477-4391-8698-B677F31B17FE}" type="datetime1">
              <a:rPr lang="en-AU" smtClean="0"/>
              <a:t>8/03/2018</a:t>
            </a:fld>
            <a:endParaRPr lang="en-AU"/>
          </a:p>
        </p:txBody>
      </p:sp>
      <p:sp>
        <p:nvSpPr>
          <p:cNvPr id="6" name="Footer Placeholder 5"/>
          <p:cNvSpPr>
            <a:spLocks noGrp="1"/>
          </p:cNvSpPr>
          <p:nvPr>
            <p:ph type="ftr" sz="quarter" idx="11"/>
          </p:nvPr>
        </p:nvSpPr>
        <p:spPr/>
        <p:txBody>
          <a:bodyPr/>
          <a:lstStyle/>
          <a:p>
            <a:r>
              <a:rPr lang="en-AU"/>
              <a:t>An introduction to media, marketing and social media</a:t>
            </a:r>
            <a:endParaRPr lang="en-AU" dirty="0"/>
          </a:p>
        </p:txBody>
      </p:sp>
      <p:sp>
        <p:nvSpPr>
          <p:cNvPr id="7" name="Slide Number Placeholder 6"/>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385641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93FFD5-77F5-4A3A-B0AA-DFAD74E76140}" type="datetime1">
              <a:rPr lang="en-AU" smtClean="0"/>
              <a:t>8/03/2018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DCE61D-DCEC-446E-801A-048F25EA2D42}" type="slidenum">
              <a:rPr lang="en-AU" smtClean="0"/>
              <a:t>‹#›</a:t>
            </a:fld>
            <a:endParaRPr lang="en-AU"/>
          </a:p>
        </p:txBody>
      </p:sp>
    </p:spTree>
    <p:extLst>
      <p:ext uri="{BB962C8B-B14F-4D97-AF65-F5344CB8AC3E}">
        <p14:creationId xmlns:p14="http://schemas.microsoft.com/office/powerpoint/2010/main" val="13652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4E39E-3214-4F11-AD87-A0C5B30BB760}" type="datetimeFigureOut">
              <a:rPr lang="en-AU" smtClean="0"/>
              <a:t>8/03/2018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Developing a communications strategy for CEHL</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CE61D-DCEC-446E-801A-048F25EA2D42}" type="slidenum">
              <a:rPr lang="en-AU" smtClean="0"/>
              <a:t>‹#›</a:t>
            </a:fld>
            <a:endParaRPr lang="en-AU"/>
          </a:p>
        </p:txBody>
      </p:sp>
    </p:spTree>
    <p:extLst>
      <p:ext uri="{BB962C8B-B14F-4D97-AF65-F5344CB8AC3E}">
        <p14:creationId xmlns:p14="http://schemas.microsoft.com/office/powerpoint/2010/main" val="34042780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socialchangeprojects.com.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inkedin.com/in/danielscoulla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akerentingfai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hat is standing in the grass&#10;&#10;Description generated with very high confidence">
            <a:extLst>
              <a:ext uri="{FF2B5EF4-FFF2-40B4-BE49-F238E27FC236}">
                <a16:creationId xmlns:a16="http://schemas.microsoft.com/office/drawing/2014/main" id="{5ED7264E-8E29-49CB-B633-9DB8329B0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 y="-876402"/>
            <a:ext cx="10238522" cy="6825681"/>
          </a:xfrm>
          <a:prstGeom prst="rect">
            <a:avLst/>
          </a:prstGeom>
        </p:spPr>
      </p:pic>
      <p:sp>
        <p:nvSpPr>
          <p:cNvPr id="11" name="TextBox 10"/>
          <p:cNvSpPr txBox="1"/>
          <p:nvPr/>
        </p:nvSpPr>
        <p:spPr>
          <a:xfrm>
            <a:off x="0" y="5497197"/>
            <a:ext cx="9144000" cy="1412776"/>
          </a:xfrm>
          <a:prstGeom prst="rect">
            <a:avLst/>
          </a:prstGeom>
          <a:solidFill>
            <a:schemeClr val="bg1"/>
          </a:solidFill>
        </p:spPr>
        <p:txBody>
          <a:bodyPr wrap="square" rtlCol="0">
            <a:spAutoFit/>
          </a:bodyPr>
          <a:lstStyle/>
          <a:p>
            <a:endParaRPr lang="en-AU" dirty="0"/>
          </a:p>
        </p:txBody>
      </p:sp>
      <p:sp>
        <p:nvSpPr>
          <p:cNvPr id="12" name="Rectangle 11"/>
          <p:cNvSpPr/>
          <p:nvPr/>
        </p:nvSpPr>
        <p:spPr>
          <a:xfrm>
            <a:off x="213874" y="332656"/>
            <a:ext cx="6590374" cy="523220"/>
          </a:xfrm>
          <a:prstGeom prst="rect">
            <a:avLst/>
          </a:prstGeom>
          <a:solidFill>
            <a:srgbClr val="F27055"/>
          </a:solidFill>
        </p:spPr>
        <p:txBody>
          <a:bodyPr wrap="square">
            <a:spAutoFit/>
          </a:bodyPr>
          <a:lstStyle/>
          <a:p>
            <a:r>
              <a:rPr lang="en-US" sz="2800" dirty="0">
                <a:solidFill>
                  <a:schemeClr val="bg1"/>
                </a:solidFill>
              </a:rPr>
              <a:t>Winning CLC campaigns – Make Renting Fair</a:t>
            </a:r>
          </a:p>
        </p:txBody>
      </p:sp>
      <p:sp>
        <p:nvSpPr>
          <p:cNvPr id="13" name="TextBox 12"/>
          <p:cNvSpPr txBox="1"/>
          <p:nvPr/>
        </p:nvSpPr>
        <p:spPr>
          <a:xfrm>
            <a:off x="-2412776" y="980728"/>
            <a:ext cx="184731" cy="369332"/>
          </a:xfrm>
          <a:prstGeom prst="rect">
            <a:avLst/>
          </a:prstGeom>
          <a:noFill/>
        </p:spPr>
        <p:txBody>
          <a:bodyPr wrap="none" rtlCol="0">
            <a:spAutoFit/>
          </a:bodyPr>
          <a:lstStyle/>
          <a:p>
            <a:endParaRPr lang="en-AU"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74" y="5604884"/>
            <a:ext cx="2053870" cy="11410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5805264"/>
            <a:ext cx="2671097" cy="796643"/>
          </a:xfrm>
          <a:prstGeom prst="rect">
            <a:avLst/>
          </a:prstGeom>
        </p:spPr>
      </p:pic>
    </p:spTree>
    <p:extLst>
      <p:ext uri="{BB962C8B-B14F-4D97-AF65-F5344CB8AC3E}">
        <p14:creationId xmlns:p14="http://schemas.microsoft.com/office/powerpoint/2010/main" val="2703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512" y="6165304"/>
            <a:ext cx="9144000" cy="620688"/>
          </a:xfrm>
          <a:solidFill>
            <a:schemeClr val="bg1"/>
          </a:solidFill>
        </p:spPr>
        <p:txBody>
          <a:bodyPr>
            <a:normAutofit fontScale="90000"/>
          </a:bodyPr>
          <a:lstStyle/>
          <a:p>
            <a:pPr algn="l"/>
            <a:r>
              <a:rPr lang="en-AU" sz="4000" dirty="0">
                <a:solidFill>
                  <a:srgbClr val="FF0000"/>
                </a:solidFill>
              </a:rPr>
              <a:t> </a:t>
            </a:r>
          </a:p>
        </p:txBody>
      </p:sp>
      <p:pic>
        <p:nvPicPr>
          <p:cNvPr id="6" name="Content Placeholder 5">
            <a:extLst>
              <a:ext uri="{FF2B5EF4-FFF2-40B4-BE49-F238E27FC236}">
                <a16:creationId xmlns:a16="http://schemas.microsoft.com/office/drawing/2014/main" id="{CAAFE197-4233-4050-9049-0689559B2C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4440" y="494928"/>
            <a:ext cx="5868144" cy="5868144"/>
          </a:xfrm>
          <a:ln>
            <a:solidFill>
              <a:srgbClr val="F27055"/>
            </a:solidFill>
          </a:ln>
        </p:spPr>
      </p:pic>
    </p:spTree>
    <p:extLst>
      <p:ext uri="{BB962C8B-B14F-4D97-AF65-F5344CB8AC3E}">
        <p14:creationId xmlns:p14="http://schemas.microsoft.com/office/powerpoint/2010/main" val="227070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6B5FF70-29F9-4AAE-80F6-18214DC0C9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569"/>
            <a:ext cx="3067409" cy="2495465"/>
          </a:xfrm>
        </p:spPr>
      </p:pic>
      <p:pic>
        <p:nvPicPr>
          <p:cNvPr id="10" name="Picture 9">
            <a:extLst>
              <a:ext uri="{FF2B5EF4-FFF2-40B4-BE49-F238E27FC236}">
                <a16:creationId xmlns:a16="http://schemas.microsoft.com/office/drawing/2014/main" id="{0151121E-8677-4F7E-8463-1524B0D3B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0711" y="-10485"/>
            <a:ext cx="3483289" cy="3294611"/>
          </a:xfrm>
          <a:prstGeom prst="rect">
            <a:avLst/>
          </a:prstGeom>
        </p:spPr>
      </p:pic>
      <p:pic>
        <p:nvPicPr>
          <p:cNvPr id="17" name="Picture 16">
            <a:extLst>
              <a:ext uri="{FF2B5EF4-FFF2-40B4-BE49-F238E27FC236}">
                <a16:creationId xmlns:a16="http://schemas.microsoft.com/office/drawing/2014/main" id="{4A67C341-E75A-47A8-B4DC-669CFAB46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92896"/>
            <a:ext cx="3044083" cy="3044083"/>
          </a:xfrm>
          <a:prstGeom prst="rect">
            <a:avLst/>
          </a:prstGeom>
        </p:spPr>
      </p:pic>
      <p:pic>
        <p:nvPicPr>
          <p:cNvPr id="19" name="Picture 18">
            <a:extLst>
              <a:ext uri="{FF2B5EF4-FFF2-40B4-BE49-F238E27FC236}">
                <a16:creationId xmlns:a16="http://schemas.microsoft.com/office/drawing/2014/main" id="{D79DADD9-A6EB-4EB6-9A8F-455B8041B2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7410" y="-10485"/>
            <a:ext cx="3242776" cy="2911743"/>
          </a:xfrm>
          <a:prstGeom prst="rect">
            <a:avLst/>
          </a:prstGeom>
        </p:spPr>
      </p:pic>
      <p:pic>
        <p:nvPicPr>
          <p:cNvPr id="21" name="Picture 20">
            <a:extLst>
              <a:ext uri="{FF2B5EF4-FFF2-40B4-BE49-F238E27FC236}">
                <a16:creationId xmlns:a16="http://schemas.microsoft.com/office/drawing/2014/main" id="{AA7CC5DD-855A-412D-BA6A-2B0CC6BCF5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4" y="4745389"/>
            <a:ext cx="3768368" cy="3768368"/>
          </a:xfrm>
          <a:prstGeom prst="rect">
            <a:avLst/>
          </a:prstGeom>
        </p:spPr>
      </p:pic>
      <p:pic>
        <p:nvPicPr>
          <p:cNvPr id="12" name="Picture 11">
            <a:extLst>
              <a:ext uri="{FF2B5EF4-FFF2-40B4-BE49-F238E27FC236}">
                <a16:creationId xmlns:a16="http://schemas.microsoft.com/office/drawing/2014/main" id="{B5B76BBF-792D-4A13-A4FF-FFA21A3D64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3148" y="2909174"/>
            <a:ext cx="3573875" cy="3573875"/>
          </a:xfrm>
          <a:prstGeom prst="rect">
            <a:avLst/>
          </a:prstGeom>
        </p:spPr>
      </p:pic>
      <p:pic>
        <p:nvPicPr>
          <p:cNvPr id="15" name="Picture 14">
            <a:extLst>
              <a:ext uri="{FF2B5EF4-FFF2-40B4-BE49-F238E27FC236}">
                <a16:creationId xmlns:a16="http://schemas.microsoft.com/office/drawing/2014/main" id="{5D836A47-08E8-4C40-8775-045EA0F3AB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8552" y="3284126"/>
            <a:ext cx="3573874" cy="3573874"/>
          </a:xfrm>
          <a:prstGeom prst="rect">
            <a:avLst/>
          </a:prstGeom>
        </p:spPr>
      </p:pic>
    </p:spTree>
    <p:extLst>
      <p:ext uri="{BB962C8B-B14F-4D97-AF65-F5344CB8AC3E}">
        <p14:creationId xmlns:p14="http://schemas.microsoft.com/office/powerpoint/2010/main" val="157139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795476" y="1289311"/>
            <a:ext cx="7891324" cy="5092017"/>
          </a:xfrm>
        </p:spPr>
        <p:txBody>
          <a:bodyPr>
            <a:noAutofit/>
          </a:bodyPr>
          <a:lstStyle/>
          <a:p>
            <a:pPr>
              <a:spcBef>
                <a:spcPts val="0"/>
              </a:spcBef>
            </a:pPr>
            <a:r>
              <a:rPr lang="en-AU" sz="2200" dirty="0"/>
              <a:t>Landlords must give a reason to end a tenancy</a:t>
            </a:r>
          </a:p>
          <a:p>
            <a:pPr>
              <a:spcBef>
                <a:spcPts val="0"/>
              </a:spcBef>
            </a:pPr>
            <a:r>
              <a:rPr lang="en-AU" sz="2200" dirty="0"/>
              <a:t>Limit the use of the ‘end of fixed term’ notices to vacate</a:t>
            </a:r>
          </a:p>
          <a:p>
            <a:pPr>
              <a:spcBef>
                <a:spcPts val="0"/>
              </a:spcBef>
            </a:pPr>
            <a:r>
              <a:rPr lang="en-AU" sz="2200" dirty="0"/>
              <a:t>Stop false, misleading or deceptive representations</a:t>
            </a:r>
          </a:p>
          <a:p>
            <a:pPr>
              <a:spcBef>
                <a:spcPts val="0"/>
              </a:spcBef>
            </a:pPr>
            <a:r>
              <a:rPr lang="en-AU" sz="2200" dirty="0"/>
              <a:t>New pre-contractual disclosure of plans to sell and asbestos</a:t>
            </a:r>
          </a:p>
          <a:p>
            <a:pPr>
              <a:spcBef>
                <a:spcPts val="0"/>
              </a:spcBef>
            </a:pPr>
            <a:r>
              <a:rPr lang="en-AU" sz="2200" dirty="0"/>
              <a:t>New long term leases</a:t>
            </a:r>
          </a:p>
          <a:p>
            <a:pPr>
              <a:spcBef>
                <a:spcPts val="0"/>
              </a:spcBef>
            </a:pPr>
            <a:r>
              <a:rPr lang="en-AU" sz="2200" dirty="0"/>
              <a:t>Create a Vic Commissioner for Residential Tenancies</a:t>
            </a:r>
          </a:p>
          <a:p>
            <a:pPr>
              <a:spcBef>
                <a:spcPts val="0"/>
              </a:spcBef>
            </a:pPr>
            <a:r>
              <a:rPr lang="en-AU" sz="2200" dirty="0"/>
              <a:t>Introduce a public landlord blacklist</a:t>
            </a:r>
          </a:p>
          <a:p>
            <a:pPr>
              <a:spcBef>
                <a:spcPts val="0"/>
              </a:spcBef>
            </a:pPr>
            <a:r>
              <a:rPr lang="en-AU" sz="2200" dirty="0"/>
              <a:t>14 day automatic bond repayment</a:t>
            </a:r>
          </a:p>
          <a:p>
            <a:pPr>
              <a:spcBef>
                <a:spcPts val="0"/>
              </a:spcBef>
            </a:pPr>
            <a:r>
              <a:rPr lang="en-AU" sz="2200" dirty="0"/>
              <a:t>Updated bond cap &amp; up-front rent cap for most properties</a:t>
            </a:r>
          </a:p>
          <a:p>
            <a:pPr>
              <a:spcBef>
                <a:spcPts val="0"/>
              </a:spcBef>
            </a:pPr>
            <a:r>
              <a:rPr lang="en-AU" sz="2200" dirty="0"/>
              <a:t>Faster repairs reimbursement</a:t>
            </a:r>
          </a:p>
          <a:p>
            <a:pPr>
              <a:spcBef>
                <a:spcPts val="0"/>
              </a:spcBef>
            </a:pPr>
            <a:r>
              <a:rPr lang="en-AU" sz="2200" dirty="0"/>
              <a:t>Limit rent increases to once each year</a:t>
            </a:r>
          </a:p>
          <a:p>
            <a:pPr>
              <a:spcBef>
                <a:spcPts val="0"/>
              </a:spcBef>
            </a:pPr>
            <a:r>
              <a:rPr lang="en-AU" sz="2200" dirty="0"/>
              <a:t>Crack down on rental bidding</a:t>
            </a:r>
          </a:p>
          <a:p>
            <a:pPr>
              <a:spcBef>
                <a:spcPts val="0"/>
              </a:spcBef>
            </a:pPr>
            <a:r>
              <a:rPr lang="en-AU" sz="2200" dirty="0"/>
              <a:t>Pets (more) welcome in rental properties</a:t>
            </a:r>
          </a:p>
          <a:p>
            <a:pPr>
              <a:spcBef>
                <a:spcPts val="0"/>
              </a:spcBef>
            </a:pPr>
            <a:r>
              <a:rPr lang="en-AU" sz="2200" dirty="0"/>
              <a:t>Tenants can make minor modifications without approval</a:t>
            </a:r>
          </a:p>
          <a:p>
            <a:pPr>
              <a:spcBef>
                <a:spcPts val="0"/>
              </a:spcBef>
            </a:pPr>
            <a:endParaRPr lang="en-AU" sz="1000" dirty="0"/>
          </a:p>
          <a:p>
            <a:pPr marL="0" indent="0">
              <a:spcBef>
                <a:spcPts val="0"/>
              </a:spcBef>
              <a:buNone/>
            </a:pPr>
            <a:r>
              <a:rPr lang="en-AU" sz="2200" b="1" i="1" dirty="0"/>
              <a:t>Disclaimer: We are yet to see the details or the legislation</a:t>
            </a:r>
          </a:p>
        </p:txBody>
      </p:sp>
      <p:sp>
        <p:nvSpPr>
          <p:cNvPr id="3" name="Title 2"/>
          <p:cNvSpPr>
            <a:spLocks noGrp="1"/>
          </p:cNvSpPr>
          <p:nvPr>
            <p:ph type="title"/>
          </p:nvPr>
        </p:nvSpPr>
        <p:spPr>
          <a:xfrm>
            <a:off x="827584" y="274638"/>
            <a:ext cx="7859216" cy="1143000"/>
          </a:xfrm>
        </p:spPr>
        <p:txBody>
          <a:bodyPr>
            <a:normAutofit/>
          </a:bodyPr>
          <a:lstStyle/>
          <a:p>
            <a:pPr algn="l"/>
            <a:r>
              <a:rPr lang="en-AU" sz="2800" dirty="0">
                <a:solidFill>
                  <a:srgbClr val="FF0000"/>
                </a:solidFill>
              </a:rPr>
              <a:t>Rent Fair Victoria (AKA the promises)</a:t>
            </a:r>
            <a:endParaRPr lang="en-AU" sz="2800" dirty="0"/>
          </a:p>
        </p:txBody>
      </p:sp>
    </p:spTree>
    <p:extLst>
      <p:ext uri="{BB962C8B-B14F-4D97-AF65-F5344CB8AC3E}">
        <p14:creationId xmlns:p14="http://schemas.microsoft.com/office/powerpoint/2010/main" val="272773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512" y="6165304"/>
            <a:ext cx="9144000" cy="620688"/>
          </a:xfrm>
          <a:solidFill>
            <a:schemeClr val="bg1"/>
          </a:solidFill>
        </p:spPr>
        <p:txBody>
          <a:bodyPr>
            <a:noAutofit/>
          </a:bodyPr>
          <a:lstStyle/>
          <a:p>
            <a:pPr algn="l"/>
            <a:r>
              <a:rPr lang="en-AU" sz="3600" dirty="0">
                <a:solidFill>
                  <a:srgbClr val="FF0000"/>
                </a:solidFill>
              </a:rPr>
              <a:t> Summing up</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315416"/>
            <a:ext cx="9144000" cy="6416040"/>
          </a:xfrm>
        </p:spPr>
      </p:pic>
    </p:spTree>
    <p:extLst>
      <p:ext uri="{BB962C8B-B14F-4D97-AF65-F5344CB8AC3E}">
        <p14:creationId xmlns:p14="http://schemas.microsoft.com/office/powerpoint/2010/main" val="227070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795476" y="1289311"/>
            <a:ext cx="7891324" cy="5092017"/>
          </a:xfrm>
        </p:spPr>
        <p:txBody>
          <a:bodyPr>
            <a:noAutofit/>
          </a:bodyPr>
          <a:lstStyle/>
          <a:p>
            <a:r>
              <a:rPr lang="en-AU" sz="2400" dirty="0"/>
              <a:t>Strategy. Plan. Follow-through. Evaluation.</a:t>
            </a:r>
          </a:p>
          <a:p>
            <a:r>
              <a:rPr lang="en-AU" sz="2400" dirty="0"/>
              <a:t>Test theory of change and stakeholder assumptions</a:t>
            </a:r>
          </a:p>
          <a:p>
            <a:r>
              <a:rPr lang="en-AU" sz="2400" dirty="0"/>
              <a:t>Strong stories win campaigns – framing and messaging</a:t>
            </a:r>
          </a:p>
          <a:p>
            <a:r>
              <a:rPr lang="en-AU" sz="2400" dirty="0"/>
              <a:t>Data and evidence play are also important</a:t>
            </a:r>
          </a:p>
          <a:p>
            <a:r>
              <a:rPr lang="en-AU" sz="2400" dirty="0"/>
              <a:t>Good design gives you credibility at first sight</a:t>
            </a:r>
          </a:p>
          <a:p>
            <a:r>
              <a:rPr lang="en-AU" sz="2400" dirty="0"/>
              <a:t>The ‘Wizard of Oz’ effect - create a broad coalition</a:t>
            </a:r>
          </a:p>
          <a:p>
            <a:r>
              <a:rPr lang="en-AU" sz="2400" dirty="0"/>
              <a:t>Use the tools that are available: Supporter database, campaign website, politician contact functionality, email/SMS, social media, traditional media, networks</a:t>
            </a:r>
          </a:p>
          <a:p>
            <a:r>
              <a:rPr lang="en-AU" sz="2400" dirty="0"/>
              <a:t>Share what you know and learn what you don’t</a:t>
            </a:r>
          </a:p>
          <a:p>
            <a:r>
              <a:rPr lang="en-AU" sz="2400" dirty="0"/>
              <a:t>Budget/Resourcing plan – You don’t need big bucks to win</a:t>
            </a:r>
          </a:p>
          <a:p>
            <a:endParaRPr lang="en-AU" sz="1000" dirty="0"/>
          </a:p>
          <a:p>
            <a:pPr marL="0" indent="0">
              <a:buNone/>
            </a:pPr>
            <a:r>
              <a:rPr lang="en-AU" sz="2400" b="1" i="1" dirty="0"/>
              <a:t>It’s not rocket science…</a:t>
            </a:r>
            <a:endParaRPr lang="en-AU" sz="2400" dirty="0"/>
          </a:p>
          <a:p>
            <a:endParaRPr lang="en-AU" sz="2400" dirty="0"/>
          </a:p>
          <a:p>
            <a:endParaRPr lang="en-AU" sz="2400" dirty="0"/>
          </a:p>
        </p:txBody>
      </p:sp>
      <p:sp>
        <p:nvSpPr>
          <p:cNvPr id="3" name="Title 2"/>
          <p:cNvSpPr>
            <a:spLocks noGrp="1"/>
          </p:cNvSpPr>
          <p:nvPr>
            <p:ph type="title"/>
          </p:nvPr>
        </p:nvSpPr>
        <p:spPr>
          <a:xfrm>
            <a:off x="827584" y="274638"/>
            <a:ext cx="7859216" cy="1143000"/>
          </a:xfrm>
        </p:spPr>
        <p:txBody>
          <a:bodyPr>
            <a:normAutofit/>
          </a:bodyPr>
          <a:lstStyle/>
          <a:p>
            <a:pPr algn="l"/>
            <a:r>
              <a:rPr lang="en-AU" sz="2800" dirty="0">
                <a:solidFill>
                  <a:srgbClr val="FF0000"/>
                </a:solidFill>
              </a:rPr>
              <a:t>Summing up</a:t>
            </a:r>
            <a:endParaRPr lang="en-AU" sz="2800" dirty="0"/>
          </a:p>
        </p:txBody>
      </p:sp>
    </p:spTree>
    <p:extLst>
      <p:ext uri="{BB962C8B-B14F-4D97-AF65-F5344CB8AC3E}">
        <p14:creationId xmlns:p14="http://schemas.microsoft.com/office/powerpoint/2010/main" val="298488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412776"/>
            <a:ext cx="9144000" cy="6858000"/>
          </a:xfrm>
          <a:prstGeom prst="rect">
            <a:avLst/>
          </a:prstGeom>
        </p:spPr>
      </p:pic>
      <p:sp>
        <p:nvSpPr>
          <p:cNvPr id="12" name="TextBox 11"/>
          <p:cNvSpPr txBox="1"/>
          <p:nvPr/>
        </p:nvSpPr>
        <p:spPr>
          <a:xfrm>
            <a:off x="0" y="5472608"/>
            <a:ext cx="9144000" cy="1412776"/>
          </a:xfrm>
          <a:prstGeom prst="rect">
            <a:avLst/>
          </a:prstGeom>
          <a:solidFill>
            <a:schemeClr val="bg1"/>
          </a:solidFill>
        </p:spPr>
        <p:txBody>
          <a:bodyPr wrap="square" rtlCol="0">
            <a:spAutoFit/>
          </a:bodyPr>
          <a:lstStyle/>
          <a:p>
            <a:endParaRPr lang="en-AU" dirty="0"/>
          </a:p>
        </p:txBody>
      </p:sp>
      <p:sp>
        <p:nvSpPr>
          <p:cNvPr id="14" name="Rectangle 13"/>
          <p:cNvSpPr/>
          <p:nvPr/>
        </p:nvSpPr>
        <p:spPr>
          <a:xfrm>
            <a:off x="107504" y="4365104"/>
            <a:ext cx="8912017" cy="954107"/>
          </a:xfrm>
          <a:prstGeom prst="rect">
            <a:avLst/>
          </a:prstGeom>
          <a:solidFill>
            <a:srgbClr val="F27055"/>
          </a:solidFill>
        </p:spPr>
        <p:txBody>
          <a:bodyPr wrap="square">
            <a:spAutoFit/>
          </a:bodyPr>
          <a:lstStyle/>
          <a:p>
            <a:r>
              <a:rPr lang="en-AU" sz="2800" dirty="0">
                <a:solidFill>
                  <a:schemeClr val="bg1"/>
                </a:solidFill>
              </a:rPr>
              <a:t>Daniel Scoullar</a:t>
            </a:r>
            <a:br>
              <a:rPr lang="en-AU" sz="2800" dirty="0">
                <a:solidFill>
                  <a:schemeClr val="bg1"/>
                </a:solidFill>
              </a:rPr>
            </a:br>
            <a:r>
              <a:rPr lang="en-AU" sz="2800" dirty="0">
                <a:solidFill>
                  <a:schemeClr val="bg1"/>
                </a:solidFill>
              </a:rPr>
              <a:t>0402 596 297 / daniel@socialchangeprojects.com.au</a:t>
            </a:r>
          </a:p>
        </p:txBody>
      </p:sp>
      <p:sp>
        <p:nvSpPr>
          <p:cNvPr id="15" name="TextBox 14"/>
          <p:cNvSpPr txBox="1"/>
          <p:nvPr/>
        </p:nvSpPr>
        <p:spPr>
          <a:xfrm>
            <a:off x="-2412776" y="980728"/>
            <a:ext cx="184731" cy="369332"/>
          </a:xfrm>
          <a:prstGeom prst="rect">
            <a:avLst/>
          </a:prstGeom>
          <a:noFill/>
        </p:spPr>
        <p:txBody>
          <a:bodyPr wrap="none" rtlCol="0">
            <a:spAutoFit/>
          </a:bodyPr>
          <a:lstStyle/>
          <a:p>
            <a:endParaRPr lang="en-AU"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74" y="5604884"/>
            <a:ext cx="2053870" cy="11410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5805264"/>
            <a:ext cx="2671097" cy="796643"/>
          </a:xfrm>
          <a:prstGeom prst="rect">
            <a:avLst/>
          </a:prstGeom>
        </p:spPr>
      </p:pic>
    </p:spTree>
    <p:extLst>
      <p:ext uri="{BB962C8B-B14F-4D97-AF65-F5344CB8AC3E}">
        <p14:creationId xmlns:p14="http://schemas.microsoft.com/office/powerpoint/2010/main" val="116604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472608"/>
            <a:ext cx="9144000" cy="1412776"/>
          </a:xfrm>
          <a:prstGeom prst="rect">
            <a:avLst/>
          </a:prstGeom>
          <a:solidFill>
            <a:schemeClr val="bg1"/>
          </a:solidFill>
        </p:spPr>
        <p:txBody>
          <a:bodyPr wrap="square" rtlCol="0">
            <a:spAutoFit/>
          </a:bodyPr>
          <a:lstStyle/>
          <a:p>
            <a:endParaRPr lang="en-AU" dirty="0"/>
          </a:p>
        </p:txBody>
      </p:sp>
      <p:sp>
        <p:nvSpPr>
          <p:cNvPr id="13" name="TextBox 12"/>
          <p:cNvSpPr txBox="1"/>
          <p:nvPr/>
        </p:nvSpPr>
        <p:spPr>
          <a:xfrm>
            <a:off x="-2412776" y="980728"/>
            <a:ext cx="184731" cy="369332"/>
          </a:xfrm>
          <a:prstGeom prst="rect">
            <a:avLst/>
          </a:prstGeom>
          <a:noFill/>
        </p:spPr>
        <p:txBody>
          <a:bodyPr wrap="none" rtlCol="0">
            <a:spAutoFit/>
          </a:bodyPr>
          <a:lstStyle/>
          <a:p>
            <a:endParaRPr lang="en-AU" dirty="0"/>
          </a:p>
        </p:txBody>
      </p:sp>
      <p:pic>
        <p:nvPicPr>
          <p:cNvPr id="5" name="Picture 4" descr="A close up of text on a white background&#10;&#10;Description generated with very high confidence">
            <a:extLst>
              <a:ext uri="{FF2B5EF4-FFF2-40B4-BE49-F238E27FC236}">
                <a16:creationId xmlns:a16="http://schemas.microsoft.com/office/drawing/2014/main" id="{B58B96BF-3DB3-4949-A0CD-D6929D2A1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442541"/>
          </a:xfrm>
          <a:prstGeom prst="rect">
            <a:avLst/>
          </a:prstGeom>
        </p:spPr>
      </p:pic>
    </p:spTree>
    <p:extLst>
      <p:ext uri="{BB962C8B-B14F-4D97-AF65-F5344CB8AC3E}">
        <p14:creationId xmlns:p14="http://schemas.microsoft.com/office/powerpoint/2010/main" val="146879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795476" y="1289311"/>
            <a:ext cx="7891324" cy="5092017"/>
          </a:xfrm>
        </p:spPr>
        <p:txBody>
          <a:bodyPr>
            <a:noAutofit/>
          </a:bodyPr>
          <a:lstStyle/>
          <a:p>
            <a:r>
              <a:rPr lang="en-AU" sz="2400" dirty="0"/>
              <a:t>Communications consultancy working with organisations, campaigns and communities to create change</a:t>
            </a:r>
          </a:p>
          <a:p>
            <a:r>
              <a:rPr lang="en-AU" sz="2400" dirty="0"/>
              <a:t>Expertise in strategy development, campaigns, media, marketing, social media, writing/editing and training</a:t>
            </a:r>
          </a:p>
          <a:p>
            <a:r>
              <a:rPr lang="en-AU" sz="2400" dirty="0"/>
              <a:t>Our goal is to support the people who make our community more just, compassionate and sustainable</a:t>
            </a:r>
          </a:p>
          <a:p>
            <a:r>
              <a:rPr lang="en-AU" sz="2400" dirty="0"/>
              <a:t>Clients include the No to Homophobia Campaign, Federation of Community Legal Centres, East Timor’s Human Rights Ombudsmen, Inner Melbourne Community Legal, Tenants Union of Victoria, Australians for Affordable Housing and the Human Rights Law Centre</a:t>
            </a:r>
            <a:endParaRPr lang="en-AU" sz="1000" dirty="0"/>
          </a:p>
          <a:p>
            <a:pPr marL="0" indent="0">
              <a:spcBef>
                <a:spcPts val="0"/>
              </a:spcBef>
              <a:buNone/>
            </a:pPr>
            <a:br>
              <a:rPr lang="en-AU" sz="1000" dirty="0"/>
            </a:br>
            <a:r>
              <a:rPr lang="en-AU" sz="2400" dirty="0">
                <a:hlinkClick r:id="rId3"/>
              </a:rPr>
              <a:t>www.socialchangeprojects.com.au</a:t>
            </a:r>
            <a:r>
              <a:rPr lang="en-AU" sz="2400" dirty="0"/>
              <a:t> </a:t>
            </a:r>
            <a:br>
              <a:rPr lang="en-AU" sz="2400" dirty="0"/>
            </a:br>
            <a:r>
              <a:rPr lang="en-AU" sz="2400" dirty="0">
                <a:hlinkClick r:id="rId4"/>
              </a:rPr>
              <a:t>www.linkedin.com/in/danielscoullar </a:t>
            </a:r>
            <a:endParaRPr lang="en-AU" sz="2400" dirty="0"/>
          </a:p>
          <a:p>
            <a:endParaRPr lang="en-AU" sz="2400" dirty="0"/>
          </a:p>
        </p:txBody>
      </p:sp>
      <p:sp>
        <p:nvSpPr>
          <p:cNvPr id="3" name="Title 2"/>
          <p:cNvSpPr>
            <a:spLocks noGrp="1"/>
          </p:cNvSpPr>
          <p:nvPr>
            <p:ph type="title"/>
          </p:nvPr>
        </p:nvSpPr>
        <p:spPr>
          <a:xfrm>
            <a:off x="827584" y="274638"/>
            <a:ext cx="7859216" cy="1143000"/>
          </a:xfrm>
        </p:spPr>
        <p:txBody>
          <a:bodyPr>
            <a:normAutofit/>
          </a:bodyPr>
          <a:lstStyle/>
          <a:p>
            <a:pPr algn="l"/>
            <a:r>
              <a:rPr lang="en-AU" sz="2800" dirty="0">
                <a:solidFill>
                  <a:srgbClr val="FF0000"/>
                </a:solidFill>
              </a:rPr>
              <a:t>Social Change Projects</a:t>
            </a:r>
            <a:endParaRPr lang="en-AU" sz="2800" dirty="0"/>
          </a:p>
        </p:txBody>
      </p:sp>
    </p:spTree>
    <p:extLst>
      <p:ext uri="{BB962C8B-B14F-4D97-AF65-F5344CB8AC3E}">
        <p14:creationId xmlns:p14="http://schemas.microsoft.com/office/powerpoint/2010/main" val="32399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hlinkClick r:id="rId3"/>
            <a:extLst>
              <a:ext uri="{FF2B5EF4-FFF2-40B4-BE49-F238E27FC236}">
                <a16:creationId xmlns:a16="http://schemas.microsoft.com/office/drawing/2014/main" id="{C2AF2370-8F54-4C3E-B3C0-0C7154A11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66" y="2887336"/>
            <a:ext cx="5152672" cy="1080000"/>
          </a:xfrm>
          <a:prstGeom prst="rect">
            <a:avLst/>
          </a:prstGeom>
        </p:spPr>
      </p:pic>
    </p:spTree>
    <p:extLst>
      <p:ext uri="{BB962C8B-B14F-4D97-AF65-F5344CB8AC3E}">
        <p14:creationId xmlns:p14="http://schemas.microsoft.com/office/powerpoint/2010/main" val="214514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in front of a building&#10;&#10;Description generated with very high confidence">
            <a:extLst>
              <a:ext uri="{FF2B5EF4-FFF2-40B4-BE49-F238E27FC236}">
                <a16:creationId xmlns:a16="http://schemas.microsoft.com/office/drawing/2014/main" id="{50F53E1C-21BE-435A-81D2-BBD7CC3E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957294" cy="6165304"/>
          </a:xfrm>
          <a:prstGeom prst="rect">
            <a:avLst/>
          </a:prstGeom>
        </p:spPr>
      </p:pic>
      <p:sp>
        <p:nvSpPr>
          <p:cNvPr id="13" name="Title 12"/>
          <p:cNvSpPr>
            <a:spLocks noGrp="1"/>
          </p:cNvSpPr>
          <p:nvPr>
            <p:ph type="title"/>
          </p:nvPr>
        </p:nvSpPr>
        <p:spPr>
          <a:xfrm>
            <a:off x="36512" y="6165304"/>
            <a:ext cx="9144000" cy="620688"/>
          </a:xfrm>
          <a:solidFill>
            <a:schemeClr val="bg1"/>
          </a:solidFill>
        </p:spPr>
        <p:txBody>
          <a:bodyPr>
            <a:normAutofit fontScale="90000"/>
          </a:bodyPr>
          <a:lstStyle/>
          <a:p>
            <a:pPr algn="l"/>
            <a:r>
              <a:rPr lang="en-AU" sz="4000" dirty="0">
                <a:solidFill>
                  <a:srgbClr val="FF0000"/>
                </a:solidFill>
              </a:rPr>
              <a:t>The problems</a:t>
            </a:r>
          </a:p>
        </p:txBody>
      </p:sp>
    </p:spTree>
    <p:extLst>
      <p:ext uri="{BB962C8B-B14F-4D97-AF65-F5344CB8AC3E}">
        <p14:creationId xmlns:p14="http://schemas.microsoft.com/office/powerpoint/2010/main" val="125972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795476" y="1289311"/>
            <a:ext cx="7891324" cy="5092017"/>
          </a:xfrm>
        </p:spPr>
        <p:txBody>
          <a:bodyPr>
            <a:noAutofit/>
          </a:bodyPr>
          <a:lstStyle/>
          <a:p>
            <a:pPr marL="0" indent="0">
              <a:buNone/>
            </a:pPr>
            <a:r>
              <a:rPr lang="en-AU" sz="2400" b="1" dirty="0"/>
              <a:t>Problem #1</a:t>
            </a:r>
          </a:p>
          <a:p>
            <a:r>
              <a:rPr lang="en-AU" sz="2400" dirty="0"/>
              <a:t>Number of renters increasing fast – 1/3 of all Victorians</a:t>
            </a:r>
          </a:p>
          <a:p>
            <a:r>
              <a:rPr lang="en-AU" sz="2400" dirty="0"/>
              <a:t>People renting for longer and longer periods</a:t>
            </a:r>
          </a:p>
          <a:p>
            <a:r>
              <a:rPr lang="en-AU" sz="2400" dirty="0"/>
              <a:t>Fundamental shift in rental market due to housing affordability crisis means laws are no longer fit-for-purpose</a:t>
            </a:r>
          </a:p>
          <a:p>
            <a:endParaRPr lang="en-AU" sz="1000" dirty="0"/>
          </a:p>
          <a:p>
            <a:pPr marL="0" indent="0">
              <a:buNone/>
            </a:pPr>
            <a:r>
              <a:rPr lang="en-AU" sz="2400" b="1" dirty="0"/>
              <a:t>Problem #2</a:t>
            </a:r>
          </a:p>
          <a:p>
            <a:r>
              <a:rPr lang="en-AU" sz="2400" dirty="0"/>
              <a:t>Department-led review of 20-year-old RTA underway</a:t>
            </a:r>
          </a:p>
          <a:p>
            <a:r>
              <a:rPr lang="en-AU" sz="2400" dirty="0"/>
              <a:t>Lack of political leadership despite progressive government</a:t>
            </a:r>
          </a:p>
          <a:p>
            <a:r>
              <a:rPr lang="en-AU" sz="2400" dirty="0"/>
              <a:t>Lack of community, sector and media awareness</a:t>
            </a:r>
          </a:p>
          <a:p>
            <a:r>
              <a:rPr lang="en-AU" sz="2400" dirty="0"/>
              <a:t>Renters with zero political visibility and influence</a:t>
            </a:r>
          </a:p>
          <a:p>
            <a:r>
              <a:rPr lang="en-AU" sz="2400" dirty="0"/>
              <a:t>Property/real estate industry lobbying against change</a:t>
            </a:r>
          </a:p>
          <a:p>
            <a:pPr marL="0" indent="0">
              <a:buNone/>
            </a:pPr>
            <a:endParaRPr lang="en-AU" sz="2400" dirty="0"/>
          </a:p>
        </p:txBody>
      </p:sp>
      <p:sp>
        <p:nvSpPr>
          <p:cNvPr id="3" name="Title 2"/>
          <p:cNvSpPr>
            <a:spLocks noGrp="1"/>
          </p:cNvSpPr>
          <p:nvPr>
            <p:ph type="title"/>
          </p:nvPr>
        </p:nvSpPr>
        <p:spPr>
          <a:xfrm>
            <a:off x="827584" y="274638"/>
            <a:ext cx="7859216" cy="1143000"/>
          </a:xfrm>
        </p:spPr>
        <p:txBody>
          <a:bodyPr>
            <a:normAutofit/>
          </a:bodyPr>
          <a:lstStyle/>
          <a:p>
            <a:pPr algn="l"/>
            <a:r>
              <a:rPr lang="en-AU" sz="2800" dirty="0">
                <a:solidFill>
                  <a:srgbClr val="FF0000"/>
                </a:solidFill>
              </a:rPr>
              <a:t>The problems</a:t>
            </a:r>
            <a:endParaRPr lang="en-AU" sz="2800" dirty="0"/>
          </a:p>
        </p:txBody>
      </p:sp>
    </p:spTree>
    <p:extLst>
      <p:ext uri="{BB962C8B-B14F-4D97-AF65-F5344CB8AC3E}">
        <p14:creationId xmlns:p14="http://schemas.microsoft.com/office/powerpoint/2010/main" val="226123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text on a whiteboard&#10;&#10;Description generated with high confidence">
            <a:extLst>
              <a:ext uri="{FF2B5EF4-FFF2-40B4-BE49-F238E27FC236}">
                <a16:creationId xmlns:a16="http://schemas.microsoft.com/office/drawing/2014/main" id="{4E0F43BB-B1AF-4329-A1D3-5654580CC2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66" y="-459432"/>
            <a:ext cx="9144000" cy="6858000"/>
          </a:xfrm>
        </p:spPr>
      </p:pic>
      <p:sp>
        <p:nvSpPr>
          <p:cNvPr id="13" name="Title 12"/>
          <p:cNvSpPr>
            <a:spLocks noGrp="1"/>
          </p:cNvSpPr>
          <p:nvPr>
            <p:ph type="title"/>
          </p:nvPr>
        </p:nvSpPr>
        <p:spPr>
          <a:xfrm>
            <a:off x="0" y="6165304"/>
            <a:ext cx="9144000" cy="692696"/>
          </a:xfrm>
          <a:solidFill>
            <a:schemeClr val="bg1"/>
          </a:solidFill>
        </p:spPr>
        <p:txBody>
          <a:bodyPr>
            <a:normAutofit fontScale="90000"/>
          </a:bodyPr>
          <a:lstStyle/>
          <a:p>
            <a:pPr algn="l"/>
            <a:r>
              <a:rPr lang="en-AU" dirty="0">
                <a:solidFill>
                  <a:srgbClr val="FF0000"/>
                </a:solidFill>
              </a:rPr>
              <a:t>  The plan</a:t>
            </a:r>
            <a:endParaRPr lang="en-AU" sz="4000" dirty="0">
              <a:solidFill>
                <a:srgbClr val="FF0000"/>
              </a:solidFill>
            </a:endParaRPr>
          </a:p>
        </p:txBody>
      </p:sp>
    </p:spTree>
    <p:extLst>
      <p:ext uri="{BB962C8B-B14F-4D97-AF65-F5344CB8AC3E}">
        <p14:creationId xmlns:p14="http://schemas.microsoft.com/office/powerpoint/2010/main" val="245830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795476" y="1289311"/>
            <a:ext cx="7891324" cy="5092017"/>
          </a:xfrm>
        </p:spPr>
        <p:txBody>
          <a:bodyPr>
            <a:noAutofit/>
          </a:bodyPr>
          <a:lstStyle/>
          <a:p>
            <a:pPr marL="0" indent="0">
              <a:buNone/>
            </a:pPr>
            <a:r>
              <a:rPr lang="en-AU" sz="2400" b="1" dirty="0"/>
              <a:t>Objectives: </a:t>
            </a:r>
            <a:r>
              <a:rPr lang="en-AU" sz="2400" dirty="0"/>
              <a:t>(1) Win positive changes to the RTA (2) Defeat negative changes being pushed by industry/department</a:t>
            </a:r>
          </a:p>
          <a:p>
            <a:pPr marL="0" indent="0">
              <a:buNone/>
            </a:pPr>
            <a:r>
              <a:rPr lang="en-AU" sz="2400" b="1" dirty="0"/>
              <a:t>Theory of change: </a:t>
            </a:r>
            <a:r>
              <a:rPr lang="en-AU" sz="2400" dirty="0"/>
              <a:t>Make the RTA a political issue for marginal ALP MPs and ministers to prompt attention/intervention</a:t>
            </a:r>
          </a:p>
          <a:p>
            <a:pPr marL="0" indent="0">
              <a:buNone/>
            </a:pPr>
            <a:r>
              <a:rPr lang="en-AU" sz="2400" b="1" dirty="0"/>
              <a:t>Decision makers: </a:t>
            </a:r>
            <a:r>
              <a:rPr lang="en-AU" sz="2400" dirty="0"/>
              <a:t>CAV Minister, Department Secretary, Premier’s Office, DPC, Cabinet Ministers</a:t>
            </a:r>
          </a:p>
          <a:p>
            <a:pPr marL="0" indent="0">
              <a:buNone/>
            </a:pPr>
            <a:r>
              <a:rPr lang="en-AU" sz="2400" b="1" dirty="0"/>
              <a:t>Key influencers: </a:t>
            </a:r>
            <a:r>
              <a:rPr lang="en-AU" sz="2400" dirty="0"/>
              <a:t>Relevant ministers, marginal ALP MPs, supporter organisations, community members in targeted areas, unions, local government, ALP members, other parties</a:t>
            </a:r>
          </a:p>
          <a:p>
            <a:pPr marL="0" indent="0">
              <a:buNone/>
            </a:pPr>
            <a:r>
              <a:rPr lang="en-AU" sz="2400" b="1" dirty="0"/>
              <a:t>Tools/Tactics: </a:t>
            </a:r>
            <a:r>
              <a:rPr lang="en-AU" sz="2400" dirty="0"/>
              <a:t>Build broad coalition, smart lobbying, engage other parties, create public profile and debate, gain media coverage, make cost-effective use of available tools and outside help (on a tight budget)</a:t>
            </a:r>
            <a:endParaRPr lang="en-AU" sz="2400" b="1" dirty="0"/>
          </a:p>
          <a:p>
            <a:pPr marL="0" indent="0">
              <a:buNone/>
            </a:pPr>
            <a:r>
              <a:rPr lang="en-AU" sz="2400" dirty="0"/>
              <a:t> </a:t>
            </a:r>
            <a:endParaRPr lang="en-AU" sz="2400" b="1" dirty="0"/>
          </a:p>
          <a:p>
            <a:endParaRPr lang="en-AU" sz="2400" dirty="0"/>
          </a:p>
        </p:txBody>
      </p:sp>
      <p:sp>
        <p:nvSpPr>
          <p:cNvPr id="3" name="Title 2"/>
          <p:cNvSpPr>
            <a:spLocks noGrp="1"/>
          </p:cNvSpPr>
          <p:nvPr>
            <p:ph type="title"/>
          </p:nvPr>
        </p:nvSpPr>
        <p:spPr>
          <a:xfrm>
            <a:off x="827584" y="274638"/>
            <a:ext cx="7859216" cy="1143000"/>
          </a:xfrm>
        </p:spPr>
        <p:txBody>
          <a:bodyPr>
            <a:normAutofit/>
          </a:bodyPr>
          <a:lstStyle/>
          <a:p>
            <a:pPr algn="l"/>
            <a:r>
              <a:rPr lang="en-AU" sz="2800" dirty="0">
                <a:solidFill>
                  <a:srgbClr val="FF0000"/>
                </a:solidFill>
              </a:rPr>
              <a:t>Plan on a page</a:t>
            </a:r>
            <a:endParaRPr lang="en-AU" sz="2800" dirty="0"/>
          </a:p>
        </p:txBody>
      </p:sp>
    </p:spTree>
    <p:extLst>
      <p:ext uri="{BB962C8B-B14F-4D97-AF65-F5344CB8AC3E}">
        <p14:creationId xmlns:p14="http://schemas.microsoft.com/office/powerpoint/2010/main" val="155515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F139E-524F-4A97-91D1-EB2B45B9CCE8}"/>
              </a:ext>
            </a:extLst>
          </p:cNvPr>
          <p:cNvSpPr/>
          <p:nvPr/>
        </p:nvSpPr>
        <p:spPr>
          <a:xfrm>
            <a:off x="32302" y="43336"/>
            <a:ext cx="9072000" cy="6768000"/>
          </a:xfrm>
          <a:prstGeom prst="rect">
            <a:avLst/>
          </a:prstGeom>
          <a:solidFill>
            <a:schemeClr val="bg1"/>
          </a:solidFill>
          <a:ln w="127000">
            <a:solidFill>
              <a:srgbClr val="F2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795476" y="1289311"/>
            <a:ext cx="8097004" cy="5092017"/>
          </a:xfrm>
        </p:spPr>
        <p:txBody>
          <a:bodyPr>
            <a:noAutofit/>
          </a:bodyPr>
          <a:lstStyle/>
          <a:p>
            <a:r>
              <a:rPr lang="en-AU" sz="2400" dirty="0"/>
              <a:t>Supporter database of over 10,000 Victorians</a:t>
            </a:r>
          </a:p>
          <a:p>
            <a:r>
              <a:rPr lang="en-AU" sz="2400" dirty="0"/>
              <a:t>Over 65 supporter organisations </a:t>
            </a:r>
          </a:p>
          <a:p>
            <a:r>
              <a:rPr lang="en-AU" sz="2400" dirty="0"/>
              <a:t>All MPs contacted multiple times, over 30 meetings</a:t>
            </a:r>
          </a:p>
          <a:p>
            <a:r>
              <a:rPr lang="en-AU" sz="2400" dirty="0"/>
              <a:t>4,500 petition signatures; 3,000 people sent 21,000 emails</a:t>
            </a:r>
          </a:p>
          <a:p>
            <a:r>
              <a:rPr lang="en-AU" sz="2400" dirty="0"/>
              <a:t>Extensive media coverage with strong local focus</a:t>
            </a:r>
          </a:p>
          <a:p>
            <a:r>
              <a:rPr lang="en-AU" sz="2400" dirty="0"/>
              <a:t>2,500 Facebook fans, over 230,000 reached </a:t>
            </a:r>
          </a:p>
          <a:p>
            <a:r>
              <a:rPr lang="en-AU" sz="2400" dirty="0"/>
              <a:t>Development of campaigning capacity for Tenants Victoria plus new media and political relationships</a:t>
            </a:r>
          </a:p>
          <a:p>
            <a:r>
              <a:rPr lang="en-AU" sz="2400" dirty="0"/>
              <a:t>Make Renting Fair NSW plus QLD, WA and others to come</a:t>
            </a:r>
          </a:p>
          <a:p>
            <a:endParaRPr lang="en-AU" sz="1000" dirty="0"/>
          </a:p>
          <a:p>
            <a:pPr marL="0" indent="0">
              <a:buNone/>
            </a:pPr>
            <a:r>
              <a:rPr lang="en-AU" sz="2400" b="1" i="1" dirty="0"/>
              <a:t>Beginnings of a national movement around renters rights and expanding our understanding of home beyond ownership</a:t>
            </a:r>
            <a:endParaRPr lang="en-AU" sz="2400" dirty="0"/>
          </a:p>
          <a:p>
            <a:endParaRPr lang="en-AU" sz="2400" dirty="0"/>
          </a:p>
          <a:p>
            <a:endParaRPr lang="en-AU" sz="2400" dirty="0"/>
          </a:p>
          <a:p>
            <a:pPr marL="0" indent="0">
              <a:buNone/>
            </a:pPr>
            <a:endParaRPr lang="en-AU" sz="2400" dirty="0"/>
          </a:p>
          <a:p>
            <a:endParaRPr lang="en-AU" sz="2400" dirty="0"/>
          </a:p>
          <a:p>
            <a:endParaRPr lang="en-AU" sz="2400" dirty="0"/>
          </a:p>
        </p:txBody>
      </p:sp>
      <p:sp>
        <p:nvSpPr>
          <p:cNvPr id="3" name="Title 2"/>
          <p:cNvSpPr>
            <a:spLocks noGrp="1"/>
          </p:cNvSpPr>
          <p:nvPr>
            <p:ph type="title"/>
          </p:nvPr>
        </p:nvSpPr>
        <p:spPr>
          <a:xfrm>
            <a:off x="827584" y="274638"/>
            <a:ext cx="7859216" cy="1143000"/>
          </a:xfrm>
        </p:spPr>
        <p:txBody>
          <a:bodyPr>
            <a:normAutofit/>
          </a:bodyPr>
          <a:lstStyle/>
          <a:p>
            <a:pPr algn="l"/>
            <a:r>
              <a:rPr lang="en-AU" sz="2800" dirty="0">
                <a:solidFill>
                  <a:srgbClr val="FF0000"/>
                </a:solidFill>
              </a:rPr>
              <a:t>12 months of Make Renting Fair</a:t>
            </a:r>
            <a:endParaRPr lang="en-AU" sz="2800" dirty="0"/>
          </a:p>
        </p:txBody>
      </p:sp>
    </p:spTree>
    <p:extLst>
      <p:ext uri="{BB962C8B-B14F-4D97-AF65-F5344CB8AC3E}">
        <p14:creationId xmlns:p14="http://schemas.microsoft.com/office/powerpoint/2010/main" val="617287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AD9763-5CC9-4694-9611-0E5ED1E1E069}"/>
</file>

<file path=customXml/itemProps2.xml><?xml version="1.0" encoding="utf-8"?>
<ds:datastoreItem xmlns:ds="http://schemas.openxmlformats.org/officeDocument/2006/customXml" ds:itemID="{209DC82D-6760-4479-B183-9A023C31DF67}"/>
</file>

<file path=customXml/itemProps3.xml><?xml version="1.0" encoding="utf-8"?>
<ds:datastoreItem xmlns:ds="http://schemas.openxmlformats.org/officeDocument/2006/customXml" ds:itemID="{1D4F5941-106C-40FE-AF89-4FB15B83D17F}"/>
</file>

<file path=docProps/app.xml><?xml version="1.0" encoding="utf-8"?>
<Properties xmlns="http://schemas.openxmlformats.org/officeDocument/2006/extended-properties" xmlns:vt="http://schemas.openxmlformats.org/officeDocument/2006/docPropsVTypes">
  <Template/>
  <TotalTime>7019</TotalTime>
  <Words>650</Words>
  <Application>Microsoft Office PowerPoint</Application>
  <PresentationFormat>On-screen Show (4:3)</PresentationFormat>
  <Paragraphs>89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Social Change Projects</vt:lpstr>
      <vt:lpstr>PowerPoint Presentation</vt:lpstr>
      <vt:lpstr>The problems</vt:lpstr>
      <vt:lpstr>The problems</vt:lpstr>
      <vt:lpstr>  The plan</vt:lpstr>
      <vt:lpstr>Plan on a page</vt:lpstr>
      <vt:lpstr>12 months of Make Renting Fair</vt:lpstr>
      <vt:lpstr> </vt:lpstr>
      <vt:lpstr>PowerPoint Presentation</vt:lpstr>
      <vt:lpstr>Rent Fair Victoria (AKA the promises)</vt:lpstr>
      <vt:lpstr> Summing up</vt:lpstr>
      <vt:lpstr>Summing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Scoullar</dc:creator>
  <cp:lastModifiedBy>Daniel Scoullar</cp:lastModifiedBy>
  <cp:revision>391</cp:revision>
  <dcterms:created xsi:type="dcterms:W3CDTF">2012-03-19T20:49:05Z</dcterms:created>
  <dcterms:modified xsi:type="dcterms:W3CDTF">2018-03-07T21:48:30Z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