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2" r:id="rId4"/>
    <p:sldId id="264" r:id="rId5"/>
    <p:sldId id="261" r:id="rId6"/>
    <p:sldId id="258" r:id="rId7"/>
    <p:sldId id="259" r:id="rId8"/>
    <p:sldId id="260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24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A24A7-1C16-914D-95A1-8BA741E7CB1F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BC58-1E11-BF4F-A3B5-1A1526AB1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471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A24A7-1C16-914D-95A1-8BA741E7CB1F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BC58-1E11-BF4F-A3B5-1A1526AB1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050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A24A7-1C16-914D-95A1-8BA741E7CB1F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BC58-1E11-BF4F-A3B5-1A1526AB1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272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A24A7-1C16-914D-95A1-8BA741E7CB1F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BC58-1E11-BF4F-A3B5-1A1526AB1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608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A24A7-1C16-914D-95A1-8BA741E7CB1F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BC58-1E11-BF4F-A3B5-1A1526AB1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289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A24A7-1C16-914D-95A1-8BA741E7CB1F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BC58-1E11-BF4F-A3B5-1A1526AB1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919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A24A7-1C16-914D-95A1-8BA741E7CB1F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BC58-1E11-BF4F-A3B5-1A1526AB1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504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A24A7-1C16-914D-95A1-8BA741E7CB1F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BC58-1E11-BF4F-A3B5-1A1526AB1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63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A24A7-1C16-914D-95A1-8BA741E7CB1F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BC58-1E11-BF4F-A3B5-1A1526AB1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479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A24A7-1C16-914D-95A1-8BA741E7CB1F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BC58-1E11-BF4F-A3B5-1A1526AB1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644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A24A7-1C16-914D-95A1-8BA741E7CB1F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BC58-1E11-BF4F-A3B5-1A1526AB1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446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A24A7-1C16-914D-95A1-8BA741E7CB1F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BC58-1E11-BF4F-A3B5-1A1526AB1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893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Calibri Light"/>
                <a:cs typeface="Calibri Light"/>
              </a:rPr>
              <a:t>Update </a:t>
            </a:r>
            <a:r>
              <a:rPr lang="en-US" smtClean="0">
                <a:latin typeface="Calibri Light"/>
                <a:cs typeface="Calibri Light"/>
              </a:rPr>
              <a:t>from </a:t>
            </a:r>
            <a:r>
              <a:rPr lang="en-US" smtClean="0">
                <a:latin typeface="Calibri Light"/>
                <a:cs typeface="Calibri Light"/>
              </a:rPr>
              <a:t>NACLC</a:t>
            </a:r>
            <a:r>
              <a:rPr lang="en-US" dirty="0" smtClean="0">
                <a:latin typeface="Calibri Light"/>
                <a:cs typeface="Calibri Light"/>
              </a:rPr>
              <a:t/>
            </a:r>
            <a:br>
              <a:rPr lang="en-US" dirty="0" smtClean="0">
                <a:latin typeface="Calibri Light"/>
                <a:cs typeface="Calibri Light"/>
              </a:rPr>
            </a:br>
            <a:r>
              <a:rPr lang="en-US" dirty="0" smtClean="0">
                <a:solidFill>
                  <a:schemeClr val="accent1"/>
                </a:solidFill>
                <a:latin typeface="Calibri Light"/>
                <a:cs typeface="Calibri Light"/>
              </a:rPr>
              <a:t>NACLC’s priorities for 2018</a:t>
            </a:r>
            <a:endParaRPr lang="en-US" dirty="0">
              <a:solidFill>
                <a:schemeClr val="accent1"/>
              </a:solidFill>
              <a:latin typeface="Calibri Light"/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Calibri Light"/>
              </a:rPr>
              <a:t>Community Legal </a:t>
            </a:r>
            <a:r>
              <a:rPr lang="en-US" dirty="0" err="1" smtClean="0">
                <a:solidFill>
                  <a:schemeClr val="bg2">
                    <a:lumMod val="40000"/>
                    <a:lumOff val="60000"/>
                  </a:schemeClr>
                </a:solidFill>
                <a:latin typeface="Calibri Light"/>
              </a:rPr>
              <a:t>Centres</a:t>
            </a:r>
            <a:endParaRPr lang="en-US" dirty="0">
              <a:solidFill>
                <a:schemeClr val="bg2">
                  <a:lumMod val="40000"/>
                  <a:lumOff val="60000"/>
                </a:schemeClr>
              </a:solidFill>
              <a:latin typeface="Calibri Light"/>
            </a:endParaRPr>
          </a:p>
          <a:p>
            <a:r>
              <a:rPr lang="en-US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Calibri Light"/>
              </a:rPr>
              <a:t>Queensland Conference</a:t>
            </a:r>
          </a:p>
          <a:p>
            <a:r>
              <a:rPr lang="en-US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Calibri Light"/>
              </a:rPr>
              <a:t>Thursday 8 March 2018</a:t>
            </a:r>
          </a:p>
          <a:p>
            <a:endParaRPr lang="en-US" dirty="0">
              <a:solidFill>
                <a:schemeClr val="bg2">
                  <a:lumMod val="40000"/>
                  <a:lumOff val="60000"/>
                </a:schemeClr>
              </a:solidFill>
              <a:latin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5772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" y="0"/>
            <a:ext cx="9144000" cy="6858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66895" r="-66895"/>
          <a:stretch>
            <a:fillRect/>
          </a:stretch>
        </p:blipFill>
        <p:spPr>
          <a:xfrm>
            <a:off x="-379507" y="274638"/>
            <a:ext cx="10070785" cy="6125228"/>
          </a:xfrm>
        </p:spPr>
      </p:pic>
    </p:spTree>
    <p:extLst>
      <p:ext uri="{BB962C8B-B14F-4D97-AF65-F5344CB8AC3E}">
        <p14:creationId xmlns:p14="http://schemas.microsoft.com/office/powerpoint/2010/main" val="39451363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" y="0"/>
            <a:ext cx="9144000" cy="6858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2"/>
          <a:srcRect l="-42219" r="-42219"/>
          <a:stretch>
            <a:fillRect/>
          </a:stretch>
        </p:blipFill>
        <p:spPr>
          <a:xfrm>
            <a:off x="-1054554" y="360516"/>
            <a:ext cx="11201846" cy="6160584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32438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7" name="Content Placeholder 9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6080" b="-16080"/>
          <a:stretch>
            <a:fillRect/>
          </a:stretch>
        </p:blipFill>
        <p:spPr bwMode="auto">
          <a:xfrm>
            <a:off x="678040" y="1960716"/>
            <a:ext cx="7850094" cy="452596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702621" y="451125"/>
            <a:ext cx="6571226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Calibri Light"/>
                <a:cs typeface="Calibri Light"/>
              </a:rPr>
              <a:t>Ensuring a Thriving</a:t>
            </a:r>
          </a:p>
          <a:p>
            <a:r>
              <a:rPr lang="en-US" sz="3600" dirty="0" smtClean="0">
                <a:latin typeface="Calibri Light"/>
                <a:cs typeface="Calibri Light"/>
              </a:rPr>
              <a:t>Community Legal Sector</a:t>
            </a:r>
          </a:p>
          <a:p>
            <a:r>
              <a:rPr lang="en-US" sz="3600" dirty="0" smtClean="0">
                <a:solidFill>
                  <a:schemeClr val="accent1"/>
                </a:solidFill>
                <a:latin typeface="Calibri Light"/>
                <a:cs typeface="Calibri Light"/>
              </a:rPr>
              <a:t>Strategic Plan 2018 – 2021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4948271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pb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5" y="436548"/>
            <a:ext cx="9144000" cy="64644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5419"/>
          </a:xfrm>
        </p:spPr>
        <p:txBody>
          <a:bodyPr/>
          <a:lstStyle/>
          <a:p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317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Calibri Light"/>
                <a:cs typeface="Calibri Light"/>
              </a:rPr>
              <a:t>National Position Papers </a:t>
            </a:r>
            <a:r>
              <a:rPr lang="en-US" sz="2000" dirty="0" smtClean="0">
                <a:latin typeface="Calibri Light"/>
                <a:cs typeface="Calibri Light"/>
              </a:rPr>
              <a:t>- including</a:t>
            </a:r>
          </a:p>
          <a:p>
            <a:pPr lvl="1"/>
            <a:r>
              <a:rPr lang="en-US" sz="2000" dirty="0" smtClean="0">
                <a:latin typeface="Calibri Light"/>
                <a:cs typeface="Calibri Light"/>
              </a:rPr>
              <a:t>Good practice collaborative service planning</a:t>
            </a:r>
          </a:p>
          <a:p>
            <a:pPr lvl="1"/>
            <a:r>
              <a:rPr lang="en-US" sz="2000" dirty="0" smtClean="0">
                <a:latin typeface="Calibri Light"/>
                <a:cs typeface="Calibri Light"/>
              </a:rPr>
              <a:t>Work and identity of legal assistance providers</a:t>
            </a:r>
          </a:p>
          <a:p>
            <a:pPr lvl="1"/>
            <a:r>
              <a:rPr lang="en-US" sz="2000" dirty="0" smtClean="0">
                <a:latin typeface="Calibri Light"/>
                <a:cs typeface="Calibri Light"/>
              </a:rPr>
              <a:t>Hallmarks of good CLC service delivery</a:t>
            </a:r>
          </a:p>
          <a:p>
            <a:pPr lvl="1"/>
            <a:r>
              <a:rPr lang="en-US" sz="2000" dirty="0" smtClean="0">
                <a:latin typeface="Calibri Light"/>
                <a:cs typeface="Calibri Light"/>
              </a:rPr>
              <a:t>Sector funding and administration</a:t>
            </a:r>
          </a:p>
          <a:p>
            <a:r>
              <a:rPr lang="en-US" dirty="0" smtClean="0">
                <a:latin typeface="Calibri Light"/>
                <a:cs typeface="Calibri Light"/>
              </a:rPr>
              <a:t>NPA &amp; ILAP Reviews</a:t>
            </a:r>
          </a:p>
          <a:p>
            <a:r>
              <a:rPr lang="en-US" dirty="0" smtClean="0">
                <a:latin typeface="Calibri Light"/>
                <a:cs typeface="Calibri Light"/>
              </a:rPr>
              <a:t>Funding Equal Justice follow through</a:t>
            </a:r>
          </a:p>
          <a:p>
            <a:r>
              <a:rPr lang="en-US" dirty="0" smtClean="0">
                <a:latin typeface="Calibri Light"/>
                <a:cs typeface="Calibri Light"/>
              </a:rPr>
              <a:t>Communication and media strategy</a:t>
            </a:r>
          </a:p>
          <a:p>
            <a:r>
              <a:rPr lang="en-US" dirty="0" smtClean="0">
                <a:latin typeface="Calibri Light"/>
                <a:cs typeface="Calibri Light"/>
              </a:rPr>
              <a:t>Data and research</a:t>
            </a:r>
          </a:p>
          <a:p>
            <a:pPr lvl="1"/>
            <a:r>
              <a:rPr lang="en-US" sz="2000" dirty="0" smtClean="0">
                <a:latin typeface="Calibri Light"/>
                <a:cs typeface="Calibri Light"/>
              </a:rPr>
              <a:t>Consolidation of data and information</a:t>
            </a:r>
          </a:p>
          <a:p>
            <a:pPr lvl="1"/>
            <a:r>
              <a:rPr lang="en-US" sz="2000" dirty="0" smtClean="0">
                <a:latin typeface="Calibri Light"/>
                <a:cs typeface="Calibri Light"/>
              </a:rPr>
              <a:t>National Data Standards</a:t>
            </a:r>
          </a:p>
          <a:p>
            <a:pPr lvl="1"/>
            <a:r>
              <a:rPr lang="en-US" sz="2000" dirty="0" smtClean="0">
                <a:latin typeface="Calibri Light"/>
                <a:cs typeface="Calibri Light"/>
              </a:rPr>
              <a:t>National Research Agenda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270057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Calibri Light"/>
                <a:cs typeface="Calibri Light"/>
              </a:rPr>
              <a:t>We are a strong voice to, and for,</a:t>
            </a:r>
          </a:p>
          <a:p>
            <a:pPr algn="ctr"/>
            <a:r>
              <a:rPr lang="en-US" sz="3200" dirty="0" smtClean="0">
                <a:latin typeface="Calibri Light"/>
                <a:cs typeface="Calibri Light"/>
              </a:rPr>
              <a:t>the community legal sector</a:t>
            </a:r>
            <a:endParaRPr lang="en-US" sz="3200" dirty="0">
              <a:latin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941282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pb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5" y="436548"/>
            <a:ext cx="9144000" cy="64644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5419"/>
          </a:xfrm>
        </p:spPr>
        <p:txBody>
          <a:bodyPr/>
          <a:lstStyle/>
          <a:p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95381" cy="4873171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libri Light"/>
              </a:rPr>
              <a:t>Existing products and services</a:t>
            </a:r>
          </a:p>
          <a:p>
            <a:pPr lvl="1"/>
            <a:r>
              <a:rPr lang="en-US" sz="2000" dirty="0" smtClean="0">
                <a:latin typeface="Calibri Light"/>
              </a:rPr>
              <a:t>Insurances</a:t>
            </a:r>
          </a:p>
          <a:p>
            <a:pPr lvl="1"/>
            <a:r>
              <a:rPr lang="en-US" sz="2000" dirty="0" smtClean="0">
                <a:latin typeface="Calibri Light"/>
              </a:rPr>
              <a:t>Online legal resources</a:t>
            </a:r>
          </a:p>
          <a:p>
            <a:pPr lvl="1"/>
            <a:r>
              <a:rPr lang="en-US" sz="2000" dirty="0" smtClean="0">
                <a:latin typeface="Calibri Light"/>
              </a:rPr>
              <a:t>Standards and performance pathways (SPP)</a:t>
            </a:r>
            <a:endParaRPr lang="en-US" dirty="0" smtClean="0">
              <a:latin typeface="Calibri Light"/>
            </a:endParaRPr>
          </a:p>
          <a:p>
            <a:r>
              <a:rPr lang="en-US" dirty="0" smtClean="0">
                <a:latin typeface="Calibri Light"/>
              </a:rPr>
              <a:t>New products and services</a:t>
            </a:r>
          </a:p>
          <a:p>
            <a:pPr lvl="1"/>
            <a:r>
              <a:rPr lang="en-US" sz="2000" dirty="0" smtClean="0">
                <a:latin typeface="Calibri Light"/>
              </a:rPr>
              <a:t>New insurance offerings</a:t>
            </a:r>
          </a:p>
          <a:p>
            <a:pPr lvl="1"/>
            <a:r>
              <a:rPr lang="en-US" sz="2000" dirty="0" smtClean="0">
                <a:latin typeface="Calibri Light"/>
              </a:rPr>
              <a:t>Linked to policy and strategy development</a:t>
            </a:r>
          </a:p>
          <a:p>
            <a:r>
              <a:rPr lang="en-US" dirty="0" smtClean="0">
                <a:latin typeface="Calibri Light"/>
              </a:rPr>
              <a:t>CLASS</a:t>
            </a:r>
          </a:p>
          <a:p>
            <a:r>
              <a:rPr lang="en-US" dirty="0" smtClean="0">
                <a:latin typeface="Calibri Light"/>
              </a:rPr>
              <a:t>National position paper on Sector Workforce Strategy</a:t>
            </a:r>
            <a:endParaRPr lang="en-US" dirty="0">
              <a:latin typeface="Calibri Ligh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270057"/>
          </a:xfrm>
          <a:prstGeom prst="rect">
            <a:avLst/>
          </a:prstGeom>
          <a:solidFill>
            <a:schemeClr val="accent3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Calibri Light"/>
                <a:cs typeface="Calibri Light"/>
              </a:rPr>
              <a:t>We increase the resources available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Calibri Light"/>
                <a:cs typeface="Calibri Light"/>
              </a:rPr>
              <a:t>to the community legal sector</a:t>
            </a:r>
            <a:endParaRPr lang="en-US" sz="3200" dirty="0">
              <a:solidFill>
                <a:schemeClr val="tx1"/>
              </a:solidFill>
              <a:latin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01942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pb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5" y="436548"/>
            <a:ext cx="9144000" cy="64644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5419"/>
          </a:xfrm>
        </p:spPr>
        <p:txBody>
          <a:bodyPr/>
          <a:lstStyle/>
          <a:p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95381" cy="4873171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latin typeface="Calibri Light"/>
              </a:rPr>
              <a:t>Improved collaboration on, and governance of, NACLC work priorities</a:t>
            </a:r>
          </a:p>
          <a:p>
            <a:r>
              <a:rPr lang="en-US" dirty="0" smtClean="0">
                <a:latin typeface="Calibri Light"/>
              </a:rPr>
              <a:t>Ongoing collaboration across legal assistance sector</a:t>
            </a:r>
          </a:p>
          <a:p>
            <a:pPr lvl="1"/>
            <a:r>
              <a:rPr lang="en-US" sz="2000" dirty="0" smtClean="0">
                <a:latin typeface="Calibri Light"/>
              </a:rPr>
              <a:t>National Aboriginal and Torres Strait Islander Legal Services (NATSILS)</a:t>
            </a:r>
          </a:p>
          <a:p>
            <a:pPr lvl="1"/>
            <a:r>
              <a:rPr lang="en-US" sz="2000" dirty="0" smtClean="0">
                <a:latin typeface="Calibri Light"/>
              </a:rPr>
              <a:t>National Family Violence Prevention Legal Services (NFVPLS)</a:t>
            </a:r>
          </a:p>
          <a:p>
            <a:pPr lvl="1"/>
            <a:r>
              <a:rPr lang="en-US" sz="2000" dirty="0" smtClean="0">
                <a:latin typeface="Calibri Light"/>
              </a:rPr>
              <a:t>National Legal Aid</a:t>
            </a:r>
            <a:endParaRPr lang="en-US" dirty="0" smtClean="0">
              <a:latin typeface="Calibri Light"/>
            </a:endParaRPr>
          </a:p>
          <a:p>
            <a:r>
              <a:rPr lang="en-US" dirty="0" smtClean="0">
                <a:latin typeface="Calibri Light"/>
              </a:rPr>
              <a:t>Collaboration with other NGOs and peaks</a:t>
            </a:r>
          </a:p>
          <a:p>
            <a:r>
              <a:rPr lang="en-US" dirty="0" smtClean="0">
                <a:latin typeface="Calibri Light"/>
              </a:rPr>
              <a:t>Implement NACLC Reconciliation Action Plan</a:t>
            </a:r>
          </a:p>
          <a:p>
            <a:r>
              <a:rPr lang="en-US" dirty="0" smtClean="0">
                <a:latin typeface="Calibri Light"/>
              </a:rPr>
              <a:t>National CLCs Conference</a:t>
            </a:r>
          </a:p>
          <a:p>
            <a:pPr marL="0" indent="0">
              <a:buNone/>
            </a:pPr>
            <a:endParaRPr lang="en-US" dirty="0">
              <a:latin typeface="Calibri Ligh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270057"/>
          </a:xfrm>
          <a:prstGeom prst="rect">
            <a:avLst/>
          </a:prstGeom>
          <a:solidFill>
            <a:schemeClr val="accent2">
              <a:lumMod val="90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Calibri Light"/>
                <a:cs typeface="Calibri Light"/>
              </a:rPr>
              <a:t>We strengthen our communities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Calibri Light"/>
                <a:cs typeface="Calibri Light"/>
              </a:rPr>
              <a:t>through enhanced collaboration</a:t>
            </a:r>
            <a:endParaRPr lang="en-US" sz="3200" dirty="0">
              <a:solidFill>
                <a:schemeClr val="tx1"/>
              </a:solidFill>
              <a:latin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78255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pb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5" y="436548"/>
            <a:ext cx="9144000" cy="64644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5419"/>
          </a:xfrm>
        </p:spPr>
        <p:txBody>
          <a:bodyPr/>
          <a:lstStyle/>
          <a:p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95381" cy="4873171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libri Light"/>
                <a:cs typeface="Calibri Light"/>
              </a:rPr>
              <a:t>Strategy for the long-term sustainability and growth of the sector</a:t>
            </a:r>
          </a:p>
          <a:p>
            <a:pPr lvl="1"/>
            <a:r>
              <a:rPr lang="en-US" sz="2000" dirty="0" smtClean="0">
                <a:latin typeface="Calibri Light"/>
                <a:cs typeface="Calibri Light"/>
              </a:rPr>
              <a:t>Implement the vision set though position papers</a:t>
            </a:r>
          </a:p>
          <a:p>
            <a:r>
              <a:rPr lang="en-US" dirty="0" smtClean="0">
                <a:latin typeface="Calibri Light"/>
                <a:cs typeface="Calibri Light"/>
              </a:rPr>
              <a:t>Implement Phase 2 of the National Accreditation Scheme (NAS)</a:t>
            </a:r>
          </a:p>
          <a:p>
            <a:r>
              <a:rPr lang="en-US" dirty="0" smtClean="0">
                <a:latin typeface="Calibri Light"/>
                <a:cs typeface="Calibri Light"/>
              </a:rPr>
              <a:t>Develop NAS Phase 3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270057"/>
          </a:xfrm>
          <a:prstGeom prst="rect">
            <a:avLst/>
          </a:prstGeom>
          <a:solidFill>
            <a:schemeClr val="accent4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Calibri Light"/>
                <a:cs typeface="Calibri Light"/>
              </a:rPr>
              <a:t>We facilitate the provision of high</a:t>
            </a:r>
          </a:p>
          <a:p>
            <a:pPr algn="ctr"/>
            <a:r>
              <a:rPr lang="en-US" sz="3200" dirty="0" smtClean="0">
                <a:solidFill>
                  <a:schemeClr val="bg1"/>
                </a:solidFill>
                <a:latin typeface="Calibri Light"/>
                <a:cs typeface="Calibri Light"/>
              </a:rPr>
              <a:t>quality community legal services</a:t>
            </a:r>
            <a:endParaRPr lang="en-US" sz="3200" dirty="0">
              <a:solidFill>
                <a:schemeClr val="bg1"/>
              </a:solidFill>
              <a:latin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80706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pb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5" y="436548"/>
            <a:ext cx="9144000" cy="64644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5419"/>
          </a:xfrm>
        </p:spPr>
        <p:txBody>
          <a:bodyPr/>
          <a:lstStyle/>
          <a:p>
            <a:r>
              <a:rPr lang="en-US" dirty="0" smtClean="0">
                <a:latin typeface="Calibri Light"/>
                <a:cs typeface="Calibri Light"/>
              </a:rPr>
              <a:t>Any questions?</a:t>
            </a:r>
            <a:endParaRPr lang="en-US" dirty="0">
              <a:latin typeface="Calibri Light"/>
              <a:cs typeface="Calibri Light"/>
            </a:endParaRPr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3"/>
          <a:srcRect l="-10610" r="-10610"/>
          <a:stretch>
            <a:fillRect/>
          </a:stretch>
        </p:blipFill>
        <p:spPr>
          <a:xfrm>
            <a:off x="1548384" y="1795020"/>
            <a:ext cx="6040004" cy="332176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95381" cy="490547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2800" dirty="0" smtClean="0">
              <a:latin typeface="Calibri Light"/>
            </a:endParaRPr>
          </a:p>
          <a:p>
            <a:pPr marL="0" indent="0">
              <a:buNone/>
            </a:pPr>
            <a:endParaRPr lang="en-US" sz="2800" dirty="0">
              <a:latin typeface="Calibri Light"/>
            </a:endParaRPr>
          </a:p>
          <a:p>
            <a:pPr marL="0" indent="0">
              <a:buNone/>
            </a:pPr>
            <a:endParaRPr lang="en-US" sz="2800" dirty="0" smtClean="0">
              <a:latin typeface="Calibri Light"/>
            </a:endParaRPr>
          </a:p>
          <a:p>
            <a:pPr marL="0" indent="0">
              <a:buNone/>
            </a:pPr>
            <a:endParaRPr lang="en-US" sz="2800" dirty="0">
              <a:latin typeface="Calibri Light"/>
            </a:endParaRPr>
          </a:p>
          <a:p>
            <a:pPr marL="0" indent="0">
              <a:buNone/>
            </a:pPr>
            <a:endParaRPr lang="en-US" sz="2800" dirty="0" smtClean="0">
              <a:latin typeface="Calibri Light"/>
            </a:endParaRPr>
          </a:p>
          <a:p>
            <a:pPr marL="0" indent="0">
              <a:buNone/>
            </a:pPr>
            <a:endParaRPr lang="en-US" sz="2800" dirty="0">
              <a:latin typeface="Calibri Light"/>
            </a:endParaRPr>
          </a:p>
          <a:p>
            <a:pPr marL="0" indent="0">
              <a:buNone/>
            </a:pPr>
            <a:endParaRPr lang="en-US" sz="2800" dirty="0" smtClean="0">
              <a:latin typeface="Calibri Light"/>
            </a:endParaRPr>
          </a:p>
          <a:p>
            <a:pPr marL="0" indent="0">
              <a:buNone/>
            </a:pPr>
            <a:endParaRPr lang="en-US" sz="2800" dirty="0">
              <a:latin typeface="Calibri Light"/>
            </a:endParaRPr>
          </a:p>
          <a:p>
            <a:pPr marL="0" indent="0">
              <a:buNone/>
            </a:pPr>
            <a:r>
              <a:rPr lang="en-US" sz="2800" dirty="0" smtClean="0">
                <a:latin typeface="Calibri Light"/>
              </a:rPr>
              <a:t>Feel free to email me:</a:t>
            </a:r>
          </a:p>
          <a:p>
            <a:pPr marL="0" indent="0">
              <a:buNone/>
            </a:pPr>
            <a:r>
              <a:rPr lang="en-US" sz="2800" dirty="0" err="1" smtClean="0">
                <a:solidFill>
                  <a:schemeClr val="accent1"/>
                </a:solidFill>
                <a:latin typeface="Calibri Light"/>
              </a:rPr>
              <a:t>john_macmillan@clc.net.au</a:t>
            </a:r>
            <a:endParaRPr lang="en-US" sz="2800" dirty="0">
              <a:solidFill>
                <a:schemeClr val="accent1"/>
              </a:solidFill>
              <a:latin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7180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9">
      <a:dk1>
        <a:srgbClr val="082C68"/>
      </a:dk1>
      <a:lt1>
        <a:sysClr val="window" lastClr="FFFFFF"/>
      </a:lt1>
      <a:dk2>
        <a:srgbClr val="1F497D"/>
      </a:dk2>
      <a:lt2>
        <a:srgbClr val="999795"/>
      </a:lt2>
      <a:accent1>
        <a:srgbClr val="31C6D6"/>
      </a:accent1>
      <a:accent2>
        <a:srgbClr val="DAF1FE"/>
      </a:accent2>
      <a:accent3>
        <a:srgbClr val="36C98E"/>
      </a:accent3>
      <a:accent4>
        <a:srgbClr val="1248AA"/>
      </a:accent4>
      <a:accent5>
        <a:srgbClr val="C5248D"/>
      </a:accent5>
      <a:accent6>
        <a:srgbClr val="731794"/>
      </a:accent6>
      <a:hlink>
        <a:srgbClr val="3C41B3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213BCDAAC44346A0C2307F1A368ADB" ma:contentTypeVersion="8" ma:contentTypeDescription="Create a new document." ma:contentTypeScope="" ma:versionID="40b5f1771031ac1bc6dc77d62e5b69f6">
  <xsd:schema xmlns:xsd="http://www.w3.org/2001/XMLSchema" xmlns:xs="http://www.w3.org/2001/XMLSchema" xmlns:p="http://schemas.microsoft.com/office/2006/metadata/properties" xmlns:ns2="9fe8a190-a5f8-4773-adac-e0e3a19b90d9" xmlns:ns3="06c72f1e-0326-4e87-a981-e79a536aa6e5" targetNamespace="http://schemas.microsoft.com/office/2006/metadata/properties" ma:root="true" ma:fieldsID="fb803f97fa8e124e06e3c5657e865318" ns2:_="" ns3:_="">
    <xsd:import namespace="9fe8a190-a5f8-4773-adac-e0e3a19b90d9"/>
    <xsd:import namespace="06c72f1e-0326-4e87-a981-e79a536aa6e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e8a190-a5f8-4773-adac-e0e3a19b90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c72f1e-0326-4e87-a981-e79a536aa6e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C8306C8-1178-4A27-B189-7B3A23FB5789}"/>
</file>

<file path=customXml/itemProps2.xml><?xml version="1.0" encoding="utf-8"?>
<ds:datastoreItem xmlns:ds="http://schemas.openxmlformats.org/officeDocument/2006/customXml" ds:itemID="{16053F02-9634-46E5-95C6-4C0243C5FE42}"/>
</file>

<file path=customXml/itemProps3.xml><?xml version="1.0" encoding="utf-8"?>
<ds:datastoreItem xmlns:ds="http://schemas.openxmlformats.org/officeDocument/2006/customXml" ds:itemID="{921485E1-B7AE-4156-A23A-90055B66A064}"/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258</Words>
  <Application>Microsoft Office PowerPoint</Application>
  <PresentationFormat>On-screen Show (4:3)</PresentationFormat>
  <Paragraphs>67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Update from NACLC NACLC’s priorities for 2018</vt:lpstr>
      <vt:lpstr>PowerPoint Presentation</vt:lpstr>
      <vt:lpstr>t</vt:lpstr>
      <vt:lpstr> </vt:lpstr>
      <vt:lpstr>v</vt:lpstr>
      <vt:lpstr>v</vt:lpstr>
      <vt:lpstr>v</vt:lpstr>
      <vt:lpstr>v</vt:lpstr>
      <vt:lpstr>Any questions?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from the Peaks</dc:title>
  <dc:creator>NACLC</dc:creator>
  <cp:lastModifiedBy>Carly Hanson</cp:lastModifiedBy>
  <cp:revision>15</cp:revision>
  <dcterms:created xsi:type="dcterms:W3CDTF">2018-03-05T04:38:22Z</dcterms:created>
  <dcterms:modified xsi:type="dcterms:W3CDTF">2018-03-07T22:43:37Z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0x01010004213BCDAAC44346A0C2307F1A368ADB</vt:lpwstr>
  </property>
</Properties>
</file>