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24.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1.xml" ContentType="application/vnd.openxmlformats-officedocument.presentationml.slideLayout+xml"/>
  <Override PartName="/ppt/slideLayouts/slideLayout33.xml" ContentType="application/vnd.openxmlformats-officedocument.presentationml.slideLayout+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Lst>
  <p:notesMasterIdLst>
    <p:notesMasterId r:id="rId29"/>
  </p:notesMasterIdLst>
  <p:handoutMasterIdLst>
    <p:handoutMasterId r:id="rId30"/>
  </p:handoutMasterIdLst>
  <p:sldIdLst>
    <p:sldId id="256" r:id="rId5"/>
    <p:sldId id="340" r:id="rId6"/>
    <p:sldId id="335" r:id="rId7"/>
    <p:sldId id="269" r:id="rId8"/>
    <p:sldId id="343" r:id="rId9"/>
    <p:sldId id="344" r:id="rId10"/>
    <p:sldId id="345" r:id="rId11"/>
    <p:sldId id="346" r:id="rId12"/>
    <p:sldId id="347" r:id="rId13"/>
    <p:sldId id="356" r:id="rId14"/>
    <p:sldId id="353" r:id="rId15"/>
    <p:sldId id="354" r:id="rId16"/>
    <p:sldId id="350" r:id="rId17"/>
    <p:sldId id="357" r:id="rId18"/>
    <p:sldId id="358" r:id="rId19"/>
    <p:sldId id="359" r:id="rId20"/>
    <p:sldId id="305" r:id="rId21"/>
    <p:sldId id="318" r:id="rId22"/>
    <p:sldId id="319" r:id="rId23"/>
    <p:sldId id="351" r:id="rId24"/>
    <p:sldId id="348" r:id="rId25"/>
    <p:sldId id="355" r:id="rId26"/>
    <p:sldId id="327" r:id="rId27"/>
    <p:sldId id="296"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583"/>
    <a:srgbClr val="5373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2848" autoAdjust="0"/>
  </p:normalViewPr>
  <p:slideViewPr>
    <p:cSldViewPr snapToGrid="0" snapToObjects="1">
      <p:cViewPr varScale="1">
        <p:scale>
          <a:sx n="76" d="100"/>
          <a:sy n="76" d="100"/>
        </p:scale>
        <p:origin x="162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86" tIns="45743" rIns="91486" bIns="45743"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86" tIns="45743" rIns="91486" bIns="45743" rtlCol="0"/>
          <a:lstStyle>
            <a:lvl1pPr algn="r">
              <a:defRPr sz="1200"/>
            </a:lvl1pPr>
          </a:lstStyle>
          <a:p>
            <a:fld id="{B1A154C9-7006-4F57-8EFF-6A5487ACD5DF}" type="datetimeFigureOut">
              <a:rPr lang="en-AU" smtClean="0"/>
              <a:t>7/03/2018</a:t>
            </a:fld>
            <a:endParaRPr lang="en-AU"/>
          </a:p>
        </p:txBody>
      </p:sp>
      <p:sp>
        <p:nvSpPr>
          <p:cNvPr id="4" name="Footer Placeholder 3"/>
          <p:cNvSpPr>
            <a:spLocks noGrp="1"/>
          </p:cNvSpPr>
          <p:nvPr>
            <p:ph type="ftr" sz="quarter" idx="2"/>
          </p:nvPr>
        </p:nvSpPr>
        <p:spPr>
          <a:xfrm>
            <a:off x="1" y="9428585"/>
            <a:ext cx="2945659" cy="498054"/>
          </a:xfrm>
          <a:prstGeom prst="rect">
            <a:avLst/>
          </a:prstGeom>
        </p:spPr>
        <p:txBody>
          <a:bodyPr vert="horz" lIns="91486" tIns="45743" rIns="91486" bIns="45743"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5"/>
            <a:ext cx="2945659" cy="498054"/>
          </a:xfrm>
          <a:prstGeom prst="rect">
            <a:avLst/>
          </a:prstGeom>
        </p:spPr>
        <p:txBody>
          <a:bodyPr vert="horz" lIns="91486" tIns="45743" rIns="91486" bIns="45743" rtlCol="0" anchor="b"/>
          <a:lstStyle>
            <a:lvl1pPr algn="r">
              <a:defRPr sz="1200"/>
            </a:lvl1pPr>
          </a:lstStyle>
          <a:p>
            <a:fld id="{14E2F839-AC6A-4137-9B2C-4F8C40BAB557}" type="slidenum">
              <a:rPr lang="en-AU" smtClean="0"/>
              <a:t>‹#›</a:t>
            </a:fld>
            <a:endParaRPr lang="en-AU"/>
          </a:p>
        </p:txBody>
      </p:sp>
    </p:spTree>
    <p:extLst>
      <p:ext uri="{BB962C8B-B14F-4D97-AF65-F5344CB8AC3E}">
        <p14:creationId xmlns:p14="http://schemas.microsoft.com/office/powerpoint/2010/main" val="3159030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86" tIns="45743" rIns="91486" bIns="45743"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86" tIns="45743" rIns="91486" bIns="45743" rtlCol="0"/>
          <a:lstStyle>
            <a:lvl1pPr algn="r">
              <a:defRPr sz="1200"/>
            </a:lvl1pPr>
          </a:lstStyle>
          <a:p>
            <a:fld id="{ACBBEF21-199D-41B4-9449-93E8B757D361}" type="datetimeFigureOut">
              <a:rPr lang="en-AU" smtClean="0"/>
              <a:t>7/03/2018</a:t>
            </a:fld>
            <a:endParaRPr lang="en-AU"/>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86" tIns="45743" rIns="91486" bIns="45743" rtlCol="0" anchor="ctr"/>
          <a:lstStyle/>
          <a:p>
            <a:endParaRPr lang="en-AU"/>
          </a:p>
        </p:txBody>
      </p:sp>
      <p:sp>
        <p:nvSpPr>
          <p:cNvPr id="5" name="Notes Placeholder 4"/>
          <p:cNvSpPr>
            <a:spLocks noGrp="1"/>
          </p:cNvSpPr>
          <p:nvPr>
            <p:ph type="body" sz="quarter" idx="3"/>
          </p:nvPr>
        </p:nvSpPr>
        <p:spPr>
          <a:xfrm>
            <a:off x="679768" y="4777194"/>
            <a:ext cx="5438140" cy="3908613"/>
          </a:xfrm>
          <a:prstGeom prst="rect">
            <a:avLst/>
          </a:prstGeom>
        </p:spPr>
        <p:txBody>
          <a:bodyPr vert="horz" lIns="91486" tIns="45743" rIns="91486" bIns="457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28585"/>
            <a:ext cx="2945659" cy="498054"/>
          </a:xfrm>
          <a:prstGeom prst="rect">
            <a:avLst/>
          </a:prstGeom>
        </p:spPr>
        <p:txBody>
          <a:bodyPr vert="horz" lIns="91486" tIns="45743" rIns="91486" bIns="45743"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5"/>
            <a:ext cx="2945659" cy="498054"/>
          </a:xfrm>
          <a:prstGeom prst="rect">
            <a:avLst/>
          </a:prstGeom>
        </p:spPr>
        <p:txBody>
          <a:bodyPr vert="horz" lIns="91486" tIns="45743" rIns="91486" bIns="45743" rtlCol="0" anchor="b"/>
          <a:lstStyle>
            <a:lvl1pPr algn="r">
              <a:defRPr sz="1200"/>
            </a:lvl1pPr>
          </a:lstStyle>
          <a:p>
            <a:fld id="{FF295C59-B6D8-471F-8E27-6153A16C835B}" type="slidenum">
              <a:rPr lang="en-AU" smtClean="0"/>
              <a:t>‹#›</a:t>
            </a:fld>
            <a:endParaRPr lang="en-AU"/>
          </a:p>
        </p:txBody>
      </p:sp>
    </p:spTree>
    <p:extLst>
      <p:ext uri="{BB962C8B-B14F-4D97-AF65-F5344CB8AC3E}">
        <p14:creationId xmlns:p14="http://schemas.microsoft.com/office/powerpoint/2010/main" val="245644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t>1</a:t>
            </a:fld>
            <a:endParaRPr lang="en-AU"/>
          </a:p>
        </p:txBody>
      </p:sp>
    </p:spTree>
    <p:extLst>
      <p:ext uri="{BB962C8B-B14F-4D97-AF65-F5344CB8AC3E}">
        <p14:creationId xmlns:p14="http://schemas.microsoft.com/office/powerpoint/2010/main" val="338939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223107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F295C59-B6D8-471F-8E27-6153A16C835B}" type="slidenum">
              <a:rPr lang="en-AU" smtClean="0"/>
              <a:t>11</a:t>
            </a:fld>
            <a:endParaRPr lang="en-AU"/>
          </a:p>
        </p:txBody>
      </p:sp>
    </p:spTree>
    <p:extLst>
      <p:ext uri="{BB962C8B-B14F-4D97-AF65-F5344CB8AC3E}">
        <p14:creationId xmlns:p14="http://schemas.microsoft.com/office/powerpoint/2010/main" val="101131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F295C59-B6D8-471F-8E27-6153A16C835B}" type="slidenum">
              <a:rPr lang="en-AU" smtClean="0"/>
              <a:t>12</a:t>
            </a:fld>
            <a:endParaRPr lang="en-AU"/>
          </a:p>
        </p:txBody>
      </p:sp>
    </p:spTree>
    <p:extLst>
      <p:ext uri="{BB962C8B-B14F-4D97-AF65-F5344CB8AC3E}">
        <p14:creationId xmlns:p14="http://schemas.microsoft.com/office/powerpoint/2010/main" val="3320300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F295C59-B6D8-471F-8E27-6153A16C835B}" type="slidenum">
              <a:rPr lang="en-AU" smtClean="0"/>
              <a:t>13</a:t>
            </a:fld>
            <a:endParaRPr lang="en-AU"/>
          </a:p>
        </p:txBody>
      </p:sp>
    </p:spTree>
    <p:extLst>
      <p:ext uri="{BB962C8B-B14F-4D97-AF65-F5344CB8AC3E}">
        <p14:creationId xmlns:p14="http://schemas.microsoft.com/office/powerpoint/2010/main" val="406880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F295C59-B6D8-471F-8E27-6153A16C835B}" type="slidenum">
              <a:rPr lang="en-AU" smtClean="0"/>
              <a:t>14</a:t>
            </a:fld>
            <a:endParaRPr lang="en-AU"/>
          </a:p>
        </p:txBody>
      </p:sp>
    </p:spTree>
    <p:extLst>
      <p:ext uri="{BB962C8B-B14F-4D97-AF65-F5344CB8AC3E}">
        <p14:creationId xmlns:p14="http://schemas.microsoft.com/office/powerpoint/2010/main" val="1811930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F295C59-B6D8-471F-8E27-6153A16C835B}" type="slidenum">
              <a:rPr lang="en-AU" smtClean="0"/>
              <a:t>15</a:t>
            </a:fld>
            <a:endParaRPr lang="en-AU"/>
          </a:p>
        </p:txBody>
      </p:sp>
    </p:spTree>
    <p:extLst>
      <p:ext uri="{BB962C8B-B14F-4D97-AF65-F5344CB8AC3E}">
        <p14:creationId xmlns:p14="http://schemas.microsoft.com/office/powerpoint/2010/main" val="2111515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F295C59-B6D8-471F-8E27-6153A16C835B}" type="slidenum">
              <a:rPr lang="en-AU" smtClean="0"/>
              <a:t>16</a:t>
            </a:fld>
            <a:endParaRPr lang="en-AU"/>
          </a:p>
        </p:txBody>
      </p:sp>
    </p:spTree>
    <p:extLst>
      <p:ext uri="{BB962C8B-B14F-4D97-AF65-F5344CB8AC3E}">
        <p14:creationId xmlns:p14="http://schemas.microsoft.com/office/powerpoint/2010/main" val="166969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t>17</a:t>
            </a:fld>
            <a:endParaRPr lang="en-AU"/>
          </a:p>
        </p:txBody>
      </p:sp>
    </p:spTree>
    <p:extLst>
      <p:ext uri="{BB962C8B-B14F-4D97-AF65-F5344CB8AC3E}">
        <p14:creationId xmlns:p14="http://schemas.microsoft.com/office/powerpoint/2010/main" val="311018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t>18</a:t>
            </a:fld>
            <a:endParaRPr lang="en-AU"/>
          </a:p>
        </p:txBody>
      </p:sp>
    </p:spTree>
    <p:extLst>
      <p:ext uri="{BB962C8B-B14F-4D97-AF65-F5344CB8AC3E}">
        <p14:creationId xmlns:p14="http://schemas.microsoft.com/office/powerpoint/2010/main" val="1536424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t>19</a:t>
            </a:fld>
            <a:endParaRPr lang="en-AU"/>
          </a:p>
        </p:txBody>
      </p:sp>
    </p:spTree>
    <p:extLst>
      <p:ext uri="{BB962C8B-B14F-4D97-AF65-F5344CB8AC3E}">
        <p14:creationId xmlns:p14="http://schemas.microsoft.com/office/powerpoint/2010/main" val="200896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29926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t>20</a:t>
            </a:fld>
            <a:endParaRPr lang="en-AU"/>
          </a:p>
        </p:txBody>
      </p:sp>
    </p:spTree>
    <p:extLst>
      <p:ext uri="{BB962C8B-B14F-4D97-AF65-F5344CB8AC3E}">
        <p14:creationId xmlns:p14="http://schemas.microsoft.com/office/powerpoint/2010/main" val="2208868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832560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t>22</a:t>
            </a:fld>
            <a:endParaRPr lang="en-AU"/>
          </a:p>
        </p:txBody>
      </p:sp>
    </p:spTree>
    <p:extLst>
      <p:ext uri="{BB962C8B-B14F-4D97-AF65-F5344CB8AC3E}">
        <p14:creationId xmlns:p14="http://schemas.microsoft.com/office/powerpoint/2010/main" val="3639195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solidFill>
                  <a:prstClr val="black"/>
                </a:solidFill>
              </a:rPr>
              <a:pPr/>
              <a:t>23</a:t>
            </a:fld>
            <a:endParaRPr lang="en-AU">
              <a:solidFill>
                <a:prstClr val="black"/>
              </a:solidFill>
            </a:endParaRPr>
          </a:p>
        </p:txBody>
      </p:sp>
    </p:spTree>
    <p:extLst>
      <p:ext uri="{BB962C8B-B14F-4D97-AF65-F5344CB8AC3E}">
        <p14:creationId xmlns:p14="http://schemas.microsoft.com/office/powerpoint/2010/main" val="2100049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solidFill>
                  <a:prstClr val="black"/>
                </a:solidFill>
              </a:rPr>
              <a:pPr/>
              <a:t>24</a:t>
            </a:fld>
            <a:endParaRPr lang="en-AU">
              <a:solidFill>
                <a:prstClr val="black"/>
              </a:solidFill>
            </a:endParaRPr>
          </a:p>
        </p:txBody>
      </p:sp>
    </p:spTree>
    <p:extLst>
      <p:ext uri="{BB962C8B-B14F-4D97-AF65-F5344CB8AC3E}">
        <p14:creationId xmlns:p14="http://schemas.microsoft.com/office/powerpoint/2010/main" val="387055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F295C59-B6D8-471F-8E27-6153A16C835B}" type="slidenum">
              <a:rPr lang="en-AU" smtClean="0"/>
              <a:t>3</a:t>
            </a:fld>
            <a:endParaRPr lang="en-AU"/>
          </a:p>
        </p:txBody>
      </p:sp>
    </p:spTree>
    <p:extLst>
      <p:ext uri="{BB962C8B-B14F-4D97-AF65-F5344CB8AC3E}">
        <p14:creationId xmlns:p14="http://schemas.microsoft.com/office/powerpoint/2010/main" val="248850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knowmore</a:t>
            </a:r>
            <a:r>
              <a:rPr lang="en-AU" baseline="0" dirty="0" smtClean="0"/>
              <a:t> is independent of the Royal Commission, independent of government and independent of any church or other institutional body. We are a program of the National Association of Community Legal Centres.</a:t>
            </a:r>
          </a:p>
          <a:p>
            <a:endParaRPr lang="en-AU" baseline="0" dirty="0" smtClean="0"/>
          </a:p>
          <a:p>
            <a:r>
              <a:rPr lang="en-AU" baseline="0" dirty="0" smtClean="0"/>
              <a:t>Funding is separate and additional - funding did not come out of the existing CLC funding pool.</a:t>
            </a:r>
          </a:p>
          <a:p>
            <a:endParaRPr lang="en-AU" baseline="0" dirty="0" smtClean="0"/>
          </a:p>
          <a:p>
            <a:r>
              <a:rPr lang="en-AU" baseline="0" dirty="0" smtClean="0"/>
              <a:t>First office opened in Sydney – Royal Commission is based in Sydney. Other offices now established in Brisbane, Melbourne, and Perth.</a:t>
            </a:r>
          </a:p>
          <a:p>
            <a:endParaRPr lang="en-AU" baseline="0" dirty="0" smtClean="0"/>
          </a:p>
          <a:p>
            <a:r>
              <a:rPr lang="en-AU" baseline="0" dirty="0" smtClean="0"/>
              <a:t>Specifically funded to travel to other parts of Australia to provide advice and information. Work with the ATSILS and FVPLS</a:t>
            </a:r>
            <a:endParaRPr lang="en-AU" dirty="0" smtClean="0"/>
          </a:p>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232922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FF295C59-B6D8-471F-8E27-6153A16C835B}"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9517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419631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110226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77788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295C59-B6D8-471F-8E27-6153A16C835B}"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230651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8E8028-DE75-4ADF-A57E-1D6EB38167A7}" type="datetime1">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192554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F433B-C699-49DC-A2A9-3F4B953D4CA0}" type="datetime1">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238946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9000B5-0452-44B0-860E-704622CCC9EA}" type="datetime1">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3515164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8E8028-DE75-4ADF-A57E-1D6EB38167A7}" type="datetime1">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38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FD34B-7E30-4281-9128-A795B6B35418}" type="datetime1">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03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4ECA57-245C-4FED-BE52-1C6B6BDB7177}" type="datetime1">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417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01E4C-9267-4043-AE49-67415A785383}" type="datetime1">
              <a:rPr lang="en-US" smtClean="0">
                <a:solidFill>
                  <a:prstClr val="black">
                    <a:tint val="75000"/>
                  </a:prstClr>
                </a:solidFill>
              </a:rPr>
              <a:pPr/>
              <a:t>3/7/2018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94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D72EFD-2253-409B-AE2E-CF9863D6A68A}" type="datetime1">
              <a:rPr lang="en-US" smtClean="0">
                <a:solidFill>
                  <a:prstClr val="black">
                    <a:tint val="75000"/>
                  </a:prstClr>
                </a:solidFill>
              </a:rPr>
              <a:pPr/>
              <a:t>3/7/2018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01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A2127C-1E24-461B-9767-B1B42A657776}" type="datetime1">
              <a:rPr lang="en-US" smtClean="0">
                <a:solidFill>
                  <a:prstClr val="black">
                    <a:tint val="75000"/>
                  </a:prstClr>
                </a:solidFill>
              </a:rPr>
              <a:pPr/>
              <a:t>3/7/2018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906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FAAEE-D39E-4CF1-8128-9B4AF5BAB626}" type="datetime1">
              <a:rPr lang="en-US" smtClean="0">
                <a:solidFill>
                  <a:prstClr val="black">
                    <a:tint val="75000"/>
                  </a:prstClr>
                </a:solidFill>
              </a:rPr>
              <a:pPr/>
              <a:t>3/7/2018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89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27DED-CEA6-4571-8AEE-2B478F80699D}" type="datetime1">
              <a:rPr lang="en-US" smtClean="0">
                <a:solidFill>
                  <a:prstClr val="black">
                    <a:tint val="75000"/>
                  </a:prstClr>
                </a:solidFill>
              </a:rPr>
              <a:pPr/>
              <a:t>3/7/2018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7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FD34B-7E30-4281-9128-A795B6B35418}" type="datetime1">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4095627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28140-C27E-4377-B847-5A34C2DCEB25}" type="datetime1">
              <a:rPr lang="en-US" smtClean="0">
                <a:solidFill>
                  <a:prstClr val="black">
                    <a:tint val="75000"/>
                  </a:prstClr>
                </a:solidFill>
              </a:rPr>
              <a:pPr/>
              <a:t>3/7/2018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999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F433B-C699-49DC-A2A9-3F4B953D4CA0}" type="datetime1">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10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9000B5-0452-44B0-860E-704622CCC9EA}" type="datetime1">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858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201F6B7-5D5C-4003-9850-B87F780B0ECC}" type="datetimeFigureOut">
              <a:rPr lang="en-AU" smtClean="0">
                <a:solidFill>
                  <a:prstClr val="black">
                    <a:tint val="75000"/>
                  </a:prstClr>
                </a:solidFill>
              </a:rPr>
              <a:pPr/>
              <a:t>7/03/2018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D8AB0FE4-919F-4A1C-B59A-D95B64C23AA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25891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01F6B7-5D5C-4003-9850-B87F780B0ECC}" type="datetimeFigureOut">
              <a:rPr lang="en-AU" smtClean="0">
                <a:solidFill>
                  <a:prstClr val="black">
                    <a:tint val="75000"/>
                  </a:prstClr>
                </a:solidFill>
              </a:rPr>
              <a:pPr/>
              <a:t>7/03/2018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D8AB0FE4-919F-4A1C-B59A-D95B64C23AA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15014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1F6B7-5D5C-4003-9850-B87F780B0ECC}" type="datetimeFigureOut">
              <a:rPr lang="en-AU" smtClean="0">
                <a:solidFill>
                  <a:prstClr val="black">
                    <a:tint val="75000"/>
                  </a:prstClr>
                </a:solidFill>
              </a:rPr>
              <a:pPr/>
              <a:t>7/03/2018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D8AB0FE4-919F-4A1C-B59A-D95B64C23AA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97243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201F6B7-5D5C-4003-9850-B87F780B0ECC}" type="datetimeFigureOut">
              <a:rPr lang="en-AU" smtClean="0">
                <a:solidFill>
                  <a:prstClr val="black">
                    <a:tint val="75000"/>
                  </a:prstClr>
                </a:solidFill>
              </a:rPr>
              <a:pPr/>
              <a:t>7/03/2018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D8AB0FE4-919F-4A1C-B59A-D95B64C23AA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32456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201F6B7-5D5C-4003-9850-B87F780B0ECC}" type="datetimeFigureOut">
              <a:rPr lang="en-AU" smtClean="0">
                <a:solidFill>
                  <a:prstClr val="black">
                    <a:tint val="75000"/>
                  </a:prstClr>
                </a:solidFill>
              </a:rPr>
              <a:pPr/>
              <a:t>7/03/2018</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D8AB0FE4-919F-4A1C-B59A-D95B64C23AA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63693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201F6B7-5D5C-4003-9850-B87F780B0ECC}" type="datetimeFigureOut">
              <a:rPr lang="en-AU" smtClean="0">
                <a:solidFill>
                  <a:prstClr val="black">
                    <a:tint val="75000"/>
                  </a:prstClr>
                </a:solidFill>
              </a:rPr>
              <a:pPr/>
              <a:t>7/03/2018</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D8AB0FE4-919F-4A1C-B59A-D95B64C23AA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66222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1F6B7-5D5C-4003-9850-B87F780B0ECC}" type="datetimeFigureOut">
              <a:rPr lang="en-AU" smtClean="0">
                <a:solidFill>
                  <a:prstClr val="black">
                    <a:tint val="75000"/>
                  </a:prstClr>
                </a:solidFill>
              </a:rPr>
              <a:pPr/>
              <a:t>7/03/2018</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D8AB0FE4-919F-4A1C-B59A-D95B64C23AA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6184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4ECA57-245C-4FED-BE52-1C6B6BDB7177}" type="datetime1">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2629625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1F6B7-5D5C-4003-9850-B87F780B0ECC}" type="datetimeFigureOut">
              <a:rPr lang="en-AU" smtClean="0">
                <a:solidFill>
                  <a:prstClr val="black">
                    <a:tint val="75000"/>
                  </a:prstClr>
                </a:solidFill>
              </a:rPr>
              <a:pPr/>
              <a:t>7/03/2018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D8AB0FE4-919F-4A1C-B59A-D95B64C23AA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47311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1F6B7-5D5C-4003-9850-B87F780B0ECC}" type="datetimeFigureOut">
              <a:rPr lang="en-AU" smtClean="0">
                <a:solidFill>
                  <a:prstClr val="black">
                    <a:tint val="75000"/>
                  </a:prstClr>
                </a:solidFill>
              </a:rPr>
              <a:pPr/>
              <a:t>7/03/2018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D8AB0FE4-919F-4A1C-B59A-D95B64C23AA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25228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01F6B7-5D5C-4003-9850-B87F780B0ECC}" type="datetimeFigureOut">
              <a:rPr lang="en-AU" smtClean="0">
                <a:solidFill>
                  <a:prstClr val="black">
                    <a:tint val="75000"/>
                  </a:prstClr>
                </a:solidFill>
              </a:rPr>
              <a:pPr/>
              <a:t>7/03/2018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D8AB0FE4-919F-4A1C-B59A-D95B64C23AA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59072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01F6B7-5D5C-4003-9850-B87F780B0ECC}" type="datetimeFigureOut">
              <a:rPr lang="en-AU" smtClean="0">
                <a:solidFill>
                  <a:prstClr val="black">
                    <a:tint val="75000"/>
                  </a:prstClr>
                </a:solidFill>
              </a:rPr>
              <a:pPr/>
              <a:t>7/03/2018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D8AB0FE4-919F-4A1C-B59A-D95B64C23AA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84710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AB864BF-48BE-4DED-A585-6F11D9EB18B1}" type="datetimeFigureOut">
              <a:rPr lang="en-AU" smtClean="0">
                <a:solidFill>
                  <a:prstClr val="white">
                    <a:tint val="75000"/>
                  </a:prstClr>
                </a:solidFill>
              </a:rPr>
              <a:pPr/>
              <a:t>7/03/2018</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p>
            <a:fld id="{728674BA-3187-4C4D-8E89-F3D7CF30F12B}"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711819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B864BF-48BE-4DED-A585-6F11D9EB18B1}" type="datetimeFigureOut">
              <a:rPr lang="en-AU" smtClean="0">
                <a:solidFill>
                  <a:prstClr val="white">
                    <a:tint val="75000"/>
                  </a:prstClr>
                </a:solidFill>
              </a:rPr>
              <a:pPr/>
              <a:t>7/03/2018</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p>
            <a:fld id="{728674BA-3187-4C4D-8E89-F3D7CF30F12B}"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847784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864BF-48BE-4DED-A585-6F11D9EB18B1}" type="datetimeFigureOut">
              <a:rPr lang="en-AU" smtClean="0">
                <a:solidFill>
                  <a:prstClr val="white">
                    <a:tint val="75000"/>
                  </a:prstClr>
                </a:solidFill>
              </a:rPr>
              <a:pPr/>
              <a:t>7/03/2018</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p>
            <a:fld id="{728674BA-3187-4C4D-8E89-F3D7CF30F12B}"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512481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AB864BF-48BE-4DED-A585-6F11D9EB18B1}" type="datetimeFigureOut">
              <a:rPr lang="en-AU" smtClean="0">
                <a:solidFill>
                  <a:prstClr val="white">
                    <a:tint val="75000"/>
                  </a:prstClr>
                </a:solidFill>
              </a:rPr>
              <a:pPr/>
              <a:t>7/03/2018</a:t>
            </a:fld>
            <a:endParaRPr lang="en-AU">
              <a:solidFill>
                <a:prstClr val="white">
                  <a:tint val="75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prstClr>
              </a:solidFill>
            </a:endParaRPr>
          </a:p>
        </p:txBody>
      </p:sp>
      <p:sp>
        <p:nvSpPr>
          <p:cNvPr id="7" name="Slide Number Placeholder 6"/>
          <p:cNvSpPr>
            <a:spLocks noGrp="1"/>
          </p:cNvSpPr>
          <p:nvPr>
            <p:ph type="sldNum" sz="quarter" idx="12"/>
          </p:nvPr>
        </p:nvSpPr>
        <p:spPr/>
        <p:txBody>
          <a:bodyPr/>
          <a:lstStyle/>
          <a:p>
            <a:fld id="{728674BA-3187-4C4D-8E89-F3D7CF30F12B}"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899972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AB864BF-48BE-4DED-A585-6F11D9EB18B1}" type="datetimeFigureOut">
              <a:rPr lang="en-AU" smtClean="0">
                <a:solidFill>
                  <a:prstClr val="white">
                    <a:tint val="75000"/>
                  </a:prstClr>
                </a:solidFill>
              </a:rPr>
              <a:pPr/>
              <a:t>7/03/2018</a:t>
            </a:fld>
            <a:endParaRPr lang="en-AU">
              <a:solidFill>
                <a:prstClr val="white">
                  <a:tint val="75000"/>
                </a:prstClr>
              </a:solidFill>
            </a:endParaRPr>
          </a:p>
        </p:txBody>
      </p:sp>
      <p:sp>
        <p:nvSpPr>
          <p:cNvPr id="8" name="Footer Placeholder 7"/>
          <p:cNvSpPr>
            <a:spLocks noGrp="1"/>
          </p:cNvSpPr>
          <p:nvPr>
            <p:ph type="ftr" sz="quarter" idx="11"/>
          </p:nvPr>
        </p:nvSpPr>
        <p:spPr/>
        <p:txBody>
          <a:bodyPr/>
          <a:lstStyle/>
          <a:p>
            <a:endParaRPr lang="en-AU">
              <a:solidFill>
                <a:prstClr val="white">
                  <a:tint val="75000"/>
                </a:prstClr>
              </a:solidFill>
            </a:endParaRPr>
          </a:p>
        </p:txBody>
      </p:sp>
      <p:sp>
        <p:nvSpPr>
          <p:cNvPr id="9" name="Slide Number Placeholder 8"/>
          <p:cNvSpPr>
            <a:spLocks noGrp="1"/>
          </p:cNvSpPr>
          <p:nvPr>
            <p:ph type="sldNum" sz="quarter" idx="12"/>
          </p:nvPr>
        </p:nvSpPr>
        <p:spPr/>
        <p:txBody>
          <a:bodyPr/>
          <a:lstStyle/>
          <a:p>
            <a:fld id="{728674BA-3187-4C4D-8E89-F3D7CF30F12B}"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4197820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AB864BF-48BE-4DED-A585-6F11D9EB18B1}" type="datetimeFigureOut">
              <a:rPr lang="en-AU" smtClean="0">
                <a:solidFill>
                  <a:prstClr val="white">
                    <a:tint val="75000"/>
                  </a:prstClr>
                </a:solidFill>
              </a:rPr>
              <a:pPr/>
              <a:t>7/03/2018</a:t>
            </a:fld>
            <a:endParaRPr lang="en-AU">
              <a:solidFill>
                <a:prstClr val="white">
                  <a:tint val="75000"/>
                </a:prstClr>
              </a:solidFill>
            </a:endParaRPr>
          </a:p>
        </p:txBody>
      </p:sp>
      <p:sp>
        <p:nvSpPr>
          <p:cNvPr id="4" name="Footer Placeholder 3"/>
          <p:cNvSpPr>
            <a:spLocks noGrp="1"/>
          </p:cNvSpPr>
          <p:nvPr>
            <p:ph type="ftr" sz="quarter" idx="11"/>
          </p:nvPr>
        </p:nvSpPr>
        <p:spPr/>
        <p:txBody>
          <a:bodyPr/>
          <a:lstStyle/>
          <a:p>
            <a:endParaRPr lang="en-AU">
              <a:solidFill>
                <a:prstClr val="white">
                  <a:tint val="75000"/>
                </a:prstClr>
              </a:solidFill>
            </a:endParaRPr>
          </a:p>
        </p:txBody>
      </p:sp>
      <p:sp>
        <p:nvSpPr>
          <p:cNvPr id="5" name="Slide Number Placeholder 4"/>
          <p:cNvSpPr>
            <a:spLocks noGrp="1"/>
          </p:cNvSpPr>
          <p:nvPr>
            <p:ph type="sldNum" sz="quarter" idx="12"/>
          </p:nvPr>
        </p:nvSpPr>
        <p:spPr/>
        <p:txBody>
          <a:bodyPr/>
          <a:lstStyle/>
          <a:p>
            <a:fld id="{728674BA-3187-4C4D-8E89-F3D7CF30F12B}"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52439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01E4C-9267-4043-AE49-67415A785383}" type="datetime1">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3929307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864BF-48BE-4DED-A585-6F11D9EB18B1}" type="datetimeFigureOut">
              <a:rPr lang="en-AU" smtClean="0">
                <a:solidFill>
                  <a:prstClr val="white">
                    <a:tint val="75000"/>
                  </a:prstClr>
                </a:solidFill>
              </a:rPr>
              <a:pPr/>
              <a:t>7/03/2018</a:t>
            </a:fld>
            <a:endParaRPr lang="en-AU">
              <a:solidFill>
                <a:prstClr val="white">
                  <a:tint val="75000"/>
                </a:prstClr>
              </a:solidFill>
            </a:endParaRPr>
          </a:p>
        </p:txBody>
      </p:sp>
      <p:sp>
        <p:nvSpPr>
          <p:cNvPr id="3" name="Footer Placeholder 2"/>
          <p:cNvSpPr>
            <a:spLocks noGrp="1"/>
          </p:cNvSpPr>
          <p:nvPr>
            <p:ph type="ftr" sz="quarter" idx="11"/>
          </p:nvPr>
        </p:nvSpPr>
        <p:spPr/>
        <p:txBody>
          <a:bodyPr/>
          <a:lstStyle/>
          <a:p>
            <a:endParaRPr lang="en-AU">
              <a:solidFill>
                <a:prstClr val="white">
                  <a:tint val="75000"/>
                </a:prstClr>
              </a:solidFill>
            </a:endParaRPr>
          </a:p>
        </p:txBody>
      </p:sp>
      <p:sp>
        <p:nvSpPr>
          <p:cNvPr id="4" name="Slide Number Placeholder 3"/>
          <p:cNvSpPr>
            <a:spLocks noGrp="1"/>
          </p:cNvSpPr>
          <p:nvPr>
            <p:ph type="sldNum" sz="quarter" idx="12"/>
          </p:nvPr>
        </p:nvSpPr>
        <p:spPr/>
        <p:txBody>
          <a:bodyPr/>
          <a:lstStyle/>
          <a:p>
            <a:fld id="{728674BA-3187-4C4D-8E89-F3D7CF30F12B}"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404593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864BF-48BE-4DED-A585-6F11D9EB18B1}" type="datetimeFigureOut">
              <a:rPr lang="en-AU" smtClean="0">
                <a:solidFill>
                  <a:prstClr val="white">
                    <a:tint val="75000"/>
                  </a:prstClr>
                </a:solidFill>
              </a:rPr>
              <a:pPr/>
              <a:t>7/03/2018</a:t>
            </a:fld>
            <a:endParaRPr lang="en-AU">
              <a:solidFill>
                <a:prstClr val="white">
                  <a:tint val="75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prstClr>
              </a:solidFill>
            </a:endParaRPr>
          </a:p>
        </p:txBody>
      </p:sp>
      <p:sp>
        <p:nvSpPr>
          <p:cNvPr id="7" name="Slide Number Placeholder 6"/>
          <p:cNvSpPr>
            <a:spLocks noGrp="1"/>
          </p:cNvSpPr>
          <p:nvPr>
            <p:ph type="sldNum" sz="quarter" idx="12"/>
          </p:nvPr>
        </p:nvSpPr>
        <p:spPr/>
        <p:txBody>
          <a:bodyPr/>
          <a:lstStyle/>
          <a:p>
            <a:fld id="{728674BA-3187-4C4D-8E89-F3D7CF30F12B}"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372654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864BF-48BE-4DED-A585-6F11D9EB18B1}" type="datetimeFigureOut">
              <a:rPr lang="en-AU" smtClean="0">
                <a:solidFill>
                  <a:prstClr val="white">
                    <a:tint val="75000"/>
                  </a:prstClr>
                </a:solidFill>
              </a:rPr>
              <a:pPr/>
              <a:t>7/03/2018</a:t>
            </a:fld>
            <a:endParaRPr lang="en-AU">
              <a:solidFill>
                <a:prstClr val="white">
                  <a:tint val="75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prstClr>
              </a:solidFill>
            </a:endParaRPr>
          </a:p>
        </p:txBody>
      </p:sp>
      <p:sp>
        <p:nvSpPr>
          <p:cNvPr id="7" name="Slide Number Placeholder 6"/>
          <p:cNvSpPr>
            <a:spLocks noGrp="1"/>
          </p:cNvSpPr>
          <p:nvPr>
            <p:ph type="sldNum" sz="quarter" idx="12"/>
          </p:nvPr>
        </p:nvSpPr>
        <p:spPr/>
        <p:txBody>
          <a:bodyPr/>
          <a:lstStyle/>
          <a:p>
            <a:fld id="{728674BA-3187-4C4D-8E89-F3D7CF30F12B}"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588889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B864BF-48BE-4DED-A585-6F11D9EB18B1}" type="datetimeFigureOut">
              <a:rPr lang="en-AU" smtClean="0">
                <a:solidFill>
                  <a:prstClr val="white">
                    <a:tint val="75000"/>
                  </a:prstClr>
                </a:solidFill>
              </a:rPr>
              <a:pPr/>
              <a:t>7/03/2018</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p>
            <a:fld id="{728674BA-3187-4C4D-8E89-F3D7CF30F12B}"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436757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B864BF-48BE-4DED-A585-6F11D9EB18B1}" type="datetimeFigureOut">
              <a:rPr lang="en-AU" smtClean="0">
                <a:solidFill>
                  <a:prstClr val="white">
                    <a:tint val="75000"/>
                  </a:prstClr>
                </a:solidFill>
              </a:rPr>
              <a:pPr/>
              <a:t>7/03/2018</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p>
            <a:fld id="{728674BA-3187-4C4D-8E89-F3D7CF30F12B}"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7954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D72EFD-2253-409B-AE2E-CF9863D6A68A}" type="datetime1">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14893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A2127C-1E24-461B-9767-B1B42A657776}" type="datetime1">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335097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FAAEE-D39E-4CF1-8128-9B4AF5BAB626}" type="datetime1">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1238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27DED-CEA6-4571-8AEE-2B478F80699D}" type="datetime1">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411815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28140-C27E-4377-B847-5A34C2DCEB25}" type="datetime1">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373878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83206-19CB-4548-AFB5-53FEE77EE219}" type="datetime1">
              <a:rPr lang="en-US" smtClean="0"/>
              <a:t>3/7/2018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E9B95-03AF-714A-9A17-B78A3DCC27FB}" type="slidenum">
              <a:rPr lang="en-US" smtClean="0"/>
              <a:t>‹#›</a:t>
            </a:fld>
            <a:endParaRPr lang="en-US"/>
          </a:p>
        </p:txBody>
      </p:sp>
    </p:spTree>
    <p:extLst>
      <p:ext uri="{BB962C8B-B14F-4D97-AF65-F5344CB8AC3E}">
        <p14:creationId xmlns:p14="http://schemas.microsoft.com/office/powerpoint/2010/main" val="1548693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883206-19CB-4548-AFB5-53FEE77EE219}" type="datetime1">
              <a:rPr lang="en-US" smtClean="0">
                <a:solidFill>
                  <a:prstClr val="black">
                    <a:tint val="75000"/>
                  </a:prstClr>
                </a:solidFill>
              </a:rPr>
              <a:pPr/>
              <a:t>3/7/2018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2E9B95-03AF-714A-9A17-B78A3DCC27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372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201F6B7-5D5C-4003-9850-B87F780B0ECC}" type="datetimeFigureOut">
              <a:rPr lang="en-AU" smtClean="0">
                <a:solidFill>
                  <a:prstClr val="black">
                    <a:tint val="75000"/>
                  </a:prstClr>
                </a:solidFill>
              </a:rPr>
              <a:pPr defTabSz="685800"/>
              <a:t>7/03/2018</a:t>
            </a:fld>
            <a:endParaRPr lang="en-A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A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8AB0FE4-919F-4A1C-B59A-D95B64C23AAC}"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25431209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AB864BF-48BE-4DED-A585-6F11D9EB18B1}" type="datetimeFigureOut">
              <a:rPr lang="en-AU" smtClean="0">
                <a:solidFill>
                  <a:prstClr val="white">
                    <a:tint val="75000"/>
                  </a:prstClr>
                </a:solidFill>
              </a:rPr>
              <a:pPr defTabSz="685800"/>
              <a:t>7/03/2018</a:t>
            </a:fld>
            <a:endParaRPr lang="en-AU">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AU">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28674BA-3187-4C4D-8E89-F3D7CF30F12B}" type="slidenum">
              <a:rPr lang="en-AU" smtClean="0">
                <a:solidFill>
                  <a:prstClr val="white">
                    <a:tint val="75000"/>
                  </a:prstClr>
                </a:solidFill>
              </a:rPr>
              <a:pPr defTabSz="685800"/>
              <a:t>‹#›</a:t>
            </a:fld>
            <a:endParaRPr lang="en-AU">
              <a:solidFill>
                <a:prstClr val="white">
                  <a:tint val="75000"/>
                </a:prstClr>
              </a:solidFill>
            </a:endParaRPr>
          </a:p>
        </p:txBody>
      </p:sp>
    </p:spTree>
    <p:extLst>
      <p:ext uri="{BB962C8B-B14F-4D97-AF65-F5344CB8AC3E}">
        <p14:creationId xmlns:p14="http://schemas.microsoft.com/office/powerpoint/2010/main" val="2392933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hyperlink" Target="http://www.knowmore.org.au/" TargetMode="External"/><Relationship Id="rId5" Type="http://schemas.openxmlformats.org/officeDocument/2006/relationships/hyperlink" Target="mailto:warren.strange@knowmore.org.au" TargetMode="External"/><Relationship Id="rId4" Type="http://schemas.openxmlformats.org/officeDocument/2006/relationships/hyperlink" Target="mailto:Prue.gregory@knowmore.org.au" TargetMode="External"/><Relationship Id="rId9" Type="http://schemas.openxmlformats.org/officeDocument/2006/relationships/hyperlink" Target="mailto:catherine.browning@knowmore.org.a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73B0"/>
        </a:solidFill>
        <a:effectLst/>
      </p:bgPr>
    </p:bg>
    <p:spTree>
      <p:nvGrpSpPr>
        <p:cNvPr id="1" name=""/>
        <p:cNvGrpSpPr/>
        <p:nvPr/>
      </p:nvGrpSpPr>
      <p:grpSpPr>
        <a:xfrm>
          <a:off x="0" y="0"/>
          <a:ext cx="0" cy="0"/>
          <a:chOff x="0" y="0"/>
          <a:chExt cx="0" cy="0"/>
        </a:xfrm>
      </p:grpSpPr>
      <p:sp>
        <p:nvSpPr>
          <p:cNvPr id="6" name="Text Box 10"/>
          <p:cNvSpPr txBox="1"/>
          <p:nvPr/>
        </p:nvSpPr>
        <p:spPr>
          <a:xfrm>
            <a:off x="0" y="3405295"/>
            <a:ext cx="9173860" cy="3456104"/>
          </a:xfrm>
          <a:prstGeom prst="rect">
            <a:avLst/>
          </a:prstGeom>
          <a:solidFill>
            <a:srgbClr val="52A583"/>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tx1"/>
                </a:solidFill>
                <a:effectLst/>
                <a:latin typeface="Arial"/>
                <a:ea typeface="ＭＳ 明朝"/>
                <a:cs typeface="Times New Roman"/>
              </a:rPr>
              <a:t> </a:t>
            </a:r>
            <a:endParaRPr lang="en-AU" sz="1200">
              <a:solidFill>
                <a:schemeClr val="tx1"/>
              </a:solidFill>
              <a:effectLst/>
              <a:ea typeface="ＭＳ 明朝"/>
              <a:cs typeface="Times New Roman"/>
            </a:endParaRPr>
          </a:p>
        </p:txBody>
      </p:sp>
      <p:sp>
        <p:nvSpPr>
          <p:cNvPr id="2" name="Title 1"/>
          <p:cNvSpPr>
            <a:spLocks noGrp="1"/>
          </p:cNvSpPr>
          <p:nvPr>
            <p:ph type="ctrTitle"/>
          </p:nvPr>
        </p:nvSpPr>
        <p:spPr>
          <a:xfrm>
            <a:off x="550684" y="270199"/>
            <a:ext cx="4880994" cy="3554742"/>
          </a:xfrm>
        </p:spPr>
        <p:txBody>
          <a:bodyPr>
            <a:noAutofit/>
          </a:bodyPr>
          <a:lstStyle/>
          <a:p>
            <a:r>
              <a:rPr lang="en-AU" sz="3600" b="1" dirty="0" smtClean="0">
                <a:solidFill>
                  <a:schemeClr val="bg1"/>
                </a:solidFill>
              </a:rPr>
              <a:t/>
            </a:r>
            <a:br>
              <a:rPr lang="en-AU" sz="3600" b="1" dirty="0" smtClean="0">
                <a:solidFill>
                  <a:schemeClr val="bg1"/>
                </a:solidFill>
              </a:rPr>
            </a:br>
            <a:r>
              <a:rPr lang="en-AU" sz="3600" b="1" dirty="0">
                <a:solidFill>
                  <a:schemeClr val="bg1"/>
                </a:solidFill>
              </a:rPr>
              <a:t/>
            </a:r>
            <a:br>
              <a:rPr lang="en-AU" sz="3600" b="1" dirty="0">
                <a:solidFill>
                  <a:schemeClr val="bg1"/>
                </a:solidFill>
              </a:rPr>
            </a:br>
            <a:r>
              <a:rPr lang="en-AU" sz="3600" b="1" dirty="0" smtClean="0">
                <a:solidFill>
                  <a:schemeClr val="bg1"/>
                </a:solidFill>
              </a:rPr>
              <a:t>Lessons from the Royal Commission</a:t>
            </a:r>
            <a:br>
              <a:rPr lang="en-AU" sz="3600" b="1" dirty="0" smtClean="0">
                <a:solidFill>
                  <a:schemeClr val="bg1"/>
                </a:solidFill>
              </a:rPr>
            </a:br>
            <a:r>
              <a:rPr lang="en-AU" sz="3600" b="1" dirty="0" smtClean="0">
                <a:solidFill>
                  <a:schemeClr val="bg1"/>
                </a:solidFill>
              </a:rPr>
              <a:t/>
            </a:r>
            <a:br>
              <a:rPr lang="en-AU" sz="3600" b="1" dirty="0" smtClean="0">
                <a:solidFill>
                  <a:schemeClr val="bg1"/>
                </a:solidFill>
              </a:rPr>
            </a:br>
            <a:r>
              <a:rPr lang="en-AU" sz="3600" b="1" dirty="0" smtClean="0">
                <a:solidFill>
                  <a:schemeClr val="bg1"/>
                </a:solidFill>
              </a:rPr>
              <a:t>8 March 2018</a:t>
            </a:r>
            <a:r>
              <a:rPr lang="en-AU" sz="3600" b="1" dirty="0">
                <a:solidFill>
                  <a:schemeClr val="bg1"/>
                </a:solidFill>
              </a:rPr>
              <a:t/>
            </a:r>
            <a:br>
              <a:rPr lang="en-AU" sz="3600" b="1" dirty="0">
                <a:solidFill>
                  <a:schemeClr val="bg1"/>
                </a:solidFill>
              </a:rPr>
            </a:br>
            <a:r>
              <a:rPr lang="en-AU" sz="3600" b="1" dirty="0"/>
              <a:t/>
            </a:r>
            <a:br>
              <a:rPr lang="en-AU" sz="3600" b="1" dirty="0"/>
            </a:br>
            <a:r>
              <a:rPr lang="en-AU" sz="3600" dirty="0"/>
              <a:t/>
            </a:r>
            <a:br>
              <a:rPr lang="en-AU" sz="3600" dirty="0"/>
            </a:br>
            <a:endParaRPr lang="en-US" sz="3600" b="1" dirty="0">
              <a:solidFill>
                <a:schemeClr val="bg1"/>
              </a:solidFill>
              <a:latin typeface="Arial"/>
              <a:cs typeface="Arial"/>
            </a:endParaRPr>
          </a:p>
        </p:txBody>
      </p:sp>
      <p:sp>
        <p:nvSpPr>
          <p:cNvPr id="3" name="Subtitle 2"/>
          <p:cNvSpPr>
            <a:spLocks noGrp="1"/>
          </p:cNvSpPr>
          <p:nvPr>
            <p:ph type="subTitle" idx="1"/>
          </p:nvPr>
        </p:nvSpPr>
        <p:spPr>
          <a:xfrm>
            <a:off x="544388" y="2418545"/>
            <a:ext cx="8183938" cy="3162506"/>
          </a:xfrm>
        </p:spPr>
        <p:txBody>
          <a:bodyPr>
            <a:normAutofit fontScale="92500" lnSpcReduction="20000"/>
          </a:bodyPr>
          <a:lstStyle/>
          <a:p>
            <a:r>
              <a:rPr lang="en-AU" sz="4400" b="1" dirty="0" smtClean="0">
                <a:solidFill>
                  <a:schemeClr val="bg1"/>
                </a:solidFill>
              </a:rPr>
              <a:t>  </a:t>
            </a:r>
            <a:endParaRPr lang="en-AU" sz="14400" dirty="0">
              <a:solidFill>
                <a:schemeClr val="tx1"/>
              </a:solidFill>
            </a:endParaRPr>
          </a:p>
          <a:p>
            <a:endParaRPr lang="en-US" b="1" dirty="0" smtClean="0">
              <a:solidFill>
                <a:schemeClr val="bg1"/>
              </a:solidFill>
            </a:endParaRPr>
          </a:p>
          <a:p>
            <a:endParaRPr lang="en-US" b="1" dirty="0" smtClean="0">
              <a:solidFill>
                <a:schemeClr val="bg1"/>
              </a:solidFill>
            </a:endParaRPr>
          </a:p>
          <a:p>
            <a:r>
              <a:rPr lang="en-US" b="1" dirty="0" smtClean="0">
                <a:solidFill>
                  <a:schemeClr val="bg1"/>
                </a:solidFill>
              </a:rPr>
              <a:t>Warren Strange</a:t>
            </a:r>
          </a:p>
          <a:p>
            <a:r>
              <a:rPr lang="en-US" b="1" dirty="0" smtClean="0">
                <a:solidFill>
                  <a:schemeClr val="bg1"/>
                </a:solidFill>
              </a:rPr>
              <a:t>Executive Officer </a:t>
            </a:r>
          </a:p>
          <a:p>
            <a:r>
              <a:rPr lang="en-US" b="1" dirty="0">
                <a:solidFill>
                  <a:schemeClr val="bg1"/>
                </a:solidFill>
              </a:rPr>
              <a:t>k</a:t>
            </a:r>
            <a:r>
              <a:rPr lang="en-US" b="1" dirty="0" smtClean="0">
                <a:solidFill>
                  <a:schemeClr val="bg1"/>
                </a:solidFill>
              </a:rPr>
              <a:t>nowmore legal service</a:t>
            </a:r>
            <a:endParaRPr lang="en-US" b="1" dirty="0">
              <a:solidFill>
                <a:schemeClr val="bg1"/>
              </a:solidFill>
            </a:endParaRPr>
          </a:p>
        </p:txBody>
      </p:sp>
      <p:pic>
        <p:nvPicPr>
          <p:cNvPr id="5" name="Picture 4"/>
          <p:cNvPicPr/>
          <p:nvPr/>
        </p:nvPicPr>
        <p:blipFill rotWithShape="1">
          <a:blip r:embed="rId3" cstate="email">
            <a:extLst>
              <a:ext uri="{28A0092B-C50C-407E-A947-70E740481C1C}">
                <a14:useLocalDpi xmlns:a14="http://schemas.microsoft.com/office/drawing/2010/main"/>
              </a:ext>
            </a:extLst>
          </a:blip>
          <a:srcRect t="-1" b="-1113"/>
          <a:stretch/>
        </p:blipFill>
        <p:spPr bwMode="auto">
          <a:xfrm>
            <a:off x="5844673" y="116965"/>
            <a:ext cx="3106420" cy="2341880"/>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a:blip r:embed="rId4" cstate="email">
            <a:extLst>
              <a:ext uri="{28A0092B-C50C-407E-A947-70E740481C1C}">
                <a14:useLocalDpi xmlns:a14="http://schemas.microsoft.com/office/drawing/2010/main"/>
              </a:ext>
            </a:extLst>
          </a:blip>
          <a:stretch>
            <a:fillRect/>
          </a:stretch>
        </p:blipFill>
        <p:spPr>
          <a:xfrm>
            <a:off x="5569180" y="5298196"/>
            <a:ext cx="1722755" cy="1714500"/>
          </a:xfrm>
          <a:prstGeom prst="rect">
            <a:avLst/>
          </a:prstGeom>
        </p:spPr>
      </p:pic>
      <p:pic>
        <p:nvPicPr>
          <p:cNvPr id="12" name="Picture 11"/>
          <p:cNvPicPr/>
          <p:nvPr/>
        </p:nvPicPr>
        <p:blipFill>
          <a:blip r:embed="rId4"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13" name="Picture 12"/>
          <p:cNvPicPr/>
          <p:nvPr/>
        </p:nvPicPr>
        <p:blipFill>
          <a:blip r:embed="rId4"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14" name="Picture 13"/>
          <p:cNvPicPr/>
          <p:nvPr/>
        </p:nvPicPr>
        <p:blipFill>
          <a:blip r:embed="rId4"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sp>
        <p:nvSpPr>
          <p:cNvPr id="4" name="Slide Number Placeholder 3"/>
          <p:cNvSpPr>
            <a:spLocks noGrp="1"/>
          </p:cNvSpPr>
          <p:nvPr>
            <p:ph type="sldNum" sz="quarter" idx="12"/>
          </p:nvPr>
        </p:nvSpPr>
        <p:spPr/>
        <p:txBody>
          <a:bodyPr/>
          <a:lstStyle/>
          <a:p>
            <a:fld id="{D32E9B95-03AF-714A-9A17-B78A3DCC27FB}" type="slidenum">
              <a:rPr lang="en-US" smtClean="0"/>
              <a:t>1</a:t>
            </a:fld>
            <a:endParaRPr lang="en-US"/>
          </a:p>
        </p:txBody>
      </p:sp>
    </p:spTree>
    <p:extLst>
      <p:ext uri="{BB962C8B-B14F-4D97-AF65-F5344CB8AC3E}">
        <p14:creationId xmlns:p14="http://schemas.microsoft.com/office/powerpoint/2010/main" val="1004708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10539" y="4678018"/>
            <a:ext cx="5115339" cy="3009938"/>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1"/>
            <a:ext cx="9144000" cy="1378226"/>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r>
              <a:rPr lang="en-GB" sz="2700">
                <a:solidFill>
                  <a:prstClr val="white"/>
                </a:solidFill>
                <a:latin typeface="Arial"/>
                <a:ea typeface="ＭＳ 明朝"/>
                <a:cs typeface="Times New Roman"/>
              </a:rPr>
              <a:t> </a:t>
            </a:r>
            <a:endParaRPr lang="en-AU" sz="900">
              <a:solidFill>
                <a:prstClr val="white"/>
              </a:solidFill>
              <a:ea typeface="ＭＳ 明朝"/>
              <a:cs typeface="Times New Roman"/>
            </a:endParaRPr>
          </a:p>
        </p:txBody>
      </p:sp>
      <p:sp>
        <p:nvSpPr>
          <p:cNvPr id="2" name="Title 1"/>
          <p:cNvSpPr>
            <a:spLocks noGrp="1"/>
          </p:cNvSpPr>
          <p:nvPr>
            <p:ph type="title"/>
          </p:nvPr>
        </p:nvSpPr>
        <p:spPr>
          <a:xfrm>
            <a:off x="458075" y="382214"/>
            <a:ext cx="7150139" cy="690492"/>
          </a:xfrm>
        </p:spPr>
        <p:txBody>
          <a:bodyPr>
            <a:normAutofit fontScale="90000"/>
          </a:bodyPr>
          <a:lstStyle/>
          <a:p>
            <a:r>
              <a:rPr lang="en-AU" sz="3600" b="1" dirty="0">
                <a:solidFill>
                  <a:schemeClr val="bg1"/>
                </a:solidFill>
                <a:cs typeface="Arial" pitchFamily="34" charset="0"/>
              </a:rPr>
              <a:t>knowmore clients in Correctional Centres</a:t>
            </a:r>
            <a:br>
              <a:rPr lang="en-AU" sz="3600" b="1" dirty="0">
                <a:solidFill>
                  <a:schemeClr val="bg1"/>
                </a:solidFill>
                <a:cs typeface="Arial" pitchFamily="34" charset="0"/>
              </a:rPr>
            </a:br>
            <a:r>
              <a:rPr lang="en-AU" sz="3600" b="1" dirty="0">
                <a:solidFill>
                  <a:schemeClr val="bg1"/>
                </a:solidFill>
                <a:cs typeface="Arial" pitchFamily="34" charset="0"/>
              </a:rPr>
              <a:t> – to 31 October 2017</a:t>
            </a:r>
            <a:endParaRPr lang="en-US" sz="3600" dirty="0">
              <a:solidFill>
                <a:schemeClr val="bg1"/>
              </a:solidFill>
              <a:latin typeface="+mn-lt"/>
              <a:cs typeface="Arial" pitchFamily="34" charset="0"/>
            </a:endParaRPr>
          </a:p>
        </p:txBody>
      </p:sp>
      <p:sp>
        <p:nvSpPr>
          <p:cNvPr id="13" name="Slide Number Placeholder 12"/>
          <p:cNvSpPr>
            <a:spLocks noGrp="1"/>
          </p:cNvSpPr>
          <p:nvPr>
            <p:ph type="sldNum" sz="quarter" idx="12"/>
          </p:nvPr>
        </p:nvSpPr>
        <p:spPr/>
        <p:txBody>
          <a:bodyPr/>
          <a:lstStyle/>
          <a:p>
            <a:fld id="{D32E9B95-03AF-714A-9A17-B78A3DCC27FB}" type="slidenum">
              <a:rPr lang="en-US" smtClean="0">
                <a:solidFill>
                  <a:prstClr val="black">
                    <a:tint val="75000"/>
                  </a:prstClr>
                </a:solidFill>
              </a:rPr>
              <a:pPr/>
              <a:t>10</a:t>
            </a:fld>
            <a:endParaRPr lang="en-US">
              <a:solidFill>
                <a:prstClr val="black">
                  <a:tint val="75000"/>
                </a:prstClr>
              </a:solidFill>
            </a:endParaRPr>
          </a:p>
        </p:txBody>
      </p:sp>
      <p:pic>
        <p:nvPicPr>
          <p:cNvPr id="12" name="Picture 11"/>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655208" y="57136"/>
            <a:ext cx="1353953" cy="1219187"/>
          </a:xfrm>
          <a:prstGeom prst="rect">
            <a:avLst/>
          </a:prstGeom>
          <a:ln>
            <a:noFill/>
          </a:ln>
          <a:extLst>
            <a:ext uri="{53640926-AAD7-44d8-BBD7-CCE9431645EC}">
              <a14:shadowObscured xmlns:a14="http://schemas.microsoft.com/office/drawing/2010/main" xmln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4977" y="1702958"/>
            <a:ext cx="4600879" cy="4593611"/>
          </a:xfrm>
          <a:prstGeom prst="rect">
            <a:avLst/>
          </a:prstGeom>
        </p:spPr>
      </p:pic>
    </p:spTree>
    <p:extLst>
      <p:ext uri="{BB962C8B-B14F-4D97-AF65-F5344CB8AC3E}">
        <p14:creationId xmlns:p14="http://schemas.microsoft.com/office/powerpoint/2010/main" val="67102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0750"/>
            <a:ext cx="9144000" cy="2476500"/>
          </a:xfrm>
          <a:prstGeom prst="rect">
            <a:avLst/>
          </a:prstGeom>
        </p:spPr>
      </p:pic>
    </p:spTree>
    <p:extLst>
      <p:ext uri="{BB962C8B-B14F-4D97-AF65-F5344CB8AC3E}">
        <p14:creationId xmlns:p14="http://schemas.microsoft.com/office/powerpoint/2010/main" val="2322643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oo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67941" y="857250"/>
            <a:ext cx="7808119" cy="5143500"/>
          </a:xfrm>
          <a:prstGeom prst="rect">
            <a:avLst/>
          </a:prstGeom>
          <a:noFill/>
          <a:ln>
            <a:noFill/>
          </a:ln>
        </p:spPr>
      </p:pic>
    </p:spTree>
    <p:extLst>
      <p:ext uri="{BB962C8B-B14F-4D97-AF65-F5344CB8AC3E}">
        <p14:creationId xmlns:p14="http://schemas.microsoft.com/office/powerpoint/2010/main" val="1294028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399010" y="184027"/>
            <a:ext cx="8229600" cy="1143000"/>
          </a:xfrm>
        </p:spPr>
        <p:txBody>
          <a:bodyPr>
            <a:normAutofit fontScale="90000"/>
          </a:bodyPr>
          <a:lstStyle/>
          <a:p>
            <a:r>
              <a:rPr lang="en-US" sz="4000" b="1" dirty="0" smtClean="0">
                <a:solidFill>
                  <a:schemeClr val="bg1"/>
                </a:solidFill>
              </a:rPr>
              <a:t>The Royal Commission’s Final </a:t>
            </a:r>
            <a:br>
              <a:rPr lang="en-US" sz="4000" b="1" dirty="0" smtClean="0">
                <a:solidFill>
                  <a:schemeClr val="bg1"/>
                </a:solidFill>
              </a:rPr>
            </a:br>
            <a:r>
              <a:rPr lang="en-US" sz="4000" b="1" dirty="0" smtClean="0">
                <a:solidFill>
                  <a:schemeClr val="bg1"/>
                </a:solidFill>
              </a:rPr>
              <a:t>Report</a:t>
            </a:r>
            <a:endParaRPr lang="en-US" sz="4000"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buSzPct val="75000"/>
              <a:buFont typeface="Wingdings" panose="05000000000000000000" pitchFamily="2" charset="2"/>
              <a:buChar char="§"/>
            </a:pPr>
            <a:r>
              <a:rPr lang="en-US" dirty="0" smtClean="0"/>
              <a:t>Over 8,000 private sessions. 57 public hearings. 59 research reports.</a:t>
            </a:r>
          </a:p>
          <a:p>
            <a:pPr>
              <a:buSzPct val="75000"/>
              <a:buFont typeface="Wingdings" panose="05000000000000000000" pitchFamily="2" charset="2"/>
              <a:buChar char="§"/>
            </a:pPr>
            <a:r>
              <a:rPr lang="en-US" dirty="0" smtClean="0"/>
              <a:t>Final report – 17 volumes. Earlier reports</a:t>
            </a:r>
          </a:p>
          <a:p>
            <a:pPr>
              <a:buSzPct val="75000"/>
              <a:buFont typeface="Wingdings" panose="05000000000000000000" pitchFamily="2" charset="2"/>
              <a:buChar char="§"/>
            </a:pPr>
            <a:r>
              <a:rPr lang="en-US" dirty="0" smtClean="0"/>
              <a:t>Volume 9 – </a:t>
            </a:r>
            <a:r>
              <a:rPr lang="en-US" i="1" dirty="0" smtClean="0"/>
              <a:t>Advocacy, support and therapeutic treatment services for clients</a:t>
            </a:r>
          </a:p>
          <a:p>
            <a:pPr>
              <a:buSzPct val="75000"/>
              <a:buFont typeface="Wingdings" panose="05000000000000000000" pitchFamily="2" charset="2"/>
              <a:buChar char="§"/>
            </a:pPr>
            <a:r>
              <a:rPr lang="en-US" dirty="0" smtClean="0"/>
              <a:t>Recommendation 9.4 – establish a legal advice service for survivors of institutional child sexual abuse</a:t>
            </a:r>
          </a:p>
          <a:p>
            <a:pPr>
              <a:buSzPct val="75000"/>
              <a:buFont typeface="Wingdings" panose="05000000000000000000" pitchFamily="2" charset="2"/>
              <a:buChar char="§"/>
            </a:pPr>
            <a:r>
              <a:rPr lang="en-US" dirty="0" smtClean="0"/>
              <a:t>Services should be </a:t>
            </a:r>
            <a:r>
              <a:rPr lang="en-US" i="1" dirty="0" smtClean="0"/>
              <a:t>trauma-informed, collaborative, available, acceptable and high quality</a:t>
            </a:r>
          </a:p>
          <a:p>
            <a:pPr>
              <a:buSzPct val="75000"/>
              <a:buFont typeface="Wingdings" panose="05000000000000000000" pitchFamily="2" charset="2"/>
              <a:buChar char="§"/>
            </a:pPr>
            <a:endParaRPr lang="en-US" dirty="0" smtClean="0"/>
          </a:p>
          <a:p>
            <a:pPr>
              <a:buSzPct val="75000"/>
              <a:buFont typeface="Wingdings" panose="05000000000000000000" pitchFamily="2" charset="2"/>
              <a:buChar char="§"/>
            </a:pPr>
            <a:endParaRPr lang="en-US" i="1" dirty="0" smtClean="0"/>
          </a:p>
          <a:p>
            <a:endParaRPr lang="en-US" dirty="0"/>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2" name="Slide Number Placeholder 11"/>
          <p:cNvSpPr>
            <a:spLocks noGrp="1"/>
          </p:cNvSpPr>
          <p:nvPr>
            <p:ph type="sldNum" sz="quarter" idx="12"/>
          </p:nvPr>
        </p:nvSpPr>
        <p:spPr/>
        <p:txBody>
          <a:bodyPr/>
          <a:lstStyle/>
          <a:p>
            <a:fld id="{D32E9B95-03AF-714A-9A17-B78A3DCC27FB}" type="slidenum">
              <a:rPr lang="en-US" smtClean="0"/>
              <a:t>13</a:t>
            </a:fld>
            <a:endParaRPr lang="en-US"/>
          </a:p>
        </p:txBody>
      </p:sp>
    </p:spTree>
    <p:extLst>
      <p:ext uri="{BB962C8B-B14F-4D97-AF65-F5344CB8AC3E}">
        <p14:creationId xmlns:p14="http://schemas.microsoft.com/office/powerpoint/2010/main" val="2234757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399010" y="184027"/>
            <a:ext cx="8229600" cy="1143000"/>
          </a:xfrm>
        </p:spPr>
        <p:txBody>
          <a:bodyPr>
            <a:normAutofit fontScale="90000"/>
          </a:bodyPr>
          <a:lstStyle/>
          <a:p>
            <a:r>
              <a:rPr lang="en-US" sz="4000" b="1" dirty="0" smtClean="0">
                <a:solidFill>
                  <a:schemeClr val="bg1"/>
                </a:solidFill>
              </a:rPr>
              <a:t>The Royal Commission’s Final </a:t>
            </a:r>
            <a:br>
              <a:rPr lang="en-US" sz="4000" b="1" dirty="0" smtClean="0">
                <a:solidFill>
                  <a:schemeClr val="bg1"/>
                </a:solidFill>
              </a:rPr>
            </a:br>
            <a:r>
              <a:rPr lang="en-US" sz="4000" b="1" dirty="0" smtClean="0">
                <a:solidFill>
                  <a:schemeClr val="bg1"/>
                </a:solidFill>
              </a:rPr>
              <a:t>Report – service principles</a:t>
            </a:r>
            <a:endParaRPr lang="en-US" sz="4000"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buSzPct val="75000"/>
              <a:buFont typeface="Wingdings" panose="05000000000000000000" pitchFamily="2" charset="2"/>
              <a:buChar char="§"/>
            </a:pPr>
            <a:r>
              <a:rPr lang="en-US" b="1" dirty="0" smtClean="0"/>
              <a:t>Collaborative</a:t>
            </a:r>
            <a:r>
              <a:rPr lang="en-US" dirty="0" smtClean="0"/>
              <a:t> – clients with complex and multiple needs. Integrated services and coordinated transitions</a:t>
            </a:r>
          </a:p>
          <a:p>
            <a:pPr>
              <a:buSzPct val="75000"/>
              <a:buFont typeface="Wingdings" panose="05000000000000000000" pitchFamily="2" charset="2"/>
              <a:buChar char="§"/>
            </a:pPr>
            <a:r>
              <a:rPr lang="en-US" b="1" dirty="0" smtClean="0"/>
              <a:t>Available </a:t>
            </a:r>
            <a:r>
              <a:rPr lang="en-US" dirty="0" smtClean="0"/>
              <a:t>– ongoing support; choice; flexible and adaptive services</a:t>
            </a:r>
          </a:p>
          <a:p>
            <a:pPr>
              <a:buSzPct val="75000"/>
              <a:buFont typeface="Wingdings" panose="05000000000000000000" pitchFamily="2" charset="2"/>
              <a:buChar char="§"/>
            </a:pPr>
            <a:r>
              <a:rPr lang="en-US" b="1" dirty="0" smtClean="0"/>
              <a:t>Accessible</a:t>
            </a:r>
            <a:r>
              <a:rPr lang="en-US" dirty="0" smtClean="0"/>
              <a:t> – safety. Non-discriminatory. Physically and geographically accessible. Affordable</a:t>
            </a:r>
          </a:p>
          <a:p>
            <a:pPr>
              <a:buSzPct val="75000"/>
              <a:buFont typeface="Wingdings" panose="05000000000000000000" pitchFamily="2" charset="2"/>
              <a:buChar char="§"/>
            </a:pPr>
            <a:r>
              <a:rPr lang="en-US" b="1" dirty="0" smtClean="0"/>
              <a:t>Acceptable</a:t>
            </a:r>
            <a:r>
              <a:rPr lang="en-US" dirty="0" smtClean="0"/>
              <a:t> – recognition of diversity. Culturally appropriate. Sensitive to CALD backgrounds, disability, gender and sexuality</a:t>
            </a:r>
          </a:p>
          <a:p>
            <a:pPr>
              <a:buSzPct val="75000"/>
              <a:buFont typeface="Wingdings" panose="05000000000000000000" pitchFamily="2" charset="2"/>
              <a:buChar char="§"/>
            </a:pPr>
            <a:endParaRPr lang="en-US" dirty="0" smtClean="0"/>
          </a:p>
          <a:p>
            <a:pPr>
              <a:buSzPct val="75000"/>
              <a:buFont typeface="Wingdings" panose="05000000000000000000" pitchFamily="2" charset="2"/>
              <a:buChar char="§"/>
            </a:pPr>
            <a:endParaRPr lang="en-US" dirty="0" smtClean="0"/>
          </a:p>
          <a:p>
            <a:pPr>
              <a:buSzPct val="75000"/>
              <a:buFont typeface="Wingdings" panose="05000000000000000000" pitchFamily="2" charset="2"/>
              <a:buChar char="§"/>
            </a:pPr>
            <a:endParaRPr lang="en-US" i="1" dirty="0" smtClean="0"/>
          </a:p>
          <a:p>
            <a:endParaRPr lang="en-US" dirty="0"/>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2" name="Slide Number Placeholder 11"/>
          <p:cNvSpPr>
            <a:spLocks noGrp="1"/>
          </p:cNvSpPr>
          <p:nvPr>
            <p:ph type="sldNum" sz="quarter" idx="12"/>
          </p:nvPr>
        </p:nvSpPr>
        <p:spPr/>
        <p:txBody>
          <a:bodyPr/>
          <a:lstStyle/>
          <a:p>
            <a:fld id="{D32E9B95-03AF-714A-9A17-B78A3DCC27FB}" type="slidenum">
              <a:rPr lang="en-US" smtClean="0"/>
              <a:t>14</a:t>
            </a:fld>
            <a:endParaRPr lang="en-US"/>
          </a:p>
        </p:txBody>
      </p:sp>
    </p:spTree>
    <p:extLst>
      <p:ext uri="{BB962C8B-B14F-4D97-AF65-F5344CB8AC3E}">
        <p14:creationId xmlns:p14="http://schemas.microsoft.com/office/powerpoint/2010/main" val="3344480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399010" y="184027"/>
            <a:ext cx="8229600" cy="1143000"/>
          </a:xfrm>
        </p:spPr>
        <p:txBody>
          <a:bodyPr>
            <a:normAutofit fontScale="90000"/>
          </a:bodyPr>
          <a:lstStyle/>
          <a:p>
            <a:r>
              <a:rPr lang="en-US" sz="4000" b="1" dirty="0" smtClean="0">
                <a:solidFill>
                  <a:schemeClr val="bg1"/>
                </a:solidFill>
              </a:rPr>
              <a:t>The Royal Commission’s Final </a:t>
            </a:r>
            <a:br>
              <a:rPr lang="en-US" sz="4000" b="1" dirty="0" smtClean="0">
                <a:solidFill>
                  <a:schemeClr val="bg1"/>
                </a:solidFill>
              </a:rPr>
            </a:br>
            <a:r>
              <a:rPr lang="en-US" sz="4000" b="1" dirty="0" smtClean="0">
                <a:solidFill>
                  <a:schemeClr val="bg1"/>
                </a:solidFill>
              </a:rPr>
              <a:t>Report – service principles</a:t>
            </a:r>
            <a:endParaRPr lang="en-US" sz="4000" b="1" dirty="0">
              <a:solidFill>
                <a:schemeClr val="bg1"/>
              </a:solidFill>
            </a:endParaRPr>
          </a:p>
        </p:txBody>
      </p:sp>
      <p:sp>
        <p:nvSpPr>
          <p:cNvPr id="3" name="Content Placeholder 2"/>
          <p:cNvSpPr>
            <a:spLocks noGrp="1"/>
          </p:cNvSpPr>
          <p:nvPr>
            <p:ph idx="1"/>
          </p:nvPr>
        </p:nvSpPr>
        <p:spPr/>
        <p:txBody>
          <a:bodyPr>
            <a:normAutofit/>
          </a:bodyPr>
          <a:lstStyle/>
          <a:p>
            <a:pPr>
              <a:buSzPct val="75000"/>
              <a:buFont typeface="Wingdings" panose="05000000000000000000" pitchFamily="2" charset="2"/>
              <a:buChar char="§"/>
            </a:pPr>
            <a:r>
              <a:rPr lang="en-US" b="1" dirty="0" smtClean="0"/>
              <a:t>High quality – </a:t>
            </a:r>
            <a:r>
              <a:rPr lang="en-US" dirty="0" smtClean="0"/>
              <a:t>informed by evidence; well-trained and supported; outcome focused; accountable; subject to ongoing evaluation </a:t>
            </a:r>
            <a:endParaRPr lang="en-US" b="1" dirty="0" smtClean="0"/>
          </a:p>
          <a:p>
            <a:pPr>
              <a:buSzPct val="75000"/>
              <a:buFont typeface="Wingdings" panose="05000000000000000000" pitchFamily="2" charset="2"/>
              <a:buChar char="§"/>
            </a:pPr>
            <a:r>
              <a:rPr lang="en-US" b="1" dirty="0" smtClean="0"/>
              <a:t>Trauma-informed </a:t>
            </a:r>
            <a:r>
              <a:rPr lang="en-US" dirty="0" smtClean="0"/>
              <a:t>–  a framework for service provision where the practices, policies and culture of the organization and its staff are responsive to the impacts of trauma on service users</a:t>
            </a:r>
          </a:p>
          <a:p>
            <a:pPr>
              <a:buSzPct val="75000"/>
              <a:buFont typeface="Wingdings" panose="05000000000000000000" pitchFamily="2" charset="2"/>
              <a:buChar char="§"/>
            </a:pPr>
            <a:endParaRPr lang="en-US" dirty="0" smtClean="0"/>
          </a:p>
          <a:p>
            <a:pPr>
              <a:buSzPct val="75000"/>
              <a:buFont typeface="Wingdings" panose="05000000000000000000" pitchFamily="2" charset="2"/>
              <a:buChar char="§"/>
            </a:pPr>
            <a:endParaRPr lang="en-US" i="1" dirty="0" smtClean="0"/>
          </a:p>
          <a:p>
            <a:endParaRPr lang="en-US" dirty="0"/>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2" name="Slide Number Placeholder 11"/>
          <p:cNvSpPr>
            <a:spLocks noGrp="1"/>
          </p:cNvSpPr>
          <p:nvPr>
            <p:ph type="sldNum" sz="quarter" idx="12"/>
          </p:nvPr>
        </p:nvSpPr>
        <p:spPr/>
        <p:txBody>
          <a:bodyPr/>
          <a:lstStyle/>
          <a:p>
            <a:fld id="{D32E9B95-03AF-714A-9A17-B78A3DCC27FB}" type="slidenum">
              <a:rPr lang="en-US" smtClean="0"/>
              <a:t>15</a:t>
            </a:fld>
            <a:endParaRPr lang="en-US"/>
          </a:p>
        </p:txBody>
      </p:sp>
    </p:spTree>
    <p:extLst>
      <p:ext uri="{BB962C8B-B14F-4D97-AF65-F5344CB8AC3E}">
        <p14:creationId xmlns:p14="http://schemas.microsoft.com/office/powerpoint/2010/main" val="4046264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399010" y="184027"/>
            <a:ext cx="8229600" cy="1143000"/>
          </a:xfrm>
        </p:spPr>
        <p:txBody>
          <a:bodyPr>
            <a:normAutofit/>
          </a:bodyPr>
          <a:lstStyle/>
          <a:p>
            <a:r>
              <a:rPr lang="en-US" sz="4000" b="1" dirty="0" smtClean="0">
                <a:solidFill>
                  <a:schemeClr val="bg1"/>
                </a:solidFill>
              </a:rPr>
              <a:t>Trauma-informed practice</a:t>
            </a:r>
            <a:endParaRPr lang="en-US" sz="4000" b="1" dirty="0">
              <a:solidFill>
                <a:schemeClr val="bg1"/>
              </a:solidFill>
            </a:endParaRPr>
          </a:p>
        </p:txBody>
      </p:sp>
      <p:sp>
        <p:nvSpPr>
          <p:cNvPr id="3" name="Content Placeholder 2"/>
          <p:cNvSpPr>
            <a:spLocks noGrp="1"/>
          </p:cNvSpPr>
          <p:nvPr>
            <p:ph idx="1"/>
          </p:nvPr>
        </p:nvSpPr>
        <p:spPr/>
        <p:txBody>
          <a:bodyPr>
            <a:normAutofit/>
          </a:bodyPr>
          <a:lstStyle/>
          <a:p>
            <a:pPr marL="0" indent="0">
              <a:buSzPct val="75000"/>
              <a:buNone/>
            </a:pPr>
            <a:r>
              <a:rPr lang="en-US" sz="3600" dirty="0" smtClean="0"/>
              <a:t>A couple of thoughts …</a:t>
            </a:r>
          </a:p>
          <a:p>
            <a:pPr marL="0" indent="0">
              <a:buSzPct val="75000"/>
              <a:buNone/>
            </a:pPr>
            <a:endParaRPr lang="en-US" dirty="0"/>
          </a:p>
          <a:p>
            <a:pPr>
              <a:buSzPct val="75000"/>
              <a:buFont typeface="Wingdings" panose="05000000000000000000" pitchFamily="2" charset="2"/>
              <a:buChar char="§"/>
            </a:pPr>
            <a:r>
              <a:rPr lang="en-US" dirty="0" smtClean="0"/>
              <a:t>External professional supervision</a:t>
            </a:r>
          </a:p>
          <a:p>
            <a:pPr marL="0" indent="0">
              <a:buSzPct val="75000"/>
              <a:buNone/>
            </a:pPr>
            <a:endParaRPr lang="en-US" dirty="0" smtClean="0"/>
          </a:p>
          <a:p>
            <a:pPr>
              <a:buSzPct val="75000"/>
              <a:buFont typeface="Wingdings" panose="05000000000000000000" pitchFamily="2" charset="2"/>
              <a:buChar char="§"/>
            </a:pPr>
            <a:r>
              <a:rPr lang="en-US" dirty="0" smtClean="0"/>
              <a:t>Mentoring &amp; wellbeing</a:t>
            </a:r>
          </a:p>
          <a:p>
            <a:pPr>
              <a:buSzPct val="75000"/>
              <a:buFont typeface="Wingdings" panose="05000000000000000000" pitchFamily="2" charset="2"/>
              <a:buChar char="§"/>
            </a:pPr>
            <a:endParaRPr lang="en-US" i="1" dirty="0" smtClean="0"/>
          </a:p>
          <a:p>
            <a:endParaRPr lang="en-US" dirty="0"/>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2" name="Slide Number Placeholder 11"/>
          <p:cNvSpPr>
            <a:spLocks noGrp="1"/>
          </p:cNvSpPr>
          <p:nvPr>
            <p:ph type="sldNum" sz="quarter" idx="12"/>
          </p:nvPr>
        </p:nvSpPr>
        <p:spPr/>
        <p:txBody>
          <a:bodyPr/>
          <a:lstStyle/>
          <a:p>
            <a:fld id="{D32E9B95-03AF-714A-9A17-B78A3DCC27FB}" type="slidenum">
              <a:rPr lang="en-US" smtClean="0"/>
              <a:t>16</a:t>
            </a:fld>
            <a:endParaRPr lang="en-US"/>
          </a:p>
        </p:txBody>
      </p:sp>
    </p:spTree>
    <p:extLst>
      <p:ext uri="{BB962C8B-B14F-4D97-AF65-F5344CB8AC3E}">
        <p14:creationId xmlns:p14="http://schemas.microsoft.com/office/powerpoint/2010/main" val="2467492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25012"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3600" dirty="0">
                <a:solidFill>
                  <a:schemeClr val="bg1"/>
                </a:solidFill>
                <a:effectLst/>
                <a:latin typeface="Arial"/>
                <a:ea typeface="ＭＳ 明朝"/>
                <a:cs typeface="Times New Roman"/>
              </a:rPr>
              <a:t> </a:t>
            </a:r>
            <a:r>
              <a:rPr lang="en-GB" sz="3600" dirty="0" smtClean="0">
                <a:solidFill>
                  <a:schemeClr val="bg1"/>
                </a:solidFill>
                <a:effectLst/>
                <a:latin typeface="Arial"/>
                <a:ea typeface="ＭＳ 明朝"/>
                <a:cs typeface="Times New Roman"/>
              </a:rPr>
              <a:t>    </a:t>
            </a:r>
            <a:r>
              <a:rPr lang="en-GB" sz="4000" b="1" dirty="0" smtClean="0">
                <a:solidFill>
                  <a:schemeClr val="bg1"/>
                </a:solidFill>
                <a:effectLst/>
                <a:ea typeface="ＭＳ 明朝"/>
                <a:cs typeface="Times New Roman"/>
              </a:rPr>
              <a:t>Redress </a:t>
            </a:r>
            <a:endParaRPr lang="en-AU" sz="4000" b="1" dirty="0">
              <a:solidFill>
                <a:schemeClr val="bg1"/>
              </a:solidFill>
              <a:effectLst/>
              <a:ea typeface="ＭＳ 明朝"/>
              <a:cs typeface="Times New Roman"/>
            </a:endParaRPr>
          </a:p>
        </p:txBody>
      </p:sp>
      <p:sp>
        <p:nvSpPr>
          <p:cNvPr id="2" name="Title 1"/>
          <p:cNvSpPr>
            <a:spLocks noGrp="1"/>
          </p:cNvSpPr>
          <p:nvPr>
            <p:ph type="title"/>
          </p:nvPr>
        </p:nvSpPr>
        <p:spPr>
          <a:xfrm>
            <a:off x="257203" y="1565947"/>
            <a:ext cx="8229600" cy="1143000"/>
          </a:xfrm>
        </p:spPr>
        <p:txBody>
          <a:bodyPr/>
          <a:lstStyle/>
          <a:p>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sz="3600" b="1" dirty="0" smtClean="0"/>
              <a:t>Implementation – the Commonwealth Redress Scheme</a:t>
            </a:r>
          </a:p>
          <a:p>
            <a:pPr marL="0" indent="0" algn="ctr">
              <a:buNone/>
            </a:pPr>
            <a:endParaRPr lang="en-US" sz="1200" b="1" dirty="0" smtClean="0"/>
          </a:p>
          <a:p>
            <a:pPr marL="0" indent="0">
              <a:buNone/>
            </a:pPr>
            <a:r>
              <a:rPr lang="en-US" sz="3000" dirty="0" smtClean="0"/>
              <a:t>4 November 2016 announcement:</a:t>
            </a:r>
          </a:p>
          <a:p>
            <a:pPr marL="0" indent="0">
              <a:buNone/>
            </a:pPr>
            <a:r>
              <a:rPr lang="en-AU" sz="3000" i="1" dirty="0"/>
              <a:t>The Turnbull Government is today announcing a Commonwealth Redress Scheme for survivors of institutional child sexual abuse and is inviting states, territories and other non–government institutions to join in the Commonwealth scheme to deliver redress to the survivors of these wrongs</a:t>
            </a:r>
            <a:endParaRPr lang="en-US" sz="3000" i="1" dirty="0" smtClean="0"/>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1" name="Rectangle 10"/>
          <p:cNvSpPr/>
          <p:nvPr/>
        </p:nvSpPr>
        <p:spPr>
          <a:xfrm>
            <a:off x="3191273" y="7346315"/>
            <a:ext cx="4660639" cy="369332"/>
          </a:xfrm>
          <a:prstGeom prst="rect">
            <a:avLst/>
          </a:prstGeom>
        </p:spPr>
        <p:txBody>
          <a:bodyPr wrap="square">
            <a:spAutoFit/>
          </a:bodyPr>
          <a:lstStyle/>
          <a:p>
            <a:r>
              <a:rPr lang="en-AU" b="1" dirty="0">
                <a:solidFill>
                  <a:schemeClr val="bg1"/>
                </a:solidFill>
              </a:rPr>
              <a:t>Institutional Redress </a:t>
            </a:r>
            <a:r>
              <a:rPr lang="en-AU" b="1" dirty="0" err="1" smtClean="0">
                <a:solidFill>
                  <a:schemeClr val="bg1"/>
                </a:solidFill>
              </a:rPr>
              <a:t>hemes</a:t>
            </a:r>
            <a:endParaRPr lang="en-AU" b="1" dirty="0">
              <a:solidFill>
                <a:schemeClr val="bg1"/>
              </a:solidFill>
            </a:endParaRPr>
          </a:p>
        </p:txBody>
      </p:sp>
      <p:sp>
        <p:nvSpPr>
          <p:cNvPr id="12" name="Slide Number Placeholder 11"/>
          <p:cNvSpPr>
            <a:spLocks noGrp="1"/>
          </p:cNvSpPr>
          <p:nvPr>
            <p:ph type="sldNum" sz="quarter" idx="12"/>
          </p:nvPr>
        </p:nvSpPr>
        <p:spPr/>
        <p:txBody>
          <a:bodyPr/>
          <a:lstStyle/>
          <a:p>
            <a:fld id="{D32E9B95-03AF-714A-9A17-B78A3DCC27FB}" type="slidenum">
              <a:rPr lang="en-US" smtClean="0"/>
              <a:t>17</a:t>
            </a:fld>
            <a:endParaRPr lang="en-US"/>
          </a:p>
        </p:txBody>
      </p:sp>
    </p:spTree>
    <p:extLst>
      <p:ext uri="{BB962C8B-B14F-4D97-AF65-F5344CB8AC3E}">
        <p14:creationId xmlns:p14="http://schemas.microsoft.com/office/powerpoint/2010/main" val="3717215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dirty="0">
                <a:solidFill>
                  <a:schemeClr val="bg1"/>
                </a:solidFill>
                <a:effectLst/>
                <a:latin typeface="Arial"/>
                <a:ea typeface="ＭＳ 明朝"/>
                <a:cs typeface="Times New Roman"/>
              </a:rPr>
              <a:t> </a:t>
            </a:r>
            <a:r>
              <a:rPr lang="en-GB" sz="3600" dirty="0" smtClean="0">
                <a:solidFill>
                  <a:schemeClr val="bg1"/>
                </a:solidFill>
                <a:effectLst/>
                <a:latin typeface="Arial"/>
                <a:ea typeface="ＭＳ 明朝"/>
                <a:cs typeface="Times New Roman"/>
              </a:rPr>
              <a:t> </a:t>
            </a:r>
            <a:endParaRPr lang="en-AU" sz="1200" dirty="0">
              <a:solidFill>
                <a:schemeClr val="bg1"/>
              </a:solidFill>
              <a:effectLst/>
              <a:ea typeface="ＭＳ 明朝"/>
              <a:cs typeface="Times New Roman"/>
            </a:endParaRPr>
          </a:p>
        </p:txBody>
      </p:sp>
      <p:sp>
        <p:nvSpPr>
          <p:cNvPr id="2" name="Title 1"/>
          <p:cNvSpPr>
            <a:spLocks noGrp="1"/>
          </p:cNvSpPr>
          <p:nvPr>
            <p:ph type="title"/>
          </p:nvPr>
        </p:nvSpPr>
        <p:spPr>
          <a:xfrm>
            <a:off x="399010" y="167964"/>
            <a:ext cx="8229600" cy="1143000"/>
          </a:xfrm>
        </p:spPr>
        <p:txBody>
          <a:bodyPr/>
          <a:lstStyle/>
          <a:p>
            <a:r>
              <a:rPr lang="en-US" dirty="0" smtClean="0">
                <a:solidFill>
                  <a:schemeClr val="bg1"/>
                </a:solidFill>
              </a:rPr>
              <a:t>  </a:t>
            </a:r>
            <a:r>
              <a:rPr lang="en-US" sz="4000" b="1" dirty="0" smtClean="0">
                <a:solidFill>
                  <a:schemeClr val="bg1"/>
                </a:solidFill>
              </a:rPr>
              <a:t>The CRS</a:t>
            </a:r>
            <a:endParaRPr lang="en-US" sz="4000" b="1" dirty="0">
              <a:solidFill>
                <a:schemeClr val="bg1"/>
              </a:solidFill>
            </a:endParaRPr>
          </a:p>
        </p:txBody>
      </p:sp>
      <p:sp>
        <p:nvSpPr>
          <p:cNvPr id="3" name="Content Placeholder 2"/>
          <p:cNvSpPr>
            <a:spLocks noGrp="1"/>
          </p:cNvSpPr>
          <p:nvPr>
            <p:ph idx="1"/>
          </p:nvPr>
        </p:nvSpPr>
        <p:spPr>
          <a:xfrm>
            <a:off x="457200" y="1417638"/>
            <a:ext cx="8229600" cy="5440362"/>
          </a:xfrm>
        </p:spPr>
        <p:txBody>
          <a:bodyPr>
            <a:normAutofit lnSpcReduction="10000"/>
          </a:bodyPr>
          <a:lstStyle/>
          <a:p>
            <a:pPr marL="0" indent="0" algn="ctr">
              <a:buNone/>
            </a:pPr>
            <a:r>
              <a:rPr lang="en-US" sz="3600" b="1" dirty="0" smtClean="0"/>
              <a:t>Key features</a:t>
            </a:r>
          </a:p>
          <a:p>
            <a:pPr>
              <a:buSzPct val="70000"/>
              <a:buFont typeface="Wingdings" panose="05000000000000000000" pitchFamily="2" charset="2"/>
              <a:buChar char="§"/>
            </a:pPr>
            <a:r>
              <a:rPr lang="en-US" dirty="0" smtClean="0"/>
              <a:t>The CRS will offer:</a:t>
            </a:r>
          </a:p>
          <a:p>
            <a:pPr marL="971550" lvl="1" indent="-571500">
              <a:buSzPct val="70000"/>
              <a:buFont typeface="+mj-lt"/>
              <a:buAutoNum type="romanLcPeriod"/>
            </a:pPr>
            <a:r>
              <a:rPr lang="en-US" dirty="0" smtClean="0"/>
              <a:t>A direct personal response</a:t>
            </a:r>
          </a:p>
          <a:p>
            <a:pPr marL="971550" lvl="1" indent="-571500">
              <a:buSzPct val="70000"/>
              <a:buFont typeface="+mj-lt"/>
              <a:buAutoNum type="romanLcPeriod"/>
            </a:pPr>
            <a:r>
              <a:rPr lang="en-US" dirty="0" smtClean="0"/>
              <a:t>Access to counselling and community based supports</a:t>
            </a:r>
          </a:p>
          <a:p>
            <a:pPr marL="971550" lvl="1" indent="-571500">
              <a:buSzPct val="70000"/>
              <a:buFont typeface="+mj-lt"/>
              <a:buAutoNum type="romanLcPeriod"/>
            </a:pPr>
            <a:r>
              <a:rPr lang="en-US" dirty="0" smtClean="0"/>
              <a:t>Monetary payment of up to $150,000 (exempt from current or future government payments and income tests)</a:t>
            </a:r>
          </a:p>
          <a:p>
            <a:pPr>
              <a:buSzPct val="70000"/>
              <a:buFont typeface="Wingdings" panose="05000000000000000000" pitchFamily="2" charset="2"/>
              <a:buChar char="§"/>
            </a:pPr>
            <a:r>
              <a:rPr lang="en-US" dirty="0"/>
              <a:t>To be established </a:t>
            </a:r>
            <a:r>
              <a:rPr lang="en-US" dirty="0" smtClean="0"/>
              <a:t>in </a:t>
            </a:r>
            <a:r>
              <a:rPr lang="en-US" dirty="0"/>
              <a:t>2018. Phone line and referral services in </a:t>
            </a:r>
            <a:r>
              <a:rPr lang="en-US" dirty="0" smtClean="0"/>
              <a:t>March (?), </a:t>
            </a:r>
            <a:r>
              <a:rPr lang="en-US" dirty="0"/>
              <a:t>scheme to open on 1 July 2018</a:t>
            </a:r>
          </a:p>
          <a:p>
            <a:pPr>
              <a:buSzPct val="70000"/>
              <a:buFont typeface="Wingdings" panose="05000000000000000000" pitchFamily="2" charset="2"/>
              <a:buChar char="§"/>
            </a:pPr>
            <a:endParaRPr lang="en-US" dirty="0" smtClean="0"/>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1" name="Rectangle 10"/>
          <p:cNvSpPr/>
          <p:nvPr/>
        </p:nvSpPr>
        <p:spPr>
          <a:xfrm>
            <a:off x="3191273" y="7346315"/>
            <a:ext cx="4660639" cy="369332"/>
          </a:xfrm>
          <a:prstGeom prst="rect">
            <a:avLst/>
          </a:prstGeom>
        </p:spPr>
        <p:txBody>
          <a:bodyPr wrap="square">
            <a:spAutoFit/>
          </a:bodyPr>
          <a:lstStyle/>
          <a:p>
            <a:r>
              <a:rPr lang="en-AU" b="1" dirty="0">
                <a:solidFill>
                  <a:schemeClr val="bg1"/>
                </a:solidFill>
              </a:rPr>
              <a:t>Institutional Redress </a:t>
            </a:r>
            <a:r>
              <a:rPr lang="en-AU" b="1" dirty="0" err="1" smtClean="0">
                <a:solidFill>
                  <a:schemeClr val="bg1"/>
                </a:solidFill>
              </a:rPr>
              <a:t>hemes</a:t>
            </a:r>
            <a:endParaRPr lang="en-AU" b="1" dirty="0">
              <a:solidFill>
                <a:schemeClr val="bg1"/>
              </a:solidFill>
            </a:endParaRPr>
          </a:p>
        </p:txBody>
      </p:sp>
      <p:sp>
        <p:nvSpPr>
          <p:cNvPr id="12" name="Slide Number Placeholder 11"/>
          <p:cNvSpPr>
            <a:spLocks noGrp="1"/>
          </p:cNvSpPr>
          <p:nvPr>
            <p:ph type="sldNum" sz="quarter" idx="12"/>
          </p:nvPr>
        </p:nvSpPr>
        <p:spPr/>
        <p:txBody>
          <a:bodyPr/>
          <a:lstStyle/>
          <a:p>
            <a:fld id="{D32E9B95-03AF-714A-9A17-B78A3DCC27FB}" type="slidenum">
              <a:rPr lang="en-US" smtClean="0"/>
              <a:t>18</a:t>
            </a:fld>
            <a:endParaRPr lang="en-US"/>
          </a:p>
        </p:txBody>
      </p:sp>
    </p:spTree>
    <p:extLst>
      <p:ext uri="{BB962C8B-B14F-4D97-AF65-F5344CB8AC3E}">
        <p14:creationId xmlns:p14="http://schemas.microsoft.com/office/powerpoint/2010/main" val="747771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dirty="0">
                <a:solidFill>
                  <a:schemeClr val="bg1"/>
                </a:solidFill>
                <a:effectLst/>
                <a:latin typeface="Arial"/>
                <a:ea typeface="ＭＳ 明朝"/>
                <a:cs typeface="Times New Roman"/>
              </a:rPr>
              <a:t> </a:t>
            </a:r>
            <a:r>
              <a:rPr lang="en-GB" sz="3600" dirty="0" smtClean="0">
                <a:solidFill>
                  <a:schemeClr val="bg1"/>
                </a:solidFill>
                <a:effectLst/>
                <a:latin typeface="Arial"/>
                <a:ea typeface="ＭＳ 明朝"/>
                <a:cs typeface="Times New Roman"/>
              </a:rPr>
              <a:t> </a:t>
            </a:r>
            <a:endParaRPr lang="en-AU" sz="1200" dirty="0">
              <a:solidFill>
                <a:schemeClr val="bg1"/>
              </a:solidFill>
              <a:effectLst/>
              <a:ea typeface="ＭＳ 明朝"/>
              <a:cs typeface="Times New Roman"/>
            </a:endParaRPr>
          </a:p>
        </p:txBody>
      </p:sp>
      <p:sp>
        <p:nvSpPr>
          <p:cNvPr id="2" name="Title 1"/>
          <p:cNvSpPr>
            <a:spLocks noGrp="1"/>
          </p:cNvSpPr>
          <p:nvPr>
            <p:ph type="title"/>
          </p:nvPr>
        </p:nvSpPr>
        <p:spPr>
          <a:xfrm>
            <a:off x="457200" y="167964"/>
            <a:ext cx="8229600" cy="1143000"/>
          </a:xfrm>
        </p:spPr>
        <p:txBody>
          <a:bodyPr>
            <a:normAutofit/>
          </a:bodyPr>
          <a:lstStyle/>
          <a:p>
            <a:r>
              <a:rPr lang="en-US" sz="4000" dirty="0" smtClean="0">
                <a:solidFill>
                  <a:schemeClr val="bg1"/>
                </a:solidFill>
              </a:rPr>
              <a:t>  </a:t>
            </a:r>
            <a:r>
              <a:rPr lang="en-US" sz="4000" b="1" dirty="0" smtClean="0">
                <a:solidFill>
                  <a:schemeClr val="bg1"/>
                </a:solidFill>
              </a:rPr>
              <a:t>The CRS</a:t>
            </a:r>
            <a:endParaRPr lang="en-US" sz="4000" b="1" dirty="0">
              <a:solidFill>
                <a:schemeClr val="bg1"/>
              </a:solidFill>
            </a:endParaRPr>
          </a:p>
        </p:txBody>
      </p:sp>
      <p:sp>
        <p:nvSpPr>
          <p:cNvPr id="3" name="Content Placeholder 2"/>
          <p:cNvSpPr>
            <a:spLocks noGrp="1"/>
          </p:cNvSpPr>
          <p:nvPr>
            <p:ph idx="1"/>
          </p:nvPr>
        </p:nvSpPr>
        <p:spPr>
          <a:xfrm>
            <a:off x="457200" y="1600200"/>
            <a:ext cx="8229600" cy="5257800"/>
          </a:xfrm>
        </p:spPr>
        <p:txBody>
          <a:bodyPr>
            <a:normAutofit fontScale="92500"/>
          </a:bodyPr>
          <a:lstStyle/>
          <a:p>
            <a:pPr marL="0" indent="0" algn="ctr">
              <a:buNone/>
            </a:pPr>
            <a:r>
              <a:rPr lang="en-US" sz="3600" b="1" dirty="0" smtClean="0"/>
              <a:t>Key features (cont.)</a:t>
            </a:r>
          </a:p>
          <a:p>
            <a:pPr>
              <a:buSzPct val="70000"/>
              <a:buFont typeface="Wingdings" panose="05000000000000000000" pitchFamily="2" charset="2"/>
              <a:buChar char="§"/>
            </a:pPr>
            <a:r>
              <a:rPr lang="en-US" dirty="0"/>
              <a:t>No forced participation of </a:t>
            </a:r>
            <a:r>
              <a:rPr lang="en-US" dirty="0" smtClean="0"/>
              <a:t>non-Commonwealth institutions </a:t>
            </a:r>
            <a:r>
              <a:rPr lang="en-US" dirty="0"/>
              <a:t>– an ‘opt-in’ approach, including for State </a:t>
            </a:r>
            <a:r>
              <a:rPr lang="en-US" dirty="0" smtClean="0"/>
              <a:t>Governments and NGOs</a:t>
            </a:r>
            <a:endParaRPr lang="en-US" dirty="0"/>
          </a:p>
          <a:p>
            <a:pPr>
              <a:buSzPct val="70000"/>
              <a:buFont typeface="Wingdings" panose="05000000000000000000" pitchFamily="2" charset="2"/>
              <a:buChar char="§"/>
            </a:pPr>
            <a:r>
              <a:rPr lang="en-US" dirty="0" smtClean="0"/>
              <a:t>‘Funder of last resort’ approach if institution no longer exists (but only if Government has ‘shared responsibility’)</a:t>
            </a:r>
          </a:p>
          <a:p>
            <a:pPr>
              <a:buSzPct val="70000"/>
              <a:buFont typeface="Wingdings" panose="05000000000000000000" pitchFamily="2" charset="2"/>
              <a:buChar char="§"/>
            </a:pPr>
            <a:r>
              <a:rPr lang="en-US" dirty="0" smtClean="0"/>
              <a:t>A life of 10 years, subject to review</a:t>
            </a:r>
          </a:p>
          <a:p>
            <a:pPr>
              <a:buSzPct val="70000"/>
              <a:buFont typeface="Wingdings" panose="05000000000000000000" pitchFamily="2" charset="2"/>
              <a:buChar char="§"/>
            </a:pPr>
            <a:r>
              <a:rPr lang="en-US" dirty="0" smtClean="0"/>
              <a:t>Those who received past redress not excluded, but past relevant payments taken into account</a:t>
            </a:r>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1" name="Rectangle 10"/>
          <p:cNvSpPr/>
          <p:nvPr/>
        </p:nvSpPr>
        <p:spPr>
          <a:xfrm>
            <a:off x="3191273" y="7346315"/>
            <a:ext cx="4660639" cy="369332"/>
          </a:xfrm>
          <a:prstGeom prst="rect">
            <a:avLst/>
          </a:prstGeom>
        </p:spPr>
        <p:txBody>
          <a:bodyPr wrap="square">
            <a:spAutoFit/>
          </a:bodyPr>
          <a:lstStyle/>
          <a:p>
            <a:r>
              <a:rPr lang="en-AU" b="1" dirty="0">
                <a:solidFill>
                  <a:schemeClr val="bg1"/>
                </a:solidFill>
              </a:rPr>
              <a:t>Institutional Redress </a:t>
            </a:r>
            <a:r>
              <a:rPr lang="en-AU" b="1" dirty="0" err="1" smtClean="0">
                <a:solidFill>
                  <a:schemeClr val="bg1"/>
                </a:solidFill>
              </a:rPr>
              <a:t>hemes</a:t>
            </a:r>
            <a:endParaRPr lang="en-AU" b="1" dirty="0">
              <a:solidFill>
                <a:schemeClr val="bg1"/>
              </a:solidFill>
            </a:endParaRPr>
          </a:p>
        </p:txBody>
      </p:sp>
      <p:sp>
        <p:nvSpPr>
          <p:cNvPr id="12" name="Slide Number Placeholder 11"/>
          <p:cNvSpPr>
            <a:spLocks noGrp="1"/>
          </p:cNvSpPr>
          <p:nvPr>
            <p:ph type="sldNum" sz="quarter" idx="12"/>
          </p:nvPr>
        </p:nvSpPr>
        <p:spPr/>
        <p:txBody>
          <a:bodyPr/>
          <a:lstStyle/>
          <a:p>
            <a:fld id="{D32E9B95-03AF-714A-9A17-B78A3DCC27FB}" type="slidenum">
              <a:rPr lang="en-US" smtClean="0"/>
              <a:t>19</a:t>
            </a:fld>
            <a:endParaRPr lang="en-US" dirty="0"/>
          </a:p>
        </p:txBody>
      </p:sp>
    </p:spTree>
    <p:extLst>
      <p:ext uri="{BB962C8B-B14F-4D97-AF65-F5344CB8AC3E}">
        <p14:creationId xmlns:p14="http://schemas.microsoft.com/office/powerpoint/2010/main" val="4175703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3600">
                <a:solidFill>
                  <a:prstClr val="white"/>
                </a:solidFill>
                <a:latin typeface="Arial"/>
                <a:ea typeface="ＭＳ 明朝"/>
                <a:cs typeface="Times New Roman"/>
              </a:rPr>
              <a:t> </a:t>
            </a:r>
            <a:endParaRPr lang="en-AU" sz="1200">
              <a:solidFill>
                <a:prstClr val="white"/>
              </a:solidFill>
              <a:ea typeface="ＭＳ 明朝"/>
              <a:cs typeface="Times New Roman"/>
            </a:endParaRPr>
          </a:p>
        </p:txBody>
      </p:sp>
      <p:sp>
        <p:nvSpPr>
          <p:cNvPr id="2" name="Title 1"/>
          <p:cNvSpPr>
            <a:spLocks noGrp="1"/>
          </p:cNvSpPr>
          <p:nvPr>
            <p:ph type="title"/>
          </p:nvPr>
        </p:nvSpPr>
        <p:spPr>
          <a:xfrm>
            <a:off x="69574" y="504824"/>
            <a:ext cx="8617226" cy="912813"/>
          </a:xfrm>
        </p:spPr>
        <p:txBody>
          <a:bodyPr>
            <a:normAutofit fontScale="90000"/>
          </a:bodyPr>
          <a:lstStyle/>
          <a:p>
            <a:r>
              <a:rPr lang="en-AU" sz="4000" b="1" dirty="0">
                <a:solidFill>
                  <a:schemeClr val="bg1"/>
                </a:solidFill>
                <a:latin typeface="+mn-lt"/>
                <a:cs typeface="Arial" pitchFamily="34" charset="0"/>
              </a:rPr>
              <a:t>Acknowledgement of </a:t>
            </a:r>
            <a:r>
              <a:rPr lang="en-AU" sz="4000" b="1" dirty="0" smtClean="0">
                <a:solidFill>
                  <a:schemeClr val="bg1"/>
                </a:solidFill>
                <a:latin typeface="+mn-lt"/>
                <a:cs typeface="Arial" pitchFamily="34" charset="0"/>
              </a:rPr>
              <a:t>Country</a:t>
            </a:r>
            <a:r>
              <a:rPr lang="en-AU" sz="3200" b="1" dirty="0" smtClean="0">
                <a:solidFill>
                  <a:schemeClr val="bg1"/>
                </a:solidFill>
                <a:latin typeface="Arial" pitchFamily="34" charset="0"/>
                <a:cs typeface="Arial" pitchFamily="34" charset="0"/>
              </a:rPr>
              <a:t/>
            </a:r>
            <a:br>
              <a:rPr lang="en-AU" sz="3200" b="1" dirty="0" smtClean="0">
                <a:solidFill>
                  <a:schemeClr val="bg1"/>
                </a:solidFill>
                <a:latin typeface="Arial" pitchFamily="34" charset="0"/>
                <a:cs typeface="Arial" pitchFamily="34" charset="0"/>
              </a:rPr>
            </a:br>
            <a:endParaRPr lang="en-US" sz="3200" dirty="0">
              <a:solidFill>
                <a:schemeClr val="bg1"/>
              </a:solidFill>
            </a:endParaRPr>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 xmlns:a14="http://schemas.microsoft.com/office/drawing/2010/main"/>
            </a:ext>
          </a:extLst>
        </p:spPr>
      </p:pic>
      <p:sp>
        <p:nvSpPr>
          <p:cNvPr id="12" name="Slide Number Placeholder 11"/>
          <p:cNvSpPr>
            <a:spLocks noGrp="1"/>
          </p:cNvSpPr>
          <p:nvPr>
            <p:ph type="sldNum" sz="quarter" idx="12"/>
          </p:nvPr>
        </p:nvSpPr>
        <p:spPr/>
        <p:txBody>
          <a:bodyPr/>
          <a:lstStyle/>
          <a:p>
            <a:fld id="{D32E9B95-03AF-714A-9A17-B78A3DCC27FB}" type="slidenum">
              <a:rPr lang="en-US" smtClean="0">
                <a:solidFill>
                  <a:prstClr val="black">
                    <a:tint val="75000"/>
                  </a:prstClr>
                </a:solidFill>
              </a:rPr>
              <a:pPr/>
              <a:t>2</a:t>
            </a:fld>
            <a:endParaRPr lang="en-US">
              <a:solidFill>
                <a:prstClr val="black">
                  <a:tint val="75000"/>
                </a:prstClr>
              </a:solidFill>
            </a:endParaRPr>
          </a:p>
        </p:txBody>
      </p:sp>
      <p:sp>
        <p:nvSpPr>
          <p:cNvPr id="13" name="Content Placeholder 12"/>
          <p:cNvSpPr txBox="1">
            <a:spLocks noGrp="1"/>
          </p:cNvSpPr>
          <p:nvPr>
            <p:ph idx="1"/>
          </p:nvPr>
        </p:nvSpPr>
        <p:spPr>
          <a:xfrm>
            <a:off x="457201" y="1600200"/>
            <a:ext cx="7702826" cy="3046988"/>
          </a:xfrm>
          <a:prstGeom prst="rect">
            <a:avLst/>
          </a:prstGeom>
          <a:noFill/>
        </p:spPr>
        <p:txBody>
          <a:bodyPr wrap="square" rtlCol="0">
            <a:spAutoFit/>
          </a:bodyPr>
          <a:lstStyle/>
          <a:p>
            <a:pPr marL="0" indent="0">
              <a:buNone/>
            </a:pPr>
            <a:r>
              <a:rPr lang="en-AU" sz="2400" b="1" dirty="0"/>
              <a:t>knowmore</a:t>
            </a:r>
            <a:r>
              <a:rPr lang="en-AU" sz="2400" dirty="0"/>
              <a:t> </a:t>
            </a:r>
            <a:r>
              <a:rPr lang="en-AU" sz="2400" dirty="0" smtClean="0"/>
              <a:t>and NACLC acknowledge </a:t>
            </a:r>
            <a:r>
              <a:rPr lang="en-AU" sz="2400" dirty="0"/>
              <a:t>the Traditional </a:t>
            </a:r>
            <a:r>
              <a:rPr lang="en-AU" sz="2400" dirty="0" smtClean="0"/>
              <a:t>Owners </a:t>
            </a:r>
            <a:r>
              <a:rPr lang="en-AU" sz="2400" dirty="0"/>
              <a:t>of the lands </a:t>
            </a:r>
            <a:r>
              <a:rPr lang="en-AU" sz="2400" dirty="0" smtClean="0"/>
              <a:t>across Australian upon which we work, and particularly today the </a:t>
            </a:r>
            <a:r>
              <a:rPr lang="en-AU" sz="2400" dirty="0" err="1" smtClean="0"/>
              <a:t>Turrbal</a:t>
            </a:r>
            <a:r>
              <a:rPr lang="en-AU" sz="2400" dirty="0" smtClean="0"/>
              <a:t> and </a:t>
            </a:r>
            <a:r>
              <a:rPr lang="en-AU" sz="2400" dirty="0" err="1" smtClean="0"/>
              <a:t>Jagera</a:t>
            </a:r>
            <a:r>
              <a:rPr lang="en-AU" sz="2400" dirty="0" smtClean="0"/>
              <a:t> peoples. </a:t>
            </a:r>
          </a:p>
          <a:p>
            <a:pPr marL="0" indent="0">
              <a:buNone/>
            </a:pPr>
            <a:r>
              <a:rPr lang="en-AU" sz="2400" dirty="0" smtClean="0"/>
              <a:t>We </a:t>
            </a:r>
            <a:r>
              <a:rPr lang="en-AU" sz="2400" dirty="0"/>
              <a:t>pay our respects to Elders past and present, and also to future </a:t>
            </a:r>
            <a:r>
              <a:rPr lang="en-AU" sz="2400" dirty="0" smtClean="0"/>
              <a:t>generations.</a:t>
            </a:r>
          </a:p>
          <a:p>
            <a:pPr marL="0" indent="0">
              <a:buNone/>
            </a:pPr>
            <a:endParaRPr lang="en-AU" sz="2400" dirty="0"/>
          </a:p>
          <a:p>
            <a:pPr marL="0" indent="0">
              <a:buNone/>
            </a:pPr>
            <a:endParaRPr lang="en-AU"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45" y="3864042"/>
            <a:ext cx="3451911" cy="2466198"/>
          </a:xfrm>
          <a:prstGeom prst="rect">
            <a:avLst/>
          </a:prstGeom>
        </p:spPr>
      </p:pic>
      <p:sp>
        <p:nvSpPr>
          <p:cNvPr id="15" name="TextBox 14"/>
          <p:cNvSpPr txBox="1"/>
          <p:nvPr/>
        </p:nvSpPr>
        <p:spPr>
          <a:xfrm>
            <a:off x="4180339" y="3733360"/>
            <a:ext cx="3231158" cy="1569660"/>
          </a:xfrm>
          <a:prstGeom prst="rect">
            <a:avLst/>
          </a:prstGeom>
          <a:noFill/>
        </p:spPr>
        <p:txBody>
          <a:bodyPr wrap="square" rtlCol="0">
            <a:spAutoFit/>
          </a:bodyPr>
          <a:lstStyle/>
          <a:p>
            <a:r>
              <a:rPr lang="en-AU" sz="2400" b="1" dirty="0" smtClean="0">
                <a:solidFill>
                  <a:prstClr val="black"/>
                </a:solidFill>
              </a:rPr>
              <a:t>knowmore</a:t>
            </a:r>
            <a:r>
              <a:rPr lang="en-AU" sz="2400" dirty="0" smtClean="0">
                <a:solidFill>
                  <a:prstClr val="black"/>
                </a:solidFill>
              </a:rPr>
              <a:t>’s Aboriginal </a:t>
            </a:r>
            <a:r>
              <a:rPr lang="en-AU" sz="2400" dirty="0">
                <a:solidFill>
                  <a:prstClr val="black"/>
                </a:solidFill>
              </a:rPr>
              <a:t>and Torres Strait Islander </a:t>
            </a:r>
            <a:r>
              <a:rPr lang="en-AU" sz="2400" dirty="0" smtClean="0">
                <a:solidFill>
                  <a:prstClr val="black"/>
                </a:solidFill>
              </a:rPr>
              <a:t>Engagement Team</a:t>
            </a:r>
            <a:endParaRPr lang="en-AU" dirty="0">
              <a:solidFill>
                <a:prstClr val="black"/>
              </a:solidFill>
            </a:endParaRPr>
          </a:p>
        </p:txBody>
      </p:sp>
    </p:spTree>
    <p:extLst>
      <p:ext uri="{BB962C8B-B14F-4D97-AF65-F5344CB8AC3E}">
        <p14:creationId xmlns:p14="http://schemas.microsoft.com/office/powerpoint/2010/main" val="2445582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dirty="0">
                <a:solidFill>
                  <a:schemeClr val="bg1"/>
                </a:solidFill>
                <a:effectLst/>
                <a:latin typeface="Arial"/>
                <a:ea typeface="ＭＳ 明朝"/>
                <a:cs typeface="Times New Roman"/>
              </a:rPr>
              <a:t> </a:t>
            </a:r>
            <a:r>
              <a:rPr lang="en-GB" sz="3600" dirty="0" smtClean="0">
                <a:solidFill>
                  <a:schemeClr val="bg1"/>
                </a:solidFill>
                <a:effectLst/>
                <a:latin typeface="Arial"/>
                <a:ea typeface="ＭＳ 明朝"/>
                <a:cs typeface="Times New Roman"/>
              </a:rPr>
              <a:t> </a:t>
            </a:r>
            <a:endParaRPr lang="en-AU" sz="1200" dirty="0">
              <a:solidFill>
                <a:schemeClr val="bg1"/>
              </a:solidFill>
              <a:effectLst/>
              <a:ea typeface="ＭＳ 明朝"/>
              <a:cs typeface="Times New Roman"/>
            </a:endParaRPr>
          </a:p>
        </p:txBody>
      </p:sp>
      <p:sp>
        <p:nvSpPr>
          <p:cNvPr id="2" name="Title 1"/>
          <p:cNvSpPr>
            <a:spLocks noGrp="1"/>
          </p:cNvSpPr>
          <p:nvPr>
            <p:ph type="title"/>
          </p:nvPr>
        </p:nvSpPr>
        <p:spPr>
          <a:xfrm>
            <a:off x="457200" y="167964"/>
            <a:ext cx="8229600" cy="1143000"/>
          </a:xfrm>
        </p:spPr>
        <p:txBody>
          <a:bodyPr>
            <a:normAutofit/>
          </a:bodyPr>
          <a:lstStyle/>
          <a:p>
            <a:r>
              <a:rPr lang="en-US" sz="4000" dirty="0" smtClean="0">
                <a:solidFill>
                  <a:schemeClr val="bg1"/>
                </a:solidFill>
              </a:rPr>
              <a:t>  </a:t>
            </a:r>
            <a:r>
              <a:rPr lang="en-US" sz="4000" b="1" dirty="0" smtClean="0">
                <a:solidFill>
                  <a:schemeClr val="bg1"/>
                </a:solidFill>
              </a:rPr>
              <a:t>The CRS</a:t>
            </a:r>
            <a:endParaRPr lang="en-US" sz="4000" b="1" dirty="0">
              <a:solidFill>
                <a:schemeClr val="bg1"/>
              </a:solidFill>
            </a:endParaRPr>
          </a:p>
        </p:txBody>
      </p:sp>
      <p:sp>
        <p:nvSpPr>
          <p:cNvPr id="3" name="Content Placeholder 2"/>
          <p:cNvSpPr>
            <a:spLocks noGrp="1"/>
          </p:cNvSpPr>
          <p:nvPr>
            <p:ph idx="1"/>
          </p:nvPr>
        </p:nvSpPr>
        <p:spPr>
          <a:xfrm>
            <a:off x="457200" y="1600200"/>
            <a:ext cx="8229600" cy="5257800"/>
          </a:xfrm>
        </p:spPr>
        <p:txBody>
          <a:bodyPr>
            <a:normAutofit/>
          </a:bodyPr>
          <a:lstStyle/>
          <a:p>
            <a:pPr>
              <a:buSzPct val="70000"/>
              <a:buFont typeface="Wingdings" panose="05000000000000000000" pitchFamily="2" charset="2"/>
              <a:buChar char="§"/>
            </a:pPr>
            <a:r>
              <a:rPr lang="en-US" dirty="0" smtClean="0"/>
              <a:t>Ongoing funding of legal and support services</a:t>
            </a:r>
          </a:p>
          <a:p>
            <a:pPr>
              <a:buSzPct val="70000"/>
              <a:buFont typeface="Wingdings" panose="05000000000000000000" pitchFamily="2" charset="2"/>
              <a:buChar char="§"/>
            </a:pPr>
            <a:r>
              <a:rPr lang="en-US" dirty="0" smtClean="0"/>
              <a:t>Announcement on 19 February 2018 of funding for legal support services to help survivors access redress under the CRS</a:t>
            </a:r>
          </a:p>
          <a:p>
            <a:pPr>
              <a:buSzPct val="70000"/>
              <a:buFont typeface="Wingdings" panose="05000000000000000000" pitchFamily="2" charset="2"/>
              <a:buChar char="§"/>
            </a:pPr>
            <a:r>
              <a:rPr lang="en-US" dirty="0" smtClean="0"/>
              <a:t>Funding to be provided to knowmore of $37.9 million over three years</a:t>
            </a:r>
          </a:p>
          <a:p>
            <a:pPr>
              <a:buSzPct val="70000"/>
              <a:buFont typeface="Wingdings" panose="05000000000000000000" pitchFamily="2" charset="2"/>
              <a:buChar char="§"/>
            </a:pPr>
            <a:r>
              <a:rPr lang="en-US" dirty="0" smtClean="0"/>
              <a:t>Additional funding for redress support services - $52.1 million</a:t>
            </a:r>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1" name="Rectangle 10"/>
          <p:cNvSpPr/>
          <p:nvPr/>
        </p:nvSpPr>
        <p:spPr>
          <a:xfrm>
            <a:off x="3191273" y="7346315"/>
            <a:ext cx="4660639" cy="369332"/>
          </a:xfrm>
          <a:prstGeom prst="rect">
            <a:avLst/>
          </a:prstGeom>
        </p:spPr>
        <p:txBody>
          <a:bodyPr wrap="square">
            <a:spAutoFit/>
          </a:bodyPr>
          <a:lstStyle/>
          <a:p>
            <a:r>
              <a:rPr lang="en-AU" b="1" dirty="0">
                <a:solidFill>
                  <a:schemeClr val="bg1"/>
                </a:solidFill>
              </a:rPr>
              <a:t>Institutional Redress </a:t>
            </a:r>
            <a:r>
              <a:rPr lang="en-AU" b="1" dirty="0" err="1" smtClean="0">
                <a:solidFill>
                  <a:schemeClr val="bg1"/>
                </a:solidFill>
              </a:rPr>
              <a:t>hemes</a:t>
            </a:r>
            <a:endParaRPr lang="en-AU" b="1" dirty="0">
              <a:solidFill>
                <a:schemeClr val="bg1"/>
              </a:solidFill>
            </a:endParaRPr>
          </a:p>
        </p:txBody>
      </p:sp>
      <p:sp>
        <p:nvSpPr>
          <p:cNvPr id="12" name="Slide Number Placeholder 11"/>
          <p:cNvSpPr>
            <a:spLocks noGrp="1"/>
          </p:cNvSpPr>
          <p:nvPr>
            <p:ph type="sldNum" sz="quarter" idx="12"/>
          </p:nvPr>
        </p:nvSpPr>
        <p:spPr/>
        <p:txBody>
          <a:bodyPr/>
          <a:lstStyle/>
          <a:p>
            <a:fld id="{D32E9B95-03AF-714A-9A17-B78A3DCC27FB}" type="slidenum">
              <a:rPr lang="en-US" smtClean="0"/>
              <a:t>20</a:t>
            </a:fld>
            <a:endParaRPr lang="en-US" dirty="0"/>
          </a:p>
        </p:txBody>
      </p:sp>
    </p:spTree>
    <p:extLst>
      <p:ext uri="{BB962C8B-B14F-4D97-AF65-F5344CB8AC3E}">
        <p14:creationId xmlns:p14="http://schemas.microsoft.com/office/powerpoint/2010/main" val="3553229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54269"/>
            <a:ext cx="9194024" cy="1417638"/>
          </a:xfrm>
          <a:prstGeom prst="rect">
            <a:avLst/>
          </a:prstGeom>
          <a:solidFill>
            <a:srgbClr val="5373B0"/>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3600" dirty="0">
                <a:solidFill>
                  <a:prstClr val="white"/>
                </a:solidFill>
                <a:latin typeface="Arial"/>
                <a:ea typeface="ＭＳ 明朝"/>
                <a:cs typeface="Times New Roman"/>
              </a:rPr>
              <a:t> </a:t>
            </a:r>
            <a:r>
              <a:rPr lang="en-GB" sz="3600" dirty="0" smtClean="0">
                <a:solidFill>
                  <a:prstClr val="white"/>
                </a:solidFill>
                <a:latin typeface="Arial"/>
                <a:ea typeface="ＭＳ 明朝"/>
                <a:cs typeface="Times New Roman"/>
              </a:rPr>
              <a:t> </a:t>
            </a:r>
            <a:endParaRPr lang="en-AU" sz="1200" dirty="0">
              <a:solidFill>
                <a:prstClr val="white"/>
              </a:solidFill>
              <a:ea typeface="ＭＳ 明朝"/>
              <a:cs typeface="Times New Roman"/>
            </a:endParaRPr>
          </a:p>
        </p:txBody>
      </p:sp>
      <p:sp>
        <p:nvSpPr>
          <p:cNvPr id="2" name="Title 1"/>
          <p:cNvSpPr>
            <a:spLocks noGrp="1"/>
          </p:cNvSpPr>
          <p:nvPr>
            <p:ph type="title"/>
          </p:nvPr>
        </p:nvSpPr>
        <p:spPr>
          <a:xfrm>
            <a:off x="399010" y="131598"/>
            <a:ext cx="8229600" cy="1143000"/>
          </a:xfrm>
        </p:spPr>
        <p:txBody>
          <a:bodyPr/>
          <a:lstStyle/>
          <a:p>
            <a:r>
              <a:rPr lang="en-US" dirty="0" smtClean="0">
                <a:solidFill>
                  <a:schemeClr val="bg1"/>
                </a:solidFill>
              </a:rPr>
              <a:t>  </a:t>
            </a:r>
            <a:r>
              <a:rPr lang="en-US" sz="4000" b="1" dirty="0" smtClean="0">
                <a:solidFill>
                  <a:schemeClr val="bg1"/>
                </a:solidFill>
              </a:rPr>
              <a:t>The CRS</a:t>
            </a:r>
            <a:endParaRPr lang="en-US" sz="4000" b="1" dirty="0">
              <a:solidFill>
                <a:schemeClr val="bg1"/>
              </a:solidFil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lgn="ctr">
              <a:buNone/>
            </a:pPr>
            <a:r>
              <a:rPr lang="en-US" sz="3600" b="1" dirty="0" smtClean="0"/>
              <a:t>The key issue – who is ‘opting-in’ ?</a:t>
            </a:r>
          </a:p>
          <a:p>
            <a:pPr marL="0" indent="0">
              <a:buNone/>
            </a:pPr>
            <a:endParaRPr lang="en-US" sz="3600" b="1" dirty="0" smtClean="0"/>
          </a:p>
          <a:p>
            <a:pPr marL="0" indent="0">
              <a:buNone/>
            </a:pPr>
            <a:r>
              <a:rPr lang="en-US" sz="3600" dirty="0" smtClean="0"/>
              <a:t>											</a:t>
            </a:r>
          </a:p>
          <a:p>
            <a:pPr marL="0" indent="0">
              <a:buNone/>
            </a:pPr>
            <a:endParaRPr lang="en-US" sz="2400" dirty="0"/>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 xmlns:a14="http://schemas.microsoft.com/office/drawing/2010/main"/>
            </a:ext>
          </a:extLst>
        </p:spPr>
      </p:pic>
      <p:sp>
        <p:nvSpPr>
          <p:cNvPr id="11" name="Rectangle 10"/>
          <p:cNvSpPr/>
          <p:nvPr/>
        </p:nvSpPr>
        <p:spPr>
          <a:xfrm>
            <a:off x="3191273" y="7346315"/>
            <a:ext cx="4660639" cy="369332"/>
          </a:xfrm>
          <a:prstGeom prst="rect">
            <a:avLst/>
          </a:prstGeom>
        </p:spPr>
        <p:txBody>
          <a:bodyPr wrap="square">
            <a:spAutoFit/>
          </a:bodyPr>
          <a:lstStyle/>
          <a:p>
            <a:r>
              <a:rPr lang="en-AU" b="1" dirty="0">
                <a:solidFill>
                  <a:prstClr val="white"/>
                </a:solidFill>
              </a:rPr>
              <a:t>Institutional Redress </a:t>
            </a:r>
            <a:r>
              <a:rPr lang="en-AU" b="1" dirty="0" err="1" smtClean="0">
                <a:solidFill>
                  <a:prstClr val="white"/>
                </a:solidFill>
              </a:rPr>
              <a:t>hemes</a:t>
            </a:r>
            <a:endParaRPr lang="en-AU" b="1" dirty="0">
              <a:solidFill>
                <a:prstClr val="white"/>
              </a:solidFill>
            </a:endParaRPr>
          </a:p>
        </p:txBody>
      </p:sp>
      <p:sp>
        <p:nvSpPr>
          <p:cNvPr id="12" name="Slide Number Placeholder 11"/>
          <p:cNvSpPr>
            <a:spLocks noGrp="1"/>
          </p:cNvSpPr>
          <p:nvPr>
            <p:ph type="sldNum" sz="quarter" idx="12"/>
          </p:nvPr>
        </p:nvSpPr>
        <p:spPr/>
        <p:txBody>
          <a:bodyPr/>
          <a:lstStyle/>
          <a:p>
            <a:fld id="{D32E9B95-03AF-714A-9A17-B78A3DCC27FB}" type="slidenum">
              <a:rPr lang="en-US" smtClean="0">
                <a:solidFill>
                  <a:prstClr val="black">
                    <a:tint val="75000"/>
                  </a:prstClr>
                </a:solidFill>
              </a:rPr>
              <a:pPr/>
              <a:t>21</a:t>
            </a:fld>
            <a:endParaRPr lang="en-US" dirty="0">
              <a:solidFill>
                <a:prstClr val="black">
                  <a:tint val="75000"/>
                </a:prstClr>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543" y="2559554"/>
            <a:ext cx="4028973" cy="3730828"/>
          </a:xfrm>
          <a:prstGeom prst="rect">
            <a:avLst/>
          </a:prstGeom>
        </p:spPr>
      </p:pic>
      <p:pic>
        <p:nvPicPr>
          <p:cNvPr id="17" name="Picture 16"/>
          <p:cNvPicPr>
            <a:picLocks noChangeAspect="1"/>
          </p:cNvPicPr>
          <p:nvPr/>
        </p:nvPicPr>
        <p:blipFill rotWithShape="1">
          <a:blip r:embed="rId6"/>
          <a:srcRect b="49513"/>
          <a:stretch/>
        </p:blipFill>
        <p:spPr>
          <a:xfrm>
            <a:off x="5751707" y="2719950"/>
            <a:ext cx="2448917" cy="672179"/>
          </a:xfrm>
          <a:prstGeom prst="rect">
            <a:avLst/>
          </a:prstGeom>
        </p:spPr>
      </p:pic>
    </p:spTree>
    <p:extLst>
      <p:ext uri="{BB962C8B-B14F-4D97-AF65-F5344CB8AC3E}">
        <p14:creationId xmlns:p14="http://schemas.microsoft.com/office/powerpoint/2010/main" val="1042064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dirty="0">
                <a:solidFill>
                  <a:schemeClr val="bg1"/>
                </a:solidFill>
                <a:effectLst/>
                <a:latin typeface="Arial"/>
                <a:ea typeface="ＭＳ 明朝"/>
                <a:cs typeface="Times New Roman"/>
              </a:rPr>
              <a:t> </a:t>
            </a:r>
            <a:r>
              <a:rPr lang="en-GB" sz="3600" dirty="0" smtClean="0">
                <a:solidFill>
                  <a:schemeClr val="bg1"/>
                </a:solidFill>
                <a:effectLst/>
                <a:latin typeface="Arial"/>
                <a:ea typeface="ＭＳ 明朝"/>
                <a:cs typeface="Times New Roman"/>
              </a:rPr>
              <a:t> </a:t>
            </a:r>
            <a:endParaRPr lang="en-AU" sz="1200" dirty="0">
              <a:solidFill>
                <a:schemeClr val="bg1"/>
              </a:solidFill>
              <a:effectLst/>
              <a:ea typeface="ＭＳ 明朝"/>
              <a:cs typeface="Times New Roman"/>
            </a:endParaRPr>
          </a:p>
        </p:txBody>
      </p:sp>
      <p:sp>
        <p:nvSpPr>
          <p:cNvPr id="2" name="Title 1"/>
          <p:cNvSpPr>
            <a:spLocks noGrp="1"/>
          </p:cNvSpPr>
          <p:nvPr>
            <p:ph type="title"/>
          </p:nvPr>
        </p:nvSpPr>
        <p:spPr>
          <a:xfrm>
            <a:off x="457200" y="167964"/>
            <a:ext cx="8229600" cy="1143000"/>
          </a:xfrm>
        </p:spPr>
        <p:txBody>
          <a:bodyPr>
            <a:normAutofit/>
          </a:bodyPr>
          <a:lstStyle/>
          <a:p>
            <a:r>
              <a:rPr lang="en-US" sz="4000" b="1" dirty="0" smtClean="0">
                <a:solidFill>
                  <a:schemeClr val="bg1"/>
                </a:solidFill>
              </a:rPr>
              <a:t>The CRS</a:t>
            </a:r>
            <a:endParaRPr lang="en-US" sz="4000" b="1" dirty="0">
              <a:solidFill>
                <a:schemeClr val="bg1"/>
              </a:solidFill>
            </a:endParaRPr>
          </a:p>
        </p:txBody>
      </p:sp>
      <p:sp>
        <p:nvSpPr>
          <p:cNvPr id="3" name="Content Placeholder 2"/>
          <p:cNvSpPr>
            <a:spLocks noGrp="1"/>
          </p:cNvSpPr>
          <p:nvPr>
            <p:ph idx="1"/>
          </p:nvPr>
        </p:nvSpPr>
        <p:spPr>
          <a:xfrm>
            <a:off x="457200" y="1600200"/>
            <a:ext cx="8229600" cy="5257800"/>
          </a:xfrm>
        </p:spPr>
        <p:txBody>
          <a:bodyPr>
            <a:normAutofit/>
          </a:bodyPr>
          <a:lstStyle/>
          <a:p>
            <a:pPr>
              <a:buSzPct val="70000"/>
              <a:buFont typeface="Wingdings" panose="05000000000000000000" pitchFamily="2" charset="2"/>
              <a:buChar char="§"/>
            </a:pPr>
            <a:r>
              <a:rPr lang="en-US" dirty="0" smtClean="0"/>
              <a:t>Commonwealth Redress Scheme for Institutional Child Sexual Abuse Bill 2017</a:t>
            </a:r>
          </a:p>
          <a:p>
            <a:pPr>
              <a:buSzPct val="70000"/>
              <a:buFont typeface="Wingdings" panose="05000000000000000000" pitchFamily="2" charset="2"/>
              <a:buChar char="§"/>
            </a:pPr>
            <a:r>
              <a:rPr lang="en-US" dirty="0" smtClean="0"/>
              <a:t>Issues include:</a:t>
            </a:r>
          </a:p>
          <a:p>
            <a:pPr lvl="1">
              <a:buSzPct val="70000"/>
              <a:buFont typeface="Courier New" panose="02070309020205020404" pitchFamily="49" charset="0"/>
              <a:buChar char="o"/>
            </a:pPr>
            <a:r>
              <a:rPr lang="en-US" dirty="0" smtClean="0"/>
              <a:t>Eligibility – excluding some survivors due to criminal convictions / non-citizens</a:t>
            </a:r>
          </a:p>
          <a:p>
            <a:pPr lvl="1">
              <a:buSzPct val="70000"/>
              <a:buFont typeface="Courier New" panose="02070309020205020404" pitchFamily="49" charset="0"/>
              <a:buChar char="o"/>
            </a:pPr>
            <a:r>
              <a:rPr lang="en-US" dirty="0" smtClean="0"/>
              <a:t>Institutional responsibility</a:t>
            </a:r>
          </a:p>
          <a:p>
            <a:pPr lvl="1">
              <a:buSzPct val="70000"/>
              <a:buFont typeface="Courier New" panose="02070309020205020404" pitchFamily="49" charset="0"/>
              <a:buChar char="o"/>
            </a:pPr>
            <a:r>
              <a:rPr lang="en-US" dirty="0" smtClean="0"/>
              <a:t>$150,000 cap (</a:t>
            </a:r>
            <a:r>
              <a:rPr lang="en-US" i="1" dirty="0" err="1" smtClean="0"/>
              <a:t>cf</a:t>
            </a:r>
            <a:r>
              <a:rPr lang="en-US" i="1" dirty="0" smtClean="0"/>
              <a:t> </a:t>
            </a:r>
            <a:r>
              <a:rPr lang="en-US" dirty="0" smtClean="0"/>
              <a:t>recommended $200,000)</a:t>
            </a:r>
          </a:p>
          <a:p>
            <a:pPr lvl="1">
              <a:buSzPct val="70000"/>
              <a:buFont typeface="Courier New" panose="02070309020205020404" pitchFamily="49" charset="0"/>
              <a:buChar char="o"/>
            </a:pPr>
            <a:r>
              <a:rPr lang="en-US" dirty="0" smtClean="0"/>
              <a:t>Acceptance period for offers</a:t>
            </a:r>
          </a:p>
          <a:p>
            <a:pPr lvl="1">
              <a:buSzPct val="70000"/>
              <a:buFont typeface="Courier New" panose="02070309020205020404" pitchFamily="49" charset="0"/>
              <a:buChar char="o"/>
            </a:pPr>
            <a:r>
              <a:rPr lang="en-US" dirty="0" smtClean="0"/>
              <a:t>Funder of last resort</a:t>
            </a:r>
          </a:p>
          <a:p>
            <a:pPr lvl="1">
              <a:buSzPct val="70000"/>
              <a:buFont typeface="Courier New" panose="02070309020205020404" pitchFamily="49" charset="0"/>
              <a:buChar char="o"/>
            </a:pPr>
            <a:r>
              <a:rPr lang="en-US" dirty="0" smtClean="0"/>
              <a:t>Payment nominees</a:t>
            </a:r>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1" name="Rectangle 10"/>
          <p:cNvSpPr/>
          <p:nvPr/>
        </p:nvSpPr>
        <p:spPr>
          <a:xfrm>
            <a:off x="3191273" y="7346315"/>
            <a:ext cx="4660639" cy="369332"/>
          </a:xfrm>
          <a:prstGeom prst="rect">
            <a:avLst/>
          </a:prstGeom>
        </p:spPr>
        <p:txBody>
          <a:bodyPr wrap="square">
            <a:spAutoFit/>
          </a:bodyPr>
          <a:lstStyle/>
          <a:p>
            <a:r>
              <a:rPr lang="en-AU" b="1" dirty="0">
                <a:solidFill>
                  <a:schemeClr val="bg1"/>
                </a:solidFill>
              </a:rPr>
              <a:t>Institutional Redress </a:t>
            </a:r>
            <a:r>
              <a:rPr lang="en-AU" b="1" dirty="0" err="1" smtClean="0">
                <a:solidFill>
                  <a:schemeClr val="bg1"/>
                </a:solidFill>
              </a:rPr>
              <a:t>hemes</a:t>
            </a:r>
            <a:endParaRPr lang="en-AU" b="1" dirty="0">
              <a:solidFill>
                <a:schemeClr val="bg1"/>
              </a:solidFill>
            </a:endParaRPr>
          </a:p>
        </p:txBody>
      </p:sp>
      <p:sp>
        <p:nvSpPr>
          <p:cNvPr id="12" name="Slide Number Placeholder 11"/>
          <p:cNvSpPr>
            <a:spLocks noGrp="1"/>
          </p:cNvSpPr>
          <p:nvPr>
            <p:ph type="sldNum" sz="quarter" idx="12"/>
          </p:nvPr>
        </p:nvSpPr>
        <p:spPr/>
        <p:txBody>
          <a:bodyPr/>
          <a:lstStyle/>
          <a:p>
            <a:fld id="{D32E9B95-03AF-714A-9A17-B78A3DCC27FB}" type="slidenum">
              <a:rPr lang="en-US" smtClean="0"/>
              <a:t>22</a:t>
            </a:fld>
            <a:endParaRPr lang="en-US" dirty="0"/>
          </a:p>
        </p:txBody>
      </p:sp>
    </p:spTree>
    <p:extLst>
      <p:ext uri="{BB962C8B-B14F-4D97-AF65-F5344CB8AC3E}">
        <p14:creationId xmlns:p14="http://schemas.microsoft.com/office/powerpoint/2010/main" val="3472220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3600">
                <a:solidFill>
                  <a:prstClr val="white"/>
                </a:solidFill>
                <a:latin typeface="Arial"/>
                <a:ea typeface="ＭＳ 明朝"/>
                <a:cs typeface="Times New Roman"/>
              </a:rPr>
              <a:t> </a:t>
            </a:r>
            <a:endParaRPr lang="en-AU" sz="1200">
              <a:solidFill>
                <a:prstClr val="white"/>
              </a:solidFill>
              <a:ea typeface="ＭＳ 明朝"/>
              <a:cs typeface="Times New Roman"/>
            </a:endParaRPr>
          </a:p>
        </p:txBody>
      </p:sp>
      <p:sp>
        <p:nvSpPr>
          <p:cNvPr id="2" name="Title 1"/>
          <p:cNvSpPr>
            <a:spLocks noGrp="1"/>
          </p:cNvSpPr>
          <p:nvPr>
            <p:ph type="title" idx="4294967295"/>
          </p:nvPr>
        </p:nvSpPr>
        <p:spPr>
          <a:xfrm>
            <a:off x="285148" y="229463"/>
            <a:ext cx="6683375" cy="920750"/>
          </a:xfrm>
        </p:spPr>
        <p:txBody>
          <a:bodyPr>
            <a:noAutofit/>
          </a:bodyPr>
          <a:lstStyle/>
          <a:p>
            <a:pPr algn="ctr"/>
            <a:r>
              <a:rPr lang="en-AU" sz="4000" b="1" dirty="0" smtClean="0">
                <a:solidFill>
                  <a:schemeClr val="bg1"/>
                </a:solidFill>
                <a:latin typeface="+mn-lt"/>
              </a:rPr>
              <a:t>Contact Us</a:t>
            </a:r>
            <a:endParaRPr lang="en-US" sz="4000" dirty="0">
              <a:solidFill>
                <a:schemeClr val="bg1"/>
              </a:solidFill>
              <a:latin typeface="+mn-lt"/>
              <a:cs typeface="Arial"/>
            </a:endParaRPr>
          </a:p>
        </p:txBody>
      </p:sp>
      <p:sp>
        <p:nvSpPr>
          <p:cNvPr id="3" name="Content Placeholder 2"/>
          <p:cNvSpPr>
            <a:spLocks noGrp="1"/>
          </p:cNvSpPr>
          <p:nvPr>
            <p:ph idx="4294967295"/>
          </p:nvPr>
        </p:nvSpPr>
        <p:spPr>
          <a:xfrm>
            <a:off x="0" y="1628775"/>
            <a:ext cx="8478838" cy="517525"/>
          </a:xfrm>
        </p:spPr>
        <p:txBody>
          <a:bodyPr>
            <a:noAutofit/>
          </a:bodyPr>
          <a:lstStyle/>
          <a:p>
            <a:pPr marL="361950" indent="-361950" algn="ctr">
              <a:buClr>
                <a:srgbClr val="52A583"/>
              </a:buClr>
              <a:buNone/>
            </a:pPr>
            <a:endParaRPr lang="en-AU" sz="1800" dirty="0" smtClean="0">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None/>
            </a:pPr>
            <a:endParaRPr lang="en-AU" sz="1600" dirty="0">
              <a:latin typeface="Verdana" panose="020B0604030504040204" pitchFamily="34" charset="0"/>
              <a:ea typeface="Verdana" panose="020B0604030504040204" pitchFamily="34" charset="0"/>
              <a:cs typeface="Verdana" panose="020B0604030504040204" pitchFamily="34" charset="0"/>
            </a:endParaRPr>
          </a:p>
          <a:p>
            <a:pPr marL="0" indent="0">
              <a:buClr>
                <a:srgbClr val="52A583"/>
              </a:buClr>
              <a:buNone/>
            </a:pPr>
            <a:endParaRPr lang="en-AU" sz="16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p:nvPr/>
        </p:nvPicPr>
        <p:blipFill rotWithShape="1">
          <a:blip r:embed="rId3"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1" name="Content Placeholder 2"/>
          <p:cNvSpPr txBox="1">
            <a:spLocks/>
          </p:cNvSpPr>
          <p:nvPr/>
        </p:nvSpPr>
        <p:spPr>
          <a:xfrm>
            <a:off x="4795438" y="1417638"/>
            <a:ext cx="4564393" cy="14408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1950" indent="-361950">
              <a:buClr>
                <a:srgbClr val="52A583"/>
              </a:buClr>
              <a:buFont typeface="Arial"/>
              <a:buNone/>
            </a:pPr>
            <a:r>
              <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Prue Gregory</a:t>
            </a:r>
          </a:p>
          <a:p>
            <a:pPr marL="361950" indent="-361950">
              <a:buClr>
                <a:srgbClr val="52A583"/>
              </a:buClr>
              <a:buFont typeface="Arial"/>
              <a:buNone/>
            </a:pPr>
            <a:r>
              <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Principal Lawyer</a:t>
            </a:r>
          </a:p>
          <a:p>
            <a:pPr marL="361950" indent="-361950">
              <a:buClr>
                <a:srgbClr val="52A583"/>
              </a:buClr>
              <a:buFont typeface="Arial"/>
              <a:buNone/>
            </a:pPr>
            <a:r>
              <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02 8267 7400</a:t>
            </a:r>
          </a:p>
          <a:p>
            <a:pPr marL="361950" indent="-361950">
              <a:buClr>
                <a:srgbClr val="52A583"/>
              </a:buClr>
              <a:buFont typeface="Arial"/>
              <a:buNone/>
            </a:pPr>
            <a:r>
              <a:rPr lang="en-AU" sz="18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4"/>
              </a:rPr>
              <a:t>p</a:t>
            </a:r>
            <a:r>
              <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hlinkClick r:id="rId4"/>
              </a:rPr>
              <a:t>rue.gregory@knowmore.org.au</a:t>
            </a:r>
            <a:endPar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Font typeface="Arial"/>
              <a:buNone/>
            </a:pPr>
            <a:endPar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txBox="1">
            <a:spLocks/>
          </p:cNvSpPr>
          <p:nvPr/>
        </p:nvSpPr>
        <p:spPr>
          <a:xfrm>
            <a:off x="285148" y="1417639"/>
            <a:ext cx="4410635" cy="14408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1950" indent="-361950">
              <a:buClr>
                <a:srgbClr val="52A583"/>
              </a:buClr>
              <a:buFont typeface="Arial"/>
              <a:buNone/>
            </a:pPr>
            <a:r>
              <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Warren Strange </a:t>
            </a:r>
          </a:p>
          <a:p>
            <a:pPr marL="361950" indent="-361950">
              <a:buClr>
                <a:srgbClr val="52A583"/>
              </a:buClr>
              <a:buFont typeface="Arial"/>
              <a:buNone/>
            </a:pPr>
            <a:r>
              <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Executive Officer</a:t>
            </a:r>
            <a:endParaRPr lang="en-AU" sz="1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Font typeface="Arial"/>
              <a:buNone/>
            </a:pPr>
            <a:r>
              <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07 3218 4500</a:t>
            </a:r>
            <a:endParaRPr lang="en-AU" sz="1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Font typeface="Arial"/>
              <a:buNone/>
            </a:pPr>
            <a:r>
              <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hlinkClick r:id="rId5"/>
              </a:rPr>
              <a:t>warren.strange@knowmore.org.au</a:t>
            </a:r>
            <a:endParaRPr lang="en-AU" sz="1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Font typeface="Arial"/>
              <a:buNone/>
            </a:pPr>
            <a:endPar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Font typeface="Arial"/>
              <a:buNone/>
            </a:pPr>
            <a:endParaRPr lang="en-AU" sz="1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Font typeface="Arial"/>
              <a:buNone/>
            </a:pPr>
            <a:endPar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Font typeface="Arial"/>
              <a:buNone/>
            </a:pPr>
            <a:endParaRPr lang="en-AU" sz="1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Font typeface="Arial"/>
              <a:buNone/>
            </a:pPr>
            <a:endParaRPr lang="en-AU" sz="18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Font typeface="Arial"/>
              <a:buNone/>
            </a:pPr>
            <a:endParaRPr lang="en-AU" sz="18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Font typeface="Arial"/>
              <a:buNone/>
            </a:pPr>
            <a:r>
              <a:rPr lang="en-AU" sz="18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FREECALL 		1800 605 762</a:t>
            </a:r>
          </a:p>
          <a:p>
            <a:pPr marL="361950" indent="-361950">
              <a:buClr>
                <a:srgbClr val="52A583"/>
              </a:buClr>
              <a:buFont typeface="Arial"/>
              <a:buNone/>
            </a:pPr>
            <a:r>
              <a:rPr lang="en-AU" sz="18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Web: 	</a:t>
            </a:r>
            <a:r>
              <a:rPr lang="en-AU" sz="1800" b="1" dirty="0" smtClean="0">
                <a:solidFill>
                  <a:prstClr val="black"/>
                </a:solidFill>
                <a:latin typeface="Verdana" panose="020B0604030504040204" pitchFamily="34" charset="0"/>
                <a:ea typeface="Verdana" panose="020B0604030504040204" pitchFamily="34" charset="0"/>
                <a:cs typeface="Verdana" panose="020B0604030504040204" pitchFamily="34" charset="0"/>
                <a:hlinkClick r:id="rId6"/>
              </a:rPr>
              <a:t>www.knowmore.org.au</a:t>
            </a:r>
            <a:endParaRPr lang="en-AU" sz="18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61950" indent="-361950">
              <a:buClr>
                <a:srgbClr val="52A583"/>
              </a:buClr>
              <a:buFont typeface="Arial"/>
              <a:buNone/>
            </a:pPr>
            <a:endParaRPr lang="en-AU" sz="18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indent="0">
              <a:buClr>
                <a:srgbClr val="52A583"/>
              </a:buClr>
              <a:buFont typeface="Arial"/>
              <a:buNone/>
            </a:pPr>
            <a:endParaRPr lang="en-AU" sz="18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7"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7"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7"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7"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14" name="Content Placeholder 2"/>
          <p:cNvSpPr txBox="1">
            <a:spLocks/>
          </p:cNvSpPr>
          <p:nvPr/>
        </p:nvSpPr>
        <p:spPr>
          <a:xfrm>
            <a:off x="2667000" y="3587174"/>
            <a:ext cx="3840083" cy="11162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1950" indent="-361950">
              <a:buClr>
                <a:srgbClr val="52A583"/>
              </a:buClr>
              <a:buFont typeface="Arial"/>
              <a:buNone/>
            </a:pPr>
            <a:endParaRPr lang="en-AU" dirty="0" smtClean="0">
              <a:solidFill>
                <a:prstClr val="black"/>
              </a:solidFill>
            </a:endParaRPr>
          </a:p>
          <a:p>
            <a:pPr marL="361950" indent="-361950">
              <a:buClr>
                <a:srgbClr val="52A583"/>
              </a:buClr>
              <a:buFont typeface="Arial"/>
              <a:buNone/>
            </a:pPr>
            <a:endParaRPr lang="en-AU" dirty="0" smtClean="0">
              <a:solidFill>
                <a:prstClr val="black"/>
              </a:solidFill>
            </a:endParaRPr>
          </a:p>
          <a:p>
            <a:pPr marL="0" indent="0">
              <a:buClr>
                <a:srgbClr val="52A583"/>
              </a:buClr>
              <a:buFont typeface="Arial"/>
              <a:buNone/>
            </a:pPr>
            <a:endParaRPr lang="en-AU" dirty="0">
              <a:solidFill>
                <a:prstClr val="black"/>
              </a:solidFill>
            </a:endParaRPr>
          </a:p>
        </p:txBody>
      </p:sp>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bwMode="auto">
          <a:xfrm>
            <a:off x="-142032" y="5744603"/>
            <a:ext cx="8053579" cy="1126351"/>
          </a:xfrm>
          <a:prstGeom prst="rect">
            <a:avLst/>
          </a:prstGeom>
          <a:noFill/>
          <a:ln>
            <a:noFill/>
          </a:ln>
        </p:spPr>
      </p:pic>
      <p:sp>
        <p:nvSpPr>
          <p:cNvPr id="13" name="TextBox 12"/>
          <p:cNvSpPr txBox="1"/>
          <p:nvPr/>
        </p:nvSpPr>
        <p:spPr>
          <a:xfrm>
            <a:off x="285148" y="3210791"/>
            <a:ext cx="4690708" cy="1477328"/>
          </a:xfrm>
          <a:prstGeom prst="rect">
            <a:avLst/>
          </a:prstGeom>
          <a:noFill/>
        </p:spPr>
        <p:txBody>
          <a:bodyPr wrap="none" rtlCol="0">
            <a:spAutoFit/>
          </a:bodyPr>
          <a:lstStyle/>
          <a:p>
            <a:pPr marL="361950" indent="-361950">
              <a:buClr>
                <a:srgbClr val="52A583"/>
              </a:buClr>
              <a:buFont typeface="Arial"/>
              <a:buNone/>
            </a:pPr>
            <a:r>
              <a:rPr lang="en-AU" dirty="0">
                <a:solidFill>
                  <a:prstClr val="black"/>
                </a:solidFill>
                <a:latin typeface="Verdana" panose="020B0604030504040204" pitchFamily="34" charset="0"/>
                <a:ea typeface="Verdana" panose="020B0604030504040204" pitchFamily="34" charset="0"/>
                <a:cs typeface="Verdana" panose="020B0604030504040204" pitchFamily="34" charset="0"/>
              </a:rPr>
              <a:t>Catherine Browning</a:t>
            </a:r>
          </a:p>
          <a:p>
            <a:pPr marL="361950" indent="-361950">
              <a:buClr>
                <a:srgbClr val="52A583"/>
              </a:buClr>
              <a:buFont typeface="Arial"/>
              <a:buNone/>
            </a:pPr>
            <a:r>
              <a:rPr lang="en-AU" dirty="0">
                <a:solidFill>
                  <a:prstClr val="black"/>
                </a:solidFill>
                <a:latin typeface="Verdana" panose="020B0604030504040204" pitchFamily="34" charset="0"/>
                <a:ea typeface="Verdana" panose="020B0604030504040204" pitchFamily="34" charset="0"/>
                <a:cs typeface="Verdana" panose="020B0604030504040204" pitchFamily="34" charset="0"/>
              </a:rPr>
              <a:t>A/Managing Lawyer,  Brisbane</a:t>
            </a:r>
          </a:p>
          <a:p>
            <a:pPr marL="361950" indent="-361950">
              <a:buClr>
                <a:srgbClr val="52A583"/>
              </a:buClr>
              <a:buFont typeface="Arial"/>
              <a:buNone/>
            </a:pPr>
            <a:r>
              <a:rPr lang="en-AU" dirty="0">
                <a:solidFill>
                  <a:prstClr val="black"/>
                </a:solidFill>
                <a:latin typeface="Verdana" panose="020B0604030504040204" pitchFamily="34" charset="0"/>
                <a:ea typeface="Verdana" panose="020B0604030504040204" pitchFamily="34" charset="0"/>
                <a:cs typeface="Verdana" panose="020B0604030504040204" pitchFamily="34" charset="0"/>
              </a:rPr>
              <a:t>07 3218 4500</a:t>
            </a:r>
          </a:p>
          <a:p>
            <a:pPr marL="361950" indent="-361950">
              <a:buClr>
                <a:srgbClr val="52A583"/>
              </a:buClr>
              <a:buFont typeface="Arial"/>
              <a:buNone/>
            </a:pPr>
            <a:r>
              <a:rPr lang="en-AU" dirty="0">
                <a:solidFill>
                  <a:prstClr val="black"/>
                </a:solidFill>
                <a:latin typeface="Verdana" panose="020B0604030504040204" pitchFamily="34" charset="0"/>
                <a:ea typeface="Verdana" panose="020B0604030504040204" pitchFamily="34" charset="0"/>
                <a:cs typeface="Verdana" panose="020B0604030504040204" pitchFamily="34" charset="0"/>
                <a:hlinkClick r:id="rId9"/>
              </a:rPr>
              <a:t>catherine.browning@knowmore.org.au</a:t>
            </a:r>
            <a:endParaRPr lang="en-AU"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AU" dirty="0"/>
          </a:p>
        </p:txBody>
      </p:sp>
    </p:spTree>
    <p:extLst>
      <p:ext uri="{BB962C8B-B14F-4D97-AF65-F5344CB8AC3E}">
        <p14:creationId xmlns:p14="http://schemas.microsoft.com/office/powerpoint/2010/main" val="1076039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338119"/>
              <a:ext cx="1722755" cy="1918734"/>
            </a:xfrm>
            <a:prstGeom prst="rect">
              <a:avLst/>
            </a:prstGeom>
          </p:spPr>
        </p:pic>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3600">
                <a:solidFill>
                  <a:prstClr val="white"/>
                </a:solidFill>
                <a:latin typeface="Arial"/>
                <a:ea typeface="ＭＳ 明朝"/>
                <a:cs typeface="Times New Roman"/>
              </a:rPr>
              <a:t> </a:t>
            </a:r>
            <a:endParaRPr lang="en-AU" sz="1200">
              <a:solidFill>
                <a:prstClr val="white"/>
              </a:solidFill>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4000" b="1" dirty="0" smtClean="0">
                <a:solidFill>
                  <a:schemeClr val="bg1"/>
                </a:solidFill>
                <a:cs typeface="Arial" pitchFamily="34" charset="0"/>
              </a:rPr>
              <a:t>Questions ?</a:t>
            </a:r>
            <a:endParaRPr lang="en-US" sz="4000" b="1" dirty="0">
              <a:solidFill>
                <a:schemeClr val="bg1"/>
              </a:solidFill>
              <a:cs typeface="Arial" pitchFamily="34" charset="0"/>
            </a:endParaRPr>
          </a:p>
        </p:txBody>
      </p:sp>
      <p:sp>
        <p:nvSpPr>
          <p:cNvPr id="3" name="Content Placeholder 2"/>
          <p:cNvSpPr>
            <a:spLocks noGrp="1"/>
          </p:cNvSpPr>
          <p:nvPr>
            <p:ph idx="1"/>
          </p:nvPr>
        </p:nvSpPr>
        <p:spPr>
          <a:xfrm>
            <a:off x="457200" y="1600200"/>
            <a:ext cx="8229600" cy="5032612"/>
          </a:xfrm>
        </p:spPr>
        <p:txBody>
          <a:bodyPr>
            <a:normAutofit/>
          </a:bodyPr>
          <a:lstStyle/>
          <a:p>
            <a:pPr marL="457200" lvl="1" indent="0">
              <a:spcBef>
                <a:spcPts val="600"/>
              </a:spcBef>
              <a:spcAft>
                <a:spcPts val="600"/>
              </a:spcAft>
              <a:buClr>
                <a:srgbClr val="52A583"/>
              </a:buClr>
              <a:buNone/>
            </a:pPr>
            <a:endParaRPr lang="en-AU" b="1" dirty="0" smtClean="0"/>
          </a:p>
          <a:p>
            <a:pPr marL="457200" lvl="1" indent="0">
              <a:spcBef>
                <a:spcPts val="600"/>
              </a:spcBef>
              <a:spcAft>
                <a:spcPts val="600"/>
              </a:spcAft>
              <a:buClr>
                <a:srgbClr val="52A583"/>
              </a:buClr>
              <a:buNone/>
            </a:pPr>
            <a:r>
              <a:rPr lang="en-AU" sz="4000" b="1" dirty="0" smtClean="0"/>
              <a:t>	</a:t>
            </a:r>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1" name="Slide Number Placeholder 10"/>
          <p:cNvSpPr>
            <a:spLocks noGrp="1"/>
          </p:cNvSpPr>
          <p:nvPr>
            <p:ph type="sldNum" sz="quarter" idx="12"/>
          </p:nvPr>
        </p:nvSpPr>
        <p:spPr/>
        <p:txBody>
          <a:bodyPr/>
          <a:lstStyle/>
          <a:p>
            <a:fld id="{D32E9B95-03AF-714A-9A17-B78A3DCC27FB}" type="slidenum">
              <a:rPr lang="en-US" smtClean="0"/>
              <a:t>24</a:t>
            </a:fld>
            <a:endParaRPr lang="en-US"/>
          </a:p>
        </p:txBody>
      </p:sp>
    </p:spTree>
    <p:extLst>
      <p:ext uri="{BB962C8B-B14F-4D97-AF65-F5344CB8AC3E}">
        <p14:creationId xmlns:p14="http://schemas.microsoft.com/office/powerpoint/2010/main" val="2471477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399010" y="184027"/>
            <a:ext cx="8229600" cy="1143000"/>
          </a:xfrm>
        </p:spPr>
        <p:txBody>
          <a:bodyPr>
            <a:normAutofit/>
          </a:bodyPr>
          <a:lstStyle/>
          <a:p>
            <a:r>
              <a:rPr lang="en-US" sz="4000" b="1" dirty="0" smtClean="0">
                <a:solidFill>
                  <a:schemeClr val="bg1"/>
                </a:solidFill>
              </a:rPr>
              <a:t>Outline</a:t>
            </a:r>
            <a:endParaRPr lang="en-US" sz="4000"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buSzPct val="75000"/>
              <a:buFont typeface="Wingdings" panose="05000000000000000000" pitchFamily="2" charset="2"/>
              <a:buChar char="§"/>
            </a:pPr>
            <a:r>
              <a:rPr lang="en-US" dirty="0" smtClean="0"/>
              <a:t>A quick update on </a:t>
            </a:r>
            <a:r>
              <a:rPr lang="en-US" dirty="0" err="1" smtClean="0"/>
              <a:t>knowmore’s</a:t>
            </a:r>
            <a:r>
              <a:rPr lang="en-US" dirty="0" smtClean="0"/>
              <a:t> work relating to the Royal Commission</a:t>
            </a:r>
          </a:p>
          <a:p>
            <a:pPr>
              <a:buSzPct val="75000"/>
              <a:buFont typeface="Wingdings" panose="05000000000000000000" pitchFamily="2" charset="2"/>
              <a:buChar char="§"/>
            </a:pPr>
            <a:r>
              <a:rPr lang="en-US" dirty="0"/>
              <a:t>T</a:t>
            </a:r>
            <a:r>
              <a:rPr lang="en-US" dirty="0" smtClean="0"/>
              <a:t>he Commission’s recommendations about  service delivery to survivors and lessons for our sector</a:t>
            </a:r>
          </a:p>
          <a:p>
            <a:pPr>
              <a:buSzPct val="75000"/>
              <a:buFont typeface="Wingdings" panose="05000000000000000000" pitchFamily="2" charset="2"/>
              <a:buChar char="§"/>
            </a:pPr>
            <a:r>
              <a:rPr lang="en-US" dirty="0" smtClean="0"/>
              <a:t>Some observations around ‘trauma-informed practice’</a:t>
            </a:r>
          </a:p>
          <a:p>
            <a:pPr>
              <a:buSzPct val="75000"/>
              <a:buFont typeface="Wingdings" panose="05000000000000000000" pitchFamily="2" charset="2"/>
              <a:buChar char="§"/>
            </a:pPr>
            <a:r>
              <a:rPr lang="en-US" dirty="0" smtClean="0"/>
              <a:t>Implementation of the Commonwealth Redress Scheme and </a:t>
            </a:r>
            <a:r>
              <a:rPr lang="en-US" dirty="0" err="1" smtClean="0"/>
              <a:t>knowmore’s</a:t>
            </a:r>
            <a:r>
              <a:rPr lang="en-US" dirty="0" smtClean="0"/>
              <a:t> future role</a:t>
            </a:r>
          </a:p>
          <a:p>
            <a:pPr>
              <a:buSzPct val="75000"/>
              <a:buFont typeface="Wingdings" panose="05000000000000000000" pitchFamily="2" charset="2"/>
              <a:buChar char="§"/>
            </a:pPr>
            <a:r>
              <a:rPr lang="en-US" dirty="0" smtClean="0"/>
              <a:t>Reflections/questions</a:t>
            </a:r>
          </a:p>
          <a:p>
            <a:endParaRPr lang="en-US" dirty="0" smtClean="0"/>
          </a:p>
          <a:p>
            <a:endParaRPr lang="en-US" dirty="0"/>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2" name="Slide Number Placeholder 11"/>
          <p:cNvSpPr>
            <a:spLocks noGrp="1"/>
          </p:cNvSpPr>
          <p:nvPr>
            <p:ph type="sldNum" sz="quarter" idx="12"/>
          </p:nvPr>
        </p:nvSpPr>
        <p:spPr/>
        <p:txBody>
          <a:bodyPr/>
          <a:lstStyle/>
          <a:p>
            <a:fld id="{D32E9B95-03AF-714A-9A17-B78A3DCC27FB}" type="slidenum">
              <a:rPr lang="en-US" smtClean="0"/>
              <a:t>3</a:t>
            </a:fld>
            <a:endParaRPr lang="en-US"/>
          </a:p>
        </p:txBody>
      </p:sp>
    </p:spTree>
    <p:extLst>
      <p:ext uri="{BB962C8B-B14F-4D97-AF65-F5344CB8AC3E}">
        <p14:creationId xmlns:p14="http://schemas.microsoft.com/office/powerpoint/2010/main" val="1569595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13810" y="4446978"/>
            <a:ext cx="5570855" cy="3557905"/>
            <a:chOff x="4513810" y="4446978"/>
            <a:chExt cx="5570855" cy="3557905"/>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338119"/>
              <a:ext cx="1722755" cy="1918734"/>
            </a:xfrm>
            <a:prstGeom prst="rect">
              <a:avLst/>
            </a:prstGeom>
          </p:spPr>
        </p:pic>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0"/>
            <a:ext cx="9194024" cy="1327992"/>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3600">
                <a:solidFill>
                  <a:prstClr val="white"/>
                </a:solidFill>
                <a:latin typeface="Arial"/>
                <a:ea typeface="ＭＳ 明朝"/>
                <a:cs typeface="Times New Roman"/>
              </a:rPr>
              <a:t> </a:t>
            </a:r>
            <a:endParaRPr lang="en-AU" sz="1200">
              <a:solidFill>
                <a:prstClr val="white"/>
              </a:solidFill>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AU" sz="4000" b="1" dirty="0" err="1" smtClean="0">
                <a:solidFill>
                  <a:schemeClr val="bg1"/>
                </a:solidFill>
                <a:cs typeface="Arial" pitchFamily="34" charset="0"/>
              </a:rPr>
              <a:t>knowmore</a:t>
            </a:r>
            <a:r>
              <a:rPr lang="en-AU" sz="4000" b="1" dirty="0" smtClean="0">
                <a:solidFill>
                  <a:schemeClr val="bg1"/>
                </a:solidFill>
                <a:cs typeface="Arial" pitchFamily="34" charset="0"/>
              </a:rPr>
              <a:t> – who are we?</a:t>
            </a:r>
            <a:endParaRPr lang="en-US" sz="4000" dirty="0">
              <a:solidFill>
                <a:schemeClr val="bg1"/>
              </a:solidFill>
              <a:cs typeface="Arial" pitchFamily="34" charset="0"/>
            </a:endParaRPr>
          </a:p>
        </p:txBody>
      </p:sp>
      <p:sp>
        <p:nvSpPr>
          <p:cNvPr id="3" name="Content Placeholder 2"/>
          <p:cNvSpPr>
            <a:spLocks noGrp="1"/>
          </p:cNvSpPr>
          <p:nvPr>
            <p:ph idx="1"/>
          </p:nvPr>
        </p:nvSpPr>
        <p:spPr>
          <a:xfrm>
            <a:off x="457200" y="1600200"/>
            <a:ext cx="8229600" cy="5032612"/>
          </a:xfrm>
        </p:spPr>
        <p:txBody>
          <a:bodyPr>
            <a:normAutofit fontScale="85000" lnSpcReduction="10000"/>
          </a:bodyPr>
          <a:lstStyle/>
          <a:p>
            <a:pPr>
              <a:spcBef>
                <a:spcPts val="600"/>
              </a:spcBef>
              <a:spcAft>
                <a:spcPts val="600"/>
              </a:spcAft>
              <a:buFont typeface="Wingdings" panose="05000000000000000000" pitchFamily="2" charset="2"/>
              <a:buChar char="§"/>
            </a:pPr>
            <a:r>
              <a:rPr lang="en-AU" dirty="0" smtClean="0"/>
              <a:t>An independent, </a:t>
            </a:r>
            <a:r>
              <a:rPr lang="en-AU" dirty="0"/>
              <a:t>national legal service </a:t>
            </a:r>
            <a:r>
              <a:rPr lang="en-AU" dirty="0" smtClean="0"/>
              <a:t>providing free legal assistance for people engaging or considering engaging with the </a:t>
            </a:r>
            <a:r>
              <a:rPr lang="en-AU" dirty="0"/>
              <a:t>Royal </a:t>
            </a:r>
            <a:r>
              <a:rPr lang="en-AU" dirty="0" smtClean="0"/>
              <a:t>Commission </a:t>
            </a:r>
          </a:p>
          <a:p>
            <a:pPr>
              <a:spcBef>
                <a:spcPts val="600"/>
              </a:spcBef>
              <a:spcAft>
                <a:spcPts val="600"/>
              </a:spcAft>
              <a:buFont typeface="Wingdings" panose="05000000000000000000" pitchFamily="2" charset="2"/>
              <a:buChar char="§"/>
            </a:pPr>
            <a:r>
              <a:rPr lang="en-AU" dirty="0" smtClean="0"/>
              <a:t>Funded </a:t>
            </a:r>
            <a:r>
              <a:rPr lang="en-AU" dirty="0"/>
              <a:t>by </a:t>
            </a:r>
            <a:r>
              <a:rPr lang="en-AU" dirty="0" smtClean="0"/>
              <a:t>the Commonwealth, through the AGD </a:t>
            </a:r>
            <a:endParaRPr lang="en-AU" dirty="0"/>
          </a:p>
          <a:p>
            <a:pPr>
              <a:spcBef>
                <a:spcPts val="600"/>
              </a:spcBef>
              <a:spcAft>
                <a:spcPts val="600"/>
              </a:spcAft>
              <a:buFont typeface="Wingdings" panose="05000000000000000000" pitchFamily="2" charset="2"/>
              <a:buChar char="§"/>
            </a:pPr>
            <a:r>
              <a:rPr lang="en-AU" dirty="0"/>
              <a:t>E</a:t>
            </a:r>
            <a:r>
              <a:rPr lang="en-AU" dirty="0" smtClean="0"/>
              <a:t>stablished </a:t>
            </a:r>
            <a:r>
              <a:rPr lang="en-AU" dirty="0"/>
              <a:t>b</a:t>
            </a:r>
            <a:r>
              <a:rPr lang="en-AU" dirty="0" smtClean="0"/>
              <a:t>y</a:t>
            </a:r>
            <a:r>
              <a:rPr lang="en-AU" dirty="0"/>
              <a:t>, and </a:t>
            </a:r>
            <a:r>
              <a:rPr lang="en-AU" dirty="0" smtClean="0"/>
              <a:t>operates as a </a:t>
            </a:r>
            <a:r>
              <a:rPr lang="en-AU" dirty="0"/>
              <a:t>program of, </a:t>
            </a:r>
            <a:r>
              <a:rPr lang="en-AU" dirty="0" smtClean="0"/>
              <a:t>NACLC (the National Association of Community Legal Centres)</a:t>
            </a:r>
            <a:endParaRPr lang="en-AU" dirty="0"/>
          </a:p>
          <a:p>
            <a:pPr>
              <a:spcBef>
                <a:spcPts val="600"/>
              </a:spcBef>
              <a:spcAft>
                <a:spcPts val="600"/>
              </a:spcAft>
              <a:buFont typeface="Wingdings" panose="05000000000000000000" pitchFamily="2" charset="2"/>
              <a:buChar char="§"/>
            </a:pPr>
            <a:r>
              <a:rPr lang="en-AU" dirty="0" smtClean="0"/>
              <a:t>Offices in Sydney, Melbourne &amp; Brisbane </a:t>
            </a:r>
          </a:p>
          <a:p>
            <a:pPr>
              <a:spcBef>
                <a:spcPts val="600"/>
              </a:spcBef>
              <a:spcAft>
                <a:spcPts val="600"/>
              </a:spcAft>
              <a:buFont typeface="Wingdings" panose="05000000000000000000" pitchFamily="2" charset="2"/>
              <a:buChar char="§"/>
            </a:pPr>
            <a:r>
              <a:rPr lang="en-AU" dirty="0"/>
              <a:t>We are a multidisciplinary, trauma-informed service consisting of lawyers, social </a:t>
            </a:r>
            <a:r>
              <a:rPr lang="en-AU" dirty="0" smtClean="0"/>
              <a:t>workers/counsellors, Aboriginal </a:t>
            </a:r>
            <a:r>
              <a:rPr lang="en-AU" dirty="0"/>
              <a:t>and Torres Strait Islander e</a:t>
            </a:r>
            <a:r>
              <a:rPr lang="en-AU" dirty="0" smtClean="0"/>
              <a:t>ngagement </a:t>
            </a:r>
            <a:r>
              <a:rPr lang="en-AU" dirty="0"/>
              <a:t>a</a:t>
            </a:r>
            <a:r>
              <a:rPr lang="en-AU" dirty="0" smtClean="0"/>
              <a:t>dvisors </a:t>
            </a:r>
            <a:r>
              <a:rPr lang="en-AU" dirty="0"/>
              <a:t>and </a:t>
            </a:r>
            <a:r>
              <a:rPr lang="en-AU" dirty="0" smtClean="0"/>
              <a:t>administrative </a:t>
            </a:r>
            <a:r>
              <a:rPr lang="en-AU" dirty="0"/>
              <a:t>staff.</a:t>
            </a:r>
          </a:p>
          <a:p>
            <a:pPr>
              <a:spcBef>
                <a:spcPts val="600"/>
              </a:spcBef>
              <a:spcAft>
                <a:spcPts val="600"/>
              </a:spcAft>
              <a:buClr>
                <a:srgbClr val="52A583"/>
              </a:buClr>
            </a:pPr>
            <a:endParaRPr lang="en-AU" dirty="0" smtClean="0"/>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sp>
        <p:nvSpPr>
          <p:cNvPr id="11" name="Slide Number Placeholder 10"/>
          <p:cNvSpPr>
            <a:spLocks noGrp="1"/>
          </p:cNvSpPr>
          <p:nvPr>
            <p:ph type="sldNum" sz="quarter" idx="12"/>
          </p:nvPr>
        </p:nvSpPr>
        <p:spPr/>
        <p:txBody>
          <a:bodyPr/>
          <a:lstStyle/>
          <a:p>
            <a:fld id="{D32E9B95-03AF-714A-9A17-B78A3DCC27FB}" type="slidenum">
              <a:rPr lang="en-US" smtClean="0"/>
              <a:t>4</a:t>
            </a:fld>
            <a:endParaRPr lang="en-US"/>
          </a:p>
        </p:txBody>
      </p:sp>
    </p:spTree>
    <p:extLst>
      <p:ext uri="{BB962C8B-B14F-4D97-AF65-F5344CB8AC3E}">
        <p14:creationId xmlns:p14="http://schemas.microsoft.com/office/powerpoint/2010/main" val="383273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40947" y="4144145"/>
            <a:ext cx="5027123" cy="3343333"/>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13761"/>
            <a:ext cx="9144000" cy="1368257"/>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GB" sz="2700">
                <a:solidFill>
                  <a:prstClr val="white"/>
                </a:solidFill>
                <a:latin typeface="Arial"/>
                <a:ea typeface="ＭＳ 明朝"/>
                <a:cs typeface="Times New Roman"/>
              </a:rPr>
              <a:t> </a:t>
            </a:r>
            <a:endParaRPr lang="en-AU" sz="900">
              <a:solidFill>
                <a:prstClr val="white"/>
              </a:solidFill>
              <a:ea typeface="ＭＳ 明朝"/>
              <a:cs typeface="Times New Roman"/>
            </a:endParaRPr>
          </a:p>
        </p:txBody>
      </p:sp>
      <p:sp>
        <p:nvSpPr>
          <p:cNvPr id="2" name="Title 1"/>
          <p:cNvSpPr>
            <a:spLocks noGrp="1"/>
          </p:cNvSpPr>
          <p:nvPr>
            <p:ph type="title"/>
          </p:nvPr>
        </p:nvSpPr>
        <p:spPr>
          <a:xfrm>
            <a:off x="364233" y="367109"/>
            <a:ext cx="7290975" cy="690492"/>
          </a:xfrm>
        </p:spPr>
        <p:txBody>
          <a:bodyPr>
            <a:noAutofit/>
          </a:bodyPr>
          <a:lstStyle/>
          <a:p>
            <a:r>
              <a:rPr lang="en-AU" sz="3600" b="1" dirty="0" smtClean="0">
                <a:solidFill>
                  <a:schemeClr val="bg1"/>
                </a:solidFill>
                <a:latin typeface="+mn-lt"/>
                <a:cs typeface="Arial" pitchFamily="34" charset="0"/>
              </a:rPr>
              <a:t>knowmore – to 31 December 2017</a:t>
            </a:r>
            <a:endParaRPr lang="en-US" sz="3600" dirty="0">
              <a:solidFill>
                <a:schemeClr val="bg1"/>
              </a:solidFill>
              <a:latin typeface="+mn-lt"/>
              <a:cs typeface="Arial" pitchFamily="34" charset="0"/>
            </a:endParaRPr>
          </a:p>
        </p:txBody>
      </p:sp>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655208" y="57136"/>
            <a:ext cx="1353953" cy="1219187"/>
          </a:xfrm>
          <a:prstGeom prst="rect">
            <a:avLst/>
          </a:prstGeom>
          <a:ln>
            <a:noFill/>
          </a:ln>
          <a:extLst>
            <a:ext uri="{53640926-AAD7-44d8-BBD7-CCE9431645EC}">
              <a14:shadowObscured xmlns:a14="http://schemas.microsoft.com/office/drawing/2010/main" xmlns=""/>
            </a:ext>
          </a:extLst>
        </p:spPr>
      </p:pic>
      <p:sp>
        <p:nvSpPr>
          <p:cNvPr id="13" name="Slide Number Placeholder 12"/>
          <p:cNvSpPr>
            <a:spLocks noGrp="1"/>
          </p:cNvSpPr>
          <p:nvPr>
            <p:ph type="sldNum" sz="quarter" idx="12"/>
          </p:nvPr>
        </p:nvSpPr>
        <p:spPr/>
        <p:txBody>
          <a:bodyPr/>
          <a:lstStyle/>
          <a:p>
            <a:fld id="{D32E9B95-03AF-714A-9A17-B78A3DCC27FB}" type="slidenum">
              <a:rPr lang="en-US" smtClean="0">
                <a:solidFill>
                  <a:prstClr val="black">
                    <a:tint val="75000"/>
                  </a:prstClr>
                </a:solidFill>
              </a:rPr>
              <a:pPr/>
              <a:t>5</a:t>
            </a:fld>
            <a:endParaRPr lang="en-US">
              <a:solidFill>
                <a:prstClr val="black">
                  <a:tint val="75000"/>
                </a:prstClr>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10" y="1794617"/>
            <a:ext cx="2183051" cy="373208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8941" y="2184643"/>
            <a:ext cx="4479130" cy="1621631"/>
          </a:xfrm>
          <a:prstGeom prst="rect">
            <a:avLst/>
          </a:prstGeom>
        </p:spPr>
      </p:pic>
    </p:spTree>
    <p:extLst>
      <p:ext uri="{BB962C8B-B14F-4D97-AF65-F5344CB8AC3E}">
        <p14:creationId xmlns:p14="http://schemas.microsoft.com/office/powerpoint/2010/main" val="2384932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10539" y="4678018"/>
            <a:ext cx="5115339" cy="3009938"/>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1"/>
            <a:ext cx="9144000" cy="1378226"/>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r>
              <a:rPr lang="en-GB" sz="2700">
                <a:solidFill>
                  <a:prstClr val="white"/>
                </a:solidFill>
                <a:latin typeface="Arial"/>
                <a:ea typeface="ＭＳ 明朝"/>
                <a:cs typeface="Times New Roman"/>
              </a:rPr>
              <a:t> </a:t>
            </a:r>
            <a:endParaRPr lang="en-AU" sz="900">
              <a:solidFill>
                <a:prstClr val="white"/>
              </a:solidFill>
              <a:ea typeface="ＭＳ 明朝"/>
              <a:cs typeface="Times New Roman"/>
            </a:endParaRPr>
          </a:p>
        </p:txBody>
      </p:sp>
      <p:sp>
        <p:nvSpPr>
          <p:cNvPr id="2" name="Title 1"/>
          <p:cNvSpPr>
            <a:spLocks noGrp="1"/>
          </p:cNvSpPr>
          <p:nvPr>
            <p:ph type="title"/>
          </p:nvPr>
        </p:nvSpPr>
        <p:spPr>
          <a:xfrm>
            <a:off x="458075" y="382214"/>
            <a:ext cx="7150139" cy="690492"/>
          </a:xfrm>
        </p:spPr>
        <p:txBody>
          <a:bodyPr>
            <a:normAutofit/>
          </a:bodyPr>
          <a:lstStyle/>
          <a:p>
            <a:r>
              <a:rPr lang="en-AU" sz="3600" b="1" dirty="0">
                <a:solidFill>
                  <a:schemeClr val="bg1"/>
                </a:solidFill>
                <a:latin typeface="+mn-lt"/>
                <a:cs typeface="Arial" pitchFamily="34" charset="0"/>
              </a:rPr>
              <a:t>k</a:t>
            </a:r>
            <a:r>
              <a:rPr lang="en-AU" sz="3600" b="1" dirty="0" smtClean="0">
                <a:solidFill>
                  <a:schemeClr val="bg1"/>
                </a:solidFill>
                <a:latin typeface="+mn-lt"/>
                <a:cs typeface="Arial" pitchFamily="34" charset="0"/>
              </a:rPr>
              <a:t>nowmore – to 31 December 2017</a:t>
            </a:r>
            <a:endParaRPr lang="en-US" sz="3600" dirty="0">
              <a:solidFill>
                <a:schemeClr val="bg1"/>
              </a:solidFill>
              <a:latin typeface="+mn-lt"/>
              <a:cs typeface="Arial" pitchFamily="34" charset="0"/>
            </a:endParaRPr>
          </a:p>
        </p:txBody>
      </p:sp>
      <p:sp>
        <p:nvSpPr>
          <p:cNvPr id="13" name="Slide Number Placeholder 12"/>
          <p:cNvSpPr>
            <a:spLocks noGrp="1"/>
          </p:cNvSpPr>
          <p:nvPr>
            <p:ph type="sldNum" sz="quarter" idx="12"/>
          </p:nvPr>
        </p:nvSpPr>
        <p:spPr/>
        <p:txBody>
          <a:bodyPr/>
          <a:lstStyle/>
          <a:p>
            <a:fld id="{D32E9B95-03AF-714A-9A17-B78A3DCC27FB}" type="slidenum">
              <a:rPr lang="en-US" smtClean="0">
                <a:solidFill>
                  <a:prstClr val="black">
                    <a:tint val="75000"/>
                  </a:prstClr>
                </a:solidFill>
              </a:rPr>
              <a:pPr/>
              <a:t>6</a:t>
            </a:fld>
            <a:endParaRPr lang="en-US">
              <a:solidFill>
                <a:prstClr val="black">
                  <a:tint val="75000"/>
                </a:prst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44" y="1919417"/>
            <a:ext cx="8682668" cy="3989087"/>
          </a:xfrm>
          <a:prstGeom prst="rect">
            <a:avLst/>
          </a:prstGeom>
        </p:spPr>
      </p:pic>
      <p:pic>
        <p:nvPicPr>
          <p:cNvPr id="12" name="Picture 11"/>
          <p:cNvPicPr/>
          <p:nvPr/>
        </p:nvPicPr>
        <p:blipFill rotWithShape="1">
          <a:blip r:embed="rId5" cstate="email">
            <a:extLst>
              <a:ext uri="{28A0092B-C50C-407E-A947-70E740481C1C}">
                <a14:useLocalDpi xmlns:a14="http://schemas.microsoft.com/office/drawing/2010/main"/>
              </a:ext>
            </a:extLst>
          </a:blip>
          <a:srcRect t="-1" b="-1113"/>
          <a:stretch/>
        </p:blipFill>
        <p:spPr bwMode="auto">
          <a:xfrm>
            <a:off x="7655208" y="57136"/>
            <a:ext cx="1353953" cy="121918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78011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10539" y="4678018"/>
            <a:ext cx="5115339" cy="3009938"/>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1"/>
            <a:ext cx="9144000" cy="1378226"/>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r>
              <a:rPr lang="en-GB" sz="2700">
                <a:solidFill>
                  <a:prstClr val="white"/>
                </a:solidFill>
                <a:latin typeface="Arial"/>
                <a:ea typeface="ＭＳ 明朝"/>
                <a:cs typeface="Times New Roman"/>
              </a:rPr>
              <a:t> </a:t>
            </a:r>
            <a:endParaRPr lang="en-AU" sz="900">
              <a:solidFill>
                <a:prstClr val="white"/>
              </a:solidFill>
              <a:ea typeface="ＭＳ 明朝"/>
              <a:cs typeface="Times New Roman"/>
            </a:endParaRPr>
          </a:p>
        </p:txBody>
      </p:sp>
      <p:sp>
        <p:nvSpPr>
          <p:cNvPr id="2" name="Title 1"/>
          <p:cNvSpPr>
            <a:spLocks noGrp="1"/>
          </p:cNvSpPr>
          <p:nvPr>
            <p:ph type="title"/>
          </p:nvPr>
        </p:nvSpPr>
        <p:spPr>
          <a:xfrm>
            <a:off x="458075" y="382214"/>
            <a:ext cx="7150139" cy="690492"/>
          </a:xfrm>
        </p:spPr>
        <p:txBody>
          <a:bodyPr>
            <a:normAutofit/>
          </a:bodyPr>
          <a:lstStyle/>
          <a:p>
            <a:r>
              <a:rPr lang="en-AU" sz="3600" b="1" dirty="0">
                <a:solidFill>
                  <a:schemeClr val="bg1"/>
                </a:solidFill>
                <a:latin typeface="+mn-lt"/>
                <a:cs typeface="Arial" pitchFamily="34" charset="0"/>
              </a:rPr>
              <a:t>k</a:t>
            </a:r>
            <a:r>
              <a:rPr lang="en-AU" sz="3600" b="1" dirty="0" smtClean="0">
                <a:solidFill>
                  <a:schemeClr val="bg1"/>
                </a:solidFill>
                <a:latin typeface="+mn-lt"/>
                <a:cs typeface="Arial" pitchFamily="34" charset="0"/>
              </a:rPr>
              <a:t>nowmore – to 31 December 2017</a:t>
            </a:r>
            <a:endParaRPr lang="en-US" sz="3600" dirty="0">
              <a:solidFill>
                <a:schemeClr val="bg1"/>
              </a:solidFill>
              <a:latin typeface="+mn-lt"/>
              <a:cs typeface="Arial" pitchFamily="34" charset="0"/>
            </a:endParaRPr>
          </a:p>
        </p:txBody>
      </p:sp>
      <p:sp>
        <p:nvSpPr>
          <p:cNvPr id="13" name="Slide Number Placeholder 12"/>
          <p:cNvSpPr>
            <a:spLocks noGrp="1"/>
          </p:cNvSpPr>
          <p:nvPr>
            <p:ph type="sldNum" sz="quarter" idx="12"/>
          </p:nvPr>
        </p:nvSpPr>
        <p:spPr/>
        <p:txBody>
          <a:bodyPr/>
          <a:lstStyle/>
          <a:p>
            <a:fld id="{D32E9B95-03AF-714A-9A17-B78A3DCC27FB}" type="slidenum">
              <a:rPr lang="en-US" smtClean="0">
                <a:solidFill>
                  <a:prstClr val="black">
                    <a:tint val="75000"/>
                  </a:prstClr>
                </a:solidFill>
              </a:rPr>
              <a:pPr/>
              <a:t>7</a:t>
            </a:fld>
            <a:endParaRPr lang="en-US">
              <a:solidFill>
                <a:prstClr val="black">
                  <a:tint val="75000"/>
                </a:prst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44" y="2627130"/>
            <a:ext cx="8682668" cy="2573660"/>
          </a:xfrm>
          <a:prstGeom prst="rect">
            <a:avLst/>
          </a:prstGeom>
        </p:spPr>
      </p:pic>
      <p:pic>
        <p:nvPicPr>
          <p:cNvPr id="12" name="Picture 11"/>
          <p:cNvPicPr/>
          <p:nvPr/>
        </p:nvPicPr>
        <p:blipFill rotWithShape="1">
          <a:blip r:embed="rId5" cstate="email">
            <a:extLst>
              <a:ext uri="{28A0092B-C50C-407E-A947-70E740481C1C}">
                <a14:useLocalDpi xmlns:a14="http://schemas.microsoft.com/office/drawing/2010/main"/>
              </a:ext>
            </a:extLst>
          </a:blip>
          <a:srcRect t="-1" b="-1113"/>
          <a:stretch/>
        </p:blipFill>
        <p:spPr bwMode="auto">
          <a:xfrm>
            <a:off x="7655208" y="57136"/>
            <a:ext cx="1353953" cy="121918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266985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10539" y="4678018"/>
            <a:ext cx="5115339" cy="3009938"/>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1"/>
            <a:ext cx="9144000" cy="1378226"/>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r>
              <a:rPr lang="en-GB" sz="2700">
                <a:solidFill>
                  <a:prstClr val="white"/>
                </a:solidFill>
                <a:latin typeface="Arial"/>
                <a:ea typeface="ＭＳ 明朝"/>
                <a:cs typeface="Times New Roman"/>
              </a:rPr>
              <a:t> </a:t>
            </a:r>
            <a:endParaRPr lang="en-AU" sz="900">
              <a:solidFill>
                <a:prstClr val="white"/>
              </a:solidFill>
              <a:ea typeface="ＭＳ 明朝"/>
              <a:cs typeface="Times New Roman"/>
            </a:endParaRPr>
          </a:p>
        </p:txBody>
      </p:sp>
      <p:sp>
        <p:nvSpPr>
          <p:cNvPr id="2" name="Title 1"/>
          <p:cNvSpPr>
            <a:spLocks noGrp="1"/>
          </p:cNvSpPr>
          <p:nvPr>
            <p:ph type="title"/>
          </p:nvPr>
        </p:nvSpPr>
        <p:spPr>
          <a:xfrm>
            <a:off x="458075" y="382214"/>
            <a:ext cx="7150139" cy="690492"/>
          </a:xfrm>
        </p:spPr>
        <p:txBody>
          <a:bodyPr>
            <a:normAutofit fontScale="90000"/>
          </a:bodyPr>
          <a:lstStyle/>
          <a:p>
            <a:r>
              <a:rPr lang="en-AU" sz="3600" b="1" dirty="0">
                <a:solidFill>
                  <a:schemeClr val="bg1"/>
                </a:solidFill>
                <a:latin typeface="+mn-lt"/>
                <a:cs typeface="Arial" pitchFamily="34" charset="0"/>
              </a:rPr>
              <a:t>k</a:t>
            </a:r>
            <a:r>
              <a:rPr lang="en-AU" sz="3600" b="1" dirty="0" smtClean="0">
                <a:solidFill>
                  <a:schemeClr val="bg1"/>
                </a:solidFill>
                <a:latin typeface="+mn-lt"/>
                <a:cs typeface="Arial" pitchFamily="34" charset="0"/>
              </a:rPr>
              <a:t>nowmore’s QLD clients </a:t>
            </a:r>
            <a:br>
              <a:rPr lang="en-AU" sz="3600" b="1" dirty="0" smtClean="0">
                <a:solidFill>
                  <a:schemeClr val="bg1"/>
                </a:solidFill>
                <a:latin typeface="+mn-lt"/>
                <a:cs typeface="Arial" pitchFamily="34" charset="0"/>
              </a:rPr>
            </a:br>
            <a:r>
              <a:rPr lang="en-AU" sz="3600" b="1" dirty="0" smtClean="0">
                <a:solidFill>
                  <a:schemeClr val="bg1"/>
                </a:solidFill>
                <a:latin typeface="+mn-lt"/>
                <a:cs typeface="Arial" pitchFamily="34" charset="0"/>
              </a:rPr>
              <a:t>– to 31 December 2017</a:t>
            </a:r>
            <a:endParaRPr lang="en-US" sz="3600" dirty="0">
              <a:solidFill>
                <a:schemeClr val="bg1"/>
              </a:solidFill>
              <a:latin typeface="+mn-lt"/>
              <a:cs typeface="Arial" pitchFamily="34" charset="0"/>
            </a:endParaRPr>
          </a:p>
        </p:txBody>
      </p:sp>
      <p:sp>
        <p:nvSpPr>
          <p:cNvPr id="13" name="Slide Number Placeholder 12"/>
          <p:cNvSpPr>
            <a:spLocks noGrp="1"/>
          </p:cNvSpPr>
          <p:nvPr>
            <p:ph type="sldNum" sz="quarter" idx="12"/>
          </p:nvPr>
        </p:nvSpPr>
        <p:spPr/>
        <p:txBody>
          <a:bodyPr/>
          <a:lstStyle/>
          <a:p>
            <a:fld id="{D32E9B95-03AF-714A-9A17-B78A3DCC27FB}" type="slidenum">
              <a:rPr lang="en-US" smtClean="0">
                <a:solidFill>
                  <a:prstClr val="black">
                    <a:tint val="75000"/>
                  </a:prstClr>
                </a:solidFill>
              </a:rPr>
              <a:pPr/>
              <a:t>8</a:t>
            </a:fld>
            <a:endParaRPr lang="en-US">
              <a:solidFill>
                <a:prstClr val="black">
                  <a:tint val="75000"/>
                </a:prstClr>
              </a:solidFill>
            </a:endParaRPr>
          </a:p>
        </p:txBody>
      </p:sp>
      <p:pic>
        <p:nvPicPr>
          <p:cNvPr id="12" name="Picture 11"/>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655208" y="57136"/>
            <a:ext cx="1353953" cy="1219187"/>
          </a:xfrm>
          <a:prstGeom prst="rect">
            <a:avLst/>
          </a:prstGeom>
          <a:ln>
            <a:noFill/>
          </a:ln>
          <a:extLst>
            <a:ext uri="{53640926-AAD7-44d8-BBD7-CCE9431645EC}">
              <a14:shadowObscured xmlns:a14="http://schemas.microsoft.com/office/drawing/2010/main" xmlns=""/>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158" y="2092145"/>
            <a:ext cx="7405684" cy="3678239"/>
          </a:xfrm>
          <a:prstGeom prst="rect">
            <a:avLst/>
          </a:prstGeom>
        </p:spPr>
      </p:pic>
    </p:spTree>
    <p:extLst>
      <p:ext uri="{BB962C8B-B14F-4D97-AF65-F5344CB8AC3E}">
        <p14:creationId xmlns:p14="http://schemas.microsoft.com/office/powerpoint/2010/main" val="2037244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10539" y="4678018"/>
            <a:ext cx="5115339" cy="3009938"/>
            <a:chOff x="4513810" y="4446978"/>
            <a:chExt cx="5570855" cy="3557905"/>
          </a:xfrm>
        </p:grpSpPr>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grpSp>
      <p:sp>
        <p:nvSpPr>
          <p:cNvPr id="9" name="Text Box 10"/>
          <p:cNvSpPr txBox="1"/>
          <p:nvPr/>
        </p:nvSpPr>
        <p:spPr>
          <a:xfrm>
            <a:off x="0" y="1"/>
            <a:ext cx="9144000" cy="1378226"/>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342900"/>
            <a:r>
              <a:rPr lang="en-GB" sz="2700">
                <a:solidFill>
                  <a:prstClr val="white"/>
                </a:solidFill>
                <a:latin typeface="Arial"/>
                <a:ea typeface="ＭＳ 明朝"/>
                <a:cs typeface="Times New Roman"/>
              </a:rPr>
              <a:t> </a:t>
            </a:r>
            <a:endParaRPr lang="en-AU" sz="900">
              <a:solidFill>
                <a:prstClr val="white"/>
              </a:solidFill>
              <a:ea typeface="ＭＳ 明朝"/>
              <a:cs typeface="Times New Roman"/>
            </a:endParaRPr>
          </a:p>
        </p:txBody>
      </p:sp>
      <p:sp>
        <p:nvSpPr>
          <p:cNvPr id="2" name="Title 1"/>
          <p:cNvSpPr>
            <a:spLocks noGrp="1"/>
          </p:cNvSpPr>
          <p:nvPr>
            <p:ph type="title"/>
          </p:nvPr>
        </p:nvSpPr>
        <p:spPr>
          <a:xfrm>
            <a:off x="458075" y="382214"/>
            <a:ext cx="7150139" cy="690492"/>
          </a:xfrm>
        </p:spPr>
        <p:txBody>
          <a:bodyPr>
            <a:normAutofit fontScale="90000"/>
          </a:bodyPr>
          <a:lstStyle/>
          <a:p>
            <a:r>
              <a:rPr lang="en-AU" sz="3600" b="1" dirty="0">
                <a:solidFill>
                  <a:schemeClr val="bg1"/>
                </a:solidFill>
                <a:latin typeface="+mn-lt"/>
                <a:cs typeface="Arial" pitchFamily="34" charset="0"/>
              </a:rPr>
              <a:t>k</a:t>
            </a:r>
            <a:r>
              <a:rPr lang="en-AU" sz="3600" b="1" dirty="0" smtClean="0">
                <a:solidFill>
                  <a:schemeClr val="bg1"/>
                </a:solidFill>
                <a:latin typeface="+mn-lt"/>
                <a:cs typeface="Arial" pitchFamily="34" charset="0"/>
              </a:rPr>
              <a:t>nowmore’s QLD clients</a:t>
            </a:r>
            <a:br>
              <a:rPr lang="en-AU" sz="3600" b="1" dirty="0" smtClean="0">
                <a:solidFill>
                  <a:schemeClr val="bg1"/>
                </a:solidFill>
                <a:latin typeface="+mn-lt"/>
                <a:cs typeface="Arial" pitchFamily="34" charset="0"/>
              </a:rPr>
            </a:br>
            <a:r>
              <a:rPr lang="en-AU" sz="3600" b="1" dirty="0" smtClean="0">
                <a:solidFill>
                  <a:schemeClr val="bg1"/>
                </a:solidFill>
                <a:latin typeface="+mn-lt"/>
                <a:cs typeface="Arial" pitchFamily="34" charset="0"/>
              </a:rPr>
              <a:t> – to 31 December 2017</a:t>
            </a:r>
            <a:endParaRPr lang="en-US" sz="3600" dirty="0">
              <a:solidFill>
                <a:schemeClr val="bg1"/>
              </a:solidFill>
              <a:latin typeface="+mn-lt"/>
              <a:cs typeface="Arial" pitchFamily="34" charset="0"/>
            </a:endParaRPr>
          </a:p>
        </p:txBody>
      </p:sp>
      <p:sp>
        <p:nvSpPr>
          <p:cNvPr id="13" name="Slide Number Placeholder 12"/>
          <p:cNvSpPr>
            <a:spLocks noGrp="1"/>
          </p:cNvSpPr>
          <p:nvPr>
            <p:ph type="sldNum" sz="quarter" idx="12"/>
          </p:nvPr>
        </p:nvSpPr>
        <p:spPr/>
        <p:txBody>
          <a:bodyPr/>
          <a:lstStyle/>
          <a:p>
            <a:fld id="{D32E9B95-03AF-714A-9A17-B78A3DCC27FB}" type="slidenum">
              <a:rPr lang="en-US" smtClean="0">
                <a:solidFill>
                  <a:prstClr val="black">
                    <a:tint val="75000"/>
                  </a:prstClr>
                </a:solidFill>
              </a:rPr>
              <a:pPr/>
              <a:t>9</a:t>
            </a:fld>
            <a:endParaRPr lang="en-US">
              <a:solidFill>
                <a:prstClr val="black">
                  <a:tint val="75000"/>
                </a:prstClr>
              </a:solidFill>
            </a:endParaRPr>
          </a:p>
        </p:txBody>
      </p:sp>
      <p:pic>
        <p:nvPicPr>
          <p:cNvPr id="12" name="Picture 11"/>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655208" y="57136"/>
            <a:ext cx="1353953" cy="1219187"/>
          </a:xfrm>
          <a:prstGeom prst="rect">
            <a:avLst/>
          </a:prstGeom>
          <a:ln>
            <a:noFill/>
          </a:ln>
          <a:extLst>
            <a:ext uri="{53640926-AAD7-44d8-BBD7-CCE9431645EC}">
              <a14:shadowObscured xmlns:a14="http://schemas.microsoft.com/office/drawing/2010/main" xmln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1660"/>
          <a:stretch/>
        </p:blipFill>
        <p:spPr>
          <a:xfrm>
            <a:off x="1137396" y="1702958"/>
            <a:ext cx="6896041" cy="4593611"/>
          </a:xfrm>
          <a:prstGeom prst="rect">
            <a:avLst/>
          </a:prstGeom>
        </p:spPr>
      </p:pic>
    </p:spTree>
    <p:extLst>
      <p:ext uri="{BB962C8B-B14F-4D97-AF65-F5344CB8AC3E}">
        <p14:creationId xmlns:p14="http://schemas.microsoft.com/office/powerpoint/2010/main" val="2456290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30715.KnowMore.Power Point. TEMPLATE" id="{CD9CB6BF-55F1-49BC-9D9A-C41B347B8ADD}" vid="{5E29D4CD-F518-4599-AEEB-E44AB28C34A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30715.KnowMore.Power Point. TEMPLATE" id="{CD9CB6BF-55F1-49BC-9D9A-C41B347B8ADD}" vid="{5E29D4CD-F518-4599-AEEB-E44AB28C34A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8" ma:contentTypeDescription="Create a new document." ma:contentTypeScope="" ma:versionID="40b5f1771031ac1bc6dc77d62e5b6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fb803f97fa8e124e06e3c5657e865318"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A5BADF-256B-4613-BCB7-C4C76C474196}"/>
</file>

<file path=customXml/itemProps2.xml><?xml version="1.0" encoding="utf-8"?>
<ds:datastoreItem xmlns:ds="http://schemas.openxmlformats.org/officeDocument/2006/customXml" ds:itemID="{364524AC-1A7D-4246-9D6E-E157DA1050FF}"/>
</file>

<file path=customXml/itemProps3.xml><?xml version="1.0" encoding="utf-8"?>
<ds:datastoreItem xmlns:ds="http://schemas.openxmlformats.org/officeDocument/2006/customXml" ds:itemID="{CA085B5C-ED2A-48E8-84F0-1E325CFC72A6}"/>
</file>

<file path=docProps/app.xml><?xml version="1.0" encoding="utf-8"?>
<Properties xmlns="http://schemas.openxmlformats.org/officeDocument/2006/extended-properties" xmlns:vt="http://schemas.openxmlformats.org/officeDocument/2006/docPropsVTypes">
  <Template>130715.KnowMore.Power Point.TEMPLATE</Template>
  <TotalTime>7991</TotalTime>
  <Words>903</Words>
  <Application>Microsoft Office PowerPoint</Application>
  <PresentationFormat>On-screen Show (4:3)</PresentationFormat>
  <Paragraphs>195</Paragraphs>
  <Slides>24</Slides>
  <Notes>24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Arial</vt:lpstr>
      <vt:lpstr>Calibri</vt:lpstr>
      <vt:lpstr>Calibri Light</vt:lpstr>
      <vt:lpstr>Courier New</vt:lpstr>
      <vt:lpstr>ＭＳ 明朝</vt:lpstr>
      <vt:lpstr>Times New Roman</vt:lpstr>
      <vt:lpstr>Verdana</vt:lpstr>
      <vt:lpstr>Wingdings</vt:lpstr>
      <vt:lpstr>Office Theme</vt:lpstr>
      <vt:lpstr>2_Office Theme</vt:lpstr>
      <vt:lpstr>3_Office Theme</vt:lpstr>
      <vt:lpstr>4_Office Theme</vt:lpstr>
      <vt:lpstr>  Lessons from the Royal Commission  8 March 2018   </vt:lpstr>
      <vt:lpstr>Acknowledgement of Country </vt:lpstr>
      <vt:lpstr>Outline</vt:lpstr>
      <vt:lpstr>knowmore – who are we?</vt:lpstr>
      <vt:lpstr>knowmore – to 31 December 2017</vt:lpstr>
      <vt:lpstr>knowmore – to 31 December 2017</vt:lpstr>
      <vt:lpstr>knowmore – to 31 December 2017</vt:lpstr>
      <vt:lpstr>knowmore’s QLD clients  – to 31 December 2017</vt:lpstr>
      <vt:lpstr>knowmore’s QLD clients  – to 31 December 2017</vt:lpstr>
      <vt:lpstr>knowmore clients in Correctional Centres  – to 31 October 2017</vt:lpstr>
      <vt:lpstr>PowerPoint Presentation</vt:lpstr>
      <vt:lpstr>PowerPoint Presentation</vt:lpstr>
      <vt:lpstr>The Royal Commission’s Final  Report</vt:lpstr>
      <vt:lpstr>The Royal Commission’s Final  Report – service principles</vt:lpstr>
      <vt:lpstr>The Royal Commission’s Final  Report – service principles</vt:lpstr>
      <vt:lpstr>Trauma-informed practice</vt:lpstr>
      <vt:lpstr>  </vt:lpstr>
      <vt:lpstr>  The CRS</vt:lpstr>
      <vt:lpstr>  The CRS</vt:lpstr>
      <vt:lpstr>  The CRS</vt:lpstr>
      <vt:lpstr>  The CRS</vt:lpstr>
      <vt:lpstr>The CRS</vt:lpstr>
      <vt:lpstr>Contact Us</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Commission into Institutional Responses to Child Sexual Abuse  and</dc:title>
  <dc:creator>Karen Mifsud</dc:creator>
  <cp:lastModifiedBy>Cathy Baker</cp:lastModifiedBy>
  <cp:revision>496</cp:revision>
  <cp:lastPrinted>2018-03-06T04:41:21Z</cp:lastPrinted>
  <dcterms:created xsi:type="dcterms:W3CDTF">2013-07-19T05:18:50Z</dcterms:created>
  <dcterms:modified xsi:type="dcterms:W3CDTF">2018-03-07T09:05:03Z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