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304" r:id="rId2"/>
    <p:sldId id="305" r:id="rId3"/>
    <p:sldId id="285" r:id="rId4"/>
    <p:sldId id="326" r:id="rId5"/>
    <p:sldId id="313" r:id="rId6"/>
    <p:sldId id="293" r:id="rId7"/>
    <p:sldId id="296" r:id="rId8"/>
    <p:sldId id="318" r:id="rId9"/>
    <p:sldId id="324" r:id="rId10"/>
    <p:sldId id="312" r:id="rId11"/>
    <p:sldId id="310" r:id="rId12"/>
    <p:sldId id="323" r:id="rId13"/>
    <p:sldId id="288" r:id="rId14"/>
    <p:sldId id="299" r:id="rId15"/>
    <p:sldId id="300" r:id="rId16"/>
    <p:sldId id="320" r:id="rId17"/>
    <p:sldId id="328" r:id="rId18"/>
    <p:sldId id="292" r:id="rId19"/>
    <p:sldId id="322" r:id="rId20"/>
    <p:sldId id="311" r:id="rId21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3875" autoAdjust="0"/>
  </p:normalViewPr>
  <p:slideViewPr>
    <p:cSldViewPr snapToGrid="0" snapToObjects="1">
      <p:cViewPr varScale="1">
        <p:scale>
          <a:sx n="68" d="100"/>
          <a:sy n="68" d="100"/>
        </p:scale>
        <p:origin x="2034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712C97-306E-4091-AB1F-A9BE0A50CFDA}" type="datetimeFigureOut">
              <a:rPr lang="en-AU" smtClean="0"/>
              <a:t>6/03/2018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6FC02C-D5C1-476F-92B0-DD788EB6EF9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141181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865939-CF16-F342-9611-08ABA682FBBE}" type="datetimeFigureOut">
              <a:rPr lang="en-US" smtClean="0"/>
              <a:t>3/6/2018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014BEF-5FBB-E445-84EE-2B3B26128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336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aseline="0" dirty="0" smtClean="0"/>
              <a:t>Hi friends please join me on a journey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aseline="0" dirty="0" smtClean="0"/>
              <a:t>of RAILS legal education with refugee communities </a:t>
            </a:r>
          </a:p>
          <a:p>
            <a:endParaRPr lang="en-US" sz="2000" dirty="0" smtClean="0"/>
          </a:p>
          <a:p>
            <a:r>
              <a:rPr lang="en-US" sz="2000" dirty="0" smtClean="0"/>
              <a:t>Participation  is a key</a:t>
            </a:r>
          </a:p>
          <a:p>
            <a:r>
              <a:rPr lang="en-US" sz="2000" dirty="0" smtClean="0"/>
              <a:t> to good CLE </a:t>
            </a:r>
          </a:p>
          <a:p>
            <a:r>
              <a:rPr lang="en-US" sz="2000" dirty="0" smtClean="0"/>
              <a:t>so lets start this chit chat with a cha </a:t>
            </a:r>
            <a:r>
              <a:rPr lang="en-US" sz="2000" dirty="0" err="1" smtClean="0"/>
              <a:t>cha</a:t>
            </a:r>
            <a:r>
              <a:rPr lang="en-US" sz="2000" dirty="0" smtClean="0"/>
              <a:t> </a:t>
            </a:r>
          </a:p>
          <a:p>
            <a:r>
              <a:rPr lang="en-US" sz="2000" dirty="0" smtClean="0"/>
              <a:t>Softly and Not too fast </a:t>
            </a:r>
          </a:p>
          <a:p>
            <a:endParaRPr lang="en-US" sz="2000" dirty="0" smtClean="0"/>
          </a:p>
          <a:p>
            <a:r>
              <a:rPr lang="en-US" sz="2000" dirty="0" smtClean="0"/>
              <a:t>CHA </a:t>
            </a:r>
            <a:r>
              <a:rPr lang="en-US" sz="2000" dirty="0" err="1" smtClean="0"/>
              <a:t>CHA</a:t>
            </a:r>
            <a:r>
              <a:rPr lang="en-US" sz="2000" dirty="0" smtClean="0"/>
              <a:t> CHIT CHAT</a:t>
            </a:r>
          </a:p>
          <a:p>
            <a:endParaRPr lang="en-US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014BEF-5FBB-E445-84EE-2B3B2612882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4026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1800" baseline="0" dirty="0" smtClean="0"/>
              <a:t>With Milpera and other ESL schools in </a:t>
            </a:r>
            <a:r>
              <a:rPr lang="en-US" sz="1800" baseline="0" dirty="0" err="1" smtClean="0"/>
              <a:t>Bribane</a:t>
            </a:r>
            <a:r>
              <a:rPr lang="en-US" sz="1800" baseline="0" dirty="0" smtClean="0"/>
              <a:t> we developed Beat the rap  - a DVD</a:t>
            </a:r>
          </a:p>
          <a:p>
            <a:r>
              <a:rPr lang="en-US" sz="1800" baseline="0" dirty="0" smtClean="0"/>
              <a:t> of  3 songs a 15 minute music video about rules, relationships. </a:t>
            </a:r>
          </a:p>
          <a:p>
            <a:r>
              <a:rPr lang="en-US" sz="1800" baseline="0" dirty="0" smtClean="0"/>
              <a:t>and rights and responsibilities with police and courts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baseline="0" dirty="0" smtClean="0"/>
          </a:p>
          <a:p>
            <a:r>
              <a:rPr lang="en-US" sz="1800" baseline="0" dirty="0" smtClean="0"/>
              <a:t>There’s no dialogue in the movie – the  images show the messages  - like a mime almost. </a:t>
            </a:r>
          </a:p>
          <a:p>
            <a:r>
              <a:rPr lang="en-US" sz="1800" baseline="0" dirty="0" smtClean="0"/>
              <a:t>The songs are background, but have key messages too</a:t>
            </a:r>
          </a:p>
          <a:p>
            <a:endParaRPr lang="en-US" sz="1800" baseline="0" dirty="0" smtClean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aseline="0" dirty="0" smtClean="0"/>
              <a:t>That video still has students glued to a story of romance, jealousy and conflict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aseline="0" dirty="0" smtClean="0"/>
              <a:t> and a court drama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baseline="0" dirty="0" smtClean="0"/>
          </a:p>
          <a:p>
            <a:endParaRPr lang="en-US" sz="1800" baseline="0" dirty="0" smtClean="0"/>
          </a:p>
          <a:p>
            <a:r>
              <a:rPr lang="en-US" sz="1800" baseline="0" dirty="0" smtClean="0"/>
              <a:t>“Peace Keeper  Fighting Violence and Beat the Rap</a:t>
            </a:r>
          </a:p>
          <a:p>
            <a:r>
              <a:rPr lang="en-US" sz="1800" baseline="0" dirty="0" smtClean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014BEF-5FBB-E445-84EE-2B3B2612882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1737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AU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Folk Law CD helps us sing, and learn about everyday legal problem</a:t>
            </a:r>
          </a:p>
          <a:p>
            <a:endParaRPr lang="en-AU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800" dirty="0" smtClean="0"/>
              <a:t>Folk Law – was huge collaboration -  </a:t>
            </a:r>
          </a:p>
          <a:p>
            <a:r>
              <a:rPr lang="en-US" sz="1800" dirty="0" smtClean="0"/>
              <a:t>18 original songs – </a:t>
            </a:r>
            <a:r>
              <a:rPr lang="en-AU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a range of </a:t>
            </a:r>
            <a:r>
              <a:rPr lang="en-AU" sz="18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popular music styles</a:t>
            </a:r>
            <a:r>
              <a:rPr lang="en-US" sz="1800" dirty="0" smtClean="0"/>
              <a:t>.</a:t>
            </a:r>
          </a:p>
          <a:p>
            <a:r>
              <a:rPr lang="en-US" sz="1800" dirty="0" smtClean="0"/>
              <a:t>Plus a Songbook with music charts and info on how to play ukulele</a:t>
            </a:r>
          </a:p>
          <a:p>
            <a:r>
              <a:rPr lang="en-AU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songs are catchy and </a:t>
            </a:r>
            <a:r>
              <a:rPr lang="en-AU" sz="18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easy to play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Music is at the heart of culture.  It passes on stories,</a:t>
            </a:r>
            <a:r>
              <a:rPr lang="en-AU" sz="18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8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en-AU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promotes language learning, memory and self-expression.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Music nourishes the soul. It allows us to share, and helps us unite.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------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014BEF-5FBB-E445-84EE-2B3B2612882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832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dirty="0" smtClean="0"/>
              <a:t>(GET UKE) </a:t>
            </a:r>
          </a:p>
          <a:p>
            <a:r>
              <a:rPr lang="en-US" sz="1800" dirty="0" smtClean="0"/>
              <a:t>students sing along and learn language</a:t>
            </a:r>
          </a:p>
          <a:p>
            <a:r>
              <a:rPr lang="en-US" sz="1800" baseline="0" dirty="0" smtClean="0"/>
              <a:t>In keeping with Pecha Kucha Cha </a:t>
            </a:r>
            <a:r>
              <a:rPr lang="en-US" sz="1800" baseline="0" dirty="0" err="1" smtClean="0"/>
              <a:t>Cha</a:t>
            </a:r>
            <a:r>
              <a:rPr lang="en-US" sz="1800" baseline="0" dirty="0" smtClean="0"/>
              <a:t> </a:t>
            </a:r>
          </a:p>
          <a:p>
            <a:r>
              <a:rPr lang="en-US" sz="1800" baseline="0" dirty="0" smtClean="0"/>
              <a:t>– lets to a bit of Car Cha </a:t>
            </a:r>
            <a:r>
              <a:rPr lang="en-US" sz="1800" baseline="0" dirty="0" err="1" smtClean="0"/>
              <a:t>Cha</a:t>
            </a:r>
            <a:endParaRPr lang="en-US" sz="18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014BEF-5FBB-E445-84EE-2B3B2612882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8677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800" baseline="0" dirty="0" smtClean="0"/>
              <a:t>further in keeping </a:t>
            </a:r>
            <a:r>
              <a:rPr lang="en-US" sz="1800" dirty="0" smtClean="0"/>
              <a:t>with Japanese theme</a:t>
            </a:r>
          </a:p>
          <a:p>
            <a:r>
              <a:rPr lang="en-US" sz="1800" dirty="0" smtClean="0"/>
              <a:t>Lets learn </a:t>
            </a:r>
            <a:r>
              <a:rPr lang="en-US" sz="1800" baseline="0" dirty="0" smtClean="0"/>
              <a:t> a </a:t>
            </a:r>
            <a:r>
              <a:rPr lang="en-US" sz="1800" dirty="0" smtClean="0"/>
              <a:t>Haiku ( poem of 5 7 5 syllables)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014BEF-5FBB-E445-84EE-2B3B2612882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7682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 smtClean="0"/>
              <a:t>And our Jingle</a:t>
            </a:r>
            <a:r>
              <a:rPr lang="en-US" sz="1800" baseline="0" dirty="0" smtClean="0"/>
              <a:t> raps with young people got more complex</a:t>
            </a:r>
          </a:p>
          <a:p>
            <a:endParaRPr lang="en-US" sz="1800" baseline="0" dirty="0" smtClean="0"/>
          </a:p>
          <a:p>
            <a:r>
              <a:rPr lang="en-US" sz="1800" baseline="0" dirty="0" smtClean="0"/>
              <a:t>Try it out - - RED is the emphasis</a:t>
            </a:r>
          </a:p>
          <a:p>
            <a:endParaRPr lang="en-US" sz="1800" baseline="0" dirty="0" smtClean="0"/>
          </a:p>
          <a:p>
            <a:r>
              <a:rPr lang="en-US" sz="1800" b="1" baseline="0" dirty="0" smtClean="0"/>
              <a:t>Added beat boxing </a:t>
            </a:r>
            <a:endParaRPr lang="en-AU" sz="18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014BEF-5FBB-E445-84EE-2B3B2612882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5149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800" dirty="0" smtClean="0"/>
              <a:t>Two years ago we</a:t>
            </a:r>
            <a:r>
              <a:rPr lang="en-US" sz="1800" baseline="0" dirty="0" smtClean="0"/>
              <a:t> </a:t>
            </a:r>
            <a:r>
              <a:rPr lang="en-US" sz="1800" dirty="0" smtClean="0"/>
              <a:t>produced ‘Help Me’ </a:t>
            </a:r>
          </a:p>
          <a:p>
            <a:r>
              <a:rPr lang="en-US" sz="1800" dirty="0" smtClean="0"/>
              <a:t>a forum</a:t>
            </a:r>
            <a:r>
              <a:rPr lang="en-US" sz="1800" baseline="0" dirty="0" smtClean="0"/>
              <a:t> theatre piece in </a:t>
            </a:r>
            <a:r>
              <a:rPr lang="en-US" sz="1800" dirty="0" smtClean="0"/>
              <a:t>collaboration with QACC and many services</a:t>
            </a:r>
          </a:p>
          <a:p>
            <a:r>
              <a:rPr lang="en-AU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Where audience have a facilitated dialogue </a:t>
            </a:r>
            <a:r>
              <a:rPr lang="en-US" sz="1800" baseline="0" dirty="0" smtClean="0"/>
              <a:t>In-between each scene </a:t>
            </a:r>
          </a:p>
          <a:p>
            <a:r>
              <a:rPr lang="en-US" sz="1800" baseline="0" dirty="0" smtClean="0"/>
              <a:t>about what is happening</a:t>
            </a:r>
            <a:endParaRPr lang="en-AU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then </a:t>
            </a:r>
            <a:r>
              <a:rPr lang="en-US" sz="1800" baseline="0" dirty="0" smtClean="0"/>
              <a:t>they question the actors in character (Mum, Dad , 2 kids) in a Hot Seat</a:t>
            </a:r>
          </a:p>
          <a:p>
            <a:r>
              <a:rPr lang="en-US" sz="1800" baseline="0" dirty="0" smtClean="0"/>
              <a:t> </a:t>
            </a:r>
            <a:endParaRPr lang="en-US" sz="1800" dirty="0" smtClean="0"/>
          </a:p>
          <a:p>
            <a:r>
              <a:rPr lang="en-US" sz="1800" baseline="0" dirty="0" smtClean="0"/>
              <a:t>The audience then reshape and role play the scenes (in a ‘Community ripple’) </a:t>
            </a:r>
          </a:p>
          <a:p>
            <a:r>
              <a:rPr lang="en-US" sz="1800" baseline="0" dirty="0" smtClean="0"/>
              <a:t> as to what they would do to practically deal with the many complexities of DV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014BEF-5FBB-E445-84EE-2B3B2612882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7723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1800" dirty="0" smtClean="0"/>
              <a:t>-----------</a:t>
            </a:r>
          </a:p>
          <a:p>
            <a:r>
              <a:rPr lang="en-US" sz="1800" dirty="0" smtClean="0"/>
              <a:t>Worked with Graphic recorder </a:t>
            </a:r>
          </a:p>
          <a:p>
            <a:endParaRPr lang="en-US" sz="1800" baseline="0" dirty="0" smtClean="0"/>
          </a:p>
          <a:p>
            <a:r>
              <a:rPr lang="en-US" sz="1800" baseline="0" dirty="0" smtClean="0"/>
              <a:t>We did three great shows–  2 years ago – and still remembered by community</a:t>
            </a:r>
          </a:p>
          <a:p>
            <a:endParaRPr lang="en-US" sz="1800" baseline="0" dirty="0" smtClean="0"/>
          </a:p>
          <a:p>
            <a:r>
              <a:rPr lang="en-US" sz="1800" baseline="0" dirty="0" smtClean="0"/>
              <a:t>We also did Help </a:t>
            </a:r>
            <a:r>
              <a:rPr lang="en-US" sz="1800" baseline="0" dirty="0" err="1" smtClean="0"/>
              <a:t>lIne</a:t>
            </a:r>
            <a:r>
              <a:rPr lang="en-US" sz="1800" baseline="0" dirty="0" smtClean="0"/>
              <a:t> raps in Swahili, Arabic and Dinka</a:t>
            </a:r>
          </a:p>
          <a:p>
            <a:endParaRPr lang="en-US" sz="1800" baseline="0" dirty="0" smtClean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aseline="0" dirty="0" smtClean="0"/>
              <a:t>Was funded by LAQ  and DSS –  Funding stopped for live shows </a:t>
            </a:r>
          </a:p>
          <a:p>
            <a:r>
              <a:rPr lang="en-US" sz="1800" baseline="0" dirty="0" smtClean="0"/>
              <a:t>But there’s a video and facilitator’s dialogue guide on RAILS website</a:t>
            </a:r>
          </a:p>
          <a:p>
            <a:endParaRPr lang="en-US" sz="1800" baseline="0" dirty="0" smtClean="0"/>
          </a:p>
          <a:p>
            <a:r>
              <a:rPr lang="en-US" sz="1800" baseline="0" dirty="0" smtClean="0"/>
              <a:t>It’s a great process.</a:t>
            </a:r>
          </a:p>
          <a:p>
            <a:r>
              <a:rPr lang="en-US" sz="1800" baseline="0" dirty="0" smtClean="0"/>
              <a:t>I know there’s good stuff other CLE groups have done around this.  </a:t>
            </a:r>
          </a:p>
          <a:p>
            <a:endParaRPr lang="en-US" baseline="0" dirty="0" smtClean="0"/>
          </a:p>
          <a:p>
            <a:r>
              <a:rPr lang="en-US" baseline="0" dirty="0" smtClean="0"/>
              <a:t>Community Leaders have started a DV project and we may be linking in with this …</a:t>
            </a:r>
            <a:endParaRPr lang="en-US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014BEF-5FBB-E445-84EE-2B3B2612882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6299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 smtClean="0"/>
              <a:t>We’ve done</a:t>
            </a:r>
            <a:r>
              <a:rPr lang="en-US" sz="1800" baseline="0" dirty="0" smtClean="0"/>
              <a:t> </a:t>
            </a:r>
            <a:r>
              <a:rPr lang="en-US" sz="1800" dirty="0" smtClean="0"/>
              <a:t>other theatre – Around the Citizenship test</a:t>
            </a:r>
          </a:p>
          <a:p>
            <a:endParaRPr lang="en-US" sz="1800" dirty="0" smtClean="0"/>
          </a:p>
          <a:p>
            <a:r>
              <a:rPr lang="en-US" sz="1800" baseline="0" dirty="0" smtClean="0"/>
              <a:t>We did a video as a resource </a:t>
            </a:r>
          </a:p>
          <a:p>
            <a:r>
              <a:rPr lang="en-US" sz="1800" baseline="0" dirty="0" smtClean="0"/>
              <a:t>but the citizenship test kept changing </a:t>
            </a:r>
          </a:p>
          <a:p>
            <a:r>
              <a:rPr lang="en-US" sz="1800" baseline="0" dirty="0" smtClean="0"/>
              <a:t>and it’s still changing</a:t>
            </a:r>
          </a:p>
          <a:p>
            <a:endParaRPr lang="en-US" sz="1800" baseline="0" dirty="0" smtClean="0"/>
          </a:p>
          <a:p>
            <a:r>
              <a:rPr lang="en-US" sz="1800" baseline="0" dirty="0" smtClean="0"/>
              <a:t>In this project we’ve partnered with Reconciliation Queensland</a:t>
            </a:r>
          </a:p>
          <a:p>
            <a:pPr marL="171450" indent="-171450">
              <a:buFontTx/>
              <a:buChar char="-"/>
            </a:pPr>
            <a:r>
              <a:rPr lang="en-US" sz="1800" baseline="0" dirty="0" smtClean="0"/>
              <a:t>Aim is to raise awareness of new citizens and connection  to first nations peoples </a:t>
            </a:r>
          </a:p>
          <a:p>
            <a:pPr marL="0" indent="0">
              <a:buFontTx/>
              <a:buNone/>
            </a:pPr>
            <a:r>
              <a:rPr lang="en-US" sz="1800" baseline="0" dirty="0" smtClean="0"/>
              <a:t>This is vexed project as we now have controversial extreme vetting for some citizenship applicants</a:t>
            </a:r>
          </a:p>
          <a:p>
            <a:pPr marL="0" indent="0">
              <a:buFontTx/>
              <a:buNone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014BEF-5FBB-E445-84EE-2B3B2612882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4007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014BEF-5FBB-E445-84EE-2B3B2612882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6458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1200" dirty="0" smtClean="0"/>
              <a:t>Evaluations …  -</a:t>
            </a:r>
            <a:r>
              <a:rPr lang="en-US" sz="1200" baseline="0" dirty="0" smtClean="0"/>
              <a:t> </a:t>
            </a:r>
            <a:r>
              <a:rPr lang="en-US" sz="1200" dirty="0" smtClean="0"/>
              <a:t>It’s</a:t>
            </a:r>
            <a:r>
              <a:rPr lang="en-US" sz="1200" baseline="0" dirty="0" smtClean="0"/>
              <a:t> </a:t>
            </a:r>
            <a:r>
              <a:rPr lang="en-US" sz="1200" dirty="0" smtClean="0"/>
              <a:t>hard to evaluate preventative legal education</a:t>
            </a:r>
          </a:p>
          <a:p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800" dirty="0" smtClean="0"/>
              <a:t>With</a:t>
            </a:r>
            <a:r>
              <a:rPr lang="en-US" sz="1800" baseline="0" dirty="0" smtClean="0"/>
              <a:t> interpreted and low level English workshops we</a:t>
            </a:r>
          </a:p>
          <a:p>
            <a:r>
              <a:rPr lang="en-US" sz="1800" baseline="0" dirty="0" smtClean="0"/>
              <a:t>we have s</a:t>
            </a:r>
            <a:r>
              <a:rPr lang="en-US" sz="1800" dirty="0" smtClean="0"/>
              <a:t>miley faces and comments at end of workshops</a:t>
            </a:r>
          </a:p>
          <a:p>
            <a:endParaRPr lang="en-US" sz="1800" dirty="0" smtClean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 smtClean="0"/>
              <a:t>Settlement agencies have done some </a:t>
            </a:r>
            <a:r>
              <a:rPr lang="en-US" sz="1800" baseline="0" dirty="0" smtClean="0"/>
              <a:t>follow ups 6 month after workshops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aseline="0" dirty="0" smtClean="0"/>
              <a:t>But that’s done not often</a:t>
            </a:r>
          </a:p>
          <a:p>
            <a:endParaRPr lang="en-US" sz="1800" dirty="0" smtClean="0"/>
          </a:p>
          <a:p>
            <a:r>
              <a:rPr lang="en-US" sz="1800" dirty="0" smtClean="0"/>
              <a:t>For school ed do surveys at start and end of each term</a:t>
            </a:r>
          </a:p>
          <a:p>
            <a:r>
              <a:rPr lang="en-US" sz="1800" dirty="0" smtClean="0"/>
              <a:t>And Test exams for</a:t>
            </a:r>
            <a:r>
              <a:rPr lang="en-US" sz="1800" baseline="0" dirty="0" smtClean="0"/>
              <a:t> </a:t>
            </a:r>
            <a:r>
              <a:rPr lang="en-US" sz="1800" dirty="0" smtClean="0"/>
              <a:t>students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 smtClean="0"/>
          </a:p>
          <a:p>
            <a:r>
              <a:rPr lang="en-US" sz="1800" dirty="0" smtClean="0"/>
              <a:t>Feedback</a:t>
            </a:r>
            <a:r>
              <a:rPr lang="en-US" sz="1800" baseline="0" dirty="0" smtClean="0"/>
              <a:t> from community</a:t>
            </a:r>
            <a:r>
              <a:rPr lang="en-US" sz="1800" dirty="0" smtClean="0"/>
              <a:t> workers and teachers is valuable</a:t>
            </a:r>
          </a:p>
          <a:p>
            <a:endParaRPr lang="en-US" sz="1800" dirty="0" smtClean="0"/>
          </a:p>
          <a:p>
            <a:r>
              <a:rPr lang="en-US" sz="1800" dirty="0" smtClean="0"/>
              <a:t>And anecdotes from the</a:t>
            </a:r>
            <a:r>
              <a:rPr lang="en-US" sz="1800" baseline="0" dirty="0" smtClean="0"/>
              <a:t> </a:t>
            </a:r>
            <a:r>
              <a:rPr lang="en-US" sz="1800" dirty="0" smtClean="0"/>
              <a:t>community</a:t>
            </a:r>
            <a:endParaRPr lang="en-AU" sz="1800" dirty="0" smtClean="0"/>
          </a:p>
          <a:p>
            <a:endParaRPr lang="en-AU" sz="1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014BEF-5FBB-E445-84EE-2B3B2612882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614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AS Cha Cha Chit Chat  beat happening</a:t>
            </a:r>
          </a:p>
          <a:p>
            <a:endParaRPr lang="en-US" sz="2000" dirty="0" smtClean="0"/>
          </a:p>
          <a:p>
            <a:r>
              <a:rPr lang="en-AU" sz="2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First law of this land is Aboriginal law</a:t>
            </a:r>
          </a:p>
          <a:p>
            <a:r>
              <a:rPr lang="en-AU" sz="2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50,000 years maybe many </a:t>
            </a:r>
            <a:r>
              <a:rPr lang="en-AU" sz="2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many</a:t>
            </a:r>
            <a:r>
              <a:rPr lang="en-AU" sz="2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more.</a:t>
            </a:r>
          </a:p>
          <a:p>
            <a:r>
              <a:rPr lang="en-AU" sz="2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Then Captain Cook took a look at this sacred South land.</a:t>
            </a:r>
          </a:p>
          <a:p>
            <a:r>
              <a:rPr lang="en-AU" sz="2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Put a flag in the sand at Possession Island.</a:t>
            </a:r>
          </a:p>
          <a:p>
            <a:r>
              <a:rPr lang="en-AU" sz="2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few years later a fleet of tall ships  </a:t>
            </a:r>
          </a:p>
          <a:p>
            <a:r>
              <a:rPr lang="en-AU" sz="2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sailed into Sydney with a mob of  convicts .</a:t>
            </a:r>
          </a:p>
          <a:p>
            <a:r>
              <a:rPr lang="en-AU" sz="2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Britain planted their law, Arthur Phillip Governor.</a:t>
            </a:r>
          </a:p>
          <a:p>
            <a:r>
              <a:rPr lang="en-AU" sz="2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Created a colony. Ignored the tribal law.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014BEF-5FBB-E445-84EE-2B3B2612882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834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 smtClean="0"/>
              <a:t>Thanks for participating </a:t>
            </a:r>
          </a:p>
          <a:p>
            <a:r>
              <a:rPr lang="en-US" sz="1800" dirty="0" smtClean="0"/>
              <a:t>You do great work as legal educators – and all</a:t>
            </a:r>
            <a:r>
              <a:rPr lang="en-US" sz="1800" baseline="0" dirty="0" smtClean="0"/>
              <a:t> </a:t>
            </a:r>
            <a:r>
              <a:rPr lang="en-US" sz="1800" dirty="0" smtClean="0"/>
              <a:t>power to you</a:t>
            </a:r>
          </a:p>
          <a:p>
            <a:endParaRPr lang="en-US" sz="1800" dirty="0" smtClean="0"/>
          </a:p>
          <a:p>
            <a:r>
              <a:rPr lang="en-US" sz="1800" dirty="0" smtClean="0"/>
              <a:t>C F   G    F G </a:t>
            </a:r>
          </a:p>
          <a:p>
            <a:endParaRPr lang="en-AU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014BEF-5FBB-E445-84EE-2B3B2612882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673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dirty="0" smtClean="0"/>
          </a:p>
          <a:p>
            <a:r>
              <a:rPr lang="en-US" sz="2000" dirty="0" smtClean="0"/>
              <a:t>Now lets do some clapping on the 2 and 4</a:t>
            </a:r>
          </a:p>
          <a:p>
            <a:pPr marL="228600" indent="-228600">
              <a:buAutoNum type="arabicPlain"/>
            </a:pPr>
            <a:r>
              <a:rPr lang="en-US" sz="2000" b="1" baseline="0" dirty="0" smtClean="0"/>
              <a:t>2  </a:t>
            </a:r>
            <a:r>
              <a:rPr lang="en-US" sz="2000" baseline="0" dirty="0" smtClean="0"/>
              <a:t>3  </a:t>
            </a:r>
            <a:r>
              <a:rPr lang="en-US" sz="2000" b="1" baseline="0" dirty="0" smtClean="0"/>
              <a:t>4     1  2  </a:t>
            </a:r>
            <a:r>
              <a:rPr lang="en-US" sz="2000" baseline="0" dirty="0" smtClean="0"/>
              <a:t>3  </a:t>
            </a:r>
            <a:r>
              <a:rPr lang="en-US" sz="2000" b="1" baseline="0" dirty="0" smtClean="0"/>
              <a:t>4 </a:t>
            </a:r>
          </a:p>
          <a:p>
            <a:pPr marL="228600" indent="-228600">
              <a:buAutoNum type="arabicPlain"/>
            </a:pPr>
            <a:endParaRPr lang="en-US" sz="2000" b="1" baseline="0" dirty="0" smtClean="0"/>
          </a:p>
          <a:p>
            <a:pPr algn="l" eaLnBrk="1" hangingPunct="1">
              <a:buFontTx/>
              <a:buNone/>
            </a:pPr>
            <a:r>
              <a:rPr lang="en-US" sz="2000" b="1" dirty="0" smtClean="0">
                <a:solidFill>
                  <a:srgbClr val="C0504D"/>
                </a:solidFill>
                <a:ea typeface="ＭＳ Ｐゴシック" pitchFamily="34" charset="-128"/>
              </a:rPr>
              <a:t>1300 651 188</a:t>
            </a:r>
            <a:r>
              <a:rPr lang="en-US" sz="2000" b="1" baseline="0" dirty="0" smtClean="0">
                <a:solidFill>
                  <a:srgbClr val="C0504D"/>
                </a:solidFill>
                <a:ea typeface="ＭＳ Ｐゴシック" pitchFamily="34" charset="-128"/>
              </a:rPr>
              <a:t> c</a:t>
            </a:r>
            <a:r>
              <a:rPr lang="en-US" sz="2000" b="1" dirty="0" smtClean="0">
                <a:ea typeface="ＭＳ Ｐゴシック" pitchFamily="34" charset="-128"/>
              </a:rPr>
              <a:t>all </a:t>
            </a:r>
            <a:r>
              <a:rPr lang="en-US" sz="2000" b="1" dirty="0" smtClean="0">
                <a:solidFill>
                  <a:srgbClr val="C0504D"/>
                </a:solidFill>
                <a:ea typeface="ＭＳ Ｐゴシック" pitchFamily="34" charset="-128"/>
              </a:rPr>
              <a:t>Legal Aid</a:t>
            </a:r>
            <a:r>
              <a:rPr lang="en-US" sz="2000" b="1" dirty="0" smtClean="0">
                <a:ea typeface="ＭＳ Ｐゴシック" pitchFamily="34" charset="-128"/>
              </a:rPr>
              <a:t> before it’s too late</a:t>
            </a:r>
          </a:p>
          <a:p>
            <a:pPr algn="l" eaLnBrk="1" hangingPunct="1">
              <a:buFontTx/>
              <a:buNone/>
            </a:pPr>
            <a:r>
              <a:rPr lang="en-US" sz="2000" b="1" dirty="0" smtClean="0">
                <a:solidFill>
                  <a:srgbClr val="C0504D"/>
                </a:solidFill>
                <a:ea typeface="ＭＳ Ｐゴシック" pitchFamily="34" charset="-128"/>
              </a:rPr>
              <a:t>Confidential free </a:t>
            </a:r>
            <a:r>
              <a:rPr lang="en-US" sz="2000" b="1" dirty="0" smtClean="0">
                <a:ea typeface="ＭＳ Ｐゴシック" pitchFamily="34" charset="-128"/>
              </a:rPr>
              <a:t>advice</a:t>
            </a:r>
          </a:p>
          <a:p>
            <a:pPr algn="l" eaLnBrk="1" hangingPunct="1">
              <a:buFontTx/>
              <a:buNone/>
            </a:pPr>
            <a:r>
              <a:rPr lang="en-US" sz="2000" b="1" dirty="0" smtClean="0">
                <a:ea typeface="ＭＳ Ｐゴシック" pitchFamily="34" charset="-128"/>
              </a:rPr>
              <a:t>Lawyer’s there are very nice</a:t>
            </a:r>
          </a:p>
          <a:p>
            <a:pPr algn="l" eaLnBrk="1" hangingPunct="1">
              <a:buFontTx/>
              <a:buNone/>
            </a:pPr>
            <a:endParaRPr lang="en-US" sz="2000" b="1" baseline="0" dirty="0" smtClean="0">
              <a:ea typeface="ＭＳ Ｐゴシック" pitchFamily="34" charset="-128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2000" baseline="0" dirty="0" smtClean="0"/>
              <a:t>I have students come up years later saying – hey you’re the 1300 651 Legal Aid rap </a:t>
            </a:r>
          </a:p>
          <a:p>
            <a:pPr algn="l" eaLnBrk="1" hangingPunct="1">
              <a:buFontTx/>
              <a:buNone/>
            </a:pPr>
            <a:endParaRPr lang="en-US" sz="1200" b="1" baseline="0" dirty="0" smtClean="0"/>
          </a:p>
          <a:p>
            <a:pPr marL="228600" indent="-228600">
              <a:buAutoNum type="arabicPlain"/>
            </a:pPr>
            <a:endParaRPr lang="en-US" sz="1200" b="1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014BEF-5FBB-E445-84EE-2B3B2612882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9357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000" dirty="0" smtClean="0"/>
              <a:t>Rhyming and repeating helps us remember</a:t>
            </a:r>
            <a:endParaRPr lang="en-US" sz="2000" baseline="0" dirty="0" smtClean="0"/>
          </a:p>
          <a:p>
            <a:pPr marL="0" indent="0">
              <a:buNone/>
            </a:pPr>
            <a:r>
              <a:rPr lang="en-US" sz="2000" baseline="0" dirty="0" smtClean="0"/>
              <a:t>And gives confidence to say it </a:t>
            </a:r>
          </a:p>
          <a:p>
            <a:endParaRPr lang="en-US" sz="2000" dirty="0" smtClean="0"/>
          </a:p>
          <a:p>
            <a:r>
              <a:rPr lang="en-US" sz="2000" dirty="0" smtClean="0"/>
              <a:t>- And</a:t>
            </a:r>
            <a:r>
              <a:rPr lang="en-US" sz="2000" baseline="0" dirty="0" smtClean="0"/>
              <a:t> it’s fun </a:t>
            </a:r>
            <a:r>
              <a:rPr lang="en-US" sz="2000" dirty="0" err="1" smtClean="0"/>
              <a:t>Wanna</a:t>
            </a:r>
            <a:r>
              <a:rPr lang="en-US" sz="2000" dirty="0" smtClean="0"/>
              <a:t> join me?</a:t>
            </a:r>
          </a:p>
          <a:p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Good day, how’s it going?  I bought this from your store  </a:t>
            </a:r>
            <a:endParaRPr lang="en-AU" sz="2000" dirty="0" smtClean="0"/>
          </a:p>
          <a:p>
            <a:pPr marL="0" indent="0">
              <a:buNone/>
            </a:pPr>
            <a:r>
              <a:rPr lang="en-US" sz="2000" dirty="0" smtClean="0"/>
              <a:t>Here’s the </a:t>
            </a:r>
            <a:r>
              <a:rPr lang="en-US" sz="2000" dirty="0" smtClean="0">
                <a:solidFill>
                  <a:srgbClr val="FF0000"/>
                </a:solidFill>
              </a:rPr>
              <a:t>receipt</a:t>
            </a:r>
            <a:r>
              <a:rPr lang="en-US" sz="2000" dirty="0" smtClean="0"/>
              <a:t>, there’s a problem, it’s not working anymore</a:t>
            </a:r>
            <a:endParaRPr lang="en-AU" sz="2000" dirty="0" smtClean="0"/>
          </a:p>
          <a:p>
            <a:pPr marL="0" indent="0">
              <a:buNone/>
            </a:pPr>
            <a:r>
              <a:rPr lang="en-US" sz="2000" dirty="0" smtClean="0"/>
              <a:t> So to be fair you must </a:t>
            </a:r>
            <a:r>
              <a:rPr lang="en-US" sz="2000" dirty="0" smtClean="0">
                <a:solidFill>
                  <a:srgbClr val="FF0000"/>
                </a:solidFill>
              </a:rPr>
              <a:t>repair, replace</a:t>
            </a:r>
            <a:r>
              <a:rPr lang="en-US" sz="2000" dirty="0" smtClean="0"/>
              <a:t> it or</a:t>
            </a:r>
            <a:r>
              <a:rPr lang="en-US" sz="2000" dirty="0" smtClean="0">
                <a:solidFill>
                  <a:srgbClr val="FF0000"/>
                </a:solidFill>
              </a:rPr>
              <a:t> refund</a:t>
            </a:r>
            <a:r>
              <a:rPr lang="en-US" sz="2000" dirty="0" smtClean="0"/>
              <a:t> </a:t>
            </a:r>
            <a:endParaRPr lang="en-AU" sz="2000" dirty="0" smtClean="0"/>
          </a:p>
          <a:p>
            <a:pPr marL="0" indent="0">
              <a:buNone/>
            </a:pPr>
            <a:r>
              <a:rPr lang="en-US" sz="2000" dirty="0" smtClean="0"/>
              <a:t> That’s consumer law. It covers everyone</a:t>
            </a:r>
          </a:p>
          <a:p>
            <a:endParaRPr lang="en-AU" sz="2000" dirty="0" smtClean="0"/>
          </a:p>
          <a:p>
            <a:endParaRPr lang="en-US" sz="2000" dirty="0" smtClean="0"/>
          </a:p>
          <a:p>
            <a:r>
              <a:rPr lang="en-AU" sz="2000" dirty="0" smtClean="0"/>
              <a:t>For many groups CLE is firstly about getting legal help</a:t>
            </a:r>
          </a:p>
          <a:p>
            <a:r>
              <a:rPr lang="en-US" sz="2000" dirty="0" smtClean="0"/>
              <a:t>And learning</a:t>
            </a:r>
            <a:r>
              <a:rPr lang="en-US" sz="2000" baseline="0" dirty="0" smtClean="0"/>
              <a:t> </a:t>
            </a:r>
            <a:r>
              <a:rPr lang="en-US" sz="2000" dirty="0" smtClean="0"/>
              <a:t>to express your legal rights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014BEF-5FBB-E445-84EE-2B3B2612882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0394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dirty="0" smtClean="0"/>
              <a:t>Key concerns  for</a:t>
            </a:r>
            <a:r>
              <a:rPr lang="en-US" sz="1200" baseline="0" dirty="0" smtClean="0"/>
              <a:t> </a:t>
            </a:r>
            <a:r>
              <a:rPr lang="en-US" sz="1200" dirty="0" smtClean="0"/>
              <a:t>new communities are:</a:t>
            </a:r>
          </a:p>
          <a:p>
            <a:r>
              <a:rPr lang="en-US" sz="1800" dirty="0" smtClean="0"/>
              <a:t>- </a:t>
            </a:r>
            <a:r>
              <a:rPr lang="en-US" sz="1800" baseline="0" dirty="0" smtClean="0"/>
              <a:t> needing  to learn English </a:t>
            </a:r>
          </a:p>
          <a:p>
            <a:r>
              <a:rPr lang="en-US" sz="1800" baseline="0" dirty="0" smtClean="0"/>
              <a:t> - and where </a:t>
            </a:r>
            <a:r>
              <a:rPr lang="en-US" sz="1800" dirty="0" smtClean="0"/>
              <a:t>culture clashes around</a:t>
            </a:r>
            <a:r>
              <a:rPr lang="en-US" sz="1800" baseline="0" dirty="0" smtClean="0"/>
              <a:t> family and law</a:t>
            </a:r>
            <a:r>
              <a:rPr lang="en-US" sz="1800" dirty="0" smtClean="0"/>
              <a:t> </a:t>
            </a:r>
          </a:p>
          <a:p>
            <a:endParaRPr lang="en-US" sz="1800" dirty="0" smtClean="0"/>
          </a:p>
          <a:p>
            <a:r>
              <a:rPr lang="en-US" sz="1800" dirty="0" smtClean="0"/>
              <a:t>We found a good way to dialogue about sensitive info</a:t>
            </a:r>
          </a:p>
          <a:p>
            <a:r>
              <a:rPr lang="en-US" sz="1800" dirty="0" smtClean="0"/>
              <a:t>Is to use story and drama </a:t>
            </a:r>
          </a:p>
          <a:p>
            <a:endParaRPr lang="en-US" sz="1800" dirty="0" smtClean="0"/>
          </a:p>
          <a:p>
            <a:r>
              <a:rPr lang="en-US" sz="1800" dirty="0" smtClean="0"/>
              <a:t>Serious stuff is dealt with </a:t>
            </a:r>
          </a:p>
          <a:p>
            <a:r>
              <a:rPr lang="en-US" sz="1800" dirty="0" smtClean="0"/>
              <a:t>But in a fun way</a:t>
            </a:r>
          </a:p>
          <a:p>
            <a:r>
              <a:rPr lang="en-US" sz="1800" dirty="0" smtClean="0"/>
              <a:t>and it’s memorable</a:t>
            </a:r>
          </a:p>
          <a:p>
            <a:r>
              <a:rPr lang="en-US" sz="1800" dirty="0" smtClean="0"/>
              <a:t>.</a:t>
            </a:r>
          </a:p>
          <a:p>
            <a:r>
              <a:rPr lang="en-US" sz="1800" baseline="0" dirty="0" smtClean="0"/>
              <a:t>Evaluations 6 months on – </a:t>
            </a:r>
          </a:p>
          <a:p>
            <a:r>
              <a:rPr lang="en-US" sz="1800" baseline="0" dirty="0" smtClean="0"/>
              <a:t>showed these types of workshops and their key messages </a:t>
            </a:r>
          </a:p>
          <a:p>
            <a:r>
              <a:rPr lang="en-US" sz="1800" baseline="0" dirty="0" smtClean="0"/>
              <a:t>were the ones most remembered</a:t>
            </a:r>
          </a:p>
          <a:p>
            <a:endParaRPr lang="en-US" sz="1800" baseline="0" dirty="0" smtClean="0"/>
          </a:p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014BEF-5FBB-E445-84EE-2B3B2612882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4648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600" dirty="0" smtClean="0"/>
          </a:p>
          <a:p>
            <a:r>
              <a:rPr lang="en-US" sz="1800" baseline="0" dirty="0" smtClean="0"/>
              <a:t>We go where the communities are at - </a:t>
            </a:r>
          </a:p>
          <a:p>
            <a:r>
              <a:rPr lang="en-US" sz="1800" dirty="0" smtClean="0"/>
              <a:t>So we collaborated with TAFE  and ESL classes</a:t>
            </a:r>
          </a:p>
          <a:p>
            <a:r>
              <a:rPr lang="en-US" sz="1800" dirty="0" smtClean="0"/>
              <a:t>to develop ‘Family Peace’</a:t>
            </a:r>
          </a:p>
          <a:p>
            <a:r>
              <a:rPr lang="en-US" sz="1800" dirty="0" smtClean="0"/>
              <a:t>a language learning resource about family law</a:t>
            </a:r>
          </a:p>
          <a:p>
            <a:r>
              <a:rPr lang="en-US" sz="1800" dirty="0" smtClean="0"/>
              <a:t> with stories and  activities in different levels of English </a:t>
            </a:r>
            <a:r>
              <a:rPr lang="en-US" sz="1800" baseline="0" dirty="0" smtClean="0"/>
              <a:t> </a:t>
            </a:r>
          </a:p>
          <a:p>
            <a:r>
              <a:rPr lang="en-US" sz="1800" baseline="0" dirty="0" smtClean="0"/>
              <a:t> </a:t>
            </a:r>
          </a:p>
          <a:p>
            <a:r>
              <a:rPr lang="en-US" sz="1800" baseline="0" dirty="0" smtClean="0"/>
              <a:t>Used characters and images that were generic </a:t>
            </a:r>
          </a:p>
          <a:p>
            <a:endParaRPr lang="en-US" sz="1800" baseline="0" dirty="0" smtClean="0"/>
          </a:p>
          <a:p>
            <a:r>
              <a:rPr lang="en-US" sz="1800" baseline="0" dirty="0" smtClean="0"/>
              <a:t>This was 2010  </a:t>
            </a:r>
          </a:p>
          <a:p>
            <a:r>
              <a:rPr lang="en-US" sz="1800" baseline="0" dirty="0" smtClean="0"/>
              <a:t>before the excellent ‘What’s the law’ kit Legal Aid did for new arrivals</a:t>
            </a:r>
          </a:p>
          <a:p>
            <a:r>
              <a:rPr lang="en-US" sz="1800" baseline="0" dirty="0" smtClean="0"/>
              <a:t>Family Peace is still used today</a:t>
            </a:r>
            <a:endParaRPr lang="en-US" sz="1800" dirty="0" smtClean="0"/>
          </a:p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014BEF-5FBB-E445-84EE-2B3B2612882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0165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1800" dirty="0" smtClean="0"/>
              <a:t>Working on communities  key expressed needs</a:t>
            </a:r>
          </a:p>
          <a:p>
            <a:r>
              <a:rPr lang="en-US" sz="1800" baseline="0" dirty="0" smtClean="0"/>
              <a:t>we developed more resources in their languages and English</a:t>
            </a:r>
          </a:p>
          <a:p>
            <a:r>
              <a:rPr lang="en-US" sz="1800" baseline="0" dirty="0" smtClean="0"/>
              <a:t> booklets, CD’s, videos,  fridge magnets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baseline="0" dirty="0" smtClean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aseline="0" dirty="0" smtClean="0"/>
              <a:t>We </a:t>
            </a:r>
            <a:r>
              <a:rPr lang="en-US" sz="1800" b="1" baseline="0" dirty="0" smtClean="0"/>
              <a:t>went deeper </a:t>
            </a:r>
            <a:r>
              <a:rPr lang="en-US" sz="1800" baseline="0" dirty="0" smtClean="0"/>
              <a:t>and explored cultural differences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aseline="0" dirty="0" smtClean="0"/>
              <a:t>While being firm on the reasons behind human rights</a:t>
            </a:r>
          </a:p>
          <a:p>
            <a:endParaRPr lang="en-US" sz="1800" baseline="0" dirty="0" smtClean="0"/>
          </a:p>
          <a:p>
            <a:r>
              <a:rPr lang="en-US" sz="1800" baseline="0" dirty="0" smtClean="0"/>
              <a:t>For example, the Building Stronger families video came from workshops </a:t>
            </a:r>
          </a:p>
          <a:p>
            <a:r>
              <a:rPr lang="en-US" sz="1800" baseline="0" dirty="0" smtClean="0"/>
              <a:t>with the entire Brisbane </a:t>
            </a:r>
            <a:r>
              <a:rPr lang="en-US" sz="1800" b="1" baseline="0" dirty="0" err="1" smtClean="0"/>
              <a:t>Rohingya</a:t>
            </a:r>
            <a:r>
              <a:rPr lang="en-US" sz="1800" baseline="0" dirty="0" smtClean="0"/>
              <a:t> community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aseline="0" dirty="0" smtClean="0"/>
              <a:t>And a respected Islamic scholar </a:t>
            </a:r>
          </a:p>
          <a:p>
            <a:endParaRPr lang="en-US" sz="1800" baseline="0" dirty="0" smtClean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 smtClean="0"/>
              <a:t>We learnt to badge things positively -   Frame It</a:t>
            </a:r>
            <a:r>
              <a:rPr lang="en-US" sz="1800" baseline="0" dirty="0" smtClean="0"/>
              <a:t> as </a:t>
            </a:r>
            <a:r>
              <a:rPr lang="en-US" sz="1800" dirty="0" smtClean="0"/>
              <a:t>Stronger Families rather than DV </a:t>
            </a:r>
          </a:p>
          <a:p>
            <a:endParaRPr lang="en-US" sz="1800" baseline="0" dirty="0" smtClean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 smtClean="0"/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 smtClean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 smtClean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 smtClean="0"/>
          </a:p>
          <a:p>
            <a:endParaRPr lang="en-US" sz="1200" dirty="0" smtClean="0"/>
          </a:p>
          <a:p>
            <a:endParaRPr lang="en-US" sz="1200" dirty="0" smtClean="0"/>
          </a:p>
          <a:p>
            <a:endParaRPr lang="en-US" sz="1200" dirty="0" smtClean="0"/>
          </a:p>
          <a:p>
            <a:endParaRPr lang="en-US" sz="1200" dirty="0" smtClean="0"/>
          </a:p>
          <a:p>
            <a:endParaRPr lang="en-US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014BEF-5FBB-E445-84EE-2B3B2612882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4651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>
            <a:normAutofit fontScale="92500" lnSpcReduction="10000"/>
          </a:bodyPr>
          <a:lstStyle/>
          <a:p>
            <a:pPr eaLnBrk="1" hangingPunct="1"/>
            <a:endParaRPr lang="en-AU" b="1" dirty="0" smtClean="0"/>
          </a:p>
          <a:p>
            <a:pPr eaLnBrk="1" hangingPunct="1"/>
            <a:r>
              <a:rPr lang="en-AU" sz="1800" b="0" dirty="0" smtClean="0"/>
              <a:t>Then we deepened our collaboration with TAFE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800" b="0" baseline="0" dirty="0" smtClean="0"/>
              <a:t>And in partnership  </a:t>
            </a:r>
            <a:r>
              <a:rPr lang="en-AU" sz="1800" b="0" dirty="0" smtClean="0"/>
              <a:t>with Griffith</a:t>
            </a:r>
            <a:r>
              <a:rPr lang="en-AU" sz="1800" b="0" baseline="0" dirty="0" smtClean="0"/>
              <a:t> School of Applied Theatre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800" b="0" baseline="0" dirty="0" smtClean="0"/>
              <a:t>we developed a  story and drama based resource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800" b="1" baseline="0" dirty="0" smtClean="0"/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Exploring all everyday legal problems -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learn through drama and dialogue </a:t>
            </a:r>
          </a:p>
          <a:p>
            <a:r>
              <a:rPr lang="en-AU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to do, say and write </a:t>
            </a:r>
          </a:p>
          <a:p>
            <a:r>
              <a:rPr lang="en-AU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assert rights, prevent problems and get help when needed. </a:t>
            </a:r>
          </a:p>
          <a:p>
            <a:endParaRPr lang="en-AU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800" dirty="0" smtClean="0"/>
              <a:t>Information is</a:t>
            </a:r>
            <a:r>
              <a:rPr lang="en-US" sz="1800" baseline="0" dirty="0" smtClean="0"/>
              <a:t> made generic </a:t>
            </a:r>
            <a:r>
              <a:rPr lang="en-US" sz="1800" dirty="0" smtClean="0"/>
              <a:t>enough to be longer lasting</a:t>
            </a:r>
            <a:r>
              <a:rPr lang="en-US" sz="1800" baseline="0" dirty="0" smtClean="0"/>
              <a:t> and to </a:t>
            </a:r>
            <a:r>
              <a:rPr lang="en-AU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apply nationally.</a:t>
            </a:r>
          </a:p>
          <a:p>
            <a:endParaRPr lang="en-AU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eaLnBrk="1" hangingPunct="1"/>
            <a:r>
              <a:rPr lang="en-AU" sz="1800" b="1" baseline="0" dirty="0" smtClean="0"/>
              <a:t>We planned to mentor TAFE teachers in drama techniques. </a:t>
            </a:r>
          </a:p>
          <a:p>
            <a:pPr eaLnBrk="1" hangingPunct="1"/>
            <a:r>
              <a:rPr lang="en-AU" sz="1800" b="1" baseline="0" dirty="0" smtClean="0"/>
              <a:t>But there was no funding </a:t>
            </a:r>
          </a:p>
          <a:p>
            <a:pPr eaLnBrk="1" hangingPunct="1"/>
            <a:endParaRPr lang="en-AU" sz="1800" b="1" baseline="0" dirty="0" smtClean="0"/>
          </a:p>
          <a:p>
            <a:pPr eaLnBrk="1" hangingPunct="1"/>
            <a:r>
              <a:rPr lang="en-US" sz="1800" b="1" baseline="0" dirty="0" smtClean="0"/>
              <a:t>TAFE still selling it.</a:t>
            </a:r>
          </a:p>
          <a:p>
            <a:pPr eaLnBrk="1" hangingPunct="1"/>
            <a:endParaRPr lang="en-US" sz="1800" b="1" dirty="0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9458EA7-C4E2-4B53-B261-E30E01ECADD2}" type="slidenum">
              <a:rPr lang="en-AU" smtClean="0"/>
              <a:pPr eaLnBrk="1" hangingPunct="1"/>
              <a:t>8</a:t>
            </a:fld>
            <a:endParaRPr lang="en-AU" smtClean="0"/>
          </a:p>
        </p:txBody>
      </p:sp>
    </p:spTree>
    <p:extLst>
      <p:ext uri="{BB962C8B-B14F-4D97-AF65-F5344CB8AC3E}">
        <p14:creationId xmlns:p14="http://schemas.microsoft.com/office/powerpoint/2010/main" val="12583654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 smtClean="0"/>
              <a:t>We’ve worked intensively with youth -  </a:t>
            </a:r>
          </a:p>
          <a:p>
            <a:r>
              <a:rPr lang="en-US" sz="1800" dirty="0" smtClean="0"/>
              <a:t>started at  </a:t>
            </a:r>
            <a:r>
              <a:rPr lang="en-US" sz="1800" baseline="0" dirty="0" smtClean="0"/>
              <a:t>Milpera, an intensive language transition school – 10 years ago</a:t>
            </a:r>
          </a:p>
          <a:p>
            <a:r>
              <a:rPr lang="en-US" sz="1800" baseline="0" dirty="0" smtClean="0"/>
              <a:t>For new arrivals going into secondary school</a:t>
            </a:r>
          </a:p>
          <a:p>
            <a:endParaRPr lang="en-US" sz="1800" baseline="0" dirty="0" smtClean="0"/>
          </a:p>
          <a:p>
            <a:r>
              <a:rPr lang="en-US" sz="1800" baseline="0" dirty="0" smtClean="0"/>
              <a:t>and worked at other ESL schools</a:t>
            </a:r>
          </a:p>
          <a:p>
            <a:endParaRPr lang="en-US" sz="1800" baseline="0" dirty="0" smtClean="0"/>
          </a:p>
          <a:p>
            <a:r>
              <a:rPr lang="en-US" sz="1800" baseline="0" dirty="0" smtClean="0"/>
              <a:t>We started with spending more time on legal system principles</a:t>
            </a:r>
          </a:p>
          <a:p>
            <a:r>
              <a:rPr lang="en-US" sz="1800" baseline="0" dirty="0" smtClean="0"/>
              <a:t> but feedback was to make it more practical, so we reshaped the program</a:t>
            </a:r>
          </a:p>
          <a:p>
            <a:endParaRPr lang="en-US" sz="1800" baseline="0" dirty="0" smtClean="0"/>
          </a:p>
          <a:p>
            <a:r>
              <a:rPr lang="en-US" sz="1800" baseline="0" dirty="0" smtClean="0"/>
              <a:t>We used role play  and began to develop jingles for legal messages</a:t>
            </a:r>
          </a:p>
          <a:p>
            <a:endParaRPr lang="en-US" sz="18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014BEF-5FBB-E445-84EE-2B3B2612882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069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DF8F4-5E0F-C545-9811-3C6D6DAECEFA}" type="datetimeFigureOut">
              <a:rPr lang="en-US" smtClean="0"/>
              <a:pPr/>
              <a:t>3/6/2018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CB4FA-C4EC-3849-B1F4-B61111E955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DF8F4-5E0F-C545-9811-3C6D6DAECEFA}" type="datetimeFigureOut">
              <a:rPr lang="en-US" smtClean="0"/>
              <a:pPr/>
              <a:t>3/6/2018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CB4FA-C4EC-3849-B1F4-B61111E955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DF8F4-5E0F-C545-9811-3C6D6DAECEFA}" type="datetimeFigureOut">
              <a:rPr lang="en-US" smtClean="0"/>
              <a:pPr/>
              <a:t>3/6/2018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CB4FA-C4EC-3849-B1F4-B61111E955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DF8F4-5E0F-C545-9811-3C6D6DAECEFA}" type="datetimeFigureOut">
              <a:rPr lang="en-US" smtClean="0"/>
              <a:pPr/>
              <a:t>3/6/2018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CB4FA-C4EC-3849-B1F4-B61111E955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DF8F4-5E0F-C545-9811-3C6D6DAECEFA}" type="datetimeFigureOut">
              <a:rPr lang="en-US" smtClean="0"/>
              <a:pPr/>
              <a:t>3/6/2018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CB4FA-C4EC-3849-B1F4-B61111E955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DF8F4-5E0F-C545-9811-3C6D6DAECEFA}" type="datetimeFigureOut">
              <a:rPr lang="en-US" smtClean="0"/>
              <a:pPr/>
              <a:t>3/6/2018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CB4FA-C4EC-3849-B1F4-B61111E955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DF8F4-5E0F-C545-9811-3C6D6DAECEFA}" type="datetimeFigureOut">
              <a:rPr lang="en-US" smtClean="0"/>
              <a:pPr/>
              <a:t>3/6/2018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CB4FA-C4EC-3849-B1F4-B61111E955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DF8F4-5E0F-C545-9811-3C6D6DAECEFA}" type="datetimeFigureOut">
              <a:rPr lang="en-US" smtClean="0"/>
              <a:pPr/>
              <a:t>3/6/2018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CB4FA-C4EC-3849-B1F4-B61111E955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DF8F4-5E0F-C545-9811-3C6D6DAECEFA}" type="datetimeFigureOut">
              <a:rPr lang="en-US" smtClean="0"/>
              <a:pPr/>
              <a:t>3/6/2018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CB4FA-C4EC-3849-B1F4-B61111E955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DF8F4-5E0F-C545-9811-3C6D6DAECEFA}" type="datetimeFigureOut">
              <a:rPr lang="en-US" smtClean="0"/>
              <a:pPr/>
              <a:t>3/6/2018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CB4FA-C4EC-3849-B1F4-B61111E955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DF8F4-5E0F-C545-9811-3C6D6DAECEFA}" type="datetimeFigureOut">
              <a:rPr lang="en-US" smtClean="0"/>
              <a:pPr/>
              <a:t>3/6/2018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CB4FA-C4EC-3849-B1F4-B61111E955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6DF8F4-5E0F-C545-9811-3C6D6DAECEFA}" type="datetimeFigureOut">
              <a:rPr lang="en-US" smtClean="0"/>
              <a:pPr/>
              <a:t>3/6/2018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CCB4FA-C4EC-3849-B1F4-B61111E9551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3.png"/><Relationship Id="rId4" Type="http://schemas.openxmlformats.org/officeDocument/2006/relationships/image" Target="../media/image29.jpeg"/><Relationship Id="rId9" Type="http://schemas.openxmlformats.org/officeDocument/2006/relationships/image" Target="../media/image28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Relationship Id="rId9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.au/imgres?imgurl=http://www1.aiatsis.gov.au/atsilirn/protocols.atsilirn.asn.au/images/torres.gif&amp;imgrefurl=http://www1.aiatsis.gov.au/atsilirn/protocols.atsilirn.asn.au/index26ea.html?option=com_content&amp;task=blogcategory&amp;id=25&amp;Itemid=23&amp;h=272&amp;w=404&amp;sz=2&amp;tbnid=XDRBlIHPq_0J::&amp;tbnh=83&amp;tbnw=124&amp;prev=/images?q=Torres+Strait+Islander+flag&amp;hl=en&amp;sa=X&amp;oi=image_result&amp;resnum=2&amp;ct=image&amp;cd=1" TargetMode="External"/><Relationship Id="rId5" Type="http://schemas.openxmlformats.org/officeDocument/2006/relationships/image" Target="../media/image3.jpeg"/><Relationship Id="rId4" Type="http://schemas.openxmlformats.org/officeDocument/2006/relationships/hyperlink" Target="http://charlyncameron.com/wp-content/uploads/2007/11/australian_aboriginal_flag.jpg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cid:88d43a32-4302-4a88-bb8a-ce731c8ff4ca@ausprd01.prod.outlook.com" TargetMode="External"/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9197" y="759125"/>
            <a:ext cx="5721614" cy="3266601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Pe</a:t>
            </a:r>
            <a:r>
              <a:rPr lang="en-US" dirty="0" smtClean="0"/>
              <a:t> </a:t>
            </a:r>
            <a:r>
              <a:rPr lang="en-US" sz="4889" b="1" dirty="0" smtClean="0">
                <a:solidFill>
                  <a:srgbClr val="FF0000"/>
                </a:solidFill>
              </a:rPr>
              <a:t>Cha</a:t>
            </a:r>
            <a:r>
              <a:rPr lang="en-US" sz="4889" dirty="0" smtClean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Ku </a:t>
            </a:r>
            <a:r>
              <a:rPr lang="en-US" sz="4889" b="1" dirty="0" smtClean="0">
                <a:solidFill>
                  <a:srgbClr val="FF0000"/>
                </a:solidFill>
              </a:rPr>
              <a:t>Cha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    </a:t>
            </a:r>
            <a:r>
              <a:rPr lang="en-US" sz="4900" b="1" dirty="0" smtClean="0">
                <a:solidFill>
                  <a:srgbClr val="FF0000"/>
                </a:solidFill>
              </a:rPr>
              <a:t>Chit </a:t>
            </a:r>
            <a:br>
              <a:rPr lang="en-US" sz="4900" b="1" dirty="0" smtClean="0">
                <a:solidFill>
                  <a:srgbClr val="FF0000"/>
                </a:solidFill>
              </a:rPr>
            </a:br>
            <a:r>
              <a:rPr lang="en-US" sz="4900" b="1" dirty="0" smtClean="0">
                <a:solidFill>
                  <a:srgbClr val="FF0000"/>
                </a:solidFill>
              </a:rPr>
              <a:t>    Chat</a:t>
            </a:r>
            <a:endParaRPr lang="en-US" sz="4900" b="1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295920">
            <a:off x="5118217" y="1177711"/>
            <a:ext cx="3416189" cy="2536049"/>
          </a:xfrm>
        </p:spPr>
        <p:txBody>
          <a:bodyPr>
            <a:normAutofit fontScale="77500" lnSpcReduction="20000"/>
          </a:bodyPr>
          <a:lstStyle/>
          <a:p>
            <a:endParaRPr lang="en-US" sz="4000" b="1" dirty="0" smtClean="0"/>
          </a:p>
          <a:p>
            <a:endParaRPr lang="en-US" sz="4000" b="1" dirty="0" smtClean="0"/>
          </a:p>
          <a:p>
            <a:r>
              <a:rPr lang="en-US" sz="4000" b="1" dirty="0" smtClean="0"/>
              <a:t>Seeing </a:t>
            </a:r>
          </a:p>
          <a:p>
            <a:r>
              <a:rPr lang="en-US" sz="4000" b="1" dirty="0" smtClean="0"/>
              <a:t>Hearing</a:t>
            </a:r>
          </a:p>
          <a:p>
            <a:r>
              <a:rPr lang="en-US" sz="4000" b="1" dirty="0" smtClean="0"/>
              <a:t>Doing</a:t>
            </a:r>
            <a:endParaRPr lang="en-US" sz="4000" b="1" dirty="0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 rot="773070">
            <a:off x="452454" y="3500032"/>
            <a:ext cx="3166759" cy="270248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Community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participation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lvl="0" algn="ctr">
              <a:spcBef>
                <a:spcPct val="20000"/>
              </a:spcBef>
              <a:defRPr/>
            </a:pPr>
            <a:r>
              <a:rPr lang="en-US" sz="4000" b="1" dirty="0" smtClean="0">
                <a:solidFill>
                  <a:srgbClr val="FF0000"/>
                </a:solidFill>
              </a:rPr>
              <a:t>Disrupt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398" y="4830792"/>
            <a:ext cx="4444395" cy="16125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51" y="193694"/>
            <a:ext cx="5496025" cy="3692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Sunnybank 00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4" t="9582" r="4609" b="17119"/>
          <a:stretch/>
        </p:blipFill>
        <p:spPr bwMode="auto">
          <a:xfrm>
            <a:off x="6093775" y="966159"/>
            <a:ext cx="2613253" cy="205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Africa and personal 029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6" t="16001" r="9050" b="17415"/>
          <a:stretch/>
        </p:blipFill>
        <p:spPr bwMode="auto">
          <a:xfrm>
            <a:off x="1338398" y="4255556"/>
            <a:ext cx="3520129" cy="2158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Mt Gravatt PCYC - 4 Dec 08 010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0" r="24399" b="36350"/>
          <a:stretch/>
        </p:blipFill>
        <p:spPr bwMode="auto">
          <a:xfrm>
            <a:off x="5960944" y="3515833"/>
            <a:ext cx="2878914" cy="2825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 </a:t>
            </a:r>
          </a:p>
          <a:p>
            <a:r>
              <a:rPr lang="en-US" dirty="0" smtClean="0"/>
              <a:t>’</a:t>
            </a:r>
            <a:endParaRPr lang="en-US" dirty="0"/>
          </a:p>
        </p:txBody>
      </p:sp>
      <p:pic>
        <p:nvPicPr>
          <p:cNvPr id="6" name="Picture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480" y="3517615"/>
            <a:ext cx="2321418" cy="3155403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9832" y="346388"/>
            <a:ext cx="2842430" cy="260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Screen Shot 2018-03-04 at 1.48.07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287" y="3685403"/>
            <a:ext cx="2383623" cy="2871546"/>
          </a:xfrm>
          <a:prstGeom prst="rect">
            <a:avLst/>
          </a:prstGeom>
        </p:spPr>
      </p:pic>
      <p:pic>
        <p:nvPicPr>
          <p:cNvPr id="9" name="Picture 8" descr="Screen Shot 2018-03-04 at 1.48.30 p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1106" y="3594654"/>
            <a:ext cx="2473591" cy="3052160"/>
          </a:xfrm>
          <a:prstGeom prst="rect">
            <a:avLst/>
          </a:prstGeom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3181086"/>
              </p:ext>
            </p:extLst>
          </p:nvPr>
        </p:nvGraphicFramePr>
        <p:xfrm>
          <a:off x="92075" y="92075"/>
          <a:ext cx="1114425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4" name="Packager Shell Object" showAsIcon="1" r:id="rId8" imgW="1114560" imgH="514800" progId="Package">
                  <p:embed/>
                </p:oleObj>
              </mc:Choice>
              <mc:Fallback>
                <p:oleObj name="Packager Shell Object" showAsIcon="1" r:id="rId8" imgW="1114560" imgH="514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1114425" cy="514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67902" y="233361"/>
            <a:ext cx="4149127" cy="32714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204" y="40342"/>
            <a:ext cx="8087591" cy="6857999"/>
          </a:xfrm>
          <a:prstGeom prst="rect">
            <a:avLst/>
          </a:prstGeom>
        </p:spPr>
      </p:pic>
      <p:sp>
        <p:nvSpPr>
          <p:cNvPr id="7" name="Subtitle 2"/>
          <p:cNvSpPr txBox="1">
            <a:spLocks/>
          </p:cNvSpPr>
          <p:nvPr/>
        </p:nvSpPr>
        <p:spPr>
          <a:xfrm rot="2307101">
            <a:off x="6101289" y="1137206"/>
            <a:ext cx="3385387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Singing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4000" b="1" dirty="0" smtClean="0">
                <a:solidFill>
                  <a:schemeClr val="tx1">
                    <a:tint val="75000"/>
                  </a:schemeClr>
                </a:solidFill>
              </a:rPr>
              <a:t>Writing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11019" y="4273412"/>
            <a:ext cx="240477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AU" dirty="0"/>
          </a:p>
        </p:txBody>
      </p:sp>
      <p:pic>
        <p:nvPicPr>
          <p:cNvPr id="10" name="Picture 3" descr="\\STAFF.SBIT.TAFE\Data\Institute\Corporate Services\TELLS\PROJECTS\Publications Projects\Living with the Law- RAILS\Design &amp; Layout\Illustrations\Jpegs\Resized\JPEG\8. Hot Car Deal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882" y="607302"/>
            <a:ext cx="2374900" cy="168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3405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4433" y="1444353"/>
            <a:ext cx="8252792" cy="2073261"/>
          </a:xfrm>
          <a:prstGeom prst="rect">
            <a:avLst/>
          </a:prstGeom>
        </p:spPr>
        <p:txBody>
          <a:bodyPr wrap="square" lIns="72009" tIns="36005" rIns="72009" bIns="36005">
            <a:spAutoFit/>
          </a:bodyPr>
          <a:lstStyle/>
          <a:p>
            <a:pPr algn="ctr"/>
            <a:r>
              <a:rPr lang="en-AU" dirty="0"/>
              <a:t> </a:t>
            </a:r>
            <a:endParaRPr lang="en-AU" dirty="0" smtClean="0"/>
          </a:p>
          <a:p>
            <a:pPr algn="ctr"/>
            <a:r>
              <a:rPr lang="en-AU" sz="2800" dirty="0" smtClean="0"/>
              <a:t>    Discrimination   </a:t>
            </a:r>
          </a:p>
          <a:p>
            <a:pPr algn="ctr"/>
            <a:r>
              <a:rPr lang="en-AU" sz="2800" dirty="0" smtClean="0"/>
              <a:t>   Ignorance and prejudice </a:t>
            </a:r>
          </a:p>
          <a:p>
            <a:pPr algn="ctr"/>
            <a:endParaRPr lang="en-AU" sz="2800" dirty="0" smtClean="0"/>
          </a:p>
          <a:p>
            <a:pPr algn="ctr"/>
            <a:endParaRPr lang="en-AU" sz="2800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896184" y="148060"/>
            <a:ext cx="7625953" cy="14830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Comic Sans MS" pitchFamily="66" charset="0"/>
                <a:ea typeface="ＭＳ Ｐゴシック" charset="-128"/>
                <a:cs typeface="+mj-cs"/>
              </a:rPr>
              <a:t>Haiku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2800" b="1" dirty="0" smtClean="0">
                <a:solidFill>
                  <a:srgbClr val="984807"/>
                </a:solidFill>
                <a:latin typeface="Comic Sans MS" pitchFamily="66" charset="0"/>
                <a:ea typeface="ＭＳ Ｐゴシック" charset="-128"/>
                <a:cs typeface="+mj-cs"/>
              </a:rPr>
              <a:t>575 syllables </a:t>
            </a:r>
            <a:r>
              <a:rPr kumimoji="0" lang="en-A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Comic Sans MS" pitchFamily="66" charset="0"/>
                <a:ea typeface="ＭＳ Ｐゴシック" charset="-128"/>
                <a:cs typeface="+mj-cs"/>
              </a:rPr>
              <a:t> </a:t>
            </a:r>
          </a:p>
        </p:txBody>
      </p:sp>
      <p:pic>
        <p:nvPicPr>
          <p:cNvPr id="6" name="Picture 5" descr="Body Bea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1810" y="3517615"/>
            <a:ext cx="7277149" cy="1915618"/>
          </a:xfrm>
          <a:prstGeom prst="rect">
            <a:avLst/>
          </a:prstGeom>
        </p:spPr>
      </p:pic>
      <p:sp>
        <p:nvSpPr>
          <p:cNvPr id="7" name="Subtitle 2"/>
          <p:cNvSpPr txBox="1">
            <a:spLocks/>
          </p:cNvSpPr>
          <p:nvPr/>
        </p:nvSpPr>
        <p:spPr>
          <a:xfrm rot="21295920">
            <a:off x="-1884870" y="1089156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4000" b="1" dirty="0" smtClean="0">
                <a:solidFill>
                  <a:schemeClr val="tx1">
                    <a:tint val="75000"/>
                  </a:schemeClr>
                </a:solidFill>
              </a:rPr>
              <a:t>Learn it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4000" b="1" dirty="0" smtClean="0">
                <a:solidFill>
                  <a:schemeClr val="tx1">
                    <a:tint val="75000"/>
                  </a:schemeClr>
                </a:solidFill>
              </a:rPr>
              <a:t>i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your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4000" b="1" dirty="0" smtClean="0">
                <a:solidFill>
                  <a:schemeClr val="tx1">
                    <a:tint val="75000"/>
                  </a:schemeClr>
                </a:solidFill>
              </a:rPr>
              <a:t>body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7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79007" y="544557"/>
            <a:ext cx="1143130" cy="1086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796306" y="5447667"/>
            <a:ext cx="69846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1                  2                    3                4                 5 </a:t>
            </a:r>
            <a:endParaRPr lang="en-AU" sz="2800" dirty="0"/>
          </a:p>
        </p:txBody>
      </p:sp>
    </p:spTree>
    <p:extLst>
      <p:ext uri="{BB962C8B-B14F-4D97-AF65-F5344CB8AC3E}">
        <p14:creationId xmlns:p14="http://schemas.microsoft.com/office/powerpoint/2010/main" val="778364002"/>
      </p:ext>
    </p:extLst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robert.lachowicz\AppData\Local\Microsoft\Windows\Temporary Internet Files\Content.Outlook\FWJ37WGQ\Youth sml (3)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3109" y="328299"/>
            <a:ext cx="1496831" cy="303600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3780" y="3852861"/>
            <a:ext cx="8860220" cy="4525963"/>
          </a:xfrm>
        </p:spPr>
        <p:txBody>
          <a:bodyPr/>
          <a:lstStyle/>
          <a:p>
            <a:pPr>
              <a:buNone/>
            </a:pPr>
            <a:r>
              <a:rPr lang="en-US" sz="2400" b="1" u="sng" dirty="0">
                <a:solidFill>
                  <a:srgbClr val="FF0000"/>
                </a:solidFill>
              </a:rPr>
              <a:t>No</a:t>
            </a:r>
            <a:r>
              <a:rPr lang="en-US" sz="2400" dirty="0"/>
              <a:t> problem too big </a:t>
            </a:r>
            <a:r>
              <a:rPr lang="en-US" sz="2400" dirty="0" smtClean="0"/>
              <a:t>No </a:t>
            </a:r>
            <a:r>
              <a:rPr lang="en-US" sz="2400" b="1" u="sng" dirty="0">
                <a:solidFill>
                  <a:srgbClr val="FF0000"/>
                </a:solidFill>
              </a:rPr>
              <a:t>Prob</a:t>
            </a:r>
            <a:r>
              <a:rPr lang="en-US" sz="2400" dirty="0">
                <a:solidFill>
                  <a:srgbClr val="FF0000"/>
                </a:solidFill>
              </a:rPr>
              <a:t>l</a:t>
            </a:r>
            <a:r>
              <a:rPr lang="en-US" sz="2400" dirty="0"/>
              <a:t>em too small</a:t>
            </a:r>
            <a:endParaRPr lang="en-AU" sz="2400" dirty="0"/>
          </a:p>
          <a:p>
            <a:pPr>
              <a:buNone/>
            </a:pPr>
            <a:r>
              <a:rPr lang="en-US" sz="2400" dirty="0"/>
              <a:t>Got </a:t>
            </a:r>
            <a:r>
              <a:rPr lang="en-US" sz="2400" u="sng" dirty="0" smtClean="0">
                <a:solidFill>
                  <a:srgbClr val="FF0000"/>
                </a:solidFill>
              </a:rPr>
              <a:t>worr</a:t>
            </a:r>
            <a:r>
              <a:rPr lang="en-US" sz="2400" dirty="0" smtClean="0"/>
              <a:t>ies? Give </a:t>
            </a:r>
            <a:r>
              <a:rPr lang="en-US" sz="2400" dirty="0"/>
              <a:t>Kids </a:t>
            </a:r>
            <a:r>
              <a:rPr lang="en-US" sz="2400" u="sng" dirty="0">
                <a:solidFill>
                  <a:srgbClr val="FF0000"/>
                </a:solidFill>
              </a:rPr>
              <a:t>Help</a:t>
            </a:r>
            <a:r>
              <a:rPr lang="en-US" sz="2400" dirty="0"/>
              <a:t> Line a call</a:t>
            </a:r>
            <a:endParaRPr lang="en-AU" sz="2400" dirty="0" smtClean="0"/>
          </a:p>
          <a:p>
            <a:pPr>
              <a:buNone/>
            </a:pPr>
            <a:r>
              <a:rPr lang="en-US" sz="2400" dirty="0" smtClean="0"/>
              <a:t>if </a:t>
            </a:r>
            <a:r>
              <a:rPr lang="en-US" sz="2400" dirty="0"/>
              <a:t>you're </a:t>
            </a:r>
            <a:r>
              <a:rPr lang="en-US" sz="2400" u="sng" dirty="0">
                <a:solidFill>
                  <a:srgbClr val="FF0000"/>
                </a:solidFill>
              </a:rPr>
              <a:t>und</a:t>
            </a:r>
            <a:r>
              <a:rPr lang="en-US" sz="2400" dirty="0"/>
              <a:t>er </a:t>
            </a:r>
            <a:r>
              <a:rPr lang="en-US" sz="2400" dirty="0" smtClean="0"/>
              <a:t>25 eighteen </a:t>
            </a:r>
            <a:r>
              <a:rPr lang="en-US" sz="2400" u="sng" dirty="0" smtClean="0">
                <a:solidFill>
                  <a:srgbClr val="FF0000"/>
                </a:solidFill>
              </a:rPr>
              <a:t>hun</a:t>
            </a:r>
            <a:r>
              <a:rPr lang="en-US" sz="2400" dirty="0" smtClean="0"/>
              <a:t>dred fifty </a:t>
            </a:r>
            <a:r>
              <a:rPr lang="en-US" sz="2400" dirty="0"/>
              <a:t>five </a:t>
            </a:r>
            <a:r>
              <a:rPr lang="en-US" sz="2400" dirty="0" smtClean="0"/>
              <a:t>eighteen </a:t>
            </a:r>
            <a:r>
              <a:rPr lang="en-US" sz="2400" u="sng" dirty="0" smtClean="0">
                <a:solidFill>
                  <a:srgbClr val="FF0000"/>
                </a:solidFill>
              </a:rPr>
              <a:t>hun</a:t>
            </a:r>
            <a:r>
              <a:rPr lang="en-US" sz="2400" dirty="0" smtClean="0"/>
              <a:t>dred </a:t>
            </a:r>
            <a:r>
              <a:rPr lang="en-US" sz="2400" dirty="0"/>
              <a:t>. </a:t>
            </a:r>
            <a:r>
              <a:rPr lang="en-US" sz="2400" dirty="0" err="1" smtClean="0"/>
              <a:t>Uhh</a:t>
            </a:r>
            <a:endParaRPr lang="en-AU" sz="2400" dirty="0"/>
          </a:p>
          <a:p>
            <a:pPr>
              <a:buNone/>
            </a:pPr>
            <a:r>
              <a:rPr lang="en-US" sz="2400" dirty="0" smtClean="0"/>
              <a:t>is the </a:t>
            </a:r>
            <a:r>
              <a:rPr lang="en-US" sz="2400" u="sng" dirty="0" smtClean="0">
                <a:solidFill>
                  <a:srgbClr val="FF0000"/>
                </a:solidFill>
              </a:rPr>
              <a:t>num</a:t>
            </a:r>
            <a:r>
              <a:rPr lang="en-US" sz="2400" dirty="0" smtClean="0"/>
              <a:t>ber </a:t>
            </a:r>
            <a:r>
              <a:rPr lang="en-US" sz="2400" dirty="0"/>
              <a:t>to dial </a:t>
            </a:r>
            <a:r>
              <a:rPr lang="en-US" sz="2400" dirty="0" smtClean="0"/>
              <a:t>to </a:t>
            </a:r>
            <a:r>
              <a:rPr lang="en-US" sz="2400" dirty="0"/>
              <a:t>get sup</a:t>
            </a:r>
            <a:r>
              <a:rPr lang="en-US" sz="2400" u="sng" dirty="0">
                <a:solidFill>
                  <a:srgbClr val="FF0000"/>
                </a:solidFill>
              </a:rPr>
              <a:t>port</a:t>
            </a:r>
            <a:r>
              <a:rPr lang="en-US" sz="2400" dirty="0"/>
              <a:t> for a </a:t>
            </a:r>
            <a:r>
              <a:rPr lang="en-US" sz="2400" dirty="0" smtClean="0"/>
              <a:t>while1800 </a:t>
            </a:r>
            <a:r>
              <a:rPr lang="en-US" sz="2400" dirty="0"/>
              <a:t>55 1800</a:t>
            </a:r>
            <a:r>
              <a:rPr lang="en-AU" sz="2400" dirty="0" smtClean="0"/>
              <a:t> 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1229710" y="804041"/>
            <a:ext cx="3875002" cy="2319482"/>
          </a:xfrm>
          <a:prstGeom prst="rect">
            <a:avLst/>
          </a:prstGeom>
          <a:noFill/>
        </p:spPr>
        <p:txBody>
          <a:bodyPr wrap="square" lIns="72009" tIns="36005" rIns="72009" bIns="36005" rtlCol="0">
            <a:spAutoFit/>
          </a:bodyPr>
          <a:lstStyle/>
          <a:p>
            <a:pPr algn="ctr"/>
            <a:r>
              <a:rPr lang="en-US" sz="3200" b="1" u="sng" dirty="0"/>
              <a:t>BEAT </a:t>
            </a:r>
            <a:r>
              <a:rPr lang="en-US" sz="3200" b="1" u="sng" dirty="0" smtClean="0"/>
              <a:t>BOXING</a:t>
            </a:r>
          </a:p>
          <a:p>
            <a:pPr algn="ctr"/>
            <a:endParaRPr lang="en-AU" sz="3200" dirty="0"/>
          </a:p>
          <a:p>
            <a:pPr algn="ctr"/>
            <a:r>
              <a:rPr lang="en-US" sz="3200" i="1" dirty="0" smtClean="0"/>
              <a:t>Sup </a:t>
            </a:r>
            <a:r>
              <a:rPr lang="en-US" sz="3200" i="1" dirty="0" err="1" smtClean="0"/>
              <a:t>Sup</a:t>
            </a:r>
            <a:r>
              <a:rPr lang="en-US" sz="3200" i="1" dirty="0" smtClean="0"/>
              <a:t>?  </a:t>
            </a:r>
            <a:r>
              <a:rPr lang="en-US" sz="3200" i="1" u="sng" dirty="0" smtClean="0"/>
              <a:t>Ch</a:t>
            </a:r>
            <a:r>
              <a:rPr lang="en-US" sz="3200" i="1" dirty="0" smtClean="0"/>
              <a:t>eck</a:t>
            </a:r>
            <a:endParaRPr lang="en-AU" sz="3200" dirty="0"/>
          </a:p>
          <a:p>
            <a:pPr algn="ctr"/>
            <a:r>
              <a:rPr lang="en-US" sz="3200" i="1" dirty="0" smtClean="0"/>
              <a:t>Sup </a:t>
            </a:r>
            <a:r>
              <a:rPr lang="en-US" sz="3200" i="1" dirty="0"/>
              <a:t>tin </a:t>
            </a:r>
            <a:r>
              <a:rPr lang="en-US" sz="3200" i="1" dirty="0" smtClean="0"/>
              <a:t>up?  </a:t>
            </a:r>
            <a:r>
              <a:rPr lang="en-US" sz="3200" i="1" u="sng" dirty="0" smtClean="0"/>
              <a:t>Ch</a:t>
            </a:r>
            <a:r>
              <a:rPr lang="en-US" sz="3200" i="1" dirty="0" smtClean="0"/>
              <a:t>eck</a:t>
            </a:r>
          </a:p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720033990"/>
      </p:ext>
    </p:extLst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8353" y="439618"/>
            <a:ext cx="5089585" cy="2338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8869" y="3916513"/>
            <a:ext cx="1972270" cy="2232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71140" y="3445521"/>
            <a:ext cx="1986243" cy="2396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57384" y="3138684"/>
            <a:ext cx="2127233" cy="2342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https://fbcdn-sphotos-e-a.akamaihd.net/hphotos-ak-xat1/v/t1.0-9/11403284_703469193092029_1703382770581978567_n.jpg?oh=135529fc08ac601b77f8706b0dd0ebb7&amp;oe=5631F7AA&amp;__gda__=1441380725_de1e5d8f1918c2450c8b6b8d6751fe52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618" y="2402210"/>
            <a:ext cx="2279819" cy="246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20033990"/>
      </p:ext>
    </p:extLst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creen Shot 2018-03-04 at 9.30.13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528" y="224288"/>
            <a:ext cx="5779698" cy="29299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510" y="3197165"/>
            <a:ext cx="7803359" cy="3660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033990"/>
      </p:ext>
    </p:extLst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:\Education\Citizenship\Citizenship - Archive. KEEP\photos\Sarah's photos\Rob Facilitating edit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675" y="4571265"/>
            <a:ext cx="1589266" cy="1898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G:\Education\Citizenship\Citizenship - Archive. KEEP\photos\Sarah's photos\Nikki Facilitating 2 edit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013" y="519211"/>
            <a:ext cx="2823641" cy="2079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G:\Education\Citizenship\Citizenship - Archive. KEEP\photos\Sarah's photos\Time Line edit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84"/>
          <a:stretch/>
        </p:blipFill>
        <p:spPr bwMode="auto">
          <a:xfrm>
            <a:off x="5183268" y="4033122"/>
            <a:ext cx="3374136" cy="2436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G:\Education\Citizenship\Citizenship - Archive. KEEP\photos\Sarah's photos\House to Rent 1 edit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1802" y="4373940"/>
            <a:ext cx="1800701" cy="1865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G:\Education\Citizenship\Citizenship - Archive. KEEP\photos\Sarah's photos\Venuste Suitcase 2 edit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7" t="8714" b="7469"/>
          <a:stretch/>
        </p:blipFill>
        <p:spPr bwMode="auto">
          <a:xfrm>
            <a:off x="828136" y="363220"/>
            <a:ext cx="1412144" cy="23749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 descr="G:\Education\Citizenship\Citizenship - Archive. KEEP\photos\Multilink\living in harmony and more 039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13"/>
          <a:stretch/>
        </p:blipFill>
        <p:spPr bwMode="auto">
          <a:xfrm>
            <a:off x="2446496" y="692470"/>
            <a:ext cx="3311299" cy="23440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947" y="2879810"/>
            <a:ext cx="1090550" cy="1549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9935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3580" y="251050"/>
            <a:ext cx="8252792" cy="3796810"/>
          </a:xfrm>
          <a:prstGeom prst="rect">
            <a:avLst/>
          </a:prstGeom>
        </p:spPr>
        <p:txBody>
          <a:bodyPr wrap="square" lIns="72009" tIns="36005" rIns="72009" bIns="36005">
            <a:spAutoFit/>
          </a:bodyPr>
          <a:lstStyle/>
          <a:p>
            <a:pPr algn="ctr"/>
            <a:r>
              <a:rPr lang="en-AU" dirty="0"/>
              <a:t> </a:t>
            </a:r>
            <a:endParaRPr lang="en-AU" dirty="0" smtClean="0"/>
          </a:p>
          <a:p>
            <a:pPr algn="ctr"/>
            <a:r>
              <a:rPr lang="en-AU" sz="2800" dirty="0" smtClean="0"/>
              <a:t>    </a:t>
            </a:r>
          </a:p>
          <a:p>
            <a:pPr algn="ctr"/>
            <a:endParaRPr lang="en-AU" sz="2800" dirty="0" smtClean="0"/>
          </a:p>
          <a:p>
            <a:pPr algn="ctr"/>
            <a:r>
              <a:rPr lang="en-AU" sz="2800" dirty="0" smtClean="0"/>
              <a:t>Respect whatever</a:t>
            </a:r>
            <a:endParaRPr lang="en-AU" sz="2800" dirty="0"/>
          </a:p>
          <a:p>
            <a:pPr algn="ctr"/>
            <a:r>
              <a:rPr lang="en-AU" sz="2800" dirty="0" smtClean="0"/>
              <a:t>your </a:t>
            </a:r>
            <a:r>
              <a:rPr lang="en-AU" sz="2800" dirty="0"/>
              <a:t>sex, colour, culture, </a:t>
            </a:r>
            <a:r>
              <a:rPr lang="en-AU" sz="2800" dirty="0" smtClean="0"/>
              <a:t>creed </a:t>
            </a:r>
            <a:endParaRPr lang="en-AU" sz="2800" dirty="0"/>
          </a:p>
          <a:p>
            <a:pPr algn="ctr"/>
            <a:r>
              <a:rPr lang="en-AU" sz="2800" dirty="0"/>
              <a:t>      </a:t>
            </a:r>
          </a:p>
          <a:p>
            <a:pPr algn="ctr"/>
            <a:r>
              <a:rPr lang="en-AU" sz="2800" dirty="0" smtClean="0"/>
              <a:t>You </a:t>
            </a:r>
            <a:r>
              <a:rPr lang="en-AU" sz="2800" dirty="0"/>
              <a:t>can </a:t>
            </a:r>
            <a:r>
              <a:rPr lang="en-AU" sz="2800" dirty="0" smtClean="0"/>
              <a:t>complain to    </a:t>
            </a:r>
          </a:p>
          <a:p>
            <a:pPr algn="ctr"/>
            <a:r>
              <a:rPr lang="en-AU" sz="2800" dirty="0" smtClean="0"/>
              <a:t>the Human Rights Commission </a:t>
            </a:r>
          </a:p>
          <a:p>
            <a:pPr algn="ctr"/>
            <a:r>
              <a:rPr lang="en-AU" sz="2800" dirty="0" smtClean="0"/>
              <a:t> Human </a:t>
            </a:r>
            <a:r>
              <a:rPr lang="en-AU" sz="2800" dirty="0"/>
              <a:t>Rights for </a:t>
            </a:r>
            <a:r>
              <a:rPr lang="en-AU" sz="2800" dirty="0" smtClean="0"/>
              <a:t>all</a:t>
            </a:r>
            <a:endParaRPr lang="en-AU" sz="2800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896184" y="148060"/>
            <a:ext cx="7625953" cy="12962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Comic Sans MS" pitchFamily="66" charset="0"/>
                <a:ea typeface="ＭＳ Ｐゴシック" charset="-128"/>
                <a:cs typeface="+mj-cs"/>
              </a:rPr>
              <a:t>Haiku </a:t>
            </a:r>
          </a:p>
        </p:txBody>
      </p:sp>
      <p:pic>
        <p:nvPicPr>
          <p:cNvPr id="6" name="Picture 5" descr="Body Bea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727" y="4447666"/>
            <a:ext cx="7168866" cy="1887114"/>
          </a:xfrm>
          <a:prstGeom prst="rect">
            <a:avLst/>
          </a:prstGeom>
        </p:spPr>
      </p:pic>
      <p:sp>
        <p:nvSpPr>
          <p:cNvPr id="7" name="Subtitle 2"/>
          <p:cNvSpPr txBox="1">
            <a:spLocks/>
          </p:cNvSpPr>
          <p:nvPr/>
        </p:nvSpPr>
        <p:spPr>
          <a:xfrm rot="21295920">
            <a:off x="-1855723" y="422205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4000" b="1" dirty="0">
                <a:solidFill>
                  <a:schemeClr val="tx1">
                    <a:tint val="75000"/>
                  </a:schemeClr>
                </a:solidFill>
              </a:rPr>
              <a:t>e</a:t>
            </a:r>
            <a:r>
              <a:rPr lang="en-US" sz="4000" b="1" dirty="0" smtClean="0">
                <a:solidFill>
                  <a:schemeClr val="tx1">
                    <a:tint val="75000"/>
                  </a:schemeClr>
                </a:solidFill>
              </a:rPr>
              <a:t>mbed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4000" b="1" dirty="0" smtClean="0">
                <a:solidFill>
                  <a:schemeClr val="tx1">
                    <a:tint val="75000"/>
                  </a:schemeClr>
                </a:solidFill>
              </a:rPr>
              <a:t>in your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4000" b="1" dirty="0" smtClean="0">
                <a:solidFill>
                  <a:schemeClr val="tx1">
                    <a:tint val="75000"/>
                  </a:schemeClr>
                </a:solidFill>
              </a:rPr>
              <a:t>bod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44677" y="6334780"/>
            <a:ext cx="69846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1                  2                    3                4                 5 </a:t>
            </a:r>
            <a:endParaRPr lang="en-AU" sz="2800" dirty="0"/>
          </a:p>
        </p:txBody>
      </p:sp>
    </p:spTree>
    <p:extLst>
      <p:ext uri="{BB962C8B-B14F-4D97-AF65-F5344CB8AC3E}">
        <p14:creationId xmlns:p14="http://schemas.microsoft.com/office/powerpoint/2010/main" val="778364002"/>
      </p:ext>
    </p:extLst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3793" y="269134"/>
            <a:ext cx="2750207" cy="34116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467" y="261218"/>
            <a:ext cx="3133725" cy="42481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9010" y="4391025"/>
            <a:ext cx="3486150" cy="2324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7917" y="3180821"/>
            <a:ext cx="3922600" cy="31102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53989" y="676563"/>
            <a:ext cx="2639804" cy="1876855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 rot="20710282">
            <a:off x="4473422" y="2190840"/>
            <a:ext cx="3200460" cy="221804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What did we learn?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sz="4000" b="1" dirty="0">
              <a:solidFill>
                <a:srgbClr val="FF0000"/>
              </a:solidFill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 our heads, hearts, hands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9217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:\Education\Publications\Folk Law\1 FINAL VERSIONS\IMAGES\All Together\All images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371" y="865403"/>
            <a:ext cx="7095264" cy="541569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ubtitle 2"/>
          <p:cNvSpPr txBox="1">
            <a:spLocks/>
          </p:cNvSpPr>
          <p:nvPr/>
        </p:nvSpPr>
        <p:spPr>
          <a:xfrm rot="21295920">
            <a:off x="-160448" y="2215799"/>
            <a:ext cx="2933342" cy="4535457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sz="4000" b="1" dirty="0" smtClean="0">
              <a:solidFill>
                <a:schemeClr val="tx1">
                  <a:tint val="75000"/>
                </a:schemeClr>
              </a:solidFill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600" b="1" dirty="0">
                <a:solidFill>
                  <a:schemeClr val="accent2"/>
                </a:solidFill>
              </a:rPr>
              <a:t>a</a:t>
            </a:r>
            <a:r>
              <a:rPr lang="en-US" sz="2600" b="1" dirty="0" smtClean="0">
                <a:solidFill>
                  <a:schemeClr val="accent2"/>
                </a:solidFill>
              </a:rPr>
              <a:t>cknowledge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sz="4235" b="1" dirty="0" smtClean="0">
              <a:solidFill>
                <a:schemeClr val="accent2"/>
              </a:solidFill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235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First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sz="4235" b="1" dirty="0" smtClean="0">
              <a:solidFill>
                <a:schemeClr val="accent2"/>
              </a:solidFill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4235" b="1" dirty="0" smtClean="0">
                <a:solidFill>
                  <a:schemeClr val="accent2"/>
                </a:solidFill>
              </a:rPr>
              <a:t>L</a:t>
            </a:r>
            <a:r>
              <a:rPr kumimoji="0" lang="en-US" sz="4235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aw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4235" b="1" i="0" u="none" strike="noStrike" kern="120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235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Sacred</a:t>
            </a:r>
            <a:endParaRPr kumimoji="0" lang="en-US" sz="4235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7" descr="australian_aboriginal_flag">
            <a:hlinkClick r:id="rId4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195" y="533670"/>
            <a:ext cx="2742625" cy="1603432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9" name="Picture 8" descr="http://www1.aiatsis.gov.au/atsilirn/protocols.atsilirn.asn.au/index26ea.html?option=com_content&amp;task=blogcategory&amp;id=25&amp;Itemid=23">
            <a:hlinkClick r:id="rId6"/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871" y="63687"/>
            <a:ext cx="2865524" cy="1603432"/>
          </a:xfrm>
          <a:prstGeom prst="rect">
            <a:avLst/>
          </a:prstGeom>
          <a:noFill/>
          <a:ln>
            <a:noFill/>
          </a:ln>
          <a:ex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eptagon 4"/>
          <p:cNvSpPr/>
          <p:nvPr/>
        </p:nvSpPr>
        <p:spPr>
          <a:xfrm>
            <a:off x="67001" y="5757903"/>
            <a:ext cx="914400" cy="914400"/>
          </a:xfrm>
          <a:prstGeom prst="heptag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20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9463" y="293298"/>
            <a:ext cx="4557722" cy="638649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1083258" y="2147717"/>
            <a:ext cx="515615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0"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Franklin Gothic Book" panose="020B0503020102020204" pitchFamily="34" charset="0"/>
                <a:ea typeface="Franklin Gothic Medium" panose="020B0603020102020204" pitchFamily="34" charset="0"/>
                <a:cs typeface="Franklin Gothic Medium" panose="020B0603020102020204" pitchFamily="34" charset="0"/>
              </a:rPr>
              <a:t>What’s the law? </a:t>
            </a:r>
            <a:endParaRPr lang="en-US" sz="2400" dirty="0" smtClean="0">
              <a:solidFill>
                <a:srgbClr val="000000"/>
              </a:solidFill>
              <a:latin typeface="Franklin Gothic Book" panose="020B0503020102020204" pitchFamily="34" charset="0"/>
              <a:ea typeface="Franklin Gothic Medium" panose="020B0603020102020204" pitchFamily="34" charset="0"/>
              <a:cs typeface="Franklin Gothic Medium" panose="020B0603020102020204" pitchFamily="34" charset="0"/>
            </a:endParaRPr>
          </a:p>
          <a:p>
            <a:pPr marL="1828800">
              <a:spcAft>
                <a:spcPts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Franklin Gothic Book" panose="020B0503020102020204" pitchFamily="34" charset="0"/>
                <a:ea typeface="Franklin Gothic Medium" panose="020B0603020102020204" pitchFamily="34" charset="0"/>
                <a:cs typeface="Franklin Gothic Medium" panose="020B0603020102020204" pitchFamily="34" charset="0"/>
              </a:rPr>
              <a:t>Let’s </a:t>
            </a:r>
            <a:r>
              <a:rPr lang="en-US" sz="2400" dirty="0">
                <a:solidFill>
                  <a:srgbClr val="000000"/>
                </a:solidFill>
                <a:latin typeface="Franklin Gothic Book" panose="020B0503020102020204" pitchFamily="34" charset="0"/>
                <a:ea typeface="Franklin Gothic Medium" panose="020B0603020102020204" pitchFamily="34" charset="0"/>
                <a:cs typeface="Franklin Gothic Medium" panose="020B0603020102020204" pitchFamily="34" charset="0"/>
              </a:rPr>
              <a:t>talk about the law</a:t>
            </a:r>
            <a:endParaRPr lang="en-AU" sz="2400" dirty="0">
              <a:solidFill>
                <a:srgbClr val="000000"/>
              </a:solidFill>
              <a:latin typeface="Helvetica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1828800"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Franklin Gothic Book" panose="020B0503020102020204" pitchFamily="34" charset="0"/>
                <a:ea typeface="Franklin Gothic Medium" panose="020B0603020102020204" pitchFamily="34" charset="0"/>
                <a:cs typeface="Franklin Gothic Medium" panose="020B0603020102020204" pitchFamily="34" charset="0"/>
              </a:rPr>
              <a:t>Rich or poor, should all have access to the law</a:t>
            </a:r>
            <a:endParaRPr lang="en-AU" sz="2400" dirty="0">
              <a:solidFill>
                <a:srgbClr val="000000"/>
              </a:solidFill>
              <a:latin typeface="Helvetica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1828800">
              <a:spcAft>
                <a:spcPts val="0"/>
              </a:spcAft>
            </a:pPr>
            <a:r>
              <a:rPr lang="en-US" sz="2400" dirty="0">
                <a:latin typeface="Franklin Gothic Book" panose="020B0503020102020204" pitchFamily="34" charset="0"/>
                <a:ea typeface="Franklin Gothic Medium" panose="020B0603020102020204" pitchFamily="34" charset="0"/>
                <a:cs typeface="Franklin Gothic Medium" panose="020B0603020102020204" pitchFamily="34" charset="0"/>
              </a:rPr>
              <a:t>Legal Aid can help you. ___________ Legal Centres too</a:t>
            </a:r>
            <a:endParaRPr lang="en-A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Picture 9" descr="C:\Users\robert.lachowicz\AppData\Local\Microsoft\Windows\INetCache\Content.Word\F chord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636" y="535346"/>
            <a:ext cx="695325" cy="1359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G:\Education\Publications\Folk Law\1 FINAL VERSIONS\Music Files- See MUSIC Main File\Chord Images-ukulele\C Chord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103" y="493605"/>
            <a:ext cx="730329" cy="1443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G:\Education\Publications\Folk Law\1 FINAL VERSIONS\Music Files- See MUSIC Main File\Chord Images-ukulele\G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879" y="451865"/>
            <a:ext cx="800100" cy="13596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71484" y="4260222"/>
            <a:ext cx="6063395" cy="2380042"/>
          </a:xfrm>
        </p:spPr>
        <p:txBody>
          <a:bodyPr>
            <a:normAutofit fontScale="92500" lnSpcReduction="10000"/>
          </a:bodyPr>
          <a:lstStyle/>
          <a:p>
            <a:pPr algn="ctr" eaLnBrk="1" hangingPunct="1">
              <a:buNone/>
            </a:pPr>
            <a:endParaRPr lang="en-US" sz="2800" b="1" dirty="0" smtClean="0">
              <a:ea typeface="ＭＳ Ｐゴシック" pitchFamily="34" charset="-128"/>
            </a:endParaRPr>
          </a:p>
          <a:p>
            <a:pPr algn="ctr" eaLnBrk="1" hangingPunct="1">
              <a:buFontTx/>
              <a:buNone/>
            </a:pPr>
            <a:r>
              <a:rPr lang="en-US" sz="2800" b="1" dirty="0" smtClean="0">
                <a:solidFill>
                  <a:srgbClr val="C0504D"/>
                </a:solidFill>
                <a:ea typeface="ＭＳ Ｐゴシック" pitchFamily="34" charset="-128"/>
              </a:rPr>
              <a:t>1300 651 188</a:t>
            </a:r>
          </a:p>
          <a:p>
            <a:pPr algn="ctr" eaLnBrk="1" hangingPunct="1">
              <a:buFontTx/>
              <a:buNone/>
            </a:pPr>
            <a:r>
              <a:rPr lang="en-US" sz="2800" b="1" dirty="0" smtClean="0">
                <a:ea typeface="ＭＳ Ｐゴシック" pitchFamily="34" charset="-128"/>
              </a:rPr>
              <a:t>Call </a:t>
            </a:r>
            <a:r>
              <a:rPr lang="en-US" sz="2800" b="1" dirty="0" smtClean="0">
                <a:solidFill>
                  <a:srgbClr val="C0504D"/>
                </a:solidFill>
                <a:ea typeface="ＭＳ Ｐゴシック" pitchFamily="34" charset="-128"/>
              </a:rPr>
              <a:t>Legal Aid</a:t>
            </a:r>
            <a:r>
              <a:rPr lang="en-US" sz="2800" b="1" dirty="0" smtClean="0">
                <a:ea typeface="ＭＳ Ｐゴシック" pitchFamily="34" charset="-128"/>
              </a:rPr>
              <a:t> before it’s too late</a:t>
            </a:r>
          </a:p>
          <a:p>
            <a:pPr algn="ctr" eaLnBrk="1" hangingPunct="1">
              <a:buFontTx/>
              <a:buNone/>
            </a:pPr>
            <a:r>
              <a:rPr lang="en-US" sz="2800" b="1" dirty="0" smtClean="0">
                <a:solidFill>
                  <a:srgbClr val="C0504D"/>
                </a:solidFill>
                <a:ea typeface="ＭＳ Ｐゴシック" pitchFamily="34" charset="-128"/>
              </a:rPr>
              <a:t>Confidential free </a:t>
            </a:r>
            <a:r>
              <a:rPr lang="en-US" sz="2800" b="1" dirty="0" smtClean="0">
                <a:ea typeface="ＭＳ Ｐゴシック" pitchFamily="34" charset="-128"/>
              </a:rPr>
              <a:t>advice</a:t>
            </a:r>
          </a:p>
          <a:p>
            <a:pPr algn="ctr" eaLnBrk="1" hangingPunct="1">
              <a:buFontTx/>
              <a:buNone/>
            </a:pPr>
            <a:r>
              <a:rPr lang="en-US" sz="2800" b="1" dirty="0" smtClean="0">
                <a:ea typeface="ＭＳ Ｐゴシック" pitchFamily="34" charset="-128"/>
              </a:rPr>
              <a:t>Lawyer’s there are very nice</a:t>
            </a:r>
            <a:endParaRPr lang="en-US" sz="2800" b="1" dirty="0">
              <a:ea typeface="ＭＳ Ｐゴシック" pitchFamily="34" charset="-128"/>
            </a:endParaRPr>
          </a:p>
        </p:txBody>
      </p:sp>
      <p:pic>
        <p:nvPicPr>
          <p:cNvPr id="5" name="Picture 4" descr="C:\Users\robert.lachowicz\AppData\Local\Microsoft\Windows\Temporary Internet Files\Content.Outlook\FWJ37WGQ\confidential legal aid sml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899" y="0"/>
            <a:ext cx="5074690" cy="449234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ubtitle 2"/>
          <p:cNvSpPr txBox="1">
            <a:spLocks/>
          </p:cNvSpPr>
          <p:nvPr/>
        </p:nvSpPr>
        <p:spPr>
          <a:xfrm rot="773070">
            <a:off x="156532" y="788000"/>
            <a:ext cx="3087658" cy="1752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4000" b="1" dirty="0">
                <a:solidFill>
                  <a:schemeClr val="tx1">
                    <a:tint val="75000"/>
                  </a:schemeClr>
                </a:solidFill>
              </a:rPr>
              <a:t>e</a:t>
            </a:r>
            <a:r>
              <a:rPr lang="en-US" sz="4000" b="1" noProof="0" dirty="0" err="1" smtClean="0">
                <a:solidFill>
                  <a:schemeClr val="tx1">
                    <a:tint val="75000"/>
                  </a:schemeClr>
                </a:solidFill>
              </a:rPr>
              <a:t>mbed</a:t>
            </a:r>
            <a:endParaRPr lang="en-US" sz="4000" b="1" noProof="0" dirty="0" smtClean="0">
              <a:solidFill>
                <a:schemeClr val="tx1">
                  <a:tint val="75000"/>
                </a:schemeClr>
              </a:solidFill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4000" b="1" dirty="0">
                <a:solidFill>
                  <a:schemeClr val="tx1">
                    <a:tint val="75000"/>
                  </a:schemeClr>
                </a:solidFill>
              </a:rPr>
              <a:t>k</a:t>
            </a:r>
            <a:r>
              <a:rPr kumimoji="0" lang="en-US" sz="4000" b="1" i="0" u="none" strike="noStrike" kern="1200" cap="none" spc="0" normalizeH="0" baseline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ey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4000" b="1" noProof="0" dirty="0" smtClean="0">
                <a:solidFill>
                  <a:schemeClr val="tx1">
                    <a:tint val="75000"/>
                  </a:schemeClr>
                </a:solidFill>
              </a:rPr>
              <a:t>messages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 rot="773070">
            <a:off x="509908" y="3646385"/>
            <a:ext cx="3087658" cy="21024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4000" b="1" dirty="0">
                <a:solidFill>
                  <a:schemeClr val="tx1">
                    <a:tint val="75000"/>
                  </a:schemeClr>
                </a:solidFill>
              </a:rPr>
              <a:t>w</a:t>
            </a:r>
            <a:r>
              <a:rPr lang="en-US" sz="4000" b="1" dirty="0" smtClean="0">
                <a:solidFill>
                  <a:schemeClr val="tx1">
                    <a:tint val="75000"/>
                  </a:schemeClr>
                </a:solidFill>
              </a:rPr>
              <a:t>here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4000" b="1" dirty="0" smtClean="0">
                <a:solidFill>
                  <a:schemeClr val="tx1">
                    <a:tint val="75000"/>
                  </a:schemeClr>
                </a:solidFill>
              </a:rPr>
              <a:t>to get help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4801895"/>
      </p:ext>
    </p:extLst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\\STAFF.SBIT.TAFE\Data\Institute\Corporate Services\TELLS\PROJECTS\Publications Projects\Living with the Law- RAILS\Design &amp; Layout\Illustrations\Jpegs\Resized\JPEG\4. Bad Goods 1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034" y="-41508"/>
            <a:ext cx="3872108" cy="4389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ubtitle 2"/>
          <p:cNvSpPr txBox="1">
            <a:spLocks/>
          </p:cNvSpPr>
          <p:nvPr/>
        </p:nvSpPr>
        <p:spPr>
          <a:xfrm rot="20491942">
            <a:off x="-757857" y="1245912"/>
            <a:ext cx="6400800" cy="296572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Learning to say it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sz="4000" b="1" dirty="0">
              <a:solidFill>
                <a:schemeClr val="tx1">
                  <a:tint val="75000"/>
                </a:schemeClr>
              </a:solidFill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R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hythm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4000" b="1" dirty="0" smtClean="0">
                <a:solidFill>
                  <a:srgbClr val="FF0000"/>
                </a:solidFill>
              </a:rPr>
              <a:t>A</a:t>
            </a:r>
            <a:r>
              <a:rPr lang="en-US" sz="4000" b="1" dirty="0" smtClean="0">
                <a:solidFill>
                  <a:schemeClr val="tx1">
                    <a:tint val="75000"/>
                  </a:schemeClr>
                </a:solidFill>
              </a:rPr>
              <a:t>nd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P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oetry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16393"/>
            <a:ext cx="9002992" cy="2768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280873"/>
      </p:ext>
    </p:extLst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G:\Education\Photos\Law MDA\DSC0372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359" y="4525804"/>
            <a:ext cx="3165300" cy="233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G:\Education\Photos\Law MDA\DSC03742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8" t="25920" r="10596" b="8090"/>
          <a:stretch/>
        </p:blipFill>
        <p:spPr bwMode="auto">
          <a:xfrm>
            <a:off x="4080478" y="3733921"/>
            <a:ext cx="4340225" cy="28168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G:\Education\Photos\FL Workshop 27Oct11\The Story\DSC03671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3" t="12845" r="-270"/>
          <a:stretch/>
        </p:blipFill>
        <p:spPr bwMode="auto">
          <a:xfrm>
            <a:off x="2444925" y="99147"/>
            <a:ext cx="3400417" cy="310481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G:\Education\Photos\FL Workshop 27Oct11\Gems-FL271011\DSC03625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54" t="17471" r="20354" b="-4208"/>
          <a:stretch/>
        </p:blipFill>
        <p:spPr bwMode="auto">
          <a:xfrm>
            <a:off x="197897" y="46343"/>
            <a:ext cx="1954924" cy="260329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G:\Education\Photos\FL Workshop 27Oct11\Gems-FL271011\DSC03660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361" y="1007381"/>
            <a:ext cx="3363763" cy="2930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G:\Education\Photos\FL Workshop 27Oct11\The Story\DSC03668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5" t="6147" r="26276" b="29098"/>
          <a:stretch/>
        </p:blipFill>
        <p:spPr bwMode="auto">
          <a:xfrm>
            <a:off x="197897" y="2869161"/>
            <a:ext cx="2664421" cy="21368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84776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488" y="3113239"/>
            <a:ext cx="2261871" cy="2968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ubtitle 2"/>
          <p:cNvSpPr txBox="1">
            <a:spLocks/>
          </p:cNvSpPr>
          <p:nvPr/>
        </p:nvSpPr>
        <p:spPr>
          <a:xfrm rot="1085277">
            <a:off x="4435259" y="601572"/>
            <a:ext cx="4532971" cy="18537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Go with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community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 descr="Family Peace activitie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041" y="59322"/>
            <a:ext cx="3617212" cy="6752963"/>
          </a:xfrm>
          <a:prstGeom prst="rect">
            <a:avLst/>
          </a:prstGeom>
        </p:spPr>
      </p:pic>
      <p:sp>
        <p:nvSpPr>
          <p:cNvPr id="7" name="Subtitle 2"/>
          <p:cNvSpPr txBox="1">
            <a:spLocks/>
          </p:cNvSpPr>
          <p:nvPr/>
        </p:nvSpPr>
        <p:spPr>
          <a:xfrm rot="1085277">
            <a:off x="5416878" y="1646270"/>
            <a:ext cx="4532971" cy="185378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sz="4000" b="1" dirty="0" smtClean="0">
              <a:solidFill>
                <a:schemeClr val="tx1">
                  <a:tint val="75000"/>
                </a:schemeClr>
              </a:solidFill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Collaborate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594" y="4157936"/>
            <a:ext cx="1749539" cy="21224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3177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25" y="0"/>
            <a:ext cx="5047460" cy="611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498939" y="805619"/>
            <a:ext cx="1846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799" y="373653"/>
            <a:ext cx="3573006" cy="5359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Screen Shot 2018-03-04 at 1.56.08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2738" y="3999720"/>
            <a:ext cx="1971044" cy="2858279"/>
          </a:xfrm>
          <a:prstGeom prst="rect">
            <a:avLst/>
          </a:prstGeom>
        </p:spPr>
      </p:pic>
      <p:pic>
        <p:nvPicPr>
          <p:cNvPr id="16" name="Picture 1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5709" y="6114937"/>
            <a:ext cx="810751" cy="942722"/>
          </a:xfrm>
          <a:prstGeom prst="rect">
            <a:avLst/>
          </a:prstGeom>
        </p:spPr>
      </p:pic>
      <p:pic>
        <p:nvPicPr>
          <p:cNvPr id="12" name="Picture 11" descr="cid:88d43a32-4302-4a88-bb8a-ce731c8ff4ca@ausprd01.prod.outlook.com"/>
          <p:cNvPicPr/>
          <p:nvPr/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018" y="4865482"/>
            <a:ext cx="2320165" cy="188152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Subtitle 2"/>
          <p:cNvSpPr txBox="1">
            <a:spLocks/>
          </p:cNvSpPr>
          <p:nvPr/>
        </p:nvSpPr>
        <p:spPr>
          <a:xfrm rot="1085277">
            <a:off x="3372024" y="4881600"/>
            <a:ext cx="3139851" cy="13414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Respect Culture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3177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creen Shot 2018-03-04 at 6.52.36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148339"/>
            <a:ext cx="9144001" cy="45243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rot="20104808">
            <a:off x="6508307" y="-113818"/>
            <a:ext cx="206391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 smtClean="0"/>
              <a:t>consumer,</a:t>
            </a:r>
          </a:p>
          <a:p>
            <a:r>
              <a:rPr lang="en-AU" sz="2400" dirty="0" smtClean="0"/>
              <a:t> </a:t>
            </a:r>
            <a:r>
              <a:rPr lang="en-AU" sz="2400" dirty="0"/>
              <a:t>rent,  </a:t>
            </a:r>
            <a:endParaRPr lang="en-AU" sz="2400" dirty="0" smtClean="0"/>
          </a:p>
          <a:p>
            <a:r>
              <a:rPr lang="en-AU" sz="2400" dirty="0" smtClean="0"/>
              <a:t>credit</a:t>
            </a:r>
            <a:r>
              <a:rPr lang="en-AU" sz="2400" dirty="0"/>
              <a:t>, debt, neighbour disputes, </a:t>
            </a:r>
            <a:endParaRPr lang="en-AU" sz="2400" dirty="0" smtClean="0"/>
          </a:p>
          <a:p>
            <a:r>
              <a:rPr lang="en-AU" sz="2400" dirty="0" smtClean="0"/>
              <a:t>cars, </a:t>
            </a:r>
          </a:p>
          <a:p>
            <a:r>
              <a:rPr lang="en-AU" sz="2400" dirty="0" smtClean="0"/>
              <a:t>admin review, </a:t>
            </a:r>
            <a:r>
              <a:rPr lang="en-AU" sz="2400" dirty="0"/>
              <a:t>bullying, discrimination </a:t>
            </a:r>
            <a:r>
              <a:rPr lang="en-AU" sz="2400" dirty="0" smtClean="0"/>
              <a:t> harassment</a:t>
            </a:r>
          </a:p>
          <a:p>
            <a:r>
              <a:rPr lang="en-US" sz="2400" dirty="0"/>
              <a:t>p</a:t>
            </a:r>
            <a:r>
              <a:rPr lang="en-US" sz="2400" dirty="0" smtClean="0"/>
              <a:t>olice</a:t>
            </a:r>
          </a:p>
          <a:p>
            <a:r>
              <a:rPr lang="en-US" sz="2400" dirty="0" smtClean="0"/>
              <a:t>courts</a:t>
            </a:r>
            <a:endParaRPr lang="en-AU" sz="2400" dirty="0"/>
          </a:p>
        </p:txBody>
      </p:sp>
    </p:spTree>
    <p:extLst>
      <p:ext uri="{BB962C8B-B14F-4D97-AF65-F5344CB8AC3E}">
        <p14:creationId xmlns:p14="http://schemas.microsoft.com/office/powerpoint/2010/main" val="815496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9789" y="110358"/>
            <a:ext cx="5181816" cy="6747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00400" y="2585545"/>
            <a:ext cx="2364828" cy="6148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11268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8391</TotalTime>
  <Words>1250</Words>
  <Application>Microsoft Office PowerPoint</Application>
  <PresentationFormat>On-screen Show (4:3)</PresentationFormat>
  <Paragraphs>313</Paragraphs>
  <Slides>20</Slides>
  <Notes>20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Arial Unicode MS</vt:lpstr>
      <vt:lpstr>ＭＳ Ｐゴシック</vt:lpstr>
      <vt:lpstr>Arial</vt:lpstr>
      <vt:lpstr>Calibri</vt:lpstr>
      <vt:lpstr>Comic Sans MS</vt:lpstr>
      <vt:lpstr>Franklin Gothic Book</vt:lpstr>
      <vt:lpstr>Franklin Gothic Medium</vt:lpstr>
      <vt:lpstr>Helvetica</vt:lpstr>
      <vt:lpstr>Times New Roman</vt:lpstr>
      <vt:lpstr>Office Theme</vt:lpstr>
      <vt:lpstr>Packager Shell Object</vt:lpstr>
      <vt:lpstr>Pe Cha  Ku Cha       Chit      Chat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Local Change Works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Pecha Kucha Cha Cha  Chit Chat</dc:title>
  <dc:creator>Robert Lachowicz</dc:creator>
  <cp:lastModifiedBy>Cathy Baker</cp:lastModifiedBy>
  <cp:revision>140</cp:revision>
  <cp:lastPrinted>2018-03-05T23:58:35Z</cp:lastPrinted>
  <dcterms:created xsi:type="dcterms:W3CDTF">2018-02-27T11:32:24Z</dcterms:created>
  <dcterms:modified xsi:type="dcterms:W3CDTF">2018-03-06T04:32:59Z</dcterms:modified>
</cp:coreProperties>
</file>