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handoutMasters/handoutMaster1.xml" ContentType="application/vnd.openxmlformats-officedocument.presentationml.handoutMaster+xml"/>
  <Override PartName="/ppt/diagrams/layout1.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16" r:id="rId2"/>
    <p:sldId id="317" r:id="rId3"/>
    <p:sldId id="338" r:id="rId4"/>
    <p:sldId id="387" r:id="rId5"/>
    <p:sldId id="324" r:id="rId6"/>
    <p:sldId id="325" r:id="rId7"/>
    <p:sldId id="337" r:id="rId8"/>
    <p:sldId id="309" r:id="rId9"/>
    <p:sldId id="354" r:id="rId10"/>
    <p:sldId id="388" r:id="rId11"/>
    <p:sldId id="389" r:id="rId12"/>
    <p:sldId id="318" r:id="rId13"/>
    <p:sldId id="336" r:id="rId14"/>
    <p:sldId id="346" r:id="rId15"/>
    <p:sldId id="348" r:id="rId16"/>
    <p:sldId id="343" r:id="rId17"/>
    <p:sldId id="312" r:id="rId18"/>
    <p:sldId id="319" r:id="rId19"/>
    <p:sldId id="390" r:id="rId20"/>
    <p:sldId id="391" r:id="rId21"/>
    <p:sldId id="361" r:id="rId22"/>
    <p:sldId id="362" r:id="rId23"/>
    <p:sldId id="364" r:id="rId24"/>
    <p:sldId id="365" r:id="rId25"/>
    <p:sldId id="367" r:id="rId26"/>
    <p:sldId id="372" r:id="rId27"/>
    <p:sldId id="368" r:id="rId28"/>
    <p:sldId id="370" r:id="rId29"/>
    <p:sldId id="371" r:id="rId30"/>
    <p:sldId id="373" r:id="rId31"/>
    <p:sldId id="375" r:id="rId32"/>
    <p:sldId id="380" r:id="rId33"/>
    <p:sldId id="377" r:id="rId34"/>
    <p:sldId id="378" r:id="rId35"/>
    <p:sldId id="379" r:id="rId36"/>
    <p:sldId id="376" r:id="rId37"/>
    <p:sldId id="340" r:id="rId38"/>
    <p:sldId id="331" r:id="rId39"/>
    <p:sldId id="341" r:id="rId40"/>
    <p:sldId id="347" r:id="rId41"/>
    <p:sldId id="342" r:id="rId42"/>
    <p:sldId id="352" r:id="rId43"/>
    <p:sldId id="392" r:id="rId44"/>
  </p:sldIdLst>
  <p:sldSz cx="10688638" cy="7562850"/>
  <p:notesSz cx="6797675" cy="9926638"/>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E26"/>
    <a:srgbClr val="00777D"/>
    <a:srgbClr val="0077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0" autoAdjust="0"/>
    <p:restoredTop sz="57329" autoAdjust="0"/>
  </p:normalViewPr>
  <p:slideViewPr>
    <p:cSldViewPr snapToGrid="0" snapToObjects="1">
      <p:cViewPr varScale="1">
        <p:scale>
          <a:sx n="53" d="100"/>
          <a:sy n="53" d="100"/>
        </p:scale>
        <p:origin x="2286" y="72"/>
      </p:cViewPr>
      <p:guideLst>
        <p:guide orient="horz" pos="2382"/>
        <p:guide pos="3366"/>
      </p:guideLst>
    </p:cSldViewPr>
  </p:slideViewPr>
  <p:outlineViewPr>
    <p:cViewPr>
      <p:scale>
        <a:sx n="33" d="100"/>
        <a:sy n="33" d="100"/>
      </p:scale>
      <p:origin x="0" y="-6798"/>
    </p:cViewPr>
  </p:outlineViewPr>
  <p:notesTextViewPr>
    <p:cViewPr>
      <p:scale>
        <a:sx n="100" d="100"/>
        <a:sy n="100" d="100"/>
      </p:scale>
      <p:origin x="0" y="0"/>
    </p:cViewPr>
  </p:notesTextViewPr>
  <p:notesViewPr>
    <p:cSldViewPr snapToGrid="0" snapToObjects="1">
      <p:cViewPr varScale="1">
        <p:scale>
          <a:sx n="65" d="100"/>
          <a:sy n="65" d="100"/>
        </p:scale>
        <p:origin x="2886"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7B0BF-BCF3-4CE1-9628-DD90307C084A}" type="doc">
      <dgm:prSet loTypeId="urn:microsoft.com/office/officeart/2005/8/layout/venn1" loCatId="relationship" qsTypeId="urn:microsoft.com/office/officeart/2005/8/quickstyle/simple1" qsCatId="simple" csTypeId="urn:microsoft.com/office/officeart/2005/8/colors/colorful1" csCatId="colorful" phldr="1"/>
      <dgm:spPr/>
    </dgm:pt>
    <dgm:pt modelId="{2DD15B5A-BEB6-4EC9-B3F0-FC6ACFE82EEB}">
      <dgm:prSet phldrT="[Text]"/>
      <dgm:spPr/>
      <dgm:t>
        <a:bodyPr/>
        <a:lstStyle/>
        <a:p>
          <a:r>
            <a:rPr lang="en-AU" dirty="0" smtClean="0"/>
            <a:t>Victim’s own Assessment</a:t>
          </a:r>
          <a:endParaRPr lang="en-AU" dirty="0"/>
        </a:p>
      </dgm:t>
    </dgm:pt>
    <dgm:pt modelId="{6670468E-04B2-4F60-A5CB-0F543A581304}" type="parTrans" cxnId="{15D80436-885B-4CD7-BE03-831E2A4C21BD}">
      <dgm:prSet/>
      <dgm:spPr/>
      <dgm:t>
        <a:bodyPr/>
        <a:lstStyle/>
        <a:p>
          <a:endParaRPr lang="en-AU"/>
        </a:p>
      </dgm:t>
    </dgm:pt>
    <dgm:pt modelId="{584E33DA-1D3F-4599-991B-A480BDB1DAED}" type="sibTrans" cxnId="{15D80436-885B-4CD7-BE03-831E2A4C21BD}">
      <dgm:prSet/>
      <dgm:spPr/>
      <dgm:t>
        <a:bodyPr/>
        <a:lstStyle/>
        <a:p>
          <a:endParaRPr lang="en-AU"/>
        </a:p>
      </dgm:t>
    </dgm:pt>
    <dgm:pt modelId="{1E8619CB-86EC-4266-83B2-F9C6F0347C09}">
      <dgm:prSet phldrT="[Text]"/>
      <dgm:spPr/>
      <dgm:t>
        <a:bodyPr/>
        <a:lstStyle/>
        <a:p>
          <a:r>
            <a:rPr lang="en-AU" dirty="0" smtClean="0"/>
            <a:t>Professional Judgement</a:t>
          </a:r>
          <a:endParaRPr lang="en-AU" dirty="0"/>
        </a:p>
      </dgm:t>
    </dgm:pt>
    <dgm:pt modelId="{78C8F4E8-8C66-4E88-ABA4-C0D6B6C91C42}" type="parTrans" cxnId="{E4BE8492-2B10-4E20-8B75-5F7187893B3A}">
      <dgm:prSet/>
      <dgm:spPr/>
      <dgm:t>
        <a:bodyPr/>
        <a:lstStyle/>
        <a:p>
          <a:endParaRPr lang="en-AU"/>
        </a:p>
      </dgm:t>
    </dgm:pt>
    <dgm:pt modelId="{27B4F237-AF81-451F-8C53-06B10BF38B78}" type="sibTrans" cxnId="{E4BE8492-2B10-4E20-8B75-5F7187893B3A}">
      <dgm:prSet/>
      <dgm:spPr/>
      <dgm:t>
        <a:bodyPr/>
        <a:lstStyle/>
        <a:p>
          <a:endParaRPr lang="en-AU"/>
        </a:p>
      </dgm:t>
    </dgm:pt>
    <dgm:pt modelId="{9BFAF210-D585-4C16-BC39-E62A736052D9}">
      <dgm:prSet phldrT="[Text]"/>
      <dgm:spPr/>
      <dgm:t>
        <a:bodyPr/>
        <a:lstStyle/>
        <a:p>
          <a:r>
            <a:rPr lang="en-AU" dirty="0" smtClean="0"/>
            <a:t>Evidence based risk indicators</a:t>
          </a:r>
          <a:endParaRPr lang="en-AU" dirty="0"/>
        </a:p>
      </dgm:t>
    </dgm:pt>
    <dgm:pt modelId="{7F5C1919-947B-4FF3-8380-A4AC651AAF6E}" type="parTrans" cxnId="{5BA911E3-CC10-432F-989B-AE6A1106A08D}">
      <dgm:prSet/>
      <dgm:spPr/>
      <dgm:t>
        <a:bodyPr/>
        <a:lstStyle/>
        <a:p>
          <a:endParaRPr lang="en-AU"/>
        </a:p>
      </dgm:t>
    </dgm:pt>
    <dgm:pt modelId="{A74DD73A-AABC-4345-A124-DE47010075BE}" type="sibTrans" cxnId="{5BA911E3-CC10-432F-989B-AE6A1106A08D}">
      <dgm:prSet/>
      <dgm:spPr/>
      <dgm:t>
        <a:bodyPr/>
        <a:lstStyle/>
        <a:p>
          <a:endParaRPr lang="en-AU"/>
        </a:p>
      </dgm:t>
    </dgm:pt>
    <dgm:pt modelId="{84034921-E6B8-4082-A4F3-83379BAE1BD8}" type="pres">
      <dgm:prSet presAssocID="{8F47B0BF-BCF3-4CE1-9628-DD90307C084A}" presName="compositeShape" presStyleCnt="0">
        <dgm:presLayoutVars>
          <dgm:chMax val="7"/>
          <dgm:dir/>
          <dgm:resizeHandles val="exact"/>
        </dgm:presLayoutVars>
      </dgm:prSet>
      <dgm:spPr/>
    </dgm:pt>
    <dgm:pt modelId="{ADE96081-37F6-43A6-902A-43083792FB00}" type="pres">
      <dgm:prSet presAssocID="{2DD15B5A-BEB6-4EC9-B3F0-FC6ACFE82EEB}" presName="circ1" presStyleLbl="vennNode1" presStyleIdx="0" presStyleCnt="3"/>
      <dgm:spPr/>
      <dgm:t>
        <a:bodyPr/>
        <a:lstStyle/>
        <a:p>
          <a:endParaRPr lang="en-AU"/>
        </a:p>
      </dgm:t>
    </dgm:pt>
    <dgm:pt modelId="{9851E66D-C080-4B85-9B1D-DA92DA3C9753}" type="pres">
      <dgm:prSet presAssocID="{2DD15B5A-BEB6-4EC9-B3F0-FC6ACFE82EEB}" presName="circ1Tx" presStyleLbl="revTx" presStyleIdx="0" presStyleCnt="0">
        <dgm:presLayoutVars>
          <dgm:chMax val="0"/>
          <dgm:chPref val="0"/>
          <dgm:bulletEnabled val="1"/>
        </dgm:presLayoutVars>
      </dgm:prSet>
      <dgm:spPr/>
      <dgm:t>
        <a:bodyPr/>
        <a:lstStyle/>
        <a:p>
          <a:endParaRPr lang="en-AU"/>
        </a:p>
      </dgm:t>
    </dgm:pt>
    <dgm:pt modelId="{FA7646D1-670F-4EEC-AC3F-B99B16B409E3}" type="pres">
      <dgm:prSet presAssocID="{1E8619CB-86EC-4266-83B2-F9C6F0347C09}" presName="circ2" presStyleLbl="vennNode1" presStyleIdx="1" presStyleCnt="3"/>
      <dgm:spPr/>
      <dgm:t>
        <a:bodyPr/>
        <a:lstStyle/>
        <a:p>
          <a:endParaRPr lang="en-AU"/>
        </a:p>
      </dgm:t>
    </dgm:pt>
    <dgm:pt modelId="{EA7FC719-EFD7-4817-A8A7-6ECB84EB8C92}" type="pres">
      <dgm:prSet presAssocID="{1E8619CB-86EC-4266-83B2-F9C6F0347C09}" presName="circ2Tx" presStyleLbl="revTx" presStyleIdx="0" presStyleCnt="0">
        <dgm:presLayoutVars>
          <dgm:chMax val="0"/>
          <dgm:chPref val="0"/>
          <dgm:bulletEnabled val="1"/>
        </dgm:presLayoutVars>
      </dgm:prSet>
      <dgm:spPr/>
      <dgm:t>
        <a:bodyPr/>
        <a:lstStyle/>
        <a:p>
          <a:endParaRPr lang="en-AU"/>
        </a:p>
      </dgm:t>
    </dgm:pt>
    <dgm:pt modelId="{CEE4B824-C69B-4B6E-BDB8-D4EAB60470E9}" type="pres">
      <dgm:prSet presAssocID="{9BFAF210-D585-4C16-BC39-E62A736052D9}" presName="circ3" presStyleLbl="vennNode1" presStyleIdx="2" presStyleCnt="3"/>
      <dgm:spPr/>
      <dgm:t>
        <a:bodyPr/>
        <a:lstStyle/>
        <a:p>
          <a:endParaRPr lang="en-AU"/>
        </a:p>
      </dgm:t>
    </dgm:pt>
    <dgm:pt modelId="{FB7F5118-9F7F-4DC7-89A7-C05FFCB40F3B}" type="pres">
      <dgm:prSet presAssocID="{9BFAF210-D585-4C16-BC39-E62A736052D9}" presName="circ3Tx" presStyleLbl="revTx" presStyleIdx="0" presStyleCnt="0">
        <dgm:presLayoutVars>
          <dgm:chMax val="0"/>
          <dgm:chPref val="0"/>
          <dgm:bulletEnabled val="1"/>
        </dgm:presLayoutVars>
      </dgm:prSet>
      <dgm:spPr/>
      <dgm:t>
        <a:bodyPr/>
        <a:lstStyle/>
        <a:p>
          <a:endParaRPr lang="en-AU"/>
        </a:p>
      </dgm:t>
    </dgm:pt>
  </dgm:ptLst>
  <dgm:cxnLst>
    <dgm:cxn modelId="{6BA08DDC-5F19-4EF8-A647-58D57CDB8C40}" type="presOf" srcId="{2DD15B5A-BEB6-4EC9-B3F0-FC6ACFE82EEB}" destId="{ADE96081-37F6-43A6-902A-43083792FB00}" srcOrd="0" destOrd="0" presId="urn:microsoft.com/office/officeart/2005/8/layout/venn1"/>
    <dgm:cxn modelId="{69F0BAC5-9A7C-4194-A5F6-62B3C724F8B4}" type="presOf" srcId="{8F47B0BF-BCF3-4CE1-9628-DD90307C084A}" destId="{84034921-E6B8-4082-A4F3-83379BAE1BD8}" srcOrd="0" destOrd="0" presId="urn:microsoft.com/office/officeart/2005/8/layout/venn1"/>
    <dgm:cxn modelId="{E3726B17-5DAE-44C7-A36A-108384D77988}" type="presOf" srcId="{1E8619CB-86EC-4266-83B2-F9C6F0347C09}" destId="{FA7646D1-670F-4EEC-AC3F-B99B16B409E3}" srcOrd="0" destOrd="0" presId="urn:microsoft.com/office/officeart/2005/8/layout/venn1"/>
    <dgm:cxn modelId="{71303C9A-3DD1-4553-9F29-94908D00DCC7}" type="presOf" srcId="{1E8619CB-86EC-4266-83B2-F9C6F0347C09}" destId="{EA7FC719-EFD7-4817-A8A7-6ECB84EB8C92}" srcOrd="1" destOrd="0" presId="urn:microsoft.com/office/officeart/2005/8/layout/venn1"/>
    <dgm:cxn modelId="{E4BE8492-2B10-4E20-8B75-5F7187893B3A}" srcId="{8F47B0BF-BCF3-4CE1-9628-DD90307C084A}" destId="{1E8619CB-86EC-4266-83B2-F9C6F0347C09}" srcOrd="1" destOrd="0" parTransId="{78C8F4E8-8C66-4E88-ABA4-C0D6B6C91C42}" sibTransId="{27B4F237-AF81-451F-8C53-06B10BF38B78}"/>
    <dgm:cxn modelId="{5BA911E3-CC10-432F-989B-AE6A1106A08D}" srcId="{8F47B0BF-BCF3-4CE1-9628-DD90307C084A}" destId="{9BFAF210-D585-4C16-BC39-E62A736052D9}" srcOrd="2" destOrd="0" parTransId="{7F5C1919-947B-4FF3-8380-A4AC651AAF6E}" sibTransId="{A74DD73A-AABC-4345-A124-DE47010075BE}"/>
    <dgm:cxn modelId="{99BF7B7F-82BE-401F-928A-ED58229AE8AB}" type="presOf" srcId="{2DD15B5A-BEB6-4EC9-B3F0-FC6ACFE82EEB}" destId="{9851E66D-C080-4B85-9B1D-DA92DA3C9753}" srcOrd="1" destOrd="0" presId="urn:microsoft.com/office/officeart/2005/8/layout/venn1"/>
    <dgm:cxn modelId="{9A0003C8-6C79-4198-9C1C-1F04CD9A8911}" type="presOf" srcId="{9BFAF210-D585-4C16-BC39-E62A736052D9}" destId="{FB7F5118-9F7F-4DC7-89A7-C05FFCB40F3B}" srcOrd="1" destOrd="0" presId="urn:microsoft.com/office/officeart/2005/8/layout/venn1"/>
    <dgm:cxn modelId="{C6FC5344-0AEC-4B96-8F23-7D72B15E8DD9}" type="presOf" srcId="{9BFAF210-D585-4C16-BC39-E62A736052D9}" destId="{CEE4B824-C69B-4B6E-BDB8-D4EAB60470E9}" srcOrd="0" destOrd="0" presId="urn:microsoft.com/office/officeart/2005/8/layout/venn1"/>
    <dgm:cxn modelId="{15D80436-885B-4CD7-BE03-831E2A4C21BD}" srcId="{8F47B0BF-BCF3-4CE1-9628-DD90307C084A}" destId="{2DD15B5A-BEB6-4EC9-B3F0-FC6ACFE82EEB}" srcOrd="0" destOrd="0" parTransId="{6670468E-04B2-4F60-A5CB-0F543A581304}" sibTransId="{584E33DA-1D3F-4599-991B-A480BDB1DAED}"/>
    <dgm:cxn modelId="{83DC5ACA-B87E-47A4-B375-123ABB0D1B19}" type="presParOf" srcId="{84034921-E6B8-4082-A4F3-83379BAE1BD8}" destId="{ADE96081-37F6-43A6-902A-43083792FB00}" srcOrd="0" destOrd="0" presId="urn:microsoft.com/office/officeart/2005/8/layout/venn1"/>
    <dgm:cxn modelId="{C4A589B3-B3C9-4279-B78F-11A3525CE1AE}" type="presParOf" srcId="{84034921-E6B8-4082-A4F3-83379BAE1BD8}" destId="{9851E66D-C080-4B85-9B1D-DA92DA3C9753}" srcOrd="1" destOrd="0" presId="urn:microsoft.com/office/officeart/2005/8/layout/venn1"/>
    <dgm:cxn modelId="{50CD7436-72DF-411D-B377-AAC0E1ED639E}" type="presParOf" srcId="{84034921-E6B8-4082-A4F3-83379BAE1BD8}" destId="{FA7646D1-670F-4EEC-AC3F-B99B16B409E3}" srcOrd="2" destOrd="0" presId="urn:microsoft.com/office/officeart/2005/8/layout/venn1"/>
    <dgm:cxn modelId="{7195F8DB-6EE7-4F05-A46B-79C6A2F12923}" type="presParOf" srcId="{84034921-E6B8-4082-A4F3-83379BAE1BD8}" destId="{EA7FC719-EFD7-4817-A8A7-6ECB84EB8C92}" srcOrd="3" destOrd="0" presId="urn:microsoft.com/office/officeart/2005/8/layout/venn1"/>
    <dgm:cxn modelId="{06CEAC2C-6DFB-4DCC-B854-2E2D48C4E9AE}" type="presParOf" srcId="{84034921-E6B8-4082-A4F3-83379BAE1BD8}" destId="{CEE4B824-C69B-4B6E-BDB8-D4EAB60470E9}" srcOrd="4" destOrd="0" presId="urn:microsoft.com/office/officeart/2005/8/layout/venn1"/>
    <dgm:cxn modelId="{AAD49D6B-340E-4B16-AAB7-D7B1E093B116}" type="presParOf" srcId="{84034921-E6B8-4082-A4F3-83379BAE1BD8}" destId="{FB7F5118-9F7F-4DC7-89A7-C05FFCB40F3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EBF9A42A-F903-4942-BBCE-A38F93DED077}" type="datetime1">
              <a:rPr lang="en-AU"/>
              <a:pPr/>
              <a:t>23/04/2018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D7CDD752-D5FC-3740-AD69-FA5C122FBF76}" type="slidenum">
              <a:rPr/>
              <a:pPr/>
              <a:t>‹#›</a:t>
            </a:fld>
            <a:endParaRPr lang="en-US"/>
          </a:p>
        </p:txBody>
      </p:sp>
    </p:spTree>
    <p:extLst>
      <p:ext uri="{BB962C8B-B14F-4D97-AF65-F5344CB8AC3E}">
        <p14:creationId xmlns:p14="http://schemas.microsoft.com/office/powerpoint/2010/main" val="21369956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360D2A9A-8942-3C4B-AE16-913A351CC15F}" type="datetime1">
              <a:rPr lang="en-AU"/>
              <a:pPr/>
              <a:t>23/04/2018</a:t>
            </a:fld>
            <a:endParaRPr lang="en-US"/>
          </a:p>
        </p:txBody>
      </p:sp>
      <p:sp>
        <p:nvSpPr>
          <p:cNvPr id="4" name="Slide Image Placeholder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ED8EAFE7-0BD0-3A46-B3B6-EE22D3BDDE5B}" type="slidenum">
              <a:rPr/>
              <a:pPr/>
              <a:t>‹#›</a:t>
            </a:fld>
            <a:endParaRPr lang="en-US"/>
          </a:p>
        </p:txBody>
      </p:sp>
    </p:spTree>
    <p:extLst>
      <p:ext uri="{BB962C8B-B14F-4D97-AF65-F5344CB8AC3E}">
        <p14:creationId xmlns:p14="http://schemas.microsoft.com/office/powerpoint/2010/main" val="2474318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solidFill>
                  <a:prstClr val="black"/>
                </a:solidFill>
              </a:rPr>
              <a:pPr/>
              <a:t>1</a:t>
            </a:fld>
            <a:endParaRPr lang="en-AU">
              <a:solidFill>
                <a:prstClr val="black"/>
              </a:solidFill>
            </a:endParaRPr>
          </a:p>
        </p:txBody>
      </p:sp>
    </p:spTree>
    <p:extLst>
      <p:ext uri="{BB962C8B-B14F-4D97-AF65-F5344CB8AC3E}">
        <p14:creationId xmlns:p14="http://schemas.microsoft.com/office/powerpoint/2010/main" val="722256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can heal from trauma. Once the</a:t>
            </a:r>
            <a:r>
              <a:rPr lang="en-US" sz="1200" kern="1200" baseline="0" dirty="0" smtClean="0">
                <a:solidFill>
                  <a:schemeClr val="tx1"/>
                </a:solidFill>
                <a:effectLst/>
                <a:latin typeface="+mn-lt"/>
                <a:ea typeface="+mn-ea"/>
                <a:cs typeface="+mn-cs"/>
              </a:rPr>
              <a:t> traumatic event is over they can process what happened and the memory can be recovered and pit in the right place. But when a person experiences trauma over and over, with no time to heal, </a:t>
            </a:r>
            <a:r>
              <a:rPr lang="en-AU" sz="1200" kern="1200" baseline="0" dirty="0" smtClean="0">
                <a:solidFill>
                  <a:schemeClr val="tx1"/>
                </a:solidFill>
                <a:effectLst/>
                <a:latin typeface="+mn-lt"/>
                <a:ea typeface="+mn-ea"/>
                <a:cs typeface="+mn-cs"/>
              </a:rPr>
              <a:t>t</a:t>
            </a:r>
            <a:r>
              <a:rPr lang="en-AU" sz="1200" kern="1200" dirty="0" smtClean="0">
                <a:solidFill>
                  <a:schemeClr val="tx1"/>
                </a:solidFill>
                <a:effectLst/>
                <a:latin typeface="+mn-lt"/>
                <a:ea typeface="+mn-ea"/>
                <a:cs typeface="+mn-cs"/>
              </a:rPr>
              <a:t>heir </a:t>
            </a:r>
            <a:r>
              <a:rPr lang="en-AU" sz="1200" b="1" kern="1200" dirty="0" smtClean="0">
                <a:solidFill>
                  <a:schemeClr val="tx1"/>
                </a:solidFill>
                <a:effectLst/>
                <a:latin typeface="+mn-lt"/>
                <a:ea typeface="+mn-ea"/>
                <a:cs typeface="+mn-cs"/>
              </a:rPr>
              <a:t>memories may be fragmented.</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Linda Douglas, a trauma expert from the US describes fragmented memories as taking a jigsaw puzzle and dumping all of the puzzle pieces into a box – that’s one event.  Then another event happens and another puzzle pieces get dumped into the box.  Imagine a woman who is being abused on a regular basis – all the puzzle pieces of the memory are all mixed up.  Then someone comes along who needs to hear that story </a:t>
            </a:r>
            <a:r>
              <a:rPr lang="en-AU" baseline="0" dirty="0" err="1" smtClean="0"/>
              <a:t>eg</a:t>
            </a:r>
            <a:r>
              <a:rPr lang="en-AU" baseline="0" dirty="0" smtClean="0"/>
              <a:t> a police officer, or a lawyer .  She is asked what happened.  Start at the beginning.  We ask for a chronology, please don’t leave anything out.  For someone who has experienced a lot of trauma, this is like asking someone to go into the box of puzzle pieces pick out the Uluru puzzle and start from the top right corner. Without touching any other puzzle pieces.  </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11</a:t>
            </a:fld>
            <a:endParaRPr lang="en-AU"/>
          </a:p>
        </p:txBody>
      </p:sp>
    </p:spTree>
    <p:extLst>
      <p:ext uri="{BB962C8B-B14F-4D97-AF65-F5344CB8AC3E}">
        <p14:creationId xmlns:p14="http://schemas.microsoft.com/office/powerpoint/2010/main" val="4033069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For many people who have had repeated trauma –the brain can be on high alert all the time.  This is </a:t>
            </a:r>
            <a:r>
              <a:rPr lang="en-AU" sz="1200" kern="1200" dirty="0" err="1" smtClean="0">
                <a:solidFill>
                  <a:schemeClr val="tx1"/>
                </a:solidFill>
                <a:effectLst/>
                <a:latin typeface="+mn-lt"/>
                <a:ea typeface="+mn-ea"/>
                <a:cs typeface="+mn-cs"/>
              </a:rPr>
              <a:t>refered</a:t>
            </a:r>
            <a:r>
              <a:rPr lang="en-AU" sz="1200" kern="1200" dirty="0" smtClean="0">
                <a:solidFill>
                  <a:schemeClr val="tx1"/>
                </a:solidFill>
                <a:effectLst/>
                <a:latin typeface="+mn-lt"/>
                <a:ea typeface="+mn-ea"/>
                <a:cs typeface="+mn-cs"/>
              </a:rPr>
              <a:t> to as </a:t>
            </a:r>
            <a:r>
              <a:rPr lang="en-AU" sz="1200" b="1" kern="1200" dirty="0" smtClean="0">
                <a:solidFill>
                  <a:schemeClr val="tx1"/>
                </a:solidFill>
                <a:effectLst/>
                <a:latin typeface="+mn-lt"/>
                <a:ea typeface="+mn-ea"/>
                <a:cs typeface="+mn-cs"/>
              </a:rPr>
              <a:t>Hyperarousal.</a:t>
            </a:r>
            <a:r>
              <a:rPr lang="en-AU" sz="1200" kern="1200" dirty="0" smtClean="0">
                <a:solidFill>
                  <a:schemeClr val="tx1"/>
                </a:solidFill>
                <a:effectLst/>
                <a:latin typeface="+mn-lt"/>
                <a:ea typeface="+mn-ea"/>
                <a:cs typeface="+mn-cs"/>
              </a:rPr>
              <a:t>  Domestic Violent survivors may </a:t>
            </a:r>
            <a:r>
              <a:rPr lang="en-AU" dirty="0" smtClean="0"/>
              <a:t>Feel constantly “on guard” or jumpy / </a:t>
            </a:r>
            <a:r>
              <a:rPr lang="en-AU" sz="1200" kern="1200" dirty="0" smtClean="0">
                <a:solidFill>
                  <a:schemeClr val="tx1"/>
                </a:solidFill>
                <a:effectLst/>
                <a:latin typeface="+mn-lt"/>
                <a:ea typeface="+mn-ea"/>
                <a:cs typeface="+mn-cs"/>
              </a:rPr>
              <a:t>easily</a:t>
            </a:r>
            <a:r>
              <a:rPr lang="en-AU" sz="1200" kern="1200" baseline="0" dirty="0" smtClean="0">
                <a:solidFill>
                  <a:schemeClr val="tx1"/>
                </a:solidFill>
                <a:effectLst/>
                <a:latin typeface="+mn-lt"/>
                <a:ea typeface="+mn-ea"/>
                <a:cs typeface="+mn-cs"/>
              </a:rPr>
              <a:t> startled.  </a:t>
            </a:r>
            <a:r>
              <a:rPr lang="en-AU" sz="1200" kern="1200" baseline="0" dirty="0" err="1" smtClean="0">
                <a:solidFill>
                  <a:schemeClr val="tx1"/>
                </a:solidFill>
                <a:effectLst/>
                <a:latin typeface="+mn-lt"/>
                <a:ea typeface="+mn-ea"/>
                <a:cs typeface="+mn-cs"/>
              </a:rPr>
              <a:t>Hypervigilence</a:t>
            </a:r>
            <a:r>
              <a:rPr lang="en-AU" sz="1200" kern="1200" baseline="0" dirty="0" smtClean="0">
                <a:solidFill>
                  <a:schemeClr val="tx1"/>
                </a:solidFill>
                <a:effectLst/>
                <a:latin typeface="+mn-lt"/>
                <a:ea typeface="+mn-ea"/>
                <a:cs typeface="+mn-cs"/>
              </a:rPr>
              <a:t> is when they are always looking out for danger - </a:t>
            </a:r>
            <a:r>
              <a:rPr lang="en-AU" sz="1200" kern="1200" dirty="0" smtClean="0">
                <a:solidFill>
                  <a:schemeClr val="tx1"/>
                </a:solidFill>
                <a:effectLst/>
                <a:latin typeface="+mn-lt"/>
                <a:ea typeface="+mn-ea"/>
                <a:cs typeface="+mn-cs"/>
              </a:rPr>
              <a:t>This may be because they are still in an unsafe situation but their stress response can be activated even in safe situations and is a symptom of trauma.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smtClean="0"/>
              <a:t>intrusion / re-experiencing </a:t>
            </a:r>
            <a:r>
              <a:rPr lang="en-AU" dirty="0" smtClean="0"/>
              <a:t>is a range</a:t>
            </a:r>
            <a:r>
              <a:rPr lang="en-AU" baseline="0" dirty="0" smtClean="0"/>
              <a:t> of symptoms including nightmares, flashbacks and intrusive thoughts.  Flashbacks or thoughts can be triggered by a smell or colour associated with the trauma – but sometimes survivors are not sure what causes the trigger.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Withdrawal / avoidance </a:t>
            </a:r>
            <a:r>
              <a:rPr lang="en-AU" sz="1200" kern="1200" baseline="0" dirty="0" smtClean="0">
                <a:solidFill>
                  <a:schemeClr val="tx1"/>
                </a:solidFill>
                <a:effectLst/>
                <a:latin typeface="+mn-lt"/>
                <a:ea typeface="+mn-ea"/>
                <a:cs typeface="+mn-cs"/>
              </a:rPr>
              <a:t>symptoms include a range of unconscious coping strategies – Survivors report that they don’t feel anything – this is called blunted emotions and is a way of detaching from intense emotions.  Other signs include denial and dissociation.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If their fear response is frequently being triggered their thinking part of the brain is also constantly being switched off – they will have trouble </a:t>
            </a:r>
            <a:r>
              <a:rPr lang="en-AU" sz="1200" b="1" kern="1200" baseline="0" dirty="0" smtClean="0">
                <a:solidFill>
                  <a:schemeClr val="tx1"/>
                </a:solidFill>
                <a:effectLst/>
                <a:latin typeface="+mn-lt"/>
                <a:ea typeface="+mn-ea"/>
                <a:cs typeface="+mn-cs"/>
              </a:rPr>
              <a:t>concentrating</a:t>
            </a:r>
            <a:r>
              <a:rPr lang="en-AU"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Domestic violence survivors often feel </a:t>
            </a:r>
            <a:r>
              <a:rPr lang="en-AU" sz="1200" b="1" kern="1200" baseline="0" dirty="0" smtClean="0">
                <a:solidFill>
                  <a:schemeClr val="tx1"/>
                </a:solidFill>
                <a:effectLst/>
                <a:latin typeface="+mn-lt"/>
                <a:ea typeface="+mn-ea"/>
                <a:cs typeface="+mn-cs"/>
              </a:rPr>
              <a:t>hopeless and helpless</a:t>
            </a:r>
            <a:r>
              <a:rPr lang="en-AU" sz="1200" kern="1200" baseline="0" dirty="0" smtClean="0">
                <a:solidFill>
                  <a:schemeClr val="tx1"/>
                </a:solidFill>
                <a:effectLst/>
                <a:latin typeface="+mn-lt"/>
                <a:ea typeface="+mn-ea"/>
                <a:cs typeface="+mn-cs"/>
              </a:rPr>
              <a:t>.  This is due to their situation / they may have internalised blame for the violence due to messages they are receiving from their abuser / they are often dependent and isolated and alternatives may seem impossible or overwhelming.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Emotional lability </a:t>
            </a:r>
            <a:r>
              <a:rPr lang="en-AU" sz="1200" kern="1200" baseline="0" dirty="0" smtClean="0">
                <a:solidFill>
                  <a:schemeClr val="tx1"/>
                </a:solidFill>
                <a:effectLst/>
                <a:latin typeface="+mn-lt"/>
                <a:ea typeface="+mn-ea"/>
                <a:cs typeface="+mn-cs"/>
              </a:rPr>
              <a:t>means difficulty controlling emotions.  Traumatised clients may becomes tearful or easily distressed.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Loss of confidence / self esteem </a:t>
            </a:r>
            <a:r>
              <a:rPr lang="en-AU" sz="1200" kern="1200" baseline="0" dirty="0" smtClean="0">
                <a:solidFill>
                  <a:schemeClr val="tx1"/>
                </a:solidFill>
                <a:effectLst/>
                <a:latin typeface="+mn-lt"/>
                <a:ea typeface="+mn-ea"/>
                <a:cs typeface="+mn-cs"/>
              </a:rPr>
              <a:t>– this is particularly significant with domestic violence where the perpetrator is supposed to be someone we should be able to trust.  If we are constantly concerned with his reactions and we modify our behaviour to anticipate or avoid his abuse, survivors are forced to adopt their abusers world view.  I have heard this being described as interpersonal colonisation and this can erode her self esteem and self identity. (</a:t>
            </a:r>
            <a:r>
              <a:rPr lang="en-AU" sz="1200" kern="1200" baseline="0" dirty="0" err="1" smtClean="0">
                <a:solidFill>
                  <a:schemeClr val="tx1"/>
                </a:solidFill>
                <a:effectLst/>
                <a:latin typeface="+mn-lt"/>
                <a:ea typeface="+mn-ea"/>
                <a:cs typeface="+mn-cs"/>
              </a:rPr>
              <a:t>Torna</a:t>
            </a:r>
            <a:r>
              <a:rPr lang="en-AU" sz="1200" kern="1200" baseline="0" dirty="0" smtClean="0">
                <a:solidFill>
                  <a:schemeClr val="tx1"/>
                </a:solidFill>
                <a:effectLst/>
                <a:latin typeface="+mn-lt"/>
                <a:ea typeface="+mn-ea"/>
                <a:cs typeface="+mn-cs"/>
              </a:rPr>
              <a:t> Pittman)</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All of these symptoms are normal responses within a trauma context – but prolonged trauma can lead to </a:t>
            </a:r>
            <a:r>
              <a:rPr lang="en-AU" sz="1200" b="1" kern="1200" baseline="0" dirty="0" smtClean="0">
                <a:solidFill>
                  <a:schemeClr val="tx1"/>
                </a:solidFill>
                <a:effectLst/>
                <a:latin typeface="+mn-lt"/>
                <a:ea typeface="+mn-ea"/>
                <a:cs typeface="+mn-cs"/>
              </a:rPr>
              <a:t>mental illness (</a:t>
            </a:r>
            <a:r>
              <a:rPr lang="en-AU" sz="1200" b="1" kern="1200" baseline="0" dirty="0" err="1" smtClean="0">
                <a:solidFill>
                  <a:schemeClr val="tx1"/>
                </a:solidFill>
                <a:effectLst/>
                <a:latin typeface="+mn-lt"/>
                <a:ea typeface="+mn-ea"/>
                <a:cs typeface="+mn-cs"/>
              </a:rPr>
              <a:t>eg</a:t>
            </a:r>
            <a:r>
              <a:rPr lang="en-AU" sz="1200" b="1" kern="1200" baseline="0" dirty="0" smtClean="0">
                <a:solidFill>
                  <a:schemeClr val="tx1"/>
                </a:solidFill>
                <a:effectLst/>
                <a:latin typeface="+mn-lt"/>
                <a:ea typeface="+mn-ea"/>
                <a:cs typeface="+mn-cs"/>
              </a:rPr>
              <a:t>, anxiety, depression, </a:t>
            </a:r>
            <a:r>
              <a:rPr lang="en-AU" sz="1200" b="1" kern="1200" baseline="0" dirty="0" err="1" smtClean="0">
                <a:solidFill>
                  <a:schemeClr val="tx1"/>
                </a:solidFill>
                <a:effectLst/>
                <a:latin typeface="+mn-lt"/>
                <a:ea typeface="+mn-ea"/>
                <a:cs typeface="+mn-cs"/>
              </a:rPr>
              <a:t>ptsd</a:t>
            </a:r>
            <a:r>
              <a:rPr lang="en-AU" sz="1200" b="1" kern="1200" baseline="0" dirty="0" smtClean="0">
                <a:solidFill>
                  <a:schemeClr val="tx1"/>
                </a:solidFill>
                <a:effectLst/>
                <a:latin typeface="+mn-lt"/>
                <a:ea typeface="+mn-ea"/>
                <a:cs typeface="+mn-cs"/>
              </a:rPr>
              <a:t>)</a:t>
            </a:r>
            <a:r>
              <a:rPr lang="en-AU"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8EAFE7-0BD0-3A46-B3B6-EE22D3BDDE5B}"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1926534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13</a:t>
            </a:fld>
            <a:endParaRPr lang="en-AU"/>
          </a:p>
        </p:txBody>
      </p:sp>
    </p:spTree>
    <p:extLst>
      <p:ext uri="{BB962C8B-B14F-4D97-AF65-F5344CB8AC3E}">
        <p14:creationId xmlns:p14="http://schemas.microsoft.com/office/powerpoint/2010/main" val="3575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14</a:t>
            </a:fld>
            <a:endParaRPr lang="en-AU"/>
          </a:p>
        </p:txBody>
      </p:sp>
    </p:spTree>
    <p:extLst>
      <p:ext uri="{BB962C8B-B14F-4D97-AF65-F5344CB8AC3E}">
        <p14:creationId xmlns:p14="http://schemas.microsoft.com/office/powerpoint/2010/main" val="169596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15</a:t>
            </a:fld>
            <a:endParaRPr lang="en-AU"/>
          </a:p>
        </p:txBody>
      </p:sp>
    </p:spTree>
    <p:extLst>
      <p:ext uri="{BB962C8B-B14F-4D97-AF65-F5344CB8AC3E}">
        <p14:creationId xmlns:p14="http://schemas.microsoft.com/office/powerpoint/2010/main" val="15599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16</a:t>
            </a:fld>
            <a:endParaRPr lang="en-AU"/>
          </a:p>
        </p:txBody>
      </p:sp>
    </p:spTree>
    <p:extLst>
      <p:ext uri="{BB962C8B-B14F-4D97-AF65-F5344CB8AC3E}">
        <p14:creationId xmlns:p14="http://schemas.microsoft.com/office/powerpoint/2010/main" val="2873155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Being trauma informed is about </a:t>
            </a:r>
            <a:r>
              <a:rPr lang="en-AU" b="1" dirty="0" smtClean="0"/>
              <a:t>understanding trauma presentation </a:t>
            </a:r>
            <a:r>
              <a:rPr lang="en-AU" dirty="0" smtClean="0"/>
              <a:t>and </a:t>
            </a:r>
            <a:r>
              <a:rPr lang="en-AU" b="1" dirty="0" smtClean="0"/>
              <a:t>minimising the impact of trauma</a:t>
            </a:r>
            <a:r>
              <a:rPr lang="en-AU"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What can happen is that women to move from a threatening and controlling relationship into what feels like a threatening and controlling legal system, which can re traumatise her.</a:t>
            </a:r>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  </a:t>
            </a: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A lot of what we are doing is documenting their story. </a:t>
            </a:r>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Remember that she may have difficulty recalling her story. it won’t be in order.  There still might be some blanks. When you are talking to someone and it feels like they are not telling the truth or their story is changing – part of this is do with their fragmented memories and how the memories were processed at the time of the traumatic event and part of it is also that at recalling their story can be triggering. Having to tell the story in itself is frightening and stressful – if their fear response is being activated they will have trouble concentrating. </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So we need to Prioritise safety  - to help them feel safe and calm, to help them remember and engage effectively with our service.   Provide a safe environment and be clear about privacy and confidentiality. If we can work in a way that minimises retelling the story – this is preferable</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dirty="0" smtClean="0"/>
              <a:t>Our jobs need to be –communicating with respect,  Minimise stress and uncertainty. This will help build trust.  We need to be careful not to make promises we cannot keep otherwise we are letting them down.  If we say we are going to call them back today we must do this.  Use clear communication, check that they have understood, giving time to process information, be aware that due to their trauma they may have developed survival strategies that have included compliance.  This may be to avoid confrontation and abuse, or as a way to establish connections with other people. </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Provide choices to give them back some power.  Even if these are small choices.  This could be whether or not the door is open or closed.  We may assume that someone wants privacy but closing the door could potentially be triggering if the have been abused in room after the door is shut.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Collaboration is about acknowledging the client is the expert and valuing this knowledge.  Also seeking client feedback about service delivery.</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I will link back to these values when we talk about Vicarious Trauma.</a:t>
            </a:r>
          </a:p>
        </p:txBody>
      </p:sp>
      <p:sp>
        <p:nvSpPr>
          <p:cNvPr id="4" name="Slide Number Placeholder 3"/>
          <p:cNvSpPr>
            <a:spLocks noGrp="1"/>
          </p:cNvSpPr>
          <p:nvPr>
            <p:ph type="sldNum" sz="quarter" idx="10"/>
          </p:nvPr>
        </p:nvSpPr>
        <p:spPr/>
        <p:txBody>
          <a:bodyPr/>
          <a:lstStyle/>
          <a:p>
            <a:fld id="{ED8EAFE7-0BD0-3A46-B3B6-EE22D3BDDE5B}" type="slidenum">
              <a:rPr lang="en-AU" smtClean="0"/>
              <a:pPr/>
              <a:t>17</a:t>
            </a:fld>
            <a:endParaRPr lang="en-AU"/>
          </a:p>
        </p:txBody>
      </p:sp>
    </p:spTree>
    <p:extLst>
      <p:ext uri="{BB962C8B-B14F-4D97-AF65-F5344CB8AC3E}">
        <p14:creationId xmlns:p14="http://schemas.microsoft.com/office/powerpoint/2010/main" val="371576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AU" dirty="0" smtClean="0"/>
              <a:t>These are principles to keep in mind when we are working with women who have experienced DV.</a:t>
            </a:r>
          </a:p>
          <a:p>
            <a:pPr eaLnBrk="1" hangingPunct="1"/>
            <a:endParaRPr lang="en-AU" dirty="0" smtClean="0"/>
          </a:p>
          <a:p>
            <a:pPr eaLnBrk="1" hangingPunct="1"/>
            <a:r>
              <a:rPr lang="en-AU" dirty="0" smtClean="0"/>
              <a:t>And just to summarise the key parts of this presentation we have covered</a:t>
            </a:r>
            <a:r>
              <a:rPr lang="en-AU" baseline="0" dirty="0" smtClean="0"/>
              <a:t> trauma and impacts on victims.  We have talked about risk assessments and looked at the high risk red flags as well as risks of non-lethal risks of domestic violence.</a:t>
            </a:r>
          </a:p>
          <a:p>
            <a:pPr eaLnBrk="1" hangingPunct="1"/>
            <a:endParaRPr lang="en-AU" baseline="0" dirty="0" smtClean="0"/>
          </a:p>
          <a:p>
            <a:pPr eaLnBrk="1" hangingPunct="1"/>
            <a:r>
              <a:rPr lang="en-AU" baseline="0" dirty="0" smtClean="0"/>
              <a:t>And we have also touched on how we approach the safety planning process with victims of DV.</a:t>
            </a:r>
            <a:endParaRPr lang="en-AU" dirty="0" smtClean="0"/>
          </a:p>
        </p:txBody>
      </p:sp>
      <p:sp>
        <p:nvSpPr>
          <p:cNvPr id="4" name="Slide Number Placeholder 3"/>
          <p:cNvSpPr>
            <a:spLocks noGrp="1"/>
          </p:cNvSpPr>
          <p:nvPr>
            <p:ph type="sldNum" sz="quarter" idx="10"/>
          </p:nvPr>
        </p:nvSpPr>
        <p:spPr/>
        <p:txBody>
          <a:bodyPr/>
          <a:lstStyle/>
          <a:p>
            <a:fld id="{ED8EAFE7-0BD0-3A46-B3B6-EE22D3BDDE5B}"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4177262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25</a:t>
            </a:fld>
            <a:endParaRPr lang="en-AU"/>
          </a:p>
        </p:txBody>
      </p:sp>
    </p:spTree>
    <p:extLst>
      <p:ext uri="{BB962C8B-B14F-4D97-AF65-F5344CB8AC3E}">
        <p14:creationId xmlns:p14="http://schemas.microsoft.com/office/powerpoint/2010/main" val="2476990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Before we can assess for risk we have to think</a:t>
            </a:r>
            <a:r>
              <a:rPr lang="en-AU" baseline="0" dirty="0" smtClean="0"/>
              <a:t> from a clients perspective about how our services allow for safe disclosure of domestic violence. </a:t>
            </a:r>
          </a:p>
          <a:p>
            <a:r>
              <a:rPr lang="en-AU" baseline="0" dirty="0" smtClean="0"/>
              <a:t>Having universal safe practices assumes that anybody could be experiencing DV.</a:t>
            </a:r>
            <a:endParaRPr lang="en-AU" dirty="0" smtClean="0"/>
          </a:p>
          <a:p>
            <a:r>
              <a:rPr lang="en-AU" dirty="0" smtClean="0"/>
              <a:t>We need to ask screening</a:t>
            </a:r>
            <a:r>
              <a:rPr lang="en-AU" baseline="0" dirty="0" smtClean="0"/>
              <a:t> questions to every client.  Consider the </a:t>
            </a:r>
            <a:r>
              <a:rPr lang="en-AU" dirty="0" smtClean="0"/>
              <a:t>physical environment –</a:t>
            </a:r>
            <a:r>
              <a:rPr lang="en-AU" baseline="0" dirty="0" smtClean="0"/>
              <a:t>Security, privacy. </a:t>
            </a:r>
            <a:r>
              <a:rPr lang="en-AU" dirty="0" smtClean="0"/>
              <a:t>Safe service procedures –  for </a:t>
            </a:r>
            <a:r>
              <a:rPr lang="en-AU" dirty="0" err="1" smtClean="0"/>
              <a:t>eg</a:t>
            </a:r>
            <a:r>
              <a:rPr lang="en-AU" dirty="0" smtClean="0"/>
              <a:t>, check it is safe to leave voice</a:t>
            </a:r>
            <a:r>
              <a:rPr lang="en-AU" baseline="0" dirty="0" smtClean="0"/>
              <a:t> messages or send emails when contacting clients. </a:t>
            </a:r>
          </a:p>
          <a:p>
            <a:endParaRPr lang="en-AU" baseline="0" dirty="0" smtClean="0"/>
          </a:p>
          <a:p>
            <a:r>
              <a:rPr lang="en-AU" dirty="0" smtClean="0"/>
              <a:t>Trauma informed practice framework is about recognising impacts of trauma </a:t>
            </a:r>
            <a:r>
              <a:rPr lang="en-AU" baseline="0" dirty="0" smtClean="0"/>
              <a:t>and maximising choice and autonomy for client. Which I have talked about earlier. </a:t>
            </a:r>
          </a:p>
          <a:p>
            <a:endParaRPr lang="en-AU" dirty="0" smtClean="0"/>
          </a:p>
          <a:p>
            <a:r>
              <a:rPr lang="en-AU" dirty="0" smtClean="0"/>
              <a:t>When we ask screening questions – this cannot be done</a:t>
            </a:r>
            <a:r>
              <a:rPr lang="en-AU" baseline="0" dirty="0" smtClean="0"/>
              <a:t> in the presence of the perpetrator.  We need to </a:t>
            </a:r>
            <a:r>
              <a:rPr lang="en-AU" dirty="0" smtClean="0"/>
              <a:t>ask direct</a:t>
            </a:r>
            <a:r>
              <a:rPr lang="en-AU" baseline="0" dirty="0" smtClean="0"/>
              <a:t> questions</a:t>
            </a:r>
            <a:r>
              <a:rPr lang="en-AU" dirty="0" smtClean="0"/>
              <a:t> – and asking in a number of ways.  Sometimes we find that women may not identify experiencing domestic violence but </a:t>
            </a:r>
            <a:r>
              <a:rPr lang="en-AU" baseline="0" dirty="0" smtClean="0"/>
              <a:t>will be highly fearful of her partner or ex.  And describe abusive behaviours that do constitute DV.  Remember there are a still a lot of myths around DV and clients may not be aware that DV is more than physical violence.</a:t>
            </a:r>
            <a:endParaRPr lang="en-AU" dirty="0" smtClean="0"/>
          </a:p>
          <a:p>
            <a:endParaRPr lang="en-AU" dirty="0" smtClean="0"/>
          </a:p>
          <a:p>
            <a:r>
              <a:rPr lang="en-AU" dirty="0" smtClean="0"/>
              <a:t>Know the appropriate</a:t>
            </a:r>
            <a:r>
              <a:rPr lang="en-AU" baseline="0" dirty="0" smtClean="0"/>
              <a:t> support services to refer</a:t>
            </a:r>
            <a:r>
              <a:rPr lang="en-AU" dirty="0" smtClean="0"/>
              <a:t>.</a:t>
            </a:r>
          </a:p>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26</a:t>
            </a:fld>
            <a:endParaRPr lang="en-AU"/>
          </a:p>
        </p:txBody>
      </p:sp>
    </p:spTree>
    <p:extLst>
      <p:ext uri="{BB962C8B-B14F-4D97-AF65-F5344CB8AC3E}">
        <p14:creationId xmlns:p14="http://schemas.microsoft.com/office/powerpoint/2010/main" val="66538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ED8EAFE7-0BD0-3A46-B3B6-EE22D3BDDE5B}"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3345847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These three elements are crucial in an effective risk assessment.  We know from the death review research that women’s own fear has been an accurate predictor, meaning that there is evidence that for many women who have been murdered, they were highly fearful and believed that he would kill her.  IF a victim is highly fearful of her partner or ex – if she believes he might kill her – we need to pay attention to that.</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We do need to be careful though because repeated exposure to domestic violence can serve to normalise fear.  Women can minimise their risks, or due to her experience of DV she may feel unable to trust her feelings especially if she has internalised blame for the violence.  This is where professional judgement comes in and requires some experience, an understanding of dynamics of DV and trauma.</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The evidence based risk indicators are risk factors based on decades of research.  </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https://www.youtube.com/watch?v=zzn2EWUSXng – 5m 1800RESPECT introduction to Risk Assessment</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ED8EAFE7-0BD0-3A46-B3B6-EE22D3BDDE5B}" type="slidenum">
              <a:rPr lang="en-AU" smtClean="0"/>
              <a:pPr/>
              <a:t>27</a:t>
            </a:fld>
            <a:endParaRPr lang="en-AU"/>
          </a:p>
        </p:txBody>
      </p:sp>
    </p:spTree>
    <p:extLst>
      <p:ext uri="{BB962C8B-B14F-4D97-AF65-F5344CB8AC3E}">
        <p14:creationId xmlns:p14="http://schemas.microsoft.com/office/powerpoint/2010/main" val="2330295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These risk factors</a:t>
            </a:r>
            <a:r>
              <a:rPr lang="en-AU" baseline="0" dirty="0" smtClean="0"/>
              <a:t> are </a:t>
            </a:r>
            <a:endParaRPr lang="en-AU" dirty="0" smtClean="0"/>
          </a:p>
          <a:p>
            <a:r>
              <a:rPr lang="en-AU" dirty="0" smtClean="0"/>
              <a:t>Separation is</a:t>
            </a:r>
            <a:r>
              <a:rPr lang="en-AU" baseline="0" dirty="0" smtClean="0"/>
              <a:t> the most dangerous time for intimate partner homicide.  The danger period are the weeks and months before and after separation with the risk reducing over time.  However some research also indicates that risks can increase 1 year / 18 months after separation – which coincides with legal proceedings – divorce, parenting etc.  These proceedings are symbolic of separation and represent the finality of the relationship where perhaps the perpetrator may not have accepted it before.</a:t>
            </a:r>
          </a:p>
          <a:p>
            <a:endParaRPr lang="en-AU" baseline="0" dirty="0" smtClean="0"/>
          </a:p>
          <a:p>
            <a:r>
              <a:rPr lang="en-AU" dirty="0" smtClean="0"/>
              <a:t>Strangulation – is an extremely dangerous behaviour.  Risk is heightened when</a:t>
            </a:r>
            <a:r>
              <a:rPr lang="en-AU" baseline="0" dirty="0" smtClean="0"/>
              <a:t> it is repeated and if she has lost consciousness.</a:t>
            </a:r>
            <a:endParaRPr lang="en-AU" dirty="0" smtClean="0"/>
          </a:p>
          <a:p>
            <a:r>
              <a:rPr lang="en-AU" dirty="0" smtClean="0"/>
              <a:t>Fear levels – does she believe he will kill her?</a:t>
            </a:r>
          </a:p>
          <a:p>
            <a:r>
              <a:rPr lang="en-AU" dirty="0" smtClean="0"/>
              <a:t>Escalation – Frequency / Severity of violence</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Stalking - Entitlement – sense of ownership / jealousy</a:t>
            </a:r>
          </a:p>
          <a:p>
            <a:r>
              <a:rPr lang="en-AU" dirty="0" smtClean="0"/>
              <a:t>Threats to Kill / suicide / burn house – repeated and specific threats increase the risk. Also if he</a:t>
            </a:r>
            <a:r>
              <a:rPr lang="en-AU" baseline="0" dirty="0" smtClean="0"/>
              <a:t> is making threats in front of witnesses.</a:t>
            </a:r>
            <a:endParaRPr lang="en-AU" dirty="0" smtClean="0"/>
          </a:p>
          <a:p>
            <a:r>
              <a:rPr lang="en-AU" dirty="0" smtClean="0"/>
              <a:t>Sexual assaults </a:t>
            </a:r>
          </a:p>
          <a:p>
            <a:r>
              <a:rPr lang="en-AU" dirty="0" smtClean="0"/>
              <a:t>Isolation – of the perpetrator increases the risk of homicide.  If</a:t>
            </a:r>
            <a:r>
              <a:rPr lang="en-AU" baseline="0" dirty="0" smtClean="0"/>
              <a:t> he has limited supports he may be more invested in the relationship and will not be getting messages or supports about alternatives to violence</a:t>
            </a:r>
            <a:endParaRPr lang="en-AU" dirty="0" smtClean="0"/>
          </a:p>
          <a:p>
            <a:r>
              <a:rPr lang="en-AU" dirty="0" smtClean="0"/>
              <a:t>Access to weapons</a:t>
            </a:r>
          </a:p>
          <a:p>
            <a:r>
              <a:rPr lang="en-AU" dirty="0" smtClean="0"/>
              <a:t>Drugs / Alcohol</a:t>
            </a:r>
            <a:r>
              <a:rPr lang="en-AU" baseline="0" dirty="0" smtClean="0"/>
              <a:t> has been linked to some homicides.</a:t>
            </a:r>
            <a:endParaRPr lang="en-AU"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28</a:t>
            </a:fld>
            <a:endParaRPr lang="en-AU"/>
          </a:p>
        </p:txBody>
      </p:sp>
    </p:spTree>
    <p:extLst>
      <p:ext uri="{BB962C8B-B14F-4D97-AF65-F5344CB8AC3E}">
        <p14:creationId xmlns:p14="http://schemas.microsoft.com/office/powerpoint/2010/main" val="2265981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It is important to remember that domestic homicide is rare in comparison to non-lethal domestic violence. </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r>
              <a:rPr lang="en-AU" dirty="0" smtClean="0"/>
              <a:t>This is a list of risk factors and impacts of DV for women and children.  The majority of victim</a:t>
            </a:r>
            <a:r>
              <a:rPr lang="en-AU" baseline="0" dirty="0" smtClean="0"/>
              <a:t> / survivors are not killed but the consequences are significant and enduring.  </a:t>
            </a:r>
          </a:p>
          <a:p>
            <a:r>
              <a:rPr lang="en-AU" baseline="0" dirty="0" smtClean="0"/>
              <a:t>Many of these impacts can occur whether or not separation occurs.  </a:t>
            </a:r>
          </a:p>
          <a:p>
            <a:endParaRPr lang="en-AU" baseline="0" dirty="0" smtClean="0"/>
          </a:p>
          <a:p>
            <a:r>
              <a:rPr lang="en-AU" baseline="0" dirty="0" smtClean="0"/>
              <a:t>Separation is also high risk time for non-lethal violence.  Pregnancy represents another high risk time – some research states that DV starts or escalates during pregnancy.</a:t>
            </a:r>
          </a:p>
          <a:p>
            <a:r>
              <a:rPr lang="en-AU" dirty="0" smtClean="0"/>
              <a:t>Physical injury </a:t>
            </a:r>
          </a:p>
          <a:p>
            <a:r>
              <a:rPr lang="en-AU" dirty="0" smtClean="0"/>
              <a:t>Emotional / psychological injury- trauma and the risk of mental illness</a:t>
            </a:r>
          </a:p>
          <a:p>
            <a:r>
              <a:rPr lang="en-AU" dirty="0" smtClean="0"/>
              <a:t>Risks to children – abuse / exposure / trauma</a:t>
            </a:r>
          </a:p>
          <a:p>
            <a:r>
              <a:rPr lang="en-AU" dirty="0" smtClean="0"/>
              <a:t>Financial – the financial burden of DV often falls on</a:t>
            </a:r>
            <a:r>
              <a:rPr lang="en-AU" baseline="0" dirty="0" smtClean="0"/>
              <a:t> the victim.  With losses association with financial abuse, costs of moving, </a:t>
            </a:r>
            <a:r>
              <a:rPr lang="en-AU" dirty="0" smtClean="0"/>
              <a:t>damage to property, disruption to careers,</a:t>
            </a:r>
            <a:r>
              <a:rPr lang="en-AU" baseline="0" dirty="0" smtClean="0"/>
              <a:t> health and legal costs.</a:t>
            </a:r>
            <a:endParaRPr lang="en-AU" dirty="0" smtClean="0"/>
          </a:p>
          <a:p>
            <a:r>
              <a:rPr lang="en-AU" dirty="0" smtClean="0"/>
              <a:t>Homelessness – is the leading</a:t>
            </a:r>
            <a:r>
              <a:rPr lang="en-AU" baseline="0" dirty="0" smtClean="0"/>
              <a:t> cause of homelessness for women in Australia.  Due to a lack of affordable housing and safe housing alternatives women are forced to choose between violence and homelessness.</a:t>
            </a:r>
            <a:endParaRPr lang="en-AU" dirty="0" smtClean="0"/>
          </a:p>
          <a:p>
            <a:r>
              <a:rPr lang="en-AU" dirty="0" smtClean="0"/>
              <a:t>Social isolation – is</a:t>
            </a:r>
            <a:r>
              <a:rPr lang="en-AU" baseline="0" dirty="0" smtClean="0"/>
              <a:t> often a result of emotional abuse and a common dynamic of dv behaviour where the abuser erodes her support systems.  If this has happened over many years this can have very significant impacts on the resources available to her and her emotional wellbeing.</a:t>
            </a:r>
            <a:endParaRPr lang="en-AU" dirty="0" smtClean="0"/>
          </a:p>
          <a:p>
            <a:r>
              <a:rPr lang="en-AU" dirty="0" smtClean="0"/>
              <a:t>Cultural background</a:t>
            </a:r>
          </a:p>
          <a:p>
            <a:r>
              <a:rPr lang="en-AU" dirty="0" smtClean="0"/>
              <a:t>Age</a:t>
            </a:r>
          </a:p>
          <a:p>
            <a:r>
              <a:rPr lang="en-AU" dirty="0" smtClean="0"/>
              <a:t>Disability – I</a:t>
            </a:r>
            <a:r>
              <a:rPr lang="en-AU" baseline="0" dirty="0" smtClean="0"/>
              <a:t> have listed here are these women will have specific barriers and needs in relation to their experience of domestic violence.  We need to understand that there is not a one size fits all approach for example calling the police may not feel like a safe option for women from ATSI or from CALD backgrounds for a variety of reasons.</a:t>
            </a:r>
            <a:endParaRPr lang="en-AU" dirty="0" smtClean="0"/>
          </a:p>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29</a:t>
            </a:fld>
            <a:endParaRPr lang="en-AU"/>
          </a:p>
        </p:txBody>
      </p:sp>
    </p:spTree>
    <p:extLst>
      <p:ext uri="{BB962C8B-B14F-4D97-AF65-F5344CB8AC3E}">
        <p14:creationId xmlns:p14="http://schemas.microsoft.com/office/powerpoint/2010/main" val="678470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Safety planning is a problem solving process. </a:t>
            </a:r>
            <a:r>
              <a:rPr lang="en-AU" baseline="0" dirty="0" smtClean="0"/>
              <a:t>She will already be doing things to increase her safety. The woman herself will understand what resources she can access.  It is important that the woman is involved in decision making 1. she is more likely to follow through with a plan she has ownership of and 2. it is important to facilitate her control of her situation.</a:t>
            </a:r>
          </a:p>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30</a:t>
            </a:fld>
            <a:endParaRPr lang="en-AU"/>
          </a:p>
        </p:txBody>
      </p:sp>
    </p:spTree>
    <p:extLst>
      <p:ext uri="{BB962C8B-B14F-4D97-AF65-F5344CB8AC3E}">
        <p14:creationId xmlns:p14="http://schemas.microsoft.com/office/powerpoint/2010/main" val="2667996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Safety planning is not a checklist - every situation is different / situations change</a:t>
            </a:r>
          </a:p>
          <a:p>
            <a:r>
              <a:rPr lang="en-AU" dirty="0" smtClean="0"/>
              <a:t>Education / awareness – to inform her choices.</a:t>
            </a:r>
            <a:r>
              <a:rPr lang="en-AU" baseline="0" dirty="0" smtClean="0"/>
              <a:t>  We might think she must separate immediately but this needs to be her choice. </a:t>
            </a:r>
          </a:p>
          <a:p>
            <a:r>
              <a:rPr lang="en-AU" dirty="0" smtClean="0"/>
              <a:t>Challenges is planning for the unknown –And</a:t>
            </a:r>
            <a:r>
              <a:rPr lang="en-AU" baseline="0" dirty="0" smtClean="0"/>
              <a:t> there are r</a:t>
            </a:r>
            <a:r>
              <a:rPr lang="en-AU" dirty="0" smtClean="0"/>
              <a:t>isks involved in safety strategies. we sometimes don’t know how he will react how effective the safety strategy will be.  She knows him better than anyone and is the best person to gauge this. </a:t>
            </a:r>
          </a:p>
          <a:p>
            <a:pPr lvl="1"/>
            <a:r>
              <a:rPr lang="en-AU" dirty="0" smtClean="0"/>
              <a:t>Separation high risk – it may be safer to plan and</a:t>
            </a:r>
            <a:r>
              <a:rPr lang="en-AU" baseline="0" dirty="0" smtClean="0"/>
              <a:t> leave in secret.  If she feels she needs to discuss with him – what is the safest way to do this.</a:t>
            </a:r>
            <a:endParaRPr lang="en-AU" dirty="0" smtClean="0"/>
          </a:p>
          <a:p>
            <a:pPr lvl="1"/>
            <a:r>
              <a:rPr lang="en-AU" dirty="0" smtClean="0"/>
              <a:t>Limit his opportunities = seeking alternatives. An example is if he block his phone number is he likely to then come around to the house.</a:t>
            </a:r>
          </a:p>
          <a:p>
            <a:r>
              <a:rPr lang="en-AU" dirty="0" smtClean="0"/>
              <a:t>Legal options also have risks</a:t>
            </a:r>
          </a:p>
          <a:p>
            <a:pPr lvl="1"/>
            <a:r>
              <a:rPr lang="en-AU" dirty="0" err="1" smtClean="0"/>
              <a:t>Eg</a:t>
            </a:r>
            <a:r>
              <a:rPr lang="en-AU" dirty="0" smtClean="0"/>
              <a:t>, DVO </a:t>
            </a:r>
            <a:r>
              <a:rPr lang="en-AU" dirty="0" err="1" smtClean="0"/>
              <a:t>esp</a:t>
            </a:r>
            <a:r>
              <a:rPr lang="en-AU" dirty="0" smtClean="0"/>
              <a:t> ouster</a:t>
            </a:r>
          </a:p>
          <a:p>
            <a:pPr lvl="1"/>
            <a:r>
              <a:rPr lang="en-AU" dirty="0" smtClean="0"/>
              <a:t>Changing locks</a:t>
            </a:r>
          </a:p>
          <a:p>
            <a:pPr lvl="1"/>
            <a:endParaRPr lang="en-AU" dirty="0" smtClean="0"/>
          </a:p>
          <a:p>
            <a:pPr lvl="1"/>
            <a:r>
              <a:rPr lang="en-AU" dirty="0" smtClean="0"/>
              <a:t>How might a DVO increase the risk of DV?</a:t>
            </a:r>
          </a:p>
          <a:p>
            <a:pPr lvl="1"/>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I’m not saying she shouldn’t follow the advice – but it is important to think about the possibility that our safety strategies and legal advice may increase her risk.  </a:t>
            </a:r>
          </a:p>
          <a:p>
            <a:endParaRPr lang="en-AU" baseline="0" dirty="0" smtClean="0"/>
          </a:p>
          <a:p>
            <a:r>
              <a:rPr lang="en-AU" b="1" baseline="0" dirty="0" smtClean="0"/>
              <a:t>Refer to DV specialist support.</a:t>
            </a:r>
          </a:p>
          <a:p>
            <a:endParaRPr lang="en-AU" b="1" baseline="0" dirty="0" smtClean="0"/>
          </a:p>
          <a:p>
            <a:r>
              <a:rPr lang="en-AU" baseline="0" dirty="0" smtClean="0"/>
              <a:t>Video activity</a:t>
            </a:r>
          </a:p>
          <a:p>
            <a:endParaRPr lang="en-AU" baseline="0" dirty="0" smtClean="0"/>
          </a:p>
          <a:p>
            <a:r>
              <a:rPr lang="en-AU" dirty="0" smtClean="0"/>
              <a:t>http://www.avertfamilyviolence.com.au/videos/testimonial-6/</a:t>
            </a:r>
          </a:p>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31</a:t>
            </a:fld>
            <a:endParaRPr lang="en-AU"/>
          </a:p>
        </p:txBody>
      </p:sp>
    </p:spTree>
    <p:extLst>
      <p:ext uri="{BB962C8B-B14F-4D97-AF65-F5344CB8AC3E}">
        <p14:creationId xmlns:p14="http://schemas.microsoft.com/office/powerpoint/2010/main" val="2694578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D8EAFE7-0BD0-3A46-B3B6-EE22D3BDDE5B}" type="slidenum">
              <a:rPr lang="en-AU" smtClean="0"/>
              <a:pPr/>
              <a:t>36</a:t>
            </a:fld>
            <a:endParaRPr lang="en-AU"/>
          </a:p>
        </p:txBody>
      </p:sp>
    </p:spTree>
    <p:extLst>
      <p:ext uri="{BB962C8B-B14F-4D97-AF65-F5344CB8AC3E}">
        <p14:creationId xmlns:p14="http://schemas.microsoft.com/office/powerpoint/2010/main" val="2983099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In the first instance I think that there is a responsibility on all</a:t>
            </a:r>
          </a:p>
          <a:p>
            <a:r>
              <a:rPr lang="en-AU" sz="1200" b="0" i="0" u="none" strike="noStrike" kern="1200" baseline="0" dirty="0" smtClean="0">
                <a:solidFill>
                  <a:schemeClr val="tx1"/>
                </a:solidFill>
                <a:latin typeface="+mn-lt"/>
                <a:ea typeface="+mn-ea"/>
                <a:cs typeface="+mn-cs"/>
              </a:rPr>
              <a:t>organizations to review the extent to which their core business exposes</a:t>
            </a:r>
          </a:p>
          <a:p>
            <a:r>
              <a:rPr lang="en-AU" sz="1200" b="0" i="0" u="none" strike="noStrike" kern="1200" baseline="0" dirty="0" smtClean="0">
                <a:solidFill>
                  <a:schemeClr val="tx1"/>
                </a:solidFill>
                <a:latin typeface="+mn-lt"/>
                <a:ea typeface="+mn-ea"/>
                <a:cs typeface="+mn-cs"/>
              </a:rPr>
              <a:t>workers to VT.</a:t>
            </a:r>
          </a:p>
          <a:p>
            <a:r>
              <a:rPr lang="en-AU" sz="1200" b="0" i="0" u="none" strike="noStrike" kern="1200" baseline="0" dirty="0" smtClean="0">
                <a:solidFill>
                  <a:schemeClr val="tx1"/>
                </a:solidFill>
                <a:latin typeface="+mn-lt"/>
                <a:ea typeface="+mn-ea"/>
                <a:cs typeface="+mn-cs"/>
              </a:rPr>
              <a:t>• All staff at management level and in the case of NGOs, all Management</a:t>
            </a:r>
          </a:p>
          <a:p>
            <a:r>
              <a:rPr lang="en-AU" sz="1200" b="0" i="0" u="none" strike="noStrike" kern="1200" baseline="0" dirty="0" smtClean="0">
                <a:solidFill>
                  <a:schemeClr val="tx1"/>
                </a:solidFill>
                <a:latin typeface="+mn-lt"/>
                <a:ea typeface="+mn-ea"/>
                <a:cs typeface="+mn-cs"/>
              </a:rPr>
              <a:t>Committees, need to be actively interested and concerned with staff well</a:t>
            </a:r>
          </a:p>
          <a:p>
            <a:r>
              <a:rPr lang="en-AU" sz="1200" b="0" i="0" u="none" strike="noStrike" kern="1200" baseline="0" dirty="0" smtClean="0">
                <a:solidFill>
                  <a:schemeClr val="tx1"/>
                </a:solidFill>
                <a:latin typeface="+mn-lt"/>
                <a:ea typeface="+mn-ea"/>
                <a:cs typeface="+mn-cs"/>
              </a:rPr>
              <a:t>being.</a:t>
            </a:r>
          </a:p>
          <a:p>
            <a:r>
              <a:rPr lang="en-AU" sz="1200" b="0" i="0" u="none" strike="noStrike" kern="1200" baseline="0" dirty="0" smtClean="0">
                <a:solidFill>
                  <a:schemeClr val="tx1"/>
                </a:solidFill>
                <a:latin typeface="+mn-lt"/>
                <a:ea typeface="+mn-ea"/>
                <a:cs typeface="+mn-cs"/>
              </a:rPr>
              <a:t>Staff need to be aware of the risks and the accumulative impact.  </a:t>
            </a:r>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37</a:t>
            </a:fld>
            <a:endParaRPr lang="en-AU"/>
          </a:p>
        </p:txBody>
      </p:sp>
    </p:spTree>
    <p:extLst>
      <p:ext uri="{BB962C8B-B14F-4D97-AF65-F5344CB8AC3E}">
        <p14:creationId xmlns:p14="http://schemas.microsoft.com/office/powerpoint/2010/main" val="1034613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Vicarious Trauma develops through the repeated exposure to clients’ traumatic stories and particularly affects professions dealing with domestic violence and sexual assault.  The impacts of vicarious trauma are accumulative and therefore may not be recognised.</a:t>
            </a:r>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38</a:t>
            </a:fld>
            <a:endParaRPr lang="en-AU"/>
          </a:p>
        </p:txBody>
      </p:sp>
    </p:spTree>
    <p:extLst>
      <p:ext uri="{BB962C8B-B14F-4D97-AF65-F5344CB8AC3E}">
        <p14:creationId xmlns:p14="http://schemas.microsoft.com/office/powerpoint/2010/main" val="945389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Vicarious trauma has a range of impacts and can present differently in individuals.  Signs of vicarious trauma 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Emotional symptoms </a:t>
            </a:r>
            <a:r>
              <a:rPr lang="en-AU" sz="1200" kern="1200" dirty="0" err="1" smtClean="0">
                <a:solidFill>
                  <a:schemeClr val="tx1"/>
                </a:solidFill>
                <a:effectLst/>
                <a:latin typeface="+mn-lt"/>
                <a:ea typeface="+mn-ea"/>
                <a:cs typeface="+mn-cs"/>
              </a:rPr>
              <a:t>eg</a:t>
            </a:r>
            <a:r>
              <a:rPr lang="en-AU" sz="1200" kern="1200" dirty="0" smtClean="0">
                <a:solidFill>
                  <a:schemeClr val="tx1"/>
                </a:solidFill>
                <a:effectLst/>
                <a:latin typeface="+mn-lt"/>
                <a:ea typeface="+mn-ea"/>
                <a:cs typeface="+mn-cs"/>
              </a:rPr>
              <a:t>, mood swings, loss of professional confidence, difficulty making decisions,,, loss of self esteem.</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Cognitive - Changes in self identity and /or world view </a:t>
            </a:r>
            <a:r>
              <a:rPr lang="en-AU" sz="1200" kern="1200" dirty="0" err="1" smtClean="0">
                <a:solidFill>
                  <a:schemeClr val="tx1"/>
                </a:solidFill>
                <a:effectLst/>
                <a:latin typeface="+mn-lt"/>
                <a:ea typeface="+mn-ea"/>
                <a:cs typeface="+mn-cs"/>
              </a:rPr>
              <a:t>eg</a:t>
            </a:r>
            <a:r>
              <a:rPr lang="en-AU" sz="1200" kern="1200" dirty="0" smtClean="0">
                <a:solidFill>
                  <a:schemeClr val="tx1"/>
                </a:solidFill>
                <a:effectLst/>
                <a:latin typeface="+mn-lt"/>
                <a:ea typeface="+mn-ea"/>
                <a:cs typeface="+mn-cs"/>
              </a:rPr>
              <a:t>, our beliefs about spirituality and human nature, our perceptions about our own personal safety and the ‘goodness’ or ‘trustworthiness’ of others. intrusive thoughts </a:t>
            </a:r>
            <a:r>
              <a:rPr lang="en-AU" sz="1200" kern="1200" dirty="0" err="1" smtClean="0">
                <a:solidFill>
                  <a:schemeClr val="tx1"/>
                </a:solidFill>
                <a:effectLst/>
                <a:latin typeface="+mn-lt"/>
                <a:ea typeface="+mn-ea"/>
                <a:cs typeface="+mn-cs"/>
              </a:rPr>
              <a:t>eg</a:t>
            </a:r>
            <a:r>
              <a:rPr lang="en-AU" sz="1200" kern="1200" dirty="0" smtClean="0">
                <a:solidFill>
                  <a:schemeClr val="tx1"/>
                </a:solidFill>
                <a:effectLst/>
                <a:latin typeface="+mn-lt"/>
                <a:ea typeface="+mn-ea"/>
                <a:cs typeface="+mn-cs"/>
              </a:rPr>
              <a:t>, thinking about clients</a:t>
            </a:r>
            <a:r>
              <a:rPr lang="en-AU" sz="1200" kern="1200" baseline="0" dirty="0" smtClean="0">
                <a:solidFill>
                  <a:schemeClr val="tx1"/>
                </a:solidFill>
                <a:effectLst/>
                <a:latin typeface="+mn-lt"/>
                <a:ea typeface="+mn-ea"/>
                <a:cs typeface="+mn-cs"/>
              </a:rPr>
              <a:t> when we don’t want to.</a:t>
            </a:r>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Physical symptoms </a:t>
            </a:r>
            <a:r>
              <a:rPr lang="en-AU" sz="1200" kern="1200" dirty="0" err="1" smtClean="0">
                <a:solidFill>
                  <a:schemeClr val="tx1"/>
                </a:solidFill>
                <a:effectLst/>
                <a:latin typeface="+mn-lt"/>
                <a:ea typeface="+mn-ea"/>
                <a:cs typeface="+mn-cs"/>
              </a:rPr>
              <a:t>eg</a:t>
            </a:r>
            <a:r>
              <a:rPr lang="en-AU" sz="1200" kern="1200" dirty="0" smtClean="0">
                <a:solidFill>
                  <a:schemeClr val="tx1"/>
                </a:solidFill>
                <a:effectLst/>
                <a:latin typeface="+mn-lt"/>
                <a:ea typeface="+mn-ea"/>
                <a:cs typeface="+mn-cs"/>
              </a:rPr>
              <a:t>, headaches, new or exacerbated illnesses, disturbed appetite, weight fluctuation. disturbed sleep patterns</a:t>
            </a:r>
          </a:p>
          <a:p>
            <a:endParaRPr lang="en-AU"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Behavioural - Difficulty in maintaining work / life boundaries </a:t>
            </a:r>
            <a:r>
              <a:rPr lang="en-AU" sz="1200" kern="1200" dirty="0" err="1" smtClean="0">
                <a:solidFill>
                  <a:schemeClr val="tx1"/>
                </a:solidFill>
                <a:effectLst/>
                <a:latin typeface="+mn-lt"/>
                <a:ea typeface="+mn-ea"/>
                <a:cs typeface="+mn-cs"/>
              </a:rPr>
              <a:t>eg</a:t>
            </a:r>
            <a:r>
              <a:rPr lang="en-AU" sz="1200" kern="1200" dirty="0" smtClean="0">
                <a:solidFill>
                  <a:schemeClr val="tx1"/>
                </a:solidFill>
                <a:effectLst/>
                <a:latin typeface="+mn-lt"/>
                <a:ea typeface="+mn-ea"/>
                <a:cs typeface="+mn-cs"/>
              </a:rPr>
              <a:t>, inability to ‘switch off’ from work issues, becoming over involved at work including spending longer hours at work, or avoiding clients.  Personal relationship strain / breakdown </a:t>
            </a:r>
            <a:r>
              <a:rPr lang="en-AU" sz="1200" kern="1200" dirty="0" err="1" smtClean="0">
                <a:solidFill>
                  <a:schemeClr val="tx1"/>
                </a:solidFill>
                <a:effectLst/>
                <a:latin typeface="+mn-lt"/>
                <a:ea typeface="+mn-ea"/>
                <a:cs typeface="+mn-cs"/>
              </a:rPr>
              <a:t>eg</a:t>
            </a:r>
            <a:r>
              <a:rPr lang="en-AU" sz="1200" kern="1200" dirty="0" smtClean="0">
                <a:solidFill>
                  <a:schemeClr val="tx1"/>
                </a:solidFill>
                <a:effectLst/>
                <a:latin typeface="+mn-lt"/>
                <a:ea typeface="+mn-ea"/>
                <a:cs typeface="+mn-cs"/>
              </a:rPr>
              <a:t>, relationships are often impacted alongside difficulties with work boundaries and when our self worth and trust in others is compromised.</a:t>
            </a:r>
          </a:p>
          <a:p>
            <a:pPr lvl="0"/>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39</a:t>
            </a:fld>
            <a:endParaRPr lang="en-AU"/>
          </a:p>
        </p:txBody>
      </p:sp>
    </p:spTree>
    <p:extLst>
      <p:ext uri="{BB962C8B-B14F-4D97-AF65-F5344CB8AC3E}">
        <p14:creationId xmlns:p14="http://schemas.microsoft.com/office/powerpoint/2010/main" val="3468000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You will notice that this slide is exactly the same as the previous slide referring to work with clients.</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Just as  vicarious trauma in workers mirrors the trauma experienced by our clients – working in a way that supports workers and prevents vicarious trauma mirrors the Trauma informed framework.</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In the workplace we need to apply these principles – to create a safe environment and supportive work culture.</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r>
              <a:rPr lang="en-AU" dirty="0" smtClean="0"/>
              <a:t>Trauma awareness – understanding the impact of this work ourselves and others / recognise it as an </a:t>
            </a:r>
            <a:r>
              <a:rPr lang="en-AU" dirty="0" err="1" smtClean="0"/>
              <a:t>ievitable</a:t>
            </a:r>
            <a:r>
              <a:rPr lang="en-AU" dirty="0" smtClean="0"/>
              <a:t> part of work.</a:t>
            </a:r>
            <a:r>
              <a:rPr lang="en-AU" baseline="0" dirty="0" smtClean="0"/>
              <a:t>  Not a sign of weakness.</a:t>
            </a:r>
            <a:endParaRPr lang="en-AU" dirty="0" smtClean="0"/>
          </a:p>
          <a:p>
            <a:r>
              <a:rPr lang="en-AU" dirty="0" smtClean="0"/>
              <a:t>Prioritise Safety – physical safety when</a:t>
            </a:r>
            <a:r>
              <a:rPr lang="en-AU" baseline="0" dirty="0" smtClean="0"/>
              <a:t> we work with challenging clients / doing outreach at court we need to address risks to staff.  Also emotional safety – </a:t>
            </a:r>
            <a:r>
              <a:rPr lang="en-AU" baseline="0" dirty="0" err="1" smtClean="0"/>
              <a:t>ensureing</a:t>
            </a:r>
            <a:r>
              <a:rPr lang="en-AU" baseline="0" dirty="0" smtClean="0"/>
              <a:t> supports like EAP / supervision are in place.</a:t>
            </a:r>
            <a:endParaRPr lang="en-AU" dirty="0" smtClean="0"/>
          </a:p>
          <a:p>
            <a:r>
              <a:rPr lang="en-AU" dirty="0" smtClean="0"/>
              <a:t>Respectful / trusting relationships – clear communication processes</a:t>
            </a:r>
          </a:p>
          <a:p>
            <a:r>
              <a:rPr lang="en-AU" dirty="0" smtClean="0"/>
              <a:t>Choice and empowerment</a:t>
            </a:r>
          </a:p>
          <a:p>
            <a:r>
              <a:rPr lang="en-AU" dirty="0" smtClean="0"/>
              <a:t>Hope and Possibility</a:t>
            </a:r>
          </a:p>
          <a:p>
            <a:r>
              <a:rPr lang="en-AU" smtClean="0"/>
              <a:t>Strength based - </a:t>
            </a: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ED8EAFE7-0BD0-3A46-B3B6-EE22D3BDDE5B}" type="slidenum">
              <a:rPr lang="en-AU" smtClean="0">
                <a:solidFill>
                  <a:prstClr val="black"/>
                </a:solidFill>
              </a:rPr>
              <a:pPr/>
              <a:t>40</a:t>
            </a:fld>
            <a:endParaRPr lang="en-AU">
              <a:solidFill>
                <a:prstClr val="black"/>
              </a:solidFill>
            </a:endParaRPr>
          </a:p>
        </p:txBody>
      </p:sp>
    </p:spTree>
    <p:extLst>
      <p:ext uri="{BB962C8B-B14F-4D97-AF65-F5344CB8AC3E}">
        <p14:creationId xmlns:p14="http://schemas.microsoft.com/office/powerpoint/2010/main" val="112752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D8EAFE7-0BD0-3A46-B3B6-EE22D3BDDE5B}" type="slidenum">
              <a:rPr lang="en-AU" smtClean="0"/>
              <a:pPr/>
              <a:t>3</a:t>
            </a:fld>
            <a:endParaRPr lang="en-AU"/>
          </a:p>
        </p:txBody>
      </p:sp>
    </p:spTree>
    <p:extLst>
      <p:ext uri="{BB962C8B-B14F-4D97-AF65-F5344CB8AC3E}">
        <p14:creationId xmlns:p14="http://schemas.microsoft.com/office/powerpoint/2010/main" val="2711425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https://www.youtube.com/watch?v=DOQWa-T1sh0</a:t>
            </a:r>
          </a:p>
          <a:p>
            <a:r>
              <a:rPr lang="en-AU" dirty="0" smtClean="0"/>
              <a:t> 5 minute</a:t>
            </a:r>
            <a:r>
              <a:rPr lang="en-AU" baseline="0" dirty="0" smtClean="0"/>
              <a:t> </a:t>
            </a:r>
            <a:endParaRPr lang="en-AU" dirty="0" smtClean="0"/>
          </a:p>
          <a:p>
            <a:endParaRPr lang="en-AU" dirty="0" smtClean="0"/>
          </a:p>
          <a:p>
            <a:r>
              <a:rPr lang="en-AU" dirty="0" smtClean="0"/>
              <a:t>Supportive work culture – acknowledging the impact of VT</a:t>
            </a:r>
            <a:r>
              <a:rPr lang="en-AU" baseline="0" dirty="0" smtClean="0"/>
              <a:t> – it is not a weakness.  This should be seen as a workplace health and safety issue and employers have a responsibility to mitigate or prevent risks to their employees.  Having access to external supervision</a:t>
            </a:r>
          </a:p>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41</a:t>
            </a:fld>
            <a:endParaRPr lang="en-AU"/>
          </a:p>
        </p:txBody>
      </p:sp>
    </p:spTree>
    <p:extLst>
      <p:ext uri="{BB962C8B-B14F-4D97-AF65-F5344CB8AC3E}">
        <p14:creationId xmlns:p14="http://schemas.microsoft.com/office/powerpoint/2010/main" val="1222044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43</a:t>
            </a:fld>
            <a:endParaRPr lang="en-AU"/>
          </a:p>
        </p:txBody>
      </p:sp>
    </p:spTree>
    <p:extLst>
      <p:ext uri="{BB962C8B-B14F-4D97-AF65-F5344CB8AC3E}">
        <p14:creationId xmlns:p14="http://schemas.microsoft.com/office/powerpoint/2010/main" val="96564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a:t>
            </a:r>
            <a:r>
              <a:rPr lang="en-AU" baseline="0" dirty="0" smtClean="0"/>
              <a:t> is important to recognise that there is not one definition of DV. And definitions change over time as our frameworks for understanding issues change.</a:t>
            </a:r>
            <a:endParaRPr lang="en-AU" dirty="0" smtClean="0"/>
          </a:p>
          <a:p>
            <a:endParaRPr lang="en-AU" dirty="0" smtClean="0"/>
          </a:p>
          <a:p>
            <a:r>
              <a:rPr lang="en-AU" dirty="0" smtClean="0"/>
              <a:t>Exercise – legal responses</a:t>
            </a:r>
            <a:r>
              <a:rPr lang="en-AU" baseline="0" dirty="0" smtClean="0"/>
              <a:t> and community attitudes.</a:t>
            </a:r>
          </a:p>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110674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228"/>
              </a:spcBef>
            </a:pPr>
            <a:r>
              <a:rPr lang="en-US" sz="1200" dirty="0" smtClean="0"/>
              <a:t>The prevalence of domestic violence is notoriously difficult to determine.  Given the nature of the violence, victims are less likely to disclose, report to police or name the act as violence compared</a:t>
            </a:r>
            <a:r>
              <a:rPr lang="en-US" sz="1200" baseline="0" dirty="0" smtClean="0"/>
              <a:t> to violence by an acquaintance or a stranger</a:t>
            </a:r>
            <a:r>
              <a:rPr lang="en-US" sz="1200" dirty="0" smtClean="0"/>
              <a:t>. </a:t>
            </a:r>
          </a:p>
          <a:p>
            <a:pPr>
              <a:spcBef>
                <a:spcPts val="228"/>
              </a:spcBef>
            </a:pPr>
            <a:endParaRPr lang="en-US" sz="1200" dirty="0" smtClean="0"/>
          </a:p>
          <a:p>
            <a:pPr>
              <a:spcBef>
                <a:spcPts val="228"/>
              </a:spcBef>
            </a:pPr>
            <a:r>
              <a:rPr lang="en-US" sz="1200" dirty="0" smtClean="0"/>
              <a:t>The overwhelming majority of people who experience domestic violence are women – in a home, at the hands of men they know (ABS 2012).</a:t>
            </a:r>
          </a:p>
          <a:p>
            <a:pPr>
              <a:spcBef>
                <a:spcPts val="228"/>
              </a:spcBef>
            </a:pPr>
            <a:endParaRPr lang="en-US" sz="1200" dirty="0" smtClean="0"/>
          </a:p>
          <a:p>
            <a:pPr>
              <a:spcBef>
                <a:spcPts val="228"/>
              </a:spcBef>
            </a:pPr>
            <a:r>
              <a:rPr lang="en-US" sz="1200" dirty="0" smtClean="0"/>
              <a:t>Compared with one in 19 men having experienced physical or sexual violence from a current or former partner and one in 22 have experienced</a:t>
            </a:r>
            <a:r>
              <a:rPr lang="en-US" sz="1200" baseline="0" dirty="0" smtClean="0"/>
              <a:t> sexual violence.</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ED8EAFE7-0BD0-3A46-B3B6-EE22D3BDDE5B}"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142712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0" dirty="0" smtClean="0"/>
              <a:t>AIWH - Only 9% of family and domestic violence clients </a:t>
            </a:r>
            <a:r>
              <a:rPr lang="en-AU" dirty="0" smtClean="0"/>
              <a:t>were able to be provided with long term accommodation when first requested.</a:t>
            </a:r>
          </a:p>
          <a:p>
            <a:endParaRPr lang="en-AU" sz="1200" kern="1200" baseline="0" dirty="0" smtClean="0">
              <a:solidFill>
                <a:schemeClr val="tx1"/>
              </a:solidFill>
              <a:latin typeface="Calibri" pitchFamily="34" charset="0"/>
              <a:ea typeface="+mn-ea"/>
              <a:cs typeface="+mn-cs"/>
            </a:endParaRPr>
          </a:p>
          <a:p>
            <a:r>
              <a:rPr lang="en-AU" dirty="0" smtClean="0"/>
              <a:t>AIHW report covering 3 years  - The clear majority of adult clients who sought assistance because of domestic and family violence were women. Over the 3 years examined, 110,000 women aged over 18 sought assistance, compared with 12,000 men. Over 45,000 of the client group were women with children, and nearly 24,000 were young women (aged 15–24) presenting alone.  Also showed that of the people presenting as homeless due to DV only 9% of those were able to access long term housing at their initial request.</a:t>
            </a:r>
          </a:p>
          <a:p>
            <a:endParaRPr lang="en-AU" sz="1200" kern="1200" baseline="0" dirty="0" smtClean="0">
              <a:solidFill>
                <a:schemeClr val="tx1"/>
              </a:solidFill>
              <a:latin typeface="Calibri" pitchFamily="34" charset="0"/>
              <a:ea typeface="+mn-ea"/>
              <a:cs typeface="+mn-cs"/>
            </a:endParaRPr>
          </a:p>
          <a:p>
            <a:r>
              <a:rPr lang="en-AU" sz="1200" kern="1200" dirty="0" smtClean="0">
                <a:solidFill>
                  <a:schemeClr val="tx1"/>
                </a:solidFill>
                <a:effectLst/>
                <a:latin typeface="+mn-lt"/>
                <a:ea typeface="+mn-ea"/>
                <a:cs typeface="+mn-cs"/>
              </a:rPr>
              <a:t>PricewaterhouseCoopers report – funded by </a:t>
            </a:r>
            <a:r>
              <a:rPr lang="en-AU" sz="1200" kern="1200" dirty="0" err="1" smtClean="0">
                <a:solidFill>
                  <a:schemeClr val="tx1"/>
                </a:solidFill>
                <a:effectLst/>
                <a:latin typeface="+mn-lt"/>
                <a:ea typeface="+mn-ea"/>
                <a:cs typeface="+mn-cs"/>
              </a:rPr>
              <a:t>OurWatch</a:t>
            </a:r>
            <a:r>
              <a:rPr lang="en-AU" sz="1200" kern="1200" dirty="0" smtClean="0">
                <a:solidFill>
                  <a:schemeClr val="tx1"/>
                </a:solidFill>
                <a:effectLst/>
                <a:latin typeface="+mn-lt"/>
                <a:ea typeface="+mn-ea"/>
                <a:cs typeface="+mn-cs"/>
              </a:rPr>
              <a:t> and Vic Health – with</a:t>
            </a:r>
            <a:r>
              <a:rPr lang="en-AU" sz="1200" kern="1200" baseline="0" dirty="0" smtClean="0">
                <a:solidFill>
                  <a:schemeClr val="tx1"/>
                </a:solidFill>
                <a:effectLst/>
                <a:latin typeface="+mn-lt"/>
                <a:ea typeface="+mn-ea"/>
                <a:cs typeface="+mn-cs"/>
              </a:rPr>
              <a:t> the victim bearing approx. 30% of the cost. </a:t>
            </a:r>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235368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section will provide you with a base of knowledge in trauma and will assist you in understanding the many different ways in which trauma can impact survivors of domestic violence. This chapter defines trauma, explains the concept of trauma-informed care</a:t>
            </a:r>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7</a:t>
            </a:fld>
            <a:endParaRPr lang="en-AU"/>
          </a:p>
        </p:txBody>
      </p:sp>
    </p:spTree>
    <p:extLst>
      <p:ext uri="{BB962C8B-B14F-4D97-AF65-F5344CB8AC3E}">
        <p14:creationId xmlns:p14="http://schemas.microsoft.com/office/powerpoint/2010/main" val="7885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effectLst/>
              </a:rPr>
              <a:t>In psychology an extremely </a:t>
            </a:r>
            <a:r>
              <a:rPr lang="en-AU" dirty="0" smtClean="0">
                <a:effectLst/>
              </a:rPr>
              <a:t>frightening or distressing events can result in trauma</a:t>
            </a:r>
            <a:r>
              <a:rPr lang="en-AU" baseline="0" dirty="0" smtClean="0">
                <a:effectLst/>
              </a:rPr>
              <a:t> and lead to </a:t>
            </a:r>
            <a:r>
              <a:rPr lang="en-AU" dirty="0" smtClean="0">
                <a:effectLst/>
              </a:rPr>
              <a:t>a difficulty in coping or functioning normally following a particular event. </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effectLst/>
              </a:rPr>
              <a:t>IF the event is a one</a:t>
            </a:r>
            <a:r>
              <a:rPr lang="en-AU" baseline="0" dirty="0" smtClean="0">
                <a:effectLst/>
              </a:rPr>
              <a:t> off, </a:t>
            </a:r>
            <a:r>
              <a:rPr lang="en-AU" dirty="0" smtClean="0">
                <a:effectLst/>
              </a:rPr>
              <a:t>most people who experience a potentially traumatic event will recover well with  support of family and friends.  If we are to measure the impact of a one-</a:t>
            </a:r>
            <a:r>
              <a:rPr lang="en-AU" baseline="0" dirty="0" smtClean="0">
                <a:effectLst/>
              </a:rPr>
              <a:t> off traumatic event for most people it would look like this….</a:t>
            </a:r>
            <a:endParaRPr lang="en-AU"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effectLst/>
              </a:rPr>
              <a:t>However, if the traumatic event is prolonged or repeated like many</a:t>
            </a:r>
            <a:r>
              <a:rPr lang="en-AU" baseline="0" dirty="0" smtClean="0">
                <a:effectLst/>
              </a:rPr>
              <a:t> cases of domestic violence, </a:t>
            </a:r>
            <a:r>
              <a:rPr lang="en-AU" dirty="0" smtClean="0">
                <a:effectLst/>
              </a:rPr>
              <a:t>this</a:t>
            </a:r>
            <a:r>
              <a:rPr lang="en-AU" baseline="0" dirty="0" smtClean="0">
                <a:effectLst/>
              </a:rPr>
              <a:t> can result in long term psychological problems, for example PTSD.</a:t>
            </a:r>
            <a:r>
              <a:rPr lang="en-AU"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Domestic violence by it’s nature is chronic, has been likened to experiences of soldiers in warzones where they are repeatedly exposed to threats to their life.  The impact of repeated trauma looks like this…. The emotional damage is accumulative.</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Judith Murray UQ</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In a basic sense – trauma is an internal response to a significantly distressing to an external event.</a:t>
            </a:r>
          </a:p>
        </p:txBody>
      </p:sp>
      <p:sp>
        <p:nvSpPr>
          <p:cNvPr id="4" name="Slide Number Placeholder 3"/>
          <p:cNvSpPr>
            <a:spLocks noGrp="1"/>
          </p:cNvSpPr>
          <p:nvPr>
            <p:ph type="sldNum" sz="quarter" idx="10"/>
          </p:nvPr>
        </p:nvSpPr>
        <p:spPr/>
        <p:txBody>
          <a:bodyPr/>
          <a:lstStyle/>
          <a:p>
            <a:fld id="{ED8EAFE7-0BD0-3A46-B3B6-EE22D3BDDE5B}" type="slidenum">
              <a:rPr lang="en-AU" smtClean="0"/>
              <a:pPr/>
              <a:t>8</a:t>
            </a:fld>
            <a:endParaRPr lang="en-AU"/>
          </a:p>
        </p:txBody>
      </p:sp>
    </p:spTree>
    <p:extLst>
      <p:ext uri="{BB962C8B-B14F-4D97-AF65-F5344CB8AC3E}">
        <p14:creationId xmlns:p14="http://schemas.microsoft.com/office/powerpoint/2010/main" val="205068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sz="1200" kern="1200" baseline="0" dirty="0" smtClean="0">
                <a:solidFill>
                  <a:schemeClr val="tx1"/>
                </a:solidFill>
                <a:effectLst/>
                <a:latin typeface="+mn-lt"/>
                <a:ea typeface="+mn-ea"/>
                <a:cs typeface="+mn-cs"/>
              </a:rPr>
              <a:t>This is very basic explanation of how trauma works in the brain.  Its important to understand this if we are to understand our clients better.</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These </a:t>
            </a:r>
            <a:r>
              <a:rPr lang="en-AU" sz="1200" kern="1200" dirty="0" smtClean="0">
                <a:solidFill>
                  <a:schemeClr val="tx1"/>
                </a:solidFill>
                <a:effectLst/>
                <a:latin typeface="+mn-lt"/>
                <a:ea typeface="+mn-ea"/>
                <a:cs typeface="+mn-cs"/>
              </a:rPr>
              <a:t>are the main parts of the limbic system, which is concerned with instinct and mood. All the activity surrounding trauma and fear happens here. </a:t>
            </a:r>
            <a:r>
              <a:rPr lang="en-AU" sz="1200" kern="1200" baseline="0" dirty="0" smtClean="0">
                <a:solidFill>
                  <a:schemeClr val="tx1"/>
                </a:solidFill>
                <a:effectLst/>
                <a:latin typeface="+mn-lt"/>
                <a:ea typeface="+mn-ea"/>
                <a:cs typeface="+mn-cs"/>
              </a:rPr>
              <a:t>This is our brain’s fight, flight and freeze response. </a:t>
            </a:r>
            <a:r>
              <a:rPr lang="en-AU" sz="1200" kern="1200" dirty="0" smtClean="0">
                <a:solidFill>
                  <a:schemeClr val="tx1"/>
                </a:solidFill>
                <a:effectLst/>
                <a:latin typeface="+mn-lt"/>
                <a:ea typeface="+mn-ea"/>
                <a:cs typeface="+mn-cs"/>
              </a:rPr>
              <a:t>It </a:t>
            </a:r>
            <a:r>
              <a:rPr lang="en-AU" sz="1200" kern="1200" baseline="0" dirty="0" smtClean="0">
                <a:solidFill>
                  <a:schemeClr val="tx1"/>
                </a:solidFill>
                <a:effectLst/>
                <a:latin typeface="+mn-lt"/>
                <a:ea typeface="+mn-ea"/>
                <a:cs typeface="+mn-cs"/>
              </a:rPr>
              <a:t>is a very primitive part of the brain. </a:t>
            </a:r>
            <a:r>
              <a:rPr lang="en-AU" sz="1200" kern="1200" dirty="0" smtClean="0">
                <a:solidFill>
                  <a:schemeClr val="tx1"/>
                </a:solidFill>
                <a:effectLst/>
                <a:latin typeface="+mn-lt"/>
                <a:ea typeface="+mn-ea"/>
                <a:cs typeface="+mn-cs"/>
              </a:rPr>
              <a:t>This response has kept us safe for 1000s of thousands of years, when we were prey. </a:t>
            </a:r>
            <a:r>
              <a:rPr lang="en-AU" sz="1200" kern="1200" baseline="0" dirty="0" smtClean="0">
                <a:solidFill>
                  <a:schemeClr val="tx1"/>
                </a:solidFill>
                <a:effectLst/>
                <a:latin typeface="+mn-lt"/>
                <a:ea typeface="+mn-ea"/>
                <a:cs typeface="+mn-cs"/>
              </a:rPr>
              <a:t>It allows us to respond quickly when there is danger. Act first and think later.</a:t>
            </a:r>
          </a:p>
          <a:p>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brain is highly sensitive to threats. Our Thalamus that processes sensory stimuli is always unconsciously scanning for danger. And if we sense danger the Amygdala is triggered. When the Amygdala is activated it sends messages to release hormones – adrenaline and cortisol provide us energy – increasing our heart rate, flooding our muscles with oxygen </a:t>
            </a:r>
            <a:r>
              <a:rPr lang="en-AU" sz="1200" kern="1200" baseline="0" dirty="0" smtClean="0">
                <a:solidFill>
                  <a:schemeClr val="tx1"/>
                </a:solidFill>
                <a:effectLst/>
                <a:latin typeface="+mn-lt"/>
                <a:ea typeface="+mn-ea"/>
                <a:cs typeface="+mn-cs"/>
              </a:rPr>
              <a:t>to react quickly.  </a:t>
            </a:r>
            <a:r>
              <a:rPr lang="en-AU" sz="1200" kern="1200" dirty="0" smtClean="0">
                <a:solidFill>
                  <a:schemeClr val="tx1"/>
                </a:solidFill>
                <a:effectLst/>
                <a:latin typeface="+mn-lt"/>
                <a:ea typeface="+mn-ea"/>
                <a:cs typeface="+mn-cs"/>
              </a:rPr>
              <a:t>Also oxytocin and natural opiates are released in readiness for pain.  This is why sometimes we don’t feel the pain from injury until later. </a:t>
            </a:r>
            <a:r>
              <a:rPr lang="en-AU" sz="1200" kern="1200" baseline="0" dirty="0" smtClean="0">
                <a:solidFill>
                  <a:schemeClr val="tx1"/>
                </a:solidFill>
                <a:effectLst/>
                <a:latin typeface="+mn-lt"/>
                <a:ea typeface="+mn-ea"/>
                <a:cs typeface="+mn-cs"/>
              </a:rPr>
              <a:t>As our brain focuses energy on dealing with danger, it </a:t>
            </a:r>
            <a:r>
              <a:rPr lang="en-AU" sz="1200" kern="1200" dirty="0" smtClean="0">
                <a:solidFill>
                  <a:schemeClr val="tx1"/>
                </a:solidFill>
                <a:effectLst/>
                <a:latin typeface="+mn-lt"/>
                <a:ea typeface="+mn-ea"/>
                <a:cs typeface="+mn-cs"/>
              </a:rPr>
              <a:t>shuts down our prefrontal cortex which is higher thinking. This is why when we are highly fearful we are not able to think clearly.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This is our fight, flight, freeze response.  Our fear helps us be on high alert to freeze hide, run or defend ourselves when we are threatened.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Fear changes functioning of hippocampus which is concerned with memory storage.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Although our fear response is designed to help us survive that event, all of these chemicals swirling around in the brain causes problems memory.  When the traumatic event happens – we do not process the experience in our usual way. Remember the thinking part of the brain is shut down -  the memories get scattered around the brain based on our basic senses - sounds, tastes, smell, colours.  This will mean that our memories become fragmented.</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1798435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4708" y="2818800"/>
            <a:ext cx="6872892" cy="1137600"/>
          </a:xfrm>
        </p:spPr>
        <p:txBody>
          <a:bodyPr>
            <a:noAutofit/>
          </a:bodyPr>
          <a:lstStyle>
            <a:lvl1pPr algn="r">
              <a:defRPr sz="3500" b="1" i="0">
                <a:solidFill>
                  <a:schemeClr val="tx1"/>
                </a:solidFill>
                <a:latin typeface="Verdana"/>
                <a:cs typeface="Verdana"/>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3354708" y="4301675"/>
            <a:ext cx="6872892" cy="690551"/>
          </a:xfrm>
        </p:spPr>
        <p:txBody>
          <a:bodyPr>
            <a:normAutofit/>
          </a:bodyPr>
          <a:lstStyle>
            <a:lvl1pPr marL="0" indent="0" algn="r">
              <a:buNone/>
              <a:defRPr sz="2200">
                <a:solidFill>
                  <a:srgbClr val="00777D"/>
                </a:solidFill>
                <a:latin typeface="Verdana"/>
                <a:cs typeface="Verdana"/>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AU"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329" y="3780552"/>
            <a:ext cx="9085342" cy="1502066"/>
          </a:xfrm>
        </p:spPr>
        <p:txBody>
          <a:bodyPr anchor="t">
            <a:normAutofit/>
          </a:bodyPr>
          <a:lstStyle>
            <a:lvl1pPr algn="ctr">
              <a:defRPr sz="2200" b="0" cap="none" baseline="0">
                <a:solidFill>
                  <a:schemeClr val="accent1"/>
                </a:solidFill>
                <a:latin typeface="Verdana"/>
                <a:cs typeface="Verdana"/>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844329" y="2111189"/>
            <a:ext cx="9085342" cy="1654373"/>
          </a:xfrm>
        </p:spPr>
        <p:txBody>
          <a:bodyPr anchor="b">
            <a:normAutofit/>
          </a:bodyPr>
          <a:lstStyle>
            <a:lvl1pPr marL="0" indent="0" algn="ctr">
              <a:buNone/>
              <a:defRPr sz="3500" b="1">
                <a:solidFill>
                  <a:schemeClr val="tx1"/>
                </a:solidFill>
                <a:latin typeface="Verdana"/>
                <a:cs typeface="Verdana"/>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AU"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6776" y="153934"/>
            <a:ext cx="4487309" cy="352535"/>
          </a:xfrm>
        </p:spPr>
        <p:txBody>
          <a:bodyPr>
            <a:noAutofit/>
          </a:bodyPr>
          <a:lstStyle>
            <a:lvl1pPr>
              <a:defRPr sz="1800">
                <a:solidFill>
                  <a:schemeClr val="bg1"/>
                </a:solidFill>
                <a:latin typeface="Verdana"/>
                <a:cs typeface="Verdana"/>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794796" y="1676899"/>
            <a:ext cx="9099046" cy="721506"/>
          </a:xfrm>
        </p:spPr>
        <p:txBody>
          <a:bodyPr anchor="b">
            <a:noAutofit/>
          </a:bodyPr>
          <a:lstStyle>
            <a:lvl1pPr marL="0" indent="0">
              <a:buNone/>
              <a:defRPr sz="3000" b="1">
                <a:solidFill>
                  <a:schemeClr val="accent1"/>
                </a:solidFill>
                <a:latin typeface="Verdana"/>
                <a:cs typeface="Verdana"/>
              </a:defRPr>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AU" dirty="0" smtClean="0"/>
              <a:t>Click to edit Master text styles</a:t>
            </a:r>
          </a:p>
        </p:txBody>
      </p:sp>
      <p:sp>
        <p:nvSpPr>
          <p:cNvPr id="4" name="Content Placeholder 3"/>
          <p:cNvSpPr>
            <a:spLocks noGrp="1"/>
          </p:cNvSpPr>
          <p:nvPr>
            <p:ph sz="half" idx="2"/>
          </p:nvPr>
        </p:nvSpPr>
        <p:spPr>
          <a:xfrm>
            <a:off x="794796" y="2398405"/>
            <a:ext cx="9099046" cy="4040495"/>
          </a:xfrm>
        </p:spPr>
        <p:txBody>
          <a:bodyPr/>
          <a:lstStyle>
            <a:lvl1pPr marL="391077" indent="-391077">
              <a:buClr>
                <a:schemeClr val="tx2"/>
              </a:buClr>
              <a:buSzPct val="100000"/>
              <a:buFont typeface="Courier New"/>
              <a:buChar char="o"/>
              <a:defRPr sz="2200">
                <a:solidFill>
                  <a:schemeClr val="tx1"/>
                </a:solidFill>
                <a:latin typeface="Verdana"/>
                <a:cs typeface="Verdana"/>
              </a:defRPr>
            </a:lvl1pPr>
            <a:lvl2pPr marL="847334" indent="-325898">
              <a:buFont typeface="Wingdings" charset="2"/>
              <a:buChar char="§"/>
              <a:defRPr sz="2000">
                <a:solidFill>
                  <a:schemeClr val="tx1"/>
                </a:solidFill>
                <a:latin typeface="Verdana"/>
                <a:cs typeface="Verdana"/>
              </a:defRPr>
            </a:lvl2pPr>
            <a:lvl3pPr>
              <a:buClr>
                <a:schemeClr val="accent1"/>
              </a:buClr>
              <a:defRPr sz="1800">
                <a:solidFill>
                  <a:schemeClr val="tx1"/>
                </a:solidFill>
                <a:latin typeface="Verdana"/>
                <a:cs typeface="Verdana"/>
              </a:defRPr>
            </a:lvl3pPr>
            <a:lvl4pPr>
              <a:defRPr sz="1600">
                <a:solidFill>
                  <a:schemeClr val="tx1"/>
                </a:solidFill>
                <a:latin typeface="Verdana"/>
                <a:cs typeface="Verdana"/>
              </a:defRPr>
            </a:lvl4pPr>
            <a:lvl5pPr>
              <a:defRPr sz="1800">
                <a:solidFill>
                  <a:schemeClr val="tx1"/>
                </a:solidFill>
                <a:latin typeface="Verdana"/>
                <a:cs typeface="Verdana"/>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
        <p:nvSpPr>
          <p:cNvPr id="12" name="Text Placeholder 2"/>
          <p:cNvSpPr>
            <a:spLocks noGrp="1"/>
          </p:cNvSpPr>
          <p:nvPr>
            <p:ph type="body" idx="13"/>
          </p:nvPr>
        </p:nvSpPr>
        <p:spPr>
          <a:xfrm>
            <a:off x="6692660" y="6790430"/>
            <a:ext cx="3795227" cy="406211"/>
          </a:xfrm>
        </p:spPr>
        <p:txBody>
          <a:bodyPr lIns="0" rIns="0" anchor="t" anchorCtr="0">
            <a:normAutofit/>
          </a:bodyPr>
          <a:lstStyle>
            <a:lvl1pPr marL="0" indent="0" algn="r">
              <a:buNone/>
              <a:defRPr sz="850" b="0">
                <a:solidFill>
                  <a:schemeClr val="tx1"/>
                </a:solidFill>
                <a:latin typeface="Verdana"/>
                <a:cs typeface="Verdana"/>
              </a:defRPr>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AU"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6776" y="153935"/>
            <a:ext cx="4487309" cy="352535"/>
          </a:xfrm>
        </p:spPr>
        <p:txBody>
          <a:bodyPr>
            <a:noAutofit/>
          </a:bodyPr>
          <a:lstStyle>
            <a:lvl1pPr>
              <a:defRPr sz="1800">
                <a:solidFill>
                  <a:schemeClr val="bg1"/>
                </a:solidFill>
                <a:latin typeface="Verdana"/>
                <a:cs typeface="Verdana"/>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794797" y="1676899"/>
            <a:ext cx="9099046" cy="721506"/>
          </a:xfrm>
        </p:spPr>
        <p:txBody>
          <a:bodyPr anchor="b">
            <a:noAutofit/>
          </a:bodyPr>
          <a:lstStyle>
            <a:lvl1pPr marL="0" indent="0">
              <a:buNone/>
              <a:defRPr sz="3000" b="1">
                <a:solidFill>
                  <a:schemeClr val="accent1"/>
                </a:solidFill>
                <a:latin typeface="Verdana"/>
                <a:cs typeface="Verdana"/>
              </a:defRPr>
            </a:lvl1pPr>
            <a:lvl2pPr marL="521373" indent="0">
              <a:buNone/>
              <a:defRPr sz="2300" b="1"/>
            </a:lvl2pPr>
            <a:lvl3pPr marL="1042744" indent="0">
              <a:buNone/>
              <a:defRPr sz="2100" b="1"/>
            </a:lvl3pPr>
            <a:lvl4pPr marL="1564117" indent="0">
              <a:buNone/>
              <a:defRPr sz="1800" b="1"/>
            </a:lvl4pPr>
            <a:lvl5pPr marL="2085489" indent="0">
              <a:buNone/>
              <a:defRPr sz="1800" b="1"/>
            </a:lvl5pPr>
            <a:lvl6pPr marL="2606860" indent="0">
              <a:buNone/>
              <a:defRPr sz="1800" b="1"/>
            </a:lvl6pPr>
            <a:lvl7pPr marL="3128233" indent="0">
              <a:buNone/>
              <a:defRPr sz="1800" b="1"/>
            </a:lvl7pPr>
            <a:lvl8pPr marL="3649605" indent="0">
              <a:buNone/>
              <a:defRPr sz="1800" b="1"/>
            </a:lvl8pPr>
            <a:lvl9pPr marL="4170977" indent="0">
              <a:buNone/>
              <a:defRPr sz="1800" b="1"/>
            </a:lvl9pPr>
          </a:lstStyle>
          <a:p>
            <a:pPr lvl="0"/>
            <a:r>
              <a:rPr lang="en-AU" dirty="0" smtClean="0"/>
              <a:t>Click to edit Master text styles</a:t>
            </a:r>
          </a:p>
        </p:txBody>
      </p:sp>
      <p:sp>
        <p:nvSpPr>
          <p:cNvPr id="4" name="Content Placeholder 3"/>
          <p:cNvSpPr>
            <a:spLocks noGrp="1"/>
          </p:cNvSpPr>
          <p:nvPr>
            <p:ph sz="half" idx="2"/>
          </p:nvPr>
        </p:nvSpPr>
        <p:spPr>
          <a:xfrm>
            <a:off x="794797" y="2398406"/>
            <a:ext cx="9099046" cy="4040495"/>
          </a:xfrm>
        </p:spPr>
        <p:txBody>
          <a:bodyPr/>
          <a:lstStyle>
            <a:lvl1pPr marL="391028" indent="-391028">
              <a:buClr>
                <a:schemeClr val="tx2"/>
              </a:buClr>
              <a:buSzPct val="100000"/>
              <a:buFont typeface="Courier New"/>
              <a:buChar char="o"/>
              <a:defRPr sz="2200">
                <a:solidFill>
                  <a:schemeClr val="tx1"/>
                </a:solidFill>
                <a:latin typeface="Verdana"/>
                <a:cs typeface="Verdana"/>
              </a:defRPr>
            </a:lvl1pPr>
            <a:lvl2pPr marL="847230" indent="-325858">
              <a:buFont typeface="Wingdings" charset="2"/>
              <a:buChar char="§"/>
              <a:defRPr sz="2100">
                <a:solidFill>
                  <a:schemeClr val="tx1"/>
                </a:solidFill>
                <a:latin typeface="Verdana"/>
                <a:cs typeface="Verdana"/>
              </a:defRPr>
            </a:lvl2pPr>
            <a:lvl3pPr>
              <a:buClr>
                <a:schemeClr val="accent1"/>
              </a:buClr>
              <a:defRPr sz="1800">
                <a:solidFill>
                  <a:schemeClr val="tx1"/>
                </a:solidFill>
                <a:latin typeface="Verdana"/>
                <a:cs typeface="Verdana"/>
              </a:defRPr>
            </a:lvl3pPr>
            <a:lvl4pPr>
              <a:defRPr sz="1600">
                <a:solidFill>
                  <a:schemeClr val="tx1"/>
                </a:solidFill>
                <a:latin typeface="Verdana"/>
                <a:cs typeface="Verdana"/>
              </a:defRPr>
            </a:lvl4pPr>
            <a:lvl5pPr>
              <a:defRPr sz="1800">
                <a:solidFill>
                  <a:schemeClr val="tx1"/>
                </a:solidFill>
                <a:latin typeface="Verdana"/>
                <a:cs typeface="Verdana"/>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
        <p:nvSpPr>
          <p:cNvPr id="12" name="Text Placeholder 2"/>
          <p:cNvSpPr>
            <a:spLocks noGrp="1"/>
          </p:cNvSpPr>
          <p:nvPr>
            <p:ph type="body" idx="13"/>
          </p:nvPr>
        </p:nvSpPr>
        <p:spPr>
          <a:xfrm>
            <a:off x="6692662" y="6790431"/>
            <a:ext cx="3795227" cy="406212"/>
          </a:xfrm>
        </p:spPr>
        <p:txBody>
          <a:bodyPr lIns="0" rIns="0" anchor="t" anchorCtr="0">
            <a:normAutofit/>
          </a:bodyPr>
          <a:lstStyle>
            <a:lvl1pPr marL="0" indent="0" algn="r">
              <a:buNone/>
              <a:defRPr sz="800" b="0">
                <a:solidFill>
                  <a:schemeClr val="tx1"/>
                </a:solidFill>
                <a:latin typeface="Verdana"/>
                <a:cs typeface="Verdana"/>
              </a:defRPr>
            </a:lvl1pPr>
            <a:lvl2pPr marL="521373" indent="0">
              <a:buNone/>
              <a:defRPr sz="2300" b="1"/>
            </a:lvl2pPr>
            <a:lvl3pPr marL="1042744" indent="0">
              <a:buNone/>
              <a:defRPr sz="2100" b="1"/>
            </a:lvl3pPr>
            <a:lvl4pPr marL="1564117" indent="0">
              <a:buNone/>
              <a:defRPr sz="1800" b="1"/>
            </a:lvl4pPr>
            <a:lvl5pPr marL="2085489" indent="0">
              <a:buNone/>
              <a:defRPr sz="1800" b="1"/>
            </a:lvl5pPr>
            <a:lvl6pPr marL="2606860" indent="0">
              <a:buNone/>
              <a:defRPr sz="1800" b="1"/>
            </a:lvl6pPr>
            <a:lvl7pPr marL="3128233" indent="0">
              <a:buNone/>
              <a:defRPr sz="1800" b="1"/>
            </a:lvl7pPr>
            <a:lvl8pPr marL="3649605" indent="0">
              <a:buNone/>
              <a:defRPr sz="1800" b="1"/>
            </a:lvl8pPr>
            <a:lvl9pPr marL="4170977" indent="0">
              <a:buNone/>
              <a:defRPr sz="1800" b="1"/>
            </a:lvl9pPr>
          </a:lstStyle>
          <a:p>
            <a:pPr lvl="0"/>
            <a:r>
              <a:rPr lang="en-AU" dirty="0" smtClean="0"/>
              <a:t>Click to edit Master text styles</a:t>
            </a:r>
          </a:p>
        </p:txBody>
      </p:sp>
    </p:spTree>
    <p:extLst>
      <p:ext uri="{BB962C8B-B14F-4D97-AF65-F5344CB8AC3E}">
        <p14:creationId xmlns:p14="http://schemas.microsoft.com/office/powerpoint/2010/main" val="49875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6776" y="153935"/>
            <a:ext cx="4487309" cy="352535"/>
          </a:xfrm>
        </p:spPr>
        <p:txBody>
          <a:bodyPr>
            <a:noAutofit/>
          </a:bodyPr>
          <a:lstStyle>
            <a:lvl1pPr>
              <a:defRPr sz="1800">
                <a:solidFill>
                  <a:schemeClr val="bg1"/>
                </a:solidFill>
                <a:latin typeface="Verdana"/>
                <a:cs typeface="Verdana"/>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794797" y="1676899"/>
            <a:ext cx="9099046" cy="721506"/>
          </a:xfrm>
        </p:spPr>
        <p:txBody>
          <a:bodyPr anchor="b">
            <a:noAutofit/>
          </a:bodyPr>
          <a:lstStyle>
            <a:lvl1pPr marL="0" indent="0">
              <a:buNone/>
              <a:defRPr sz="3000" b="1">
                <a:solidFill>
                  <a:schemeClr val="accent1"/>
                </a:solidFill>
                <a:latin typeface="Verdana"/>
                <a:cs typeface="Verdana"/>
              </a:defRPr>
            </a:lvl1pPr>
            <a:lvl2pPr marL="521373" indent="0">
              <a:buNone/>
              <a:defRPr sz="2300" b="1"/>
            </a:lvl2pPr>
            <a:lvl3pPr marL="1042744" indent="0">
              <a:buNone/>
              <a:defRPr sz="2100" b="1"/>
            </a:lvl3pPr>
            <a:lvl4pPr marL="1564117" indent="0">
              <a:buNone/>
              <a:defRPr sz="1800" b="1"/>
            </a:lvl4pPr>
            <a:lvl5pPr marL="2085489" indent="0">
              <a:buNone/>
              <a:defRPr sz="1800" b="1"/>
            </a:lvl5pPr>
            <a:lvl6pPr marL="2606860" indent="0">
              <a:buNone/>
              <a:defRPr sz="1800" b="1"/>
            </a:lvl6pPr>
            <a:lvl7pPr marL="3128233" indent="0">
              <a:buNone/>
              <a:defRPr sz="1800" b="1"/>
            </a:lvl7pPr>
            <a:lvl8pPr marL="3649605" indent="0">
              <a:buNone/>
              <a:defRPr sz="1800" b="1"/>
            </a:lvl8pPr>
            <a:lvl9pPr marL="4170977" indent="0">
              <a:buNone/>
              <a:defRPr sz="1800" b="1"/>
            </a:lvl9pPr>
          </a:lstStyle>
          <a:p>
            <a:pPr lvl="0"/>
            <a:r>
              <a:rPr lang="en-AU" dirty="0" smtClean="0"/>
              <a:t>Click to edit Master text styles</a:t>
            </a:r>
          </a:p>
        </p:txBody>
      </p:sp>
      <p:sp>
        <p:nvSpPr>
          <p:cNvPr id="4" name="Content Placeholder 3"/>
          <p:cNvSpPr>
            <a:spLocks noGrp="1"/>
          </p:cNvSpPr>
          <p:nvPr>
            <p:ph sz="half" idx="2"/>
          </p:nvPr>
        </p:nvSpPr>
        <p:spPr>
          <a:xfrm>
            <a:off x="794797" y="2398406"/>
            <a:ext cx="9099046" cy="4040495"/>
          </a:xfrm>
        </p:spPr>
        <p:txBody>
          <a:bodyPr/>
          <a:lstStyle>
            <a:lvl1pPr marL="391028" indent="-391028">
              <a:buClr>
                <a:schemeClr val="tx2"/>
              </a:buClr>
              <a:buSzPct val="100000"/>
              <a:buFont typeface="Courier New"/>
              <a:buChar char="o"/>
              <a:defRPr sz="2200">
                <a:solidFill>
                  <a:schemeClr val="tx1"/>
                </a:solidFill>
                <a:latin typeface="Verdana"/>
                <a:cs typeface="Verdana"/>
              </a:defRPr>
            </a:lvl1pPr>
            <a:lvl2pPr marL="847230" indent="-325858">
              <a:buFont typeface="Wingdings" charset="2"/>
              <a:buChar char="§"/>
              <a:defRPr sz="2100">
                <a:solidFill>
                  <a:schemeClr val="tx1"/>
                </a:solidFill>
                <a:latin typeface="Verdana"/>
                <a:cs typeface="Verdana"/>
              </a:defRPr>
            </a:lvl2pPr>
            <a:lvl3pPr>
              <a:buClr>
                <a:schemeClr val="accent1"/>
              </a:buClr>
              <a:defRPr sz="1800">
                <a:solidFill>
                  <a:schemeClr val="tx1"/>
                </a:solidFill>
                <a:latin typeface="Verdana"/>
                <a:cs typeface="Verdana"/>
              </a:defRPr>
            </a:lvl3pPr>
            <a:lvl4pPr>
              <a:defRPr sz="1600">
                <a:solidFill>
                  <a:schemeClr val="tx1"/>
                </a:solidFill>
                <a:latin typeface="Verdana"/>
                <a:cs typeface="Verdana"/>
              </a:defRPr>
            </a:lvl4pPr>
            <a:lvl5pPr>
              <a:defRPr sz="1800">
                <a:solidFill>
                  <a:schemeClr val="tx1"/>
                </a:solidFill>
                <a:latin typeface="Verdana"/>
                <a:cs typeface="Verdana"/>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
        <p:nvSpPr>
          <p:cNvPr id="12" name="Text Placeholder 2"/>
          <p:cNvSpPr>
            <a:spLocks noGrp="1"/>
          </p:cNvSpPr>
          <p:nvPr>
            <p:ph type="body" idx="13"/>
          </p:nvPr>
        </p:nvSpPr>
        <p:spPr>
          <a:xfrm>
            <a:off x="6692662" y="6790431"/>
            <a:ext cx="3795227" cy="406212"/>
          </a:xfrm>
        </p:spPr>
        <p:txBody>
          <a:bodyPr lIns="0" rIns="0" anchor="t" anchorCtr="0">
            <a:normAutofit/>
          </a:bodyPr>
          <a:lstStyle>
            <a:lvl1pPr marL="0" indent="0" algn="r">
              <a:buNone/>
              <a:defRPr sz="800" b="0">
                <a:solidFill>
                  <a:schemeClr val="tx1"/>
                </a:solidFill>
                <a:latin typeface="Verdana"/>
                <a:cs typeface="Verdana"/>
              </a:defRPr>
            </a:lvl1pPr>
            <a:lvl2pPr marL="521373" indent="0">
              <a:buNone/>
              <a:defRPr sz="2300" b="1"/>
            </a:lvl2pPr>
            <a:lvl3pPr marL="1042744" indent="0">
              <a:buNone/>
              <a:defRPr sz="2100" b="1"/>
            </a:lvl3pPr>
            <a:lvl4pPr marL="1564117" indent="0">
              <a:buNone/>
              <a:defRPr sz="1800" b="1"/>
            </a:lvl4pPr>
            <a:lvl5pPr marL="2085489" indent="0">
              <a:buNone/>
              <a:defRPr sz="1800" b="1"/>
            </a:lvl5pPr>
            <a:lvl6pPr marL="2606860" indent="0">
              <a:buNone/>
              <a:defRPr sz="1800" b="1"/>
            </a:lvl6pPr>
            <a:lvl7pPr marL="3128233" indent="0">
              <a:buNone/>
              <a:defRPr sz="1800" b="1"/>
            </a:lvl7pPr>
            <a:lvl8pPr marL="3649605" indent="0">
              <a:buNone/>
              <a:defRPr sz="1800" b="1"/>
            </a:lvl8pPr>
            <a:lvl9pPr marL="4170977" indent="0">
              <a:buNone/>
              <a:defRPr sz="1800" b="1"/>
            </a:lvl9pPr>
          </a:lstStyle>
          <a:p>
            <a:pPr lvl="0"/>
            <a:r>
              <a:rPr lang="en-AU" dirty="0" smtClean="0"/>
              <a:t>Click to edit Master text styles</a:t>
            </a:r>
          </a:p>
        </p:txBody>
      </p:sp>
    </p:spTree>
    <p:extLst>
      <p:ext uri="{BB962C8B-B14F-4D97-AF65-F5344CB8AC3E}">
        <p14:creationId xmlns:p14="http://schemas.microsoft.com/office/powerpoint/2010/main" val="78053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6776" y="153935"/>
            <a:ext cx="4487309" cy="352535"/>
          </a:xfrm>
        </p:spPr>
        <p:txBody>
          <a:bodyPr>
            <a:noAutofit/>
          </a:bodyPr>
          <a:lstStyle>
            <a:lvl1pPr>
              <a:defRPr sz="1800">
                <a:solidFill>
                  <a:schemeClr val="bg1"/>
                </a:solidFill>
                <a:latin typeface="Verdana"/>
                <a:cs typeface="Verdana"/>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794797" y="1676899"/>
            <a:ext cx="9099046" cy="721506"/>
          </a:xfrm>
        </p:spPr>
        <p:txBody>
          <a:bodyPr anchor="b">
            <a:noAutofit/>
          </a:bodyPr>
          <a:lstStyle>
            <a:lvl1pPr marL="0" indent="0">
              <a:buNone/>
              <a:defRPr sz="3000" b="1">
                <a:solidFill>
                  <a:schemeClr val="accent1"/>
                </a:solidFill>
                <a:latin typeface="Verdana"/>
                <a:cs typeface="Verdana"/>
              </a:defRPr>
            </a:lvl1pPr>
            <a:lvl2pPr marL="521373" indent="0">
              <a:buNone/>
              <a:defRPr sz="2300" b="1"/>
            </a:lvl2pPr>
            <a:lvl3pPr marL="1042744" indent="0">
              <a:buNone/>
              <a:defRPr sz="2100" b="1"/>
            </a:lvl3pPr>
            <a:lvl4pPr marL="1564117" indent="0">
              <a:buNone/>
              <a:defRPr sz="1800" b="1"/>
            </a:lvl4pPr>
            <a:lvl5pPr marL="2085489" indent="0">
              <a:buNone/>
              <a:defRPr sz="1800" b="1"/>
            </a:lvl5pPr>
            <a:lvl6pPr marL="2606860" indent="0">
              <a:buNone/>
              <a:defRPr sz="1800" b="1"/>
            </a:lvl6pPr>
            <a:lvl7pPr marL="3128233" indent="0">
              <a:buNone/>
              <a:defRPr sz="1800" b="1"/>
            </a:lvl7pPr>
            <a:lvl8pPr marL="3649605" indent="0">
              <a:buNone/>
              <a:defRPr sz="1800" b="1"/>
            </a:lvl8pPr>
            <a:lvl9pPr marL="4170977" indent="0">
              <a:buNone/>
              <a:defRPr sz="1800" b="1"/>
            </a:lvl9pPr>
          </a:lstStyle>
          <a:p>
            <a:pPr lvl="0"/>
            <a:r>
              <a:rPr lang="en-AU" dirty="0" smtClean="0"/>
              <a:t>Click to edit Master text styles</a:t>
            </a:r>
          </a:p>
        </p:txBody>
      </p:sp>
      <p:sp>
        <p:nvSpPr>
          <p:cNvPr id="4" name="Content Placeholder 3"/>
          <p:cNvSpPr>
            <a:spLocks noGrp="1"/>
          </p:cNvSpPr>
          <p:nvPr>
            <p:ph sz="half" idx="2"/>
          </p:nvPr>
        </p:nvSpPr>
        <p:spPr>
          <a:xfrm>
            <a:off x="794797" y="2398406"/>
            <a:ext cx="9099046" cy="4040495"/>
          </a:xfrm>
        </p:spPr>
        <p:txBody>
          <a:bodyPr/>
          <a:lstStyle>
            <a:lvl1pPr marL="391028" indent="-391028">
              <a:buClr>
                <a:schemeClr val="tx2"/>
              </a:buClr>
              <a:buSzPct val="100000"/>
              <a:buFont typeface="Courier New"/>
              <a:buChar char="o"/>
              <a:defRPr sz="2200">
                <a:solidFill>
                  <a:schemeClr val="tx1"/>
                </a:solidFill>
                <a:latin typeface="Verdana"/>
                <a:cs typeface="Verdana"/>
              </a:defRPr>
            </a:lvl1pPr>
            <a:lvl2pPr marL="847230" indent="-325858">
              <a:buFont typeface="Wingdings" charset="2"/>
              <a:buChar char="§"/>
              <a:defRPr sz="2100">
                <a:solidFill>
                  <a:schemeClr val="tx1"/>
                </a:solidFill>
                <a:latin typeface="Verdana"/>
                <a:cs typeface="Verdana"/>
              </a:defRPr>
            </a:lvl2pPr>
            <a:lvl3pPr>
              <a:buClr>
                <a:schemeClr val="accent1"/>
              </a:buClr>
              <a:defRPr sz="1800">
                <a:solidFill>
                  <a:schemeClr val="tx1"/>
                </a:solidFill>
                <a:latin typeface="Verdana"/>
                <a:cs typeface="Verdana"/>
              </a:defRPr>
            </a:lvl3pPr>
            <a:lvl4pPr>
              <a:defRPr sz="1600">
                <a:solidFill>
                  <a:schemeClr val="tx1"/>
                </a:solidFill>
                <a:latin typeface="Verdana"/>
                <a:cs typeface="Verdana"/>
              </a:defRPr>
            </a:lvl4pPr>
            <a:lvl5pPr>
              <a:defRPr sz="1800">
                <a:solidFill>
                  <a:schemeClr val="tx1"/>
                </a:solidFill>
                <a:latin typeface="Verdana"/>
                <a:cs typeface="Verdana"/>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
        <p:nvSpPr>
          <p:cNvPr id="12" name="Text Placeholder 2"/>
          <p:cNvSpPr>
            <a:spLocks noGrp="1"/>
          </p:cNvSpPr>
          <p:nvPr>
            <p:ph type="body" idx="13"/>
          </p:nvPr>
        </p:nvSpPr>
        <p:spPr>
          <a:xfrm>
            <a:off x="6692662" y="6790431"/>
            <a:ext cx="3795227" cy="406212"/>
          </a:xfrm>
        </p:spPr>
        <p:txBody>
          <a:bodyPr lIns="0" rIns="0" anchor="t" anchorCtr="0">
            <a:normAutofit/>
          </a:bodyPr>
          <a:lstStyle>
            <a:lvl1pPr marL="0" indent="0" algn="r">
              <a:buNone/>
              <a:defRPr sz="800" b="0">
                <a:solidFill>
                  <a:schemeClr val="tx1"/>
                </a:solidFill>
                <a:latin typeface="Verdana"/>
                <a:cs typeface="Verdana"/>
              </a:defRPr>
            </a:lvl1pPr>
            <a:lvl2pPr marL="521373" indent="0">
              <a:buNone/>
              <a:defRPr sz="2300" b="1"/>
            </a:lvl2pPr>
            <a:lvl3pPr marL="1042744" indent="0">
              <a:buNone/>
              <a:defRPr sz="2100" b="1"/>
            </a:lvl3pPr>
            <a:lvl4pPr marL="1564117" indent="0">
              <a:buNone/>
              <a:defRPr sz="1800" b="1"/>
            </a:lvl4pPr>
            <a:lvl5pPr marL="2085489" indent="0">
              <a:buNone/>
              <a:defRPr sz="1800" b="1"/>
            </a:lvl5pPr>
            <a:lvl6pPr marL="2606860" indent="0">
              <a:buNone/>
              <a:defRPr sz="1800" b="1"/>
            </a:lvl6pPr>
            <a:lvl7pPr marL="3128233" indent="0">
              <a:buNone/>
              <a:defRPr sz="1800" b="1"/>
            </a:lvl7pPr>
            <a:lvl8pPr marL="3649605" indent="0">
              <a:buNone/>
              <a:defRPr sz="1800" b="1"/>
            </a:lvl8pPr>
            <a:lvl9pPr marL="4170977" indent="0">
              <a:buNone/>
              <a:defRPr sz="1800" b="1"/>
            </a:lvl9pPr>
          </a:lstStyle>
          <a:p>
            <a:pPr lvl="0"/>
            <a:r>
              <a:rPr lang="en-AU" dirty="0" smtClean="0"/>
              <a:t>Click to edit Master text styles</a:t>
            </a:r>
          </a:p>
        </p:txBody>
      </p:sp>
    </p:spTree>
    <p:extLst>
      <p:ext uri="{BB962C8B-B14F-4D97-AF65-F5344CB8AC3E}">
        <p14:creationId xmlns:p14="http://schemas.microsoft.com/office/powerpoint/2010/main" val="3536190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8E3F92D2-DB7E-EA44-80FB-6D58165DF2AF}" type="datetimeFigureOut">
              <a:rPr lang="en-AU"/>
              <a:pPr/>
              <a:t>23/04/2018</a:t>
            </a:fld>
            <a:endParaRPr lang="en-US"/>
          </a:p>
        </p:txBody>
      </p:sp>
      <p:sp>
        <p:nvSpPr>
          <p:cNvPr id="5" name="Footer Placehold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DAA4DB51-6C79-F84F-AC50-DCBDC3A5C07D}"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64" r:id="rId5"/>
    <p:sldLayoutId id="2147483665" r:id="rId6"/>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cad=rja&amp;uact=8&amp;ved=0ahUKEwinxdCLifDMAhXIH5QKHTeVBPIQjRwIBw&amp;url=https://knowingneurons.wordpress.com/2013/02/27/the-amygdala-a-full-brain-integrator-in-the-face-of-fear/&amp;psig=AFQjCNE4xh_g_9UFfuP5M6iCeRXkYcDBJw&amp;ust=146408836890341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ZHmQBLIgr70" TargetMode="External"/><Relationship Id="rId2" Type="http://schemas.openxmlformats.org/officeDocument/2006/relationships/hyperlink" Target="http://www.courts.qld.gov.au/going-to-court/domestic-violence/videos-on-domestic-violence-court-process"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esnet.org.au/safetynet/technology-safety/" TargetMode="External"/><Relationship Id="rId2" Type="http://schemas.openxmlformats.org/officeDocument/2006/relationships/hyperlink" Target="https://www.esafety.gov.au/women"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1800respect.org.au/get-help/staying-safe-understanding-safety-plannin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wesnet.org.au/safetynet/technology-safety/" TargetMode="External"/><Relationship Id="rId5" Type="http://schemas.openxmlformats.org/officeDocument/2006/relationships/hyperlink" Target="http://www.smartsafe.org.au/" TargetMode="External"/><Relationship Id="rId4" Type="http://schemas.openxmlformats.org/officeDocument/2006/relationships/hyperlink" Target="https://www.esafety.gov.au/women"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tjmf.org.au/" TargetMode="External"/><Relationship Id="rId2" Type="http://schemas.openxmlformats.org/officeDocument/2006/relationships/hyperlink" Target="http://www.blueknot.org.au/" TargetMode="External"/><Relationship Id="rId1" Type="http://schemas.openxmlformats.org/officeDocument/2006/relationships/slideLayout" Target="../slideLayouts/slideLayout4.xml"/><Relationship Id="rId4" Type="http://schemas.openxmlformats.org/officeDocument/2006/relationships/hyperlink" Target="http://www.traumainformedcareproject.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http://www.wlsq.org.au/" TargetMode="External"/><Relationship Id="rId4" Type="http://schemas.openxmlformats.org/officeDocument/2006/relationships/hyperlink" Target="mailto:rneil@wlsq.org.a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4-tcKYx24aA"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4016" y="1389888"/>
            <a:ext cx="8046720" cy="2566512"/>
          </a:xfrm>
        </p:spPr>
        <p:txBody>
          <a:bodyPr/>
          <a:lstStyle/>
          <a:p>
            <a:pPr algn="l"/>
            <a:r>
              <a:rPr lang="en-AU" dirty="0" smtClean="0"/>
              <a:t/>
            </a:r>
            <a:br>
              <a:rPr lang="en-AU" dirty="0" smtClean="0"/>
            </a:br>
            <a:r>
              <a:rPr lang="en-AU" dirty="0" smtClean="0"/>
              <a:t>Domestic </a:t>
            </a:r>
            <a:r>
              <a:rPr lang="en-AU" dirty="0"/>
              <a:t>Violence </a:t>
            </a:r>
            <a:r>
              <a:rPr lang="en-AU" dirty="0" smtClean="0"/>
              <a:t>and Trauma Informed Practice for Lawyers</a:t>
            </a:r>
            <a:endParaRPr lang="en-AU" dirty="0"/>
          </a:p>
        </p:txBody>
      </p:sp>
      <p:sp>
        <p:nvSpPr>
          <p:cNvPr id="3" name="Subtitle 2"/>
          <p:cNvSpPr>
            <a:spLocks noGrp="1"/>
          </p:cNvSpPr>
          <p:nvPr>
            <p:ph type="subTitle" idx="1"/>
          </p:nvPr>
        </p:nvSpPr>
        <p:spPr>
          <a:xfrm>
            <a:off x="2414016" y="4301675"/>
            <a:ext cx="7813584" cy="2282005"/>
          </a:xfrm>
        </p:spPr>
        <p:txBody>
          <a:bodyPr>
            <a:normAutofit fontScale="92500" lnSpcReduction="20000"/>
          </a:bodyPr>
          <a:lstStyle/>
          <a:p>
            <a:pPr algn="l"/>
            <a:r>
              <a:rPr lang="en-AU" dirty="0" smtClean="0"/>
              <a:t>CLCQ webinar</a:t>
            </a:r>
          </a:p>
          <a:p>
            <a:pPr algn="l"/>
            <a:r>
              <a:rPr lang="en-US" dirty="0" smtClean="0"/>
              <a:t>Tuesday 24 April, 2018</a:t>
            </a:r>
            <a:endParaRPr lang="en-AU" dirty="0" smtClean="0"/>
          </a:p>
          <a:p>
            <a:pPr algn="l"/>
            <a:endParaRPr lang="en-AU" dirty="0"/>
          </a:p>
          <a:p>
            <a:pPr algn="l"/>
            <a:endParaRPr lang="en-AU" b="1" dirty="0" smtClean="0"/>
          </a:p>
          <a:p>
            <a:pPr algn="l"/>
            <a:r>
              <a:rPr lang="en-AU" b="1" dirty="0" smtClean="0"/>
              <a:t>Rachel Neil</a:t>
            </a:r>
          </a:p>
          <a:p>
            <a:pPr algn="l"/>
            <a:r>
              <a:rPr lang="en-AU" b="1" dirty="0" smtClean="0"/>
              <a:t>Principal Solicitor</a:t>
            </a:r>
          </a:p>
          <a:p>
            <a:pPr algn="l"/>
            <a:r>
              <a:rPr lang="en-AU" b="1" dirty="0" smtClean="0"/>
              <a:t>Women’s Legal Service</a:t>
            </a:r>
            <a:endParaRPr lang="en-AU" b="1" dirty="0"/>
          </a:p>
        </p:txBody>
      </p:sp>
    </p:spTree>
    <p:extLst>
      <p:ext uri="{BB962C8B-B14F-4D97-AF65-F5344CB8AC3E}">
        <p14:creationId xmlns:p14="http://schemas.microsoft.com/office/powerpoint/2010/main" val="3867041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Understanding Trauma</a:t>
            </a:r>
          </a:p>
        </p:txBody>
      </p:sp>
      <p:sp>
        <p:nvSpPr>
          <p:cNvPr id="3" name="Text Placeholder 2"/>
          <p:cNvSpPr>
            <a:spLocks noGrp="1"/>
          </p:cNvSpPr>
          <p:nvPr>
            <p:ph type="body" idx="1"/>
          </p:nvPr>
        </p:nvSpPr>
        <p:spPr>
          <a:xfrm>
            <a:off x="794796" y="1261873"/>
            <a:ext cx="9099046" cy="603504"/>
          </a:xfrm>
        </p:spPr>
        <p:txBody>
          <a:bodyPr/>
          <a:lstStyle/>
          <a:p>
            <a:r>
              <a:rPr lang="en-AU" dirty="0" smtClean="0"/>
              <a:t>Neurobiology of trauma</a:t>
            </a:r>
            <a:endParaRPr lang="en-AU" dirty="0"/>
          </a:p>
        </p:txBody>
      </p:sp>
      <p:sp>
        <p:nvSpPr>
          <p:cNvPr id="5" name="Text Placeholder 4"/>
          <p:cNvSpPr>
            <a:spLocks noGrp="1"/>
          </p:cNvSpPr>
          <p:nvPr>
            <p:ph type="body" idx="13"/>
          </p:nvPr>
        </p:nvSpPr>
        <p:spPr/>
        <p:txBody>
          <a:bodyPr/>
          <a:lstStyle/>
          <a:p>
            <a:endParaRPr lang="en-AU"/>
          </a:p>
        </p:txBody>
      </p:sp>
      <p:pic>
        <p:nvPicPr>
          <p:cNvPr id="2054" name="Picture 6" descr="https://knowingneurons.files.wordpress.com/2013/02/words-amygdala-small.jpg?w=610">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94796" y="2393322"/>
            <a:ext cx="4736389" cy="38691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23467" y="2269067"/>
            <a:ext cx="4610618" cy="3970318"/>
          </a:xfrm>
          <a:prstGeom prst="rect">
            <a:avLst/>
          </a:prstGeom>
          <a:noFill/>
        </p:spPr>
        <p:txBody>
          <a:bodyPr wrap="square" rtlCol="0">
            <a:spAutoFit/>
          </a:bodyPr>
          <a:lstStyle/>
          <a:p>
            <a:r>
              <a:rPr lang="en-AU" b="1" dirty="0" smtClean="0">
                <a:solidFill>
                  <a:srgbClr val="474146"/>
                </a:solidFill>
              </a:rPr>
              <a:t>Thalamus</a:t>
            </a:r>
            <a:r>
              <a:rPr lang="en-AU" dirty="0" smtClean="0">
                <a:solidFill>
                  <a:srgbClr val="474146"/>
                </a:solidFill>
              </a:rPr>
              <a:t> – processes sensory stimuli and scans for danger</a:t>
            </a:r>
          </a:p>
          <a:p>
            <a:endParaRPr lang="en-AU" dirty="0" smtClean="0">
              <a:solidFill>
                <a:srgbClr val="474146"/>
              </a:solidFill>
            </a:endParaRPr>
          </a:p>
          <a:p>
            <a:r>
              <a:rPr lang="en-AU" b="1" dirty="0" smtClean="0">
                <a:solidFill>
                  <a:srgbClr val="474146"/>
                </a:solidFill>
              </a:rPr>
              <a:t>Amygdala</a:t>
            </a:r>
            <a:r>
              <a:rPr lang="en-AU" dirty="0" smtClean="0">
                <a:solidFill>
                  <a:srgbClr val="474146"/>
                </a:solidFill>
              </a:rPr>
              <a:t> – activated if there is danger</a:t>
            </a:r>
          </a:p>
          <a:p>
            <a:r>
              <a:rPr lang="en-AU" dirty="0" smtClean="0">
                <a:solidFill>
                  <a:srgbClr val="474146"/>
                </a:solidFill>
              </a:rPr>
              <a:t>Releases stress hormones (</a:t>
            </a:r>
            <a:r>
              <a:rPr lang="en-AU" dirty="0" err="1" smtClean="0">
                <a:solidFill>
                  <a:srgbClr val="474146"/>
                </a:solidFill>
              </a:rPr>
              <a:t>cortisole</a:t>
            </a:r>
            <a:r>
              <a:rPr lang="en-AU" dirty="0" smtClean="0">
                <a:solidFill>
                  <a:srgbClr val="474146"/>
                </a:solidFill>
              </a:rPr>
              <a:t>, adrenaline, oxytocin and natural </a:t>
            </a:r>
            <a:r>
              <a:rPr lang="en-AU" dirty="0" err="1" smtClean="0">
                <a:solidFill>
                  <a:srgbClr val="474146"/>
                </a:solidFill>
              </a:rPr>
              <a:t>opiods</a:t>
            </a:r>
            <a:r>
              <a:rPr lang="en-AU" dirty="0" smtClean="0">
                <a:solidFill>
                  <a:srgbClr val="474146"/>
                </a:solidFill>
              </a:rPr>
              <a:t>)</a:t>
            </a:r>
          </a:p>
          <a:p>
            <a:endParaRPr lang="en-AU" dirty="0" smtClean="0">
              <a:solidFill>
                <a:srgbClr val="474146"/>
              </a:solidFill>
            </a:endParaRPr>
          </a:p>
          <a:p>
            <a:r>
              <a:rPr lang="en-AU" b="1" dirty="0" smtClean="0">
                <a:solidFill>
                  <a:srgbClr val="474146"/>
                </a:solidFill>
              </a:rPr>
              <a:t>Cortex</a:t>
            </a:r>
            <a:r>
              <a:rPr lang="en-AU" dirty="0" smtClean="0">
                <a:solidFill>
                  <a:srgbClr val="474146"/>
                </a:solidFill>
              </a:rPr>
              <a:t> – higher thinking / rational brain is shut down when amygdala is activated</a:t>
            </a:r>
          </a:p>
          <a:p>
            <a:endParaRPr lang="en-AU" dirty="0" smtClean="0">
              <a:solidFill>
                <a:srgbClr val="474146"/>
              </a:solidFill>
            </a:endParaRPr>
          </a:p>
          <a:p>
            <a:r>
              <a:rPr lang="en-AU" b="1" dirty="0" smtClean="0">
                <a:solidFill>
                  <a:srgbClr val="474146"/>
                </a:solidFill>
              </a:rPr>
              <a:t>Hippocampus </a:t>
            </a:r>
            <a:r>
              <a:rPr lang="en-AU" dirty="0" smtClean="0">
                <a:solidFill>
                  <a:srgbClr val="474146"/>
                </a:solidFill>
              </a:rPr>
              <a:t>– concerned with memory storage</a:t>
            </a:r>
            <a:endParaRPr lang="en-AU" dirty="0">
              <a:solidFill>
                <a:srgbClr val="474146"/>
              </a:solidFill>
            </a:endParaRPr>
          </a:p>
        </p:txBody>
      </p:sp>
    </p:spTree>
    <p:extLst>
      <p:ext uri="{BB962C8B-B14F-4D97-AF65-F5344CB8AC3E}">
        <p14:creationId xmlns:p14="http://schemas.microsoft.com/office/powerpoint/2010/main" val="746221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US" dirty="0" smtClean="0"/>
              <a:t>Fragmented memories</a:t>
            </a:r>
            <a:endParaRPr lang="en-AU" dirty="0"/>
          </a:p>
        </p:txBody>
      </p:sp>
      <p:sp>
        <p:nvSpPr>
          <p:cNvPr id="5" name="Text Placeholder 4"/>
          <p:cNvSpPr>
            <a:spLocks noGrp="1"/>
          </p:cNvSpPr>
          <p:nvPr>
            <p:ph type="body" idx="13"/>
          </p:nvPr>
        </p:nvSpPr>
        <p:spPr/>
        <p:txBody>
          <a:bodyPr/>
          <a:lstStyle/>
          <a:p>
            <a:endParaRPr lang="en-AU"/>
          </a:p>
        </p:txBody>
      </p:sp>
      <p:pic>
        <p:nvPicPr>
          <p:cNvPr id="1026" name="Picture 2" descr="Image result for jumbled jigsaw pieces in a box"/>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274719" y="2569029"/>
            <a:ext cx="6835881" cy="403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732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Trauma and DV</a:t>
            </a:r>
          </a:p>
        </p:txBody>
      </p:sp>
      <p:sp>
        <p:nvSpPr>
          <p:cNvPr id="5" name="Text Placeholder 4"/>
          <p:cNvSpPr>
            <a:spLocks noGrp="1"/>
          </p:cNvSpPr>
          <p:nvPr>
            <p:ph type="body" idx="13"/>
          </p:nvPr>
        </p:nvSpPr>
        <p:spPr/>
        <p:txBody>
          <a:bodyPr/>
          <a:lstStyle/>
          <a:p>
            <a:endParaRPr lang="en-AU"/>
          </a:p>
        </p:txBody>
      </p:sp>
      <p:pic>
        <p:nvPicPr>
          <p:cNvPr id="7" name="Picture 6"/>
          <p:cNvPicPr>
            <a:picLocks noChangeAspect="1"/>
          </p:cNvPicPr>
          <p:nvPr/>
        </p:nvPicPr>
        <p:blipFill>
          <a:blip r:embed="rId3"/>
          <a:stretch>
            <a:fillRect/>
          </a:stretch>
        </p:blipFill>
        <p:spPr>
          <a:xfrm flipH="1">
            <a:off x="12472416" y="949032"/>
            <a:ext cx="2620036" cy="3959752"/>
          </a:xfrm>
          <a:prstGeom prst="rect">
            <a:avLst/>
          </a:prstGeom>
          <a:ln>
            <a:noFill/>
          </a:ln>
          <a:effectLst>
            <a:softEdge rad="112500"/>
          </a:effectLst>
        </p:spPr>
      </p:pic>
      <p:pic>
        <p:nvPicPr>
          <p:cNvPr id="6" name="Picture 5"/>
          <p:cNvPicPr>
            <a:picLocks noChangeAspect="1"/>
          </p:cNvPicPr>
          <p:nvPr/>
        </p:nvPicPr>
        <p:blipFill rotWithShape="1">
          <a:blip r:embed="rId4">
            <a:lum bright="70000" contrast="-70000"/>
          </a:blip>
          <a:srcRect r="7662"/>
          <a:stretch/>
        </p:blipFill>
        <p:spPr>
          <a:xfrm flipH="1">
            <a:off x="675192" y="859004"/>
            <a:ext cx="9353256" cy="5616655"/>
          </a:xfrm>
          <a:prstGeom prst="rect">
            <a:avLst/>
          </a:prstGeom>
          <a:ln>
            <a:noFill/>
          </a:ln>
          <a:effectLst>
            <a:softEdge rad="112500"/>
          </a:effectLst>
        </p:spPr>
      </p:pic>
      <p:sp>
        <p:nvSpPr>
          <p:cNvPr id="4" name="Content Placeholder 3"/>
          <p:cNvSpPr>
            <a:spLocks noGrp="1"/>
          </p:cNvSpPr>
          <p:nvPr>
            <p:ph sz="half" idx="2"/>
          </p:nvPr>
        </p:nvSpPr>
        <p:spPr>
          <a:xfrm>
            <a:off x="675192" y="1938528"/>
            <a:ext cx="9099046" cy="4943342"/>
          </a:xfrm>
        </p:spPr>
        <p:txBody>
          <a:bodyPr>
            <a:normAutofit/>
          </a:bodyPr>
          <a:lstStyle/>
          <a:p>
            <a:r>
              <a:rPr lang="en-AU" b="1" dirty="0" smtClean="0"/>
              <a:t>Emotional / Cognitive</a:t>
            </a:r>
          </a:p>
          <a:p>
            <a:pPr lvl="1"/>
            <a:r>
              <a:rPr lang="en-AU" dirty="0">
                <a:solidFill>
                  <a:srgbClr val="FF0000"/>
                </a:solidFill>
              </a:rPr>
              <a:t>Fragmented memories</a:t>
            </a:r>
          </a:p>
          <a:p>
            <a:pPr lvl="1"/>
            <a:r>
              <a:rPr lang="en-AU" dirty="0" smtClean="0"/>
              <a:t>Hyperarousal (incl. hypervigilance)</a:t>
            </a:r>
          </a:p>
          <a:p>
            <a:pPr lvl="1"/>
            <a:r>
              <a:rPr lang="en-AU" dirty="0" smtClean="0"/>
              <a:t>Intrusion / re-experiencing </a:t>
            </a:r>
          </a:p>
          <a:p>
            <a:pPr lvl="1"/>
            <a:r>
              <a:rPr lang="en-AU" dirty="0" smtClean="0"/>
              <a:t>Withdrawal / avoidance</a:t>
            </a:r>
          </a:p>
          <a:p>
            <a:pPr lvl="2"/>
            <a:r>
              <a:rPr lang="en-AU" dirty="0"/>
              <a:t>Blunted emotions / </a:t>
            </a:r>
            <a:r>
              <a:rPr lang="en-AU" dirty="0" smtClean="0"/>
              <a:t>dissociation</a:t>
            </a:r>
          </a:p>
          <a:p>
            <a:pPr lvl="1"/>
            <a:r>
              <a:rPr lang="en-AU" dirty="0" smtClean="0"/>
              <a:t>Difficulty concentrating </a:t>
            </a:r>
          </a:p>
          <a:p>
            <a:pPr lvl="1"/>
            <a:r>
              <a:rPr lang="en-AU" dirty="0" smtClean="0"/>
              <a:t>Feelings of hopelessness / helplessness</a:t>
            </a:r>
          </a:p>
          <a:p>
            <a:pPr lvl="1"/>
            <a:r>
              <a:rPr lang="en-AU" dirty="0" smtClean="0"/>
              <a:t>Emotional lability </a:t>
            </a:r>
          </a:p>
          <a:p>
            <a:pPr lvl="1"/>
            <a:r>
              <a:rPr lang="en-AU" dirty="0" smtClean="0"/>
              <a:t>Loss of confidence / self esteem</a:t>
            </a:r>
          </a:p>
          <a:p>
            <a:pPr lvl="1"/>
            <a:r>
              <a:rPr lang="en-AU" dirty="0"/>
              <a:t>Increased risk m</a:t>
            </a:r>
            <a:r>
              <a:rPr lang="en-AU" dirty="0" smtClean="0"/>
              <a:t>ental </a:t>
            </a:r>
            <a:r>
              <a:rPr lang="en-AU" dirty="0"/>
              <a:t>illness</a:t>
            </a:r>
          </a:p>
          <a:p>
            <a:pPr marL="521436" lvl="1" indent="0">
              <a:buNone/>
            </a:pPr>
            <a:endParaRPr lang="en-AU" dirty="0" smtClean="0"/>
          </a:p>
          <a:p>
            <a:pPr lvl="1"/>
            <a:endParaRPr lang="en-AU" dirty="0" smtClean="0"/>
          </a:p>
          <a:p>
            <a:pPr lvl="1"/>
            <a:endParaRPr lang="en-AU" dirty="0"/>
          </a:p>
          <a:p>
            <a:pPr marL="521436" lvl="1" indent="0">
              <a:buNone/>
            </a:pPr>
            <a:endParaRPr lang="en-AU" dirty="0"/>
          </a:p>
        </p:txBody>
      </p:sp>
      <p:sp>
        <p:nvSpPr>
          <p:cNvPr id="3" name="Text Placeholder 2"/>
          <p:cNvSpPr>
            <a:spLocks noGrp="1"/>
          </p:cNvSpPr>
          <p:nvPr>
            <p:ph type="body" idx="1"/>
          </p:nvPr>
        </p:nvSpPr>
        <p:spPr>
          <a:xfrm>
            <a:off x="987552" y="506469"/>
            <a:ext cx="8174770" cy="1117288"/>
          </a:xfrm>
        </p:spPr>
        <p:txBody>
          <a:bodyPr/>
          <a:lstStyle/>
          <a:p>
            <a:r>
              <a:rPr lang="en-AU" dirty="0" smtClean="0"/>
              <a:t>Impacts of Trauma</a:t>
            </a:r>
            <a:endParaRPr lang="en-AU" dirty="0"/>
          </a:p>
        </p:txBody>
      </p:sp>
    </p:spTree>
    <p:extLst>
      <p:ext uri="{BB962C8B-B14F-4D97-AF65-F5344CB8AC3E}">
        <p14:creationId xmlns:p14="http://schemas.microsoft.com/office/powerpoint/2010/main" val="230690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Trauma and DV</a:t>
            </a:r>
          </a:p>
        </p:txBody>
      </p:sp>
      <p:sp>
        <p:nvSpPr>
          <p:cNvPr id="5" name="Text Placeholder 4"/>
          <p:cNvSpPr>
            <a:spLocks noGrp="1"/>
          </p:cNvSpPr>
          <p:nvPr>
            <p:ph type="body" idx="13"/>
          </p:nvPr>
        </p:nvSpPr>
        <p:spPr/>
        <p:txBody>
          <a:bodyPr/>
          <a:lstStyle/>
          <a:p>
            <a:endParaRPr lang="en-AU"/>
          </a:p>
        </p:txBody>
      </p:sp>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64160" y="885121"/>
            <a:ext cx="9129682" cy="5789139"/>
          </a:xfrm>
          <a:prstGeom prst="rect">
            <a:avLst/>
          </a:prstGeom>
          <a:ln>
            <a:noFill/>
          </a:ln>
          <a:effectLst>
            <a:softEdge rad="112500"/>
          </a:effectLst>
        </p:spPr>
      </p:pic>
      <p:sp>
        <p:nvSpPr>
          <p:cNvPr id="3" name="Text Placeholder 2"/>
          <p:cNvSpPr>
            <a:spLocks noGrp="1"/>
          </p:cNvSpPr>
          <p:nvPr>
            <p:ph type="body" idx="1"/>
          </p:nvPr>
        </p:nvSpPr>
        <p:spPr>
          <a:xfrm>
            <a:off x="794796" y="857999"/>
            <a:ext cx="9099046" cy="623330"/>
          </a:xfrm>
        </p:spPr>
        <p:txBody>
          <a:bodyPr/>
          <a:lstStyle/>
          <a:p>
            <a:r>
              <a:rPr lang="en-AU" dirty="0" smtClean="0"/>
              <a:t>Impacts of Trauma</a:t>
            </a:r>
            <a:endParaRPr lang="en-AU" dirty="0"/>
          </a:p>
        </p:txBody>
      </p:sp>
      <p:sp>
        <p:nvSpPr>
          <p:cNvPr id="4" name="Content Placeholder 3"/>
          <p:cNvSpPr>
            <a:spLocks noGrp="1"/>
          </p:cNvSpPr>
          <p:nvPr>
            <p:ph sz="half" idx="2"/>
          </p:nvPr>
        </p:nvSpPr>
        <p:spPr>
          <a:xfrm>
            <a:off x="794796" y="1481329"/>
            <a:ext cx="9099046" cy="4957572"/>
          </a:xfrm>
        </p:spPr>
        <p:txBody>
          <a:bodyPr>
            <a:normAutofit/>
          </a:bodyPr>
          <a:lstStyle/>
          <a:p>
            <a:r>
              <a:rPr lang="en-AU" b="1" dirty="0" smtClean="0"/>
              <a:t>Physiological</a:t>
            </a:r>
          </a:p>
          <a:p>
            <a:pPr lvl="1"/>
            <a:r>
              <a:rPr lang="en-AU" dirty="0" smtClean="0"/>
              <a:t>Sleep disturbance</a:t>
            </a:r>
          </a:p>
          <a:p>
            <a:pPr lvl="1"/>
            <a:r>
              <a:rPr lang="en-AU" dirty="0" smtClean="0"/>
              <a:t>Appetite disturbance (weight loss / gain)</a:t>
            </a:r>
          </a:p>
          <a:p>
            <a:pPr lvl="1"/>
            <a:r>
              <a:rPr lang="en-AU" dirty="0" smtClean="0"/>
              <a:t>Fatigue</a:t>
            </a:r>
          </a:p>
          <a:p>
            <a:pPr lvl="1"/>
            <a:r>
              <a:rPr lang="en-AU" dirty="0" smtClean="0"/>
              <a:t>Weakened immune system (susceptibility to illness)</a:t>
            </a:r>
          </a:p>
          <a:p>
            <a:pPr lvl="1"/>
            <a:r>
              <a:rPr lang="en-AU" dirty="0" smtClean="0"/>
              <a:t>Stress related health issues</a:t>
            </a:r>
          </a:p>
          <a:p>
            <a:pPr lvl="2"/>
            <a:r>
              <a:rPr lang="en-AU" dirty="0" smtClean="0"/>
              <a:t>Headache / cardiovascular / gastrointestinal </a:t>
            </a:r>
            <a:r>
              <a:rPr lang="en-AU" dirty="0" err="1" smtClean="0"/>
              <a:t>etc</a:t>
            </a:r>
            <a:endParaRPr lang="en-AU" dirty="0" smtClean="0"/>
          </a:p>
          <a:p>
            <a:pPr marL="456257" lvl="1" indent="0">
              <a:buNone/>
            </a:pPr>
            <a:endParaRPr lang="en-AU" dirty="0" smtClean="0"/>
          </a:p>
          <a:p>
            <a:pPr marL="0" indent="0">
              <a:buNone/>
            </a:pPr>
            <a:endParaRPr lang="en-AU" dirty="0"/>
          </a:p>
        </p:txBody>
      </p:sp>
    </p:spTree>
    <p:extLst>
      <p:ext uri="{BB962C8B-B14F-4D97-AF65-F5344CB8AC3E}">
        <p14:creationId xmlns:p14="http://schemas.microsoft.com/office/powerpoint/2010/main" val="3121212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Trauma and DV</a:t>
            </a:r>
          </a:p>
        </p:txBody>
      </p:sp>
      <p:sp>
        <p:nvSpPr>
          <p:cNvPr id="5" name="Text Placeholder 4"/>
          <p:cNvSpPr>
            <a:spLocks noGrp="1"/>
          </p:cNvSpPr>
          <p:nvPr>
            <p:ph type="body" idx="13"/>
          </p:nvPr>
        </p:nvSpPr>
        <p:spPr/>
        <p:txBody>
          <a:bodyPr/>
          <a:lstStyle/>
          <a:p>
            <a:endParaRPr lang="en-AU"/>
          </a:p>
        </p:txBody>
      </p:sp>
      <p:pic>
        <p:nvPicPr>
          <p:cNvPr id="7" name="Picture 6"/>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2851" b="5122"/>
          <a:stretch/>
        </p:blipFill>
        <p:spPr>
          <a:xfrm>
            <a:off x="16239744" y="1190657"/>
            <a:ext cx="5692932" cy="3468282"/>
          </a:xfrm>
          <a:prstGeom prst="rect">
            <a:avLst/>
          </a:prstGeom>
          <a:ln>
            <a:noFill/>
          </a:ln>
          <a:effectLst>
            <a:softEdge rad="112500"/>
          </a:effectLst>
        </p:spPr>
      </p:pic>
      <p:pic>
        <p:nvPicPr>
          <p:cNvPr id="8" name="Picture 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flipH="1">
            <a:off x="653778" y="713233"/>
            <a:ext cx="9240064" cy="5869176"/>
          </a:xfrm>
          <a:prstGeom prst="rect">
            <a:avLst/>
          </a:prstGeom>
          <a:ln>
            <a:noFill/>
          </a:ln>
          <a:effectLst>
            <a:softEdge rad="112500"/>
          </a:effectLst>
        </p:spPr>
      </p:pic>
      <p:sp>
        <p:nvSpPr>
          <p:cNvPr id="3" name="Text Placeholder 2"/>
          <p:cNvSpPr>
            <a:spLocks noGrp="1"/>
          </p:cNvSpPr>
          <p:nvPr>
            <p:ph type="body" idx="1"/>
          </p:nvPr>
        </p:nvSpPr>
        <p:spPr>
          <a:xfrm>
            <a:off x="794796" y="1426464"/>
            <a:ext cx="9099046" cy="620411"/>
          </a:xfrm>
        </p:spPr>
        <p:txBody>
          <a:bodyPr/>
          <a:lstStyle/>
          <a:p>
            <a:r>
              <a:rPr lang="en-AU" dirty="0" smtClean="0"/>
              <a:t>Impacts of Trauma</a:t>
            </a:r>
            <a:endParaRPr lang="en-AU" dirty="0"/>
          </a:p>
        </p:txBody>
      </p:sp>
      <p:sp>
        <p:nvSpPr>
          <p:cNvPr id="4" name="Content Placeholder 3"/>
          <p:cNvSpPr>
            <a:spLocks noGrp="1"/>
          </p:cNvSpPr>
          <p:nvPr>
            <p:ph sz="half" idx="2"/>
          </p:nvPr>
        </p:nvSpPr>
        <p:spPr>
          <a:xfrm>
            <a:off x="794796" y="2398405"/>
            <a:ext cx="6666708" cy="4040495"/>
          </a:xfrm>
        </p:spPr>
        <p:txBody>
          <a:bodyPr/>
          <a:lstStyle/>
          <a:p>
            <a:r>
              <a:rPr lang="en-AU" b="1" dirty="0" smtClean="0"/>
              <a:t>Social / behavioural impacts</a:t>
            </a:r>
          </a:p>
          <a:p>
            <a:pPr lvl="1"/>
            <a:r>
              <a:rPr lang="en-AU" dirty="0" smtClean="0"/>
              <a:t>Substance misuse</a:t>
            </a:r>
          </a:p>
          <a:p>
            <a:pPr lvl="1"/>
            <a:r>
              <a:rPr lang="en-AU" dirty="0" smtClean="0"/>
              <a:t>Withdrawal / isolation</a:t>
            </a:r>
          </a:p>
          <a:p>
            <a:pPr marL="521436" lvl="1" indent="0">
              <a:buNone/>
            </a:pPr>
            <a:endParaRPr lang="en-AU" dirty="0"/>
          </a:p>
          <a:p>
            <a:pPr marL="521436" lvl="1" indent="0">
              <a:buNone/>
            </a:pPr>
            <a:r>
              <a:rPr lang="en-AU" dirty="0" smtClean="0"/>
              <a:t>Long term social impacts - </a:t>
            </a:r>
          </a:p>
          <a:p>
            <a:pPr lvl="1"/>
            <a:r>
              <a:rPr lang="en-AU" dirty="0" smtClean="0"/>
              <a:t>Relationship breakdown (difficulties with trust)</a:t>
            </a:r>
          </a:p>
          <a:p>
            <a:pPr lvl="1"/>
            <a:r>
              <a:rPr lang="en-AU" dirty="0" smtClean="0"/>
              <a:t>Housing / Employment instability</a:t>
            </a:r>
            <a:endParaRPr lang="en-AU" dirty="0"/>
          </a:p>
        </p:txBody>
      </p:sp>
    </p:spTree>
    <p:extLst>
      <p:ext uri="{BB962C8B-B14F-4D97-AF65-F5344CB8AC3E}">
        <p14:creationId xmlns:p14="http://schemas.microsoft.com/office/powerpoint/2010/main" val="3631849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Trauma Informed Practice</a:t>
            </a:r>
            <a:endParaRPr lang="en-AU" dirty="0"/>
          </a:p>
        </p:txBody>
      </p:sp>
      <p:sp>
        <p:nvSpPr>
          <p:cNvPr id="3" name="Subtitle 2"/>
          <p:cNvSpPr>
            <a:spLocks noGrp="1"/>
          </p:cNvSpPr>
          <p:nvPr>
            <p:ph type="subTitle" idx="1"/>
          </p:nvPr>
        </p:nvSpPr>
        <p:spPr/>
        <p:txBody>
          <a:bodyPr>
            <a:normAutofit/>
          </a:bodyPr>
          <a:lstStyle/>
          <a:p>
            <a:endParaRPr lang="en-AU" dirty="0"/>
          </a:p>
        </p:txBody>
      </p:sp>
    </p:spTree>
    <p:extLst>
      <p:ext uri="{BB962C8B-B14F-4D97-AF65-F5344CB8AC3E}">
        <p14:creationId xmlns:p14="http://schemas.microsoft.com/office/powerpoint/2010/main" val="4269490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r="20972"/>
          <a:stretch/>
        </p:blipFill>
        <p:spPr>
          <a:xfrm>
            <a:off x="822960" y="976270"/>
            <a:ext cx="9290304" cy="5558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AU" dirty="0" smtClean="0"/>
              <a:t>Trauma Informed Practice</a:t>
            </a:r>
            <a:endParaRPr lang="en-AU" dirty="0"/>
          </a:p>
        </p:txBody>
      </p:sp>
      <p:sp>
        <p:nvSpPr>
          <p:cNvPr id="5" name="Text Placeholder 4"/>
          <p:cNvSpPr>
            <a:spLocks noGrp="1"/>
          </p:cNvSpPr>
          <p:nvPr>
            <p:ph type="body" idx="13"/>
          </p:nvPr>
        </p:nvSpPr>
        <p:spPr/>
        <p:txBody>
          <a:bodyPr/>
          <a:lstStyle/>
          <a:p>
            <a:endParaRPr lang="en-AU"/>
          </a:p>
        </p:txBody>
      </p:sp>
      <p:pic>
        <p:nvPicPr>
          <p:cNvPr id="7" name="Picture 6"/>
          <p:cNvPicPr>
            <a:picLocks noChangeAspect="1"/>
          </p:cNvPicPr>
          <p:nvPr/>
        </p:nvPicPr>
        <p:blipFill>
          <a:blip r:embed="rId4"/>
          <a:stretch>
            <a:fillRect/>
          </a:stretch>
        </p:blipFill>
        <p:spPr>
          <a:xfrm>
            <a:off x="-5138928" y="4517136"/>
            <a:ext cx="1801468" cy="1059687"/>
          </a:xfrm>
          <a:prstGeom prst="rect">
            <a:avLst/>
          </a:prstGeom>
        </p:spPr>
      </p:pic>
      <p:sp>
        <p:nvSpPr>
          <p:cNvPr id="8" name="TextBox 7"/>
          <p:cNvSpPr txBox="1"/>
          <p:nvPr/>
        </p:nvSpPr>
        <p:spPr>
          <a:xfrm>
            <a:off x="694944" y="1213621"/>
            <a:ext cx="9253728" cy="4216539"/>
          </a:xfrm>
          <a:prstGeom prst="rect">
            <a:avLst/>
          </a:prstGeom>
          <a:noFill/>
        </p:spPr>
        <p:txBody>
          <a:bodyPr wrap="square" rtlCol="0">
            <a:spAutoFit/>
          </a:bodyPr>
          <a:lstStyle/>
          <a:p>
            <a:pPr algn="ctr"/>
            <a:r>
              <a:rPr lang="en-AU" sz="4400" b="1" dirty="0" smtClean="0"/>
              <a:t>A shift in thinking from</a:t>
            </a:r>
          </a:p>
          <a:p>
            <a:pPr algn="ctr"/>
            <a:endParaRPr lang="en-AU" sz="2000" b="1" dirty="0" smtClean="0"/>
          </a:p>
          <a:p>
            <a:pPr algn="ctr"/>
            <a:r>
              <a:rPr lang="en-AU" sz="6000" b="1" i="1" dirty="0" smtClean="0">
                <a:solidFill>
                  <a:schemeClr val="accent4"/>
                </a:solidFill>
              </a:rPr>
              <a:t>“What’s wrong with you?”</a:t>
            </a:r>
          </a:p>
          <a:p>
            <a:pPr algn="ctr"/>
            <a:endParaRPr lang="en-AU" sz="2000" b="1" dirty="0" smtClean="0"/>
          </a:p>
          <a:p>
            <a:pPr algn="ctr"/>
            <a:r>
              <a:rPr lang="en-AU" sz="4400" b="1" dirty="0" smtClean="0"/>
              <a:t>to</a:t>
            </a:r>
          </a:p>
          <a:p>
            <a:pPr algn="ctr"/>
            <a:endParaRPr lang="en-AU" sz="2000" b="1" dirty="0" smtClean="0"/>
          </a:p>
          <a:p>
            <a:pPr algn="ctr"/>
            <a:r>
              <a:rPr lang="en-AU" sz="6000" b="1" dirty="0" smtClean="0"/>
              <a:t> </a:t>
            </a:r>
            <a:r>
              <a:rPr lang="en-AU" sz="6000" b="1" i="1" dirty="0" smtClean="0">
                <a:solidFill>
                  <a:schemeClr val="accent4"/>
                </a:solidFill>
              </a:rPr>
              <a:t>“What happened to you?” </a:t>
            </a:r>
            <a:endParaRPr lang="en-AU" sz="6000" b="1" i="1" dirty="0">
              <a:solidFill>
                <a:schemeClr val="accent4"/>
              </a:solidFill>
            </a:endParaRPr>
          </a:p>
        </p:txBody>
      </p:sp>
    </p:spTree>
    <p:extLst>
      <p:ext uri="{BB962C8B-B14F-4D97-AF65-F5344CB8AC3E}">
        <p14:creationId xmlns:p14="http://schemas.microsoft.com/office/powerpoint/2010/main" val="3651346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Trauma Informed Practice</a:t>
            </a:r>
          </a:p>
        </p:txBody>
      </p:sp>
      <p:sp>
        <p:nvSpPr>
          <p:cNvPr id="3" name="Text Placeholder 2"/>
          <p:cNvSpPr>
            <a:spLocks noGrp="1"/>
          </p:cNvSpPr>
          <p:nvPr>
            <p:ph type="body" idx="1"/>
          </p:nvPr>
        </p:nvSpPr>
        <p:spPr>
          <a:xfrm>
            <a:off x="794796" y="783771"/>
            <a:ext cx="9099046" cy="541176"/>
          </a:xfrm>
        </p:spPr>
        <p:txBody>
          <a:bodyPr/>
          <a:lstStyle/>
          <a:p>
            <a:r>
              <a:rPr lang="en-AU" dirty="0" smtClean="0"/>
              <a:t>Trauma Informed Practice</a:t>
            </a:r>
            <a:endParaRPr lang="en-AU" dirty="0"/>
          </a:p>
        </p:txBody>
      </p:sp>
      <p:sp>
        <p:nvSpPr>
          <p:cNvPr id="4" name="Content Placeholder 3"/>
          <p:cNvSpPr>
            <a:spLocks noGrp="1"/>
          </p:cNvSpPr>
          <p:nvPr>
            <p:ph sz="half" idx="2"/>
          </p:nvPr>
        </p:nvSpPr>
        <p:spPr>
          <a:xfrm>
            <a:off x="188259" y="1455576"/>
            <a:ext cx="10500379" cy="5520957"/>
          </a:xfrm>
        </p:spPr>
        <p:txBody>
          <a:bodyPr>
            <a:normAutofit/>
          </a:bodyPr>
          <a:lstStyle/>
          <a:p>
            <a:r>
              <a:rPr lang="en-AU" b="1" dirty="0" smtClean="0"/>
              <a:t>Trauma awareness </a:t>
            </a:r>
          </a:p>
          <a:p>
            <a:pPr lvl="1"/>
            <a:r>
              <a:rPr lang="en-AU" dirty="0" smtClean="0"/>
              <a:t>Understanding trauma presentation and impacts of trauma</a:t>
            </a:r>
          </a:p>
          <a:p>
            <a:r>
              <a:rPr lang="en-AU" b="1" dirty="0" smtClean="0"/>
              <a:t>Prioritise Safety</a:t>
            </a:r>
          </a:p>
          <a:p>
            <a:pPr lvl="1"/>
            <a:r>
              <a:rPr lang="en-AU" dirty="0" smtClean="0"/>
              <a:t>Physical environment safe and private</a:t>
            </a:r>
          </a:p>
          <a:p>
            <a:pPr lvl="1"/>
            <a:r>
              <a:rPr lang="en-AU" dirty="0" smtClean="0"/>
              <a:t>Processes promote safety and confidentiality</a:t>
            </a:r>
          </a:p>
          <a:p>
            <a:r>
              <a:rPr lang="en-AU" b="1" dirty="0" smtClean="0"/>
              <a:t>Respectful / trusting relationships</a:t>
            </a:r>
          </a:p>
          <a:p>
            <a:pPr lvl="1"/>
            <a:r>
              <a:rPr lang="en-AU" dirty="0" smtClean="0"/>
              <a:t>Clear messaging about service –manages expectations / min uncertainty</a:t>
            </a:r>
          </a:p>
          <a:p>
            <a:pPr lvl="1"/>
            <a:r>
              <a:rPr lang="en-AU" dirty="0" smtClean="0"/>
              <a:t>Continuity of staff providing advice – minimises re-telling</a:t>
            </a:r>
          </a:p>
          <a:p>
            <a:r>
              <a:rPr lang="en-AU" b="1" dirty="0" smtClean="0"/>
              <a:t>Choice and empowerment</a:t>
            </a:r>
          </a:p>
          <a:p>
            <a:pPr lvl="1"/>
            <a:r>
              <a:rPr lang="en-AU" dirty="0" smtClean="0"/>
              <a:t>Choice of time or method of consultation (</a:t>
            </a:r>
            <a:r>
              <a:rPr lang="en-AU" dirty="0" err="1" smtClean="0"/>
              <a:t>eg</a:t>
            </a:r>
            <a:r>
              <a:rPr lang="en-AU" dirty="0" smtClean="0"/>
              <a:t>, in-person or phone)</a:t>
            </a:r>
          </a:p>
          <a:p>
            <a:pPr lvl="1"/>
            <a:r>
              <a:rPr lang="en-AU" dirty="0" smtClean="0"/>
              <a:t>Client driving decision making</a:t>
            </a:r>
          </a:p>
          <a:p>
            <a:r>
              <a:rPr lang="en-AU" b="1" dirty="0" smtClean="0"/>
              <a:t>Collaboration</a:t>
            </a:r>
          </a:p>
          <a:p>
            <a:pPr lvl="1"/>
            <a:r>
              <a:rPr lang="en-AU" dirty="0" smtClean="0"/>
              <a:t>Client is expert in their situation</a:t>
            </a:r>
          </a:p>
          <a:p>
            <a:pPr marL="0" indent="0">
              <a:buNone/>
            </a:pPr>
            <a:endParaRPr lang="en-AU" dirty="0" smtClean="0"/>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196889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Trauma Informed Practice</a:t>
            </a:r>
          </a:p>
        </p:txBody>
      </p:sp>
      <p:sp>
        <p:nvSpPr>
          <p:cNvPr id="3" name="Text Placeholder 2"/>
          <p:cNvSpPr>
            <a:spLocks noGrp="1"/>
          </p:cNvSpPr>
          <p:nvPr>
            <p:ph type="body" idx="1"/>
          </p:nvPr>
        </p:nvSpPr>
        <p:spPr/>
        <p:txBody>
          <a:bodyPr/>
          <a:lstStyle/>
          <a:p>
            <a:r>
              <a:rPr lang="en-AU" sz="3200" dirty="0" smtClean="0"/>
              <a:t>Working with Survivors of DV</a:t>
            </a:r>
            <a:endParaRPr lang="en-AU" dirty="0"/>
          </a:p>
        </p:txBody>
      </p:sp>
      <p:sp>
        <p:nvSpPr>
          <p:cNvPr id="4" name="Content Placeholder 3"/>
          <p:cNvSpPr>
            <a:spLocks noGrp="1"/>
          </p:cNvSpPr>
          <p:nvPr>
            <p:ph sz="half" idx="2"/>
          </p:nvPr>
        </p:nvSpPr>
        <p:spPr>
          <a:xfrm>
            <a:off x="794797" y="2889503"/>
            <a:ext cx="9099046" cy="3549397"/>
          </a:xfrm>
        </p:spPr>
        <p:txBody>
          <a:bodyPr/>
          <a:lstStyle/>
          <a:p>
            <a:pPr>
              <a:buFont typeface="Wingdings" pitchFamily="2" charset="2"/>
              <a:buChar char="ü"/>
            </a:pPr>
            <a:r>
              <a:rPr lang="en-AU" dirty="0" smtClean="0"/>
              <a:t>Believe her story</a:t>
            </a:r>
          </a:p>
          <a:p>
            <a:pPr>
              <a:buFont typeface="Wingdings" pitchFamily="2" charset="2"/>
              <a:buChar char="ü"/>
            </a:pPr>
            <a:r>
              <a:rPr lang="en-AU" dirty="0" smtClean="0"/>
              <a:t>Respect her as the expert in her own situation</a:t>
            </a:r>
          </a:p>
          <a:p>
            <a:pPr>
              <a:buFont typeface="Wingdings" pitchFamily="2" charset="2"/>
              <a:buChar char="ü"/>
            </a:pPr>
            <a:r>
              <a:rPr lang="en-AU" dirty="0" smtClean="0"/>
              <a:t>State perpetrator as responsible for the violence</a:t>
            </a:r>
          </a:p>
          <a:p>
            <a:pPr>
              <a:buFont typeface="Wingdings" pitchFamily="2" charset="2"/>
              <a:buChar char="ü"/>
            </a:pPr>
            <a:r>
              <a:rPr lang="en-AU" dirty="0" smtClean="0"/>
              <a:t>Provide information and choice</a:t>
            </a:r>
          </a:p>
          <a:p>
            <a:pPr>
              <a:buFont typeface="Wingdings" pitchFamily="2" charset="2"/>
              <a:buChar char="ü"/>
            </a:pPr>
            <a:r>
              <a:rPr lang="en-AU" dirty="0" smtClean="0"/>
              <a:t>Communicate clearly</a:t>
            </a:r>
          </a:p>
          <a:p>
            <a:pPr lvl="1">
              <a:lnSpc>
                <a:spcPct val="80000"/>
              </a:lnSpc>
              <a:buClr>
                <a:schemeClr val="accent1"/>
              </a:buClr>
              <a:buNone/>
            </a:pPr>
            <a:endParaRPr lang="en-AU" dirty="0" smtClean="0"/>
          </a:p>
          <a:p>
            <a:pPr lvl="1">
              <a:lnSpc>
                <a:spcPct val="80000"/>
              </a:lnSpc>
              <a:buClr>
                <a:schemeClr val="accent1"/>
              </a:buClr>
              <a:buNone/>
            </a:pPr>
            <a:endParaRPr lang="en-AU" sz="1400" dirty="0" smtClean="0"/>
          </a:p>
          <a:p>
            <a:pPr>
              <a:buNone/>
            </a:pPr>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809424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Trauma and DV</a:t>
            </a:r>
            <a:endParaRPr lang="en-AU" dirty="0"/>
          </a:p>
        </p:txBody>
      </p:sp>
      <p:sp>
        <p:nvSpPr>
          <p:cNvPr id="3" name="Text Placeholder 2"/>
          <p:cNvSpPr>
            <a:spLocks noGrp="1"/>
          </p:cNvSpPr>
          <p:nvPr>
            <p:ph type="body" idx="1"/>
          </p:nvPr>
        </p:nvSpPr>
        <p:spPr>
          <a:xfrm>
            <a:off x="794796" y="1233279"/>
            <a:ext cx="9099046" cy="721506"/>
          </a:xfrm>
        </p:spPr>
        <p:txBody>
          <a:bodyPr/>
          <a:lstStyle/>
          <a:p>
            <a:r>
              <a:rPr lang="en-AU" dirty="0" smtClean="0"/>
              <a:t>Interviewing people who have experienced DV </a:t>
            </a:r>
            <a:endParaRPr lang="en-AU" dirty="0"/>
          </a:p>
        </p:txBody>
      </p:sp>
      <p:sp>
        <p:nvSpPr>
          <p:cNvPr id="4" name="Content Placeholder 3"/>
          <p:cNvSpPr>
            <a:spLocks noGrp="1"/>
          </p:cNvSpPr>
          <p:nvPr>
            <p:ph sz="half" idx="2"/>
          </p:nvPr>
        </p:nvSpPr>
        <p:spPr/>
        <p:txBody>
          <a:bodyPr/>
          <a:lstStyle/>
          <a:p>
            <a:r>
              <a:rPr lang="en-AU" dirty="0" smtClean="0"/>
              <a:t>Their story may jump from place to place and not seem to make a lot of sense</a:t>
            </a:r>
          </a:p>
          <a:p>
            <a:r>
              <a:rPr lang="en-AU" dirty="0" smtClean="0"/>
              <a:t>They may repeat some things and leave out other things</a:t>
            </a:r>
          </a:p>
          <a:p>
            <a:r>
              <a:rPr lang="en-AU" dirty="0" smtClean="0"/>
              <a:t>They may have periods of “vague-</a:t>
            </a:r>
            <a:r>
              <a:rPr lang="en-AU" dirty="0" err="1" smtClean="0"/>
              <a:t>ing</a:t>
            </a:r>
            <a:r>
              <a:rPr lang="en-AU" dirty="0" smtClean="0"/>
              <a:t> out” </a:t>
            </a:r>
          </a:p>
          <a:p>
            <a:r>
              <a:rPr lang="en-AU" dirty="0" smtClean="0"/>
              <a:t>They may be emotional – crying, screaming and may even become personally abusive</a:t>
            </a:r>
          </a:p>
          <a:p>
            <a:r>
              <a:rPr lang="en-AU" dirty="0" smtClean="0"/>
              <a:t>They may seem emotionless and disconnected when describing awful things</a:t>
            </a:r>
          </a:p>
          <a:p>
            <a:r>
              <a:rPr lang="en-AU" dirty="0" smtClean="0"/>
              <a:t>They may minimise violence, e.g. with laughter</a:t>
            </a:r>
          </a:p>
          <a:p>
            <a:r>
              <a:rPr lang="en-AU" dirty="0" smtClean="0"/>
              <a:t>They may not immediately disclose violence</a:t>
            </a:r>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421846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8325" y="128319"/>
            <a:ext cx="4465734" cy="352535"/>
          </a:xfrm>
        </p:spPr>
        <p:txBody>
          <a:bodyPr/>
          <a:lstStyle/>
          <a:p>
            <a:r>
              <a:rPr lang="en-AU" dirty="0"/>
              <a:t>Domestic Violence and Trauma Informed Practice for Lawyers</a:t>
            </a:r>
          </a:p>
        </p:txBody>
      </p:sp>
      <p:sp>
        <p:nvSpPr>
          <p:cNvPr id="3" name="Text Placeholder 2"/>
          <p:cNvSpPr>
            <a:spLocks noGrp="1"/>
          </p:cNvSpPr>
          <p:nvPr>
            <p:ph type="body" idx="1"/>
          </p:nvPr>
        </p:nvSpPr>
        <p:spPr/>
        <p:txBody>
          <a:bodyPr/>
          <a:lstStyle/>
          <a:p>
            <a:r>
              <a:rPr lang="en-AU" dirty="0" smtClean="0"/>
              <a:t>Overview</a:t>
            </a:r>
            <a:endParaRPr lang="en-AU" dirty="0"/>
          </a:p>
        </p:txBody>
      </p:sp>
      <p:sp>
        <p:nvSpPr>
          <p:cNvPr id="4" name="Content Placeholder 3"/>
          <p:cNvSpPr>
            <a:spLocks noGrp="1"/>
          </p:cNvSpPr>
          <p:nvPr>
            <p:ph sz="half" idx="2"/>
          </p:nvPr>
        </p:nvSpPr>
        <p:spPr>
          <a:xfrm>
            <a:off x="794796" y="2871216"/>
            <a:ext cx="9099046" cy="3567684"/>
          </a:xfrm>
        </p:spPr>
        <p:txBody>
          <a:bodyPr>
            <a:normAutofit/>
          </a:bodyPr>
          <a:lstStyle/>
          <a:p>
            <a:pPr lvl="0"/>
            <a:r>
              <a:rPr lang="en-AU" dirty="0" smtClean="0"/>
              <a:t>Understanding domestic violence</a:t>
            </a:r>
          </a:p>
          <a:p>
            <a:r>
              <a:rPr lang="en-AU" dirty="0"/>
              <a:t>Trauma and the effect on victims of domestic violence</a:t>
            </a:r>
          </a:p>
          <a:p>
            <a:r>
              <a:rPr lang="en-AU" dirty="0"/>
              <a:t>Validating the victim - Trauma Informed Practice</a:t>
            </a:r>
          </a:p>
          <a:p>
            <a:r>
              <a:rPr lang="en-AU" dirty="0" smtClean="0"/>
              <a:t>Interviewing </a:t>
            </a:r>
            <a:r>
              <a:rPr lang="en-AU" dirty="0"/>
              <a:t>and assessing safety</a:t>
            </a:r>
          </a:p>
          <a:p>
            <a:r>
              <a:rPr lang="en-AU" dirty="0"/>
              <a:t>Practices and procedures – tips for getting the best out of your client, minimising negative impact on clients</a:t>
            </a:r>
          </a:p>
          <a:p>
            <a:r>
              <a:rPr lang="en-AU" dirty="0" smtClean="0"/>
              <a:t>Helping </a:t>
            </a:r>
            <a:r>
              <a:rPr lang="en-AU" dirty="0"/>
              <a:t>your clients to safety plan: holistic legal </a:t>
            </a:r>
            <a:r>
              <a:rPr lang="en-AU" dirty="0" smtClean="0"/>
              <a:t>response</a:t>
            </a:r>
          </a:p>
          <a:p>
            <a:r>
              <a:rPr lang="en-US" dirty="0" smtClean="0"/>
              <a:t>Dealing with vicarious trauma</a:t>
            </a:r>
            <a:endParaRPr lang="en-AU" dirty="0"/>
          </a:p>
          <a:p>
            <a:endParaRPr lang="en-AU" dirty="0"/>
          </a:p>
        </p:txBody>
      </p:sp>
      <p:sp>
        <p:nvSpPr>
          <p:cNvPr id="5" name="Text Placeholder 4"/>
          <p:cNvSpPr>
            <a:spLocks noGrp="1"/>
          </p:cNvSpPr>
          <p:nvPr>
            <p:ph type="body" idx="13"/>
          </p:nvPr>
        </p:nvSpPr>
        <p:spPr/>
        <p:txBody>
          <a:bodyPr/>
          <a:lstStyle/>
          <a:p>
            <a:endParaRPr lang="en-AU" dirty="0"/>
          </a:p>
        </p:txBody>
      </p:sp>
    </p:spTree>
    <p:extLst>
      <p:ext uri="{BB962C8B-B14F-4D97-AF65-F5344CB8AC3E}">
        <p14:creationId xmlns:p14="http://schemas.microsoft.com/office/powerpoint/2010/main" val="3631516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Trauma and DV</a:t>
            </a:r>
          </a:p>
        </p:txBody>
      </p:sp>
      <p:sp>
        <p:nvSpPr>
          <p:cNvPr id="3" name="Text Placeholder 2"/>
          <p:cNvSpPr>
            <a:spLocks noGrp="1"/>
          </p:cNvSpPr>
          <p:nvPr>
            <p:ph type="body" idx="1"/>
          </p:nvPr>
        </p:nvSpPr>
        <p:spPr>
          <a:xfrm>
            <a:off x="693683" y="1091684"/>
            <a:ext cx="9200159" cy="721506"/>
          </a:xfrm>
        </p:spPr>
        <p:txBody>
          <a:bodyPr/>
          <a:lstStyle/>
          <a:p>
            <a:r>
              <a:rPr lang="en-AU" dirty="0" smtClean="0"/>
              <a:t>Interviewing– Cultural Issues</a:t>
            </a:r>
            <a:endParaRPr lang="en-AU" dirty="0"/>
          </a:p>
        </p:txBody>
      </p:sp>
      <p:sp>
        <p:nvSpPr>
          <p:cNvPr id="4" name="Content Placeholder 3"/>
          <p:cNvSpPr>
            <a:spLocks noGrp="1"/>
          </p:cNvSpPr>
          <p:nvPr>
            <p:ph sz="half" idx="2"/>
          </p:nvPr>
        </p:nvSpPr>
        <p:spPr/>
        <p:txBody>
          <a:bodyPr>
            <a:normAutofit lnSpcReduction="10000"/>
          </a:bodyPr>
          <a:lstStyle/>
          <a:p>
            <a:r>
              <a:rPr lang="en-AU" dirty="0" smtClean="0"/>
              <a:t>Some clients may experience greater shame when talking about private matters and fear being stigmatised in their family and/or community </a:t>
            </a:r>
          </a:p>
          <a:p>
            <a:r>
              <a:rPr lang="en-AU" dirty="0" smtClean="0"/>
              <a:t>Some verbal abuse may be seen as worse in some cultures e.g. “prostitute”</a:t>
            </a:r>
          </a:p>
          <a:p>
            <a:r>
              <a:rPr lang="en-AU" dirty="0" smtClean="0"/>
              <a:t>Some clients may only want to see a lawyer of the same gender</a:t>
            </a:r>
          </a:p>
          <a:p>
            <a:r>
              <a:rPr lang="en-AU" dirty="0" smtClean="0"/>
              <a:t>Some clients may only want to see an interpreter of the same gender</a:t>
            </a:r>
          </a:p>
          <a:p>
            <a:r>
              <a:rPr lang="en-AU" dirty="0" smtClean="0"/>
              <a:t>Be aware that trauma from domestic violence may be overlaid with trauma from war, rape or torture</a:t>
            </a:r>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2706487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Trauma Informed Practice</a:t>
            </a:r>
          </a:p>
        </p:txBody>
      </p:sp>
      <p:sp>
        <p:nvSpPr>
          <p:cNvPr id="3" name="Text Placeholder 2"/>
          <p:cNvSpPr>
            <a:spLocks noGrp="1"/>
          </p:cNvSpPr>
          <p:nvPr>
            <p:ph type="body" idx="1"/>
          </p:nvPr>
        </p:nvSpPr>
        <p:spPr>
          <a:xfrm>
            <a:off x="756989" y="1151443"/>
            <a:ext cx="9099046" cy="721506"/>
          </a:xfrm>
        </p:spPr>
        <p:txBody>
          <a:bodyPr/>
          <a:lstStyle/>
          <a:p>
            <a:r>
              <a:rPr lang="en-AU" dirty="0" smtClean="0"/>
              <a:t>Practical tips for getting the best out of a traumatised person</a:t>
            </a:r>
            <a:endParaRPr lang="en-AU" dirty="0"/>
          </a:p>
        </p:txBody>
      </p:sp>
      <p:sp>
        <p:nvSpPr>
          <p:cNvPr id="4" name="Content Placeholder 3"/>
          <p:cNvSpPr>
            <a:spLocks noGrp="1"/>
          </p:cNvSpPr>
          <p:nvPr>
            <p:ph sz="half" idx="2"/>
          </p:nvPr>
        </p:nvSpPr>
        <p:spPr>
          <a:xfrm>
            <a:off x="794797" y="1872187"/>
            <a:ext cx="9099046" cy="4537666"/>
          </a:xfrm>
        </p:spPr>
        <p:txBody>
          <a:bodyPr>
            <a:normAutofit/>
          </a:bodyPr>
          <a:lstStyle/>
          <a:p>
            <a:r>
              <a:rPr lang="en-AU" dirty="0" smtClean="0"/>
              <a:t>Physical office set up</a:t>
            </a:r>
          </a:p>
          <a:p>
            <a:pPr lvl="1"/>
            <a:r>
              <a:rPr lang="en-AU" dirty="0" smtClean="0"/>
              <a:t>quiet, calm, private</a:t>
            </a:r>
          </a:p>
          <a:p>
            <a:pPr lvl="1"/>
            <a:r>
              <a:rPr lang="en-AU" dirty="0" smtClean="0"/>
              <a:t>tissues</a:t>
            </a:r>
          </a:p>
          <a:p>
            <a:pPr lvl="1"/>
            <a:r>
              <a:rPr lang="en-AU" dirty="0" smtClean="0"/>
              <a:t>Visible material (posters </a:t>
            </a:r>
            <a:r>
              <a:rPr lang="en-AU" dirty="0" err="1" smtClean="0"/>
              <a:t>etc</a:t>
            </a:r>
            <a:r>
              <a:rPr lang="en-AU" dirty="0" smtClean="0"/>
              <a:t>) that demonstrate awareness of dv issues</a:t>
            </a:r>
          </a:p>
          <a:p>
            <a:pPr lvl="1"/>
            <a:r>
              <a:rPr lang="en-AU" dirty="0" smtClean="0"/>
              <a:t>Consider making small things available for the client to touch e.g. stress balls, smooth stones</a:t>
            </a:r>
          </a:p>
          <a:p>
            <a:pPr lvl="1"/>
            <a:r>
              <a:rPr lang="en-AU" dirty="0" smtClean="0"/>
              <a:t>Have a protocol for support people attending the interview and communicate this to the client in advance</a:t>
            </a:r>
          </a:p>
          <a:p>
            <a:pPr lvl="1"/>
            <a:r>
              <a:rPr lang="en-AU" dirty="0" smtClean="0"/>
              <a:t>Ask the client if they want the door closed </a:t>
            </a:r>
          </a:p>
          <a:p>
            <a:pPr lvl="1"/>
            <a:r>
              <a:rPr lang="en-AU" dirty="0" smtClean="0"/>
              <a:t>Ask the client where they want to sit if there is an option</a:t>
            </a:r>
          </a:p>
          <a:p>
            <a:pPr lvl="1"/>
            <a:r>
              <a:rPr lang="en-AU" dirty="0" smtClean="0"/>
              <a:t>Tell </a:t>
            </a:r>
            <a:r>
              <a:rPr lang="en-AU" dirty="0"/>
              <a:t>the client that they can take a break at any time</a:t>
            </a:r>
          </a:p>
          <a:p>
            <a:endParaRPr lang="en-AU" dirty="0" smtClean="0"/>
          </a:p>
          <a:p>
            <a:pPr lvl="1"/>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151841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Trauma Informed Practice</a:t>
            </a:r>
          </a:p>
        </p:txBody>
      </p:sp>
      <p:sp>
        <p:nvSpPr>
          <p:cNvPr id="3" name="Text Placeholder 2"/>
          <p:cNvSpPr>
            <a:spLocks noGrp="1"/>
          </p:cNvSpPr>
          <p:nvPr>
            <p:ph type="body" idx="1"/>
          </p:nvPr>
        </p:nvSpPr>
        <p:spPr/>
        <p:txBody>
          <a:bodyPr/>
          <a:lstStyle/>
          <a:p>
            <a:r>
              <a:rPr lang="en-AU" dirty="0"/>
              <a:t>Practical tips for getting the best out of a traumatised </a:t>
            </a:r>
            <a:r>
              <a:rPr lang="en-AU" dirty="0" smtClean="0"/>
              <a:t>person </a:t>
            </a:r>
            <a:r>
              <a:rPr lang="en-AU" dirty="0" err="1" smtClean="0"/>
              <a:t>cont</a:t>
            </a:r>
            <a:endParaRPr lang="en-AU" dirty="0"/>
          </a:p>
        </p:txBody>
      </p:sp>
      <p:sp>
        <p:nvSpPr>
          <p:cNvPr id="4" name="Content Placeholder 3"/>
          <p:cNvSpPr>
            <a:spLocks noGrp="1"/>
          </p:cNvSpPr>
          <p:nvPr>
            <p:ph sz="half" idx="2"/>
          </p:nvPr>
        </p:nvSpPr>
        <p:spPr/>
        <p:txBody>
          <a:bodyPr>
            <a:normAutofit fontScale="92500" lnSpcReduction="10000"/>
          </a:bodyPr>
          <a:lstStyle/>
          <a:p>
            <a:r>
              <a:rPr lang="en-AU" dirty="0"/>
              <a:t>Don’t expect a </a:t>
            </a:r>
            <a:r>
              <a:rPr lang="en-AU" dirty="0" smtClean="0"/>
              <a:t>linear </a:t>
            </a:r>
            <a:r>
              <a:rPr lang="en-AU" dirty="0"/>
              <a:t>story</a:t>
            </a:r>
          </a:p>
          <a:p>
            <a:pPr lvl="1"/>
            <a:r>
              <a:rPr lang="en-AU" dirty="0"/>
              <a:t>What do you remember now? – sounds, smells, sensations</a:t>
            </a:r>
          </a:p>
          <a:p>
            <a:pPr lvl="1"/>
            <a:r>
              <a:rPr lang="en-AU" dirty="0"/>
              <a:t>Grounding questions – do you want a glass of water? Do you want to take a </a:t>
            </a:r>
            <a:r>
              <a:rPr lang="en-AU" dirty="0" smtClean="0"/>
              <a:t>break?</a:t>
            </a:r>
          </a:p>
          <a:p>
            <a:r>
              <a:rPr lang="en-AU" dirty="0" smtClean="0"/>
              <a:t>More time is usually needed</a:t>
            </a:r>
          </a:p>
          <a:p>
            <a:r>
              <a:rPr lang="en-AU" dirty="0" smtClean="0"/>
              <a:t>Ways </a:t>
            </a:r>
            <a:r>
              <a:rPr lang="en-AU" dirty="0"/>
              <a:t>to </a:t>
            </a:r>
            <a:r>
              <a:rPr lang="en-AU" dirty="0" smtClean="0"/>
              <a:t>maximise your time with the client:</a:t>
            </a:r>
            <a:endParaRPr lang="en-AU" dirty="0"/>
          </a:p>
          <a:p>
            <a:pPr lvl="1"/>
            <a:r>
              <a:rPr lang="en-AU" dirty="0" smtClean="0"/>
              <a:t>Any other documents that tell her story?</a:t>
            </a:r>
          </a:p>
          <a:p>
            <a:pPr lvl="1"/>
            <a:r>
              <a:rPr lang="en-AU" dirty="0" smtClean="0"/>
              <a:t>Utilise support people (with </a:t>
            </a:r>
            <a:r>
              <a:rPr lang="en-AU" dirty="0"/>
              <a:t>the client’s written </a:t>
            </a:r>
            <a:r>
              <a:rPr lang="en-AU" dirty="0" smtClean="0"/>
              <a:t>consent) </a:t>
            </a:r>
          </a:p>
          <a:p>
            <a:pPr lvl="2"/>
            <a:r>
              <a:rPr lang="en-AU" dirty="0" smtClean="0"/>
              <a:t>Can help client write her story </a:t>
            </a:r>
          </a:p>
          <a:p>
            <a:pPr lvl="2"/>
            <a:r>
              <a:rPr lang="en-AU" dirty="0" smtClean="0"/>
              <a:t>May </a:t>
            </a:r>
            <a:r>
              <a:rPr lang="en-AU" dirty="0"/>
              <a:t>be able to provide you </a:t>
            </a:r>
            <a:r>
              <a:rPr lang="en-AU" dirty="0" smtClean="0"/>
              <a:t>directly with </a:t>
            </a:r>
            <a:r>
              <a:rPr lang="en-AU" dirty="0"/>
              <a:t>some of the </a:t>
            </a:r>
            <a:r>
              <a:rPr lang="en-AU" dirty="0" smtClean="0"/>
              <a:t>background</a:t>
            </a:r>
          </a:p>
          <a:p>
            <a:pPr lvl="2"/>
            <a:r>
              <a:rPr lang="en-AU" dirty="0" smtClean="0"/>
              <a:t>Help with “homework” tasks for the client to complete</a:t>
            </a:r>
          </a:p>
          <a:p>
            <a:pPr lvl="2"/>
            <a:r>
              <a:rPr lang="en-AU" dirty="0"/>
              <a:t>P</a:t>
            </a:r>
            <a:r>
              <a:rPr lang="en-AU" dirty="0" smtClean="0"/>
              <a:t>rovide emotional support at court</a:t>
            </a:r>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2218801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Trauma Informed Practice</a:t>
            </a:r>
            <a:endParaRPr lang="en-AU" dirty="0"/>
          </a:p>
        </p:txBody>
      </p:sp>
      <p:sp>
        <p:nvSpPr>
          <p:cNvPr id="3" name="Text Placeholder 2"/>
          <p:cNvSpPr>
            <a:spLocks noGrp="1"/>
          </p:cNvSpPr>
          <p:nvPr>
            <p:ph type="body" idx="1"/>
          </p:nvPr>
        </p:nvSpPr>
        <p:spPr/>
        <p:txBody>
          <a:bodyPr/>
          <a:lstStyle/>
          <a:p>
            <a:r>
              <a:rPr lang="en-AU" dirty="0" smtClean="0"/>
              <a:t>After the appointment</a:t>
            </a:r>
            <a:endParaRPr lang="en-AU" dirty="0"/>
          </a:p>
        </p:txBody>
      </p:sp>
      <p:sp>
        <p:nvSpPr>
          <p:cNvPr id="4" name="Content Placeholder 3"/>
          <p:cNvSpPr>
            <a:spLocks noGrp="1"/>
          </p:cNvSpPr>
          <p:nvPr>
            <p:ph sz="half" idx="2"/>
          </p:nvPr>
        </p:nvSpPr>
        <p:spPr/>
        <p:txBody>
          <a:bodyPr/>
          <a:lstStyle/>
          <a:p>
            <a:r>
              <a:rPr lang="en-AU" dirty="0"/>
              <a:t>Client may not retain information well</a:t>
            </a:r>
          </a:p>
          <a:p>
            <a:pPr lvl="1"/>
            <a:r>
              <a:rPr lang="en-AU" dirty="0"/>
              <a:t>Shorter and more frequent appointments work well where possible</a:t>
            </a:r>
          </a:p>
          <a:p>
            <a:pPr lvl="1"/>
            <a:r>
              <a:rPr lang="en-AU" dirty="0"/>
              <a:t>Write ‘to-do’ lists for the client – can also be provided to a support worker </a:t>
            </a:r>
          </a:p>
          <a:p>
            <a:pPr marL="521436" lvl="1" indent="0">
              <a:buNone/>
            </a:pPr>
            <a:endParaRPr lang="en-AU" dirty="0" smtClean="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879678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Trauma Informed Practice</a:t>
            </a:r>
            <a:endParaRPr lang="en-AU" dirty="0"/>
          </a:p>
        </p:txBody>
      </p:sp>
      <p:sp>
        <p:nvSpPr>
          <p:cNvPr id="3" name="Text Placeholder 2"/>
          <p:cNvSpPr>
            <a:spLocks noGrp="1"/>
          </p:cNvSpPr>
          <p:nvPr>
            <p:ph type="body" idx="1"/>
          </p:nvPr>
        </p:nvSpPr>
        <p:spPr/>
        <p:txBody>
          <a:bodyPr/>
          <a:lstStyle/>
          <a:p>
            <a:r>
              <a:rPr lang="en-AU" dirty="0" smtClean="0"/>
              <a:t>Preparing a traumatised client for court </a:t>
            </a:r>
            <a:endParaRPr lang="en-AU" dirty="0"/>
          </a:p>
        </p:txBody>
      </p:sp>
      <p:sp>
        <p:nvSpPr>
          <p:cNvPr id="4" name="Content Placeholder 3"/>
          <p:cNvSpPr>
            <a:spLocks noGrp="1"/>
          </p:cNvSpPr>
          <p:nvPr>
            <p:ph sz="half" idx="2"/>
          </p:nvPr>
        </p:nvSpPr>
        <p:spPr/>
        <p:txBody>
          <a:bodyPr/>
          <a:lstStyle/>
          <a:p>
            <a:r>
              <a:rPr lang="en-AU" dirty="0" smtClean="0"/>
              <a:t>Be clear about time and place to meet</a:t>
            </a:r>
          </a:p>
          <a:p>
            <a:r>
              <a:rPr lang="en-AU" dirty="0" smtClean="0"/>
              <a:t>Suggest they take a support person</a:t>
            </a:r>
          </a:p>
          <a:p>
            <a:r>
              <a:rPr lang="en-AU" dirty="0" smtClean="0"/>
              <a:t>Take them through what is likely to happen</a:t>
            </a:r>
          </a:p>
          <a:p>
            <a:r>
              <a:rPr lang="en-AU" dirty="0" smtClean="0"/>
              <a:t>Refer clients to court website with videos</a:t>
            </a:r>
          </a:p>
          <a:p>
            <a:pPr lvl="1"/>
            <a:r>
              <a:rPr lang="en-AU" dirty="0" smtClean="0"/>
              <a:t>Magistrates Court</a:t>
            </a:r>
          </a:p>
          <a:p>
            <a:pPr lvl="2"/>
            <a:r>
              <a:rPr lang="en-AU" u="sng" dirty="0" smtClean="0">
                <a:hlinkClick r:id="rId2"/>
              </a:rPr>
              <a:t>http</a:t>
            </a:r>
            <a:r>
              <a:rPr lang="en-AU" u="sng" dirty="0">
                <a:hlinkClick r:id="rId2"/>
              </a:rPr>
              <a:t>://</a:t>
            </a:r>
            <a:r>
              <a:rPr lang="en-AU" u="sng" dirty="0" smtClean="0">
                <a:hlinkClick r:id="rId2"/>
              </a:rPr>
              <a:t>www.courts.qld.gov.au/going-to-court/domestic-violence/videos-on-domestic-violence-court-process</a:t>
            </a:r>
            <a:r>
              <a:rPr lang="en-AU" u="sng" dirty="0" smtClean="0"/>
              <a:t> </a:t>
            </a:r>
          </a:p>
          <a:p>
            <a:pPr lvl="1"/>
            <a:r>
              <a:rPr lang="en-AU" dirty="0" smtClean="0"/>
              <a:t>FCC/Family </a:t>
            </a:r>
            <a:r>
              <a:rPr lang="en-AU" dirty="0"/>
              <a:t>Court</a:t>
            </a:r>
          </a:p>
          <a:p>
            <a:pPr lvl="2"/>
            <a:r>
              <a:rPr lang="en-AU" dirty="0" smtClean="0">
                <a:hlinkClick r:id="rId3"/>
              </a:rPr>
              <a:t>https</a:t>
            </a:r>
            <a:r>
              <a:rPr lang="en-AU" dirty="0">
                <a:hlinkClick r:id="rId3"/>
              </a:rPr>
              <a:t>://</a:t>
            </a:r>
            <a:r>
              <a:rPr lang="en-AU" dirty="0" smtClean="0">
                <a:hlinkClick r:id="rId3"/>
              </a:rPr>
              <a:t>youtu.be/ZHmQBLIgr70</a:t>
            </a:r>
            <a:endParaRPr lang="en-AU" dirty="0" smtClean="0"/>
          </a:p>
          <a:p>
            <a:pPr marL="521436" lvl="1" indent="0">
              <a:buNone/>
            </a:pPr>
            <a:endParaRPr lang="en-AU" dirty="0" smtClean="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2872615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Risk Assessment and Safety Planning</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502935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Safety Planning</a:t>
            </a:r>
          </a:p>
        </p:txBody>
      </p:sp>
      <p:sp>
        <p:nvSpPr>
          <p:cNvPr id="3" name="Text Placeholder 2"/>
          <p:cNvSpPr>
            <a:spLocks noGrp="1"/>
          </p:cNvSpPr>
          <p:nvPr>
            <p:ph type="body" idx="1"/>
          </p:nvPr>
        </p:nvSpPr>
        <p:spPr/>
        <p:txBody>
          <a:bodyPr/>
          <a:lstStyle/>
          <a:p>
            <a:r>
              <a:rPr lang="en-AU" dirty="0" smtClean="0"/>
              <a:t>Universal Safe Practices </a:t>
            </a:r>
            <a:endParaRPr lang="en-AU" dirty="0"/>
          </a:p>
        </p:txBody>
      </p:sp>
      <p:sp>
        <p:nvSpPr>
          <p:cNvPr id="4" name="Content Placeholder 3"/>
          <p:cNvSpPr>
            <a:spLocks noGrp="1"/>
          </p:cNvSpPr>
          <p:nvPr>
            <p:ph sz="half" idx="2"/>
          </p:nvPr>
        </p:nvSpPr>
        <p:spPr>
          <a:xfrm>
            <a:off x="794796" y="2847975"/>
            <a:ext cx="9099046" cy="3590925"/>
          </a:xfrm>
        </p:spPr>
        <p:txBody>
          <a:bodyPr/>
          <a:lstStyle/>
          <a:p>
            <a:r>
              <a:rPr lang="en-AU" dirty="0" smtClean="0"/>
              <a:t>Prioritise safety in service delivery</a:t>
            </a:r>
          </a:p>
          <a:p>
            <a:r>
              <a:rPr lang="en-AU" dirty="0" smtClean="0"/>
              <a:t>Trauma informed practice framework</a:t>
            </a:r>
          </a:p>
          <a:p>
            <a:r>
              <a:rPr lang="en-AU" dirty="0"/>
              <a:t>Screening </a:t>
            </a:r>
            <a:r>
              <a:rPr lang="en-AU" dirty="0" smtClean="0"/>
              <a:t>questions</a:t>
            </a:r>
          </a:p>
          <a:p>
            <a:pPr lvl="1"/>
            <a:r>
              <a:rPr lang="en-AU" dirty="0"/>
              <a:t>Language is important –may not identify DV</a:t>
            </a:r>
          </a:p>
          <a:p>
            <a:pPr lvl="1"/>
            <a:r>
              <a:rPr lang="en-AU" dirty="0"/>
              <a:t>Know what to do if the answer is yes</a:t>
            </a:r>
            <a:r>
              <a:rPr lang="en-AU" dirty="0" smtClean="0"/>
              <a:t>.</a:t>
            </a:r>
            <a:endParaRPr lang="en-AU" dirty="0"/>
          </a:p>
          <a:p>
            <a:r>
              <a:rPr lang="en-AU" dirty="0" smtClean="0"/>
              <a:t>Appropriate referral pathways</a:t>
            </a:r>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1320801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Safety Planning</a:t>
            </a:r>
            <a:endParaRPr lang="en-AU" dirty="0"/>
          </a:p>
        </p:txBody>
      </p:sp>
      <p:sp>
        <p:nvSpPr>
          <p:cNvPr id="3" name="Text Placeholder 2"/>
          <p:cNvSpPr>
            <a:spLocks noGrp="1"/>
          </p:cNvSpPr>
          <p:nvPr>
            <p:ph type="body" idx="1"/>
          </p:nvPr>
        </p:nvSpPr>
        <p:spPr>
          <a:xfrm>
            <a:off x="794797" y="942975"/>
            <a:ext cx="9099046" cy="847725"/>
          </a:xfrm>
        </p:spPr>
        <p:txBody>
          <a:bodyPr/>
          <a:lstStyle/>
          <a:p>
            <a:r>
              <a:rPr lang="en-AU" dirty="0" smtClean="0"/>
              <a:t>Assessing Risk</a:t>
            </a:r>
            <a:endParaRPr lang="en-AU" dirty="0"/>
          </a:p>
        </p:txBody>
      </p:sp>
      <p:graphicFrame>
        <p:nvGraphicFramePr>
          <p:cNvPr id="6" name="Content Placeholder 5"/>
          <p:cNvGraphicFramePr>
            <a:graphicFrameLocks noGrp="1"/>
          </p:cNvGraphicFramePr>
          <p:nvPr>
            <p:ph sz="half" idx="2"/>
            <p:extLst/>
          </p:nvPr>
        </p:nvGraphicFramePr>
        <p:xfrm>
          <a:off x="476250" y="1647826"/>
          <a:ext cx="9667875" cy="4752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3670830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Safety Planning</a:t>
            </a:r>
          </a:p>
        </p:txBody>
      </p:sp>
      <p:sp>
        <p:nvSpPr>
          <p:cNvPr id="3" name="Text Placeholder 2"/>
          <p:cNvSpPr>
            <a:spLocks noGrp="1"/>
          </p:cNvSpPr>
          <p:nvPr>
            <p:ph type="body" idx="1"/>
          </p:nvPr>
        </p:nvSpPr>
        <p:spPr>
          <a:xfrm>
            <a:off x="794796" y="713233"/>
            <a:ext cx="9099046" cy="585216"/>
          </a:xfrm>
        </p:spPr>
        <p:txBody>
          <a:bodyPr/>
          <a:lstStyle/>
          <a:p>
            <a:r>
              <a:rPr lang="en-AU" dirty="0" smtClean="0"/>
              <a:t>Evidence Based Risk Indicators</a:t>
            </a:r>
            <a:endParaRPr lang="en-AU" dirty="0"/>
          </a:p>
        </p:txBody>
      </p:sp>
      <p:sp>
        <p:nvSpPr>
          <p:cNvPr id="4" name="Content Placeholder 3"/>
          <p:cNvSpPr>
            <a:spLocks noGrp="1"/>
          </p:cNvSpPr>
          <p:nvPr>
            <p:ph sz="half" idx="2"/>
          </p:nvPr>
        </p:nvSpPr>
        <p:spPr>
          <a:xfrm>
            <a:off x="794796" y="1298449"/>
            <a:ext cx="9099046" cy="5140452"/>
          </a:xfrm>
        </p:spPr>
        <p:txBody>
          <a:bodyPr>
            <a:normAutofit/>
          </a:bodyPr>
          <a:lstStyle/>
          <a:p>
            <a:pPr marL="0" indent="0">
              <a:buNone/>
            </a:pPr>
            <a:r>
              <a:rPr lang="en-AU" b="1" dirty="0" smtClean="0"/>
              <a:t>Homicide Risk Indicators </a:t>
            </a:r>
          </a:p>
          <a:p>
            <a:r>
              <a:rPr lang="en-AU" dirty="0" smtClean="0"/>
              <a:t>Separation</a:t>
            </a:r>
          </a:p>
          <a:p>
            <a:r>
              <a:rPr lang="en-AU" dirty="0" smtClean="0"/>
              <a:t>Strangulation</a:t>
            </a:r>
          </a:p>
          <a:p>
            <a:r>
              <a:rPr lang="en-AU" dirty="0" smtClean="0"/>
              <a:t>Fear levels</a:t>
            </a:r>
          </a:p>
          <a:p>
            <a:r>
              <a:rPr lang="en-AU" dirty="0" smtClean="0"/>
              <a:t>Escalation – Frequency / Severity</a:t>
            </a:r>
          </a:p>
          <a:p>
            <a:r>
              <a:rPr lang="en-AU" dirty="0" smtClean="0"/>
              <a:t>Stalking</a:t>
            </a:r>
          </a:p>
          <a:p>
            <a:r>
              <a:rPr lang="en-AU" dirty="0" smtClean="0"/>
              <a:t>Threats to Kill / suicide / burn house</a:t>
            </a:r>
          </a:p>
          <a:p>
            <a:r>
              <a:rPr lang="en-AU" dirty="0" smtClean="0"/>
              <a:t>Sexual assaults </a:t>
            </a:r>
          </a:p>
          <a:p>
            <a:r>
              <a:rPr lang="en-AU" dirty="0" smtClean="0"/>
              <a:t>Isolation</a:t>
            </a:r>
          </a:p>
          <a:p>
            <a:r>
              <a:rPr lang="en-AU" dirty="0" smtClean="0"/>
              <a:t>Access to weapons</a:t>
            </a:r>
          </a:p>
          <a:p>
            <a:r>
              <a:rPr lang="en-AU" dirty="0" smtClean="0"/>
              <a:t>Drugs / Alcohol</a:t>
            </a:r>
          </a:p>
          <a:p>
            <a:r>
              <a:rPr lang="en-AU" dirty="0" smtClean="0"/>
              <a:t>Harm to pets</a:t>
            </a:r>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66790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Safety Planning</a:t>
            </a:r>
          </a:p>
        </p:txBody>
      </p:sp>
      <p:sp>
        <p:nvSpPr>
          <p:cNvPr id="3" name="Text Placeholder 2"/>
          <p:cNvSpPr>
            <a:spLocks noGrp="1"/>
          </p:cNvSpPr>
          <p:nvPr>
            <p:ph type="body" idx="1"/>
          </p:nvPr>
        </p:nvSpPr>
        <p:spPr>
          <a:xfrm>
            <a:off x="794796" y="771526"/>
            <a:ext cx="9099046" cy="638174"/>
          </a:xfrm>
        </p:spPr>
        <p:txBody>
          <a:bodyPr/>
          <a:lstStyle/>
          <a:p>
            <a:r>
              <a:rPr lang="en-AU" sz="2400" dirty="0" smtClean="0">
                <a:solidFill>
                  <a:schemeClr val="tx1"/>
                </a:solidFill>
              </a:rPr>
              <a:t>Non-lethal risks</a:t>
            </a:r>
            <a:endParaRPr lang="en-AU" sz="2400" dirty="0">
              <a:solidFill>
                <a:schemeClr val="tx1"/>
              </a:solidFill>
            </a:endParaRPr>
          </a:p>
        </p:txBody>
      </p:sp>
      <p:sp>
        <p:nvSpPr>
          <p:cNvPr id="4" name="Content Placeholder 3"/>
          <p:cNvSpPr>
            <a:spLocks noGrp="1"/>
          </p:cNvSpPr>
          <p:nvPr>
            <p:ph sz="half" idx="2"/>
          </p:nvPr>
        </p:nvSpPr>
        <p:spPr>
          <a:xfrm>
            <a:off x="794796" y="1674757"/>
            <a:ext cx="9099046" cy="4764144"/>
          </a:xfrm>
        </p:spPr>
        <p:txBody>
          <a:bodyPr>
            <a:normAutofit/>
          </a:bodyPr>
          <a:lstStyle/>
          <a:p>
            <a:r>
              <a:rPr lang="en-AU" dirty="0" smtClean="0"/>
              <a:t>Separation / Pregnancy</a:t>
            </a:r>
          </a:p>
          <a:p>
            <a:r>
              <a:rPr lang="en-AU" dirty="0" smtClean="0"/>
              <a:t>Physical injury</a:t>
            </a:r>
          </a:p>
          <a:p>
            <a:r>
              <a:rPr lang="en-AU" dirty="0" smtClean="0"/>
              <a:t>Emotional / psychological injury- trauma</a:t>
            </a:r>
          </a:p>
          <a:p>
            <a:r>
              <a:rPr lang="en-AU" dirty="0" smtClean="0"/>
              <a:t>Risks to children – abuse / exposure / trauma</a:t>
            </a:r>
          </a:p>
          <a:p>
            <a:r>
              <a:rPr lang="en-AU" dirty="0" smtClean="0"/>
              <a:t>Financial – damage, financial abuse, health, legal costs</a:t>
            </a:r>
          </a:p>
          <a:p>
            <a:r>
              <a:rPr lang="en-AU" dirty="0" smtClean="0"/>
              <a:t>Homelessness</a:t>
            </a:r>
          </a:p>
          <a:p>
            <a:r>
              <a:rPr lang="en-AU" dirty="0" smtClean="0"/>
              <a:t>Social isolation</a:t>
            </a:r>
          </a:p>
          <a:p>
            <a:r>
              <a:rPr lang="en-AU" dirty="0" smtClean="0"/>
              <a:t>Cultural background</a:t>
            </a:r>
          </a:p>
          <a:p>
            <a:r>
              <a:rPr lang="en-AU" dirty="0" smtClean="0"/>
              <a:t>Age</a:t>
            </a:r>
          </a:p>
          <a:p>
            <a:r>
              <a:rPr lang="en-AU" dirty="0" smtClean="0"/>
              <a:t>Disability</a:t>
            </a:r>
          </a:p>
          <a:p>
            <a:endParaRPr lang="en-AU" dirty="0" smtClean="0"/>
          </a:p>
          <a:p>
            <a:endParaRPr lang="en-AU" dirty="0" smtClean="0"/>
          </a:p>
          <a:p>
            <a:endParaRPr lang="en-AU" dirty="0"/>
          </a:p>
          <a:p>
            <a:endParaRPr lang="en-AU" dirty="0" smtClean="0"/>
          </a:p>
          <a:p>
            <a:endParaRPr lang="en-AU" dirty="0" smtClean="0"/>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3897709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384" y="2818800"/>
            <a:ext cx="9441216" cy="1137600"/>
          </a:xfrm>
        </p:spPr>
        <p:txBody>
          <a:bodyPr/>
          <a:lstStyle/>
          <a:p>
            <a:r>
              <a:rPr lang="en-AU" dirty="0" smtClean="0"/>
              <a:t>Understanding Domestic Violence</a:t>
            </a:r>
            <a:endParaRPr lang="en-AU" dirty="0"/>
          </a:p>
        </p:txBody>
      </p:sp>
    </p:spTree>
    <p:extLst>
      <p:ext uri="{BB962C8B-B14F-4D97-AF65-F5344CB8AC3E}">
        <p14:creationId xmlns:p14="http://schemas.microsoft.com/office/powerpoint/2010/main" val="1239885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Safety Planning</a:t>
            </a:r>
          </a:p>
        </p:txBody>
      </p:sp>
      <p:sp>
        <p:nvSpPr>
          <p:cNvPr id="3" name="Text Placeholder 2"/>
          <p:cNvSpPr>
            <a:spLocks noGrp="1"/>
          </p:cNvSpPr>
          <p:nvPr>
            <p:ph type="body" idx="1"/>
          </p:nvPr>
        </p:nvSpPr>
        <p:spPr>
          <a:xfrm>
            <a:off x="1154790" y="876300"/>
            <a:ext cx="8739052" cy="714375"/>
          </a:xfrm>
        </p:spPr>
        <p:txBody>
          <a:bodyPr/>
          <a:lstStyle/>
          <a:p>
            <a:r>
              <a:rPr lang="en-AU" dirty="0" smtClean="0"/>
              <a:t>Safety Planning</a:t>
            </a:r>
            <a:endParaRPr lang="en-AU" dirty="0"/>
          </a:p>
        </p:txBody>
      </p:sp>
      <p:sp>
        <p:nvSpPr>
          <p:cNvPr id="4" name="Content Placeholder 3"/>
          <p:cNvSpPr>
            <a:spLocks noGrp="1"/>
          </p:cNvSpPr>
          <p:nvPr>
            <p:ph sz="half" idx="2"/>
          </p:nvPr>
        </p:nvSpPr>
        <p:spPr>
          <a:xfrm>
            <a:off x="985296" y="5600700"/>
            <a:ext cx="9099046" cy="1057276"/>
          </a:xfrm>
        </p:spPr>
        <p:txBody>
          <a:bodyPr/>
          <a:lstStyle/>
          <a:p>
            <a:r>
              <a:rPr lang="en-AU" dirty="0" smtClean="0"/>
              <a:t>What is she already doing to increase her safety?</a:t>
            </a:r>
          </a:p>
          <a:p>
            <a:r>
              <a:rPr lang="en-AU" dirty="0" smtClean="0"/>
              <a:t>What does she need to increase her safety?</a:t>
            </a:r>
          </a:p>
          <a:p>
            <a:endParaRPr lang="en-AU" dirty="0"/>
          </a:p>
          <a:p>
            <a:endParaRPr lang="en-AU" dirty="0"/>
          </a:p>
        </p:txBody>
      </p:sp>
      <p:sp>
        <p:nvSpPr>
          <p:cNvPr id="5" name="Text Placeholder 4"/>
          <p:cNvSpPr>
            <a:spLocks noGrp="1"/>
          </p:cNvSpPr>
          <p:nvPr>
            <p:ph type="body" idx="13"/>
          </p:nvPr>
        </p:nvSpPr>
        <p:spPr/>
        <p:txBody>
          <a:bodyPr/>
          <a:lstStyle/>
          <a:p>
            <a:endParaRPr lang="en-AU"/>
          </a:p>
        </p:txBody>
      </p:sp>
      <p:pic>
        <p:nvPicPr>
          <p:cNvPr id="7" name="Picture 6"/>
          <p:cNvPicPr>
            <a:picLocks noChangeAspect="1"/>
          </p:cNvPicPr>
          <p:nvPr/>
        </p:nvPicPr>
        <p:blipFill>
          <a:blip r:embed="rId3"/>
          <a:stretch>
            <a:fillRect/>
          </a:stretch>
        </p:blipFill>
        <p:spPr>
          <a:xfrm>
            <a:off x="2146408" y="1813927"/>
            <a:ext cx="5374405" cy="3576538"/>
          </a:xfrm>
          <a:prstGeom prst="rect">
            <a:avLst/>
          </a:prstGeom>
          <a:ln>
            <a:noFill/>
          </a:ln>
          <a:effectLst>
            <a:softEdge rad="112500"/>
          </a:effectLst>
        </p:spPr>
      </p:pic>
    </p:spTree>
    <p:extLst>
      <p:ext uri="{BB962C8B-B14F-4D97-AF65-F5344CB8AC3E}">
        <p14:creationId xmlns:p14="http://schemas.microsoft.com/office/powerpoint/2010/main" val="1258956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Safety Planning</a:t>
            </a:r>
          </a:p>
        </p:txBody>
      </p:sp>
      <p:sp>
        <p:nvSpPr>
          <p:cNvPr id="3" name="Text Placeholder 2"/>
          <p:cNvSpPr>
            <a:spLocks noGrp="1"/>
          </p:cNvSpPr>
          <p:nvPr>
            <p:ph type="body" idx="1"/>
          </p:nvPr>
        </p:nvSpPr>
        <p:spPr>
          <a:xfrm>
            <a:off x="794796" y="1225685"/>
            <a:ext cx="9099046" cy="680936"/>
          </a:xfrm>
        </p:spPr>
        <p:txBody>
          <a:bodyPr/>
          <a:lstStyle/>
          <a:p>
            <a:r>
              <a:rPr lang="en-AU" dirty="0" smtClean="0"/>
              <a:t>Safety Planning</a:t>
            </a:r>
            <a:endParaRPr lang="en-AU" dirty="0"/>
          </a:p>
        </p:txBody>
      </p:sp>
      <p:sp>
        <p:nvSpPr>
          <p:cNvPr id="4" name="Content Placeholder 3"/>
          <p:cNvSpPr>
            <a:spLocks noGrp="1"/>
          </p:cNvSpPr>
          <p:nvPr>
            <p:ph sz="half" idx="2"/>
          </p:nvPr>
        </p:nvSpPr>
        <p:spPr>
          <a:xfrm>
            <a:off x="794796" y="2231136"/>
            <a:ext cx="9893842" cy="4207764"/>
          </a:xfrm>
        </p:spPr>
        <p:txBody>
          <a:bodyPr/>
          <a:lstStyle/>
          <a:p>
            <a:r>
              <a:rPr lang="en-AU" dirty="0" smtClean="0"/>
              <a:t>Not a checklist - every situation is different / situations change</a:t>
            </a:r>
          </a:p>
          <a:p>
            <a:r>
              <a:rPr lang="en-AU" dirty="0" smtClean="0"/>
              <a:t>Education / awareness – to inform her choices</a:t>
            </a:r>
          </a:p>
          <a:p>
            <a:r>
              <a:rPr lang="en-AU" dirty="0" smtClean="0"/>
              <a:t>Challenges </a:t>
            </a:r>
          </a:p>
          <a:p>
            <a:pPr lvl="1"/>
            <a:r>
              <a:rPr lang="en-AU" dirty="0" smtClean="0"/>
              <a:t>Risks involved in safety strategies</a:t>
            </a:r>
          </a:p>
          <a:p>
            <a:pPr lvl="1"/>
            <a:r>
              <a:rPr lang="en-AU" dirty="0" smtClean="0"/>
              <a:t>Separation is high risk</a:t>
            </a:r>
          </a:p>
          <a:p>
            <a:pPr lvl="1"/>
            <a:r>
              <a:rPr lang="en-AU" dirty="0" smtClean="0"/>
              <a:t>Limit his opportunities = seeking alternative avenues</a:t>
            </a:r>
          </a:p>
          <a:p>
            <a:r>
              <a:rPr lang="en-AU" dirty="0" smtClean="0"/>
              <a:t>Legal options also have risks</a:t>
            </a:r>
          </a:p>
          <a:p>
            <a:pPr lvl="1"/>
            <a:r>
              <a:rPr lang="en-AU" dirty="0" err="1" smtClean="0"/>
              <a:t>Eg</a:t>
            </a:r>
            <a:r>
              <a:rPr lang="en-AU" dirty="0" smtClean="0"/>
              <a:t>, DVO </a:t>
            </a:r>
          </a:p>
          <a:p>
            <a:pPr lvl="1"/>
            <a:r>
              <a:rPr lang="en-AU" dirty="0" smtClean="0"/>
              <a:t>Stopping time with children</a:t>
            </a:r>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440685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Safety Planning</a:t>
            </a:r>
            <a:endParaRPr lang="en-AU" dirty="0"/>
          </a:p>
        </p:txBody>
      </p:sp>
      <p:sp>
        <p:nvSpPr>
          <p:cNvPr id="3" name="Text Placeholder 2"/>
          <p:cNvSpPr>
            <a:spLocks noGrp="1"/>
          </p:cNvSpPr>
          <p:nvPr>
            <p:ph type="body" idx="1"/>
          </p:nvPr>
        </p:nvSpPr>
        <p:spPr>
          <a:xfrm>
            <a:off x="704261" y="1002668"/>
            <a:ext cx="9099046" cy="721506"/>
          </a:xfrm>
        </p:spPr>
        <p:txBody>
          <a:bodyPr/>
          <a:lstStyle/>
          <a:p>
            <a:r>
              <a:rPr lang="en-AU" dirty="0" smtClean="0"/>
              <a:t>Safety planning in the office </a:t>
            </a:r>
            <a:endParaRPr lang="en-AU" dirty="0"/>
          </a:p>
        </p:txBody>
      </p:sp>
      <p:sp>
        <p:nvSpPr>
          <p:cNvPr id="4" name="Content Placeholder 3"/>
          <p:cNvSpPr>
            <a:spLocks noGrp="1"/>
          </p:cNvSpPr>
          <p:nvPr>
            <p:ph sz="half" idx="2"/>
          </p:nvPr>
        </p:nvSpPr>
        <p:spPr>
          <a:xfrm>
            <a:off x="794796" y="2027977"/>
            <a:ext cx="9099046" cy="4410924"/>
          </a:xfrm>
        </p:spPr>
        <p:txBody>
          <a:bodyPr>
            <a:normAutofit fontScale="92500" lnSpcReduction="10000"/>
          </a:bodyPr>
          <a:lstStyle/>
          <a:p>
            <a:r>
              <a:rPr lang="en-AU" dirty="0" smtClean="0"/>
              <a:t>Consider face to face or telephone consultations</a:t>
            </a:r>
          </a:p>
          <a:p>
            <a:r>
              <a:rPr lang="en-AU" dirty="0" smtClean="0"/>
              <a:t>Important to find out about safe methods of contact where DV is an issue – does the other party have access to the client’s phone or emails?</a:t>
            </a:r>
          </a:p>
          <a:p>
            <a:r>
              <a:rPr lang="en-AU" dirty="0" smtClean="0"/>
              <a:t>Flag on each file if safe to call, leave a message, text, email or send post (needs to be clearly marked for all legal/admin staff who may not be familiar with the client’s matter)</a:t>
            </a:r>
          </a:p>
          <a:p>
            <a:r>
              <a:rPr lang="en-AU" dirty="0" smtClean="0"/>
              <a:t>Have a protocol for safely exiting a phone call if someone else answers your client’s phone your client doesn’t answer the phone e.g. pretend it’s a wrong number</a:t>
            </a:r>
          </a:p>
          <a:p>
            <a:r>
              <a:rPr lang="en-AU" dirty="0" smtClean="0"/>
              <a:t>Tech safety - ensure that confidential information isn’t disclosed due to phone/computer/home bugging </a:t>
            </a:r>
          </a:p>
          <a:p>
            <a:pPr lvl="1"/>
            <a:r>
              <a:rPr lang="en-AU" dirty="0" smtClean="0">
                <a:hlinkClick r:id="rId2"/>
              </a:rPr>
              <a:t>https://www.esafety.gov.au/women</a:t>
            </a:r>
            <a:endParaRPr lang="en-AU" dirty="0" smtClean="0"/>
          </a:p>
          <a:p>
            <a:pPr lvl="1"/>
            <a:r>
              <a:rPr lang="en-AU" dirty="0">
                <a:hlinkClick r:id="rId3"/>
              </a:rPr>
              <a:t>http://wesnet.org.au/safetynet/technology-safety/</a:t>
            </a:r>
            <a:endParaRPr lang="en-AU" dirty="0"/>
          </a:p>
          <a:p>
            <a:pPr lvl="1"/>
            <a:endParaRPr lang="en-AU" dirty="0" smtClean="0"/>
          </a:p>
          <a:p>
            <a:pPr lvl="1"/>
            <a:endParaRPr lang="en-AU" dirty="0" smtClean="0"/>
          </a:p>
          <a:p>
            <a:pPr marL="0" indent="0">
              <a:buNone/>
            </a:pPr>
            <a:endParaRPr lang="en-AU" dirty="0" smtClean="0"/>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815711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Safety Planning</a:t>
            </a:r>
            <a:endParaRPr lang="en-AU" dirty="0"/>
          </a:p>
        </p:txBody>
      </p:sp>
      <p:sp>
        <p:nvSpPr>
          <p:cNvPr id="3" name="Text Placeholder 2"/>
          <p:cNvSpPr>
            <a:spLocks noGrp="1"/>
          </p:cNvSpPr>
          <p:nvPr>
            <p:ph type="body" idx="1"/>
          </p:nvPr>
        </p:nvSpPr>
        <p:spPr>
          <a:xfrm>
            <a:off x="794796" y="1160496"/>
            <a:ext cx="9099046" cy="721506"/>
          </a:xfrm>
        </p:spPr>
        <p:txBody>
          <a:bodyPr/>
          <a:lstStyle/>
          <a:p>
            <a:r>
              <a:rPr lang="en-AU" dirty="0" smtClean="0"/>
              <a:t>Safety Planning and court applications</a:t>
            </a:r>
            <a:endParaRPr lang="en-AU" dirty="0"/>
          </a:p>
        </p:txBody>
      </p:sp>
      <p:sp>
        <p:nvSpPr>
          <p:cNvPr id="4" name="Content Placeholder 3"/>
          <p:cNvSpPr>
            <a:spLocks noGrp="1"/>
          </p:cNvSpPr>
          <p:nvPr>
            <p:ph sz="half" idx="2"/>
          </p:nvPr>
        </p:nvSpPr>
        <p:spPr/>
        <p:txBody>
          <a:bodyPr>
            <a:normAutofit lnSpcReduction="10000"/>
          </a:bodyPr>
          <a:lstStyle/>
          <a:p>
            <a:r>
              <a:rPr lang="en-AU" dirty="0" smtClean="0"/>
              <a:t>Domestic Violence orders</a:t>
            </a:r>
          </a:p>
          <a:p>
            <a:pPr lvl="1"/>
            <a:r>
              <a:rPr lang="en-AU" dirty="0" smtClean="0"/>
              <a:t>Timing is crucial</a:t>
            </a:r>
          </a:p>
          <a:p>
            <a:pPr lvl="1"/>
            <a:r>
              <a:rPr lang="en-AU" dirty="0" smtClean="0"/>
              <a:t>Ensure that confidential addresses are not divulged</a:t>
            </a:r>
          </a:p>
          <a:p>
            <a:pPr lvl="2"/>
            <a:r>
              <a:rPr lang="en-AU" dirty="0" smtClean="0"/>
              <a:t>Use form </a:t>
            </a:r>
            <a:r>
              <a:rPr lang="en-AU" b="1" dirty="0" smtClean="0"/>
              <a:t>DV01C – Aggrieved details form</a:t>
            </a:r>
            <a:r>
              <a:rPr lang="en-AU" dirty="0" smtClean="0"/>
              <a:t> to provide contact details to the court that will not be disclosed to the respondent </a:t>
            </a:r>
          </a:p>
          <a:p>
            <a:pPr lvl="1"/>
            <a:r>
              <a:rPr lang="en-AU" dirty="0" smtClean="0"/>
              <a:t>Find out the timing between filing, serving and listing. Will the other party be served before the court can grant a temporary protection order?</a:t>
            </a:r>
          </a:p>
          <a:p>
            <a:pPr lvl="1"/>
            <a:r>
              <a:rPr lang="en-AU" dirty="0" smtClean="0"/>
              <a:t>Consider requesting an urgent ex-parte court date for </a:t>
            </a:r>
            <a:r>
              <a:rPr lang="en-AU" dirty="0" err="1" smtClean="0"/>
              <a:t>TPO</a:t>
            </a:r>
            <a:r>
              <a:rPr lang="en-AU" dirty="0"/>
              <a:t> </a:t>
            </a:r>
            <a:r>
              <a:rPr lang="en-AU" dirty="0" smtClean="0"/>
              <a:t>and for the Respondent not to be served until after first date – court’s discretion</a:t>
            </a:r>
          </a:p>
          <a:p>
            <a:pPr lvl="1"/>
            <a:r>
              <a:rPr lang="en-AU" dirty="0" smtClean="0"/>
              <a:t>Carefully consider the conditions sought  </a:t>
            </a:r>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2091991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Safety Planning</a:t>
            </a:r>
            <a:endParaRPr lang="en-AU" dirty="0"/>
          </a:p>
        </p:txBody>
      </p:sp>
      <p:sp>
        <p:nvSpPr>
          <p:cNvPr id="3" name="Text Placeholder 2"/>
          <p:cNvSpPr>
            <a:spLocks noGrp="1"/>
          </p:cNvSpPr>
          <p:nvPr>
            <p:ph type="body" idx="1"/>
          </p:nvPr>
        </p:nvSpPr>
        <p:spPr/>
        <p:txBody>
          <a:bodyPr/>
          <a:lstStyle/>
          <a:p>
            <a:r>
              <a:rPr lang="en-AU" dirty="0"/>
              <a:t>Safety Planning and court applications</a:t>
            </a:r>
          </a:p>
          <a:p>
            <a:endParaRPr lang="en-AU" dirty="0"/>
          </a:p>
        </p:txBody>
      </p:sp>
      <p:sp>
        <p:nvSpPr>
          <p:cNvPr id="4" name="Content Placeholder 3"/>
          <p:cNvSpPr>
            <a:spLocks noGrp="1"/>
          </p:cNvSpPr>
          <p:nvPr>
            <p:ph sz="half" idx="2"/>
          </p:nvPr>
        </p:nvSpPr>
        <p:spPr>
          <a:xfrm>
            <a:off x="794796" y="1954785"/>
            <a:ext cx="9099046" cy="4040495"/>
          </a:xfrm>
        </p:spPr>
        <p:txBody>
          <a:bodyPr>
            <a:normAutofit/>
          </a:bodyPr>
          <a:lstStyle/>
          <a:p>
            <a:r>
              <a:rPr lang="en-AU" dirty="0"/>
              <a:t>Federal Circuit Court Applications </a:t>
            </a:r>
          </a:p>
          <a:p>
            <a:pPr lvl="1"/>
            <a:r>
              <a:rPr lang="en-AU" dirty="0" smtClean="0"/>
              <a:t>Court applications can be a trigger for more violence, and this needs to be taken into account in the safety plan</a:t>
            </a:r>
          </a:p>
          <a:p>
            <a:pPr lvl="1"/>
            <a:r>
              <a:rPr lang="en-AU" dirty="0"/>
              <a:t>E</a:t>
            </a:r>
            <a:r>
              <a:rPr lang="en-AU" dirty="0" smtClean="0"/>
              <a:t>ach time new material is filed, this may trigger violence</a:t>
            </a:r>
          </a:p>
          <a:p>
            <a:pPr lvl="1"/>
            <a:r>
              <a:rPr lang="en-AU" dirty="0" smtClean="0"/>
              <a:t>If the client’s address is confidential double check that the address is not disclosed in any affidavit material, in particular annexed letters from doctors, school </a:t>
            </a:r>
            <a:r>
              <a:rPr lang="en-AU" dirty="0" err="1" smtClean="0"/>
              <a:t>etc</a:t>
            </a:r>
            <a:endParaRPr lang="en-AU" dirty="0" smtClean="0"/>
          </a:p>
          <a:p>
            <a:pPr lvl="1"/>
            <a:r>
              <a:rPr lang="en-AU" dirty="0" smtClean="0"/>
              <a:t>This also applies to DV affidavits </a:t>
            </a:r>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1320250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Safety Planning</a:t>
            </a:r>
            <a:endParaRPr lang="en-AU" dirty="0"/>
          </a:p>
        </p:txBody>
      </p:sp>
      <p:sp>
        <p:nvSpPr>
          <p:cNvPr id="3" name="Text Placeholder 2"/>
          <p:cNvSpPr>
            <a:spLocks noGrp="1"/>
          </p:cNvSpPr>
          <p:nvPr>
            <p:ph type="body" idx="1"/>
          </p:nvPr>
        </p:nvSpPr>
        <p:spPr/>
        <p:txBody>
          <a:bodyPr/>
          <a:lstStyle/>
          <a:p>
            <a:r>
              <a:rPr lang="en-AU" dirty="0" smtClean="0"/>
              <a:t>Safety at court </a:t>
            </a:r>
            <a:endParaRPr lang="en-AU" dirty="0"/>
          </a:p>
        </p:txBody>
      </p:sp>
      <p:sp>
        <p:nvSpPr>
          <p:cNvPr id="4" name="Content Placeholder 3"/>
          <p:cNvSpPr>
            <a:spLocks noGrp="1"/>
          </p:cNvSpPr>
          <p:nvPr>
            <p:ph sz="half" idx="2"/>
          </p:nvPr>
        </p:nvSpPr>
        <p:spPr/>
        <p:txBody>
          <a:bodyPr/>
          <a:lstStyle/>
          <a:p>
            <a:r>
              <a:rPr lang="en-AU" dirty="0" smtClean="0"/>
              <a:t>Most Magistrates Courts provide safe rooms for women to wait in for domestic violence matters</a:t>
            </a:r>
          </a:p>
          <a:p>
            <a:pPr lvl="1"/>
            <a:r>
              <a:rPr lang="en-AU" dirty="0" smtClean="0"/>
              <a:t>Call ahead to check if this is an option</a:t>
            </a:r>
          </a:p>
          <a:p>
            <a:pPr lvl="1"/>
            <a:r>
              <a:rPr lang="en-AU" dirty="0" smtClean="0"/>
              <a:t>May be </a:t>
            </a:r>
            <a:r>
              <a:rPr lang="en-AU" dirty="0"/>
              <a:t>s</a:t>
            </a:r>
            <a:r>
              <a:rPr lang="en-AU" dirty="0" smtClean="0"/>
              <a:t>ecurity officers specifically for the DV court at court, they may help to escort people to their cars after court</a:t>
            </a:r>
          </a:p>
          <a:p>
            <a:pPr lvl="1"/>
            <a:r>
              <a:rPr lang="en-AU" dirty="0" smtClean="0"/>
              <a:t>DV support services are at most Magistrates Courts, can help with safety planning</a:t>
            </a:r>
          </a:p>
          <a:p>
            <a:r>
              <a:rPr lang="en-AU" dirty="0" smtClean="0"/>
              <a:t>With notice, safety plans can be implemented at family law courts – our clients’ experiences have been positive </a:t>
            </a:r>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2891976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Safety Planning</a:t>
            </a:r>
          </a:p>
        </p:txBody>
      </p:sp>
      <p:sp>
        <p:nvSpPr>
          <p:cNvPr id="3" name="Text Placeholder 2"/>
          <p:cNvSpPr>
            <a:spLocks noGrp="1"/>
          </p:cNvSpPr>
          <p:nvPr>
            <p:ph type="body" idx="1"/>
          </p:nvPr>
        </p:nvSpPr>
        <p:spPr>
          <a:xfrm>
            <a:off x="794796" y="1280160"/>
            <a:ext cx="9099046" cy="766715"/>
          </a:xfrm>
        </p:spPr>
        <p:txBody>
          <a:bodyPr/>
          <a:lstStyle/>
          <a:p>
            <a:r>
              <a:rPr lang="en-AU" dirty="0" smtClean="0"/>
              <a:t>Safety Planning Resources</a:t>
            </a:r>
            <a:endParaRPr lang="en-AU" dirty="0"/>
          </a:p>
        </p:txBody>
      </p:sp>
      <p:sp>
        <p:nvSpPr>
          <p:cNvPr id="4" name="Content Placeholder 3"/>
          <p:cNvSpPr>
            <a:spLocks noGrp="1"/>
          </p:cNvSpPr>
          <p:nvPr>
            <p:ph sz="half" idx="2"/>
          </p:nvPr>
        </p:nvSpPr>
        <p:spPr>
          <a:xfrm>
            <a:off x="794796" y="2398405"/>
            <a:ext cx="9099046" cy="4392025"/>
          </a:xfrm>
        </p:spPr>
        <p:txBody>
          <a:bodyPr>
            <a:normAutofit lnSpcReduction="10000"/>
          </a:bodyPr>
          <a:lstStyle/>
          <a:p>
            <a:pPr marL="0" indent="0">
              <a:buNone/>
            </a:pPr>
            <a:r>
              <a:rPr lang="en-AU" dirty="0" smtClean="0"/>
              <a:t>1800RESPECT</a:t>
            </a:r>
          </a:p>
          <a:p>
            <a:pPr marL="0" indent="0">
              <a:buNone/>
            </a:pPr>
            <a:r>
              <a:rPr lang="en-AU" dirty="0">
                <a:hlinkClick r:id="rId3"/>
              </a:rPr>
              <a:t>https://www.1800respect.org.au/get-help/staying-safe-understanding-safety-planning</a:t>
            </a:r>
            <a:r>
              <a:rPr lang="en-AU" dirty="0" smtClean="0">
                <a:hlinkClick r:id="rId3"/>
              </a:rPr>
              <a:t>/</a:t>
            </a:r>
            <a:endParaRPr lang="en-AU" dirty="0" smtClean="0"/>
          </a:p>
          <a:p>
            <a:pPr marL="0" indent="0">
              <a:buNone/>
            </a:pPr>
            <a:endParaRPr lang="en-AU" dirty="0" smtClean="0"/>
          </a:p>
          <a:p>
            <a:pPr marL="0" indent="0">
              <a:buNone/>
            </a:pPr>
            <a:r>
              <a:rPr lang="en-AU" b="1" dirty="0" smtClean="0"/>
              <a:t>Digital Safety</a:t>
            </a:r>
          </a:p>
          <a:p>
            <a:pPr marL="0" indent="0">
              <a:buNone/>
            </a:pPr>
            <a:r>
              <a:rPr lang="en-AU" dirty="0" smtClean="0"/>
              <a:t>Australian Government resources</a:t>
            </a:r>
          </a:p>
          <a:p>
            <a:r>
              <a:rPr lang="en-AU" dirty="0" smtClean="0">
                <a:hlinkClick r:id="rId4"/>
              </a:rPr>
              <a:t>https</a:t>
            </a:r>
            <a:r>
              <a:rPr lang="en-AU" dirty="0">
                <a:hlinkClick r:id="rId4"/>
              </a:rPr>
              <a:t>://</a:t>
            </a:r>
            <a:r>
              <a:rPr lang="en-AU" dirty="0" smtClean="0">
                <a:hlinkClick r:id="rId4"/>
              </a:rPr>
              <a:t>www.esafety.gov.au/women</a:t>
            </a:r>
            <a:endParaRPr lang="en-AU" dirty="0" smtClean="0"/>
          </a:p>
          <a:p>
            <a:r>
              <a:rPr lang="en-AU" dirty="0">
                <a:hlinkClick r:id="rId5"/>
              </a:rPr>
              <a:t>http://www.smartsafe.org.au</a:t>
            </a:r>
            <a:r>
              <a:rPr lang="en-AU" dirty="0" smtClean="0">
                <a:hlinkClick r:id="rId5"/>
              </a:rPr>
              <a:t>/</a:t>
            </a:r>
            <a:endParaRPr lang="en-AU" dirty="0" smtClean="0"/>
          </a:p>
          <a:p>
            <a:endParaRPr lang="en-AU" dirty="0"/>
          </a:p>
          <a:p>
            <a:pPr marL="0" indent="0">
              <a:buNone/>
            </a:pPr>
            <a:r>
              <a:rPr lang="en-AU" dirty="0"/>
              <a:t>WESNET </a:t>
            </a:r>
            <a:endParaRPr lang="en-AU" dirty="0" smtClean="0"/>
          </a:p>
          <a:p>
            <a:r>
              <a:rPr lang="en-AU" dirty="0" smtClean="0">
                <a:hlinkClick r:id="rId6"/>
              </a:rPr>
              <a:t>http</a:t>
            </a:r>
            <a:r>
              <a:rPr lang="en-AU" dirty="0">
                <a:hlinkClick r:id="rId6"/>
              </a:rPr>
              <a:t>://wesnet.org.au/safetynet/technology-safety</a:t>
            </a:r>
            <a:r>
              <a:rPr lang="en-AU" dirty="0" smtClean="0">
                <a:hlinkClick r:id="rId6"/>
              </a:rPr>
              <a:t>/</a:t>
            </a:r>
            <a:endParaRPr lang="en-AU" dirty="0" smtClean="0"/>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4192494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Vicarious Trauma</a:t>
            </a:r>
            <a:endParaRPr lang="en-AU" dirty="0"/>
          </a:p>
        </p:txBody>
      </p:sp>
      <p:sp>
        <p:nvSpPr>
          <p:cNvPr id="3" name="Subtitle 2"/>
          <p:cNvSpPr>
            <a:spLocks noGrp="1"/>
          </p:cNvSpPr>
          <p:nvPr>
            <p:ph type="subTitle" idx="1"/>
          </p:nvPr>
        </p:nvSpPr>
        <p:spPr/>
        <p:txBody>
          <a:bodyPr>
            <a:normAutofit/>
          </a:bodyPr>
          <a:lstStyle/>
          <a:p>
            <a:endParaRPr lang="en-AU" dirty="0"/>
          </a:p>
        </p:txBody>
      </p:sp>
    </p:spTree>
    <p:extLst>
      <p:ext uri="{BB962C8B-B14F-4D97-AF65-F5344CB8AC3E}">
        <p14:creationId xmlns:p14="http://schemas.microsoft.com/office/powerpoint/2010/main" val="245695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Vicarious Trauma</a:t>
            </a:r>
            <a:endParaRPr lang="en-AU" dirty="0"/>
          </a:p>
        </p:txBody>
      </p:sp>
      <p:sp>
        <p:nvSpPr>
          <p:cNvPr id="3" name="Text Placeholder 2"/>
          <p:cNvSpPr>
            <a:spLocks noGrp="1"/>
          </p:cNvSpPr>
          <p:nvPr>
            <p:ph type="body" idx="1"/>
          </p:nvPr>
        </p:nvSpPr>
        <p:spPr>
          <a:xfrm>
            <a:off x="794797" y="1133857"/>
            <a:ext cx="9099046" cy="749808"/>
          </a:xfrm>
        </p:spPr>
        <p:txBody>
          <a:bodyPr/>
          <a:lstStyle/>
          <a:p>
            <a:r>
              <a:rPr lang="en-AU" dirty="0" smtClean="0"/>
              <a:t>Vicarious Trauma</a:t>
            </a:r>
            <a:endParaRPr lang="en-AU" dirty="0"/>
          </a:p>
        </p:txBody>
      </p:sp>
      <p:sp>
        <p:nvSpPr>
          <p:cNvPr id="4" name="Content Placeholder 3"/>
          <p:cNvSpPr>
            <a:spLocks noGrp="1"/>
          </p:cNvSpPr>
          <p:nvPr>
            <p:ph sz="half" idx="2"/>
          </p:nvPr>
        </p:nvSpPr>
        <p:spPr>
          <a:xfrm>
            <a:off x="794797" y="2235196"/>
            <a:ext cx="9099046" cy="4203706"/>
          </a:xfrm>
        </p:spPr>
        <p:txBody>
          <a:bodyPr/>
          <a:lstStyle/>
          <a:p>
            <a:r>
              <a:rPr lang="en-AU" dirty="0" smtClean="0"/>
              <a:t>Repeated exposure to client’s traumatic stories</a:t>
            </a:r>
          </a:p>
          <a:p>
            <a:r>
              <a:rPr lang="en-AU" dirty="0" smtClean="0"/>
              <a:t>Domestic violence and sexual assault professions</a:t>
            </a:r>
          </a:p>
          <a:p>
            <a:r>
              <a:rPr lang="en-AU" dirty="0" smtClean="0"/>
              <a:t>Impacts are accumulative</a:t>
            </a:r>
          </a:p>
          <a:p>
            <a:endParaRPr lang="en-AU" dirty="0"/>
          </a:p>
        </p:txBody>
      </p:sp>
      <p:sp>
        <p:nvSpPr>
          <p:cNvPr id="5" name="Text Placeholder 4"/>
          <p:cNvSpPr>
            <a:spLocks noGrp="1"/>
          </p:cNvSpPr>
          <p:nvPr>
            <p:ph type="body" idx="13"/>
          </p:nvPr>
        </p:nvSpPr>
        <p:spPr/>
        <p:txBody>
          <a:bodyPr/>
          <a:lstStyle/>
          <a:p>
            <a:endParaRPr lang="en-AU"/>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367" y="3730429"/>
            <a:ext cx="5014713" cy="2843914"/>
          </a:xfrm>
          <a:prstGeom prst="rect">
            <a:avLst/>
          </a:prstGeom>
          <a:ln>
            <a:noFill/>
          </a:ln>
          <a:effectLst>
            <a:softEdge rad="112500"/>
          </a:effectLst>
        </p:spPr>
      </p:pic>
    </p:spTree>
    <p:extLst>
      <p:ext uri="{BB962C8B-B14F-4D97-AF65-F5344CB8AC3E}">
        <p14:creationId xmlns:p14="http://schemas.microsoft.com/office/powerpoint/2010/main" val="1933565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Vicarious Trauma</a:t>
            </a:r>
          </a:p>
        </p:txBody>
      </p:sp>
      <p:sp>
        <p:nvSpPr>
          <p:cNvPr id="3" name="Text Placeholder 2"/>
          <p:cNvSpPr>
            <a:spLocks noGrp="1"/>
          </p:cNvSpPr>
          <p:nvPr>
            <p:ph type="body" idx="1"/>
          </p:nvPr>
        </p:nvSpPr>
        <p:spPr>
          <a:xfrm>
            <a:off x="794797" y="858001"/>
            <a:ext cx="9099046" cy="550176"/>
          </a:xfrm>
        </p:spPr>
        <p:txBody>
          <a:bodyPr/>
          <a:lstStyle/>
          <a:p>
            <a:r>
              <a:rPr lang="en-AU" dirty="0" smtClean="0"/>
              <a:t>Impacts of Vicarious Trauma</a:t>
            </a:r>
            <a:endParaRPr lang="en-AU" dirty="0"/>
          </a:p>
        </p:txBody>
      </p:sp>
      <p:sp>
        <p:nvSpPr>
          <p:cNvPr id="4" name="Content Placeholder 3"/>
          <p:cNvSpPr>
            <a:spLocks noGrp="1"/>
          </p:cNvSpPr>
          <p:nvPr>
            <p:ph sz="half" idx="2"/>
          </p:nvPr>
        </p:nvSpPr>
        <p:spPr>
          <a:xfrm>
            <a:off x="794797" y="1408178"/>
            <a:ext cx="9539288" cy="5382254"/>
          </a:xfrm>
        </p:spPr>
        <p:txBody>
          <a:bodyPr>
            <a:normAutofit fontScale="92500" lnSpcReduction="20000"/>
          </a:bodyPr>
          <a:lstStyle/>
          <a:p>
            <a:r>
              <a:rPr lang="en-AU" b="1" dirty="0" smtClean="0"/>
              <a:t>Emotional </a:t>
            </a:r>
          </a:p>
          <a:p>
            <a:pPr lvl="1"/>
            <a:r>
              <a:rPr lang="en-AU" dirty="0" smtClean="0"/>
              <a:t>Numbness </a:t>
            </a:r>
          </a:p>
          <a:p>
            <a:pPr lvl="1"/>
            <a:r>
              <a:rPr lang="en-AU" dirty="0" smtClean="0"/>
              <a:t>Mood swings </a:t>
            </a:r>
          </a:p>
          <a:p>
            <a:pPr lvl="1"/>
            <a:r>
              <a:rPr lang="en-AU" dirty="0" smtClean="0"/>
              <a:t>Loss of professional confidence</a:t>
            </a:r>
          </a:p>
          <a:p>
            <a:r>
              <a:rPr lang="en-AU" b="1" dirty="0" smtClean="0"/>
              <a:t>Cognitive </a:t>
            </a:r>
          </a:p>
          <a:p>
            <a:pPr lvl="1"/>
            <a:r>
              <a:rPr lang="en-AU" dirty="0" smtClean="0"/>
              <a:t>Changes in self identity</a:t>
            </a:r>
          </a:p>
          <a:p>
            <a:pPr lvl="1"/>
            <a:r>
              <a:rPr lang="en-AU" dirty="0" smtClean="0"/>
              <a:t>Changes in world view (beliefs about spirituality and human nature)</a:t>
            </a:r>
          </a:p>
          <a:p>
            <a:pPr lvl="1"/>
            <a:r>
              <a:rPr lang="en-AU" dirty="0" smtClean="0"/>
              <a:t>Perceptions of our own safety </a:t>
            </a:r>
          </a:p>
          <a:p>
            <a:pPr lvl="1"/>
            <a:r>
              <a:rPr lang="en-AU" dirty="0" smtClean="0"/>
              <a:t>Intrusive thoughts (unable to switch off)</a:t>
            </a:r>
          </a:p>
          <a:p>
            <a:r>
              <a:rPr lang="en-AU" b="1" dirty="0" smtClean="0"/>
              <a:t>Physical</a:t>
            </a:r>
          </a:p>
          <a:p>
            <a:pPr lvl="1"/>
            <a:r>
              <a:rPr lang="en-AU" dirty="0" smtClean="0"/>
              <a:t>Sleep disturbance</a:t>
            </a:r>
          </a:p>
          <a:p>
            <a:pPr lvl="1"/>
            <a:r>
              <a:rPr lang="en-AU" dirty="0" smtClean="0"/>
              <a:t>Appetite</a:t>
            </a:r>
          </a:p>
          <a:p>
            <a:pPr lvl="1"/>
            <a:r>
              <a:rPr lang="en-AU" dirty="0" smtClean="0"/>
              <a:t>Stress symptoms (</a:t>
            </a:r>
            <a:r>
              <a:rPr lang="en-AU" dirty="0" err="1" smtClean="0"/>
              <a:t>eg</a:t>
            </a:r>
            <a:r>
              <a:rPr lang="en-AU" dirty="0" smtClean="0"/>
              <a:t> headache)</a:t>
            </a:r>
          </a:p>
          <a:p>
            <a:r>
              <a:rPr lang="en-AU" b="1" dirty="0" smtClean="0"/>
              <a:t>Behavioural / Social</a:t>
            </a:r>
          </a:p>
          <a:p>
            <a:pPr lvl="1"/>
            <a:r>
              <a:rPr lang="en-AU" dirty="0" smtClean="0"/>
              <a:t>Work / life boundaries (withdrawal or over involvement in work)</a:t>
            </a:r>
          </a:p>
          <a:p>
            <a:pPr lvl="1"/>
            <a:r>
              <a:rPr lang="en-AU" dirty="0" smtClean="0"/>
              <a:t>Alcohol use</a:t>
            </a:r>
          </a:p>
          <a:p>
            <a:pPr lvl="1"/>
            <a:r>
              <a:rPr lang="en-AU" dirty="0" smtClean="0"/>
              <a:t>Personal relationship strain</a:t>
            </a:r>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4019940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Understanding Domestic Violence</a:t>
            </a:r>
          </a:p>
        </p:txBody>
      </p:sp>
      <p:sp>
        <p:nvSpPr>
          <p:cNvPr id="3" name="Text Placeholder 2"/>
          <p:cNvSpPr>
            <a:spLocks noGrp="1"/>
          </p:cNvSpPr>
          <p:nvPr>
            <p:ph type="body" idx="1"/>
          </p:nvPr>
        </p:nvSpPr>
        <p:spPr>
          <a:xfrm>
            <a:off x="794796" y="1104900"/>
            <a:ext cx="9099046" cy="676275"/>
          </a:xfrm>
        </p:spPr>
        <p:txBody>
          <a:bodyPr/>
          <a:lstStyle/>
          <a:p>
            <a:r>
              <a:rPr lang="en-AU" dirty="0" smtClean="0"/>
              <a:t>What is Domestic Violence?</a:t>
            </a:r>
            <a:endParaRPr lang="en-AU" dirty="0"/>
          </a:p>
        </p:txBody>
      </p:sp>
      <p:sp>
        <p:nvSpPr>
          <p:cNvPr id="4" name="Content Placeholder 3"/>
          <p:cNvSpPr>
            <a:spLocks noGrp="1"/>
          </p:cNvSpPr>
          <p:nvPr>
            <p:ph sz="half" idx="2"/>
          </p:nvPr>
        </p:nvSpPr>
        <p:spPr>
          <a:xfrm>
            <a:off x="794796" y="1847851"/>
            <a:ext cx="9099046" cy="4591050"/>
          </a:xfrm>
        </p:spPr>
        <p:txBody>
          <a:bodyPr/>
          <a:lstStyle/>
          <a:p>
            <a:endParaRPr lang="en-AU" dirty="0" smtClean="0"/>
          </a:p>
          <a:p>
            <a:endParaRPr lang="en-AU" dirty="0"/>
          </a:p>
          <a:p>
            <a:endParaRPr lang="en-AU" dirty="0" smtClean="0"/>
          </a:p>
          <a:p>
            <a:r>
              <a:rPr lang="en-AU" dirty="0" smtClean="0"/>
              <a:t>Behaviour by one person in a relationship that is intended to instil fear in the other person </a:t>
            </a:r>
          </a:p>
          <a:p>
            <a:r>
              <a:rPr lang="en-AU" dirty="0" smtClean="0"/>
              <a:t>With the intention to control the other person</a:t>
            </a:r>
          </a:p>
          <a:p>
            <a:r>
              <a:rPr lang="en-AU" dirty="0" smtClean="0"/>
              <a:t>Ongoing pattern of behaviour</a:t>
            </a:r>
          </a:p>
          <a:p>
            <a:endParaRPr lang="en-AU" dirty="0" smtClean="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1252301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Vicarious Trauma</a:t>
            </a:r>
          </a:p>
        </p:txBody>
      </p:sp>
      <p:sp>
        <p:nvSpPr>
          <p:cNvPr id="3" name="Text Placeholder 2"/>
          <p:cNvSpPr>
            <a:spLocks noGrp="1"/>
          </p:cNvSpPr>
          <p:nvPr>
            <p:ph type="body" idx="1"/>
          </p:nvPr>
        </p:nvSpPr>
        <p:spPr>
          <a:xfrm>
            <a:off x="1589592" y="447216"/>
            <a:ext cx="9099046" cy="711200"/>
          </a:xfrm>
        </p:spPr>
        <p:txBody>
          <a:bodyPr/>
          <a:lstStyle/>
          <a:p>
            <a:r>
              <a:rPr lang="en-AU" dirty="0" smtClean="0"/>
              <a:t>Trauma Informed Practice</a:t>
            </a:r>
            <a:endParaRPr lang="en-AU" dirty="0"/>
          </a:p>
        </p:txBody>
      </p:sp>
      <p:sp>
        <p:nvSpPr>
          <p:cNvPr id="4" name="Content Placeholder 3"/>
          <p:cNvSpPr>
            <a:spLocks noGrp="1"/>
          </p:cNvSpPr>
          <p:nvPr>
            <p:ph sz="half" idx="2"/>
          </p:nvPr>
        </p:nvSpPr>
        <p:spPr>
          <a:xfrm>
            <a:off x="321733" y="1158416"/>
            <a:ext cx="10366905" cy="6265332"/>
          </a:xfrm>
        </p:spPr>
        <p:txBody>
          <a:bodyPr>
            <a:normAutofit lnSpcReduction="10000"/>
          </a:bodyPr>
          <a:lstStyle/>
          <a:p>
            <a:r>
              <a:rPr lang="en-AU" dirty="0" smtClean="0"/>
              <a:t>Trauma awareness</a:t>
            </a:r>
          </a:p>
          <a:p>
            <a:pPr lvl="1"/>
            <a:r>
              <a:rPr lang="en-AU" dirty="0" smtClean="0"/>
              <a:t>Understanding vicarious trauma and impacts</a:t>
            </a:r>
          </a:p>
          <a:p>
            <a:r>
              <a:rPr lang="en-AU" dirty="0" smtClean="0"/>
              <a:t>Prioritise Safety</a:t>
            </a:r>
          </a:p>
          <a:p>
            <a:pPr lvl="1"/>
            <a:r>
              <a:rPr lang="en-AU" dirty="0" smtClean="0"/>
              <a:t>Building security</a:t>
            </a:r>
          </a:p>
          <a:p>
            <a:pPr lvl="1"/>
            <a:r>
              <a:rPr lang="en-AU" dirty="0" smtClean="0"/>
              <a:t>Safety procedures for outreach (</a:t>
            </a:r>
            <a:r>
              <a:rPr lang="en-AU" dirty="0" err="1" smtClean="0"/>
              <a:t>eg</a:t>
            </a:r>
            <a:r>
              <a:rPr lang="en-AU" dirty="0" smtClean="0"/>
              <a:t>, visits in pairs, mobile phone)</a:t>
            </a:r>
          </a:p>
          <a:p>
            <a:pPr lvl="1"/>
            <a:r>
              <a:rPr lang="en-AU" dirty="0" smtClean="0"/>
              <a:t>External supports available (EAP, external supervision)</a:t>
            </a:r>
          </a:p>
          <a:p>
            <a:r>
              <a:rPr lang="en-AU" dirty="0" smtClean="0"/>
              <a:t>Respectful / trusting relationships</a:t>
            </a:r>
          </a:p>
          <a:p>
            <a:pPr lvl="1"/>
            <a:r>
              <a:rPr lang="en-AU" dirty="0" smtClean="0"/>
              <a:t>Organisational commitment to staff wellbeing</a:t>
            </a:r>
          </a:p>
          <a:p>
            <a:pPr lvl="1"/>
            <a:r>
              <a:rPr lang="en-AU" dirty="0" smtClean="0"/>
              <a:t>Clear communication / supervisory structures / confidentiality</a:t>
            </a:r>
          </a:p>
          <a:p>
            <a:r>
              <a:rPr lang="en-AU" dirty="0" smtClean="0"/>
              <a:t>Choice and empowerment</a:t>
            </a:r>
          </a:p>
          <a:p>
            <a:pPr lvl="1"/>
            <a:r>
              <a:rPr lang="en-AU" dirty="0" smtClean="0"/>
              <a:t>Staff development opportunities offered</a:t>
            </a:r>
          </a:p>
          <a:p>
            <a:pPr lvl="1"/>
            <a:r>
              <a:rPr lang="en-AU" dirty="0" smtClean="0"/>
              <a:t>Professional development and skill building</a:t>
            </a:r>
          </a:p>
          <a:p>
            <a:pPr lvl="1"/>
            <a:r>
              <a:rPr lang="en-AU" dirty="0" smtClean="0"/>
              <a:t>Translating direct service delivery to law reform</a:t>
            </a:r>
          </a:p>
          <a:p>
            <a:r>
              <a:rPr lang="en-AU" dirty="0" smtClean="0"/>
              <a:t>Collaboration</a:t>
            </a:r>
          </a:p>
          <a:p>
            <a:pPr lvl="1"/>
            <a:r>
              <a:rPr lang="en-AU" dirty="0" smtClean="0"/>
              <a:t>Staff involvement in strategic planning</a:t>
            </a:r>
          </a:p>
          <a:p>
            <a:pPr lvl="1"/>
            <a:r>
              <a:rPr lang="en-AU" dirty="0" smtClean="0"/>
              <a:t>Consultative structures in place </a:t>
            </a:r>
          </a:p>
          <a:p>
            <a:pPr marL="0" indent="0">
              <a:buNone/>
            </a:pPr>
            <a:r>
              <a:rPr lang="en-AU" dirty="0" smtClean="0"/>
              <a:t> </a:t>
            </a:r>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302103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Vicarious Trauma</a:t>
            </a:r>
          </a:p>
        </p:txBody>
      </p:sp>
      <p:sp>
        <p:nvSpPr>
          <p:cNvPr id="3" name="Text Placeholder 2"/>
          <p:cNvSpPr>
            <a:spLocks noGrp="1"/>
          </p:cNvSpPr>
          <p:nvPr>
            <p:ph type="body" idx="1"/>
          </p:nvPr>
        </p:nvSpPr>
        <p:spPr>
          <a:xfrm>
            <a:off x="794797" y="1335025"/>
            <a:ext cx="9099046" cy="711852"/>
          </a:xfrm>
        </p:spPr>
        <p:txBody>
          <a:bodyPr/>
          <a:lstStyle/>
          <a:p>
            <a:r>
              <a:rPr lang="en-AU" dirty="0" smtClean="0"/>
              <a:t>Prevention of Vicarious Trauma</a:t>
            </a:r>
            <a:endParaRPr lang="en-AU" dirty="0"/>
          </a:p>
        </p:txBody>
      </p:sp>
      <p:sp>
        <p:nvSpPr>
          <p:cNvPr id="4" name="Content Placeholder 3"/>
          <p:cNvSpPr>
            <a:spLocks noGrp="1"/>
          </p:cNvSpPr>
          <p:nvPr>
            <p:ph sz="half" idx="2"/>
          </p:nvPr>
        </p:nvSpPr>
        <p:spPr/>
        <p:txBody>
          <a:bodyPr/>
          <a:lstStyle/>
          <a:p>
            <a:r>
              <a:rPr lang="en-AU" dirty="0" smtClean="0"/>
              <a:t>Supportive work context</a:t>
            </a:r>
          </a:p>
          <a:p>
            <a:pPr marL="799102" lvl="1" indent="-342900"/>
            <a:r>
              <a:rPr lang="en-AU" dirty="0" smtClean="0"/>
              <a:t>Formal support mechanisms</a:t>
            </a:r>
          </a:p>
          <a:p>
            <a:pPr marL="799102" lvl="1" indent="-342900"/>
            <a:r>
              <a:rPr lang="en-AU" dirty="0" smtClean="0"/>
              <a:t>Informal support / workplace culture</a:t>
            </a:r>
          </a:p>
          <a:p>
            <a:endParaRPr lang="en-AU" dirty="0" smtClean="0"/>
          </a:p>
          <a:p>
            <a:r>
              <a:rPr lang="en-AU" dirty="0" smtClean="0"/>
              <a:t>Individual responsibility</a:t>
            </a:r>
          </a:p>
          <a:p>
            <a:pPr lvl="1"/>
            <a:r>
              <a:rPr lang="en-AU" dirty="0" smtClean="0"/>
              <a:t>Awareness of signs of VT</a:t>
            </a:r>
          </a:p>
          <a:p>
            <a:pPr lvl="1"/>
            <a:r>
              <a:rPr lang="en-AU" dirty="0" smtClean="0"/>
              <a:t>Self Care strategies</a:t>
            </a:r>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1596159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Vicarious Trauma</a:t>
            </a:r>
          </a:p>
        </p:txBody>
      </p:sp>
      <p:sp>
        <p:nvSpPr>
          <p:cNvPr id="3" name="Text Placeholder 2"/>
          <p:cNvSpPr>
            <a:spLocks noGrp="1"/>
          </p:cNvSpPr>
          <p:nvPr>
            <p:ph type="body" idx="1"/>
          </p:nvPr>
        </p:nvSpPr>
        <p:spPr>
          <a:xfrm>
            <a:off x="794797" y="1208869"/>
            <a:ext cx="9099046" cy="697424"/>
          </a:xfrm>
        </p:spPr>
        <p:txBody>
          <a:bodyPr/>
          <a:lstStyle/>
          <a:p>
            <a:r>
              <a:rPr lang="en-AU" dirty="0" smtClean="0"/>
              <a:t>Resources for prevention of </a:t>
            </a:r>
            <a:r>
              <a:rPr lang="en-AU" smtClean="0"/>
              <a:t>vicarious trauma</a:t>
            </a:r>
            <a:endParaRPr lang="en-AU" dirty="0"/>
          </a:p>
        </p:txBody>
      </p:sp>
      <p:sp>
        <p:nvSpPr>
          <p:cNvPr id="4" name="Content Placeholder 3"/>
          <p:cNvSpPr>
            <a:spLocks noGrp="1"/>
          </p:cNvSpPr>
          <p:nvPr>
            <p:ph sz="half" idx="2"/>
          </p:nvPr>
        </p:nvSpPr>
        <p:spPr/>
        <p:txBody>
          <a:bodyPr/>
          <a:lstStyle/>
          <a:p>
            <a:r>
              <a:rPr lang="en-AU" b="1" dirty="0" smtClean="0"/>
              <a:t>Blue Knot Foundation</a:t>
            </a:r>
          </a:p>
          <a:p>
            <a:pPr marL="456202" lvl="1" indent="0">
              <a:buNone/>
            </a:pPr>
            <a:r>
              <a:rPr lang="en-AU" b="1" dirty="0" smtClean="0">
                <a:hlinkClick r:id="rId2"/>
              </a:rPr>
              <a:t>http</a:t>
            </a:r>
            <a:r>
              <a:rPr lang="en-AU" b="1" dirty="0">
                <a:hlinkClick r:id="rId2"/>
              </a:rPr>
              <a:t>://www.blueknot.org.au</a:t>
            </a:r>
            <a:r>
              <a:rPr lang="en-AU" b="1" dirty="0" smtClean="0">
                <a:hlinkClick r:id="rId2"/>
              </a:rPr>
              <a:t>/</a:t>
            </a:r>
            <a:endParaRPr lang="en-AU" b="1" dirty="0" smtClean="0"/>
          </a:p>
          <a:p>
            <a:pPr marL="0" indent="0">
              <a:buNone/>
            </a:pPr>
            <a:endParaRPr lang="en-AU" b="1" dirty="0"/>
          </a:p>
          <a:p>
            <a:r>
              <a:rPr lang="en-AU" b="1" dirty="0" smtClean="0"/>
              <a:t>Tristan Jepson Memorial Foundation</a:t>
            </a:r>
          </a:p>
          <a:p>
            <a:pPr marL="456202" lvl="1" indent="0">
              <a:buNone/>
            </a:pPr>
            <a:r>
              <a:rPr lang="en-AU" b="1" dirty="0" smtClean="0">
                <a:hlinkClick r:id="rId3"/>
              </a:rPr>
              <a:t>http</a:t>
            </a:r>
            <a:r>
              <a:rPr lang="en-AU" b="1" dirty="0">
                <a:hlinkClick r:id="rId3"/>
              </a:rPr>
              <a:t>://www.tjmf.org.au</a:t>
            </a:r>
            <a:r>
              <a:rPr lang="en-AU" b="1" dirty="0" smtClean="0">
                <a:hlinkClick r:id="rId3"/>
              </a:rPr>
              <a:t>/</a:t>
            </a:r>
            <a:endParaRPr lang="en-AU" b="1" dirty="0" smtClean="0"/>
          </a:p>
          <a:p>
            <a:pPr marL="0" indent="0">
              <a:buNone/>
            </a:pPr>
            <a:endParaRPr lang="en-AU" b="1" dirty="0" smtClean="0"/>
          </a:p>
          <a:p>
            <a:r>
              <a:rPr lang="en-AU" b="1" dirty="0" smtClean="0"/>
              <a:t>Trauma Informed Care Agency Self Assessment</a:t>
            </a:r>
          </a:p>
          <a:p>
            <a:pPr marL="456202" lvl="1" indent="0">
              <a:buNone/>
            </a:pPr>
            <a:r>
              <a:rPr lang="en-AU" b="1" dirty="0" smtClean="0">
                <a:hlinkClick r:id="rId4"/>
              </a:rPr>
              <a:t>http</a:t>
            </a:r>
            <a:r>
              <a:rPr lang="en-AU" b="1" dirty="0">
                <a:hlinkClick r:id="rId4"/>
              </a:rPr>
              <a:t>://www.traumainformedcareproject.org</a:t>
            </a:r>
            <a:r>
              <a:rPr lang="en-AU" b="1" dirty="0" smtClean="0">
                <a:hlinkClick r:id="rId4"/>
              </a:rPr>
              <a:t>/</a:t>
            </a:r>
            <a:endParaRPr lang="en-AU" b="1" dirty="0" smtClean="0"/>
          </a:p>
          <a:p>
            <a:pPr marL="456202" lvl="1" indent="0">
              <a:buNone/>
            </a:pPr>
            <a:endParaRPr lang="en-AU" b="1" dirty="0" smtClean="0"/>
          </a:p>
          <a:p>
            <a:pPr marL="0" indent="0">
              <a:buNone/>
            </a:pPr>
            <a:endParaRPr lang="en-AU" b="1"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3779502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FUNDRAISING AND DEVELOPMENT\Publicity and Photos\Website\WLSQ1323-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46" y="-176029"/>
            <a:ext cx="11630695" cy="77537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57" y="-527301"/>
            <a:ext cx="11960478" cy="8456340"/>
          </a:xfrm>
          <a:prstGeom prst="rect">
            <a:avLst/>
          </a:prstGeom>
          <a:solidFill>
            <a:schemeClr val="bg1">
              <a:alpha val="47000"/>
            </a:schemeClr>
          </a:solidFill>
          <a:ln>
            <a:noFill/>
          </a:ln>
          <a:effectLst>
            <a:outerShdw blurRad="40000" dist="23000" dir="5400000" rotWithShape="0">
              <a:srgbClr val="000000">
                <a:alpha val="4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noFill/>
            </a:endParaRPr>
          </a:p>
        </p:txBody>
      </p:sp>
      <p:sp>
        <p:nvSpPr>
          <p:cNvPr id="3" name="Text Placeholder 2"/>
          <p:cNvSpPr txBox="1">
            <a:spLocks/>
          </p:cNvSpPr>
          <p:nvPr/>
        </p:nvSpPr>
        <p:spPr>
          <a:xfrm>
            <a:off x="2803490" y="750086"/>
            <a:ext cx="4509139" cy="1654373"/>
          </a:xfrm>
          <a:prstGeom prst="rect">
            <a:avLst/>
          </a:prstGeom>
        </p:spPr>
        <p:txBody>
          <a:bodyPr vert="horz" lIns="104287" tIns="52144" rIns="104287" bIns="52144" rtlCol="0">
            <a:normAutofit fontScale="85000" lnSpcReduction="20000"/>
          </a:bodyPr>
          <a:lstStyle>
            <a:lvl1pPr marL="0" indent="0" algn="r" defTabSz="521437" rtl="0" eaLnBrk="1" latinLnBrk="0" hangingPunct="1">
              <a:spcBef>
                <a:spcPct val="20000"/>
              </a:spcBef>
              <a:buFont typeface="Arial"/>
              <a:buNone/>
              <a:defRPr sz="2200" kern="1200">
                <a:solidFill>
                  <a:srgbClr val="00777D"/>
                </a:solidFill>
                <a:latin typeface="Verdana"/>
                <a:ea typeface="+mn-ea"/>
                <a:cs typeface="Verdana"/>
              </a:defRPr>
            </a:lvl1pPr>
            <a:lvl2pPr marL="521437" indent="0" algn="ctr" defTabSz="521437" rtl="0" eaLnBrk="1" latinLnBrk="0" hangingPunct="1">
              <a:spcBef>
                <a:spcPct val="20000"/>
              </a:spcBef>
              <a:buFont typeface="Arial"/>
              <a:buNone/>
              <a:defRPr sz="3200" kern="1200">
                <a:solidFill>
                  <a:schemeClr val="tx1">
                    <a:tint val="75000"/>
                  </a:schemeClr>
                </a:solidFill>
                <a:latin typeface="+mn-lt"/>
                <a:ea typeface="+mn-ea"/>
                <a:cs typeface="+mn-cs"/>
              </a:defRPr>
            </a:lvl2pPr>
            <a:lvl3pPr marL="1042873" indent="0" algn="ctr" defTabSz="521437"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64310" indent="0" algn="ctr" defTabSz="521437" rtl="0" eaLnBrk="1" latinLnBrk="0" hangingPunct="1">
              <a:spcBef>
                <a:spcPct val="20000"/>
              </a:spcBef>
              <a:buFont typeface="Arial"/>
              <a:buNone/>
              <a:defRPr sz="2300" kern="1200">
                <a:solidFill>
                  <a:schemeClr val="tx1">
                    <a:tint val="75000"/>
                  </a:schemeClr>
                </a:solidFill>
                <a:latin typeface="+mn-lt"/>
                <a:ea typeface="+mn-ea"/>
                <a:cs typeface="+mn-cs"/>
              </a:defRPr>
            </a:lvl4pPr>
            <a:lvl5pPr marL="2085746" indent="0" algn="ctr" defTabSz="521437" rtl="0" eaLnBrk="1" latinLnBrk="0" hangingPunct="1">
              <a:spcBef>
                <a:spcPct val="20000"/>
              </a:spcBef>
              <a:buFont typeface="Arial"/>
              <a:buNone/>
              <a:defRPr sz="2300" kern="1200">
                <a:solidFill>
                  <a:schemeClr val="tx1">
                    <a:tint val="75000"/>
                  </a:schemeClr>
                </a:solidFill>
                <a:latin typeface="+mn-lt"/>
                <a:ea typeface="+mn-ea"/>
                <a:cs typeface="+mn-cs"/>
              </a:defRPr>
            </a:lvl5pPr>
            <a:lvl6pPr marL="2607183" indent="0" algn="ctr" defTabSz="521437" rtl="0" eaLnBrk="1" latinLnBrk="0" hangingPunct="1">
              <a:spcBef>
                <a:spcPct val="20000"/>
              </a:spcBef>
              <a:buFont typeface="Arial"/>
              <a:buNone/>
              <a:defRPr sz="2300" kern="1200">
                <a:solidFill>
                  <a:schemeClr val="tx1">
                    <a:tint val="75000"/>
                  </a:schemeClr>
                </a:solidFill>
                <a:latin typeface="+mn-lt"/>
                <a:ea typeface="+mn-ea"/>
                <a:cs typeface="+mn-cs"/>
              </a:defRPr>
            </a:lvl6pPr>
            <a:lvl7pPr marL="3128620" indent="0" algn="ctr" defTabSz="521437" rtl="0" eaLnBrk="1" latinLnBrk="0" hangingPunct="1">
              <a:spcBef>
                <a:spcPct val="20000"/>
              </a:spcBef>
              <a:buFont typeface="Arial"/>
              <a:buNone/>
              <a:defRPr sz="2300" kern="1200">
                <a:solidFill>
                  <a:schemeClr val="tx1">
                    <a:tint val="75000"/>
                  </a:schemeClr>
                </a:solidFill>
                <a:latin typeface="+mn-lt"/>
                <a:ea typeface="+mn-ea"/>
                <a:cs typeface="+mn-cs"/>
              </a:defRPr>
            </a:lvl7pPr>
            <a:lvl8pPr marL="3650056" indent="0" algn="ctr" defTabSz="521437" rtl="0" eaLnBrk="1" latinLnBrk="0" hangingPunct="1">
              <a:spcBef>
                <a:spcPct val="20000"/>
              </a:spcBef>
              <a:buFont typeface="Arial"/>
              <a:buNone/>
              <a:defRPr sz="2300" kern="1200">
                <a:solidFill>
                  <a:schemeClr val="tx1">
                    <a:tint val="75000"/>
                  </a:schemeClr>
                </a:solidFill>
                <a:latin typeface="+mn-lt"/>
                <a:ea typeface="+mn-ea"/>
                <a:cs typeface="+mn-cs"/>
              </a:defRPr>
            </a:lvl8pPr>
            <a:lvl9pPr marL="4171493" indent="0" algn="ctr" defTabSz="521437" rtl="0" eaLnBrk="1" latinLnBrk="0" hangingPunct="1">
              <a:spcBef>
                <a:spcPct val="20000"/>
              </a:spcBef>
              <a:buFont typeface="Arial"/>
              <a:buNone/>
              <a:defRPr sz="2300" kern="1200">
                <a:solidFill>
                  <a:schemeClr val="tx1">
                    <a:tint val="75000"/>
                  </a:schemeClr>
                </a:solidFill>
                <a:latin typeface="+mn-lt"/>
                <a:ea typeface="+mn-ea"/>
                <a:cs typeface="+mn-cs"/>
              </a:defRPr>
            </a:lvl9pPr>
          </a:lstStyle>
          <a:p>
            <a:pPr algn="ctr"/>
            <a:r>
              <a:rPr lang="en-AU" sz="4000" dirty="0" smtClean="0"/>
              <a:t>Rachel Neil </a:t>
            </a:r>
          </a:p>
          <a:p>
            <a:pPr algn="ctr"/>
            <a:r>
              <a:rPr lang="en-AU" sz="4000" dirty="0" smtClean="0">
                <a:hlinkClick r:id="rId4"/>
              </a:rPr>
              <a:t>rneil@wlsq.org.au</a:t>
            </a:r>
            <a:endParaRPr lang="en-AU" sz="4000" dirty="0" smtClean="0"/>
          </a:p>
          <a:p>
            <a:pPr algn="ctr"/>
            <a:r>
              <a:rPr lang="en-AU" sz="4000" dirty="0">
                <a:hlinkClick r:id="rId5"/>
              </a:rPr>
              <a:t>www.wlsq.org.au</a:t>
            </a:r>
            <a:endParaRPr lang="en-AU" sz="4000" dirty="0"/>
          </a:p>
          <a:p>
            <a:pPr algn="ctr"/>
            <a:endParaRPr lang="en-AU" sz="4000" dirty="0"/>
          </a:p>
        </p:txBody>
      </p:sp>
    </p:spTree>
    <p:extLst>
      <p:ext uri="{BB962C8B-B14F-4D97-AF65-F5344CB8AC3E}">
        <p14:creationId xmlns:p14="http://schemas.microsoft.com/office/powerpoint/2010/main" val="215517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Understanding Domestic Violence</a:t>
            </a:r>
            <a:endParaRPr lang="en-AU" dirty="0"/>
          </a:p>
        </p:txBody>
      </p:sp>
      <p:sp>
        <p:nvSpPr>
          <p:cNvPr id="3" name="Text Placeholder 2"/>
          <p:cNvSpPr>
            <a:spLocks noGrp="1"/>
          </p:cNvSpPr>
          <p:nvPr>
            <p:ph type="body" idx="1"/>
          </p:nvPr>
        </p:nvSpPr>
        <p:spPr>
          <a:xfrm>
            <a:off x="794797" y="809625"/>
            <a:ext cx="9099046" cy="676275"/>
          </a:xfrm>
        </p:spPr>
        <p:txBody>
          <a:bodyPr/>
          <a:lstStyle/>
          <a:p>
            <a:r>
              <a:rPr lang="en-AU" dirty="0" smtClean="0"/>
              <a:t>Domestic Violence Statistics</a:t>
            </a:r>
            <a:endParaRPr lang="en-AU" dirty="0"/>
          </a:p>
        </p:txBody>
      </p:sp>
      <p:sp>
        <p:nvSpPr>
          <p:cNvPr id="4" name="Content Placeholder 3"/>
          <p:cNvSpPr>
            <a:spLocks noGrp="1"/>
          </p:cNvSpPr>
          <p:nvPr>
            <p:ph sz="half" idx="2"/>
          </p:nvPr>
        </p:nvSpPr>
        <p:spPr>
          <a:xfrm>
            <a:off x="794797" y="1733551"/>
            <a:ext cx="9099046" cy="3281794"/>
          </a:xfrm>
        </p:spPr>
        <p:txBody>
          <a:bodyPr>
            <a:normAutofit/>
          </a:bodyPr>
          <a:lstStyle/>
          <a:p>
            <a:pPr>
              <a:spcBef>
                <a:spcPts val="228"/>
              </a:spcBef>
            </a:pPr>
            <a:r>
              <a:rPr lang="en-US" sz="2400" dirty="0" smtClean="0">
                <a:solidFill>
                  <a:schemeClr val="accent1"/>
                </a:solidFill>
              </a:rPr>
              <a:t>1 in 6 </a:t>
            </a:r>
            <a:r>
              <a:rPr lang="en-US" sz="2400" dirty="0" smtClean="0"/>
              <a:t>Australian women and </a:t>
            </a:r>
            <a:r>
              <a:rPr lang="en-US" sz="2400" dirty="0" smtClean="0">
                <a:solidFill>
                  <a:schemeClr val="accent1"/>
                </a:solidFill>
              </a:rPr>
              <a:t>1 in 17 </a:t>
            </a:r>
            <a:r>
              <a:rPr lang="en-US" sz="2400" dirty="0" smtClean="0"/>
              <a:t>men have experienced physical violence by a partner since the age of 15. </a:t>
            </a:r>
          </a:p>
          <a:p>
            <a:pPr>
              <a:spcBef>
                <a:spcPts val="228"/>
              </a:spcBef>
            </a:pPr>
            <a:r>
              <a:rPr lang="en-AU" sz="2400" dirty="0" smtClean="0"/>
              <a:t>Women </a:t>
            </a:r>
            <a:r>
              <a:rPr lang="en-AU" sz="2400" dirty="0"/>
              <a:t>were eight times more likely to experience sexual violence by a partner than </a:t>
            </a:r>
            <a:r>
              <a:rPr lang="en-AU" sz="2400" dirty="0" smtClean="0"/>
              <a:t>men.</a:t>
            </a:r>
            <a:endParaRPr lang="en-US" sz="2400" dirty="0" smtClean="0"/>
          </a:p>
          <a:p>
            <a:pPr>
              <a:spcBef>
                <a:spcPts val="228"/>
              </a:spcBef>
            </a:pPr>
            <a:endParaRPr lang="en-US" sz="2400" dirty="0" smtClean="0"/>
          </a:p>
          <a:p>
            <a:pPr>
              <a:spcBef>
                <a:spcPts val="228"/>
              </a:spcBef>
              <a:buNone/>
            </a:pPr>
            <a:r>
              <a:rPr lang="en-US" sz="2400" dirty="0" smtClean="0"/>
              <a:t>	</a:t>
            </a:r>
          </a:p>
          <a:p>
            <a:pPr>
              <a:spcBef>
                <a:spcPts val="228"/>
              </a:spcBef>
              <a:buNone/>
            </a:pPr>
            <a:endParaRPr lang="en-US" sz="2400" dirty="0" smtClean="0"/>
          </a:p>
          <a:p>
            <a:endParaRPr lang="en-AU" dirty="0"/>
          </a:p>
        </p:txBody>
      </p:sp>
      <p:sp>
        <p:nvSpPr>
          <p:cNvPr id="5" name="TextBox 4"/>
          <p:cNvSpPr txBox="1"/>
          <p:nvPr/>
        </p:nvSpPr>
        <p:spPr>
          <a:xfrm>
            <a:off x="3657600" y="6296873"/>
            <a:ext cx="6572250" cy="461665"/>
          </a:xfrm>
          <a:prstGeom prst="rect">
            <a:avLst/>
          </a:prstGeom>
          <a:noFill/>
        </p:spPr>
        <p:txBody>
          <a:bodyPr wrap="square" rtlCol="0">
            <a:spAutoFit/>
          </a:bodyPr>
          <a:lstStyle/>
          <a:p>
            <a:r>
              <a:rPr lang="en-US" sz="2400" b="1" dirty="0">
                <a:solidFill>
                  <a:srgbClr val="7B217E">
                    <a:lumMod val="75000"/>
                  </a:srgbClr>
                </a:solidFill>
              </a:rPr>
              <a:t>ABS (</a:t>
            </a:r>
            <a:r>
              <a:rPr lang="en-US" sz="2400" b="1" dirty="0" smtClean="0">
                <a:solidFill>
                  <a:srgbClr val="7B217E">
                    <a:lumMod val="75000"/>
                  </a:srgbClr>
                </a:solidFill>
              </a:rPr>
              <a:t>2016) </a:t>
            </a:r>
            <a:r>
              <a:rPr lang="en-US" sz="2400" b="1" i="1" dirty="0">
                <a:solidFill>
                  <a:srgbClr val="7B217E">
                    <a:lumMod val="75000"/>
                  </a:srgbClr>
                </a:solidFill>
              </a:rPr>
              <a:t>Personal Safety </a:t>
            </a:r>
            <a:r>
              <a:rPr lang="en-US" sz="2400" b="1" i="1" dirty="0" smtClean="0">
                <a:solidFill>
                  <a:srgbClr val="7B217E">
                    <a:lumMod val="75000"/>
                  </a:srgbClr>
                </a:solidFill>
              </a:rPr>
              <a:t>Survey</a:t>
            </a:r>
            <a:r>
              <a:rPr lang="en-US" sz="2400" b="1" dirty="0" smtClean="0">
                <a:solidFill>
                  <a:srgbClr val="7B217E">
                    <a:lumMod val="75000"/>
                  </a:srgbClr>
                </a:solidFill>
              </a:rPr>
              <a:t> Cat no. 4906</a:t>
            </a:r>
            <a:endParaRPr lang="en-AU" b="1" dirty="0">
              <a:solidFill>
                <a:srgbClr val="474146"/>
              </a:solidFill>
            </a:endParaRPr>
          </a:p>
        </p:txBody>
      </p:sp>
      <p:pic>
        <p:nvPicPr>
          <p:cNvPr id="7" name="Picture 2" descr="Infographic: Partner Viol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245" y="3785943"/>
            <a:ext cx="68580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823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Understanding Domestic Violence</a:t>
            </a:r>
          </a:p>
        </p:txBody>
      </p:sp>
      <p:sp>
        <p:nvSpPr>
          <p:cNvPr id="4" name="Content Placeholder 3"/>
          <p:cNvSpPr>
            <a:spLocks noGrp="1"/>
          </p:cNvSpPr>
          <p:nvPr>
            <p:ph sz="half" idx="2"/>
          </p:nvPr>
        </p:nvSpPr>
        <p:spPr>
          <a:xfrm>
            <a:off x="794797" y="1571626"/>
            <a:ext cx="9099046" cy="4867275"/>
          </a:xfrm>
        </p:spPr>
        <p:txBody>
          <a:bodyPr>
            <a:normAutofit/>
          </a:bodyPr>
          <a:lstStyle/>
          <a:p>
            <a:pPr>
              <a:spcBef>
                <a:spcPts val="228"/>
              </a:spcBef>
            </a:pPr>
            <a:r>
              <a:rPr lang="en-AU" sz="2400" dirty="0" err="1"/>
              <a:t>DVConnect</a:t>
            </a:r>
            <a:r>
              <a:rPr lang="en-AU" sz="2400" dirty="0"/>
              <a:t> moves 75 families per week to safe accommodation in Qld. </a:t>
            </a:r>
            <a:r>
              <a:rPr lang="en-AU" sz="2000" dirty="0"/>
              <a:t>(2014 </a:t>
            </a:r>
            <a:r>
              <a:rPr lang="en-AU" sz="2000" dirty="0" err="1"/>
              <a:t>DVConnect</a:t>
            </a:r>
            <a:r>
              <a:rPr lang="en-AU" sz="2000" dirty="0" smtClean="0"/>
              <a:t>)</a:t>
            </a:r>
            <a:endParaRPr lang="en-AU" sz="2000" dirty="0"/>
          </a:p>
          <a:p>
            <a:pPr>
              <a:spcBef>
                <a:spcPts val="228"/>
              </a:spcBef>
            </a:pPr>
            <a:endParaRPr lang="en-AU" sz="2400" dirty="0" smtClean="0"/>
          </a:p>
          <a:p>
            <a:pPr>
              <a:spcBef>
                <a:spcPts val="228"/>
              </a:spcBef>
            </a:pPr>
            <a:r>
              <a:rPr lang="en-AU" sz="2400" dirty="0" smtClean="0"/>
              <a:t>Domestic and family violence is the leading cause of homelessness among women. </a:t>
            </a:r>
            <a:r>
              <a:rPr lang="en-AU" sz="2000" dirty="0"/>
              <a:t>(2016 </a:t>
            </a:r>
            <a:r>
              <a:rPr lang="en-AU" sz="2000" dirty="0" smtClean="0"/>
              <a:t> AIHW</a:t>
            </a:r>
            <a:r>
              <a:rPr lang="en-AU" sz="2000" dirty="0"/>
              <a:t>, </a:t>
            </a:r>
            <a:r>
              <a:rPr lang="en-AU" sz="2000" i="1" dirty="0" smtClean="0"/>
              <a:t>Domestic and Family Violence and Homelessness 2011-12 2013-14</a:t>
            </a:r>
            <a:r>
              <a:rPr lang="en-AU" sz="2000" dirty="0" smtClean="0"/>
              <a:t> ). </a:t>
            </a:r>
          </a:p>
          <a:p>
            <a:pPr marL="0" indent="0">
              <a:spcBef>
                <a:spcPts val="228"/>
              </a:spcBef>
              <a:buNone/>
            </a:pPr>
            <a:endParaRPr lang="en-AU" sz="2400" dirty="0" smtClean="0"/>
          </a:p>
          <a:p>
            <a:pPr>
              <a:spcBef>
                <a:spcPts val="228"/>
              </a:spcBef>
            </a:pPr>
            <a:r>
              <a:rPr lang="en-AU" sz="2400" dirty="0" smtClean="0"/>
              <a:t>The estimated cost </a:t>
            </a:r>
            <a:r>
              <a:rPr lang="en-AU" sz="2400" dirty="0"/>
              <a:t>of violence against women in Australia in 2014‑15 was $21.7 billion. </a:t>
            </a:r>
            <a:r>
              <a:rPr lang="en-AU" sz="2400" dirty="0" smtClean="0"/>
              <a:t>Intimate partner violence making up $12.6 billion (</a:t>
            </a:r>
            <a:r>
              <a:rPr lang="en-AU" sz="2000" dirty="0" smtClean="0"/>
              <a:t>2015 PwC</a:t>
            </a:r>
            <a:r>
              <a:rPr lang="en-AU" sz="2000" i="1" dirty="0" smtClean="0"/>
              <a:t> </a:t>
            </a:r>
            <a:r>
              <a:rPr lang="en-AU" sz="2000" i="1" dirty="0"/>
              <a:t>A High Price to Pay: The Economic Case For Preventing Violence Against </a:t>
            </a:r>
            <a:r>
              <a:rPr lang="en-AU" sz="2000" i="1" dirty="0" smtClean="0"/>
              <a:t>Women)</a:t>
            </a:r>
            <a:endParaRPr lang="en-AU" sz="2000" dirty="0"/>
          </a:p>
          <a:p>
            <a:endParaRPr lang="en-AU" dirty="0"/>
          </a:p>
        </p:txBody>
      </p:sp>
    </p:spTree>
    <p:extLst>
      <p:ext uri="{BB962C8B-B14F-4D97-AF65-F5344CB8AC3E}">
        <p14:creationId xmlns:p14="http://schemas.microsoft.com/office/powerpoint/2010/main" val="343421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9968" y="2818800"/>
            <a:ext cx="8197632" cy="1137600"/>
          </a:xfrm>
        </p:spPr>
        <p:txBody>
          <a:bodyPr/>
          <a:lstStyle/>
          <a:p>
            <a:r>
              <a:rPr lang="en-AU" dirty="0" smtClean="0"/>
              <a:t/>
            </a:r>
            <a:br>
              <a:rPr lang="en-AU" dirty="0" smtClean="0"/>
            </a:br>
            <a:r>
              <a:rPr lang="en-AU" dirty="0" smtClean="0"/>
              <a:t>Trauma and Domestic Violence</a:t>
            </a:r>
            <a:endParaRPr lang="en-AU" dirty="0"/>
          </a:p>
        </p:txBody>
      </p:sp>
    </p:spTree>
    <p:extLst>
      <p:ext uri="{BB962C8B-B14F-4D97-AF65-F5344CB8AC3E}">
        <p14:creationId xmlns:p14="http://schemas.microsoft.com/office/powerpoint/2010/main" val="3796390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Trauma and DV</a:t>
            </a:r>
            <a:endParaRPr lang="en-AU" dirty="0"/>
          </a:p>
        </p:txBody>
      </p:sp>
      <p:sp>
        <p:nvSpPr>
          <p:cNvPr id="3" name="Text Placeholder 2"/>
          <p:cNvSpPr>
            <a:spLocks noGrp="1"/>
          </p:cNvSpPr>
          <p:nvPr>
            <p:ph type="body" idx="1"/>
          </p:nvPr>
        </p:nvSpPr>
        <p:spPr>
          <a:xfrm>
            <a:off x="794796" y="1170433"/>
            <a:ext cx="9099046" cy="749808"/>
          </a:xfrm>
        </p:spPr>
        <p:txBody>
          <a:bodyPr/>
          <a:lstStyle/>
          <a:p>
            <a:r>
              <a:rPr lang="en-AU" dirty="0" smtClean="0"/>
              <a:t>Understanding Trauma</a:t>
            </a:r>
            <a:endParaRPr lang="en-AU" dirty="0"/>
          </a:p>
        </p:txBody>
      </p:sp>
      <p:sp>
        <p:nvSpPr>
          <p:cNvPr id="5" name="Text Placeholder 4"/>
          <p:cNvSpPr>
            <a:spLocks noGrp="1"/>
          </p:cNvSpPr>
          <p:nvPr>
            <p:ph type="body" idx="13"/>
          </p:nvPr>
        </p:nvSpPr>
        <p:spPr/>
        <p:txBody>
          <a:bodyPr/>
          <a:lstStyle/>
          <a:p>
            <a:endParaRPr lang="en-AU"/>
          </a:p>
        </p:txBody>
      </p:sp>
      <p:pic>
        <p:nvPicPr>
          <p:cNvPr id="1026" name="Picture 2" descr="Image result for fea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47492" y="2398404"/>
            <a:ext cx="7242938" cy="40938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40096" y="2816352"/>
            <a:ext cx="5147791" cy="2893100"/>
          </a:xfrm>
          <a:prstGeom prst="rect">
            <a:avLst/>
          </a:prstGeom>
          <a:noFill/>
        </p:spPr>
        <p:txBody>
          <a:bodyPr wrap="square" rtlCol="0">
            <a:spAutoFit/>
          </a:bodyPr>
          <a:lstStyle/>
          <a:p>
            <a:r>
              <a:rPr lang="en-AU" sz="2800" b="1" dirty="0" smtClean="0"/>
              <a:t>Emotional response to experiencing or witnessing:</a:t>
            </a:r>
          </a:p>
          <a:p>
            <a:pPr marL="342900" indent="-342900">
              <a:buFont typeface="Arial" panose="020B0604020202020204" pitchFamily="34" charset="0"/>
              <a:buChar char="•"/>
            </a:pPr>
            <a:r>
              <a:rPr lang="en-AU" sz="2800" b="1" dirty="0" smtClean="0"/>
              <a:t>Frightening / distressing event</a:t>
            </a:r>
          </a:p>
          <a:p>
            <a:pPr marL="342900" indent="-342900">
              <a:buFont typeface="Arial" panose="020B0604020202020204" pitchFamily="34" charset="0"/>
              <a:buChar char="•"/>
            </a:pPr>
            <a:r>
              <a:rPr lang="en-AU" sz="2800" b="1" dirty="0" smtClean="0"/>
              <a:t>Threat (or perceived) to </a:t>
            </a:r>
            <a:r>
              <a:rPr lang="en-AU" sz="2800" b="1" smtClean="0"/>
              <a:t>life or physical </a:t>
            </a:r>
            <a:r>
              <a:rPr lang="en-AU" sz="2800" b="1" dirty="0" smtClean="0"/>
              <a:t>safety</a:t>
            </a:r>
          </a:p>
          <a:p>
            <a:endParaRPr lang="en-AU" dirty="0" smtClean="0"/>
          </a:p>
          <a:p>
            <a:endParaRPr lang="en-AU" dirty="0"/>
          </a:p>
        </p:txBody>
      </p:sp>
    </p:spTree>
    <p:extLst>
      <p:ext uri="{BB962C8B-B14F-4D97-AF65-F5344CB8AC3E}">
        <p14:creationId xmlns:p14="http://schemas.microsoft.com/office/powerpoint/2010/main" val="1415744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Trauma and DV</a:t>
            </a:r>
          </a:p>
        </p:txBody>
      </p:sp>
      <p:sp>
        <p:nvSpPr>
          <p:cNvPr id="3" name="Text Placeholder 2"/>
          <p:cNvSpPr>
            <a:spLocks noGrp="1"/>
          </p:cNvSpPr>
          <p:nvPr>
            <p:ph type="body" idx="1"/>
          </p:nvPr>
        </p:nvSpPr>
        <p:spPr/>
        <p:txBody>
          <a:bodyPr/>
          <a:lstStyle/>
          <a:p>
            <a:endParaRPr lang="en-AU" dirty="0"/>
          </a:p>
        </p:txBody>
      </p:sp>
      <p:sp>
        <p:nvSpPr>
          <p:cNvPr id="4" name="Content Placeholder 3"/>
          <p:cNvSpPr>
            <a:spLocks noGrp="1"/>
          </p:cNvSpPr>
          <p:nvPr>
            <p:ph sz="half" idx="2"/>
          </p:nvPr>
        </p:nvSpPr>
        <p:spPr/>
        <p:txBody>
          <a:bodyPr/>
          <a:lstStyle/>
          <a:p>
            <a:r>
              <a:rPr lang="en-AU" u="sng" dirty="0">
                <a:hlinkClick r:id="rId2"/>
              </a:rPr>
              <a:t>https://www.youtube.com/watch?v=4-tcKYx24aA</a:t>
            </a:r>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1246886844"/>
      </p:ext>
    </p:extLst>
  </p:cSld>
  <p:clrMapOvr>
    <a:masterClrMapping/>
  </p:clrMapOvr>
</p:sld>
</file>

<file path=ppt/theme/theme1.xml><?xml version="1.0" encoding="utf-8"?>
<a:theme xmlns:a="http://schemas.openxmlformats.org/drawingml/2006/main" name="ACIPC_PPT_Template">
  <a:themeElements>
    <a:clrScheme name="WLS">
      <a:dk1>
        <a:srgbClr val="474146"/>
      </a:dk1>
      <a:lt1>
        <a:sysClr val="window" lastClr="FFFFFF"/>
      </a:lt1>
      <a:dk2>
        <a:srgbClr val="64B1B4"/>
      </a:dk2>
      <a:lt2>
        <a:srgbClr val="EAEBE3"/>
      </a:lt2>
      <a:accent1>
        <a:srgbClr val="7B217E"/>
      </a:accent1>
      <a:accent2>
        <a:srgbClr val="899825"/>
      </a:accent2>
      <a:accent3>
        <a:srgbClr val="7FC9C9"/>
      </a:accent3>
      <a:accent4>
        <a:srgbClr val="8D5190"/>
      </a:accent4>
      <a:accent5>
        <a:srgbClr val="AFB64D"/>
      </a:accent5>
      <a:accent6>
        <a:srgbClr val="92C9D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8" ma:contentTypeDescription="Create a new document." ma:contentTypeScope="" ma:versionID="40b5f1771031ac1bc6dc77d62e5b6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fb803f97fa8e124e06e3c5657e865318"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F26C2F-D465-4856-B4A3-15114F9DE927}"/>
</file>

<file path=customXml/itemProps2.xml><?xml version="1.0" encoding="utf-8"?>
<ds:datastoreItem xmlns:ds="http://schemas.openxmlformats.org/officeDocument/2006/customXml" ds:itemID="{7436E2A9-CAD2-41D4-B908-045EF4F94431}"/>
</file>

<file path=customXml/itemProps3.xml><?xml version="1.0" encoding="utf-8"?>
<ds:datastoreItem xmlns:ds="http://schemas.openxmlformats.org/officeDocument/2006/customXml" ds:itemID="{0304DC06-DDC0-4142-A1A2-0C51D551CA47}"/>
</file>

<file path=docProps/app.xml><?xml version="1.0" encoding="utf-8"?>
<Properties xmlns="http://schemas.openxmlformats.org/officeDocument/2006/extended-properties" xmlns:vt="http://schemas.openxmlformats.org/officeDocument/2006/docPropsVTypes">
  <Template>ACIPC_PPT_Template.potx</Template>
  <TotalTime>8948</TotalTime>
  <Words>5540</Words>
  <Application>Microsoft Office PowerPoint</Application>
  <PresentationFormat>Custom</PresentationFormat>
  <Paragraphs>550</Paragraphs>
  <Slides>43</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Courier New</vt:lpstr>
      <vt:lpstr>Verdana</vt:lpstr>
      <vt:lpstr>Wingdings</vt:lpstr>
      <vt:lpstr>ACIPC_PPT_Template</vt:lpstr>
      <vt:lpstr> Domestic Violence and Trauma Informed Practice for Lawyers</vt:lpstr>
      <vt:lpstr>Domestic Violence and Trauma Informed Practice for Lawyers</vt:lpstr>
      <vt:lpstr>Understanding Domestic Violence</vt:lpstr>
      <vt:lpstr>Understanding Domestic Violence</vt:lpstr>
      <vt:lpstr>Understanding Domestic Violence</vt:lpstr>
      <vt:lpstr>Understanding Domestic Violence</vt:lpstr>
      <vt:lpstr> Trauma and Domestic Violence</vt:lpstr>
      <vt:lpstr>Trauma and DV</vt:lpstr>
      <vt:lpstr>Trauma and DV</vt:lpstr>
      <vt:lpstr>Understanding Trauma</vt:lpstr>
      <vt:lpstr>PowerPoint Presentation</vt:lpstr>
      <vt:lpstr>Trauma and DV</vt:lpstr>
      <vt:lpstr>Trauma and DV</vt:lpstr>
      <vt:lpstr>Trauma and DV</vt:lpstr>
      <vt:lpstr>Trauma Informed Practice</vt:lpstr>
      <vt:lpstr>Trauma Informed Practice</vt:lpstr>
      <vt:lpstr>Trauma Informed Practice</vt:lpstr>
      <vt:lpstr>Trauma Informed Practice</vt:lpstr>
      <vt:lpstr>Trauma and DV</vt:lpstr>
      <vt:lpstr>Trauma and DV</vt:lpstr>
      <vt:lpstr>Trauma Informed Practice</vt:lpstr>
      <vt:lpstr>Trauma Informed Practice</vt:lpstr>
      <vt:lpstr>Trauma Informed Practice</vt:lpstr>
      <vt:lpstr>Trauma Informed Practice</vt:lpstr>
      <vt:lpstr>Risk Assessment and Safety Planning</vt:lpstr>
      <vt:lpstr>Safety Planning</vt:lpstr>
      <vt:lpstr>Safety Planning</vt:lpstr>
      <vt:lpstr>Safety Planning</vt:lpstr>
      <vt:lpstr>Safety Planning</vt:lpstr>
      <vt:lpstr>Safety Planning</vt:lpstr>
      <vt:lpstr>Safety Planning</vt:lpstr>
      <vt:lpstr>Safety Planning</vt:lpstr>
      <vt:lpstr>Safety Planning</vt:lpstr>
      <vt:lpstr>Safety Planning</vt:lpstr>
      <vt:lpstr>Safety Planning</vt:lpstr>
      <vt:lpstr>Safety Planning</vt:lpstr>
      <vt:lpstr>Vicarious Trauma</vt:lpstr>
      <vt:lpstr>Vicarious Trauma</vt:lpstr>
      <vt:lpstr>Vicarious Trauma</vt:lpstr>
      <vt:lpstr>Vicarious Trauma</vt:lpstr>
      <vt:lpstr>Vicarious Trauma</vt:lpstr>
      <vt:lpstr>Vicarious Trauma</vt:lpstr>
      <vt:lpstr>PowerPoint Presentation</vt:lpstr>
    </vt:vector>
  </TitlesOfParts>
  <Company>Focused Marketing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Clemence Demouzon</dc:creator>
  <cp:lastModifiedBy>Carly Hanson</cp:lastModifiedBy>
  <cp:revision>340</cp:revision>
  <cp:lastPrinted>2016-08-31T22:44:56Z</cp:lastPrinted>
  <dcterms:created xsi:type="dcterms:W3CDTF">2012-08-08T00:41:45Z</dcterms:created>
  <dcterms:modified xsi:type="dcterms:W3CDTF">2018-04-22T23:32:06Z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